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6"/>
  </p:notesMasterIdLst>
  <p:sldIdLst>
    <p:sldId id="256" r:id="rId2"/>
    <p:sldId id="313" r:id="rId3"/>
    <p:sldId id="314" r:id="rId4"/>
    <p:sldId id="350" r:id="rId5"/>
    <p:sldId id="318" r:id="rId6"/>
    <p:sldId id="351" r:id="rId7"/>
    <p:sldId id="352" r:id="rId8"/>
    <p:sldId id="320" r:id="rId9"/>
    <p:sldId id="321" r:id="rId10"/>
    <p:sldId id="353" r:id="rId11"/>
    <p:sldId id="354" r:id="rId12"/>
    <p:sldId id="328" r:id="rId13"/>
    <p:sldId id="348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9" r:id="rId29"/>
    <p:sldId id="344" r:id="rId30"/>
    <p:sldId id="345" r:id="rId31"/>
    <p:sldId id="346" r:id="rId32"/>
    <p:sldId id="347" r:id="rId33"/>
    <p:sldId id="306" r:id="rId34"/>
    <p:sldId id="307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" initials="G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00"/>
    <a:srgbClr val="FF0000"/>
    <a:srgbClr val="00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3" autoAdjust="0"/>
    <p:restoredTop sz="90379" autoAdjust="0"/>
  </p:normalViewPr>
  <p:slideViewPr>
    <p:cSldViewPr>
      <p:cViewPr>
        <p:scale>
          <a:sx n="66" d="100"/>
          <a:sy n="66" d="100"/>
        </p:scale>
        <p:origin x="-2052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23T19:04:13.541" idx="3">
    <p:pos x="330" y="3219"/>
    <p:text>Trebuie tradus pentru a avea o uniformitate.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23T19:06:50.065" idx="4">
    <p:pos x="4627" y="3393"/>
    <p:text>Schimba parantezele cu unele din equation, ca cele de pe randul de mai sus.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23T19:09:17.892" idx="6">
    <p:pos x="37" y="2131"/>
    <p:text>Poza parca e ceruta de prof .. ai putea sa ii dai un pic de "stralucire" + trebuie coborat textul si micsorata imaginea care ajunge pana la titlu.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3F1933-8F37-4F2B-83D2-9FAA0A8D1625}" type="datetimeFigureOut">
              <a:rPr lang="en-US"/>
              <a:pPr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1CEEA7D-1EB9-4F30-9182-3E5BA4F4E0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25345F8-A2D4-4480-A7C9-F027556136FB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31015CD-8749-4411-820B-037ECC042978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CAB009C-A717-4BE9-9B0A-BB5313D1965C}" type="slidenum">
              <a:rPr lang="en-US" sz="1300"/>
              <a:pPr/>
              <a:t>18</a:t>
            </a:fld>
            <a:endParaRPr lang="en-US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F864C16-1BC7-4A53-9974-3CDC9F9C4197}" type="slidenum">
              <a:rPr lang="en-US" sz="1300"/>
              <a:pPr/>
              <a:t>19</a:t>
            </a:fld>
            <a:endParaRPr 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570BAB6-76C2-4865-829E-2E7BAC7D3F69}" type="slidenum">
              <a:rPr lang="en-US" sz="1300"/>
              <a:pPr/>
              <a:t>20</a:t>
            </a:fld>
            <a:endParaRPr lang="en-US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54E77B4-CF90-4387-8EE5-795622C5EB8D}" type="slidenum">
              <a:rPr lang="en-US" sz="1300"/>
              <a:pPr/>
              <a:t>22</a:t>
            </a:fld>
            <a:endParaRPr 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8CF91C5-CAB0-4B56-95BE-10AC40CD3718}" type="slidenum">
              <a:rPr lang="en-US" sz="1300"/>
              <a:pPr/>
              <a:t>25</a:t>
            </a:fld>
            <a:endParaRPr lang="en-US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F116779-BE00-449A-A798-322B6DE25C6C}" type="slidenum">
              <a:rPr lang="en-US" sz="1300"/>
              <a:pPr/>
              <a:t>26</a:t>
            </a:fld>
            <a:endParaRPr 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BAA6EE5-EE16-4D82-B902-2F39336F0F99}" type="slidenum">
              <a:rPr lang="en-US" sz="1300"/>
              <a:pPr/>
              <a:t>27</a:t>
            </a:fld>
            <a:endParaRPr lang="en-US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BAA6EE5-EE16-4D82-B902-2F39336F0F99}" type="slidenum">
              <a:rPr lang="en-US" sz="1300"/>
              <a:pPr/>
              <a:t>28</a:t>
            </a:fld>
            <a:endParaRPr lang="en-US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P0</a:t>
            </a:r>
            <a:r>
              <a:rPr lang="ro-RO" baseline="0" dirty="0" smtClean="0"/>
              <a:t> -&gt; P1: </a:t>
            </a:r>
            <a:r>
              <a:rPr lang="ro-RO" dirty="0" smtClean="0"/>
              <a:t>2u</a:t>
            </a:r>
            <a:r>
              <a:rPr lang="ro-RO" baseline="0" dirty="0" smtClean="0"/>
              <a:t> = OVERHEAD trimitere P0; 6u = LATENȚĂ; 2u = OVERHEAD primire P1</a:t>
            </a:r>
          </a:p>
          <a:p>
            <a:r>
              <a:rPr lang="ro-RO" baseline="0" dirty="0" smtClean="0"/>
              <a:t>După ce P0 trimite, sunt 2u pentru GAP dintre două trimiteri succesive. Apoi se reia procesul.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EEA7D-1EB9-4F30-9182-3E5BA4F4E05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5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0684D0B-71BF-4E3A-90B5-E3D48066C115}" type="slidenum">
              <a:rPr lang="en-US" altLang="en-US" sz="13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Am modificat acest</a:t>
            </a:r>
            <a:r>
              <a:rPr lang="ro-RO" baseline="0" dirty="0" smtClean="0"/>
              <a:t> slide și cel de după pentru a păstra același tabel ca în prima animație (aceeași ordine a procesoarelor) și a se evidenția mai bine diferențele dintre PRAM și LogP.</a:t>
            </a:r>
            <a:endParaRPr lang="en-US" baseline="0" dirty="0" smtClean="0"/>
          </a:p>
          <a:p>
            <a:r>
              <a:rPr lang="en-US" baseline="0" dirty="0" smtClean="0"/>
              <a:t>NOT</a:t>
            </a:r>
            <a:r>
              <a:rPr lang="ro-RO" baseline="0" dirty="0" smtClean="0"/>
              <a:t>Ă: consider că acest arbore ar fi mai bun DUPĂ animație, ca să se înțeleagă mai bine.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EEA7D-1EB9-4F30-9182-3E5BA4F4E05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FCEA100-9988-4C64-B950-B338B5F7E1EF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D43D8E7-873E-4B06-B05D-7618F137A09E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FB4BBE4-0077-41B9-A901-57C59173F93A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7853408-B6F5-4F5E-AD20-FF92C3939D70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51304EF-83F7-42E0-B907-DE3F5EB62C3B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4C89887-9BE7-4383-9908-AAAEED38DBCF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4F96A0F-0C19-4D52-B9B4-6DB5680ABC67}" type="slidenum">
              <a:rPr lang="en-US" sz="1300"/>
              <a:pPr/>
              <a:t>16</a:t>
            </a:fld>
            <a:endParaRPr 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9AAC33-B080-4D8A-A010-2736AD1FE6F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1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C1333-B6DD-4AB3-A28A-921D6428C02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3FB79-E9E9-433F-9723-E72A3BCBB5D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9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41148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3962400"/>
            <a:ext cx="8382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o-RO"/>
          </a:p>
          <a:p>
            <a:r>
              <a:rPr lang="ro-RO"/>
              <a:t>10</a:t>
            </a:r>
            <a:r>
              <a:rPr lang="en-US"/>
              <a:t>/11/2009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Algoritmi Paraleli si Distribuiti – Curs 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218A4622-A3D0-46AD-998C-CF32A16C36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o-RO"/>
          </a:p>
          <a:p>
            <a:r>
              <a:rPr lang="ro-RO"/>
              <a:t>10</a:t>
            </a:r>
            <a:r>
              <a:rPr lang="en-US"/>
              <a:t>/11/2009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Algoritmi Paraleli si Distribuiti – Curs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F795614B-1E77-488A-A0C1-9CD38FC5B6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382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962400"/>
            <a:ext cx="8382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o-RO"/>
          </a:p>
          <a:p>
            <a:r>
              <a:rPr lang="ro-RO"/>
              <a:t>10</a:t>
            </a:r>
            <a:r>
              <a:rPr lang="en-US"/>
              <a:t>/11/2009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Algoritmi Paraleli si Distribuiti – Curs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C25A15C9-38E9-4FBF-B681-B405EF4501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7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457200"/>
            <a:ext cx="83820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o-RO"/>
          </a:p>
          <a:p>
            <a:r>
              <a:rPr lang="ro-RO"/>
              <a:t>10</a:t>
            </a:r>
            <a:r>
              <a:rPr lang="en-US"/>
              <a:t>/11/2009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Algoritmi Paraleli si Distribuiti – Curs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14305FAF-FF64-4BB5-A9A2-B967013B8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710FC-A1A1-4B99-B9CB-FE9BE08086F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9AFF7-85A7-40F7-B3D9-458DE72BBFE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05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3B2AB-EC5D-429A-AC12-443A465B8F9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7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0B682-7C45-470C-8560-75ABF5E923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D43A-69F6-44FD-BDF6-F2D020982D9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AF25B-8872-4E55-A3F0-051F0C969C2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2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B75D3-6C96-429F-B2A6-41A478BE73B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AA74A-CB80-4474-8CBC-7E626B4D138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DC2F330F-BC6F-4DC0-918C-C92729AFADFC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7" r:id="rId12"/>
    <p:sldLayoutId id="2147483858" r:id="rId13"/>
    <p:sldLayoutId id="2147483859" r:id="rId14"/>
    <p:sldLayoutId id="214748386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9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052513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Comunicarea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mesaje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distribui</a:t>
            </a:r>
            <a:r>
              <a:rPr lang="ro-RO" dirty="0" smtClean="0"/>
              <a:t>ți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smtClean="0"/>
              <a:t>Comunicarea sincrona prin mesaje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353425" cy="5085184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rgbClr val="FF0000"/>
                </a:solidFill>
              </a:rPr>
              <a:t>Modelul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dirty="0" err="1" smtClean="0">
                <a:ea typeface="Lucida Sans Unicode" pitchFamily="34" charset="0"/>
              </a:rPr>
              <a:t>Caracteristici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similare</a:t>
            </a:r>
            <a:r>
              <a:rPr lang="en-US" altLang="en-US" sz="2400" dirty="0" smtClean="0">
                <a:ea typeface="Lucida Sans Unicode" pitchFamily="34" charset="0"/>
              </a:rPr>
              <a:t> cu </a:t>
            </a:r>
            <a:r>
              <a:rPr lang="en-US" altLang="en-US" sz="2400" dirty="0" err="1" smtClean="0">
                <a:ea typeface="Lucida Sans Unicode" pitchFamily="34" charset="0"/>
              </a:rPr>
              <a:t>comunicarea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asincrona</a:t>
            </a:r>
            <a:endParaRPr lang="en-US" altLang="en-US" sz="2400" dirty="0" smtClean="0">
              <a:ea typeface="Lucida Sans Unicode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rgbClr val="FF0000"/>
                </a:solidFill>
                <a:ea typeface="Lucida Sans Unicode" pitchFamily="34" charset="0"/>
              </a:rPr>
              <a:t>Diferenta</a:t>
            </a:r>
            <a:r>
              <a:rPr lang="en-US" altLang="en-US" sz="2400" dirty="0" smtClean="0">
                <a:ea typeface="Lucida Sans Unicode" pitchFamily="34" charset="0"/>
              </a:rPr>
              <a:t>: </a:t>
            </a:r>
            <a:r>
              <a:rPr lang="en-US" altLang="en-US" sz="2400" dirty="0" err="1" smtClean="0">
                <a:ea typeface="Lucida Sans Unicode" pitchFamily="34" charset="0"/>
              </a:rPr>
              <a:t>si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operaţia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b="1" dirty="0" smtClean="0">
                <a:ea typeface="Lucida Sans Unicode" pitchFamily="34" charset="0"/>
              </a:rPr>
              <a:t>send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b="1" dirty="0" err="1" smtClean="0">
                <a:solidFill>
                  <a:srgbClr val="FF0000"/>
                </a:solidFill>
                <a:ea typeface="Lucida Sans Unicode" pitchFamily="34" charset="0"/>
              </a:rPr>
              <a:t>este</a:t>
            </a:r>
            <a:r>
              <a:rPr lang="en-US" altLang="en-US" sz="2400" dirty="0" smtClean="0">
                <a:solidFill>
                  <a:srgbClr val="FF0000"/>
                </a:solidFill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blocantă</a:t>
            </a:r>
            <a:r>
              <a:rPr lang="en-US" altLang="en-US" sz="2400" dirty="0" smtClean="0">
                <a:ea typeface="Lucida Sans Unicode" pitchFamily="34" charset="0"/>
              </a:rPr>
              <a:t> – </a:t>
            </a:r>
            <a:r>
              <a:rPr lang="en-US" altLang="en-US" sz="2400" dirty="0" err="1" smtClean="0">
                <a:ea typeface="Lucida Sans Unicode" pitchFamily="34" charset="0"/>
              </a:rPr>
              <a:t>transmitatorul</a:t>
            </a:r>
            <a:r>
              <a:rPr lang="en-US" altLang="en-US" sz="2400" dirty="0" smtClean="0">
                <a:ea typeface="Lucida Sans Unicode" pitchFamily="34" charset="0"/>
              </a:rPr>
              <a:t> se </a:t>
            </a:r>
            <a:r>
              <a:rPr lang="en-US" altLang="en-US" sz="2400" dirty="0" err="1" smtClean="0">
                <a:ea typeface="Lucida Sans Unicode" pitchFamily="34" charset="0"/>
              </a:rPr>
              <a:t>blocheaza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pana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cand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mesajul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este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receptionat</a:t>
            </a:r>
            <a:endParaRPr lang="en-US" altLang="en-US" sz="2400" dirty="0" smtClean="0">
              <a:ea typeface="Lucida Sans Unicode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endParaRPr lang="en-US" altLang="en-US" sz="2400" dirty="0" smtClean="0">
              <a:ea typeface="Lucida Sans Unicode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o-RO" altLang="en-US" sz="2400" dirty="0" smtClean="0">
                <a:solidFill>
                  <a:srgbClr val="FF0000"/>
                </a:solidFill>
              </a:rPr>
              <a:t>Operaţii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b="1" dirty="0" err="1" smtClean="0">
                <a:ea typeface="Lucida Sans Unicode" pitchFamily="34" charset="0"/>
              </a:rPr>
              <a:t>synch_send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nume_canal</a:t>
            </a:r>
            <a:r>
              <a:rPr lang="en-US" altLang="en-US" sz="2400" dirty="0" smtClean="0">
                <a:ea typeface="Lucida Sans Unicode" pitchFamily="34" charset="0"/>
              </a:rPr>
              <a:t> (expresie</a:t>
            </a:r>
            <a:r>
              <a:rPr lang="en-US" altLang="en-US" sz="2400" baseline="-25000" dirty="0" smtClean="0">
                <a:ea typeface="Lucida Sans Unicode" pitchFamily="34" charset="0"/>
              </a:rPr>
              <a:t>1</a:t>
            </a:r>
            <a:r>
              <a:rPr lang="en-US" altLang="en-US" sz="2400" dirty="0" smtClean="0">
                <a:ea typeface="Lucida Sans Unicode" pitchFamily="34" charset="0"/>
              </a:rPr>
              <a:t>,..., </a:t>
            </a:r>
            <a:r>
              <a:rPr lang="en-US" altLang="en-US" sz="2400" dirty="0" err="1" smtClean="0">
                <a:ea typeface="Lucida Sans Unicode" pitchFamily="34" charset="0"/>
              </a:rPr>
              <a:t>expresie</a:t>
            </a:r>
            <a:r>
              <a:rPr lang="en-US" altLang="en-US" sz="2400" baseline="-25000" dirty="0" err="1" smtClean="0">
                <a:ea typeface="Lucida Sans Unicode" pitchFamily="34" charset="0"/>
              </a:rPr>
              <a:t>n</a:t>
            </a:r>
            <a:r>
              <a:rPr lang="en-US" altLang="en-US" sz="2400" dirty="0" smtClean="0">
                <a:ea typeface="Lucida Sans Unicode" pitchFamily="34" charset="0"/>
              </a:rPr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b="1" dirty="0" smtClean="0">
                <a:ea typeface="Lucida Sans Unicode" pitchFamily="34" charset="0"/>
              </a:rPr>
              <a:t>receive</a:t>
            </a:r>
            <a:r>
              <a:rPr lang="en-US" altLang="en-US" sz="2400" dirty="0" smtClean="0">
                <a:ea typeface="Lucida Sans Unicode" pitchFamily="34" charset="0"/>
              </a:rPr>
              <a:t> </a:t>
            </a:r>
            <a:r>
              <a:rPr lang="en-US" altLang="en-US" sz="2400" dirty="0" err="1" smtClean="0">
                <a:ea typeface="Lucida Sans Unicode" pitchFamily="34" charset="0"/>
              </a:rPr>
              <a:t>nume_canal</a:t>
            </a:r>
            <a:r>
              <a:rPr lang="en-US" altLang="en-US" sz="2400" dirty="0" smtClean="0">
                <a:ea typeface="Lucida Sans Unicode" pitchFamily="34" charset="0"/>
              </a:rPr>
              <a:t> (variabila</a:t>
            </a:r>
            <a:r>
              <a:rPr lang="en-US" altLang="en-US" sz="2400" baseline="-25000" dirty="0" smtClean="0">
                <a:ea typeface="Lucida Sans Unicode" pitchFamily="34" charset="0"/>
              </a:rPr>
              <a:t>1</a:t>
            </a:r>
            <a:r>
              <a:rPr lang="en-US" altLang="en-US" sz="2400" dirty="0" smtClean="0">
                <a:ea typeface="Lucida Sans Unicode" pitchFamily="34" charset="0"/>
              </a:rPr>
              <a:t>,..., </a:t>
            </a:r>
            <a:r>
              <a:rPr lang="en-US" altLang="en-US" sz="2400" dirty="0" err="1" smtClean="0">
                <a:ea typeface="Lucida Sans Unicode" pitchFamily="34" charset="0"/>
              </a:rPr>
              <a:t>variabila</a:t>
            </a:r>
            <a:r>
              <a:rPr lang="en-US" altLang="en-US" sz="2400" baseline="-25000" dirty="0" err="1" smtClean="0">
                <a:ea typeface="Lucida Sans Unicode" pitchFamily="34" charset="0"/>
              </a:rPr>
              <a:t>n</a:t>
            </a:r>
            <a:r>
              <a:rPr lang="en-US" altLang="en-US" sz="2400" dirty="0" smtClean="0">
                <a:ea typeface="Lucida Sans Unicode" pitchFamily="34" charset="0"/>
              </a:rPr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b="1" dirty="0" smtClean="0">
                <a:ea typeface="Lucida Sans Unicode" pitchFamily="34" charset="0"/>
              </a:rPr>
              <a:t>empty</a:t>
            </a:r>
            <a:r>
              <a:rPr lang="en-US" altLang="en-US" sz="2400" dirty="0" smtClean="0">
                <a:ea typeface="Lucida Sans Unicode" pitchFamily="34" charset="0"/>
              </a:rPr>
              <a:t> (</a:t>
            </a:r>
            <a:r>
              <a:rPr lang="en-US" altLang="en-US" sz="2400" dirty="0" err="1" smtClean="0">
                <a:ea typeface="Lucida Sans Unicode" pitchFamily="34" charset="0"/>
              </a:rPr>
              <a:t>nume_canal</a:t>
            </a:r>
            <a:r>
              <a:rPr lang="en-US" altLang="en-US" sz="2400" dirty="0" smtClean="0">
                <a:ea typeface="Lucida Sans Unicode" pitchFamily="34" charset="0"/>
              </a:rPr>
              <a:t>)</a:t>
            </a:r>
            <a:endParaRPr lang="en-GB" altLang="en-US" sz="2400" dirty="0" smtClean="0">
              <a:ea typeface="Lucida Sans Unicode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GB" altLang="en-US" sz="2400" dirty="0" err="1" smtClean="0">
                <a:solidFill>
                  <a:srgbClr val="FF0000"/>
                </a:solidFill>
              </a:rPr>
              <a:t>Neajunsuri</a:t>
            </a:r>
            <a:endParaRPr lang="en-GB" altLang="en-US" sz="24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None/>
            </a:pPr>
            <a:r>
              <a:rPr lang="en-GB" altLang="en-US" sz="2400" dirty="0" smtClean="0">
                <a:ea typeface="Lucida Sans Unicode" pitchFamily="34" charset="0"/>
              </a:rPr>
              <a:t>reduce </a:t>
            </a:r>
            <a:r>
              <a:rPr lang="en-GB" altLang="en-US" sz="2400" dirty="0" err="1" smtClean="0">
                <a:ea typeface="Lucida Sans Unicode" pitchFamily="34" charset="0"/>
              </a:rPr>
              <a:t>concurenta</a:t>
            </a:r>
            <a:endParaRPr lang="en-GB" altLang="en-US" sz="2400" dirty="0" smtClean="0">
              <a:ea typeface="Lucida Sans Unicode" pitchFamily="34" charset="0"/>
            </a:endParaRP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Algoritmi Paraleli si distribuiti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2E02ADE-46D4-4B69-B4A0-2BD796690685}" type="slidenum">
              <a:rPr lang="en-US" altLang="en-US" sz="900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1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 err="1" smtClean="0"/>
              <a:t>Exemplu</a:t>
            </a:r>
            <a:r>
              <a:rPr lang="en-GB" altLang="en-US" sz="2800" dirty="0" smtClean="0"/>
              <a:t> – </a:t>
            </a:r>
            <a:r>
              <a:rPr lang="en-GB" altLang="en-US" sz="2800" dirty="0" err="1" smtClean="0"/>
              <a:t>comunicare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producator</a:t>
            </a:r>
            <a:r>
              <a:rPr lang="en-GB" altLang="en-US" sz="2800" dirty="0" smtClean="0"/>
              <a:t> / </a:t>
            </a:r>
            <a:r>
              <a:rPr lang="en-GB" altLang="en-US" sz="2800" dirty="0" err="1" smtClean="0"/>
              <a:t>consumator</a:t>
            </a:r>
            <a:endParaRPr lang="en-GB" altLang="en-US" sz="2800" dirty="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96855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ct val="0"/>
              </a:spcBef>
              <a:spcAft>
                <a:spcPts val="1500"/>
              </a:spcAft>
              <a:buFont typeface="Arial" pitchFamily="34" charset="0"/>
              <a:buNone/>
            </a:pPr>
            <a:r>
              <a:rPr lang="en-US" altLang="en-US" b="1" dirty="0" err="1" smtClean="0"/>
              <a:t>chan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prodcons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real</a:t>
            </a:r>
            <a:r>
              <a:rPr lang="en-US" altLang="en-US" dirty="0" smtClean="0"/>
              <a:t>);</a:t>
            </a:r>
            <a:endParaRPr lang="en-GB" altLang="en-US" dirty="0" smtClean="0"/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b="1" dirty="0" smtClean="0"/>
              <a:t>process</a:t>
            </a:r>
            <a:r>
              <a:rPr lang="en-GB" altLang="en-US" dirty="0" smtClean="0"/>
              <a:t> prod {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real date[n];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for [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 = 1 to n] {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    </a:t>
            </a:r>
            <a:r>
              <a:rPr lang="en-GB" altLang="en-US" dirty="0" err="1" smtClean="0"/>
              <a:t>calculeaza</a:t>
            </a:r>
            <a:r>
              <a:rPr lang="en-GB" altLang="en-US" dirty="0" smtClean="0"/>
              <a:t> date[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];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    </a:t>
            </a:r>
            <a:r>
              <a:rPr lang="en-GB" altLang="en-US" b="1" dirty="0" err="1" smtClean="0"/>
              <a:t>synch_send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prodcons</a:t>
            </a:r>
            <a:r>
              <a:rPr lang="en-GB" altLang="en-US" dirty="0" smtClean="0"/>
              <a:t> (date[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]);    </a:t>
            </a:r>
            <a:r>
              <a:rPr lang="en-GB" altLang="en-US" dirty="0" smtClean="0">
                <a:solidFill>
                  <a:srgbClr val="0000FF"/>
                </a:solidFill>
              </a:rPr>
              <a:t>/* </a:t>
            </a:r>
            <a:r>
              <a:rPr lang="en-GB" altLang="en-US" dirty="0" err="1" smtClean="0">
                <a:solidFill>
                  <a:srgbClr val="0000FF"/>
                </a:solidFill>
              </a:rPr>
              <a:t>intarzie</a:t>
            </a:r>
            <a:r>
              <a:rPr lang="en-GB" altLang="en-US" dirty="0" smtClean="0">
                <a:solidFill>
                  <a:srgbClr val="0000FF"/>
                </a:solidFill>
              </a:rPr>
              <a:t> </a:t>
            </a:r>
            <a:r>
              <a:rPr lang="en-GB" altLang="en-US" dirty="0" err="1" smtClean="0">
                <a:solidFill>
                  <a:srgbClr val="0000FF"/>
                </a:solidFill>
              </a:rPr>
              <a:t>transmitatorul</a:t>
            </a:r>
            <a:r>
              <a:rPr lang="en-GB" altLang="en-US" dirty="0" smtClean="0">
                <a:solidFill>
                  <a:srgbClr val="0000FF"/>
                </a:solidFill>
              </a:rPr>
              <a:t> */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}                                              </a:t>
            </a:r>
            <a:r>
              <a:rPr lang="en-GB" altLang="en-US" dirty="0" smtClean="0">
                <a:solidFill>
                  <a:srgbClr val="0000FF"/>
                </a:solidFill>
              </a:rPr>
              <a:t>/* </a:t>
            </a:r>
            <a:r>
              <a:rPr lang="en-GB" altLang="en-US" dirty="0" err="1" smtClean="0">
                <a:solidFill>
                  <a:srgbClr val="0000FF"/>
                </a:solidFill>
              </a:rPr>
              <a:t>daca</a:t>
            </a:r>
            <a:r>
              <a:rPr lang="en-GB" altLang="en-US" dirty="0" smtClean="0">
                <a:solidFill>
                  <a:srgbClr val="0000FF"/>
                </a:solidFill>
              </a:rPr>
              <a:t> </a:t>
            </a:r>
            <a:r>
              <a:rPr lang="en-GB" altLang="en-US" dirty="0" err="1" smtClean="0">
                <a:solidFill>
                  <a:srgbClr val="0000FF"/>
                </a:solidFill>
              </a:rPr>
              <a:t>receptorul</a:t>
            </a:r>
            <a:r>
              <a:rPr lang="en-GB" altLang="en-US" dirty="0" smtClean="0">
                <a:solidFill>
                  <a:srgbClr val="0000FF"/>
                </a:solidFill>
              </a:rPr>
              <a:t> </a:t>
            </a:r>
            <a:r>
              <a:rPr lang="en-GB" altLang="en-US" dirty="0" err="1" smtClean="0">
                <a:solidFill>
                  <a:srgbClr val="0000FF"/>
                </a:solidFill>
              </a:rPr>
              <a:t>este</a:t>
            </a:r>
            <a:r>
              <a:rPr lang="en-GB" altLang="en-US" dirty="0" smtClean="0">
                <a:solidFill>
                  <a:srgbClr val="0000FF"/>
                </a:solidFill>
              </a:rPr>
              <a:t> </a:t>
            </a:r>
            <a:r>
              <a:rPr lang="en-GB" altLang="en-US" dirty="0" err="1" smtClean="0">
                <a:solidFill>
                  <a:srgbClr val="0000FF"/>
                </a:solidFill>
              </a:rPr>
              <a:t>mai</a:t>
            </a:r>
            <a:r>
              <a:rPr lang="en-GB" altLang="en-US" dirty="0" smtClean="0">
                <a:solidFill>
                  <a:srgbClr val="0000FF"/>
                </a:solidFill>
              </a:rPr>
              <a:t> lent */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}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b="1" dirty="0" smtClean="0"/>
              <a:t>process</a:t>
            </a:r>
            <a:r>
              <a:rPr lang="en-GB" altLang="en-US" dirty="0" smtClean="0"/>
              <a:t> cons {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real </a:t>
            </a:r>
            <a:r>
              <a:rPr lang="en-GB" altLang="en-US" dirty="0" err="1" smtClean="0"/>
              <a:t>buf</a:t>
            </a:r>
            <a:r>
              <a:rPr lang="en-GB" altLang="en-US" dirty="0" smtClean="0"/>
              <a:t>[n];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for [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 = 1 to n] {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    </a:t>
            </a:r>
            <a:r>
              <a:rPr lang="en-GB" altLang="en-US" b="1" dirty="0" smtClean="0"/>
              <a:t>receive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prodcons</a:t>
            </a:r>
            <a:r>
              <a:rPr lang="en-GB" altLang="en-US" dirty="0" smtClean="0"/>
              <a:t> (</a:t>
            </a:r>
            <a:r>
              <a:rPr lang="en-GB" altLang="en-US" dirty="0" err="1" smtClean="0"/>
              <a:t>buf</a:t>
            </a:r>
            <a:r>
              <a:rPr lang="en-GB" altLang="en-US" dirty="0" smtClean="0"/>
              <a:t>[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]);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    </a:t>
            </a:r>
            <a:r>
              <a:rPr lang="en-GB" altLang="en-US" dirty="0" err="1" smtClean="0"/>
              <a:t>prelucreaza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datele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primite</a:t>
            </a:r>
            <a:r>
              <a:rPr lang="en-GB" altLang="en-US" dirty="0" smtClean="0"/>
              <a:t>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    }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GB" altLang="en-US" dirty="0" smtClean="0"/>
              <a:t>}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Algoritmi Paraleli si distribuiti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15DFD7-05EA-4CEF-880D-35B4F601BF60}" type="slidenum">
              <a:rPr lang="en-US" altLang="en-US" sz="900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9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3429000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en-US" dirty="0"/>
              <a:t>2</a:t>
            </a:r>
            <a:r>
              <a:rPr lang="ro-RO" dirty="0"/>
              <a:t>.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algoritmilor</a:t>
            </a:r>
            <a:r>
              <a:rPr lang="en-US" dirty="0"/>
              <a:t> </a:t>
            </a:r>
            <a:r>
              <a:rPr lang="en-US" dirty="0" err="1"/>
              <a:t>distribui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1520" y="6381328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</a:rPr>
              <a:t>(Foster 1995)</a:t>
            </a:r>
          </a:p>
        </p:txBody>
      </p:sp>
      <p:grpSp>
        <p:nvGrpSpPr>
          <p:cNvPr id="441358" name="Group 441357"/>
          <p:cNvGrpSpPr/>
          <p:nvPr/>
        </p:nvGrpSpPr>
        <p:grpSpPr>
          <a:xfrm>
            <a:off x="1226720" y="5077072"/>
            <a:ext cx="6992616" cy="216024"/>
            <a:chOff x="962980" y="5949280"/>
            <a:chExt cx="6992616" cy="216024"/>
          </a:xfrm>
        </p:grpSpPr>
        <p:sp>
          <p:nvSpPr>
            <p:cNvPr id="2" name="Rectangle 1"/>
            <p:cNvSpPr/>
            <p:nvPr/>
          </p:nvSpPr>
          <p:spPr bwMode="auto">
            <a:xfrm>
              <a:off x="962980" y="5949280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5024" y="5949280"/>
              <a:ext cx="43891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62980" y="5949280"/>
              <a:ext cx="10972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21159" y="5949280"/>
              <a:ext cx="10058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21159" y="594928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62980" y="594928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07972" y="5949280"/>
              <a:ext cx="10972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715236" y="594928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67364" y="594928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82624" y="594928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41357" name="Group 441356"/>
          <p:cNvGrpSpPr/>
          <p:nvPr/>
        </p:nvGrpSpPr>
        <p:grpSpPr>
          <a:xfrm>
            <a:off x="1226720" y="4655310"/>
            <a:ext cx="6992616" cy="216024"/>
            <a:chOff x="853125" y="5445224"/>
            <a:chExt cx="6992616" cy="216024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111304" y="5445224"/>
              <a:ext cx="10058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853125" y="5445224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601816" y="5445224"/>
              <a:ext cx="9144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769928" y="5445224"/>
              <a:ext cx="9144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993304" y="5445224"/>
              <a:ext cx="9144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111304" y="5445224"/>
              <a:ext cx="10058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993304" y="5445224"/>
              <a:ext cx="5486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98117" y="5445224"/>
              <a:ext cx="10972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05381" y="544522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856704" y="544522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972769" y="544522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41356" name="Group 441355"/>
          <p:cNvGrpSpPr/>
          <p:nvPr/>
        </p:nvGrpSpPr>
        <p:grpSpPr>
          <a:xfrm>
            <a:off x="1226720" y="4233549"/>
            <a:ext cx="6992616" cy="216024"/>
            <a:chOff x="899592" y="4869160"/>
            <a:chExt cx="6992616" cy="216024"/>
          </a:xfrm>
        </p:grpSpPr>
        <p:sp>
          <p:nvSpPr>
            <p:cNvPr id="33" name="Rectangle 32"/>
            <p:cNvSpPr/>
            <p:nvPr/>
          </p:nvSpPr>
          <p:spPr bwMode="auto">
            <a:xfrm>
              <a:off x="899592" y="4869160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20900" y="4869160"/>
              <a:ext cx="45720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35696" y="4869160"/>
              <a:ext cx="1828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184296" y="486916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032168" y="486916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3848" y="4869160"/>
              <a:ext cx="10972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511112" y="486916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663240" y="486916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78500" y="486916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41355" name="Group 441354"/>
          <p:cNvGrpSpPr/>
          <p:nvPr/>
        </p:nvGrpSpPr>
        <p:grpSpPr>
          <a:xfrm>
            <a:off x="1226720" y="3811788"/>
            <a:ext cx="6992616" cy="216024"/>
            <a:chOff x="853125" y="4509120"/>
            <a:chExt cx="6992616" cy="216024"/>
          </a:xfrm>
        </p:grpSpPr>
        <p:sp>
          <p:nvSpPr>
            <p:cNvPr id="45" name="Rectangle 44"/>
            <p:cNvSpPr/>
            <p:nvPr/>
          </p:nvSpPr>
          <p:spPr bwMode="auto">
            <a:xfrm>
              <a:off x="853125" y="4509120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349080" y="4509120"/>
              <a:ext cx="11887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943120" y="4509120"/>
              <a:ext cx="11887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11304" y="450912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853125" y="450912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605381" y="450912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831552" y="4509120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087853" y="4509120"/>
              <a:ext cx="4572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6876256" y="4509120"/>
              <a:ext cx="82296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283152" y="4509120"/>
              <a:ext cx="4572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41354" name="Group 441353"/>
          <p:cNvGrpSpPr/>
          <p:nvPr/>
        </p:nvGrpSpPr>
        <p:grpSpPr>
          <a:xfrm>
            <a:off x="1226720" y="3390027"/>
            <a:ext cx="6992616" cy="216024"/>
            <a:chOff x="827584" y="3284984"/>
            <a:chExt cx="6992616" cy="216024"/>
          </a:xfrm>
        </p:grpSpPr>
        <p:sp>
          <p:nvSpPr>
            <p:cNvPr id="62" name="Rectangle 61"/>
            <p:cNvSpPr/>
            <p:nvPr/>
          </p:nvSpPr>
          <p:spPr bwMode="auto">
            <a:xfrm>
              <a:off x="827584" y="3284984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502264" y="3284984"/>
              <a:ext cx="9144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3131840" y="3284984"/>
              <a:ext cx="11887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9976" y="3284984"/>
              <a:ext cx="10058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60043" y="328498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032168" y="328498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272576" y="3284984"/>
              <a:ext cx="10972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704576" y="328498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724128" y="3284984"/>
              <a:ext cx="9144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926440" y="328498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804248" y="3284984"/>
              <a:ext cx="9144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7006560" y="328498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41353" name="Group 441352"/>
          <p:cNvGrpSpPr/>
          <p:nvPr/>
        </p:nvGrpSpPr>
        <p:grpSpPr>
          <a:xfrm>
            <a:off x="1226720" y="2968266"/>
            <a:ext cx="6992616" cy="216024"/>
            <a:chOff x="895672" y="2924944"/>
            <a:chExt cx="6992616" cy="21602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895672" y="2924944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3357716" y="2924944"/>
              <a:ext cx="356616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170464" y="2924944"/>
              <a:ext cx="10972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153851" y="292494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170464" y="292494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663320" y="2924944"/>
              <a:ext cx="5486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647928" y="292494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800056" y="2924944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41352" name="Group 441351"/>
          <p:cNvGrpSpPr/>
          <p:nvPr/>
        </p:nvGrpSpPr>
        <p:grpSpPr>
          <a:xfrm>
            <a:off x="1226720" y="2546505"/>
            <a:ext cx="6992616" cy="216024"/>
            <a:chOff x="813543" y="2492896"/>
            <a:chExt cx="6992616" cy="216024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813543" y="2492896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5652120" y="2492896"/>
              <a:ext cx="20116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275587" y="2492896"/>
              <a:ext cx="20116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827584" y="2492896"/>
              <a:ext cx="19202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907704" y="2492896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899592" y="2492896"/>
              <a:ext cx="1828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581191" y="2492896"/>
              <a:ext cx="5486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4565799" y="2492896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5717927" y="2492896"/>
              <a:ext cx="1828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220768" y="2492896"/>
              <a:ext cx="1828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547664" y="2492896"/>
              <a:ext cx="1828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117312" y="2492896"/>
              <a:ext cx="1828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516216" y="2492896"/>
              <a:ext cx="36576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197432" y="2492896"/>
              <a:ext cx="18288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41351" name="Group 441350"/>
          <p:cNvGrpSpPr/>
          <p:nvPr/>
        </p:nvGrpSpPr>
        <p:grpSpPr>
          <a:xfrm>
            <a:off x="1226720" y="2124744"/>
            <a:ext cx="6992616" cy="216024"/>
            <a:chOff x="899592" y="2060848"/>
            <a:chExt cx="6992616" cy="216024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899592" y="2060848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3361636" y="2060848"/>
              <a:ext cx="402336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403648" y="2060848"/>
              <a:ext cx="128016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1993753" y="2060848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3375288" y="2060848"/>
              <a:ext cx="5486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211960" y="2060848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5292080" y="2060848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306817" y="2060848"/>
              <a:ext cx="54864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372200" y="2060848"/>
              <a:ext cx="7315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441360" name="Straight Arrow Connector 441359"/>
          <p:cNvCxnSpPr/>
          <p:nvPr/>
        </p:nvCxnSpPr>
        <p:spPr bwMode="auto">
          <a:xfrm flipV="1">
            <a:off x="1226720" y="1556792"/>
            <a:ext cx="0" cy="438437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1363" name="Straight Arrow Connector 441362"/>
          <p:cNvCxnSpPr/>
          <p:nvPr/>
        </p:nvCxnSpPr>
        <p:spPr bwMode="auto">
          <a:xfrm>
            <a:off x="755576" y="5509120"/>
            <a:ext cx="785661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1368" name="TextBox 441367"/>
          <p:cNvSpPr txBox="1"/>
          <p:nvPr/>
        </p:nvSpPr>
        <p:spPr>
          <a:xfrm>
            <a:off x="813716" y="2048090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1800" b="1" dirty="0" smtClean="0"/>
              <a:t>0</a:t>
            </a:r>
            <a:endParaRPr lang="en-US" sz="1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13716" y="2469851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1800" b="1" dirty="0" smtClean="0"/>
              <a:t>1</a:t>
            </a:r>
            <a:endParaRPr lang="en-US" sz="18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13716" y="2891612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1800" b="1" dirty="0"/>
              <a:t>2</a:t>
            </a:r>
            <a:endParaRPr lang="en-US" sz="18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716" y="3313373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1800" b="1" dirty="0" smtClean="0"/>
              <a:t>3</a:t>
            </a:r>
            <a:endParaRPr lang="en-US" sz="18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13716" y="3735134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1800" b="1" dirty="0"/>
              <a:t>4</a:t>
            </a:r>
            <a:endParaRPr lang="en-US" sz="1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813716" y="4156895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1800" b="1" dirty="0"/>
              <a:t>5</a:t>
            </a:r>
            <a:endParaRPr lang="en-US" sz="1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13716" y="4578656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1800" b="1" dirty="0"/>
              <a:t>6</a:t>
            </a:r>
            <a:endParaRPr lang="en-US" sz="18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813716" y="5000418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1800" b="1" dirty="0"/>
              <a:t>7</a:t>
            </a:r>
            <a:endParaRPr lang="en-US" sz="1800" b="1" dirty="0"/>
          </a:p>
        </p:txBody>
      </p:sp>
      <p:grpSp>
        <p:nvGrpSpPr>
          <p:cNvPr id="441373" name="Group 441372"/>
          <p:cNvGrpSpPr/>
          <p:nvPr/>
        </p:nvGrpSpPr>
        <p:grpSpPr>
          <a:xfrm>
            <a:off x="6735788" y="5581128"/>
            <a:ext cx="1868660" cy="1080120"/>
            <a:chOff x="2123728" y="5301208"/>
            <a:chExt cx="1868660" cy="1080120"/>
          </a:xfrm>
        </p:grpSpPr>
        <p:grpSp>
          <p:nvGrpSpPr>
            <p:cNvPr id="441370" name="Group 441369"/>
            <p:cNvGrpSpPr/>
            <p:nvPr/>
          </p:nvGrpSpPr>
          <p:grpSpPr>
            <a:xfrm>
              <a:off x="2123728" y="5301208"/>
              <a:ext cx="1285167" cy="400110"/>
              <a:chOff x="2123728" y="5301208"/>
              <a:chExt cx="1285167" cy="400110"/>
            </a:xfrm>
          </p:grpSpPr>
          <p:sp>
            <p:nvSpPr>
              <p:cNvPr id="441367" name="Rectangle 441366"/>
              <p:cNvSpPr/>
              <p:nvPr/>
            </p:nvSpPr>
            <p:spPr bwMode="auto">
              <a:xfrm>
                <a:off x="2123728" y="5400272"/>
                <a:ext cx="201983" cy="20198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41369" name="TextBox 441368"/>
              <p:cNvSpPr txBox="1"/>
              <p:nvPr/>
            </p:nvSpPr>
            <p:spPr>
              <a:xfrm>
                <a:off x="2555776" y="5301208"/>
                <a:ext cx="853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000" dirty="0" smtClean="0"/>
                  <a:t>Calcul</a:t>
                </a:r>
                <a:endParaRPr lang="en-US" sz="2000" dirty="0"/>
              </a:p>
            </p:txBody>
          </p:sp>
        </p:grpSp>
        <p:grpSp>
          <p:nvGrpSpPr>
            <p:cNvPr id="441371" name="Group 441370"/>
            <p:cNvGrpSpPr/>
            <p:nvPr/>
          </p:nvGrpSpPr>
          <p:grpSpPr>
            <a:xfrm>
              <a:off x="2123728" y="5641213"/>
              <a:ext cx="1868660" cy="400110"/>
              <a:chOff x="2123728" y="5585730"/>
              <a:chExt cx="1868660" cy="400110"/>
            </a:xfrm>
          </p:grpSpPr>
          <p:sp>
            <p:nvSpPr>
              <p:cNvPr id="145" name="Rectangle 144"/>
              <p:cNvSpPr/>
              <p:nvPr/>
            </p:nvSpPr>
            <p:spPr bwMode="auto">
              <a:xfrm>
                <a:off x="2123728" y="5684794"/>
                <a:ext cx="201983" cy="20198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555776" y="5585730"/>
                <a:ext cx="14366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000" dirty="0" smtClean="0"/>
                  <a:t>Comunicare</a:t>
                </a:r>
                <a:endParaRPr lang="en-US" sz="2000" dirty="0"/>
              </a:p>
            </p:txBody>
          </p:sp>
        </p:grpSp>
        <p:grpSp>
          <p:nvGrpSpPr>
            <p:cNvPr id="441372" name="Group 441371"/>
            <p:cNvGrpSpPr/>
            <p:nvPr/>
          </p:nvGrpSpPr>
          <p:grpSpPr>
            <a:xfrm>
              <a:off x="2123728" y="5981218"/>
              <a:ext cx="1326845" cy="400110"/>
              <a:chOff x="2123728" y="5870251"/>
              <a:chExt cx="1326845" cy="400110"/>
            </a:xfrm>
          </p:grpSpPr>
          <p:sp>
            <p:nvSpPr>
              <p:cNvPr id="146" name="Rectangle 145"/>
              <p:cNvSpPr/>
              <p:nvPr/>
            </p:nvSpPr>
            <p:spPr bwMode="auto">
              <a:xfrm>
                <a:off x="2123728" y="5969315"/>
                <a:ext cx="201983" cy="20198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555776" y="5870251"/>
                <a:ext cx="894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000" dirty="0" smtClean="0"/>
                  <a:t>Inactiv</a:t>
                </a:r>
                <a:endParaRPr lang="en-US" sz="2000" dirty="0"/>
              </a:p>
            </p:txBody>
          </p:sp>
        </p:grpSp>
      </p:grpSp>
      <p:sp>
        <p:nvSpPr>
          <p:cNvPr id="163" name="TextBox 162"/>
          <p:cNvSpPr txBox="1"/>
          <p:nvPr/>
        </p:nvSpPr>
        <p:spPr>
          <a:xfrm>
            <a:off x="765869" y="5533782"/>
            <a:ext cx="42351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/>
              <a:t>O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Modelul Foster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52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1624013"/>
                <a:ext cx="9067800" cy="5118100"/>
              </a:xfrm>
            </p:spPr>
            <p:txBody>
              <a:bodyPr/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Defini</a:t>
                </a:r>
                <a:r>
                  <a:rPr lang="ro-RO" sz="2800" dirty="0" smtClean="0">
                    <a:solidFill>
                      <a:srgbClr val="C00000"/>
                    </a:solidFill>
                  </a:rPr>
                  <a:t>ţ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ro-RO" sz="2800" dirty="0" smtClean="0">
                    <a:solidFill>
                      <a:srgbClr val="C00000"/>
                    </a:solidFill>
                  </a:rPr>
                  <a:t>e</a:t>
                </a:r>
                <a:endParaRPr lang="ro-RO" sz="28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400" dirty="0" smtClean="0"/>
                  <a:t>Tim</a:t>
                </a:r>
                <a:r>
                  <a:rPr lang="ro-RO" sz="2400" dirty="0" smtClean="0"/>
                  <a:t>pul scurs de la începerea execuţiei primului proces până la terminarea execuţiei ultimului proces</a:t>
                </a:r>
                <a:r>
                  <a:rPr lang="en-US" sz="2400" dirty="0" smtClean="0"/>
                  <a:t>.</a:t>
                </a:r>
                <a:endParaRPr lang="en-US" sz="2400" b="1" dirty="0" smtClean="0"/>
              </a:p>
              <a:p>
                <a:pPr>
                  <a:buFontTx/>
                  <a:buNone/>
                </a:pPr>
                <a:endParaRPr lang="en-US" sz="1600" b="1" dirty="0" smtClean="0"/>
              </a:p>
              <a:p>
                <a:pPr>
                  <a:buFontTx/>
                  <a:buNone/>
                </a:pPr>
                <a:endParaRPr lang="en-US" sz="1600" b="1" dirty="0" smtClean="0"/>
              </a:p>
              <a:p>
                <a:pPr>
                  <a:spcAft>
                    <a:spcPct val="200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ro-RO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(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𝑈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…)</m:t>
                    </m:r>
                  </m:oMath>
                </a14:m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dirty="0" smtClean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ro-RO" sz="2800" i="1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30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𝑐𝑜𝑚𝑝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30000" dirty="0" err="1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</m:t>
                    </m:r>
                    <m:r>
                      <a:rPr lang="en-US" sz="2800" b="0" i="1" baseline="-25000" dirty="0" smtClean="0">
                        <a:solidFill>
                          <a:srgbClr val="C00000"/>
                        </a:solidFill>
                        <a:latin typeface="Cambria Math"/>
                      </a:rPr>
                      <m:t>𝑚𝑢𝑛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30000" dirty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0" i="1" baseline="-25000" dirty="0" smtClean="0">
                        <a:solidFill>
                          <a:srgbClr val="C00000"/>
                        </a:solidFill>
                        <a:latin typeface="Cambria Math"/>
                      </a:rPr>
                      <m:t>𝑖𝑑𝑙𝑒</m:t>
                    </m:r>
                  </m:oMath>
                </a14:m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dirty="0" smtClean="0">
                    <a:solidFill>
                      <a:srgbClr val="C00000"/>
                    </a:solidFill>
                  </a:rPr>
                  <a:t>   </a:t>
                </a:r>
                <a:r>
                  <a:rPr lang="ro-RO" sz="2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o-RO" sz="2800" i="1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sv-SE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sv-SE" sz="28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8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2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ro-RO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∗</m:t>
                    </m:r>
                    <m:r>
                      <a:rPr lang="sv-SE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( </m:t>
                    </m:r>
                    <m:nary>
                      <m:naryPr>
                        <m:chr m:val="∑"/>
                        <m:ctrlPr>
                          <a:rPr lang="sv-SE" sz="28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baseline="30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baseline="-25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𝑐𝑜𝑚𝑝</m:t>
                        </m:r>
                      </m:e>
                    </m:nary>
                    <m:r>
                      <a:rPr lang="sv-SE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sv-SE" sz="28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baseline="30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baseline="-25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𝑐𝑜𝑚𝑚𝑢𝑛</m:t>
                        </m:r>
                      </m:e>
                    </m:nary>
                    <m:r>
                      <a:rPr lang="sv-SE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sv-SE" sz="28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baseline="30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baseline="-25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𝑖𝑑𝑙𝑒</m:t>
                        </m:r>
                      </m:e>
                    </m:nary>
                    <m:r>
                      <a:rPr lang="sv-SE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sv-SE" sz="2800" dirty="0" smtClean="0">
                  <a:solidFill>
                    <a:srgbClr val="C00000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dirty="0" smtClean="0">
                    <a:solidFill>
                      <a:srgbClr val="C00000"/>
                    </a:solidFill>
                  </a:rPr>
                  <a:t>   </a:t>
                </a:r>
                <a:r>
                  <a:rPr lang="ro-RO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sv-SE" sz="2800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sv-SE" sz="2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8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28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ro-RO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ro-RO" sz="2800" i="1" dirty="0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  <m:r>
                      <a:rPr lang="ro-RO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𝑐𝑜𝑚𝑝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 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𝑐𝑜𝑚𝑚𝑢𝑛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𝑐𝑜𝑚𝑚𝑢𝑛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o-RO" sz="2800" dirty="0" smtClean="0">
                  <a:solidFill>
                    <a:srgbClr val="C00000"/>
                  </a:solidFill>
                </a:endParaRPr>
              </a:p>
              <a:p>
                <a:pPr>
                  <a:buFontTx/>
                  <a:buNone/>
                </a:pPr>
                <a:endParaRPr lang="ro-RO" sz="2800" dirty="0" smtClean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1624013"/>
                <a:ext cx="9067800" cy="5118100"/>
              </a:xfrm>
              <a:blipFill rotWithShape="1">
                <a:blip r:embed="rId3"/>
                <a:stretch>
                  <a:fillRect l="-1210" t="-1190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4" name="Picture 4" descr="Aqua_C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Timpul</a:t>
            </a:r>
            <a:r>
              <a:rPr lang="en-US" sz="2800" dirty="0"/>
              <a:t> total de </a:t>
            </a:r>
            <a:r>
              <a:rPr lang="en-US" sz="2800" dirty="0" err="1"/>
              <a:t>execuţie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785225" cy="4641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Dep</a:t>
            </a:r>
            <a:r>
              <a:rPr lang="ro-RO" dirty="0" smtClean="0"/>
              <a:t>inde de</a:t>
            </a:r>
            <a:r>
              <a:rPr lang="en-US" dirty="0" smtClean="0"/>
              <a:t>:</a:t>
            </a:r>
            <a:endParaRPr lang="ro-RO" dirty="0" smtClean="0"/>
          </a:p>
          <a:p>
            <a:pPr lvl="1">
              <a:lnSpc>
                <a:spcPct val="90000"/>
              </a:lnSpc>
            </a:pPr>
            <a:r>
              <a:rPr lang="ro-RO" sz="2800" dirty="0" smtClean="0"/>
              <a:t>dimensiunea </a:t>
            </a:r>
            <a:r>
              <a:rPr lang="en-US" sz="2800" dirty="0" smtClean="0"/>
              <a:t>problem</a:t>
            </a:r>
            <a:r>
              <a:rPr lang="ro-RO" sz="2800" dirty="0" smtClean="0"/>
              <a:t>ei</a:t>
            </a:r>
            <a:r>
              <a:rPr lang="en-US" sz="2800" dirty="0" smtClean="0"/>
              <a:t> N</a:t>
            </a:r>
            <a:endParaRPr lang="ro-RO" sz="2800" dirty="0" smtClean="0"/>
          </a:p>
          <a:p>
            <a:pPr lvl="1">
              <a:lnSpc>
                <a:spcPct val="90000"/>
              </a:lnSpc>
            </a:pPr>
            <a:r>
              <a:rPr lang="en-US" sz="2800" dirty="0" err="1" smtClean="0"/>
              <a:t>num</a:t>
            </a:r>
            <a:r>
              <a:rPr lang="ro-RO" sz="2800" dirty="0" smtClean="0"/>
              <a:t>ărul de </a:t>
            </a:r>
            <a:r>
              <a:rPr lang="en-US" sz="2800" dirty="0" smtClean="0"/>
              <a:t>task</a:t>
            </a:r>
            <a:r>
              <a:rPr lang="ro-RO" sz="2800" dirty="0" smtClean="0"/>
              <a:t>-uri sau procesoare</a:t>
            </a:r>
            <a:endParaRPr lang="ro-RO" dirty="0"/>
          </a:p>
          <a:p>
            <a:pPr lvl="1">
              <a:lnSpc>
                <a:spcPct val="90000"/>
              </a:lnSpc>
            </a:pPr>
            <a:r>
              <a:rPr lang="en-US" sz="2800" dirty="0" err="1" smtClean="0"/>
              <a:t>caracteristic</a:t>
            </a:r>
            <a:r>
              <a:rPr lang="ro-RO" sz="2800" dirty="0" smtClean="0"/>
              <a:t>ile procesoarelor şi memoriei</a:t>
            </a:r>
            <a:endParaRPr lang="en-US" sz="2800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ro-RO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Exemplu</a:t>
            </a:r>
            <a:r>
              <a:rPr lang="en-US" dirty="0" smtClean="0"/>
              <a:t>:</a:t>
            </a:r>
            <a:endParaRPr lang="ro-RO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scalarea</a:t>
            </a:r>
            <a:r>
              <a:rPr lang="en-US" dirty="0" smtClean="0"/>
              <a:t> </a:t>
            </a:r>
            <a:r>
              <a:rPr lang="en-US" dirty="0" err="1" smtClean="0"/>
              <a:t>dimensiunii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a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err="1" smtClean="0"/>
              <a:t>rului</a:t>
            </a:r>
            <a:r>
              <a:rPr lang="en-US" dirty="0" smtClean="0"/>
              <a:t> de </a:t>
            </a:r>
            <a:r>
              <a:rPr lang="en-US" dirty="0" err="1" smtClean="0"/>
              <a:t>procesoare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performan</a:t>
            </a:r>
            <a:r>
              <a:rPr lang="ro-RO" dirty="0" smtClean="0"/>
              <a:t>ț</a:t>
            </a:r>
            <a:r>
              <a:rPr lang="en-US" dirty="0" smtClean="0"/>
              <a:t>a cache-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eficacitatea</a:t>
            </a:r>
            <a:r>
              <a:rPr lang="en-US" dirty="0" smtClean="0"/>
              <a:t> pipelining-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procesorului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Timpul de </a:t>
                </a:r>
                <a:r>
                  <a:rPr lang="en-US" sz="2800" dirty="0" err="1"/>
                  <a:t>calcul</a:t>
                </a:r>
                <a:r>
                  <a:rPr lang="en-US" sz="2800" dirty="0"/>
                  <a:t> -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Rectangle 2"/>
              <p:cNvSpPr>
                <a:spLocks noGrp="1" noChangeArrowheads="1"/>
              </p:cNvSpPr>
              <p:nvPr>
                <p:ph type="body" sz="half" idx="3"/>
              </p:nvPr>
            </p:nvSpPr>
            <p:spPr>
              <a:xfrm>
                <a:off x="138227" y="1196752"/>
                <a:ext cx="8610600" cy="3048000"/>
              </a:xfrm>
            </p:spPr>
            <p:txBody>
              <a:bodyPr/>
              <a:lstStyle/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Tim</a:t>
                </a:r>
                <a:r>
                  <a:rPr lang="ro-RO" sz="2800" dirty="0" smtClean="0"/>
                  <a:t>pul petrecut cu transmiterea - recepţia de date</a:t>
                </a:r>
                <a:endParaRPr lang="ro-RO" sz="2800" dirty="0"/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T</a:t>
                </a:r>
                <a:r>
                  <a:rPr lang="ro-RO" sz="2800" dirty="0" smtClean="0"/>
                  <a:t>ipuri</a:t>
                </a:r>
                <a:r>
                  <a:rPr lang="en-US" sz="2800" dirty="0" smtClean="0"/>
                  <a:t>:</a:t>
                </a:r>
                <a:endParaRPr lang="ro-RO" sz="2800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/>
                  <a:t>inter</a:t>
                </a:r>
                <a:r>
                  <a:rPr lang="ro-RO" dirty="0" smtClean="0"/>
                  <a:t>-</a:t>
                </a:r>
                <a:r>
                  <a:rPr lang="en-US" dirty="0" err="1" smtClean="0"/>
                  <a:t>procesor</a:t>
                </a:r>
                <a:endParaRPr lang="ro-RO" dirty="0"/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/>
                  <a:t>intra</a:t>
                </a:r>
                <a:r>
                  <a:rPr lang="ro-RO" dirty="0" smtClean="0"/>
                  <a:t>-</a:t>
                </a:r>
                <a:r>
                  <a:rPr lang="en-US" dirty="0" smtClean="0"/>
                  <a:t>processor </a:t>
                </a:r>
                <a:endParaRPr lang="ro-RO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P</a:t>
                </a:r>
                <a:r>
                  <a:rPr lang="ro-RO" sz="2800" dirty="0" smtClean="0"/>
                  <a:t>resupunere</a:t>
                </a:r>
                <a:r>
                  <a:rPr lang="en-US" sz="2800" dirty="0" smtClean="0"/>
                  <a:t>: </a:t>
                </a:r>
                <a:r>
                  <a:rPr lang="ro-RO" sz="2800" dirty="0" smtClean="0"/>
                  <a:t>au costuri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comparab</a:t>
                </a:r>
                <a:r>
                  <a:rPr lang="ro-RO" sz="2800" dirty="0" smtClean="0"/>
                  <a:t>i</a:t>
                </a:r>
                <a:r>
                  <a:rPr lang="en-US" sz="2800" dirty="0" smtClean="0"/>
                  <a:t>le</a:t>
                </a:r>
                <a:endParaRPr lang="ro-RO" sz="2800" dirty="0" smtClean="0"/>
              </a:p>
              <a:p>
                <a:pPr marL="0" lvl="1" indent="0">
                  <a:lnSpc>
                    <a:spcPct val="90000"/>
                  </a:lnSpc>
                  <a:buClr>
                    <a:schemeClr val="accent1"/>
                  </a:buClr>
                  <a:buNone/>
                </a:pPr>
                <a:r>
                  <a:rPr lang="ro-RO" sz="2800" dirty="0" smtClean="0"/>
                  <a:t>                </a:t>
                </a:r>
                <a:r>
                  <a:rPr lang="ro-R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o-RO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𝑚𝑠𝑔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ro-RO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o-RO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o-RO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 dirty="0" err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ro-RO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2765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xfrm>
                <a:off x="138227" y="1196752"/>
                <a:ext cx="8610600" cy="3048000"/>
              </a:xfrm>
              <a:blipFill rotWithShape="1">
                <a:blip r:embed="rId3"/>
                <a:stretch>
                  <a:fillRect l="-1275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490015" y="4077072"/>
            <a:ext cx="2953512" cy="2448272"/>
            <a:chOff x="3059832" y="3861048"/>
            <a:chExt cx="2953512" cy="2448272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flipV="1">
              <a:off x="3068175" y="3861048"/>
              <a:ext cx="0" cy="244827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059832" y="6309320"/>
              <a:ext cx="295351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0335" y="4559099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i="1" dirty="0" smtClean="0">
                <a:latin typeface="Cambria Math" pitchFamily="18" charset="0"/>
                <a:ea typeface="Cambria Math" pitchFamily="18" charset="0"/>
              </a:rPr>
              <a:t>T = time</a:t>
            </a:r>
            <a:endParaRPr lang="en-US" sz="2000" b="1" i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648" name="Straight Connector 27647"/>
          <p:cNvCxnSpPr/>
          <p:nvPr/>
        </p:nvCxnSpPr>
        <p:spPr bwMode="auto">
          <a:xfrm flipV="1">
            <a:off x="1498358" y="4581128"/>
            <a:ext cx="2425570" cy="1296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655" name="Right Brace 27654"/>
          <p:cNvSpPr/>
          <p:nvPr/>
        </p:nvSpPr>
        <p:spPr bwMode="auto">
          <a:xfrm>
            <a:off x="1498358" y="5877272"/>
            <a:ext cx="409346" cy="64807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TextBox 27657"/>
              <p:cNvSpPr txBox="1"/>
              <p:nvPr/>
            </p:nvSpPr>
            <p:spPr>
              <a:xfrm>
                <a:off x="1937059" y="6009855"/>
                <a:ext cx="2113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o-RO" sz="1800" b="1" i="1" smtClean="0">
                              <a:latin typeface="Cambria Math"/>
                            </a:rPr>
                            <m:t>𝒔</m:t>
                          </m:r>
                        </m:sub>
                      </m:sSub>
                      <m:r>
                        <a:rPr lang="ro-RO" sz="1800" b="1" i="1" smtClean="0">
                          <a:latin typeface="Cambria Math"/>
                        </a:rPr>
                        <m:t>=</m:t>
                      </m:r>
                      <m:r>
                        <a:rPr lang="ro-RO" sz="1800" b="1" i="1" smtClean="0">
                          <a:latin typeface="Cambria Math"/>
                        </a:rPr>
                        <m:t>𝒔𝒕𝒂𝒓𝒕𝒖𝒑</m:t>
                      </m:r>
                      <m:r>
                        <a:rPr lang="ro-RO" sz="1800" b="1" i="1" smtClean="0">
                          <a:latin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</a:rPr>
                        <m:t>𝒄𝒐𝒔𝒕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7658" name="TextBox 276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59" y="6009855"/>
                <a:ext cx="211301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60" name="Straight Connector 27659"/>
          <p:cNvCxnSpPr/>
          <p:nvPr/>
        </p:nvCxnSpPr>
        <p:spPr bwMode="auto">
          <a:xfrm>
            <a:off x="2216626" y="5517232"/>
            <a:ext cx="699027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62" name="Straight Connector 27661"/>
          <p:cNvCxnSpPr/>
          <p:nvPr/>
        </p:nvCxnSpPr>
        <p:spPr bwMode="auto">
          <a:xfrm flipV="1">
            <a:off x="2915653" y="5157192"/>
            <a:ext cx="0" cy="36004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 bwMode="auto">
          <a:xfrm>
            <a:off x="2945537" y="5112528"/>
            <a:ext cx="409346" cy="40470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32616" y="5130214"/>
                <a:ext cx="1944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o-RO" sz="18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ro-RO" sz="1800" b="1" i="1" smtClean="0">
                          <a:latin typeface="Cambria Math"/>
                        </a:rPr>
                        <m:t>=</m:t>
                      </m:r>
                      <m:r>
                        <a:rPr lang="ro-RO" sz="1800" b="1" i="1" smtClean="0">
                          <a:latin typeface="Cambria Math"/>
                        </a:rPr>
                        <m:t>𝒄𝒐𝒔𝒕</m:t>
                      </m:r>
                      <m:r>
                        <a:rPr lang="ro-RO" sz="1800" b="1" i="1" smtClean="0">
                          <a:latin typeface="Cambria Math"/>
                        </a:rPr>
                        <m:t>/</m:t>
                      </m:r>
                      <m:r>
                        <a:rPr lang="ro-RO" sz="1800" b="1" i="1" smtClean="0">
                          <a:latin typeface="Cambria Math"/>
                        </a:rPr>
                        <m:t>𝒘𝒐𝒓𝒅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16" y="5130214"/>
                <a:ext cx="1944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5" name="TextBox 27664"/>
          <p:cNvSpPr txBox="1"/>
          <p:nvPr/>
        </p:nvSpPr>
        <p:spPr>
          <a:xfrm>
            <a:off x="1825277" y="6525344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i="1" dirty="0" smtClean="0">
                <a:latin typeface="Cambria Math" pitchFamily="18" charset="0"/>
                <a:ea typeface="Cambria Math" pitchFamily="18" charset="0"/>
              </a:rPr>
              <a:t>L = message length</a:t>
            </a:r>
            <a:endParaRPr lang="en-US" sz="1800" b="1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666" name="Table 276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9704257"/>
                  </p:ext>
                </p:extLst>
              </p:nvPr>
            </p:nvGraphicFramePr>
            <p:xfrm>
              <a:off x="5277316" y="3944848"/>
              <a:ext cx="347115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7050"/>
                    <a:gridCol w="1157050"/>
                    <a:gridCol w="115705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400" dirty="0" smtClean="0"/>
                            <a:t>Machine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400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ro-RO" sz="1400" b="1" i="1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ro-RO" sz="140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ro-RO" sz="1400" b="0" i="1" dirty="0" smtClean="0">
                                  <a:latin typeface="Cambria Math"/>
                                </a:rPr>
                                <m:t>µ</m:t>
                              </m:r>
                            </m:oMath>
                          </a14:m>
                          <a:r>
                            <a:rPr lang="ro-RO" sz="1400" b="0" dirty="0" smtClean="0"/>
                            <a:t>s)</a:t>
                          </a:r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4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ro-RO" sz="1400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o-RO" sz="1400" dirty="0" smtClean="0"/>
                                  <m:t>(</m:t>
                                </m:r>
                                <m:r>
                                  <a:rPr lang="ro-RO" sz="1400" b="0" i="1" dirty="0" smtClean="0">
                                    <a:latin typeface="Cambria Math"/>
                                  </a:rPr>
                                  <m:t>µ</m:t>
                                </m:r>
                                <m:r>
                                  <m:rPr>
                                    <m:nor/>
                                  </m:rPr>
                                  <a:rPr lang="ro-RO" sz="1400" b="0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ro-RO" sz="1400" b="0" dirty="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IBM SP2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40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0.11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Intel DELTA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77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0.54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Intel</a:t>
                          </a:r>
                          <a:r>
                            <a:rPr lang="ro-RO" sz="1000" baseline="0" dirty="0" smtClean="0"/>
                            <a:t> Paragon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121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0.07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Meiko CS-2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87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0.08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nCUBE-2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154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2.4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Thinking Machines CM-5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82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0.44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Workstations on Ethernet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1500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5.0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Workstations on FDDI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1150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1.1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666" name="Table 276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9704257"/>
                  </p:ext>
                </p:extLst>
              </p:nvPr>
            </p:nvGraphicFramePr>
            <p:xfrm>
              <a:off x="5277316" y="3944848"/>
              <a:ext cx="3471150" cy="271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7050"/>
                    <a:gridCol w="1157050"/>
                    <a:gridCol w="115705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400" dirty="0" smtClean="0"/>
                            <a:t>Machine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1058" t="-2000" r="-101058" b="-7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000" t="-2000" r="-526" b="-798000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IBM SP2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40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0.11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Intel DELTA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77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0.54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Intel</a:t>
                          </a:r>
                          <a:r>
                            <a:rPr lang="ro-RO" sz="1000" baseline="0" dirty="0" smtClean="0"/>
                            <a:t> Paragon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121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0.07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Meiko CS-2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87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0.08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nCUBE-2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154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2.4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Thinking Machines CM-5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82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0.44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Workstations on Ethernet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1500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5.0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o-RO" sz="1000" dirty="0" smtClean="0"/>
                            <a:t>Workstations on FDDI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1150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o-RO" sz="1000" dirty="0" smtClean="0"/>
                            <a:t>1.1</a:t>
                          </a:r>
                          <a:endParaRPr lang="en-US" sz="1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2"/>
              <p:cNvSpPr txBox="1">
                <a:spLocks/>
              </p:cNvSpPr>
              <p:nvPr/>
            </p:nvSpPr>
            <p:spPr bwMode="auto">
              <a:xfrm>
                <a:off x="152400" y="76200"/>
                <a:ext cx="8915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9pPr>
              </a:lstStyle>
              <a:p>
                <a:r>
                  <a:rPr lang="en-US" sz="2800" dirty="0"/>
                  <a:t>Timpul de </a:t>
                </a:r>
                <a:r>
                  <a:rPr lang="en-US" sz="2800" dirty="0" err="1"/>
                  <a:t>comunicare</a:t>
                </a:r>
                <a:r>
                  <a:rPr lang="en-US" sz="2800" dirty="0"/>
                  <a:t> –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𝑐𝑜𝑚𝑚𝑢𝑛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(1)</a:t>
                </a:r>
              </a:p>
            </p:txBody>
          </p:sp>
        </mc:Choice>
        <mc:Fallback xmlns="">
          <p:sp>
            <p:nvSpPr>
              <p:cNvPr id="18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"/>
                <a:ext cx="8915400" cy="1066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-39688" y="1730375"/>
            <a:ext cx="9220201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Times" pitchFamily="18" charset="0"/>
              <a:buChar char="•"/>
            </a:pPr>
            <a:r>
              <a:rPr lang="en-US" dirty="0"/>
              <a:t>M</a:t>
            </a:r>
            <a:r>
              <a:rPr lang="ro-RO" dirty="0"/>
              <a:t>ă</a:t>
            </a:r>
            <a:r>
              <a:rPr lang="en-US" dirty="0" err="1"/>
              <a:t>sur</a:t>
            </a:r>
            <a:r>
              <a:rPr lang="ro-RO" dirty="0"/>
              <a:t>ă</a:t>
            </a:r>
            <a:r>
              <a:rPr lang="en-US" dirty="0"/>
              <a:t>tori </a:t>
            </a:r>
            <a:r>
              <a:rPr lang="en-US" dirty="0" err="1"/>
              <a:t>experimentale</a:t>
            </a:r>
            <a:r>
              <a:rPr lang="en-US" dirty="0"/>
              <a:t>: </a:t>
            </a:r>
            <a:r>
              <a:rPr lang="ro-RO" dirty="0"/>
              <a:t>timp dus-întors pentru</a:t>
            </a:r>
            <a:r>
              <a:rPr lang="en-US" dirty="0"/>
              <a:t> </a:t>
            </a:r>
            <a:r>
              <a:rPr lang="ro-RO" dirty="0"/>
              <a:t>mesaje</a:t>
            </a:r>
            <a:r>
              <a:rPr lang="en-US" dirty="0"/>
              <a:t> (RTT)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732000" y="5662572"/>
            <a:ext cx="80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 smtClean="0"/>
              <a:t> 0</a:t>
            </a:r>
            <a:endParaRPr lang="en-US" dirty="0"/>
          </a:p>
        </p:txBody>
      </p:sp>
      <p:grpSp>
        <p:nvGrpSpPr>
          <p:cNvPr id="28683" name="Group 28682"/>
          <p:cNvGrpSpPr/>
          <p:nvPr/>
        </p:nvGrpSpPr>
        <p:grpSpPr>
          <a:xfrm>
            <a:off x="1080849" y="2206619"/>
            <a:ext cx="6672207" cy="4651381"/>
            <a:chOff x="1080849" y="2206619"/>
            <a:chExt cx="6672207" cy="4651381"/>
          </a:xfrm>
        </p:grpSpPr>
        <p:grpSp>
          <p:nvGrpSpPr>
            <p:cNvPr id="28679" name="Group 28678"/>
            <p:cNvGrpSpPr/>
            <p:nvPr/>
          </p:nvGrpSpPr>
          <p:grpSpPr>
            <a:xfrm>
              <a:off x="2605313" y="2438400"/>
              <a:ext cx="4608287" cy="3614663"/>
              <a:chOff x="2605313" y="2438400"/>
              <a:chExt cx="4608287" cy="3614663"/>
            </a:xfrm>
          </p:grpSpPr>
          <p:sp>
            <p:nvSpPr>
              <p:cNvPr id="2" name="Freeform 1"/>
              <p:cNvSpPr/>
              <p:nvPr/>
            </p:nvSpPr>
            <p:spPr bwMode="auto">
              <a:xfrm>
                <a:off x="2627783" y="2438400"/>
                <a:ext cx="2190959" cy="2467429"/>
              </a:xfrm>
              <a:custGeom>
                <a:avLst/>
                <a:gdLst>
                  <a:gd name="connsiteX0" fmla="*/ 0 w 2249714"/>
                  <a:gd name="connsiteY0" fmla="*/ 2467429 h 2467429"/>
                  <a:gd name="connsiteX1" fmla="*/ 116114 w 2249714"/>
                  <a:gd name="connsiteY1" fmla="*/ 2162629 h 2467429"/>
                  <a:gd name="connsiteX2" fmla="*/ 232228 w 2249714"/>
                  <a:gd name="connsiteY2" fmla="*/ 2133600 h 2467429"/>
                  <a:gd name="connsiteX3" fmla="*/ 275771 w 2249714"/>
                  <a:gd name="connsiteY3" fmla="*/ 2090057 h 2467429"/>
                  <a:gd name="connsiteX4" fmla="*/ 348342 w 2249714"/>
                  <a:gd name="connsiteY4" fmla="*/ 1988457 h 2467429"/>
                  <a:gd name="connsiteX5" fmla="*/ 406400 w 2249714"/>
                  <a:gd name="connsiteY5" fmla="*/ 1901371 h 2467429"/>
                  <a:gd name="connsiteX6" fmla="*/ 449942 w 2249714"/>
                  <a:gd name="connsiteY6" fmla="*/ 1828800 h 2467429"/>
                  <a:gd name="connsiteX7" fmla="*/ 566057 w 2249714"/>
                  <a:gd name="connsiteY7" fmla="*/ 1872343 h 2467429"/>
                  <a:gd name="connsiteX8" fmla="*/ 798285 w 2249714"/>
                  <a:gd name="connsiteY8" fmla="*/ 1654629 h 2467429"/>
                  <a:gd name="connsiteX9" fmla="*/ 914400 w 2249714"/>
                  <a:gd name="connsiteY9" fmla="*/ 1393371 h 2467429"/>
                  <a:gd name="connsiteX10" fmla="*/ 1045028 w 2249714"/>
                  <a:gd name="connsiteY10" fmla="*/ 1277257 h 2467429"/>
                  <a:gd name="connsiteX11" fmla="*/ 1944914 w 2249714"/>
                  <a:gd name="connsiteY11" fmla="*/ 319314 h 2467429"/>
                  <a:gd name="connsiteX12" fmla="*/ 2249714 w 2249714"/>
                  <a:gd name="connsiteY12" fmla="*/ 0 h 246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9714" h="2467429">
                    <a:moveTo>
                      <a:pt x="0" y="2467429"/>
                    </a:moveTo>
                    <a:cubicBezTo>
                      <a:pt x="38704" y="2342848"/>
                      <a:pt x="77409" y="2218267"/>
                      <a:pt x="116114" y="2162629"/>
                    </a:cubicBezTo>
                    <a:cubicBezTo>
                      <a:pt x="154819" y="2106991"/>
                      <a:pt x="205619" y="2145695"/>
                      <a:pt x="232228" y="2133600"/>
                    </a:cubicBezTo>
                    <a:cubicBezTo>
                      <a:pt x="258837" y="2121505"/>
                      <a:pt x="256419" y="2114247"/>
                      <a:pt x="275771" y="2090057"/>
                    </a:cubicBezTo>
                    <a:cubicBezTo>
                      <a:pt x="295123" y="2065867"/>
                      <a:pt x="326571" y="2019905"/>
                      <a:pt x="348342" y="1988457"/>
                    </a:cubicBezTo>
                    <a:cubicBezTo>
                      <a:pt x="370113" y="1957009"/>
                      <a:pt x="389467" y="1927980"/>
                      <a:pt x="406400" y="1901371"/>
                    </a:cubicBezTo>
                    <a:cubicBezTo>
                      <a:pt x="423333" y="1874762"/>
                      <a:pt x="423333" y="1833638"/>
                      <a:pt x="449942" y="1828800"/>
                    </a:cubicBezTo>
                    <a:cubicBezTo>
                      <a:pt x="476552" y="1823962"/>
                      <a:pt x="508000" y="1901371"/>
                      <a:pt x="566057" y="1872343"/>
                    </a:cubicBezTo>
                    <a:cubicBezTo>
                      <a:pt x="624114" y="1843314"/>
                      <a:pt x="740228" y="1734458"/>
                      <a:pt x="798285" y="1654629"/>
                    </a:cubicBezTo>
                    <a:cubicBezTo>
                      <a:pt x="856342" y="1574800"/>
                      <a:pt x="873276" y="1456266"/>
                      <a:pt x="914400" y="1393371"/>
                    </a:cubicBezTo>
                    <a:cubicBezTo>
                      <a:pt x="955524" y="1330476"/>
                      <a:pt x="873276" y="1456266"/>
                      <a:pt x="1045028" y="1277257"/>
                    </a:cubicBezTo>
                    <a:cubicBezTo>
                      <a:pt x="1216780" y="1098248"/>
                      <a:pt x="1744133" y="532190"/>
                      <a:pt x="1944914" y="319314"/>
                    </a:cubicBezTo>
                    <a:cubicBezTo>
                      <a:pt x="2145695" y="106438"/>
                      <a:pt x="2197704" y="53219"/>
                      <a:pt x="2249714" y="0"/>
                    </a:cubicBezTo>
                  </a:path>
                </a:pathLst>
              </a:custGeom>
              <a:ln w="28575"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" name="Freeform 2"/>
              <p:cNvSpPr/>
              <p:nvPr/>
            </p:nvSpPr>
            <p:spPr bwMode="auto">
              <a:xfrm>
                <a:off x="2627086" y="4223657"/>
                <a:ext cx="4586514" cy="957943"/>
              </a:xfrm>
              <a:custGeom>
                <a:avLst/>
                <a:gdLst>
                  <a:gd name="connsiteX0" fmla="*/ 0 w 4586514"/>
                  <a:gd name="connsiteY0" fmla="*/ 957943 h 957943"/>
                  <a:gd name="connsiteX1" fmla="*/ 58057 w 4586514"/>
                  <a:gd name="connsiteY1" fmla="*/ 798286 h 957943"/>
                  <a:gd name="connsiteX2" fmla="*/ 87085 w 4586514"/>
                  <a:gd name="connsiteY2" fmla="*/ 798286 h 957943"/>
                  <a:gd name="connsiteX3" fmla="*/ 217714 w 4586514"/>
                  <a:gd name="connsiteY3" fmla="*/ 754743 h 957943"/>
                  <a:gd name="connsiteX4" fmla="*/ 333828 w 4586514"/>
                  <a:gd name="connsiteY4" fmla="*/ 667657 h 957943"/>
                  <a:gd name="connsiteX5" fmla="*/ 493485 w 4586514"/>
                  <a:gd name="connsiteY5" fmla="*/ 740229 h 957943"/>
                  <a:gd name="connsiteX6" fmla="*/ 624114 w 4586514"/>
                  <a:gd name="connsiteY6" fmla="*/ 696686 h 957943"/>
                  <a:gd name="connsiteX7" fmla="*/ 769257 w 4586514"/>
                  <a:gd name="connsiteY7" fmla="*/ 740229 h 957943"/>
                  <a:gd name="connsiteX8" fmla="*/ 1074057 w 4586514"/>
                  <a:gd name="connsiteY8" fmla="*/ 696686 h 957943"/>
                  <a:gd name="connsiteX9" fmla="*/ 1494971 w 4586514"/>
                  <a:gd name="connsiteY9" fmla="*/ 638629 h 957943"/>
                  <a:gd name="connsiteX10" fmla="*/ 2046514 w 4586514"/>
                  <a:gd name="connsiteY10" fmla="*/ 566057 h 957943"/>
                  <a:gd name="connsiteX11" fmla="*/ 2540000 w 4586514"/>
                  <a:gd name="connsiteY11" fmla="*/ 493486 h 957943"/>
                  <a:gd name="connsiteX12" fmla="*/ 2786743 w 4586514"/>
                  <a:gd name="connsiteY12" fmla="*/ 435429 h 957943"/>
                  <a:gd name="connsiteX13" fmla="*/ 3135085 w 4586514"/>
                  <a:gd name="connsiteY13" fmla="*/ 319314 h 957943"/>
                  <a:gd name="connsiteX14" fmla="*/ 3556000 w 4586514"/>
                  <a:gd name="connsiteY14" fmla="*/ 232229 h 957943"/>
                  <a:gd name="connsiteX15" fmla="*/ 4034971 w 4586514"/>
                  <a:gd name="connsiteY15" fmla="*/ 116114 h 957943"/>
                  <a:gd name="connsiteX16" fmla="*/ 4586514 w 4586514"/>
                  <a:gd name="connsiteY16" fmla="*/ 0 h 957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86514" h="957943">
                    <a:moveTo>
                      <a:pt x="0" y="957943"/>
                    </a:moveTo>
                    <a:cubicBezTo>
                      <a:pt x="21771" y="891419"/>
                      <a:pt x="43543" y="824895"/>
                      <a:pt x="58057" y="798286"/>
                    </a:cubicBezTo>
                    <a:cubicBezTo>
                      <a:pt x="72571" y="771676"/>
                      <a:pt x="60475" y="805543"/>
                      <a:pt x="87085" y="798286"/>
                    </a:cubicBezTo>
                    <a:cubicBezTo>
                      <a:pt x="113695" y="791029"/>
                      <a:pt x="176590" y="776514"/>
                      <a:pt x="217714" y="754743"/>
                    </a:cubicBezTo>
                    <a:cubicBezTo>
                      <a:pt x="258838" y="732971"/>
                      <a:pt x="287866" y="670076"/>
                      <a:pt x="333828" y="667657"/>
                    </a:cubicBezTo>
                    <a:cubicBezTo>
                      <a:pt x="379790" y="665238"/>
                      <a:pt x="445104" y="735391"/>
                      <a:pt x="493485" y="740229"/>
                    </a:cubicBezTo>
                    <a:cubicBezTo>
                      <a:pt x="541866" y="745067"/>
                      <a:pt x="578152" y="696686"/>
                      <a:pt x="624114" y="696686"/>
                    </a:cubicBezTo>
                    <a:cubicBezTo>
                      <a:pt x="670076" y="696686"/>
                      <a:pt x="694267" y="740229"/>
                      <a:pt x="769257" y="740229"/>
                    </a:cubicBezTo>
                    <a:cubicBezTo>
                      <a:pt x="844247" y="740229"/>
                      <a:pt x="1074057" y="696686"/>
                      <a:pt x="1074057" y="696686"/>
                    </a:cubicBezTo>
                    <a:lnTo>
                      <a:pt x="1494971" y="638629"/>
                    </a:lnTo>
                    <a:lnTo>
                      <a:pt x="2046514" y="566057"/>
                    </a:lnTo>
                    <a:lnTo>
                      <a:pt x="2540000" y="493486"/>
                    </a:lnTo>
                    <a:cubicBezTo>
                      <a:pt x="2663372" y="471715"/>
                      <a:pt x="2687562" y="464458"/>
                      <a:pt x="2786743" y="435429"/>
                    </a:cubicBezTo>
                    <a:cubicBezTo>
                      <a:pt x="2885924" y="406400"/>
                      <a:pt x="3006876" y="353181"/>
                      <a:pt x="3135085" y="319314"/>
                    </a:cubicBezTo>
                    <a:cubicBezTo>
                      <a:pt x="3263295" y="285447"/>
                      <a:pt x="3406019" y="266096"/>
                      <a:pt x="3556000" y="232229"/>
                    </a:cubicBezTo>
                    <a:cubicBezTo>
                      <a:pt x="3705981" y="198362"/>
                      <a:pt x="3863219" y="154819"/>
                      <a:pt x="4034971" y="116114"/>
                    </a:cubicBezTo>
                    <a:cubicBezTo>
                      <a:pt x="4206723" y="77409"/>
                      <a:pt x="4521200" y="12095"/>
                      <a:pt x="4586514" y="0"/>
                    </a:cubicBezTo>
                  </a:path>
                </a:pathLst>
              </a:custGeom>
              <a:ln w="19050">
                <a:prstDash val="dashDot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" name="Freeform 3"/>
              <p:cNvSpPr/>
              <p:nvPr/>
            </p:nvSpPr>
            <p:spPr bwMode="auto">
              <a:xfrm>
                <a:off x="2612571" y="5544457"/>
                <a:ext cx="4572000" cy="493486"/>
              </a:xfrm>
              <a:custGeom>
                <a:avLst/>
                <a:gdLst>
                  <a:gd name="connsiteX0" fmla="*/ 0 w 4572000"/>
                  <a:gd name="connsiteY0" fmla="*/ 493486 h 493486"/>
                  <a:gd name="connsiteX1" fmla="*/ 4572000 w 4572000"/>
                  <a:gd name="connsiteY1" fmla="*/ 0 h 493486"/>
                  <a:gd name="connsiteX2" fmla="*/ 4572000 w 4572000"/>
                  <a:gd name="connsiteY2" fmla="*/ 0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0" h="493486">
                    <a:moveTo>
                      <a:pt x="0" y="493486"/>
                    </a:moveTo>
                    <a:lnTo>
                      <a:pt x="4572000" y="0"/>
                    </a:lnTo>
                    <a:lnTo>
                      <a:pt x="4572000" y="0"/>
                    </a:lnTo>
                  </a:path>
                </a:pathLst>
              </a:custGeom>
              <a:ln w="19050"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 bwMode="auto">
              <a:xfrm>
                <a:off x="2627086" y="5820229"/>
                <a:ext cx="4557485" cy="145918"/>
              </a:xfrm>
              <a:custGeom>
                <a:avLst/>
                <a:gdLst>
                  <a:gd name="connsiteX0" fmla="*/ 0 w 4557485"/>
                  <a:gd name="connsiteY0" fmla="*/ 145142 h 145918"/>
                  <a:gd name="connsiteX1" fmla="*/ 232228 w 4557485"/>
                  <a:gd name="connsiteY1" fmla="*/ 130628 h 145918"/>
                  <a:gd name="connsiteX2" fmla="*/ 624114 w 4557485"/>
                  <a:gd name="connsiteY2" fmla="*/ 145142 h 145918"/>
                  <a:gd name="connsiteX3" fmla="*/ 1596571 w 4557485"/>
                  <a:gd name="connsiteY3" fmla="*/ 101600 h 145918"/>
                  <a:gd name="connsiteX4" fmla="*/ 1785257 w 4557485"/>
                  <a:gd name="connsiteY4" fmla="*/ 72571 h 145918"/>
                  <a:gd name="connsiteX5" fmla="*/ 2307771 w 4557485"/>
                  <a:gd name="connsiteY5" fmla="*/ 43542 h 145918"/>
                  <a:gd name="connsiteX6" fmla="*/ 3048000 w 4557485"/>
                  <a:gd name="connsiteY6" fmla="*/ 43542 h 145918"/>
                  <a:gd name="connsiteX7" fmla="*/ 3164114 w 4557485"/>
                  <a:gd name="connsiteY7" fmla="*/ 72571 h 145918"/>
                  <a:gd name="connsiteX8" fmla="*/ 3309257 w 4557485"/>
                  <a:gd name="connsiteY8" fmla="*/ 14514 h 145918"/>
                  <a:gd name="connsiteX9" fmla="*/ 3526971 w 4557485"/>
                  <a:gd name="connsiteY9" fmla="*/ 14514 h 145918"/>
                  <a:gd name="connsiteX10" fmla="*/ 4557485 w 4557485"/>
                  <a:gd name="connsiteY10" fmla="*/ 0 h 145918"/>
                  <a:gd name="connsiteX11" fmla="*/ 4557485 w 4557485"/>
                  <a:gd name="connsiteY11" fmla="*/ 0 h 14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7485" h="145918">
                    <a:moveTo>
                      <a:pt x="0" y="145142"/>
                    </a:moveTo>
                    <a:cubicBezTo>
                      <a:pt x="64104" y="137885"/>
                      <a:pt x="128209" y="130628"/>
                      <a:pt x="232228" y="130628"/>
                    </a:cubicBezTo>
                    <a:cubicBezTo>
                      <a:pt x="336247" y="130628"/>
                      <a:pt x="396724" y="149980"/>
                      <a:pt x="624114" y="145142"/>
                    </a:cubicBezTo>
                    <a:cubicBezTo>
                      <a:pt x="851504" y="140304"/>
                      <a:pt x="1403047" y="113695"/>
                      <a:pt x="1596571" y="101600"/>
                    </a:cubicBezTo>
                    <a:cubicBezTo>
                      <a:pt x="1790095" y="89505"/>
                      <a:pt x="1666724" y="82247"/>
                      <a:pt x="1785257" y="72571"/>
                    </a:cubicBezTo>
                    <a:cubicBezTo>
                      <a:pt x="1903790" y="62895"/>
                      <a:pt x="2097314" y="48380"/>
                      <a:pt x="2307771" y="43542"/>
                    </a:cubicBezTo>
                    <a:cubicBezTo>
                      <a:pt x="2518228" y="38704"/>
                      <a:pt x="2905276" y="38704"/>
                      <a:pt x="3048000" y="43542"/>
                    </a:cubicBezTo>
                    <a:cubicBezTo>
                      <a:pt x="3190724" y="48380"/>
                      <a:pt x="3120571" y="77409"/>
                      <a:pt x="3164114" y="72571"/>
                    </a:cubicBezTo>
                    <a:cubicBezTo>
                      <a:pt x="3207657" y="67733"/>
                      <a:pt x="3248781" y="24190"/>
                      <a:pt x="3309257" y="14514"/>
                    </a:cubicBezTo>
                    <a:cubicBezTo>
                      <a:pt x="3369733" y="4838"/>
                      <a:pt x="3526971" y="14514"/>
                      <a:pt x="3526971" y="14514"/>
                    </a:cubicBezTo>
                    <a:lnTo>
                      <a:pt x="4557485" y="0"/>
                    </a:lnTo>
                    <a:lnTo>
                      <a:pt x="4557485" y="0"/>
                    </a:lnTo>
                  </a:path>
                </a:pathLst>
              </a:custGeom>
              <a:ln w="19050">
                <a:prstDash val="sysDot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grpSp>
            <p:nvGrpSpPr>
              <p:cNvPr id="28677" name="Group 28676"/>
              <p:cNvGrpSpPr/>
              <p:nvPr/>
            </p:nvGrpSpPr>
            <p:grpSpPr>
              <a:xfrm>
                <a:off x="2605313" y="2438400"/>
                <a:ext cx="4608287" cy="3614663"/>
                <a:chOff x="2605313" y="2438400"/>
                <a:chExt cx="4608287" cy="3614663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flipH="1">
                  <a:off x="7053942" y="5294920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flipH="1">
                  <a:off x="7053942" y="4546713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flipH="1">
                  <a:off x="7053942" y="3834209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H="1">
                  <a:off x="7053942" y="3140203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 rot="5400000" flipH="1">
                  <a:off x="3449531" y="2531622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 rot="5400000" flipH="1">
                  <a:off x="4348155" y="2531622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" name="Rectangle 5"/>
                <p:cNvSpPr/>
                <p:nvPr/>
              </p:nvSpPr>
              <p:spPr bwMode="auto">
                <a:xfrm>
                  <a:off x="2612571" y="2438400"/>
                  <a:ext cx="4601029" cy="359954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 bwMode="auto">
                <a:xfrm flipH="1">
                  <a:off x="2605313" y="3161365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flipH="1">
                  <a:off x="2605313" y="3903081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flipH="1">
                  <a:off x="2605313" y="4581128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flipH="1">
                  <a:off x="2605313" y="5332603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 flipH="1">
                  <a:off x="3466434" y="5973234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5400000" flipH="1">
                  <a:off x="4348155" y="5973234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 flipH="1">
                  <a:off x="5284259" y="2531622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5400000" flipH="1">
                  <a:off x="5270804" y="5973234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5400000" flipH="1">
                  <a:off x="6220363" y="2531622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 flipH="1">
                  <a:off x="6214098" y="5973234"/>
                  <a:ext cx="15965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8674" name="Straight Connector 28673"/>
              <p:cNvCxnSpPr/>
              <p:nvPr/>
            </p:nvCxnSpPr>
            <p:spPr bwMode="auto">
              <a:xfrm>
                <a:off x="6099043" y="2780928"/>
                <a:ext cx="5760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6099043" y="2933328"/>
                <a:ext cx="576064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6099043" y="3238127"/>
                <a:ext cx="576064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6099043" y="3099628"/>
                <a:ext cx="576064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678" name="TextBox 28677"/>
              <p:cNvSpPr txBox="1"/>
              <p:nvPr/>
            </p:nvSpPr>
            <p:spPr>
              <a:xfrm>
                <a:off x="5343235" y="2611451"/>
                <a:ext cx="708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1200" dirty="0" smtClean="0"/>
                  <a:t>Ethernet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41618" y="2794828"/>
                <a:ext cx="5421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1200" dirty="0" smtClean="0"/>
                  <a:t>FDDI</a:t>
                </a:r>
                <a:endParaRPr lang="en-US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43235" y="2947228"/>
                <a:ext cx="6896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1200" dirty="0" smtClean="0"/>
                  <a:t>Paragon</a:t>
                </a:r>
                <a:endParaRPr 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43235" y="3099628"/>
                <a:ext cx="4058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1200" dirty="0" smtClean="0"/>
                  <a:t>SPI</a:t>
                </a:r>
                <a:endParaRPr lang="en-US" sz="1200" dirty="0"/>
              </a:p>
            </p:txBody>
          </p:sp>
        </p:grpSp>
        <p:sp>
          <p:nvSpPr>
            <p:cNvPr id="28680" name="TextBox 28679"/>
            <p:cNvSpPr txBox="1"/>
            <p:nvPr/>
          </p:nvSpPr>
          <p:spPr>
            <a:xfrm>
              <a:off x="1732002" y="510177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2000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32002" y="43158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4</a:t>
              </a:r>
              <a:r>
                <a:rPr lang="ro-RO" dirty="0" smtClean="0"/>
                <a:t>000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32002" y="367211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6</a:t>
              </a:r>
              <a:r>
                <a:rPr lang="ro-RO" dirty="0" smtClean="0"/>
                <a:t>000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32002" y="29327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8</a:t>
              </a:r>
              <a:r>
                <a:rPr lang="ro-RO" dirty="0" smtClean="0"/>
                <a:t>000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78114" y="2206619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10000</a:t>
              </a:r>
              <a:endParaRPr lang="en-US" dirty="0"/>
            </a:p>
          </p:txBody>
        </p:sp>
        <p:sp>
          <p:nvSpPr>
            <p:cNvPr id="28681" name="TextBox 28680"/>
            <p:cNvSpPr txBox="1"/>
            <p:nvPr/>
          </p:nvSpPr>
          <p:spPr>
            <a:xfrm rot="16200000">
              <a:off x="76718" y="3501589"/>
              <a:ext cx="2408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dirty="0" smtClean="0">
                  <a:latin typeface="Cambria Math" pitchFamily="18" charset="0"/>
                  <a:ea typeface="Cambria Math" pitchFamily="18" charset="0"/>
                </a:rPr>
                <a:t>Timp (µs)</a:t>
              </a:r>
              <a:endParaRPr lang="en-US" sz="2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0316" y="6457890"/>
              <a:ext cx="3176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dirty="0" smtClean="0">
                  <a:latin typeface="Cambria Math" pitchFamily="18" charset="0"/>
                  <a:ea typeface="Cambria Math" pitchFamily="18" charset="0"/>
                </a:rPr>
                <a:t>Dimensiune  mesaj (octeți)</a:t>
              </a:r>
              <a:endParaRPr lang="en-US" sz="2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5512" y="59916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0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46153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1000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87805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2</a:t>
              </a:r>
              <a:r>
                <a:rPr lang="ro-RO" dirty="0" smtClean="0"/>
                <a:t>000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63978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3000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00082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4000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52837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5</a:t>
              </a:r>
              <a:r>
                <a:rPr lang="ro-RO" dirty="0" smtClean="0"/>
                <a:t>000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itle 2"/>
              <p:cNvSpPr txBox="1">
                <a:spLocks noGrp="1"/>
              </p:cNvSpPr>
              <p:nvPr>
                <p:ph type="title"/>
              </p:nvPr>
            </p:nvSpPr>
            <p:spPr bwMode="auto"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9pPr>
              </a:lstStyle>
              <a:p>
                <a:r>
                  <a:rPr lang="en-US" sz="2800" dirty="0"/>
                  <a:t>Timpul de </a:t>
                </a:r>
                <a:r>
                  <a:rPr lang="en-US" sz="2800" dirty="0" err="1"/>
                  <a:t>comunicare</a:t>
                </a:r>
                <a:r>
                  <a:rPr lang="en-US" sz="2800" dirty="0"/>
                  <a:t> –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𝑐𝑜𝑚𝑚𝑢𝑛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(1)</a:t>
                </a:r>
              </a:p>
            </p:txBody>
          </p:sp>
        </mc:Choice>
        <mc:Fallback xmlns="">
          <p:sp>
            <p:nvSpPr>
              <p:cNvPr id="54" name="Tit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361950" y="1641475"/>
            <a:ext cx="8458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err="1"/>
              <a:t>Datorit</a:t>
            </a:r>
            <a:r>
              <a:rPr lang="ro-RO" dirty="0"/>
              <a:t>ă</a:t>
            </a:r>
            <a:r>
              <a:rPr lang="en-US" dirty="0" smtClean="0"/>
              <a:t>:</a:t>
            </a:r>
          </a:p>
          <a:p>
            <a:pPr marL="1085850" lvl="1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"/>
            </a:pPr>
            <a:r>
              <a:rPr lang="en-US" dirty="0" err="1" smtClean="0"/>
              <a:t>lipsei</a:t>
            </a:r>
            <a:r>
              <a:rPr lang="en-US" dirty="0" smtClean="0"/>
              <a:t> </a:t>
            </a:r>
            <a:r>
              <a:rPr lang="en-US" dirty="0" err="1"/>
              <a:t>calculelor</a:t>
            </a:r>
            <a:r>
              <a:rPr lang="en-US" dirty="0"/>
              <a:t> </a:t>
            </a:r>
            <a:r>
              <a:rPr lang="en-US" dirty="0" smtClean="0">
                <a:latin typeface="Times"/>
                <a:cs typeface="Times"/>
                <a:sym typeface="Wingdings"/>
              </a:rPr>
              <a:t>→</a:t>
            </a:r>
            <a:r>
              <a:rPr lang="en-US" dirty="0" smtClean="0"/>
              <a:t> </a:t>
            </a:r>
            <a:r>
              <a:rPr lang="en-US" i="1" dirty="0"/>
              <a:t>load </a:t>
            </a:r>
            <a:r>
              <a:rPr lang="en-US" i="1" dirty="0" smtClean="0"/>
              <a:t>balancing</a:t>
            </a:r>
          </a:p>
          <a:p>
            <a:pPr marL="1085850" lvl="1" indent="-3429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"/>
            </a:pPr>
            <a:r>
              <a:rPr lang="en-US" dirty="0" err="1" smtClean="0"/>
              <a:t>lipsei</a:t>
            </a:r>
            <a:r>
              <a:rPr lang="en-US" dirty="0" smtClean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>
                <a:latin typeface="Times"/>
                <a:cs typeface="Times"/>
                <a:sym typeface="Wingdings"/>
              </a:rPr>
              <a:t>→</a:t>
            </a:r>
            <a:r>
              <a:rPr lang="en-US" dirty="0" smtClean="0"/>
              <a:t> </a:t>
            </a:r>
            <a:r>
              <a:rPr lang="en-US" i="1" dirty="0"/>
              <a:t>overlapping computation and communication</a:t>
            </a:r>
            <a:r>
              <a:rPr lang="en-US" dirty="0"/>
              <a:t>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779628" y="3733093"/>
            <a:ext cx="4590709" cy="2597416"/>
            <a:chOff x="1779628" y="3383390"/>
            <a:chExt cx="4590709" cy="2597416"/>
          </a:xfrm>
        </p:grpSpPr>
        <p:grpSp>
          <p:nvGrpSpPr>
            <p:cNvPr id="29720" name="Group 29719"/>
            <p:cNvGrpSpPr/>
            <p:nvPr/>
          </p:nvGrpSpPr>
          <p:grpSpPr>
            <a:xfrm>
              <a:off x="3342928" y="3717032"/>
              <a:ext cx="797024" cy="1728192"/>
              <a:chOff x="3342928" y="3717032"/>
              <a:chExt cx="797024" cy="1728192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342928" y="3717032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>
                <a:off x="3342928" y="5085184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697" name="Straight Arrow Connector 29696"/>
              <p:cNvCxnSpPr/>
              <p:nvPr/>
            </p:nvCxnSpPr>
            <p:spPr bwMode="auto">
              <a:xfrm>
                <a:off x="3342928" y="4077072"/>
                <a:ext cx="797024" cy="14401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701" name="Straight Arrow Connector 29700"/>
              <p:cNvCxnSpPr/>
              <p:nvPr/>
            </p:nvCxnSpPr>
            <p:spPr bwMode="auto">
              <a:xfrm>
                <a:off x="4139952" y="4221088"/>
                <a:ext cx="0" cy="72008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703" name="Straight Arrow Connector 29702"/>
              <p:cNvCxnSpPr/>
              <p:nvPr/>
            </p:nvCxnSpPr>
            <p:spPr bwMode="auto">
              <a:xfrm flipH="1">
                <a:off x="3347864" y="4941168"/>
                <a:ext cx="792088" cy="14401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9721" name="Group 29720"/>
            <p:cNvGrpSpPr/>
            <p:nvPr/>
          </p:nvGrpSpPr>
          <p:grpSpPr>
            <a:xfrm>
              <a:off x="5292080" y="3713212"/>
              <a:ext cx="864096" cy="1728192"/>
              <a:chOff x="5292080" y="3713212"/>
              <a:chExt cx="864096" cy="1728192"/>
            </a:xfrm>
          </p:grpSpPr>
          <p:cxnSp>
            <p:nvCxnSpPr>
              <p:cNvPr id="29705" name="Straight Arrow Connector 29704"/>
              <p:cNvCxnSpPr/>
              <p:nvPr/>
            </p:nvCxnSpPr>
            <p:spPr bwMode="auto">
              <a:xfrm>
                <a:off x="5292080" y="3713212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707" name="Straight Arrow Connector 29706"/>
              <p:cNvCxnSpPr/>
              <p:nvPr/>
            </p:nvCxnSpPr>
            <p:spPr bwMode="auto">
              <a:xfrm>
                <a:off x="5292080" y="4416523"/>
                <a:ext cx="0" cy="66484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709" name="Straight Arrow Connector 29708"/>
              <p:cNvCxnSpPr/>
              <p:nvPr/>
            </p:nvCxnSpPr>
            <p:spPr bwMode="auto">
              <a:xfrm>
                <a:off x="5292080" y="5081364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711" name="Straight Arrow Connector 29710"/>
              <p:cNvCxnSpPr/>
              <p:nvPr/>
            </p:nvCxnSpPr>
            <p:spPr bwMode="auto">
              <a:xfrm>
                <a:off x="6156176" y="4270505"/>
                <a:ext cx="0" cy="68407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715" name="Straight Arrow Connector 29714"/>
              <p:cNvCxnSpPr/>
              <p:nvPr/>
            </p:nvCxnSpPr>
            <p:spPr bwMode="auto">
              <a:xfrm>
                <a:off x="5292080" y="4073252"/>
                <a:ext cx="864096" cy="1972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717" name="Straight Arrow Connector 29716"/>
              <p:cNvCxnSpPr/>
              <p:nvPr/>
            </p:nvCxnSpPr>
            <p:spPr bwMode="auto">
              <a:xfrm flipH="1">
                <a:off x="5292080" y="4937348"/>
                <a:ext cx="864096" cy="14783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1779628" y="3383390"/>
              <a:ext cx="4590709" cy="2597416"/>
              <a:chOff x="1779628" y="3383390"/>
              <a:chExt cx="4590709" cy="259741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419586" y="3717032"/>
                <a:ext cx="144016" cy="1944216"/>
                <a:chOff x="2419586" y="3717032"/>
                <a:chExt cx="144016" cy="1944216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 bwMode="auto">
                <a:xfrm>
                  <a:off x="2491594" y="3717032"/>
                  <a:ext cx="0" cy="194421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2419586" y="3717032"/>
                  <a:ext cx="14401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2419586" y="4077072"/>
                  <a:ext cx="14401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419586" y="4416524"/>
                  <a:ext cx="14401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419586" y="4784179"/>
                  <a:ext cx="14401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2419586" y="5131593"/>
                  <a:ext cx="14401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2419586" y="5445224"/>
                  <a:ext cx="14401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455590" y="4958401"/>
                  <a:ext cx="72008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2455590" y="5297493"/>
                  <a:ext cx="72008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456396" y="4612543"/>
                  <a:ext cx="72008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2455590" y="4257180"/>
                  <a:ext cx="72008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2455590" y="3897554"/>
                  <a:ext cx="72008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779628" y="3383390"/>
                <a:ext cx="4590709" cy="2597416"/>
                <a:chOff x="1779628" y="3383390"/>
                <a:chExt cx="4590709" cy="2597416"/>
              </a:xfrm>
            </p:grpSpPr>
            <p:sp>
              <p:nvSpPr>
                <p:cNvPr id="29722" name="TextBox 29721"/>
                <p:cNvSpPr txBox="1"/>
                <p:nvPr/>
              </p:nvSpPr>
              <p:spPr>
                <a:xfrm>
                  <a:off x="2000040" y="3501400"/>
                  <a:ext cx="2632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t</a:t>
                  </a:r>
                  <a:endParaRPr lang="en-US" sz="2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850160" y="3826293"/>
                  <a:ext cx="5629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t</a:t>
                  </a:r>
                  <a:r>
                    <a:rPr lang="en-US" sz="2200" dirty="0" smtClean="0"/>
                    <a:t>+2</a:t>
                  </a:r>
                  <a:endParaRPr lang="en-US" sz="22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850160" y="4201080"/>
                  <a:ext cx="5629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t+4</a:t>
                  </a:r>
                  <a:endParaRPr lang="en-US" sz="2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850160" y="4568735"/>
                  <a:ext cx="5629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t+6</a:t>
                  </a:r>
                  <a:endParaRPr lang="en-US" sz="2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850160" y="4916148"/>
                  <a:ext cx="5629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t+8</a:t>
                  </a:r>
                  <a:endParaRPr lang="en-US" sz="22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779628" y="5230361"/>
                  <a:ext cx="70403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t+10</a:t>
                  </a:r>
                  <a:endParaRPr lang="en-US" sz="2200" dirty="0"/>
                </a:p>
              </p:txBody>
            </p:sp>
            <p:sp>
              <p:nvSpPr>
                <p:cNvPr id="29723" name="TextBox 29722"/>
                <p:cNvSpPr txBox="1"/>
                <p:nvPr/>
              </p:nvSpPr>
              <p:spPr>
                <a:xfrm>
                  <a:off x="3128767" y="338339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/>
                    <a:t>P1</a:t>
                  </a:r>
                  <a:endParaRPr lang="en-US" sz="18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925791" y="338339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/>
                    <a:t>P2</a:t>
                  </a:r>
                  <a:endParaRPr lang="en-US" sz="1800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077919" y="338339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/>
                    <a:t>P1</a:t>
                  </a:r>
                  <a:endParaRPr lang="en-US" sz="18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942015" y="338339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/>
                    <a:t>P2</a:t>
                  </a:r>
                  <a:endParaRPr lang="en-US" sz="1800" dirty="0"/>
                </a:p>
              </p:txBody>
            </p:sp>
            <p:sp>
              <p:nvSpPr>
                <p:cNvPr id="29724" name="TextBox 29723"/>
                <p:cNvSpPr txBox="1"/>
                <p:nvPr/>
              </p:nvSpPr>
              <p:spPr>
                <a:xfrm>
                  <a:off x="3115943" y="5611474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/>
                    <a:t>(a)</a:t>
                  </a:r>
                  <a:endParaRPr lang="en-US" sz="18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137103" y="5611474"/>
                  <a:ext cx="4539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/>
                    <a:t>(b)</a:t>
                  </a:r>
                  <a:endParaRPr lang="en-US" sz="1800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itle 2"/>
              <p:cNvSpPr txBox="1">
                <a:spLocks/>
              </p:cNvSpPr>
              <p:nvPr/>
            </p:nvSpPr>
            <p:spPr bwMode="auto">
              <a:xfrm>
                <a:off x="152400" y="76200"/>
                <a:ext cx="8915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2"/>
                    </a:solidFill>
                    <a:latin typeface="Lucida Grande" charset="0"/>
                  </a:defRPr>
                </a:lvl9pPr>
              </a:lstStyle>
              <a:p>
                <a:r>
                  <a:rPr lang="en-US" sz="2800" dirty="0"/>
                  <a:t>Timpul idle -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𝒊𝒅𝒍𝒆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"/>
                <a:ext cx="8915400" cy="1066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/>
          <p:cNvCxnSpPr/>
          <p:nvPr/>
        </p:nvCxnSpPr>
        <p:spPr bwMode="auto">
          <a:xfrm flipH="1">
            <a:off x="3257698" y="6021288"/>
            <a:ext cx="242991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>
            <a:off x="1750515" y="6309320"/>
            <a:ext cx="237738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 bwMode="auto">
          <a:xfrm>
            <a:off x="1750515" y="5085184"/>
            <a:ext cx="237738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 bwMode="auto">
          <a:xfrm>
            <a:off x="3264768" y="4797152"/>
            <a:ext cx="242284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722" name="Rectangle 15"/>
          <p:cNvSpPr>
            <a:spLocks noChangeArrowheads="1"/>
          </p:cNvSpPr>
          <p:nvPr/>
        </p:nvSpPr>
        <p:spPr bwMode="auto">
          <a:xfrm>
            <a:off x="0" y="1125538"/>
            <a:ext cx="9144000" cy="1223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19462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o-RO" sz="2400" dirty="0" smtClean="0"/>
              <a:t>M</a:t>
            </a:r>
            <a:r>
              <a:rPr lang="en-US" sz="2400" dirty="0" err="1" smtClean="0"/>
              <a:t>odel</a:t>
            </a:r>
            <a:r>
              <a:rPr lang="ro-RO" sz="2400" dirty="0" smtClean="0"/>
              <a:t> </a:t>
            </a:r>
            <a:r>
              <a:rPr lang="en-US" sz="2400" dirty="0" err="1" smtClean="0"/>
              <a:t>comunica</a:t>
            </a:r>
            <a:r>
              <a:rPr lang="ro-RO" sz="2400" dirty="0" smtClean="0"/>
              <a:t>re</a:t>
            </a:r>
            <a:r>
              <a:rPr lang="en-US" sz="2400" dirty="0" smtClean="0"/>
              <a:t> </a:t>
            </a:r>
            <a:r>
              <a:rPr lang="ro-RO" sz="2400" dirty="0" smtClean="0"/>
              <a:t>s</a:t>
            </a:r>
            <a:r>
              <a:rPr lang="en-US" sz="2400" dirty="0" err="1" smtClean="0"/>
              <a:t>impl</a:t>
            </a:r>
            <a:r>
              <a:rPr lang="ro-RO" sz="2400" dirty="0" smtClean="0"/>
              <a:t>u</a:t>
            </a:r>
            <a:r>
              <a:rPr lang="en-US" sz="2400" dirty="0" smtClean="0"/>
              <a:t>:</a:t>
            </a:r>
            <a:r>
              <a:rPr lang="ro-RO" sz="2400" dirty="0" smtClean="0"/>
              <a:t>		</a:t>
            </a:r>
            <a:r>
              <a:rPr lang="en-US" sz="2400" dirty="0" err="1" smtClean="0">
                <a:solidFill>
                  <a:schemeClr val="accent2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msg</a:t>
            </a:r>
            <a:r>
              <a:rPr lang="en-US" sz="2400" dirty="0" smtClean="0">
                <a:solidFill>
                  <a:schemeClr val="accent2"/>
                </a:solidFill>
              </a:rPr>
              <a:t>   = </a:t>
            </a:r>
            <a:r>
              <a:rPr lang="en-US" sz="2400" dirty="0" err="1" smtClean="0">
                <a:solidFill>
                  <a:schemeClr val="accent2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s</a:t>
            </a:r>
            <a:r>
              <a:rPr lang="en-US" sz="2400" dirty="0" smtClean="0">
                <a:solidFill>
                  <a:schemeClr val="accent2"/>
                </a:solidFill>
              </a:rPr>
              <a:t> + </a:t>
            </a:r>
            <a:r>
              <a:rPr lang="en-US" sz="2400" dirty="0" err="1" smtClean="0">
                <a:solidFill>
                  <a:schemeClr val="accent2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w</a:t>
            </a:r>
            <a:r>
              <a:rPr lang="en-US" sz="2400" dirty="0" err="1" smtClean="0">
                <a:solidFill>
                  <a:schemeClr val="accent2"/>
                </a:solidFill>
              </a:rPr>
              <a:t>L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Competi</a:t>
            </a:r>
            <a:r>
              <a:rPr lang="ro-RO" sz="2400" dirty="0" smtClean="0"/>
              <a:t>ţ</a:t>
            </a:r>
            <a:r>
              <a:rPr lang="en-US" sz="2400" dirty="0" err="1" smtClean="0"/>
              <a:t>i</a:t>
            </a:r>
            <a:r>
              <a:rPr lang="ro-RO" sz="2400" dirty="0" smtClean="0"/>
              <a:t>e pentru bandă</a:t>
            </a:r>
            <a:r>
              <a:rPr lang="en-US" sz="2400" dirty="0" smtClean="0"/>
              <a:t>:</a:t>
            </a:r>
            <a:r>
              <a:rPr lang="ro-RO" sz="2400" dirty="0" smtClean="0"/>
              <a:t>		</a:t>
            </a:r>
            <a:r>
              <a:rPr lang="en-US" sz="2400" dirty="0" err="1" smtClean="0">
                <a:solidFill>
                  <a:schemeClr val="accent2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msg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-b</a:t>
            </a:r>
            <a:r>
              <a:rPr lang="en-US" sz="2400" dirty="0" smtClean="0">
                <a:solidFill>
                  <a:schemeClr val="accent2"/>
                </a:solidFill>
              </a:rPr>
              <a:t> = </a:t>
            </a:r>
            <a:r>
              <a:rPr lang="en-US" sz="2400" dirty="0" err="1" smtClean="0">
                <a:solidFill>
                  <a:schemeClr val="accent2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s</a:t>
            </a:r>
            <a:r>
              <a:rPr lang="en-US" sz="2400" dirty="0" smtClean="0">
                <a:solidFill>
                  <a:schemeClr val="accent2"/>
                </a:solidFill>
              </a:rPr>
              <a:t> + </a:t>
            </a:r>
            <a:r>
              <a:rPr lang="en-US" sz="2400" dirty="0" err="1" smtClean="0">
                <a:solidFill>
                  <a:schemeClr val="accent2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w</a:t>
            </a:r>
            <a:r>
              <a:rPr lang="en-US" sz="2400" dirty="0" err="1" smtClean="0">
                <a:solidFill>
                  <a:srgbClr val="990099"/>
                </a:solidFill>
              </a:rPr>
              <a:t>S</a:t>
            </a:r>
            <a:r>
              <a:rPr lang="en-US" sz="2400" dirty="0" err="1" smtClean="0">
                <a:solidFill>
                  <a:schemeClr val="accent2"/>
                </a:solidFill>
              </a:rPr>
              <a:t>L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rgbClr val="990099"/>
                </a:solidFill>
              </a:rPr>
              <a:t>S</a:t>
            </a:r>
            <a:r>
              <a:rPr lang="en-US" sz="2200" dirty="0" smtClean="0"/>
              <a:t> = </a:t>
            </a:r>
            <a:r>
              <a:rPr lang="en-US" sz="2200" dirty="0" err="1" smtClean="0"/>
              <a:t>num</a:t>
            </a:r>
            <a:r>
              <a:rPr lang="ro-RO" sz="2200" dirty="0" smtClean="0"/>
              <a:t>ă</a:t>
            </a:r>
            <a:r>
              <a:rPr lang="en-US" sz="2200" dirty="0" smtClean="0"/>
              <a:t>r </a:t>
            </a:r>
            <a:r>
              <a:rPr lang="ro-RO" sz="2200" dirty="0" smtClean="0"/>
              <a:t>de</a:t>
            </a:r>
            <a:r>
              <a:rPr lang="en-US" sz="2200" dirty="0" smtClean="0"/>
              <a:t> </a:t>
            </a:r>
            <a:r>
              <a:rPr lang="en-US" sz="2200" dirty="0" err="1" smtClean="0"/>
              <a:t>proceso</a:t>
            </a:r>
            <a:r>
              <a:rPr lang="ro-RO" sz="2200" dirty="0" smtClean="0"/>
              <a:t>are</a:t>
            </a:r>
            <a:r>
              <a:rPr lang="en-US" sz="2200" dirty="0" smtClean="0"/>
              <a:t> </a:t>
            </a:r>
            <a:r>
              <a:rPr lang="ro-RO" sz="2200" dirty="0" smtClean="0"/>
              <a:t>care comunică concurent pe acelaşi canal</a:t>
            </a:r>
            <a:r>
              <a:rPr lang="ro-RO" sz="2200" dirty="0"/>
              <a:t> </a:t>
            </a:r>
            <a:r>
              <a:rPr lang="en-US" sz="1600" dirty="0" smtClean="0"/>
              <a:t>(</a:t>
            </a:r>
            <a:r>
              <a:rPr lang="ro-RO" sz="1600" dirty="0" smtClean="0"/>
              <a:t>ș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ro-RO" sz="1600" dirty="0"/>
              <a:t>î</a:t>
            </a:r>
            <a:r>
              <a:rPr lang="en-US" sz="1600" dirty="0" smtClean="0"/>
              <a:t>n </a:t>
            </a:r>
            <a:r>
              <a:rPr lang="en-US" sz="1600" dirty="0" err="1" smtClean="0"/>
              <a:t>acela</a:t>
            </a:r>
            <a:r>
              <a:rPr lang="ro-RO" sz="1600" dirty="0" smtClean="0"/>
              <a:t>ș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sens</a:t>
            </a:r>
            <a:r>
              <a:rPr lang="en-US" sz="1600" dirty="0" smtClean="0"/>
              <a:t>)</a:t>
            </a:r>
            <a:r>
              <a:rPr lang="ro-RO" sz="1600" dirty="0" smtClean="0"/>
              <a:t> </a:t>
            </a:r>
            <a:r>
              <a:rPr lang="ro-RO" sz="2400" dirty="0" smtClean="0"/>
              <a:t>	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6934200" y="2895600"/>
            <a:ext cx="16002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/>
            </a:pPr>
            <a:endParaRPr lang="en-US" sz="2000" dirty="0">
              <a:solidFill>
                <a:srgbClr val="990099"/>
              </a:solidFill>
            </a:endParaRP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sz="2000" dirty="0">
                <a:solidFill>
                  <a:srgbClr val="990099"/>
                </a:solidFill>
              </a:rPr>
              <a:t>S=1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endParaRPr lang="en-US" sz="2000" dirty="0">
              <a:solidFill>
                <a:srgbClr val="990099"/>
              </a:solidFill>
            </a:endParaRPr>
          </a:p>
          <a:p>
            <a:pPr>
              <a:spcBef>
                <a:spcPct val="50000"/>
              </a:spcBef>
              <a:buFontTx/>
              <a:buAutoNum type="alphaLcParenBoth"/>
            </a:pPr>
            <a:endParaRPr lang="en-US" sz="2000" dirty="0">
              <a:solidFill>
                <a:srgbClr val="990099"/>
              </a:solidFill>
            </a:endParaRP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sz="2000" dirty="0">
                <a:solidFill>
                  <a:srgbClr val="990099"/>
                </a:solidFill>
              </a:rPr>
              <a:t>S=2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endParaRPr lang="en-US" sz="2000" dirty="0">
              <a:solidFill>
                <a:srgbClr val="990099"/>
              </a:solidFill>
            </a:endParaRPr>
          </a:p>
          <a:p>
            <a:pPr>
              <a:spcBef>
                <a:spcPct val="50000"/>
              </a:spcBef>
              <a:buFontTx/>
              <a:buAutoNum type="alphaLcParenBoth"/>
            </a:pPr>
            <a:endParaRPr lang="en-US" sz="2000" dirty="0">
              <a:solidFill>
                <a:srgbClr val="990099"/>
              </a:solidFill>
            </a:endParaRP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sz="2000" dirty="0">
                <a:solidFill>
                  <a:srgbClr val="990099"/>
                </a:solidFill>
              </a:rPr>
              <a:t>S=1</a:t>
            </a:r>
          </a:p>
        </p:txBody>
      </p:sp>
      <p:grpSp>
        <p:nvGrpSpPr>
          <p:cNvPr id="30733" name="Group 30732"/>
          <p:cNvGrpSpPr/>
          <p:nvPr/>
        </p:nvGrpSpPr>
        <p:grpSpPr>
          <a:xfrm>
            <a:off x="1113532" y="3466597"/>
            <a:ext cx="5211068" cy="617116"/>
            <a:chOff x="1113532" y="3466597"/>
            <a:chExt cx="5211068" cy="617116"/>
          </a:xfrm>
        </p:grpSpPr>
        <p:sp>
          <p:nvSpPr>
            <p:cNvPr id="2" name="Rectangle 1"/>
            <p:cNvSpPr/>
            <p:nvPr/>
          </p:nvSpPr>
          <p:spPr bwMode="auto">
            <a:xfrm>
              <a:off x="1113532" y="3466597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27784" y="3466597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127897" y="3466597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687616" y="3466597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P3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cxnSp>
          <p:nvCxnSpPr>
            <p:cNvPr id="4" name="Straight Connector 3"/>
            <p:cNvCxnSpPr>
              <a:stCxn id="16" idx="3"/>
              <a:endCxn id="17" idx="1"/>
            </p:cNvCxnSpPr>
            <p:nvPr/>
          </p:nvCxnSpPr>
          <p:spPr bwMode="auto">
            <a:xfrm>
              <a:off x="3264768" y="3775155"/>
              <a:ext cx="86312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7" idx="3"/>
              <a:endCxn id="18" idx="1"/>
            </p:cNvCxnSpPr>
            <p:nvPr/>
          </p:nvCxnSpPr>
          <p:spPr bwMode="auto">
            <a:xfrm>
              <a:off x="4764881" y="3775155"/>
              <a:ext cx="9227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" idx="3"/>
              <a:endCxn id="16" idx="1"/>
            </p:cNvCxnSpPr>
            <p:nvPr/>
          </p:nvCxnSpPr>
          <p:spPr bwMode="auto">
            <a:xfrm>
              <a:off x="1750516" y="3775155"/>
              <a:ext cx="87726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734" name="Group 30733"/>
          <p:cNvGrpSpPr/>
          <p:nvPr/>
        </p:nvGrpSpPr>
        <p:grpSpPr>
          <a:xfrm>
            <a:off x="1113532" y="4647220"/>
            <a:ext cx="5211068" cy="617116"/>
            <a:chOff x="1113532" y="4647220"/>
            <a:chExt cx="5211068" cy="61711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113532" y="4647220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27784" y="4647220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127897" y="4647220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687616" y="4647220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P3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cxnSp>
          <p:nvCxnSpPr>
            <p:cNvPr id="31" name="Straight Connector 30"/>
            <p:cNvCxnSpPr>
              <a:stCxn id="19" idx="3"/>
              <a:endCxn id="20" idx="1"/>
            </p:cNvCxnSpPr>
            <p:nvPr/>
          </p:nvCxnSpPr>
          <p:spPr bwMode="auto">
            <a:xfrm>
              <a:off x="1750516" y="4955778"/>
              <a:ext cx="87726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0" idx="3"/>
              <a:endCxn id="21" idx="1"/>
            </p:cNvCxnSpPr>
            <p:nvPr/>
          </p:nvCxnSpPr>
          <p:spPr bwMode="auto">
            <a:xfrm>
              <a:off x="3264768" y="4955778"/>
              <a:ext cx="86312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21" idx="3"/>
              <a:endCxn id="22" idx="1"/>
            </p:cNvCxnSpPr>
            <p:nvPr/>
          </p:nvCxnSpPr>
          <p:spPr bwMode="auto">
            <a:xfrm>
              <a:off x="4764881" y="4955778"/>
              <a:ext cx="9227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735" name="Group 30734"/>
          <p:cNvGrpSpPr/>
          <p:nvPr/>
        </p:nvGrpSpPr>
        <p:grpSpPr>
          <a:xfrm>
            <a:off x="1113532" y="5829907"/>
            <a:ext cx="5211068" cy="617116"/>
            <a:chOff x="1113532" y="5829907"/>
            <a:chExt cx="5211068" cy="61711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113532" y="5829907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27784" y="5829907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127897" y="5829907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687616" y="5829907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P3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cxnSp>
          <p:nvCxnSpPr>
            <p:cNvPr id="47" name="Straight Connector 46"/>
            <p:cNvCxnSpPr>
              <a:stCxn id="25" idx="3"/>
              <a:endCxn id="26" idx="1"/>
            </p:cNvCxnSpPr>
            <p:nvPr/>
          </p:nvCxnSpPr>
          <p:spPr bwMode="auto">
            <a:xfrm>
              <a:off x="4764881" y="6138465"/>
              <a:ext cx="9227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24" idx="3"/>
              <a:endCxn id="25" idx="1"/>
            </p:cNvCxnSpPr>
            <p:nvPr/>
          </p:nvCxnSpPr>
          <p:spPr bwMode="auto">
            <a:xfrm>
              <a:off x="3264768" y="6138465"/>
              <a:ext cx="86312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23" idx="3"/>
              <a:endCxn id="24" idx="1"/>
            </p:cNvCxnSpPr>
            <p:nvPr/>
          </p:nvCxnSpPr>
          <p:spPr bwMode="auto">
            <a:xfrm>
              <a:off x="1750516" y="6138465"/>
              <a:ext cx="87726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738" name="Straight Arrow Connector 30737"/>
          <p:cNvCxnSpPr>
            <a:stCxn id="2" idx="3"/>
            <a:endCxn id="16" idx="1"/>
          </p:cNvCxnSpPr>
          <p:nvPr/>
        </p:nvCxnSpPr>
        <p:spPr bwMode="auto">
          <a:xfrm>
            <a:off x="1750516" y="3775155"/>
            <a:ext cx="87726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3"/>
            <a:endCxn id="18" idx="1"/>
          </p:cNvCxnSpPr>
          <p:nvPr/>
        </p:nvCxnSpPr>
        <p:spPr bwMode="auto">
          <a:xfrm>
            <a:off x="4764881" y="3775155"/>
            <a:ext cx="92273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47494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59" y="3583145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4" y="3583144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58" y="4951412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243" y="4613795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98" y="6145001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259" y="5816996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7500" name="Boom"/>
          <p:cNvSpPr>
            <a:spLocks noChangeArrowheads="1"/>
          </p:cNvSpPr>
          <p:nvPr/>
        </p:nvSpPr>
        <p:spPr bwMode="auto">
          <a:xfrm>
            <a:off x="3459956" y="4707158"/>
            <a:ext cx="4572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itle 2"/>
          <p:cNvSpPr txBox="1">
            <a:spLocks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it-IT" sz="2800" dirty="0"/>
              <a:t>Model revizuit pentru cost comunicare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6.93642E-7 L 0.09705 0.0034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2.48555E-6 L 0.10243 2.48555E-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1.96532E-6 L 0.22049 1.9653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2222E-6 -2.94798E-6 L 0.07101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700" fill="hold"/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700" fill="hold"/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7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9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0.22049 4.33526E-6 L 0.26146 -0.0071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37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0.07101 0.00023 L 0.26788 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6" dur="2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8" dur="2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0" grpId="1" animBg="1"/>
      <p:bldP spid="447500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429000"/>
            <a:ext cx="8229600" cy="487363"/>
          </a:xfrm>
        </p:spPr>
        <p:txBody>
          <a:bodyPr/>
          <a:lstStyle/>
          <a:p>
            <a:r>
              <a:rPr lang="ro-RO" dirty="0" smtClean="0"/>
              <a:t>1. </a:t>
            </a:r>
            <a:r>
              <a:rPr lang="en-US" dirty="0" err="1" smtClean="0"/>
              <a:t>Comunicarea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mesaje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19" y="1988840"/>
            <a:ext cx="8892481" cy="346104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0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= 0,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daca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== j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0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= cost(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),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dac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exist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muchie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dirty="0" err="1">
                <a:solidFill>
                  <a:srgbClr val="C00000"/>
                </a:solidFill>
                <a:latin typeface="Courier New" pitchFamily="49" charset="0"/>
              </a:rPr>
              <a:t>ș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!= j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0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= MAX,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altfel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[k 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 to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N</a:t>
            </a:r>
            <a:r>
              <a:rPr lang="ro-RO" sz="22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1]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1]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[j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: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= 0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1]</a:t>
            </a:r>
            <a:endParaRPr lang="ro-RO" sz="22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k+1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min(I[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, I[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+ I[k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j]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endParaRPr lang="ro-RO" sz="22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endParaRPr lang="en-US" sz="22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endParaRPr lang="en-US" sz="2200" b="1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4016375" y="5630862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T =  </a:t>
            </a:r>
            <a:r>
              <a:rPr lang="en-US" sz="2800" dirty="0" err="1">
                <a:solidFill>
                  <a:srgbClr val="C00000"/>
                </a:solidFill>
              </a:rPr>
              <a:t>t</a:t>
            </a:r>
            <a:r>
              <a:rPr lang="en-US" sz="2800" baseline="-25000" dirty="0" err="1">
                <a:solidFill>
                  <a:srgbClr val="C00000"/>
                </a:solidFill>
              </a:rPr>
              <a:t>c</a:t>
            </a:r>
            <a:r>
              <a:rPr lang="en-US" sz="2800" dirty="0">
                <a:solidFill>
                  <a:srgbClr val="C00000"/>
                </a:solidFill>
              </a:rPr>
              <a:t> N</a:t>
            </a:r>
            <a:r>
              <a:rPr lang="en-US" sz="2800" baseline="30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4610100" y="4864099"/>
            <a:ext cx="2503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itera</a:t>
            </a:r>
            <a:r>
              <a:rPr lang="ro-RO" dirty="0"/>
              <a:t>ț</a:t>
            </a:r>
            <a:r>
              <a:rPr lang="en-US" dirty="0"/>
              <a:t>ii</a:t>
            </a:r>
          </a:p>
        </p:txBody>
      </p:sp>
      <p:sp>
        <p:nvSpPr>
          <p:cNvPr id="31751" name="Line 10"/>
          <p:cNvSpPr>
            <a:spLocks noChangeShapeType="1"/>
          </p:cNvSpPr>
          <p:nvPr/>
        </p:nvSpPr>
        <p:spPr bwMode="auto">
          <a:xfrm flipH="1">
            <a:off x="4913539" y="5326062"/>
            <a:ext cx="76200" cy="304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en-US" sz="2800" dirty="0" err="1"/>
              <a:t>Exemplu</a:t>
            </a:r>
            <a:r>
              <a:rPr lang="en-US" sz="2800" dirty="0"/>
              <a:t> – Sequential Floyd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12913"/>
            <a:ext cx="8964612" cy="514508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Ba</a:t>
            </a:r>
            <a:r>
              <a:rPr lang="ro-RO" sz="2400" dirty="0" smtClean="0"/>
              <a:t>zat pe o descompunere uni-dimensională pe rânduri a matricei I</a:t>
            </a:r>
            <a:r>
              <a:rPr lang="en-US" sz="2400" dirty="0" smtClean="0"/>
              <a:t> (</a:t>
            </a:r>
            <a:r>
              <a:rPr lang="en-US" sz="2400" dirty="0" err="1" smtClean="0"/>
              <a:t>algoritm</a:t>
            </a:r>
            <a:r>
              <a:rPr lang="ro-RO" sz="2400" dirty="0" smtClean="0"/>
              <a:t>ul poate folosi cel mult</a:t>
            </a:r>
            <a:r>
              <a:rPr lang="en-US" sz="2400" dirty="0" smtClean="0"/>
              <a:t> </a:t>
            </a:r>
            <a:r>
              <a:rPr lang="en-US" sz="2400" dirty="0" smtClean="0"/>
              <a:t>P </a:t>
            </a:r>
            <a:r>
              <a:rPr lang="en-US" sz="2400" dirty="0" err="1" smtClean="0"/>
              <a:t>proceso</a:t>
            </a:r>
            <a:r>
              <a:rPr lang="ro-RO" sz="2400" dirty="0" smtClean="0"/>
              <a:t>a</a:t>
            </a:r>
            <a:r>
              <a:rPr lang="en-US" sz="2400" dirty="0" smtClean="0"/>
              <a:t>r</a:t>
            </a:r>
            <a:r>
              <a:rPr lang="ro-RO" sz="2400" dirty="0" smtClean="0"/>
              <a:t>e</a:t>
            </a:r>
            <a:r>
              <a:rPr lang="en-US" sz="2400" dirty="0" smtClean="0"/>
              <a:t>, P&lt;=N)</a:t>
            </a:r>
            <a:endParaRPr lang="en-US" sz="2400" dirty="0" smtClean="0"/>
          </a:p>
          <a:p>
            <a:r>
              <a:rPr lang="ro-RO" sz="2400" dirty="0" smtClean="0"/>
              <a:t>Fiecare</a:t>
            </a:r>
            <a:r>
              <a:rPr lang="en-US" sz="2400" dirty="0" smtClean="0"/>
              <a:t> task </a:t>
            </a:r>
            <a:r>
              <a:rPr lang="ro-RO" sz="2400" dirty="0" smtClean="0"/>
              <a:t>are unul sau mai multe rânduri adiacente</a:t>
            </a:r>
            <a:r>
              <a:rPr lang="en-US" sz="2400" dirty="0" smtClean="0"/>
              <a:t> </a:t>
            </a:r>
            <a:r>
              <a:rPr lang="ro-RO" sz="2400" dirty="0" smtClean="0"/>
              <a:t>din</a:t>
            </a:r>
            <a:r>
              <a:rPr lang="en-US" sz="2400" dirty="0" smtClean="0"/>
              <a:t> I </a:t>
            </a:r>
            <a:r>
              <a:rPr lang="ro-RO" sz="2400" dirty="0" smtClean="0"/>
              <a:t>şi răspunde de calculul acestor rânduri</a:t>
            </a:r>
          </a:p>
          <a:p>
            <a:pPr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endParaRPr lang="en-US" sz="22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[k = 0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</a:rPr>
              <a:t> to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 N-1]</a:t>
            </a:r>
          </a:p>
          <a:p>
            <a:pPr>
              <a:buFontTx/>
              <a:buNone/>
            </a:pPr>
            <a:r>
              <a:rPr lang="ro-RO" sz="22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</a:rPr>
              <a:t>	for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</a:rPr>
              <a:t>local_i_start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</a:rPr>
              <a:t>local_i_end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ro-RO" sz="22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</a:rPr>
              <a:t>	  for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[j </a:t>
            </a:r>
            <a:r>
              <a:rPr lang="ro-RO" sz="2200" dirty="0">
                <a:solidFill>
                  <a:srgbClr val="C00000"/>
                </a:solidFill>
                <a:latin typeface="Courier New" pitchFamily="49" charset="0"/>
              </a:rPr>
              <a:t>: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= 0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N-1]</a:t>
            </a:r>
          </a:p>
          <a:p>
            <a:pPr>
              <a:buFontTx/>
              <a:buNone/>
            </a:pPr>
            <a:r>
              <a:rPr lang="ro-RO" sz="2200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  I[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>
                <a:solidFill>
                  <a:srgbClr val="C00000"/>
                </a:solidFill>
                <a:latin typeface="Courier New" pitchFamily="49" charset="0"/>
              </a:rPr>
              <a:t>k+1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dirty="0">
                <a:solidFill>
                  <a:srgbClr val="C00000"/>
                </a:solidFill>
                <a:latin typeface="Courier New" pitchFamily="49" charset="0"/>
              </a:rPr>
              <a:t>: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= min(I[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, I[</a:t>
            </a:r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</a:rPr>
              <a:t>i,k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 +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I[k</a:t>
            </a:r>
            <a:r>
              <a:rPr lang="ro-RO" sz="2200" b="1" dirty="0">
                <a:solidFill>
                  <a:srgbClr val="7030A0"/>
                </a:solidFill>
                <a:latin typeface="Courier New" pitchFamily="49" charset="0"/>
              </a:rPr>
              <a:t>,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j]</a:t>
            </a:r>
            <a:r>
              <a:rPr lang="en-US" sz="2200" b="1" baseline="-25000" dirty="0">
                <a:solidFill>
                  <a:srgbClr val="7030A0"/>
                </a:solidFill>
                <a:latin typeface="Courier New" pitchFamily="49" charset="0"/>
              </a:rPr>
              <a:t>k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sz="22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ro-RO" sz="22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endParaRPr lang="en-US" sz="22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endParaRPr lang="en-US" sz="2200" b="1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Exemplu</a:t>
            </a:r>
            <a:r>
              <a:rPr lang="en-US" sz="2800" dirty="0"/>
              <a:t> – Parallel Floyd 1 (1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4572000" y="4653299"/>
            <a:ext cx="259432" cy="575899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678639" y="3983886"/>
            <a:ext cx="182880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defTabSz="449263" eaLnBrk="0" hangingPunct="0"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sz="2000" b="1" dirty="0" err="1" smtClean="0">
                <a:solidFill>
                  <a:srgbClr val="C00000"/>
                </a:solidFill>
              </a:rPr>
              <a:t>local_i_start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831432" y="4430162"/>
            <a:ext cx="182880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defTabSz="449263" eaLnBrk="0" hangingPunct="0"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sz="2000" b="1" dirty="0" err="1" smtClean="0">
                <a:solidFill>
                  <a:srgbClr val="C00000"/>
                </a:solidFill>
              </a:rPr>
              <a:t>local_i_end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6507439" y="4218969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6507439" y="4752369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9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39" y="3513930"/>
            <a:ext cx="1690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63000" cy="2590800"/>
          </a:xfrm>
        </p:spPr>
        <p:txBody>
          <a:bodyPr/>
          <a:lstStyle/>
          <a:p>
            <a:endParaRPr lang="ro-RO" sz="2400" dirty="0" smtClean="0"/>
          </a:p>
          <a:p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ro-RO" sz="2400" dirty="0" smtClean="0"/>
              <a:t>pasul</a:t>
            </a:r>
            <a:r>
              <a:rPr lang="en-US" sz="2400" dirty="0" smtClean="0"/>
              <a:t> k, </a:t>
            </a:r>
            <a:r>
              <a:rPr lang="en-US" sz="2400" dirty="0" err="1" smtClean="0"/>
              <a:t>procesele</a:t>
            </a:r>
            <a:r>
              <a:rPr lang="en-US" sz="2400" dirty="0" smtClean="0"/>
              <a:t> au </a:t>
            </a:r>
            <a:r>
              <a:rPr lang="en-US" sz="2400" dirty="0" err="1" smtClean="0"/>
              <a:t>nevoie</a:t>
            </a:r>
            <a:r>
              <a:rPr lang="en-US" sz="2400" dirty="0" smtClean="0"/>
              <a:t> de </a:t>
            </a:r>
            <a:r>
              <a:rPr lang="ro-RO" sz="2400" dirty="0" smtClean="0"/>
              <a:t>linia</a:t>
            </a:r>
            <a:r>
              <a:rPr lang="en-US" sz="2400" dirty="0" smtClean="0"/>
              <a:t> k</a:t>
            </a:r>
            <a:r>
              <a:rPr lang="ro-RO" sz="2400" dirty="0" smtClean="0"/>
              <a:t> din matricea</a:t>
            </a:r>
            <a:r>
              <a:rPr lang="en-US" sz="2400" dirty="0" smtClean="0"/>
              <a:t> </a:t>
            </a:r>
            <a:r>
              <a:rPr lang="ro-RO" sz="2400" dirty="0" smtClean="0"/>
              <a:t>I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Procesorul</a:t>
            </a:r>
            <a:r>
              <a:rPr lang="en-US" sz="2400" dirty="0" smtClean="0"/>
              <a:t> </a:t>
            </a:r>
            <a:r>
              <a:rPr lang="ro-RO" sz="2400" dirty="0" smtClean="0"/>
              <a:t>cu această linie</a:t>
            </a:r>
            <a:r>
              <a:rPr lang="en-US" sz="2400" dirty="0" smtClean="0"/>
              <a:t> </a:t>
            </a:r>
            <a:r>
              <a:rPr lang="ro-RO" sz="2400" dirty="0" smtClean="0"/>
              <a:t>o difuzează tuturor î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C00000"/>
                </a:solidFill>
              </a:rPr>
              <a:t>log P</a:t>
            </a:r>
            <a:r>
              <a:rPr lang="en-US" sz="2400" dirty="0" smtClean="0"/>
              <a:t> </a:t>
            </a:r>
            <a:r>
              <a:rPr lang="ro-RO" sz="2400" dirty="0" smtClean="0"/>
              <a:t>paşi</a:t>
            </a:r>
            <a:r>
              <a:rPr lang="ro-RO" sz="2400" dirty="0"/>
              <a:t> </a:t>
            </a:r>
            <a:r>
              <a:rPr lang="ro-RO" sz="2400" dirty="0" smtClean="0"/>
              <a:t>folosind o structură arborescentă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Deoarece</a:t>
            </a:r>
            <a:r>
              <a:rPr lang="en-US" sz="2400" dirty="0" smtClean="0"/>
              <a:t>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  <a:r>
              <a:rPr lang="en-US" sz="2400" dirty="0" err="1" smtClean="0"/>
              <a:t>mesaj</a:t>
            </a:r>
            <a:r>
              <a:rPr lang="en-US" sz="2400" dirty="0" smtClean="0"/>
              <a:t> are N </a:t>
            </a:r>
            <a:r>
              <a:rPr lang="en-US" sz="2400" dirty="0" err="1" smtClean="0"/>
              <a:t>cuvinte</a:t>
            </a:r>
            <a:r>
              <a:rPr lang="en-US" sz="2400" dirty="0" smtClean="0"/>
              <a:t>, </a:t>
            </a:r>
            <a:r>
              <a:rPr lang="en-US" sz="2400" dirty="0" err="1" smtClean="0"/>
              <a:t>timpul</a:t>
            </a:r>
            <a:r>
              <a:rPr lang="en-US" sz="2400" dirty="0" smtClean="0"/>
              <a:t> de </a:t>
            </a:r>
            <a:r>
              <a:rPr lang="en-US" sz="2400" dirty="0" err="1" smtClean="0"/>
              <a:t>difuzare</a:t>
            </a:r>
            <a:r>
              <a:rPr lang="en-US" sz="2400" dirty="0" smtClean="0"/>
              <a:t> a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linii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log P (</a:t>
            </a:r>
            <a:r>
              <a:rPr lang="en-US" sz="2400" dirty="0" err="1" smtClean="0">
                <a:solidFill>
                  <a:srgbClr val="C00000"/>
                </a:solidFill>
              </a:rPr>
              <a:t>t</a:t>
            </a:r>
            <a:r>
              <a:rPr lang="en-US" sz="2400" baseline="-25000" dirty="0" err="1" smtClean="0">
                <a:solidFill>
                  <a:srgbClr val="C00000"/>
                </a:solidFill>
              </a:rPr>
              <a:t>s</a:t>
            </a:r>
            <a:r>
              <a:rPr lang="en-US" sz="2400" dirty="0" smtClean="0">
                <a:solidFill>
                  <a:srgbClr val="C00000"/>
                </a:solidFill>
              </a:rPr>
              <a:t> + </a:t>
            </a:r>
            <a:r>
              <a:rPr lang="en-US" sz="2400" dirty="0" err="1" smtClean="0">
                <a:solidFill>
                  <a:srgbClr val="C00000"/>
                </a:solidFill>
              </a:rPr>
              <a:t>t</a:t>
            </a:r>
            <a:r>
              <a:rPr lang="en-US" sz="2400" baseline="-25000" dirty="0" err="1" smtClean="0">
                <a:solidFill>
                  <a:srgbClr val="C00000"/>
                </a:solidFill>
              </a:rPr>
              <a:t>w</a:t>
            </a:r>
            <a:r>
              <a:rPr lang="en-US" sz="2400" dirty="0" err="1" smtClean="0">
                <a:solidFill>
                  <a:srgbClr val="C00000"/>
                </a:solidFill>
              </a:rPr>
              <a:t>N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169988" y="3907093"/>
            <a:ext cx="2537916" cy="2534691"/>
            <a:chOff x="1169988" y="3630613"/>
            <a:chExt cx="2537916" cy="2534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Rectangle 1"/>
            <p:cNvSpPr/>
            <p:nvPr/>
          </p:nvSpPr>
          <p:spPr bwMode="auto">
            <a:xfrm>
              <a:off x="1169988" y="3630613"/>
              <a:ext cx="2537916" cy="253469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1169988" y="4293096"/>
              <a:ext cx="25379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1169988" y="4897958"/>
              <a:ext cx="2537916" cy="61927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13376" y="3907093"/>
            <a:ext cx="2538412" cy="2534691"/>
            <a:chOff x="5413376" y="3630613"/>
            <a:chExt cx="2538412" cy="2534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 bwMode="auto">
            <a:xfrm>
              <a:off x="5413872" y="3630613"/>
              <a:ext cx="2537916" cy="253469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5413872" y="4293096"/>
              <a:ext cx="25379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 bwMode="auto">
            <a:xfrm>
              <a:off x="5413376" y="4897958"/>
              <a:ext cx="2537916" cy="61927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413872" y="3933056"/>
              <a:ext cx="2537916" cy="1440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27189" y="645034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a)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62009" y="64503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</a:t>
            </a:r>
            <a:r>
              <a:rPr lang="ro-RO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78787" y="40507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k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Exemplu</a:t>
            </a:r>
            <a:r>
              <a:rPr lang="en-US" sz="2800" dirty="0"/>
              <a:t> – Parallel Floyd 1 </a:t>
            </a:r>
            <a:r>
              <a:rPr lang="en-US" sz="2800" dirty="0" smtClean="0"/>
              <a:t>(</a:t>
            </a:r>
            <a:r>
              <a:rPr lang="ro-RO" sz="28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773238"/>
                <a:ext cx="8229600" cy="4525962"/>
              </a:xfrm>
            </p:spPr>
            <p:txBody>
              <a:bodyPr/>
              <a:lstStyle/>
              <a:p>
                <a:r>
                  <a:rPr lang="ro-RO" sz="2400" dirty="0" smtClean="0"/>
                  <a:t>Fiecare</a:t>
                </a:r>
                <a:r>
                  <a:rPr lang="en-US" sz="2400" dirty="0" smtClean="0"/>
                  <a:t> task </a:t>
                </a:r>
                <a:r>
                  <a:rPr lang="ro-RO" sz="2400" dirty="0" smtClean="0"/>
                  <a:t>este rădăcină pentru cel puţin o difuzare</a:t>
                </a:r>
                <a:r>
                  <a:rPr lang="en-US" sz="2400" dirty="0" smtClean="0"/>
                  <a:t> (</a:t>
                </a:r>
                <a:r>
                  <a:rPr lang="ro-RO" sz="2400" dirty="0" smtClean="0"/>
                  <a:t>dacă</a:t>
                </a:r>
                <a:r>
                  <a:rPr lang="en-US" sz="2400" dirty="0" smtClean="0"/>
                  <a:t> 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 </m:t>
                    </m:r>
                  </m:oMath>
                </a14:m>
                <a:r>
                  <a:rPr lang="en-US" sz="2400" dirty="0" smtClean="0"/>
                  <a:t>N). </a:t>
                </a:r>
                <a:endParaRPr lang="en-US" sz="2400" dirty="0" smtClean="0"/>
              </a:p>
              <a:p>
                <a:r>
                  <a:rPr lang="ro-RO" altLang="en-US" sz="2400" dirty="0">
                    <a:ea typeface="ＭＳ Ｐゴシック" pitchFamily="34" charset="-128"/>
                  </a:rPr>
                  <a:t>Folosind un</a:t>
                </a:r>
                <a:r>
                  <a:rPr lang="en-US" altLang="en-US" sz="2400" dirty="0">
                    <a:ea typeface="ＭＳ Ｐゴシック" pitchFamily="34" charset="-128"/>
                  </a:rPr>
                  <a:t> h</a:t>
                </a:r>
                <a:r>
                  <a:rPr lang="ro-RO" altLang="en-US" sz="2400" dirty="0">
                    <a:ea typeface="ＭＳ Ｐゴシック" pitchFamily="34" charset="-128"/>
                  </a:rPr>
                  <a:t>i</a:t>
                </a:r>
                <a:r>
                  <a:rPr lang="en-US" altLang="en-US" sz="2400" dirty="0" err="1">
                    <a:ea typeface="ＭＳ Ｐゴシック" pitchFamily="34" charset="-128"/>
                  </a:rPr>
                  <a:t>percub</a:t>
                </a:r>
                <a:r>
                  <a:rPr lang="en-US" altLang="en-US" sz="2400" dirty="0">
                    <a:ea typeface="ＭＳ Ｐゴシック" pitchFamily="34" charset="-128"/>
                  </a:rPr>
                  <a:t>, </a:t>
                </a:r>
                <a:r>
                  <a:rPr lang="ro-RO" altLang="en-US" sz="2400" dirty="0">
                    <a:ea typeface="ＭＳ Ｐゴシック" pitchFamily="34" charset="-128"/>
                  </a:rPr>
                  <a:t>fiecare nod poa</a:t>
                </a:r>
                <a:r>
                  <a:rPr lang="en-US" altLang="en-US" sz="2400" dirty="0">
                    <a:ea typeface="ＭＳ Ｐゴシック" pitchFamily="34" charset="-128"/>
                  </a:rPr>
                  <a:t>t</a:t>
                </a:r>
                <a:r>
                  <a:rPr lang="ro-RO" altLang="en-US" sz="2400" dirty="0">
                    <a:ea typeface="ＭＳ Ｐゴシック" pitchFamily="34" charset="-128"/>
                  </a:rPr>
                  <a:t>e difuza în</a:t>
                </a:r>
                <a:r>
                  <a:rPr lang="en-US" altLang="en-US" sz="2400" dirty="0">
                    <a:ea typeface="ＭＳ Ｐゴシック" pitchFamily="34" charset="-128"/>
                  </a:rPr>
                  <a:t> log P </a:t>
                </a:r>
                <a:r>
                  <a:rPr lang="ro-RO" altLang="en-US" sz="2400" dirty="0">
                    <a:ea typeface="ＭＳ Ｐゴシック" pitchFamily="34" charset="-128"/>
                  </a:rPr>
                  <a:t>paşi</a:t>
                </a:r>
                <a:r>
                  <a:rPr lang="en-US" altLang="en-US" sz="2400" dirty="0">
                    <a:ea typeface="ＭＳ Ｐゴシック" pitchFamily="34" charset="-128"/>
                  </a:rPr>
                  <a:t> </a:t>
                </a:r>
                <a:endParaRPr lang="en-US" sz="2400" dirty="0" smtClean="0"/>
              </a:p>
              <a:p>
                <a:r>
                  <a:rPr lang="ro-RO" sz="2400" dirty="0" smtClean="0"/>
                  <a:t>Pentru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N </a:t>
                </a:r>
                <a:r>
                  <a:rPr lang="ro-RO" sz="2400" dirty="0" smtClean="0"/>
                  <a:t>difuzări</a:t>
                </a:r>
                <a:r>
                  <a:rPr lang="en-US" sz="2400" dirty="0" smtClean="0"/>
                  <a:t>, </a:t>
                </a:r>
                <a:r>
                  <a:rPr lang="ro-RO" sz="2400" dirty="0" smtClean="0"/>
                  <a:t>cu mesaje de lungime</a:t>
                </a:r>
                <a:r>
                  <a:rPr lang="en-US" sz="2400" dirty="0" smtClean="0"/>
                  <a:t> N:</a:t>
                </a:r>
              </a:p>
              <a:p>
                <a:pPr>
                  <a:buFontTx/>
                  <a:buNone/>
                </a:pP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baseline="-25000" dirty="0" smtClean="0">
                        <a:solidFill>
                          <a:srgbClr val="C00000"/>
                        </a:solidFill>
                        <a:latin typeface="Cambria Math"/>
                      </a:rPr>
                      <m:t>𝐹𝑙𝑜𝑦𝑑</m:t>
                    </m:r>
                    <m:r>
                      <a:rPr lang="en-US" sz="2800" i="1" baseline="-25000" dirty="0" smtClean="0">
                        <a:solidFill>
                          <a:srgbClr val="C00000"/>
                        </a:solidFill>
                        <a:latin typeface="Cambria Math"/>
                      </a:rPr>
                      <m:t>1 = 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800" i="1" baseline="-25000" dirty="0" err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2800" i="1" baseline="30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log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( 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en-US" sz="2800" i="1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 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en-US" sz="2800" i="1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𝑤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>
                  <a:buFontTx/>
                  <a:buNone/>
                </a:pPr>
                <a:endParaRPr lang="en-US" sz="2800" dirty="0" smtClean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773238"/>
                <a:ext cx="8229600" cy="4525962"/>
              </a:xfrm>
              <a:blipFill rotWithShape="1">
                <a:blip r:embed="rId2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5571637"/>
            <a:ext cx="8201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 smtClean="0"/>
              <a:t>secven</a:t>
            </a:r>
            <a:r>
              <a:rPr lang="ro-RO" dirty="0" smtClean="0"/>
              <a:t>ț</a:t>
            </a:r>
            <a:r>
              <a:rPr lang="en-US" dirty="0" err="1" smtClean="0"/>
              <a:t>ial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err="1" smtClean="0"/>
              <a:t>mp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 smtClean="0"/>
              <a:t>ț</a:t>
            </a:r>
            <a:r>
              <a:rPr lang="en-US" dirty="0" smtClean="0"/>
              <a:t>it </a:t>
            </a:r>
            <a:r>
              <a:rPr lang="en-US" dirty="0"/>
              <a:t>la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procesoare</a:t>
            </a:r>
            <a:endParaRPr lang="en-US" dirty="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924300" y="4866139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endParaRPr lang="en-US" dirty="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195736" y="4597400"/>
            <a:ext cx="6395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H="1" flipV="1">
            <a:off x="2515505" y="4597400"/>
            <a:ext cx="0" cy="97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3384550" y="4586514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5219700" y="458651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26" name="Picture 10" descr="3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Exemplu</a:t>
            </a:r>
            <a:r>
              <a:rPr lang="en-US" sz="2800" dirty="0"/>
              <a:t> – Parallel Floyd 1 </a:t>
            </a:r>
            <a:r>
              <a:rPr lang="en-US" sz="2800" dirty="0" smtClean="0"/>
              <a:t>(</a:t>
            </a:r>
            <a:r>
              <a:rPr lang="ro-RO" sz="28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773238"/>
            <a:ext cx="8915400" cy="4751387"/>
          </a:xfrm>
        </p:spPr>
        <p:txBody>
          <a:bodyPr/>
          <a:lstStyle/>
          <a:p>
            <a:r>
              <a:rPr lang="ro-RO" sz="2400" dirty="0" smtClean="0"/>
              <a:t>D</a:t>
            </a:r>
            <a:r>
              <a:rPr lang="en-US" sz="2400" dirty="0" smtClean="0"/>
              <a:t>e</a:t>
            </a:r>
            <a:r>
              <a:rPr lang="ro-RO" sz="2400" dirty="0" smtClean="0"/>
              <a:t>s</a:t>
            </a:r>
            <a:r>
              <a:rPr lang="en-US" sz="2400" dirty="0" smtClean="0"/>
              <a:t>comp</a:t>
            </a:r>
            <a:r>
              <a:rPr lang="ro-RO" sz="2400" dirty="0" smtClean="0"/>
              <a:t>unere</a:t>
            </a:r>
            <a:r>
              <a:rPr lang="en-US" sz="2400" dirty="0" smtClean="0"/>
              <a:t> </a:t>
            </a:r>
            <a:r>
              <a:rPr lang="ro-RO" sz="2400" dirty="0" smtClean="0"/>
              <a:t>bi-</a:t>
            </a:r>
            <a:r>
              <a:rPr lang="en-US" sz="2400" dirty="0" smtClean="0"/>
              <a:t>dimensional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ro-RO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matrice</a:t>
            </a:r>
            <a:r>
              <a:rPr lang="ro-RO" sz="2400" dirty="0" smtClean="0"/>
              <a:t>lor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r>
              <a:rPr lang="ro-RO" sz="2400" dirty="0" smtClean="0"/>
              <a:t>Foloseşte </a:t>
            </a:r>
            <a:r>
              <a:rPr lang="ro-RO" sz="2400" dirty="0" smtClean="0"/>
              <a:t>până la</a:t>
            </a:r>
            <a:r>
              <a:rPr lang="en-US" sz="2400" dirty="0" smtClean="0"/>
              <a:t>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err="1" smtClean="0"/>
              <a:t>proceso</a:t>
            </a:r>
            <a:r>
              <a:rPr lang="ro-RO" sz="2400" dirty="0" smtClean="0"/>
              <a:t>a</a:t>
            </a:r>
            <a:r>
              <a:rPr lang="en-US" sz="2400" dirty="0" smtClean="0"/>
              <a:t>r</a:t>
            </a:r>
            <a:r>
              <a:rPr lang="ro-RO" sz="2400" dirty="0" smtClean="0"/>
              <a:t>e</a:t>
            </a:r>
            <a:r>
              <a:rPr lang="en-US" sz="2400" dirty="0" smtClean="0"/>
              <a:t>.</a:t>
            </a:r>
            <a:endParaRPr lang="ro-RO" sz="2400" dirty="0" smtClean="0"/>
          </a:p>
          <a:p>
            <a:pPr>
              <a:spcBef>
                <a:spcPts val="600"/>
              </a:spcBef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[k 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0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1]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local_i_start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local_i_end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ro-RO" sz="22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[j =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local_j_start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local_j_end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ro-RO" sz="22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k+1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min(I[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baseline="-25000" dirty="0" smtClean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</a:rPr>
              <a:t>I[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</a:rPr>
              <a:t>i,k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</a:rPr>
              <a:t>]</a:t>
            </a:r>
            <a:r>
              <a:rPr lang="en-US" sz="2200" b="1" baseline="-25000" dirty="0" smtClean="0">
                <a:solidFill>
                  <a:srgbClr val="7030A0"/>
                </a:solidFill>
                <a:latin typeface="Courier New" pitchFamily="49" charset="0"/>
              </a:rPr>
              <a:t>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 +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</a:rPr>
              <a:t>I[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</a:rPr>
              <a:t>k,j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</a:rPr>
              <a:t>]</a:t>
            </a:r>
            <a:r>
              <a:rPr lang="en-US" sz="2200" b="1" baseline="-25000" dirty="0" smtClean="0">
                <a:solidFill>
                  <a:srgbClr val="7030A0"/>
                </a:solidFill>
                <a:latin typeface="Courier New" pitchFamily="49" charset="0"/>
              </a:rPr>
              <a:t>k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ro-RO" altLang="en-US" sz="2400" dirty="0" smtClean="0">
                <a:ea typeface="ＭＳ Ｐゴシック" pitchFamily="34" charset="-128"/>
              </a:rPr>
              <a:t>Fiecare</a:t>
            </a:r>
            <a:r>
              <a:rPr lang="en-US" altLang="en-US" sz="2400" dirty="0" smtClean="0">
                <a:ea typeface="ＭＳ Ｐゴシック" pitchFamily="34" charset="-128"/>
              </a:rPr>
              <a:t> task </a:t>
            </a:r>
            <a:r>
              <a:rPr lang="ro-RO" altLang="en-US" sz="2400" dirty="0" smtClean="0">
                <a:ea typeface="ＭＳ Ｐゴシック" pitchFamily="34" charset="-128"/>
              </a:rPr>
              <a:t>răspunde de calculul elementelor situate intr-un patrat.</a:t>
            </a:r>
          </a:p>
          <a:p>
            <a:pPr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endParaRPr lang="en-US" sz="24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en-US" sz="2800" dirty="0" err="1" smtClean="0"/>
              <a:t>Exemplu</a:t>
            </a:r>
            <a:r>
              <a:rPr lang="en-US" sz="2800" dirty="0" smtClean="0"/>
              <a:t> – Parallel Floyd </a:t>
            </a:r>
            <a:r>
              <a:rPr lang="ro-RO" sz="2800" dirty="0" smtClean="0"/>
              <a:t>2</a:t>
            </a:r>
            <a:r>
              <a:rPr lang="en-US" sz="2800" dirty="0" smtClean="0"/>
              <a:t> (1)</a:t>
            </a:r>
            <a:endParaRPr lang="en-US" sz="2800" dirty="0"/>
          </a:p>
        </p:txBody>
      </p:sp>
      <p:pic>
        <p:nvPicPr>
          <p:cNvPr id="5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218884"/>
            <a:ext cx="1585310" cy="16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123728" y="5218884"/>
            <a:ext cx="4896544" cy="94642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GB"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0" y="908050"/>
            <a:ext cx="9144000" cy="936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883207"/>
                <a:ext cx="8953500" cy="3437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ro-RO" sz="2400" dirty="0" smtClean="0"/>
                  <a:t>Cerinţe de c</a:t>
                </a:r>
                <a:r>
                  <a:rPr lang="en-US" sz="2400" dirty="0" err="1" smtClean="0"/>
                  <a:t>omunica</a:t>
                </a:r>
                <a:r>
                  <a:rPr lang="ro-RO" sz="2400" dirty="0" smtClean="0"/>
                  <a:t>re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în pasul</a:t>
                </a:r>
                <a:r>
                  <a:rPr lang="en-US" sz="2400" dirty="0" smtClean="0"/>
                  <a:t> k</a:t>
                </a:r>
                <a:r>
                  <a:rPr lang="ro-RO" sz="2400" dirty="0" smtClean="0"/>
                  <a:t>: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două operaţii de difuzare</a:t>
                </a:r>
                <a:r>
                  <a:rPr lang="en-US" sz="2400" dirty="0" smtClean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ro-RO" sz="2400" dirty="0" smtClean="0"/>
                  <a:t>Î</a:t>
                </a:r>
                <a:r>
                  <a:rPr lang="en-US" sz="2400" dirty="0" smtClean="0"/>
                  <a:t>n </a:t>
                </a:r>
                <a:r>
                  <a:rPr lang="ro-RO" sz="2400" dirty="0" smtClean="0"/>
                  <a:t>fiecare pas</a:t>
                </a:r>
                <a:r>
                  <a:rPr lang="en-US" sz="2400" dirty="0" smtClean="0"/>
                  <a:t>, </a:t>
                </a:r>
                <a:r>
                  <a:rPr lang="ro-RO" sz="2400" dirty="0" smtClean="0"/>
                  <a:t>fiecare</a:t>
                </a:r>
                <a:r>
                  <a:rPr lang="en-US" sz="2400" dirty="0" smtClean="0"/>
                  <a:t> task </a:t>
                </a:r>
                <a:r>
                  <a:rPr lang="ro-RO" sz="2400" dirty="0" smtClean="0"/>
                  <a:t>cere</a:t>
                </a:r>
                <a:r>
                  <a:rPr lang="en-US" sz="2400" dirty="0" smtClean="0"/>
                  <a:t>, </a:t>
                </a:r>
                <a:r>
                  <a:rPr lang="ro-RO" sz="2400" dirty="0" smtClean="0"/>
                  <a:t>î</a:t>
                </a:r>
                <a:r>
                  <a:rPr lang="en-US" sz="2400" dirty="0" smtClean="0"/>
                  <a:t>n </a:t>
                </a:r>
                <a:r>
                  <a:rPr lang="ro-RO" sz="2400" dirty="0" smtClean="0"/>
                  <a:t>plus faţă de datele locale</a:t>
                </a:r>
                <a:r>
                  <a:rPr lang="en-US" sz="2400" dirty="0" smtClean="0"/>
                  <a:t>,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N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val</a:t>
                </a:r>
                <a:r>
                  <a:rPr lang="ro-RO" sz="2400" dirty="0" smtClean="0"/>
                  <a:t>ori de la două t</a:t>
                </a:r>
                <a:r>
                  <a:rPr lang="en-US" sz="2400" dirty="0" smtClean="0"/>
                  <a:t>ask</a:t>
                </a:r>
                <a:r>
                  <a:rPr lang="ro-RO" sz="2400" dirty="0" smtClean="0"/>
                  <a:t>-uri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din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aceeaşi linie şi aceeaşi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coloană</a:t>
                </a:r>
                <a:r>
                  <a:rPr lang="en-US" sz="2400" dirty="0" smtClean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err="1" smtClean="0"/>
                  <a:t>Fiecare</a:t>
                </a:r>
                <a:r>
                  <a:rPr lang="en-US" sz="2400" dirty="0" smtClean="0"/>
                  <a:t> din </a:t>
                </a:r>
                <a:r>
                  <a:rPr lang="en-US" sz="2400" dirty="0" err="1" smtClean="0"/>
                  <a:t>cele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doua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mesaje</a:t>
                </a:r>
                <a:r>
                  <a:rPr lang="en-US" sz="2400" dirty="0" smtClean="0"/>
                  <a:t>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N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/>
                  <a:t> elemente.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err="1" smtClean="0"/>
                  <a:t>Difuzarea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unui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mesaj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dureaz</a:t>
                </a:r>
                <a:r>
                  <a:rPr lang="ro-RO" sz="2400" dirty="0" smtClean="0"/>
                  <a:t>ă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sunt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e>
                    </m:ra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procese</a:t>
                </a:r>
                <a:r>
                  <a:rPr lang="en-US" sz="2400" dirty="0" smtClean="0"/>
                  <a:t>):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l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𝑜𝑔</m:t>
                      </m:r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rad>
                      <m:d>
                        <m:d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 err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 baseline="-25000" dirty="0" err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+ </m:t>
                          </m:r>
                          <m:f>
                            <m:f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86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883207"/>
                <a:ext cx="8953500" cy="3437557"/>
              </a:xfrm>
              <a:blipFill rotWithShape="1">
                <a:blip r:embed="rId3"/>
                <a:stretch>
                  <a:fillRect l="-885" t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5389840" y="40906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k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25878" y="4718323"/>
            <a:ext cx="1007132" cy="10972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333990" y="4716092"/>
            <a:ext cx="509059" cy="1097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843050" y="4718921"/>
            <a:ext cx="501870" cy="10972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491429" y="4439588"/>
            <a:ext cx="109728" cy="10088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498653" y="5443851"/>
            <a:ext cx="109728" cy="507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01395" y="5951385"/>
            <a:ext cx="109728" cy="50753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25878" y="4439587"/>
            <a:ext cx="2019041" cy="2014718"/>
            <a:chOff x="2185092" y="4395955"/>
            <a:chExt cx="2019041" cy="2014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/>
            <p:cNvGrpSpPr/>
            <p:nvPr/>
          </p:nvGrpSpPr>
          <p:grpSpPr>
            <a:xfrm>
              <a:off x="2185092" y="4395955"/>
              <a:ext cx="2019041" cy="502920"/>
              <a:chOff x="2196716" y="4395955"/>
              <a:chExt cx="2019041" cy="50292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185092" y="4901913"/>
              <a:ext cx="2019041" cy="502920"/>
              <a:chOff x="2196716" y="4395955"/>
              <a:chExt cx="2019041" cy="50292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185092" y="5404833"/>
              <a:ext cx="2019041" cy="502920"/>
              <a:chOff x="2196716" y="4395955"/>
              <a:chExt cx="2019041" cy="50292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185092" y="5907753"/>
              <a:ext cx="2019041" cy="502920"/>
              <a:chOff x="2196716" y="4395955"/>
              <a:chExt cx="2019041" cy="502920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337490" y="4441894"/>
            <a:ext cx="2019041" cy="2014718"/>
            <a:chOff x="2337492" y="4546048"/>
            <a:chExt cx="2019041" cy="2014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>
              <a:off x="2337492" y="4546048"/>
              <a:ext cx="2019041" cy="502920"/>
              <a:chOff x="2196716" y="4395955"/>
              <a:chExt cx="2019041" cy="502920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3207645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337492" y="5052006"/>
              <a:ext cx="2019041" cy="502920"/>
              <a:chOff x="2196716" y="4395955"/>
              <a:chExt cx="2019041" cy="502920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337492" y="5554926"/>
              <a:ext cx="2019041" cy="502920"/>
              <a:chOff x="2196716" y="4395955"/>
              <a:chExt cx="2019041" cy="502920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337492" y="6057846"/>
              <a:ext cx="2019041" cy="502920"/>
              <a:chOff x="2196716" y="4395955"/>
              <a:chExt cx="2019041" cy="502920"/>
            </a:xfrm>
          </p:grpSpPr>
          <p:sp>
            <p:nvSpPr>
              <p:cNvPr id="71" name="Rectangle 70"/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5012972" y="45737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k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3135253" y="642532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a)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114826" y="64253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</a:t>
            </a:r>
            <a:r>
              <a:rPr lang="ro-RO" dirty="0" smtClean="0"/>
              <a:t>)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en-US" sz="2800" dirty="0" err="1" smtClean="0"/>
              <a:t>Exemplu</a:t>
            </a:r>
            <a:r>
              <a:rPr lang="en-US" sz="2800" dirty="0" smtClean="0"/>
              <a:t> – Parallel Floyd </a:t>
            </a:r>
            <a:r>
              <a:rPr lang="ro-RO" sz="2800" dirty="0" smtClean="0"/>
              <a:t>2</a:t>
            </a:r>
            <a:r>
              <a:rPr lang="en-US" sz="2800" dirty="0" smtClean="0"/>
              <a:t> (</a:t>
            </a:r>
            <a:r>
              <a:rPr lang="ro-RO" sz="28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04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2057400"/>
                <a:ext cx="8763000" cy="4179912"/>
              </a:xfrm>
            </p:spPr>
            <p:txBody>
              <a:bodyPr/>
              <a:lstStyle/>
              <a:p>
                <a:r>
                  <a:rPr lang="ro-RO" sz="3500" dirty="0" smtClean="0"/>
                  <a:t>Î</a:t>
                </a:r>
                <a:r>
                  <a:rPr lang="en-US" sz="3500" dirty="0" smtClean="0"/>
                  <a:t>n </a:t>
                </a:r>
                <a:r>
                  <a:rPr lang="ro-RO" sz="3500" dirty="0" smtClean="0"/>
                  <a:t>fiecare din</a:t>
                </a:r>
                <a:r>
                  <a:rPr lang="en-US" sz="3500" dirty="0" smtClean="0"/>
                  <a:t> </a:t>
                </a:r>
                <a:r>
                  <a:rPr lang="en-US" sz="3500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sz="3500" dirty="0" smtClean="0"/>
                  <a:t> </a:t>
                </a:r>
                <a:r>
                  <a:rPr lang="ro-RO" sz="3500" dirty="0" smtClean="0"/>
                  <a:t>paşi</a:t>
                </a:r>
                <a:r>
                  <a:rPr lang="en-US" sz="35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N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500" dirty="0" smtClean="0"/>
                  <a:t> </a:t>
                </a:r>
                <a:r>
                  <a:rPr lang="en-US" sz="3500" dirty="0" err="1" smtClean="0"/>
                  <a:t>val</a:t>
                </a:r>
                <a:r>
                  <a:rPr lang="ro-RO" sz="3500" dirty="0" smtClean="0"/>
                  <a:t>ori</a:t>
                </a:r>
                <a:r>
                  <a:rPr lang="en-US" sz="3500" dirty="0" smtClean="0"/>
                  <a:t> </a:t>
                </a:r>
                <a:r>
                  <a:rPr lang="ro-RO" sz="3500" dirty="0" smtClean="0"/>
                  <a:t>trebuie</a:t>
                </a:r>
                <a:r>
                  <a:rPr lang="en-US" sz="3500" dirty="0" smtClean="0"/>
                  <a:t> </a:t>
                </a:r>
                <a:r>
                  <a:rPr lang="ro-RO" sz="3500" dirty="0" smtClean="0"/>
                  <a:t>difuzate la</a:t>
                </a:r>
                <a:r>
                  <a:rPr lang="en-US" sz="35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e>
                    </m:rad>
                  </m:oMath>
                </a14:m>
                <a:r>
                  <a:rPr lang="en-US" sz="3500" dirty="0" smtClean="0"/>
                  <a:t> task</a:t>
                </a:r>
                <a:r>
                  <a:rPr lang="ro-RO" sz="3500" dirty="0" smtClean="0"/>
                  <a:t>-uri</a:t>
                </a:r>
                <a:r>
                  <a:rPr lang="en-US" sz="3500" dirty="0" smtClean="0"/>
                  <a:t> </a:t>
                </a:r>
                <a:r>
                  <a:rPr lang="ro-RO" sz="3500" dirty="0" smtClean="0"/>
                  <a:t>î</a:t>
                </a:r>
                <a:r>
                  <a:rPr lang="en-US" sz="3500" dirty="0" smtClean="0"/>
                  <a:t>n </a:t>
                </a:r>
                <a:r>
                  <a:rPr lang="ro-RO" sz="3500" dirty="0" smtClean="0"/>
                  <a:t>fiecare</a:t>
                </a:r>
                <a:r>
                  <a:rPr lang="en-US" sz="3500" dirty="0" smtClean="0"/>
                  <a:t> </a:t>
                </a:r>
                <a:r>
                  <a:rPr lang="ro-RO" sz="3500" dirty="0" smtClean="0"/>
                  <a:t>linie şi </a:t>
                </a:r>
                <a:r>
                  <a:rPr lang="ro-RO" sz="3500" dirty="0" smtClean="0"/>
                  <a:t>coloană</a:t>
                </a:r>
                <a:r>
                  <a:rPr lang="en-US" sz="3500" dirty="0" smtClean="0"/>
                  <a:t> (</a:t>
                </a:r>
                <a:r>
                  <a:rPr lang="vi-VN" sz="3500" dirty="0"/>
                  <a:t>se poate folosi o structură hipercub</a:t>
                </a:r>
                <a:r>
                  <a:rPr lang="en-US" sz="3500" dirty="0" smtClean="0"/>
                  <a:t>)</a:t>
                </a:r>
                <a:r>
                  <a:rPr lang="ro-RO" sz="3500" dirty="0" smtClean="0"/>
                  <a:t>;</a:t>
                </a:r>
                <a:r>
                  <a:rPr lang="en-US" sz="3500" dirty="0" smtClean="0"/>
                  <a:t> </a:t>
                </a:r>
                <a:r>
                  <a:rPr lang="ro-RO" sz="3500" dirty="0" smtClean="0"/>
                  <a:t>costul</a:t>
                </a:r>
                <a:r>
                  <a:rPr lang="en-US" sz="3500" dirty="0" smtClean="0"/>
                  <a:t> total</a:t>
                </a:r>
                <a:r>
                  <a:rPr lang="ro-RO" sz="3500" dirty="0" smtClean="0"/>
                  <a:t> este</a:t>
                </a:r>
                <a:r>
                  <a:rPr lang="en-US" sz="3500" dirty="0" smtClean="0"/>
                  <a:t>:</a:t>
                </a:r>
              </a:p>
              <a:p>
                <a:pPr>
                  <a:spcAft>
                    <a:spcPct val="20000"/>
                  </a:spcAft>
                  <a:buNone/>
                </a:pPr>
                <a:r>
                  <a:rPr lang="en-US" sz="3500" dirty="0" smtClean="0">
                    <a:solidFill>
                      <a:schemeClr val="accent2"/>
                    </a:solidFill>
                  </a:rPr>
                  <a:t>	</a:t>
                </a:r>
                <a:r>
                  <a:rPr lang="en-US" sz="3500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sz="3500" baseline="-25000" dirty="0" smtClean="0">
                    <a:solidFill>
                      <a:srgbClr val="C00000"/>
                    </a:solidFill>
                  </a:rPr>
                  <a:t>Floyd-2</a:t>
                </a:r>
                <a:r>
                  <a:rPr lang="en-US" sz="3500" dirty="0" smtClean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en-US" sz="3500" i="1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sz="35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3500" i="1" baseline="3000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5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35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+ 2</m:t>
                    </m:r>
                    <m:r>
                      <a:rPr lang="en-US" sz="35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35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l</m:t>
                    </m:r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𝑜𝑔</m:t>
                    </m:r>
                    <m:rad>
                      <m:radPr>
                        <m:deg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e>
                    </m:rad>
                    <m:d>
                      <m:dPr>
                        <m:ctrlPr>
                          <a:rPr lang="en-US" sz="3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 err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3600" i="1" baseline="-25000" dirty="0" err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3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sz="36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3600" i="1" baseline="-25000" dirty="0" err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𝑤</m:t>
                            </m:r>
                            <m:r>
                              <a:rPr lang="en-US" sz="36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36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6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6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3500" dirty="0" smtClean="0">
                  <a:solidFill>
                    <a:srgbClr val="C00000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3500" dirty="0" smtClean="0">
                    <a:solidFill>
                      <a:srgbClr val="C00000"/>
                    </a:solidFill>
                  </a:rPr>
                  <a:t>		    </a:t>
                </a:r>
                <a:r>
                  <a:rPr lang="pt-BR" sz="3500" dirty="0" smtClean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en-US" sz="3600" i="1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pt-BR" sz="3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3600" i="1" baseline="3000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sz="3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 </m:t>
                    </m:r>
                    <m: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log</m:t>
                    </m:r>
                    <m: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⁡</m:t>
                    </m:r>
                    <m: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(</m:t>
                    </m:r>
                    <m:r>
                      <a:rPr lang="en-US" sz="36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en-US" sz="3600" i="1" baseline="-25000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+</m:t>
                    </m:r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3600" i="1" baseline="-25000" dirty="0" err="1">
                            <a:solidFill>
                              <a:srgbClr val="C0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rad>
                      </m:den>
                    </m:f>
                    <m:r>
                      <a:rPr lang="pt-BR" sz="36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5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904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057400"/>
                <a:ext cx="8763000" cy="4179912"/>
              </a:xfrm>
              <a:blipFill rotWithShape="1">
                <a:blip r:embed="rId3"/>
                <a:stretch>
                  <a:fillRect l="-1879" b="-14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0" descr="3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en-US" sz="2800" dirty="0" err="1" smtClean="0"/>
              <a:t>Exemplu</a:t>
            </a:r>
            <a:r>
              <a:rPr lang="en-US" sz="2800" dirty="0" smtClean="0"/>
              <a:t> – Parallel Floyd </a:t>
            </a:r>
            <a:r>
              <a:rPr lang="ro-RO" sz="2800" dirty="0" smtClean="0"/>
              <a:t>2</a:t>
            </a:r>
            <a:r>
              <a:rPr lang="en-US" sz="2800" dirty="0" smtClean="0"/>
              <a:t> (</a:t>
            </a:r>
            <a:r>
              <a:rPr lang="ro-RO" sz="28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221088"/>
            <a:ext cx="9144000" cy="25225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L - </a:t>
            </a:r>
            <a:r>
              <a:rPr lang="en-US" sz="2400" dirty="0" err="1" smtClean="0">
                <a:solidFill>
                  <a:srgbClr val="C00000"/>
                </a:solidFill>
              </a:rPr>
              <a:t>laten</a:t>
            </a:r>
            <a:r>
              <a:rPr lang="ro-RO" sz="2400" dirty="0" smtClean="0">
                <a:solidFill>
                  <a:srgbClr val="C00000"/>
                </a:solidFill>
              </a:rPr>
              <a:t>cy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întârzierea</a:t>
            </a:r>
            <a:r>
              <a:rPr lang="en-US" sz="2400" dirty="0" smtClean="0"/>
              <a:t> de </a:t>
            </a:r>
            <a:r>
              <a:rPr lang="en-US" sz="2400" dirty="0" err="1" smtClean="0"/>
              <a:t>transmitere</a:t>
            </a:r>
            <a:r>
              <a:rPr lang="en-US" sz="2400" dirty="0" smtClean="0"/>
              <a:t> a </a:t>
            </a:r>
            <a:r>
              <a:rPr lang="en-US" sz="2400" dirty="0" err="1" smtClean="0"/>
              <a:t>unui</a:t>
            </a:r>
            <a:r>
              <a:rPr lang="en-US" sz="2400" dirty="0" smtClean="0"/>
              <a:t> </a:t>
            </a:r>
            <a:r>
              <a:rPr lang="en-US" sz="2400" dirty="0" err="1" smtClean="0"/>
              <a:t>mesaj</a:t>
            </a:r>
            <a:r>
              <a:rPr lang="en-US" sz="2400" dirty="0" smtClean="0"/>
              <a:t> </a:t>
            </a:r>
            <a:r>
              <a:rPr lang="en-US" sz="2400" dirty="0" err="1" smtClean="0"/>
              <a:t>mic</a:t>
            </a:r>
            <a:r>
              <a:rPr lang="en-US" sz="2400" dirty="0" smtClean="0"/>
              <a:t> de la </a:t>
            </a:r>
            <a:r>
              <a:rPr lang="en-US" sz="2400" dirty="0" err="1" smtClean="0"/>
              <a:t>surs</a:t>
            </a:r>
            <a:r>
              <a:rPr lang="ro-RO" sz="2400" dirty="0" smtClean="0"/>
              <a:t>ă</a:t>
            </a:r>
            <a:r>
              <a:rPr lang="en-US" sz="2400" dirty="0" smtClean="0"/>
              <a:t> la </a:t>
            </a:r>
            <a:r>
              <a:rPr lang="en-US" sz="2400" dirty="0" err="1" smtClean="0"/>
              <a:t>destinatar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o - </a:t>
            </a:r>
            <a:r>
              <a:rPr lang="en-US" sz="2400" dirty="0" smtClean="0">
                <a:solidFill>
                  <a:srgbClr val="C00000"/>
                </a:solidFill>
              </a:rPr>
              <a:t>overhead</a:t>
            </a:r>
            <a:r>
              <a:rPr lang="en-US" sz="2400" dirty="0" smtClean="0"/>
              <a:t>, </a:t>
            </a:r>
            <a:r>
              <a:rPr lang="en-US" sz="2400" dirty="0" err="1" smtClean="0"/>
              <a:t>durata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care </a:t>
            </a:r>
            <a:r>
              <a:rPr lang="en-US" sz="2400" dirty="0" err="1" smtClean="0"/>
              <a:t>procesorul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angajat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transmiterea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recepţia</a:t>
            </a:r>
            <a:r>
              <a:rPr lang="en-US" sz="2400" dirty="0" smtClean="0"/>
              <a:t> </a:t>
            </a:r>
            <a:r>
              <a:rPr lang="en-US" sz="2400" dirty="0" err="1" smtClean="0"/>
              <a:t>fiec</a:t>
            </a:r>
            <a:r>
              <a:rPr lang="ro-RO" sz="2400" dirty="0" smtClean="0"/>
              <a:t>ă</a:t>
            </a:r>
            <a:r>
              <a:rPr lang="en-US" sz="2400" dirty="0" err="1" smtClean="0"/>
              <a:t>rui</a:t>
            </a:r>
            <a:r>
              <a:rPr lang="en-US" sz="2400" dirty="0" smtClean="0"/>
              <a:t> </a:t>
            </a:r>
            <a:r>
              <a:rPr lang="en-US" sz="2400" dirty="0" err="1" smtClean="0"/>
              <a:t>mesaj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g - </a:t>
            </a:r>
            <a:r>
              <a:rPr lang="en-US" sz="2400" dirty="0" smtClean="0">
                <a:solidFill>
                  <a:srgbClr val="C00000"/>
                </a:solidFill>
              </a:rPr>
              <a:t>gap</a:t>
            </a:r>
            <a:r>
              <a:rPr lang="en-US" sz="2400" dirty="0" smtClean="0"/>
              <a:t>, </a:t>
            </a:r>
            <a:r>
              <a:rPr lang="en-US" sz="2400" dirty="0" err="1" smtClean="0"/>
              <a:t>intervalul</a:t>
            </a:r>
            <a:r>
              <a:rPr lang="en-US" sz="2400" dirty="0" smtClean="0"/>
              <a:t> minim de </a:t>
            </a:r>
            <a:r>
              <a:rPr lang="en-US" sz="2400" dirty="0" err="1" smtClean="0"/>
              <a:t>timp</a:t>
            </a:r>
            <a:r>
              <a:rPr lang="en-US" sz="2400" dirty="0" smtClean="0"/>
              <a:t> </a:t>
            </a:r>
            <a:r>
              <a:rPr lang="en-US" sz="2400" dirty="0" err="1" smtClean="0"/>
              <a:t>între</a:t>
            </a:r>
            <a:r>
              <a:rPr lang="en-US" sz="2400" dirty="0" smtClean="0"/>
              <a:t> </a:t>
            </a:r>
            <a:r>
              <a:rPr lang="en-US" sz="2400" dirty="0" err="1" smtClean="0"/>
              <a:t>dou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transmiteri</a:t>
            </a:r>
            <a:r>
              <a:rPr lang="en-US" sz="2400" dirty="0" smtClean="0"/>
              <a:t> </a:t>
            </a:r>
            <a:r>
              <a:rPr lang="en-US" sz="2400" dirty="0" err="1" smtClean="0"/>
              <a:t>succesive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dou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recepţii</a:t>
            </a:r>
            <a:r>
              <a:rPr lang="en-US" sz="2400" dirty="0" smtClean="0"/>
              <a:t> </a:t>
            </a:r>
            <a:r>
              <a:rPr lang="en-US" sz="2400" dirty="0" err="1" smtClean="0"/>
              <a:t>succesive</a:t>
            </a:r>
            <a:r>
              <a:rPr lang="en-US" sz="2400" dirty="0" smtClean="0"/>
              <a:t> la </a:t>
            </a:r>
            <a:r>
              <a:rPr lang="en-US" sz="2400" dirty="0" err="1" smtClean="0"/>
              <a:t>acelaşi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P - </a:t>
            </a:r>
            <a:r>
              <a:rPr lang="en-US" sz="2400" dirty="0" err="1" smtClean="0"/>
              <a:t>num</a:t>
            </a:r>
            <a:r>
              <a:rPr lang="ro-RO" sz="2400" dirty="0" smtClean="0"/>
              <a:t>ă</a:t>
            </a:r>
            <a:r>
              <a:rPr lang="en-US" sz="2400" dirty="0" err="1" smtClean="0"/>
              <a:t>rul</a:t>
            </a:r>
            <a:r>
              <a:rPr lang="en-US" sz="2400" dirty="0" smtClean="0"/>
              <a:t> de module </a:t>
            </a:r>
            <a:r>
              <a:rPr lang="en-US" sz="2400" dirty="0" err="1" smtClean="0">
                <a:solidFill>
                  <a:srgbClr val="C00000"/>
                </a:solidFill>
              </a:rPr>
              <a:t>procesor</a:t>
            </a:r>
            <a:r>
              <a:rPr lang="en-US" sz="2400" dirty="0" smtClean="0">
                <a:solidFill>
                  <a:srgbClr val="C00000"/>
                </a:solidFill>
              </a:rPr>
              <a:t> / </a:t>
            </a:r>
            <a:r>
              <a:rPr lang="en-US" sz="2400" dirty="0" err="1" smtClean="0">
                <a:solidFill>
                  <a:srgbClr val="C00000"/>
                </a:solidFill>
              </a:rPr>
              <a:t>memorie</a:t>
            </a:r>
            <a:r>
              <a:rPr lang="en-US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93" y="1772815"/>
            <a:ext cx="95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Gap 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665" y="1810911"/>
            <a:ext cx="1631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Overhead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78650" y="1772814"/>
            <a:ext cx="17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Overhead 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99073" y="2426533"/>
            <a:ext cx="7891819" cy="617116"/>
            <a:chOff x="599073" y="2426533"/>
            <a:chExt cx="7891819" cy="617116"/>
          </a:xfrm>
        </p:grpSpPr>
        <p:sp>
          <p:nvSpPr>
            <p:cNvPr id="4" name="Rectangle 3"/>
            <p:cNvSpPr/>
            <p:nvPr/>
          </p:nvSpPr>
          <p:spPr bwMode="auto">
            <a:xfrm>
              <a:off x="599073" y="2426533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853908" y="2426533"/>
              <a:ext cx="636984" cy="61711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Times" charset="0"/>
                </a:rPr>
                <a:t>P1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Times" charset="0"/>
              </a:endParaRPr>
            </a:p>
          </p:txBody>
        </p:sp>
        <p:cxnSp>
          <p:nvCxnSpPr>
            <p:cNvPr id="3" name="Straight Connector 2"/>
            <p:cNvCxnSpPr>
              <a:stCxn id="4" idx="3"/>
              <a:endCxn id="5" idx="1"/>
            </p:cNvCxnSpPr>
            <p:nvPr/>
          </p:nvCxnSpPr>
          <p:spPr bwMode="auto">
            <a:xfrm>
              <a:off x="1236057" y="2735091"/>
              <a:ext cx="6617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3767972" y="1810910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Latency</a:t>
            </a:r>
            <a:endParaRPr lang="en-US" dirty="0"/>
          </a:p>
        </p:txBody>
      </p:sp>
      <p:pic>
        <p:nvPicPr>
          <p:cNvPr id="10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3" y="2803866"/>
            <a:ext cx="664269" cy="6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Aqua_C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7" y="334122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3" y="2956265"/>
            <a:ext cx="664269" cy="6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1993" title="pic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28" y="2803866"/>
            <a:ext cx="664269" cy="6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1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28" y="2956265"/>
            <a:ext cx="664269" cy="6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694128" y="170371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Gap R</a:t>
            </a:r>
            <a:endParaRPr lang="en-US" dirty="0"/>
          </a:p>
        </p:txBody>
      </p:sp>
      <p:pic>
        <p:nvPicPr>
          <p:cNvPr id="21" name="Picture 4" descr="Aqua_C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00" y="334122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dirty="0" smtClean="0"/>
              <a:t>Modelul LogP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3 0.00092 L 0.35885 0.00092 " pathEditMode="relative" rAng="0" ptsTypes="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0.00092 L 0.74479 0.00092 " pathEditMode="relative" rAng="0" ptsTypes="AA">
                                      <p:cBhvr>
                                        <p:cTn id="35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4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-3.93064E-6 L 0.7368 -0.00046 " pathEditMode="relative" rAng="0" ptsTypes="AA">
                                      <p:cBhvr>
                                        <p:cTn id="65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4" y="-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4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7" grpId="3"/>
      <p:bldP spid="7" grpId="5"/>
      <p:bldP spid="7" grpId="6"/>
      <p:bldP spid="9" grpId="0"/>
      <p:bldP spid="9" grpId="1"/>
      <p:bldP spid="9" grpId="2"/>
      <p:bldP spid="9" grpId="3"/>
      <p:bldP spid="9" grpId="4"/>
      <p:bldP spid="12" grpId="0"/>
      <p:bldP spid="12" grpId="2"/>
      <p:bldP spid="12" grpId="3"/>
      <p:bldP spid="12" grpId="4"/>
      <p:bldP spid="12" grpId="5"/>
      <p:bldP spid="20" grpId="0"/>
      <p:bldP spid="20" grpId="1"/>
      <p:bldP spid="20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4"/>
          <p:cNvGrpSpPr>
            <a:grpSpLocks/>
          </p:cNvGrpSpPr>
          <p:nvPr/>
        </p:nvGrpSpPr>
        <p:grpSpPr bwMode="auto">
          <a:xfrm>
            <a:off x="1044068" y="1712631"/>
            <a:ext cx="7772400" cy="2743200"/>
            <a:chOff x="2092" y="2725"/>
            <a:chExt cx="8345" cy="3215"/>
          </a:xfrm>
        </p:grpSpPr>
        <p:grpSp>
          <p:nvGrpSpPr>
            <p:cNvPr id="93" name="Group 5"/>
            <p:cNvGrpSpPr>
              <a:grpSpLocks/>
            </p:cNvGrpSpPr>
            <p:nvPr/>
          </p:nvGrpSpPr>
          <p:grpSpPr bwMode="auto">
            <a:xfrm>
              <a:off x="2092" y="2725"/>
              <a:ext cx="8345" cy="3215"/>
              <a:chOff x="2092" y="2725"/>
              <a:chExt cx="6365" cy="2078"/>
            </a:xfrm>
          </p:grpSpPr>
          <p:grpSp>
            <p:nvGrpSpPr>
              <p:cNvPr id="95" name="Group 6"/>
              <p:cNvGrpSpPr>
                <a:grpSpLocks/>
              </p:cNvGrpSpPr>
              <p:nvPr/>
            </p:nvGrpSpPr>
            <p:grpSpPr bwMode="auto">
              <a:xfrm>
                <a:off x="2151" y="2725"/>
                <a:ext cx="767" cy="360"/>
                <a:chOff x="1794" y="10568"/>
                <a:chExt cx="767" cy="360"/>
              </a:xfrm>
            </p:grpSpPr>
            <p:sp>
              <p:nvSpPr>
                <p:cNvPr id="11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 dirty="0">
                      <a:latin typeface="Tahoma" pitchFamily="34" charset="0"/>
                    </a:rPr>
                    <a:t>P</a:t>
                  </a:r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Tahoma" pitchFamily="34" charset="0"/>
                    </a:rPr>
                    <a:t>M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6" name="Group 9"/>
              <p:cNvGrpSpPr>
                <a:grpSpLocks/>
              </p:cNvGrpSpPr>
              <p:nvPr/>
            </p:nvGrpSpPr>
            <p:grpSpPr bwMode="auto">
              <a:xfrm>
                <a:off x="3685" y="2725"/>
                <a:ext cx="767" cy="360"/>
                <a:chOff x="1794" y="10568"/>
                <a:chExt cx="767" cy="360"/>
              </a:xfrm>
            </p:grpSpPr>
            <p:sp>
              <p:nvSpPr>
                <p:cNvPr id="11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Tahoma" pitchFamily="34" charset="0"/>
                    </a:rPr>
                    <a:t>P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Tahoma" pitchFamily="34" charset="0"/>
                    </a:rPr>
                    <a:t>M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7" name="Group 12"/>
              <p:cNvGrpSpPr>
                <a:grpSpLocks/>
              </p:cNvGrpSpPr>
              <p:nvPr/>
            </p:nvGrpSpPr>
            <p:grpSpPr bwMode="auto">
              <a:xfrm>
                <a:off x="6340" y="2765"/>
                <a:ext cx="767" cy="360"/>
                <a:chOff x="1794" y="10568"/>
                <a:chExt cx="767" cy="360"/>
              </a:xfrm>
            </p:grpSpPr>
            <p:sp>
              <p:nvSpPr>
                <p:cNvPr id="10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400" b="1">
                      <a:latin typeface="Tahoma" pitchFamily="34" charset="0"/>
                    </a:rPr>
                    <a:t>P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Tahoma" pitchFamily="34" charset="0"/>
                    </a:rPr>
                    <a:t>M</a:t>
                  </a:r>
                  <a:endParaRPr lang="en-US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8" name="Rectangle 15"/>
              <p:cNvSpPr>
                <a:spLocks noChangeArrowheads="1"/>
              </p:cNvSpPr>
              <p:nvPr/>
            </p:nvSpPr>
            <p:spPr bwMode="auto">
              <a:xfrm>
                <a:off x="2092" y="3763"/>
                <a:ext cx="5074" cy="10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endParaRPr lang="en-US" sz="1200" b="1" dirty="0">
                  <a:latin typeface="Times Ro" charset="0"/>
                </a:endParaRPr>
              </a:p>
              <a:p>
                <a:pPr algn="just"/>
                <a:endParaRPr lang="en-US" sz="1200" b="1" dirty="0">
                  <a:latin typeface="Times Ro" charset="0"/>
                </a:endParaRPr>
              </a:p>
              <a:p>
                <a:pPr algn="just"/>
                <a:endParaRPr lang="en-US" sz="1200" b="1" dirty="0">
                  <a:latin typeface="Times Ro" charset="0"/>
                </a:endParaRPr>
              </a:p>
              <a:p>
                <a:pPr algn="just"/>
                <a:endParaRPr lang="en-US" sz="1200" b="1" dirty="0">
                  <a:latin typeface="Times Ro" charset="0"/>
                </a:endParaRPr>
              </a:p>
              <a:p>
                <a:pPr algn="ctr"/>
                <a:r>
                  <a:rPr lang="en-US" sz="1600" b="1" dirty="0">
                    <a:latin typeface="Tahoma" pitchFamily="34" charset="0"/>
                  </a:rPr>
                  <a:t>Re</a:t>
                </a:r>
                <a:r>
                  <a:rPr lang="ro-RO" sz="1600" b="1" dirty="0">
                    <a:latin typeface="Tahoma" pitchFamily="34" charset="0"/>
                  </a:rPr>
                  <a:t>ţ</a:t>
                </a:r>
                <a:r>
                  <a:rPr lang="en-US" sz="1600" b="1" dirty="0" err="1">
                    <a:latin typeface="Tahoma" pitchFamily="34" charset="0"/>
                  </a:rPr>
                  <a:t>ea</a:t>
                </a:r>
                <a:r>
                  <a:rPr lang="en-US" sz="1600" b="1" dirty="0">
                    <a:latin typeface="Tahoma" pitchFamily="34" charset="0"/>
                  </a:rPr>
                  <a:t> de </a:t>
                </a:r>
                <a:r>
                  <a:rPr lang="en-US" sz="1600" b="1" dirty="0" err="1">
                    <a:latin typeface="Tahoma" pitchFamily="34" charset="0"/>
                  </a:rPr>
                  <a:t>interconectare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99" name="Line 16"/>
              <p:cNvSpPr>
                <a:spLocks noChangeShapeType="1"/>
              </p:cNvSpPr>
              <p:nvPr/>
            </p:nvSpPr>
            <p:spPr bwMode="auto">
              <a:xfrm>
                <a:off x="2505" y="3065"/>
                <a:ext cx="0" cy="7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7"/>
              <p:cNvSpPr>
                <a:spLocks noChangeShapeType="1"/>
              </p:cNvSpPr>
              <p:nvPr/>
            </p:nvSpPr>
            <p:spPr bwMode="auto">
              <a:xfrm>
                <a:off x="4039" y="3065"/>
                <a:ext cx="0" cy="7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8"/>
              <p:cNvSpPr>
                <a:spLocks noChangeShapeType="1"/>
              </p:cNvSpPr>
              <p:nvPr/>
            </p:nvSpPr>
            <p:spPr bwMode="auto">
              <a:xfrm>
                <a:off x="6694" y="3105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utoShape 19"/>
              <p:cNvSpPr>
                <a:spLocks noChangeArrowheads="1"/>
              </p:cNvSpPr>
              <p:nvPr/>
            </p:nvSpPr>
            <p:spPr bwMode="auto">
              <a:xfrm>
                <a:off x="2564" y="3124"/>
                <a:ext cx="177" cy="1120"/>
              </a:xfrm>
              <a:prstGeom prst="downArrow">
                <a:avLst>
                  <a:gd name="adj1" fmla="val 50000"/>
                  <a:gd name="adj2" fmla="val 15819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20"/>
              <p:cNvSpPr>
                <a:spLocks noChangeArrowheads="1"/>
              </p:cNvSpPr>
              <p:nvPr/>
            </p:nvSpPr>
            <p:spPr bwMode="auto">
              <a:xfrm>
                <a:off x="2741" y="3942"/>
                <a:ext cx="4130" cy="240"/>
              </a:xfrm>
              <a:prstGeom prst="rightArrow">
                <a:avLst>
                  <a:gd name="adj1" fmla="val 50000"/>
                  <a:gd name="adj2" fmla="val 430208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AutoShape 21"/>
              <p:cNvSpPr>
                <a:spLocks noChangeArrowheads="1"/>
              </p:cNvSpPr>
              <p:nvPr/>
            </p:nvSpPr>
            <p:spPr bwMode="auto">
              <a:xfrm>
                <a:off x="6871" y="3105"/>
                <a:ext cx="177" cy="1040"/>
              </a:xfrm>
              <a:prstGeom prst="upArrow">
                <a:avLst>
                  <a:gd name="adj1" fmla="val 50000"/>
                  <a:gd name="adj2" fmla="val 14689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2800" y="3324"/>
                <a:ext cx="1517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sz="1600" b="1">
                    <a:latin typeface="Tahoma" pitchFamily="34" charset="0"/>
                  </a:rPr>
                  <a:t>overhead o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6" name="Text Box 23"/>
              <p:cNvSpPr txBox="1">
                <a:spLocks noChangeArrowheads="1"/>
              </p:cNvSpPr>
              <p:nvPr/>
            </p:nvSpPr>
            <p:spPr bwMode="auto">
              <a:xfrm>
                <a:off x="7048" y="3423"/>
                <a:ext cx="1409" cy="2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sz="1600" b="1">
                    <a:latin typeface="Tahoma" pitchFamily="34" charset="0"/>
                  </a:rPr>
                  <a:t>overhead o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7" name="AutoShape 24"/>
              <p:cNvSpPr>
                <a:spLocks noChangeArrowheads="1"/>
              </p:cNvSpPr>
              <p:nvPr/>
            </p:nvSpPr>
            <p:spPr bwMode="auto">
              <a:xfrm>
                <a:off x="6399" y="3364"/>
                <a:ext cx="531" cy="200"/>
              </a:xfrm>
              <a:prstGeom prst="curvedUpArrow">
                <a:avLst>
                  <a:gd name="adj1" fmla="val 53100"/>
                  <a:gd name="adj2" fmla="val 10620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25"/>
              <p:cNvSpPr txBox="1">
                <a:spLocks noChangeArrowheads="1"/>
              </p:cNvSpPr>
              <p:nvPr/>
            </p:nvSpPr>
            <p:spPr bwMode="auto">
              <a:xfrm>
                <a:off x="5632" y="3244"/>
                <a:ext cx="649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just"/>
                <a:r>
                  <a:rPr lang="en-US" sz="1600" b="1">
                    <a:latin typeface="Tahoma" pitchFamily="34" charset="0"/>
                  </a:rPr>
                  <a:t>gap g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94" name="Text Box 26"/>
            <p:cNvSpPr txBox="1">
              <a:spLocks noChangeArrowheads="1"/>
            </p:cNvSpPr>
            <p:nvPr/>
          </p:nvSpPr>
          <p:spPr bwMode="auto">
            <a:xfrm>
              <a:off x="4857" y="4680"/>
              <a:ext cx="1237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sz="1400" b="1">
                  <a:latin typeface="Tahoma" pitchFamily="34" charset="0"/>
                </a:rPr>
                <a:t>latency L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397" y="4511319"/>
            <a:ext cx="91440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L - </a:t>
            </a:r>
            <a:r>
              <a:rPr lang="en-US" sz="2000" dirty="0" err="1" smtClean="0">
                <a:solidFill>
                  <a:srgbClr val="C00000"/>
                </a:solidFill>
              </a:rPr>
              <a:t>laten</a:t>
            </a:r>
            <a:r>
              <a:rPr lang="ro-RO" sz="2000" dirty="0" smtClean="0">
                <a:solidFill>
                  <a:srgbClr val="C00000"/>
                </a:solidFill>
              </a:rPr>
              <a:t>cy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întârzierea</a:t>
            </a:r>
            <a:r>
              <a:rPr lang="en-US" sz="2000" dirty="0" smtClean="0"/>
              <a:t> de </a:t>
            </a:r>
            <a:r>
              <a:rPr lang="en-US" sz="2000" dirty="0" err="1" smtClean="0"/>
              <a:t>transmitere</a:t>
            </a:r>
            <a:r>
              <a:rPr lang="en-US" sz="2000" dirty="0" smtClean="0"/>
              <a:t> a </a:t>
            </a:r>
            <a:r>
              <a:rPr lang="en-US" sz="2000" dirty="0" err="1" smtClean="0"/>
              <a:t>unui</a:t>
            </a:r>
            <a:r>
              <a:rPr lang="en-US" sz="2000" dirty="0" smtClean="0"/>
              <a:t> </a:t>
            </a:r>
            <a:r>
              <a:rPr lang="en-US" sz="2000" dirty="0" err="1" smtClean="0"/>
              <a:t>mesaj</a:t>
            </a:r>
            <a:r>
              <a:rPr lang="en-US" sz="2000" dirty="0" smtClean="0"/>
              <a:t> </a:t>
            </a:r>
            <a:r>
              <a:rPr lang="en-US" sz="2000" dirty="0" err="1" smtClean="0"/>
              <a:t>mic</a:t>
            </a:r>
            <a:r>
              <a:rPr lang="en-US" sz="2000" dirty="0" smtClean="0"/>
              <a:t> de la </a:t>
            </a:r>
            <a:r>
              <a:rPr lang="en-US" sz="2000" dirty="0" err="1" smtClean="0"/>
              <a:t>surs</a:t>
            </a:r>
            <a:r>
              <a:rPr lang="ro-RO" sz="2000" dirty="0" smtClean="0"/>
              <a:t>ă</a:t>
            </a:r>
            <a:r>
              <a:rPr lang="en-US" sz="2000" dirty="0" smtClean="0"/>
              <a:t> la </a:t>
            </a:r>
            <a:r>
              <a:rPr lang="en-US" sz="2000" dirty="0" err="1" smtClean="0"/>
              <a:t>destinatar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o - </a:t>
            </a:r>
            <a:r>
              <a:rPr lang="en-US" sz="2000" dirty="0" smtClean="0">
                <a:solidFill>
                  <a:srgbClr val="C00000"/>
                </a:solidFill>
              </a:rPr>
              <a:t>overhead</a:t>
            </a:r>
            <a:r>
              <a:rPr lang="en-US" sz="2000" dirty="0" smtClean="0"/>
              <a:t>, </a:t>
            </a:r>
            <a:r>
              <a:rPr lang="en-US" sz="2000" dirty="0" err="1" smtClean="0"/>
              <a:t>durata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care </a:t>
            </a:r>
            <a:r>
              <a:rPr lang="en-US" sz="2000" dirty="0" err="1" smtClean="0"/>
              <a:t>procesorul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angajat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transmiterea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recepţia</a:t>
            </a:r>
            <a:r>
              <a:rPr lang="en-US" sz="2000" dirty="0" smtClean="0"/>
              <a:t> </a:t>
            </a:r>
            <a:r>
              <a:rPr lang="en-US" sz="2000" dirty="0" err="1" smtClean="0"/>
              <a:t>fiec</a:t>
            </a:r>
            <a:r>
              <a:rPr lang="ro-RO" sz="2000" dirty="0" smtClean="0"/>
              <a:t>ă</a:t>
            </a:r>
            <a:r>
              <a:rPr lang="en-US" sz="2000" dirty="0" err="1" smtClean="0"/>
              <a:t>rui</a:t>
            </a:r>
            <a:r>
              <a:rPr lang="en-US" sz="2000" dirty="0" smtClean="0"/>
              <a:t> </a:t>
            </a:r>
            <a:r>
              <a:rPr lang="en-US" sz="2000" dirty="0" err="1" smtClean="0"/>
              <a:t>mesaj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g - </a:t>
            </a:r>
            <a:r>
              <a:rPr lang="en-US" sz="2000" dirty="0" smtClean="0">
                <a:solidFill>
                  <a:srgbClr val="C00000"/>
                </a:solidFill>
              </a:rPr>
              <a:t>gap</a:t>
            </a:r>
            <a:r>
              <a:rPr lang="en-US" sz="2000" dirty="0" smtClean="0"/>
              <a:t>, </a:t>
            </a:r>
            <a:r>
              <a:rPr lang="en-US" sz="2000" dirty="0" err="1" smtClean="0"/>
              <a:t>intervalul</a:t>
            </a:r>
            <a:r>
              <a:rPr lang="en-US" sz="2000" dirty="0" smtClean="0"/>
              <a:t> minim de </a:t>
            </a:r>
            <a:r>
              <a:rPr lang="en-US" sz="2000" dirty="0" err="1" smtClean="0"/>
              <a:t>timp</a:t>
            </a:r>
            <a:r>
              <a:rPr lang="en-US" sz="2000" dirty="0" smtClean="0"/>
              <a:t> </a:t>
            </a:r>
            <a:r>
              <a:rPr lang="en-US" sz="2000" dirty="0" err="1" smtClean="0"/>
              <a:t>între</a:t>
            </a:r>
            <a:r>
              <a:rPr lang="en-US" sz="2000" dirty="0" smtClean="0"/>
              <a:t> </a:t>
            </a:r>
            <a:r>
              <a:rPr lang="en-US" sz="2000" dirty="0" err="1" smtClean="0"/>
              <a:t>dou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transmiteri</a:t>
            </a:r>
            <a:r>
              <a:rPr lang="en-US" sz="2000" dirty="0" smtClean="0"/>
              <a:t> </a:t>
            </a:r>
            <a:r>
              <a:rPr lang="en-US" sz="2000" dirty="0" err="1" smtClean="0"/>
              <a:t>succesive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dou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recepţii</a:t>
            </a:r>
            <a:r>
              <a:rPr lang="en-US" sz="2000" dirty="0" smtClean="0"/>
              <a:t> </a:t>
            </a:r>
            <a:r>
              <a:rPr lang="en-US" sz="2000" dirty="0" err="1" smtClean="0"/>
              <a:t>succesive</a:t>
            </a:r>
            <a:r>
              <a:rPr lang="en-US" sz="2000" dirty="0" smtClean="0"/>
              <a:t> la </a:t>
            </a:r>
            <a:r>
              <a:rPr lang="en-US" sz="2000" dirty="0" err="1" smtClean="0"/>
              <a:t>acelaşi</a:t>
            </a:r>
            <a:r>
              <a:rPr lang="en-US" sz="2000" dirty="0" smtClean="0"/>
              <a:t> </a:t>
            </a:r>
            <a:r>
              <a:rPr lang="en-US" sz="2000" dirty="0" err="1" smtClean="0"/>
              <a:t>modul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P - </a:t>
            </a:r>
            <a:r>
              <a:rPr lang="en-US" sz="2000" dirty="0" err="1" smtClean="0"/>
              <a:t>num</a:t>
            </a:r>
            <a:r>
              <a:rPr lang="ro-RO" sz="2000" dirty="0" smtClean="0"/>
              <a:t>ă</a:t>
            </a:r>
            <a:r>
              <a:rPr lang="en-US" sz="2000" dirty="0" err="1" smtClean="0"/>
              <a:t>rul</a:t>
            </a:r>
            <a:r>
              <a:rPr lang="en-US" sz="2000" dirty="0" smtClean="0"/>
              <a:t> de module </a:t>
            </a:r>
            <a:r>
              <a:rPr lang="en-US" sz="2000" dirty="0" err="1" smtClean="0">
                <a:solidFill>
                  <a:srgbClr val="C00000"/>
                </a:solidFill>
              </a:rPr>
              <a:t>procesor</a:t>
            </a:r>
            <a:r>
              <a:rPr lang="en-US" sz="2000" dirty="0" smtClean="0">
                <a:solidFill>
                  <a:srgbClr val="C00000"/>
                </a:solidFill>
              </a:rPr>
              <a:t> / </a:t>
            </a:r>
            <a:r>
              <a:rPr lang="en-US" sz="2000" dirty="0" err="1" smtClean="0">
                <a:solidFill>
                  <a:srgbClr val="C00000"/>
                </a:solidFill>
              </a:rPr>
              <a:t>memorie</a:t>
            </a:r>
            <a:r>
              <a:rPr lang="en-US" sz="2000" dirty="0" smtClean="0"/>
              <a:t>.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ro-RO" sz="2800" dirty="0" smtClean="0"/>
              <a:t>Modelul LogP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1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806" y="1700808"/>
                <a:ext cx="8915400" cy="4298950"/>
              </a:xfrm>
            </p:spPr>
            <p:txBody>
              <a:bodyPr/>
              <a:lstStyle/>
              <a:p>
                <a:r>
                  <a:rPr lang="en-US" sz="2800" dirty="0" smtClean="0"/>
                  <a:t>Folosind </a:t>
                </a:r>
                <a:r>
                  <a:rPr lang="en-US" sz="2800" dirty="0" err="1" smtClean="0"/>
                  <a:t>modelului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PRAM</a:t>
                </a:r>
                <a:r>
                  <a:rPr lang="ro-RO" sz="2800" dirty="0" smtClean="0">
                    <a:solidFill>
                      <a:srgbClr val="C00000"/>
                    </a:solidFill>
                  </a:rPr>
                  <a:t>*</a:t>
                </a:r>
                <a:r>
                  <a:rPr lang="en-US" sz="2800" dirty="0" smtClean="0"/>
                  <a:t>, </a:t>
                </a:r>
                <a:r>
                  <a:rPr lang="en-US" sz="2800" dirty="0" err="1" smtClean="0"/>
                  <a:t>transmiterea</a:t>
                </a:r>
                <a:r>
                  <a:rPr lang="en-US" sz="2800" dirty="0" smtClean="0"/>
                  <a:t> are </a:t>
                </a:r>
                <a:r>
                  <a:rPr lang="en-US" sz="2800" dirty="0" err="1" smtClean="0"/>
                  <a:t>loc</a:t>
                </a:r>
                <a:r>
                  <a:rPr lang="ro-RO" sz="2800" dirty="0"/>
                  <a:t> </a:t>
                </a:r>
                <a:r>
                  <a:rPr lang="en-US" sz="2800" dirty="0" smtClean="0"/>
                  <a:t>conform </a:t>
                </a:r>
                <a:r>
                  <a:rPr lang="en-US" sz="2800" dirty="0" err="1" smtClean="0"/>
                  <a:t>tiparului</a:t>
                </a:r>
                <a:r>
                  <a:rPr lang="en-US" sz="2800" dirty="0" smtClean="0"/>
                  <a:t>:</a:t>
                </a:r>
                <a:endParaRPr lang="ro-RO" sz="2800" dirty="0" smtClean="0"/>
              </a:p>
              <a:p>
                <a:pPr lvl="1"/>
                <a:r>
                  <a:rPr lang="en-US" dirty="0"/>
                  <a:t>P0 → </a:t>
                </a:r>
                <a:r>
                  <a:rPr lang="en-US" dirty="0" smtClean="0"/>
                  <a:t>P1</a:t>
                </a:r>
                <a:endParaRPr lang="ro-RO" dirty="0"/>
              </a:p>
              <a:p>
                <a:pPr lvl="1"/>
                <a:r>
                  <a:rPr lang="en-US" dirty="0" smtClean="0"/>
                  <a:t>P0, P1 </a:t>
                </a:r>
                <a:r>
                  <a:rPr lang="en-US" dirty="0"/>
                  <a:t>→ </a:t>
                </a:r>
                <a:r>
                  <a:rPr lang="en-US" dirty="0" smtClean="0"/>
                  <a:t>P2, P3</a:t>
                </a:r>
                <a:endParaRPr lang="ro-RO" dirty="0" smtClean="0"/>
              </a:p>
              <a:p>
                <a:pPr lvl="1"/>
                <a:r>
                  <a:rPr lang="en-US" dirty="0" smtClean="0"/>
                  <a:t>P0, P1, P2, P3 → P4, P5, P6, P7</a:t>
                </a:r>
                <a:endParaRPr lang="ro-RO" dirty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err="1" smtClean="0"/>
                  <a:t>Presupunând</a:t>
                </a:r>
                <a:r>
                  <a:rPr lang="en-US" sz="2800" dirty="0" smtClean="0"/>
                  <a:t> g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800" dirty="0" smtClean="0"/>
                  <a:t> 0 </a:t>
                </a:r>
                <a:r>
                  <a:rPr lang="en-US" sz="2800" dirty="0" err="1" smtClean="0"/>
                  <a:t>şi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luând</a:t>
                </a:r>
                <a:r>
                  <a:rPr lang="en-US" sz="2800" dirty="0" smtClean="0"/>
                  <a:t> P = 8, o =2, g = </a:t>
                </a:r>
                <a:r>
                  <a:rPr lang="ro-RO" sz="2800" dirty="0"/>
                  <a:t>2</a:t>
                </a:r>
                <a:r>
                  <a:rPr lang="en-US" sz="2800" dirty="0" smtClean="0"/>
                  <a:t>,</a:t>
                </a:r>
                <a:r>
                  <a:rPr lang="ro-RO" sz="2800" dirty="0" smtClean="0"/>
                  <a:t> </a:t>
                </a:r>
                <a:r>
                  <a:rPr lang="en-US" sz="2800" dirty="0" smtClean="0"/>
                  <a:t>L = 6,</a:t>
                </a:r>
                <a:r>
                  <a:rPr lang="ro-RO" sz="2800" dirty="0" smtClean="0"/>
                  <a:t> </a:t>
                </a:r>
                <a:r>
                  <a:rPr lang="en-US" sz="2800" dirty="0" err="1" smtClean="0"/>
                  <a:t>obţinem</a:t>
                </a:r>
                <a:r>
                  <a:rPr lang="en-US" sz="2800" dirty="0" smtClean="0"/>
                  <a:t> 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timp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total de 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difuzare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o-RO" sz="2800" dirty="0" smtClean="0">
                    <a:solidFill>
                      <a:srgbClr val="C00000"/>
                    </a:solidFill>
                  </a:rPr>
                  <a:t>=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30 de unit</a:t>
                </a:r>
                <a:r>
                  <a:rPr lang="ro-RO" sz="2800" dirty="0" smtClean="0">
                    <a:solidFill>
                      <a:srgbClr val="C00000"/>
                    </a:solidFill>
                  </a:rPr>
                  <a:t>ă</a:t>
                </a:r>
                <a:r>
                  <a:rPr lang="en-US" sz="2800" dirty="0" err="1" smtClean="0">
                    <a:solidFill>
                      <a:srgbClr val="C00000"/>
                    </a:solidFill>
                  </a:rPr>
                  <a:t>ţi</a:t>
                </a:r>
                <a:r>
                  <a:rPr lang="en-US" sz="2800" dirty="0" smtClean="0"/>
                  <a:t>. </a:t>
                </a:r>
                <a:endParaRPr lang="ro-RO" sz="2800" dirty="0" smtClean="0"/>
              </a:p>
              <a:p>
                <a:pPr>
                  <a:buFontTx/>
                  <a:buNone/>
                </a:pPr>
                <a:endParaRPr lang="ro-RO" sz="2800" dirty="0" smtClean="0"/>
              </a:p>
              <a:p>
                <a:pPr>
                  <a:buFontTx/>
                  <a:buNone/>
                </a:pPr>
                <a:endParaRPr lang="ro-RO" sz="1600" smtClean="0">
                  <a:solidFill>
                    <a:srgbClr val="C00000"/>
                  </a:solidFill>
                </a:endParaRPr>
              </a:p>
              <a:p>
                <a:pPr>
                  <a:buFontTx/>
                  <a:buNone/>
                </a:pPr>
                <a:r>
                  <a:rPr lang="ro-RO" sz="1600" smtClean="0">
                    <a:solidFill>
                      <a:srgbClr val="C00000"/>
                    </a:solidFill>
                  </a:rPr>
                  <a:t>*</a:t>
                </a:r>
                <a:r>
                  <a:rPr lang="en-US" sz="1600" dirty="0">
                    <a:solidFill>
                      <a:srgbClr val="C00000"/>
                    </a:solidFill>
                  </a:rPr>
                  <a:t> 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Parallel </a:t>
                </a:r>
                <a:r>
                  <a:rPr lang="en-US" sz="1600" dirty="0">
                    <a:solidFill>
                      <a:srgbClr val="C00000"/>
                    </a:solidFill>
                  </a:rPr>
                  <a:t>Random Access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Machine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 – vezi curs 1.</a:t>
                </a:r>
              </a:p>
            </p:txBody>
          </p:sp>
        </mc:Choice>
        <mc:Fallback xmlns="">
          <p:sp>
            <p:nvSpPr>
              <p:cNvPr id="3993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806" y="1700808"/>
                <a:ext cx="8915400" cy="4298950"/>
              </a:xfrm>
              <a:blipFill rotWithShape="1">
                <a:blip r:embed="rId2"/>
                <a:stretch>
                  <a:fillRect l="-1231" t="-1418" r="-616" b="-18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en-US" sz="2800" dirty="0" err="1"/>
              <a:t>Exemplu</a:t>
            </a:r>
            <a:r>
              <a:rPr lang="en-US" sz="2800" dirty="0"/>
              <a:t> - </a:t>
            </a:r>
            <a:r>
              <a:rPr lang="en-US" sz="2800" dirty="0" err="1"/>
              <a:t>Difuzarea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valori</a:t>
            </a:r>
            <a:r>
              <a:rPr lang="en-US" sz="2800" dirty="0"/>
              <a:t>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6286"/>
            <a:ext cx="9144000" cy="4537050"/>
          </a:xfrm>
        </p:spPr>
        <p:txBody>
          <a:bodyPr/>
          <a:lstStyle/>
          <a:p>
            <a:r>
              <a:rPr lang="ro-RO" sz="2800" dirty="0" smtClean="0"/>
              <a:t>Î</a:t>
            </a:r>
            <a:r>
              <a:rPr lang="en-US" sz="2800" dirty="0" err="1" smtClean="0"/>
              <a:t>ndepline</a:t>
            </a:r>
            <a:r>
              <a:rPr lang="ro-RO" sz="2800" dirty="0" smtClean="0"/>
              <a:t>ș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cele</a:t>
            </a:r>
            <a:r>
              <a:rPr lang="en-US" sz="2800" dirty="0" smtClean="0"/>
              <a:t> </a:t>
            </a:r>
            <a:r>
              <a:rPr lang="en-US" sz="2800" dirty="0" err="1" smtClean="0"/>
              <a:t>dou</a:t>
            </a:r>
            <a:r>
              <a:rPr lang="ro-RO" sz="2800" dirty="0" smtClean="0"/>
              <a:t>ă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ro-RO" sz="2800" dirty="0" smtClean="0"/>
              <a:t>ț</a:t>
            </a:r>
            <a:r>
              <a:rPr lang="en-US" sz="2800" dirty="0" smtClean="0"/>
              <a:t>ii:</a:t>
            </a:r>
          </a:p>
          <a:p>
            <a:pPr lvl="1"/>
            <a:r>
              <a:rPr lang="en-US" sz="2400" b="1" dirty="0" err="1" smtClean="0">
                <a:solidFill>
                  <a:srgbClr val="C00000"/>
                </a:solidFill>
              </a:rPr>
              <a:t>comunicarea</a:t>
            </a:r>
            <a:r>
              <a:rPr lang="en-US" sz="2400" dirty="0" smtClean="0"/>
              <a:t> - </a:t>
            </a:r>
            <a:r>
              <a:rPr lang="en-US" sz="2400" dirty="0" err="1" smtClean="0"/>
              <a:t>datele</a:t>
            </a:r>
            <a:r>
              <a:rPr lang="en-US" sz="2400" dirty="0" smtClean="0"/>
              <a:t> </a:t>
            </a:r>
            <a:r>
              <a:rPr lang="en-US" sz="2400" dirty="0" err="1" smtClean="0"/>
              <a:t>ajung</a:t>
            </a:r>
            <a:r>
              <a:rPr lang="en-US" sz="2400" dirty="0" smtClean="0"/>
              <a:t> de la </a:t>
            </a:r>
            <a:r>
              <a:rPr lang="en-US" sz="2400" dirty="0" err="1" smtClean="0"/>
              <a:t>transmiţător</a:t>
            </a:r>
            <a:r>
              <a:rPr lang="en-US" sz="2400" dirty="0" smtClean="0"/>
              <a:t> la receptor</a:t>
            </a:r>
          </a:p>
          <a:p>
            <a:pPr lvl="1"/>
            <a:r>
              <a:rPr lang="en-US" sz="2400" b="1" dirty="0" err="1" smtClean="0">
                <a:solidFill>
                  <a:srgbClr val="C00000"/>
                </a:solidFill>
              </a:rPr>
              <a:t>sincronizarea</a:t>
            </a:r>
            <a:r>
              <a:rPr lang="en-US" sz="2400" dirty="0" smtClean="0"/>
              <a:t> - un </a:t>
            </a:r>
            <a:r>
              <a:rPr lang="en-US" sz="2400" dirty="0" err="1" smtClean="0"/>
              <a:t>mesaj</a:t>
            </a:r>
            <a:r>
              <a:rPr lang="en-US" sz="2400" dirty="0" smtClean="0"/>
              <a:t> nu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 </a:t>
            </a:r>
            <a:r>
              <a:rPr lang="en-US" sz="2400" dirty="0" err="1" smtClean="0"/>
              <a:t>recepţionat</a:t>
            </a:r>
            <a:r>
              <a:rPr lang="en-US" sz="2400" dirty="0" smtClean="0"/>
              <a:t> </a:t>
            </a:r>
            <a:r>
              <a:rPr lang="en-US" sz="2400" dirty="0" err="1" smtClean="0"/>
              <a:t>înainte</a:t>
            </a:r>
            <a:r>
              <a:rPr lang="en-US" sz="2400" dirty="0" smtClean="0"/>
              <a:t> de a fi </a:t>
            </a:r>
            <a:r>
              <a:rPr lang="en-US" sz="2400" dirty="0" err="1" smtClean="0"/>
              <a:t>transmis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b="1" dirty="0" err="1" smtClean="0">
                <a:solidFill>
                  <a:srgbClr val="C00000"/>
                </a:solidFill>
              </a:rPr>
              <a:t>Canalele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obiectele</a:t>
            </a:r>
            <a:r>
              <a:rPr lang="en-US" sz="2800" dirty="0" smtClean="0"/>
              <a:t> </a:t>
            </a:r>
            <a:r>
              <a:rPr lang="en-US" sz="2800" dirty="0" err="1" smtClean="0"/>
              <a:t>puse</a:t>
            </a:r>
            <a:r>
              <a:rPr lang="en-US" sz="2800" dirty="0" smtClean="0"/>
              <a:t> </a:t>
            </a:r>
            <a:r>
              <a:rPr lang="en-US" sz="2800" dirty="0" err="1" smtClean="0"/>
              <a:t>în</a:t>
            </a:r>
            <a:r>
              <a:rPr lang="en-US" sz="2800" dirty="0" smtClean="0"/>
              <a:t> </a:t>
            </a:r>
            <a:r>
              <a:rPr lang="en-US" sz="2800" dirty="0" err="1" smtClean="0"/>
              <a:t>comun</a:t>
            </a:r>
            <a:r>
              <a:rPr lang="en-US" sz="2800" dirty="0" smtClean="0"/>
              <a:t> de </a:t>
            </a:r>
            <a:r>
              <a:rPr lang="en-US" sz="2800" dirty="0" err="1" smtClean="0"/>
              <a:t>procese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 </a:t>
            </a:r>
          </a:p>
          <a:p>
            <a:r>
              <a:rPr lang="en-US" sz="2800" b="1" dirty="0" err="1" smtClean="0">
                <a:solidFill>
                  <a:srgbClr val="C00000"/>
                </a:solidFill>
              </a:rPr>
              <a:t>Programe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distribuite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dirty="0" err="1" smtClean="0"/>
              <a:t>Transmiterea</a:t>
            </a:r>
            <a:r>
              <a:rPr lang="en-US" sz="2800" dirty="0" smtClean="0"/>
              <a:t> de </a:t>
            </a:r>
            <a:r>
              <a:rPr lang="en-US" sz="2800" dirty="0" err="1" smtClean="0"/>
              <a:t>mesaje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06933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8996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1058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3120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5183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7245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9308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1370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432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5495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7557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620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1682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3744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5807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37869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6933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8996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91058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33120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75183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17245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59308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01370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3432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5495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27557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69620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11682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53744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5807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7869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6933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48996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1058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33120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5183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17245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59308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01370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43432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85495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27557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9620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11682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53744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95807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37869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06933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48996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91058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33120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5183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17245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59308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401370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43432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5495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27557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69620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11682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44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95807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37869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06933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48996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91058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33120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75183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17245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59308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01370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43432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85495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27557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69620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11682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53744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95807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37869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06933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48996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91058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33120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75183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17245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59308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01370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43432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85495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27557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9620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11682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53744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95807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737869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06933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48996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191058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33120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75183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17245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59308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401370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443432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485495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527557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569620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11682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53744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95807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737869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106933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48996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191058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33120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75183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317245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59308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01370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43432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85495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27557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569620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11682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53744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95807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737869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06933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148996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191058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33120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75183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317245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359308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01370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443432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85495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527557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569620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11682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53744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95807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737869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106933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148996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91058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233120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275183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317245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359308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401370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443432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485495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527557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569620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11682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53744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695807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737869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106933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148996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191058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33120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75183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317245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359308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401370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443432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485495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527557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569620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611682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653744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695807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737869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06933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148996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191058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233120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275183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317245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359308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401370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443432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485495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527557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569620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611682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653744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695807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737869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106933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148996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191058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233120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275183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>
            <a:off x="317245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359308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401370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7" name="Rectangle 216"/>
          <p:cNvSpPr/>
          <p:nvPr/>
        </p:nvSpPr>
        <p:spPr bwMode="auto">
          <a:xfrm>
            <a:off x="443432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485495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527557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569620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1" name="Rectangle 220"/>
          <p:cNvSpPr/>
          <p:nvPr/>
        </p:nvSpPr>
        <p:spPr bwMode="auto">
          <a:xfrm>
            <a:off x="611682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653744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695807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737869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106933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148996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191058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233120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275183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317245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359308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401370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443432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85495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527557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569620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611682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653744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695807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737869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106933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148996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191058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233120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275183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317245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359308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401370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1" name="Rectangle 250"/>
          <p:cNvSpPr/>
          <p:nvPr/>
        </p:nvSpPr>
        <p:spPr bwMode="auto">
          <a:xfrm>
            <a:off x="443432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2" name="Rectangle 251"/>
          <p:cNvSpPr/>
          <p:nvPr/>
        </p:nvSpPr>
        <p:spPr bwMode="auto">
          <a:xfrm>
            <a:off x="485495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527557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569620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611682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653744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695807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737869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4610" y="314617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P0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1024610" y="110333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P4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1024610" y="1862911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P2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024610" y="265616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P6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>
            <a:off x="1024610" y="3423065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P1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1024610" y="4204956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P5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1024610" y="498585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P3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 bwMode="auto">
          <a:xfrm>
            <a:off x="106933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9" name="Rectangle 268"/>
          <p:cNvSpPr/>
          <p:nvPr/>
        </p:nvSpPr>
        <p:spPr bwMode="auto">
          <a:xfrm>
            <a:off x="148996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0" name="Rectangle 269"/>
          <p:cNvSpPr/>
          <p:nvPr/>
        </p:nvSpPr>
        <p:spPr bwMode="auto">
          <a:xfrm>
            <a:off x="191058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233120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2" name="Rectangle 271"/>
          <p:cNvSpPr/>
          <p:nvPr/>
        </p:nvSpPr>
        <p:spPr bwMode="auto">
          <a:xfrm>
            <a:off x="275183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317245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4" name="jos12"/>
          <p:cNvSpPr/>
          <p:nvPr/>
        </p:nvSpPr>
        <p:spPr bwMode="auto">
          <a:xfrm>
            <a:off x="359308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5" name="jos14"/>
          <p:cNvSpPr/>
          <p:nvPr/>
        </p:nvSpPr>
        <p:spPr bwMode="auto">
          <a:xfrm>
            <a:off x="401370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6" name="jos16"/>
          <p:cNvSpPr/>
          <p:nvPr/>
        </p:nvSpPr>
        <p:spPr bwMode="auto">
          <a:xfrm>
            <a:off x="443432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7" name="jos18"/>
          <p:cNvSpPr/>
          <p:nvPr/>
        </p:nvSpPr>
        <p:spPr bwMode="auto">
          <a:xfrm>
            <a:off x="485495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8" name="jos20"/>
          <p:cNvSpPr/>
          <p:nvPr/>
        </p:nvSpPr>
        <p:spPr bwMode="auto">
          <a:xfrm>
            <a:off x="527557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9" name="jos22"/>
          <p:cNvSpPr/>
          <p:nvPr/>
        </p:nvSpPr>
        <p:spPr bwMode="auto">
          <a:xfrm>
            <a:off x="569620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0" name="jos24"/>
          <p:cNvSpPr/>
          <p:nvPr/>
        </p:nvSpPr>
        <p:spPr bwMode="auto">
          <a:xfrm>
            <a:off x="611682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1" name="jos 26"/>
          <p:cNvSpPr/>
          <p:nvPr/>
        </p:nvSpPr>
        <p:spPr bwMode="auto">
          <a:xfrm>
            <a:off x="653744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2" name="jos 28"/>
          <p:cNvSpPr/>
          <p:nvPr/>
        </p:nvSpPr>
        <p:spPr bwMode="auto">
          <a:xfrm>
            <a:off x="695807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3" name="jos 30"/>
          <p:cNvSpPr/>
          <p:nvPr/>
        </p:nvSpPr>
        <p:spPr bwMode="auto">
          <a:xfrm>
            <a:off x="737869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999906" y="5767254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P7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1951619" y="6137170"/>
            <a:ext cx="33855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4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2372243" y="6137170"/>
            <a:ext cx="33855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2792867" y="6137170"/>
            <a:ext cx="33855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3136546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10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3557170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12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3977794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14</a:t>
            </a:r>
            <a:endParaRPr 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4398418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16</a:t>
            </a:r>
            <a:endParaRPr 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4844872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18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>
            <a:off x="5244792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20</a:t>
            </a:r>
            <a:endParaRPr 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5685539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22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6105873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24</a:t>
            </a:r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6501538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26</a:t>
            </a:r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6922162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28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7342786" y="6137170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30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1534686" y="6137170"/>
            <a:ext cx="33855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3137740" y="6528843"/>
            <a:ext cx="255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latin typeface="+mj-lt"/>
              </a:rPr>
              <a:t>Timp (unități de timp)</a:t>
            </a:r>
            <a:endParaRPr lang="en-US" sz="1800" dirty="0">
              <a:latin typeface="+mj-lt"/>
            </a:endParaRPr>
          </a:p>
        </p:txBody>
      </p:sp>
      <p:sp>
        <p:nvSpPr>
          <p:cNvPr id="306" name="TextBox 305"/>
          <p:cNvSpPr txBox="1"/>
          <p:nvPr/>
        </p:nvSpPr>
        <p:spPr>
          <a:xfrm rot="5400000" flipH="1" flipV="1">
            <a:off x="-102036" y="327611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 smtClean="0">
                <a:latin typeface="+mn-lt"/>
              </a:rPr>
              <a:t>Procesoare</a:t>
            </a:r>
            <a:endParaRPr lang="en-US" sz="1800" dirty="0">
              <a:latin typeface="+mn-lt"/>
            </a:endParaRPr>
          </a:p>
        </p:txBody>
      </p:sp>
      <p:cxnSp>
        <p:nvCxnSpPr>
          <p:cNvPr id="308" name="Straight Arrow Connector 307"/>
          <p:cNvCxnSpPr/>
          <p:nvPr/>
        </p:nvCxnSpPr>
        <p:spPr bwMode="auto">
          <a:xfrm>
            <a:off x="1910584" y="674537"/>
            <a:ext cx="1261872" cy="27630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 bwMode="auto">
          <a:xfrm>
            <a:off x="2751832" y="705315"/>
            <a:ext cx="420624" cy="3906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 bwMode="auto">
          <a:xfrm>
            <a:off x="3172456" y="1096013"/>
            <a:ext cx="420624" cy="3906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961" name="Straight Arrow Connector 40960"/>
          <p:cNvCxnSpPr/>
          <p:nvPr/>
        </p:nvCxnSpPr>
        <p:spPr bwMode="auto">
          <a:xfrm>
            <a:off x="3593080" y="1486711"/>
            <a:ext cx="456533" cy="3906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970" name="TextBox 40969"/>
          <p:cNvSpPr txBox="1"/>
          <p:nvPr/>
        </p:nvSpPr>
        <p:spPr>
          <a:xfrm>
            <a:off x="7942946" y="335983"/>
            <a:ext cx="128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Overhead T</a:t>
            </a:r>
            <a:endParaRPr lang="en-US" sz="1600" dirty="0"/>
          </a:p>
        </p:txBody>
      </p:sp>
      <p:sp>
        <p:nvSpPr>
          <p:cNvPr id="40971" name="TextBox 40970"/>
          <p:cNvSpPr txBox="1"/>
          <p:nvPr/>
        </p:nvSpPr>
        <p:spPr>
          <a:xfrm>
            <a:off x="8270392" y="253467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gap</a:t>
            </a:r>
            <a:endParaRPr lang="en-US" dirty="0"/>
          </a:p>
        </p:txBody>
      </p:sp>
      <p:sp>
        <p:nvSpPr>
          <p:cNvPr id="337" name="TextBox 336"/>
          <p:cNvSpPr txBox="1"/>
          <p:nvPr/>
        </p:nvSpPr>
        <p:spPr>
          <a:xfrm>
            <a:off x="7901678" y="3489708"/>
            <a:ext cx="128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Overhead R</a:t>
            </a:r>
            <a:endParaRPr lang="en-US" sz="1600" dirty="0"/>
          </a:p>
        </p:txBody>
      </p:sp>
      <p:sp>
        <p:nvSpPr>
          <p:cNvPr id="346" name="TextBox 345"/>
          <p:cNvSpPr txBox="1"/>
          <p:nvPr/>
        </p:nvSpPr>
        <p:spPr>
          <a:xfrm>
            <a:off x="7799320" y="3481578"/>
            <a:ext cx="128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Overhead T</a:t>
            </a:r>
            <a:endParaRPr lang="en-US" sz="1600" dirty="0"/>
          </a:p>
        </p:txBody>
      </p:sp>
      <p:cxnSp>
        <p:nvCxnSpPr>
          <p:cNvPr id="320" name="Straight Connector 319"/>
          <p:cNvCxnSpPr>
            <a:endCxn id="29" idx="1"/>
          </p:cNvCxnSpPr>
          <p:nvPr/>
        </p:nvCxnSpPr>
        <p:spPr bwMode="auto">
          <a:xfrm>
            <a:off x="3593080" y="715132"/>
            <a:ext cx="420624" cy="1280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 bwMode="auto">
          <a:xfrm>
            <a:off x="4006048" y="849125"/>
            <a:ext cx="832104" cy="246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 bwMode="auto">
          <a:xfrm>
            <a:off x="4006048" y="3820132"/>
            <a:ext cx="1269528" cy="11802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996" name="Straight Connector 40995"/>
          <p:cNvCxnSpPr>
            <a:endCxn id="99" idx="3"/>
          </p:cNvCxnSpPr>
          <p:nvPr/>
        </p:nvCxnSpPr>
        <p:spPr bwMode="auto">
          <a:xfrm>
            <a:off x="4890861" y="2282606"/>
            <a:ext cx="384715" cy="1188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998" name="Straight Arrow Connector 40997"/>
          <p:cNvCxnSpPr/>
          <p:nvPr/>
        </p:nvCxnSpPr>
        <p:spPr bwMode="auto">
          <a:xfrm>
            <a:off x="5270390" y="2400136"/>
            <a:ext cx="846434" cy="256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 bwMode="auto">
          <a:xfrm>
            <a:off x="4862653" y="3838235"/>
            <a:ext cx="411480" cy="1188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 bwMode="auto">
          <a:xfrm>
            <a:off x="5275576" y="3962928"/>
            <a:ext cx="846434" cy="256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009" name="Straight Arrow Connector 41008"/>
          <p:cNvCxnSpPr/>
          <p:nvPr/>
        </p:nvCxnSpPr>
        <p:spPr bwMode="auto">
          <a:xfrm>
            <a:off x="6122010" y="5405553"/>
            <a:ext cx="1292595" cy="3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autoRev="1" fill="remov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0" autoRev="1" fill="remov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" dur="1000" autoRev="1" fill="remov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6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autoRev="1" fill="remov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0" autoRev="1" fill="remov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3" dur="1000" autoRev="1" fill="remov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autoRev="1" fill="remov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0" autoRev="1" fill="remov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autoRev="1" fill="remov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8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10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3" dur="10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8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8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750" autoRev="1" fill="remov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9" dur="750" autoRev="1" fill="remov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0" dur="750" autoRev="1" fill="remov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750" autoRev="1" fill="remov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7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6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750" autoRev="1" fill="remov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750" autoRev="1" fill="remov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3" dur="750" autoRev="1" fill="remov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750" autoRev="1" fill="remov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3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750" autoRev="1" fill="remove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30" dur="750" autoRev="1" fill="remove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1" dur="750" autoRev="1" fill="remove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750" autoRev="1" fill="remove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4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750" autoRev="1" fill="remove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46" dur="750" autoRev="1" fill="remove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7" dur="750" autoRev="1" fill="remove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750" autoRev="1" fill="remove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1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3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34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750" autoRev="1" fill="remov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69" dur="750" autoRev="1" fill="remov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0" dur="750" autoRev="1" fill="remov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750" autoRev="1" fill="remov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74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750" autoRev="1" fill="remove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78" dur="750" autoRev="1" fill="remove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9" dur="750" autoRev="1" fill="remove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750" autoRev="1" fill="remove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BBB8"/>
                                      </p:to>
                                    </p:animClr>
                                    <p:set>
                                      <p:cBhvr>
                                        <p:cTn id="183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1B"/>
                                      </p:to>
                                    </p:animClr>
                                    <p:set>
                                      <p:cBhvr>
                                        <p:cTn id="187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750" autoRev="1" fill="remov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95" dur="750" autoRev="1" fill="remov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6" dur="750" autoRev="1" fill="remov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750" autoRev="1" fill="remov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7" presetClass="emph" presetSubtype="0" fill="remove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750" autoRev="1" fill="remov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03" dur="750" autoRev="1" fill="remov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4" dur="750" autoRev="1" fill="remov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750" autoRev="1" fill="remov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7" presetClass="emph" presetSubtype="0" fill="remove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750" autoRev="1" fill="remov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08" dur="750" autoRev="1" fill="remov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9" dur="750" autoRev="1" fill="remov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750" autoRev="1" fill="remov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7" presetClass="emph" presetSubtype="0" fill="remove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750" autoRev="1" fill="remov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13" dur="750" autoRev="1" fill="remov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4" dur="750" autoRev="1" fill="remov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750" autoRev="1" fill="remov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BBB8"/>
                                      </p:to>
                                    </p:animClr>
                                    <p:set>
                                      <p:cBhvr>
                                        <p:cTn id="218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40970" grpId="0"/>
      <p:bldP spid="40970" grpId="2"/>
      <p:bldP spid="40970" grpId="3"/>
      <p:bldP spid="40970" grpId="4"/>
      <p:bldP spid="40970" grpId="5"/>
      <p:bldP spid="40970" grpId="6"/>
      <p:bldP spid="40971" grpId="0"/>
      <p:bldP spid="40971" grpId="1"/>
      <p:bldP spid="40971" grpId="2"/>
      <p:bldP spid="40971" grpId="3"/>
      <p:bldP spid="337" grpId="0"/>
      <p:bldP spid="337" grpId="1"/>
      <p:bldP spid="346" grpId="0"/>
      <p:bldP spid="34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6"/>
          <p:cNvSpPr txBox="1">
            <a:spLocks noChangeArrowheads="1"/>
          </p:cNvSpPr>
          <p:nvPr/>
        </p:nvSpPr>
        <p:spPr bwMode="auto">
          <a:xfrm>
            <a:off x="250825" y="1700213"/>
            <a:ext cx="83820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LogP</a:t>
            </a:r>
            <a:r>
              <a:rPr lang="en-US" dirty="0"/>
              <a:t>, </a:t>
            </a:r>
            <a:r>
              <a:rPr lang="ro-RO" dirty="0"/>
              <a:t>fiecare proces transmite imediat ce are o valoare</a:t>
            </a:r>
            <a:r>
              <a:rPr lang="en-US" dirty="0"/>
              <a:t>.</a:t>
            </a:r>
            <a:endParaRPr lang="ro-RO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ro-RO" dirty="0"/>
              <a:t>T</a:t>
            </a:r>
            <a:r>
              <a:rPr lang="en-US" dirty="0" err="1" smtClean="0"/>
              <a:t>impul</a:t>
            </a:r>
            <a:r>
              <a:rPr lang="ro-RO" dirty="0" smtClean="0"/>
              <a:t> total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>
                <a:solidFill>
                  <a:srgbClr val="C00000"/>
                </a:solidFill>
              </a:rPr>
              <a:t>24 de unit</a:t>
            </a:r>
            <a:r>
              <a:rPr lang="ro-RO" dirty="0">
                <a:solidFill>
                  <a:srgbClr val="C00000"/>
                </a:solidFill>
              </a:rPr>
              <a:t>ă</a:t>
            </a:r>
            <a:r>
              <a:rPr lang="en-US" dirty="0" err="1">
                <a:solidFill>
                  <a:srgbClr val="C00000"/>
                </a:solidFill>
              </a:rPr>
              <a:t>ţi</a:t>
            </a:r>
            <a:r>
              <a:rPr lang="en-US" dirty="0"/>
              <a:t>.</a:t>
            </a:r>
          </a:p>
        </p:txBody>
      </p:sp>
      <p:pic>
        <p:nvPicPr>
          <p:cNvPr id="41989" name="Picture 28" descr="Illustration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838"/>
            <a:ext cx="9144000" cy="487362"/>
          </a:xfrm>
        </p:spPr>
        <p:txBody>
          <a:bodyPr/>
          <a:lstStyle/>
          <a:p>
            <a:r>
              <a:rPr lang="en-US" sz="3600" dirty="0" err="1"/>
              <a:t>Exemplu</a:t>
            </a:r>
            <a:r>
              <a:rPr lang="en-US" sz="3600" dirty="0"/>
              <a:t> - </a:t>
            </a:r>
            <a:r>
              <a:rPr lang="en-US" sz="3600" dirty="0" err="1"/>
              <a:t>Difuzarea</a:t>
            </a:r>
            <a:r>
              <a:rPr lang="en-US" sz="3600" dirty="0"/>
              <a:t> </a:t>
            </a:r>
            <a:r>
              <a:rPr lang="en-US" sz="3600" dirty="0" err="1"/>
              <a:t>unei</a:t>
            </a:r>
            <a:r>
              <a:rPr lang="en-US" sz="3600" dirty="0"/>
              <a:t> </a:t>
            </a:r>
            <a:r>
              <a:rPr lang="en-US" sz="3600" dirty="0" err="1" smtClean="0"/>
              <a:t>valori</a:t>
            </a:r>
            <a:r>
              <a:rPr lang="en-US" sz="3600" dirty="0" smtClean="0"/>
              <a:t> (2)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997527" y="2228985"/>
            <a:ext cx="797013" cy="648072"/>
            <a:chOff x="6349454" y="2695569"/>
            <a:chExt cx="797013" cy="648072"/>
          </a:xfrm>
        </p:grpSpPr>
        <p:sp>
          <p:nvSpPr>
            <p:cNvPr id="82" name="Oval 81"/>
            <p:cNvSpPr/>
            <p:nvPr/>
          </p:nvSpPr>
          <p:spPr bwMode="auto">
            <a:xfrm>
              <a:off x="6423925" y="2695569"/>
              <a:ext cx="648072" cy="64807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49454" y="2819550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 smtClean="0">
                  <a:solidFill>
                    <a:srgbClr val="FFFFFF"/>
                  </a:solidFill>
                </a:rPr>
                <a:t>TIMP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015" name="Group 42014"/>
          <p:cNvGrpSpPr/>
          <p:nvPr/>
        </p:nvGrpSpPr>
        <p:grpSpPr>
          <a:xfrm>
            <a:off x="3939212" y="3013812"/>
            <a:ext cx="1646887" cy="648072"/>
            <a:chOff x="3939212" y="3013812"/>
            <a:chExt cx="1646887" cy="648072"/>
          </a:xfrm>
        </p:grpSpPr>
        <p:sp>
          <p:nvSpPr>
            <p:cNvPr id="31" name="Oval 30"/>
            <p:cNvSpPr/>
            <p:nvPr/>
          </p:nvSpPr>
          <p:spPr bwMode="auto">
            <a:xfrm>
              <a:off x="4938027" y="3013812"/>
              <a:ext cx="648072" cy="64807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rPr>
                <a:t>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39212" y="3013812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P0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475623" y="3337848"/>
            <a:ext cx="3462404" cy="1551214"/>
            <a:chOff x="1475623" y="3337848"/>
            <a:chExt cx="3462404" cy="1551214"/>
          </a:xfrm>
        </p:grpSpPr>
        <p:cxnSp>
          <p:nvCxnSpPr>
            <p:cNvPr id="18" name="Straight Arrow Connector 17"/>
            <p:cNvCxnSpPr>
              <a:stCxn id="31" idx="2"/>
              <a:endCxn id="90" idx="7"/>
            </p:cNvCxnSpPr>
            <p:nvPr/>
          </p:nvCxnSpPr>
          <p:spPr bwMode="auto">
            <a:xfrm flipH="1">
              <a:off x="2646875" y="3337848"/>
              <a:ext cx="2291152" cy="99805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2093711" y="4240990"/>
              <a:ext cx="648072" cy="648072"/>
              <a:chOff x="1403648" y="4297519"/>
              <a:chExt cx="648072" cy="648072"/>
            </a:xfrm>
          </p:grpSpPr>
          <p:sp>
            <p:nvSpPr>
              <p:cNvPr id="90" name="Oval 89"/>
              <p:cNvSpPr/>
              <p:nvPr/>
            </p:nvSpPr>
            <p:spPr bwMode="auto">
              <a:xfrm>
                <a:off x="1403648" y="4297519"/>
                <a:ext cx="648072" cy="64807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4043" y="439681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>
                    <a:solidFill>
                      <a:srgbClr val="FFFFFF"/>
                    </a:solidFill>
                  </a:rPr>
                  <a:t>10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475623" y="426412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P</a:t>
              </a:r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369635" y="3566976"/>
            <a:ext cx="1663300" cy="1322086"/>
            <a:chOff x="3369635" y="3566976"/>
            <a:chExt cx="1663300" cy="1322086"/>
          </a:xfrm>
        </p:grpSpPr>
        <p:cxnSp>
          <p:nvCxnSpPr>
            <p:cNvPr id="93" name="Straight Arrow Connector 92"/>
            <p:cNvCxnSpPr>
              <a:stCxn id="31" idx="3"/>
              <a:endCxn id="95" idx="7"/>
            </p:cNvCxnSpPr>
            <p:nvPr/>
          </p:nvCxnSpPr>
          <p:spPr bwMode="auto">
            <a:xfrm flipH="1">
              <a:off x="4554477" y="3566976"/>
              <a:ext cx="478458" cy="76892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4001313" y="4240990"/>
              <a:ext cx="648072" cy="648072"/>
              <a:chOff x="2771800" y="4297519"/>
              <a:chExt cx="648072" cy="648072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2771800" y="4297519"/>
                <a:ext cx="648072" cy="64807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838001" y="439681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>
                    <a:solidFill>
                      <a:srgbClr val="FFFFFF"/>
                    </a:solidFill>
                  </a:rPr>
                  <a:t>14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3369635" y="426412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P</a:t>
              </a:r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63647" y="3566976"/>
            <a:ext cx="1293340" cy="1322086"/>
            <a:chOff x="5263647" y="3566976"/>
            <a:chExt cx="1293340" cy="1322086"/>
          </a:xfrm>
        </p:grpSpPr>
        <p:grpSp>
          <p:nvGrpSpPr>
            <p:cNvPr id="85" name="Group 84"/>
            <p:cNvGrpSpPr/>
            <p:nvPr/>
          </p:nvGrpSpPr>
          <p:grpSpPr>
            <a:xfrm>
              <a:off x="5908915" y="4240990"/>
              <a:ext cx="648072" cy="648072"/>
              <a:chOff x="4139952" y="4297519"/>
              <a:chExt cx="648072" cy="648072"/>
            </a:xfrm>
          </p:grpSpPr>
          <p:sp>
            <p:nvSpPr>
              <p:cNvPr id="96" name="Oval 95"/>
              <p:cNvSpPr/>
              <p:nvPr/>
            </p:nvSpPr>
            <p:spPr bwMode="auto">
              <a:xfrm>
                <a:off x="4139952" y="4297519"/>
                <a:ext cx="648072" cy="64807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211959" y="439681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>
                    <a:solidFill>
                      <a:srgbClr val="FFFFFF"/>
                    </a:solidFill>
                  </a:rPr>
                  <a:t>18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06" name="Straight Arrow Connector 105"/>
            <p:cNvCxnSpPr>
              <a:stCxn id="31" idx="5"/>
              <a:endCxn id="96" idx="0"/>
            </p:cNvCxnSpPr>
            <p:nvPr/>
          </p:nvCxnSpPr>
          <p:spPr bwMode="auto">
            <a:xfrm>
              <a:off x="5491191" y="3566976"/>
              <a:ext cx="741760" cy="67401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263647" y="426412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P2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586099" y="3337848"/>
            <a:ext cx="2878489" cy="1551214"/>
            <a:chOff x="5586099" y="3337848"/>
            <a:chExt cx="2878489" cy="1551214"/>
          </a:xfrm>
        </p:grpSpPr>
        <p:grpSp>
          <p:nvGrpSpPr>
            <p:cNvPr id="84" name="Group 83"/>
            <p:cNvGrpSpPr/>
            <p:nvPr/>
          </p:nvGrpSpPr>
          <p:grpSpPr>
            <a:xfrm>
              <a:off x="7816516" y="4240990"/>
              <a:ext cx="648072" cy="648072"/>
              <a:chOff x="5508104" y="4297519"/>
              <a:chExt cx="648072" cy="648072"/>
            </a:xfrm>
          </p:grpSpPr>
          <p:sp>
            <p:nvSpPr>
              <p:cNvPr id="97" name="Oval 96"/>
              <p:cNvSpPr/>
              <p:nvPr/>
            </p:nvSpPr>
            <p:spPr bwMode="auto">
              <a:xfrm>
                <a:off x="5508104" y="4297519"/>
                <a:ext cx="648072" cy="64807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585918" y="439681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>
                    <a:solidFill>
                      <a:srgbClr val="FFFFFF"/>
                    </a:solidFill>
                  </a:rPr>
                  <a:t>22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09" name="Straight Arrow Connector 108"/>
            <p:cNvCxnSpPr>
              <a:stCxn id="31" idx="6"/>
              <a:endCxn id="97" idx="1"/>
            </p:cNvCxnSpPr>
            <p:nvPr/>
          </p:nvCxnSpPr>
          <p:spPr bwMode="auto">
            <a:xfrm>
              <a:off x="5586099" y="3337848"/>
              <a:ext cx="2325325" cy="99805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7157659" y="426412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P4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79413" y="4794154"/>
            <a:ext cx="1509206" cy="1400911"/>
            <a:chOff x="679413" y="4794154"/>
            <a:chExt cx="1509206" cy="1400911"/>
          </a:xfrm>
        </p:grpSpPr>
        <p:cxnSp>
          <p:nvCxnSpPr>
            <p:cNvPr id="75" name="Straight Arrow Connector 74"/>
            <p:cNvCxnSpPr>
              <a:stCxn id="90" idx="3"/>
              <a:endCxn id="114" idx="7"/>
            </p:cNvCxnSpPr>
            <p:nvPr/>
          </p:nvCxnSpPr>
          <p:spPr bwMode="auto">
            <a:xfrm flipH="1">
              <a:off x="1782779" y="4794154"/>
              <a:ext cx="405840" cy="8477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1229615" y="5546993"/>
              <a:ext cx="648072" cy="648072"/>
              <a:chOff x="539552" y="5552786"/>
              <a:chExt cx="648072" cy="648072"/>
            </a:xfrm>
          </p:grpSpPr>
          <p:sp>
            <p:nvSpPr>
              <p:cNvPr id="114" name="Oval 113"/>
              <p:cNvSpPr/>
              <p:nvPr/>
            </p:nvSpPr>
            <p:spPr bwMode="auto">
              <a:xfrm>
                <a:off x="539552" y="5552786"/>
                <a:ext cx="648072" cy="64807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17366" y="5646842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>
                    <a:solidFill>
                      <a:srgbClr val="FFFFFF"/>
                    </a:solidFill>
                  </a:rPr>
                  <a:t>20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679413" y="55935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P3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070638" y="4794154"/>
            <a:ext cx="2578747" cy="1406704"/>
            <a:chOff x="2070638" y="4794154"/>
            <a:chExt cx="2578747" cy="1406704"/>
          </a:xfrm>
        </p:grpSpPr>
        <p:cxnSp>
          <p:nvCxnSpPr>
            <p:cNvPr id="119" name="Straight Arrow Connector 118"/>
            <p:cNvCxnSpPr>
              <a:stCxn id="90" idx="5"/>
              <a:endCxn id="115" idx="1"/>
            </p:cNvCxnSpPr>
            <p:nvPr/>
          </p:nvCxnSpPr>
          <p:spPr bwMode="auto">
            <a:xfrm>
              <a:off x="2646875" y="4794154"/>
              <a:ext cx="261824" cy="8477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2813791" y="5546993"/>
              <a:ext cx="648072" cy="648072"/>
              <a:chOff x="2123728" y="5552786"/>
              <a:chExt cx="648072" cy="648072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2123728" y="5552786"/>
                <a:ext cx="648072" cy="64807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201542" y="5646842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>
                    <a:solidFill>
                      <a:srgbClr val="FFFFFF"/>
                    </a:solidFill>
                  </a:rPr>
                  <a:t>24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001313" y="5552786"/>
              <a:ext cx="648072" cy="648072"/>
              <a:chOff x="2123728" y="5552786"/>
              <a:chExt cx="648072" cy="648072"/>
            </a:xfrm>
          </p:grpSpPr>
          <p:sp>
            <p:nvSpPr>
              <p:cNvPr id="141" name="Oval 140"/>
              <p:cNvSpPr/>
              <p:nvPr/>
            </p:nvSpPr>
            <p:spPr bwMode="auto">
              <a:xfrm>
                <a:off x="2123728" y="5552786"/>
                <a:ext cx="648072" cy="64807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201542" y="5646842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>
                    <a:solidFill>
                      <a:srgbClr val="FFFFFF"/>
                    </a:solidFill>
                  </a:rPr>
                  <a:t>24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43" name="Straight Arrow Connector 142"/>
            <p:cNvCxnSpPr>
              <a:stCxn id="95" idx="4"/>
              <a:endCxn id="141" idx="0"/>
            </p:cNvCxnSpPr>
            <p:nvPr/>
          </p:nvCxnSpPr>
          <p:spPr bwMode="auto">
            <a:xfrm>
              <a:off x="4325349" y="4889062"/>
              <a:ext cx="0" cy="66372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070638" y="55935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P7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61863" y="55935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P</a:t>
              </a:r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42014" name="TextBox 42013"/>
          <p:cNvSpPr txBox="1"/>
          <p:nvPr/>
        </p:nvSpPr>
        <p:spPr>
          <a:xfrm>
            <a:off x="4649385" y="5092844"/>
            <a:ext cx="4199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ro-RO" sz="1800" dirty="0" smtClean="0"/>
              <a:t>Drum P0 – P</a:t>
            </a:r>
            <a:r>
              <a:rPr lang="en-US" sz="1800" dirty="0" smtClean="0"/>
              <a:t>1</a:t>
            </a:r>
            <a:endParaRPr lang="ro-RO" sz="1800" dirty="0" smtClean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"/>
            </a:pPr>
            <a:r>
              <a:rPr lang="ro-RO" sz="1800" dirty="0" smtClean="0"/>
              <a:t>Overhead transmitere: 2 unități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"/>
            </a:pPr>
            <a:r>
              <a:rPr lang="ro-RO" sz="1800" dirty="0" smtClean="0"/>
              <a:t>Latență: 6 unități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"/>
            </a:pPr>
            <a:r>
              <a:rPr lang="ro-RO" sz="1800" dirty="0" smtClean="0"/>
              <a:t>Overhead recepție: 2 unități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"/>
            </a:pPr>
            <a:r>
              <a:rPr lang="ro-RO" sz="1800" dirty="0" smtClean="0"/>
              <a:t>TOTAL: 10 unități</a:t>
            </a:r>
          </a:p>
          <a:p>
            <a:r>
              <a:rPr lang="ro-RO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06933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8996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1058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3120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5183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7245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9308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1370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432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5495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7557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620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1682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3744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5807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37869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6933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8996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91058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3120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5183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7245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59308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01370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3432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85495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7557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69620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11682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53744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5807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37869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06933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8996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1058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33120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5183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7245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9308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01370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43432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85495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27557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69620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11682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53744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95807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37869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06933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48996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91058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33120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75183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17245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9308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01370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43432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485495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27557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69620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11682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53744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95807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37869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06933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48996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91058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33120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75183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17245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59308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01370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43432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85495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27557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69620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11682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53744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95807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37869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06933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48996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191058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33120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75183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17245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59308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01370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43432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85495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27557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69620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611682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53744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95807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37869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06933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48996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191058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233120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75183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17245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359308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401370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443432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85495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27557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569620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11682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53744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95807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37869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06933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48996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91058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233120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275183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317245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359308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401370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443432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85495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527557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569620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11682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53744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95807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737869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106933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148996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191058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33120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75183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317245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359308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401370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443432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85495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27557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569620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611682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653744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695807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737869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106933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148996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191058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233120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275183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317245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359308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01370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443432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485495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27557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569620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11682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3744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95807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737869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06933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148996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191058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33120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75183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7245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359308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01370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43432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485495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527557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569620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11682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653744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695807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737869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106933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148996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191058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233120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275183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317245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359308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401370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443432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485495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527557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569620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611682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653744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695807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737869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106933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148996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191058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233120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275183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317245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359308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401370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443432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485495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527557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569620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611682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53744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695807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737869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106933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148996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>
            <a:off x="191058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233120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275183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7" name="Rectangle 216"/>
          <p:cNvSpPr/>
          <p:nvPr/>
        </p:nvSpPr>
        <p:spPr bwMode="auto">
          <a:xfrm>
            <a:off x="317245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359308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401370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443432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1" name="Rectangle 220"/>
          <p:cNvSpPr/>
          <p:nvPr/>
        </p:nvSpPr>
        <p:spPr bwMode="auto">
          <a:xfrm>
            <a:off x="485495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27557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569620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611682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5" name="Rectangle 224"/>
          <p:cNvSpPr/>
          <p:nvPr/>
        </p:nvSpPr>
        <p:spPr bwMode="auto">
          <a:xfrm>
            <a:off x="653744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695807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737869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106933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148996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191058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233120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275183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317245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359308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01370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443432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485495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527557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569620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611682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653744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695807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737869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24610" y="314617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P0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1024610" y="110333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P4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1024610" y="1862911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P2</a:t>
            </a: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1024610" y="265616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P6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1024610" y="3423065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P1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1024610" y="4204956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P5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1024610" y="498585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P3</a:t>
            </a:r>
            <a:endParaRPr lang="en-US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106933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148996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191058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233120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275183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17245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59308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401370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443432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485495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527557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3" name="Rectangle 262"/>
          <p:cNvSpPr/>
          <p:nvPr/>
        </p:nvSpPr>
        <p:spPr bwMode="auto">
          <a:xfrm>
            <a:off x="569620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611682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5" name="Rectangle 264"/>
          <p:cNvSpPr/>
          <p:nvPr/>
        </p:nvSpPr>
        <p:spPr bwMode="auto">
          <a:xfrm>
            <a:off x="653744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6" name="Rectangle 265"/>
          <p:cNvSpPr/>
          <p:nvPr/>
        </p:nvSpPr>
        <p:spPr bwMode="auto">
          <a:xfrm>
            <a:off x="695807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7" name="Rectangle 266"/>
          <p:cNvSpPr/>
          <p:nvPr/>
        </p:nvSpPr>
        <p:spPr bwMode="auto">
          <a:xfrm>
            <a:off x="737869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99906" y="5767254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P7</a:t>
            </a:r>
            <a:endParaRPr lang="en-US" dirty="0"/>
          </a:p>
        </p:txBody>
      </p:sp>
      <p:grpSp>
        <p:nvGrpSpPr>
          <p:cNvPr id="311" name="Group 310"/>
          <p:cNvGrpSpPr/>
          <p:nvPr/>
        </p:nvGrpSpPr>
        <p:grpSpPr>
          <a:xfrm>
            <a:off x="1541558" y="6109148"/>
            <a:ext cx="6300543" cy="419695"/>
            <a:chOff x="1534686" y="6187257"/>
            <a:chExt cx="6300543" cy="419695"/>
          </a:xfrm>
        </p:grpSpPr>
        <p:sp>
          <p:nvSpPr>
            <p:cNvPr id="270" name="TextBox 269"/>
            <p:cNvSpPr txBox="1"/>
            <p:nvPr/>
          </p:nvSpPr>
          <p:spPr>
            <a:xfrm>
              <a:off x="1951619" y="6187257"/>
              <a:ext cx="33855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4</a:t>
              </a:r>
              <a:endParaRPr lang="en-US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372243" y="6187257"/>
              <a:ext cx="33855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6</a:t>
              </a:r>
              <a:endParaRPr lang="en-US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792867" y="6187257"/>
              <a:ext cx="33855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8</a:t>
              </a:r>
              <a:endParaRPr lang="en-US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136546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10</a:t>
              </a:r>
              <a:endParaRPr lang="en-US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557170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12</a:t>
              </a:r>
              <a:endParaRPr lang="en-US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977794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14</a:t>
              </a:r>
              <a:endParaRPr 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398418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16</a:t>
              </a:r>
              <a:endParaRPr lang="en-US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844872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18</a:t>
              </a:r>
              <a:endParaRPr lang="en-US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244792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20</a:t>
              </a:r>
              <a:endParaRPr lang="en-US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685539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22</a:t>
              </a:r>
              <a:endParaRPr lang="en-US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6105873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24</a:t>
              </a:r>
              <a:endParaRPr lang="en-US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501538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26</a:t>
              </a:r>
              <a:endParaRPr lang="en-US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922162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28</a:t>
              </a:r>
              <a:endParaRPr lang="en-US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342786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30</a:t>
              </a:r>
              <a:endParaRPr lang="en-US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534686" y="6187257"/>
              <a:ext cx="33855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2</a:t>
              </a:r>
              <a:endParaRPr lang="en-US" dirty="0"/>
            </a:p>
          </p:txBody>
        </p:sp>
      </p:grpSp>
      <p:sp>
        <p:nvSpPr>
          <p:cNvPr id="285" name="TextBox 284"/>
          <p:cNvSpPr txBox="1"/>
          <p:nvPr/>
        </p:nvSpPr>
        <p:spPr>
          <a:xfrm>
            <a:off x="3137740" y="6528843"/>
            <a:ext cx="255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latin typeface="+mj-lt"/>
              </a:rPr>
              <a:t>Timp (unități de timp)</a:t>
            </a:r>
            <a:endParaRPr lang="en-US" sz="1800" dirty="0">
              <a:latin typeface="+mj-lt"/>
            </a:endParaRPr>
          </a:p>
        </p:txBody>
      </p:sp>
      <p:sp>
        <p:nvSpPr>
          <p:cNvPr id="286" name="TextBox 285"/>
          <p:cNvSpPr txBox="1"/>
          <p:nvPr/>
        </p:nvSpPr>
        <p:spPr>
          <a:xfrm rot="5400000" flipH="1" flipV="1">
            <a:off x="-102036" y="327611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 smtClean="0">
                <a:latin typeface="+mn-lt"/>
              </a:rPr>
              <a:t>Procesoare</a:t>
            </a:r>
            <a:endParaRPr lang="en-US" sz="1800" dirty="0">
              <a:latin typeface="+mn-lt"/>
            </a:endParaRPr>
          </a:p>
        </p:txBody>
      </p:sp>
      <p:cxnSp>
        <p:nvCxnSpPr>
          <p:cNvPr id="287" name="Straight Arrow Connector 286"/>
          <p:cNvCxnSpPr/>
          <p:nvPr/>
        </p:nvCxnSpPr>
        <p:spPr bwMode="auto">
          <a:xfrm>
            <a:off x="1910584" y="705315"/>
            <a:ext cx="1261872" cy="27322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 bwMode="auto">
          <a:xfrm>
            <a:off x="2751832" y="705315"/>
            <a:ext cx="1261872" cy="195085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 bwMode="auto">
          <a:xfrm>
            <a:off x="3593080" y="705314"/>
            <a:ext cx="1261872" cy="1172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 bwMode="auto">
          <a:xfrm>
            <a:off x="4434328" y="705314"/>
            <a:ext cx="1263066" cy="3980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 bwMode="auto">
          <a:xfrm>
            <a:off x="4013704" y="3828262"/>
            <a:ext cx="1280522" cy="11865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 bwMode="auto">
          <a:xfrm>
            <a:off x="4844872" y="3828262"/>
            <a:ext cx="1271952" cy="19534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 bwMode="auto">
          <a:xfrm>
            <a:off x="4844872" y="3046866"/>
            <a:ext cx="1271952" cy="12010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750" autoRev="1" fill="remove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750" autoRev="1" fill="remove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750" autoRev="1" fill="remove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autoRev="1" fill="remove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autoRev="1" fill="remov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750" autoRev="1" fill="remov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" dur="750" autoRev="1" fill="remov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autoRev="1" fill="remov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7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7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5" dur="7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750" autoRev="1" fill="remov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750" autoRev="1" fill="remov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" dur="750" autoRev="1" fill="remov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750" autoRev="1" fill="remov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7" presetClass="emph" presetSubtype="0" fill="remove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750" autoRev="1" fill="remov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750" autoRev="1" fill="remov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2" dur="750" autoRev="1" fill="remov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750" autoRev="1" fill="remov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50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mph" presetSubtype="0" fill="remove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750" autoRev="1" fill="remov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750" autoRev="1" fill="remov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5" dur="750" autoRev="1" fill="remov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750" autoRev="1" fill="remov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1166"/>
                                      </p:to>
                                    </p:animClr>
                                    <p:set>
                                      <p:cBhvr>
                                        <p:cTn id="59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7" presetClass="emph" presetSubtype="0" fill="remove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750" autoRev="1" fill="remov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750" autoRev="1" fill="remov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7" dur="750" autoRev="1" fill="remov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750" autoRev="1" fill="remov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7AC4"/>
                                      </p:to>
                                    </p:animClr>
                                    <p:set>
                                      <p:cBhvr>
                                        <p:cTn id="7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75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7" presetClass="emph" presetSubtype="0" fill="remove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750" autoRev="1" fill="remov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750" autoRev="1" fill="remov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3" dur="750" autoRev="1" fill="remov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750" autoRev="1" fill="remov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201A"/>
                                      </p:to>
                                    </p:animClr>
                                    <p:set>
                                      <p:cBhvr>
                                        <p:cTn id="87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1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7" presetClass="emph" presetSubtype="0" fill="remove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7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7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9" dur="7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7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3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7" presetClass="emph" presetSubtype="0" fill="remove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750" autoRev="1" fill="remov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750" autoRev="1" fill="remov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4" dur="750" autoRev="1" fill="remov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750" autoRev="1" fill="remov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1166"/>
                                      </p:to>
                                    </p:animClr>
                                    <p:set>
                                      <p:cBhvr>
                                        <p:cTn id="118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fill="remove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750" autoRev="1" fill="remove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750" autoRev="1" fill="remove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3" dur="750" autoRev="1" fill="remove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750" autoRev="1" fill="remove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7AC4"/>
                                      </p:to>
                                    </p:animClr>
                                    <p:set>
                                      <p:cBhvr>
                                        <p:cTn id="12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7" presetClass="emph" presetSubtype="0" fill="remove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750" autoRev="1" fill="remov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750" autoRev="1" fill="remov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2" dur="750" autoRev="1" fill="remov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750" autoRev="1" fill="remov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6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201A"/>
                                      </p:to>
                                    </p:animClr>
                                    <p:set>
                                      <p:cBhvr>
                                        <p:cTn id="140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o-RO" sz="2800" dirty="0" smtClean="0"/>
              <a:t>Comunicarea prin mesaje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o-RO" sz="2400" dirty="0" smtClean="0"/>
              <a:t>Comunicarea asincronă prin mesaje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o-RO" sz="2400" dirty="0" smtClean="0"/>
              <a:t>Comunicarea sincronă prin mesaje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o-RO" sz="2400" dirty="0" smtClean="0"/>
              <a:t>Instrucțiuni de comunicare cu gardă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o-RO" sz="2800" dirty="0" smtClean="0"/>
              <a:t>Complexitatea algoritmilor distribuiți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o-RO" sz="2400" dirty="0" smtClean="0"/>
              <a:t>Modelul Foster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o-RO" sz="2400" dirty="0" smtClean="0"/>
              <a:t>Modelul LogP</a:t>
            </a:r>
            <a:endParaRPr lang="ro-RO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80728"/>
            <a:ext cx="9144000" cy="10081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</a:rPr>
              <a:t>Algoritmi Paraleli si distribuiti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AEAC172-C99A-42D3-A160-F47BBBFF1B63}" type="slidenum">
              <a:rPr lang="en-US" altLang="en-US" sz="900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Comunicarea asincronă prin mesaje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56984" cy="53285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dirty="0" err="1" smtClean="0">
                <a:solidFill>
                  <a:srgbClr val="FF0000"/>
                </a:solidFill>
              </a:rPr>
              <a:t>Modelul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dirty="0" err="1" smtClean="0">
                <a:ea typeface="Lucida Sans Unicode" pitchFamily="34" charset="0"/>
              </a:rPr>
              <a:t>Canalele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păstrează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ea typeface="Lucida Sans Unicode" pitchFamily="34" charset="0"/>
              </a:rPr>
              <a:t>ordinea</a:t>
            </a:r>
            <a:r>
              <a:rPr lang="en-US" altLang="en-US" dirty="0" smtClean="0">
                <a:solidFill>
                  <a:srgbClr val="0000FF"/>
                </a:solidFill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mesajelor</a:t>
            </a:r>
            <a:endParaRPr lang="en-US" altLang="en-US" dirty="0" smtClean="0">
              <a:ea typeface="Lucida Sans Unicode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dirty="0" err="1" smtClean="0">
                <a:ea typeface="Lucida Sans Unicode" pitchFamily="34" charset="0"/>
              </a:rPr>
              <a:t>Canalele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ea typeface="Lucida Sans Unicode" pitchFamily="34" charset="0"/>
              </a:rPr>
              <a:t>nu </a:t>
            </a:r>
            <a:r>
              <a:rPr lang="en-US" altLang="en-US" dirty="0" err="1" smtClean="0">
                <a:solidFill>
                  <a:srgbClr val="0000FF"/>
                </a:solidFill>
                <a:ea typeface="Lucida Sans Unicode" pitchFamily="34" charset="0"/>
              </a:rPr>
              <a:t>pierd</a:t>
            </a:r>
            <a:r>
              <a:rPr lang="en-US" altLang="en-US" dirty="0" smtClean="0">
                <a:solidFill>
                  <a:srgbClr val="0000FF"/>
                </a:solidFill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mesajele</a:t>
            </a:r>
            <a:r>
              <a:rPr lang="en-US" altLang="en-US" dirty="0" smtClean="0">
                <a:ea typeface="Lucida Sans Unicode" pitchFamily="34" charset="0"/>
              </a:rPr>
              <a:t> 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b="1" dirty="0" err="1" smtClean="0">
                <a:ea typeface="Lucida Sans Unicode" pitchFamily="34" charset="0"/>
              </a:rPr>
              <a:t>canalele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sunt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cozi</a:t>
            </a:r>
            <a:r>
              <a:rPr lang="en-US" altLang="en-US" dirty="0" smtClean="0">
                <a:ea typeface="Lucida Sans Unicode" pitchFamily="34" charset="0"/>
              </a:rPr>
              <a:t> FIFO de </a:t>
            </a:r>
            <a:r>
              <a:rPr lang="en-US" altLang="en-US" dirty="0" err="1" smtClean="0">
                <a:ea typeface="Lucida Sans Unicode" pitchFamily="34" charset="0"/>
              </a:rPr>
              <a:t>mesaje</a:t>
            </a:r>
            <a:r>
              <a:rPr lang="en-US" altLang="en-US" dirty="0" smtClean="0">
                <a:ea typeface="Lucida Sans Unicode" pitchFamily="34" charset="0"/>
              </a:rPr>
              <a:t>, de </a:t>
            </a:r>
            <a:r>
              <a:rPr lang="en-US" altLang="en-US" dirty="0" smtClean="0">
                <a:solidFill>
                  <a:srgbClr val="0000FF"/>
                </a:solidFill>
                <a:ea typeface="Lucida Sans Unicode" pitchFamily="34" charset="0"/>
              </a:rPr>
              <a:t>capacitate </a:t>
            </a:r>
            <a:r>
              <a:rPr lang="en-US" altLang="en-US" dirty="0" err="1" smtClean="0">
                <a:solidFill>
                  <a:srgbClr val="0000FF"/>
                </a:solidFill>
                <a:ea typeface="Lucida Sans Unicode" pitchFamily="34" charset="0"/>
              </a:rPr>
              <a:t>nelimitata</a:t>
            </a:r>
            <a:r>
              <a:rPr lang="en-US" altLang="en-US" dirty="0" smtClean="0">
                <a:solidFill>
                  <a:srgbClr val="0000FF"/>
                </a:solidFill>
                <a:ea typeface="Lucida Sans Unicode" pitchFamily="34" charset="0"/>
              </a:rPr>
              <a:t>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dirty="0" err="1" smtClean="0">
                <a:ea typeface="Lucida Sans Unicode" pitchFamily="34" charset="0"/>
              </a:rPr>
              <a:t>operaţia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b="1" dirty="0" smtClean="0">
                <a:ea typeface="Lucida Sans Unicode" pitchFamily="34" charset="0"/>
              </a:rPr>
              <a:t>send</a:t>
            </a:r>
            <a:r>
              <a:rPr lang="en-US" altLang="en-US" dirty="0" smtClean="0">
                <a:ea typeface="Lucida Sans Unicode" pitchFamily="34" charset="0"/>
              </a:rPr>
              <a:t> nu </a:t>
            </a:r>
            <a:r>
              <a:rPr lang="en-US" altLang="en-US" dirty="0" err="1" smtClean="0">
                <a:ea typeface="Lucida Sans Unicode" pitchFamily="34" charset="0"/>
              </a:rPr>
              <a:t>este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blocantă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dirty="0" err="1" smtClean="0">
                <a:ea typeface="Lucida Sans Unicode" pitchFamily="34" charset="0"/>
              </a:rPr>
              <a:t>operaţia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b="1" dirty="0" smtClean="0">
                <a:ea typeface="Lucida Sans Unicode" pitchFamily="34" charset="0"/>
              </a:rPr>
              <a:t>receive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este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blocantă</a:t>
            </a:r>
            <a:endParaRPr lang="en-US" altLang="en-US" dirty="0" smtClean="0">
              <a:ea typeface="Lucida Sans Unicode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dirty="0" err="1" smtClean="0">
                <a:solidFill>
                  <a:srgbClr val="FF0000"/>
                </a:solidFill>
              </a:rPr>
              <a:t>Declara</a:t>
            </a:r>
            <a:r>
              <a:rPr lang="ro-RO" altLang="en-US" dirty="0" smtClean="0">
                <a:solidFill>
                  <a:srgbClr val="FF0000"/>
                </a:solidFill>
              </a:rPr>
              <a:t>ţi</a:t>
            </a:r>
            <a:r>
              <a:rPr lang="en-US" altLang="en-US" dirty="0" smtClean="0">
                <a:solidFill>
                  <a:srgbClr val="FF0000"/>
                </a:solidFill>
              </a:rPr>
              <a:t>e – forma general</a:t>
            </a:r>
            <a:r>
              <a:rPr lang="ro-RO" altLang="en-US" dirty="0" smtClean="0">
                <a:solidFill>
                  <a:srgbClr val="FF0000"/>
                </a:solidFill>
              </a:rPr>
              <a:t>ă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b="1" dirty="0" err="1" smtClean="0">
                <a:ea typeface="Lucida Sans Unicode" pitchFamily="34" charset="0"/>
              </a:rPr>
              <a:t>chan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nume_canal</a:t>
            </a:r>
            <a:r>
              <a:rPr lang="en-US" altLang="en-US" dirty="0" smtClean="0">
                <a:ea typeface="Lucida Sans Unicode" pitchFamily="34" charset="0"/>
              </a:rPr>
              <a:t> (tip1 id1,..., </a:t>
            </a:r>
            <a:r>
              <a:rPr lang="en-US" altLang="en-US" dirty="0" err="1" smtClean="0">
                <a:ea typeface="Lucida Sans Unicode" pitchFamily="34" charset="0"/>
              </a:rPr>
              <a:t>tipn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idn</a:t>
            </a:r>
            <a:r>
              <a:rPr lang="en-US" altLang="en-US" dirty="0" smtClean="0">
                <a:ea typeface="Lucida Sans Unicode" pitchFamily="34" charset="0"/>
              </a:rPr>
              <a:t>)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o-RO" altLang="en-US" dirty="0" smtClean="0">
                <a:solidFill>
                  <a:srgbClr val="FF0000"/>
                </a:solidFill>
              </a:rPr>
              <a:t>Grup indexat de canale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b="1" dirty="0" err="1" smtClean="0">
                <a:ea typeface="Lucida Sans Unicode" pitchFamily="34" charset="0"/>
              </a:rPr>
              <a:t>chan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rezultat</a:t>
            </a:r>
            <a:r>
              <a:rPr lang="en-US" altLang="en-US" dirty="0" smtClean="0">
                <a:ea typeface="Lucida Sans Unicode" pitchFamily="34" charset="0"/>
              </a:rPr>
              <a:t> [1:n](</a:t>
            </a:r>
            <a:r>
              <a:rPr lang="en-US" altLang="en-US" dirty="0" err="1" smtClean="0">
                <a:ea typeface="Lucida Sans Unicode" pitchFamily="34" charset="0"/>
              </a:rPr>
              <a:t>int</a:t>
            </a:r>
            <a:r>
              <a:rPr lang="en-US" altLang="en-US" dirty="0" smtClean="0">
                <a:ea typeface="Lucida Sans Unicode" pitchFamily="34" charset="0"/>
              </a:rPr>
              <a:t>)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o-RO" altLang="en-US" dirty="0" smtClean="0">
                <a:solidFill>
                  <a:srgbClr val="FF0000"/>
                </a:solidFill>
              </a:rPr>
              <a:t>Operaţii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b="1" dirty="0" smtClean="0">
                <a:ea typeface="Lucida Sans Unicode" pitchFamily="34" charset="0"/>
              </a:rPr>
              <a:t>send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nume_canal</a:t>
            </a:r>
            <a:r>
              <a:rPr lang="en-US" altLang="en-US" dirty="0" smtClean="0">
                <a:ea typeface="Lucida Sans Unicode" pitchFamily="34" charset="0"/>
              </a:rPr>
              <a:t> (expresie</a:t>
            </a:r>
            <a:r>
              <a:rPr lang="en-US" altLang="en-US" baseline="-25000" dirty="0" smtClean="0">
                <a:ea typeface="Lucida Sans Unicode" pitchFamily="34" charset="0"/>
              </a:rPr>
              <a:t>1</a:t>
            </a:r>
            <a:r>
              <a:rPr lang="en-US" altLang="en-US" dirty="0" smtClean="0">
                <a:ea typeface="Lucida Sans Unicode" pitchFamily="34" charset="0"/>
              </a:rPr>
              <a:t>,..., </a:t>
            </a:r>
            <a:r>
              <a:rPr lang="en-US" altLang="en-US" dirty="0" err="1" smtClean="0">
                <a:ea typeface="Lucida Sans Unicode" pitchFamily="34" charset="0"/>
              </a:rPr>
              <a:t>expresie</a:t>
            </a:r>
            <a:r>
              <a:rPr lang="en-US" altLang="en-US" baseline="-25000" dirty="0" err="1" smtClean="0">
                <a:ea typeface="Lucida Sans Unicode" pitchFamily="34" charset="0"/>
              </a:rPr>
              <a:t>n</a:t>
            </a:r>
            <a:r>
              <a:rPr lang="en-US" altLang="en-US" dirty="0" smtClean="0">
                <a:ea typeface="Lucida Sans Unicode" pitchFamily="34" charset="0"/>
              </a:rPr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b="1" dirty="0" smtClean="0">
                <a:ea typeface="Lucida Sans Unicode" pitchFamily="34" charset="0"/>
              </a:rPr>
              <a:t>receive</a:t>
            </a:r>
            <a:r>
              <a:rPr lang="en-US" altLang="en-US" dirty="0" smtClean="0">
                <a:ea typeface="Lucida Sans Unicode" pitchFamily="34" charset="0"/>
              </a:rPr>
              <a:t> </a:t>
            </a:r>
            <a:r>
              <a:rPr lang="en-US" altLang="en-US" dirty="0" err="1" smtClean="0">
                <a:ea typeface="Lucida Sans Unicode" pitchFamily="34" charset="0"/>
              </a:rPr>
              <a:t>nume_canal</a:t>
            </a:r>
            <a:r>
              <a:rPr lang="en-US" altLang="en-US" dirty="0" smtClean="0">
                <a:ea typeface="Lucida Sans Unicode" pitchFamily="34" charset="0"/>
              </a:rPr>
              <a:t> (variabila</a:t>
            </a:r>
            <a:r>
              <a:rPr lang="en-US" altLang="en-US" baseline="-25000" dirty="0" smtClean="0">
                <a:ea typeface="Lucida Sans Unicode" pitchFamily="34" charset="0"/>
              </a:rPr>
              <a:t>1</a:t>
            </a:r>
            <a:r>
              <a:rPr lang="en-US" altLang="en-US" dirty="0" smtClean="0">
                <a:ea typeface="Lucida Sans Unicode" pitchFamily="34" charset="0"/>
              </a:rPr>
              <a:t>,..., </a:t>
            </a:r>
            <a:r>
              <a:rPr lang="en-US" altLang="en-US" dirty="0" err="1" smtClean="0">
                <a:ea typeface="Lucida Sans Unicode" pitchFamily="34" charset="0"/>
              </a:rPr>
              <a:t>variabila</a:t>
            </a:r>
            <a:r>
              <a:rPr lang="en-US" altLang="en-US" baseline="-25000" dirty="0" err="1" smtClean="0">
                <a:ea typeface="Lucida Sans Unicode" pitchFamily="34" charset="0"/>
              </a:rPr>
              <a:t>n</a:t>
            </a:r>
            <a:r>
              <a:rPr lang="en-US" altLang="en-US" dirty="0" smtClean="0">
                <a:ea typeface="Lucida Sans Unicode" pitchFamily="34" charset="0"/>
              </a:rPr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b="1" dirty="0" smtClean="0">
                <a:ea typeface="Lucida Sans Unicode" pitchFamily="34" charset="0"/>
              </a:rPr>
              <a:t>empty</a:t>
            </a:r>
            <a:r>
              <a:rPr lang="en-US" altLang="en-US" dirty="0" smtClean="0">
                <a:ea typeface="Lucida Sans Unicode" pitchFamily="34" charset="0"/>
              </a:rPr>
              <a:t> (</a:t>
            </a:r>
            <a:r>
              <a:rPr lang="en-US" altLang="en-US" dirty="0" err="1" smtClean="0">
                <a:ea typeface="Lucida Sans Unicode" pitchFamily="34" charset="0"/>
              </a:rPr>
              <a:t>nume_canal</a:t>
            </a:r>
            <a:r>
              <a:rPr lang="en-US" altLang="en-US" dirty="0" smtClean="0">
                <a:ea typeface="Lucida Sans Unicode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9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5"/>
            <a:ext cx="9144000" cy="51181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han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input (char),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 output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(char [1:Maxl]);</a:t>
            </a:r>
            <a:endParaRPr lang="ro-RO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0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car_linii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{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char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line[1:Maxl];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=1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(true) {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receive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input (line[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(line[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 &lt;&gt; CR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i &lt;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Maxl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) {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      /* line[1:i] = </a:t>
            </a:r>
            <a:r>
              <a:rPr lang="en-US" sz="2200" dirty="0" err="1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ultimele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caractere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introduse</a:t>
            </a:r>
            <a:r>
              <a:rPr lang="en-US" sz="22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+ 1;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 receive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input (line[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send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output (line); </a:t>
            </a:r>
            <a:endParaRPr lang="ro-RO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2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ro-RO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Exemplu</a:t>
            </a:r>
            <a:r>
              <a:rPr lang="en-US" sz="2800" dirty="0"/>
              <a:t> - </a:t>
            </a:r>
            <a:r>
              <a:rPr lang="en-US" sz="2800" dirty="0" err="1"/>
              <a:t>Filtru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762000"/>
            <a:ext cx="9144000" cy="11811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/>
          <a:lstStyle/>
          <a:p>
            <a:r>
              <a:rPr lang="en-US" altLang="en-US" sz="4000" dirty="0" err="1" smtClean="0"/>
              <a:t>Integrare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numerica</a:t>
            </a:r>
            <a:endParaRPr lang="en-US" alt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40968"/>
            <a:ext cx="9144000" cy="371703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 smtClean="0"/>
              <a:t>Stanga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varianta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secventiala</a:t>
            </a:r>
            <a:endParaRPr lang="en-GB" altLang="en-US" dirty="0" smtClean="0"/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 smtClean="0">
                <a:ea typeface="Lucida Sans Unicode" pitchFamily="34" charset="0"/>
              </a:rPr>
              <a:t>calcul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iterativ</a:t>
            </a:r>
            <a:r>
              <a:rPr lang="en-GB" altLang="en-US" dirty="0" smtClean="0">
                <a:ea typeface="Lucida Sans Unicode" pitchFamily="34" charset="0"/>
              </a:rPr>
              <a:t> - la </a:t>
            </a:r>
            <a:r>
              <a:rPr lang="en-GB" altLang="en-US" dirty="0" err="1" smtClean="0">
                <a:ea typeface="Lucida Sans Unicode" pitchFamily="34" charset="0"/>
              </a:rPr>
              <a:t>fiecare</a:t>
            </a:r>
            <a:r>
              <a:rPr lang="en-GB" altLang="en-US" dirty="0" smtClean="0">
                <a:ea typeface="Lucida Sans Unicode" pitchFamily="34" charset="0"/>
              </a:rPr>
              <a:t> pas se </a:t>
            </a:r>
            <a:r>
              <a:rPr lang="en-GB" altLang="en-US" dirty="0" err="1" smtClean="0">
                <a:ea typeface="Lucida Sans Unicode" pitchFamily="34" charset="0"/>
              </a:rPr>
              <a:t>dubleaza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numarul</a:t>
            </a:r>
            <a:r>
              <a:rPr lang="en-GB" altLang="en-US" dirty="0" smtClean="0">
                <a:ea typeface="Lucida Sans Unicode" pitchFamily="34" charset="0"/>
              </a:rPr>
              <a:t> de </a:t>
            </a:r>
            <a:r>
              <a:rPr lang="en-GB" altLang="en-US" dirty="0" err="1" smtClean="0">
                <a:ea typeface="Lucida Sans Unicode" pitchFamily="34" charset="0"/>
              </a:rPr>
              <a:t>subintervale</a:t>
            </a:r>
            <a:endParaRPr lang="en-GB" altLang="en-US" dirty="0" smtClean="0">
              <a:ea typeface="Lucida Sans Unicode" pitchFamily="34" charset="0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smtClean="0">
                <a:ea typeface="Lucida Sans Unicode" pitchFamily="34" charset="0"/>
              </a:rPr>
              <a:t>se </a:t>
            </a:r>
            <a:r>
              <a:rPr lang="en-GB" altLang="en-US" dirty="0" err="1" smtClean="0">
                <a:ea typeface="Lucida Sans Unicode" pitchFamily="34" charset="0"/>
              </a:rPr>
              <a:t>termina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cand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diferenta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intre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doua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valori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succesive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este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acceptabila</a:t>
            </a:r>
            <a:endParaRPr lang="en-GB" altLang="en-US" dirty="0" smtClean="0">
              <a:ea typeface="Lucida Sans Unicode" pitchFamily="34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 smtClean="0"/>
              <a:t>Dreapta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varianta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distribuita</a:t>
            </a:r>
            <a:endParaRPr lang="en-GB" altLang="en-US" dirty="0" smtClean="0"/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smtClean="0">
                <a:ea typeface="Lucida Sans Unicode" pitchFamily="34" charset="0"/>
              </a:rPr>
              <a:t>un </a:t>
            </a:r>
            <a:r>
              <a:rPr lang="en-GB" altLang="en-US" dirty="0" err="1" smtClean="0">
                <a:ea typeface="Lucida Sans Unicode" pitchFamily="34" charset="0"/>
              </a:rPr>
              <a:t>proces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primeste</a:t>
            </a:r>
            <a:r>
              <a:rPr lang="en-GB" altLang="en-US" dirty="0" smtClean="0">
                <a:ea typeface="Lucida Sans Unicode" pitchFamily="34" charset="0"/>
              </a:rPr>
              <a:t> un subinterval [</a:t>
            </a:r>
            <a:r>
              <a:rPr lang="en-GB" altLang="en-US" dirty="0" err="1" smtClean="0">
                <a:ea typeface="Lucida Sans Unicode" pitchFamily="34" charset="0"/>
              </a:rPr>
              <a:t>a,b</a:t>
            </a:r>
            <a:r>
              <a:rPr lang="en-GB" altLang="en-US" dirty="0" smtClean="0">
                <a:ea typeface="Lucida Sans Unicode" pitchFamily="34" charset="0"/>
              </a:rPr>
              <a:t>] </a:t>
            </a:r>
            <a:r>
              <a:rPr lang="en-GB" altLang="en-US" dirty="0" err="1" smtClean="0">
                <a:ea typeface="Lucida Sans Unicode" pitchFamily="34" charset="0"/>
              </a:rPr>
              <a:t>si</a:t>
            </a:r>
            <a:r>
              <a:rPr lang="en-GB" altLang="en-US" dirty="0" smtClean="0">
                <a:ea typeface="Lucida Sans Unicode" pitchFamily="34" charset="0"/>
              </a:rPr>
              <a:t> aria </a:t>
            </a:r>
            <a:r>
              <a:rPr lang="en-GB" altLang="en-US" dirty="0" err="1" smtClean="0">
                <a:ea typeface="Lucida Sans Unicode" pitchFamily="34" charset="0"/>
              </a:rPr>
              <a:t>corespunzatoare</a:t>
            </a:r>
            <a:endParaRPr lang="en-GB" altLang="en-US" dirty="0" smtClean="0">
              <a:ea typeface="Lucida Sans Unicode" pitchFamily="34" charset="0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 smtClean="0">
                <a:ea typeface="Lucida Sans Unicode" pitchFamily="34" charset="0"/>
              </a:rPr>
              <a:t>imparte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intervalul</a:t>
            </a:r>
            <a:r>
              <a:rPr lang="en-GB" altLang="en-US" dirty="0" smtClean="0">
                <a:ea typeface="Lucida Sans Unicode" pitchFamily="34" charset="0"/>
              </a:rPr>
              <a:t> in </a:t>
            </a:r>
            <a:r>
              <a:rPr lang="en-GB" altLang="en-US" dirty="0" err="1" smtClean="0">
                <a:ea typeface="Lucida Sans Unicode" pitchFamily="34" charset="0"/>
              </a:rPr>
              <a:t>doua</a:t>
            </a:r>
            <a:r>
              <a:rPr lang="en-GB" altLang="en-US" dirty="0" smtClean="0">
                <a:ea typeface="Lucida Sans Unicode" pitchFamily="34" charset="0"/>
              </a:rPr>
              <a:t> sub-</a:t>
            </a:r>
            <a:r>
              <a:rPr lang="en-GB" altLang="en-US" dirty="0" err="1" smtClean="0">
                <a:ea typeface="Lucida Sans Unicode" pitchFamily="34" charset="0"/>
              </a:rPr>
              <a:t>intervale</a:t>
            </a:r>
            <a:r>
              <a:rPr lang="en-GB" altLang="en-US" dirty="0" smtClean="0">
                <a:ea typeface="Lucida Sans Unicode" pitchFamily="34" charset="0"/>
              </a:rPr>
              <a:t> [</a:t>
            </a:r>
            <a:r>
              <a:rPr lang="en-GB" altLang="en-US" dirty="0" err="1" smtClean="0">
                <a:ea typeface="Lucida Sans Unicode" pitchFamily="34" charset="0"/>
              </a:rPr>
              <a:t>a.m</a:t>
            </a:r>
            <a:r>
              <a:rPr lang="en-GB" altLang="en-US" dirty="0" smtClean="0">
                <a:ea typeface="Lucida Sans Unicode" pitchFamily="34" charset="0"/>
              </a:rPr>
              <a:t>], [</a:t>
            </a:r>
            <a:r>
              <a:rPr lang="en-GB" altLang="en-US" dirty="0" err="1" smtClean="0">
                <a:ea typeface="Lucida Sans Unicode" pitchFamily="34" charset="0"/>
              </a:rPr>
              <a:t>m,b</a:t>
            </a:r>
            <a:r>
              <a:rPr lang="en-GB" altLang="en-US" dirty="0" smtClean="0">
                <a:ea typeface="Lucida Sans Unicode" pitchFamily="34" charset="0"/>
              </a:rPr>
              <a:t>] </a:t>
            </a:r>
            <a:r>
              <a:rPr lang="en-GB" altLang="en-US" dirty="0" err="1" smtClean="0">
                <a:ea typeface="Lucida Sans Unicode" pitchFamily="34" charset="0"/>
              </a:rPr>
              <a:t>si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calculeaza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ariile</a:t>
            </a:r>
            <a:endParaRPr lang="en-GB" altLang="en-US" dirty="0" smtClean="0">
              <a:ea typeface="Lucida Sans Unicode" pitchFamily="34" charset="0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 smtClean="0">
                <a:ea typeface="Lucida Sans Unicode" pitchFamily="34" charset="0"/>
              </a:rPr>
              <a:t>compara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suma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celor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doua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arii</a:t>
            </a:r>
            <a:r>
              <a:rPr lang="en-GB" altLang="en-US" dirty="0" smtClean="0">
                <a:ea typeface="Lucida Sans Unicode" pitchFamily="34" charset="0"/>
              </a:rPr>
              <a:t> cu aria </a:t>
            </a:r>
            <a:r>
              <a:rPr lang="en-GB" altLang="en-US" dirty="0" err="1" smtClean="0">
                <a:ea typeface="Lucida Sans Unicode" pitchFamily="34" charset="0"/>
              </a:rPr>
              <a:t>primita</a:t>
            </a:r>
            <a:endParaRPr lang="en-GB" altLang="en-US" dirty="0" smtClean="0">
              <a:ea typeface="Lucida Sans Unicode" pitchFamily="34" charset="0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smtClean="0">
                <a:ea typeface="Lucida Sans Unicode" pitchFamily="34" charset="0"/>
              </a:rPr>
              <a:t>continua </a:t>
            </a:r>
            <a:r>
              <a:rPr lang="en-GB" altLang="en-US" dirty="0" err="1" smtClean="0">
                <a:ea typeface="Lucida Sans Unicode" pitchFamily="34" charset="0"/>
              </a:rPr>
              <a:t>calculul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separat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pe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cele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doua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subintervale</a:t>
            </a:r>
            <a:r>
              <a:rPr lang="en-GB" altLang="en-US" dirty="0" smtClean="0">
                <a:ea typeface="Lucida Sans Unicode" pitchFamily="34" charset="0"/>
              </a:rPr>
              <a:t>, </a:t>
            </a:r>
            <a:r>
              <a:rPr lang="en-GB" altLang="en-US" dirty="0" err="1" smtClean="0">
                <a:ea typeface="Lucida Sans Unicode" pitchFamily="34" charset="0"/>
              </a:rPr>
              <a:t>daca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este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  <a:r>
              <a:rPr lang="en-GB" altLang="en-US" dirty="0" err="1" smtClean="0">
                <a:ea typeface="Lucida Sans Unicode" pitchFamily="34" charset="0"/>
              </a:rPr>
              <a:t>cazul</a:t>
            </a:r>
            <a:r>
              <a:rPr lang="en-GB" altLang="en-US" dirty="0" smtClean="0">
                <a:ea typeface="Lucida Sans Unicode" pitchFamily="34" charset="0"/>
              </a:rPr>
              <a:t> 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</a:rPr>
              <a:t>Algoritmi Paraleli si distribuiti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CC9F78B-B5C5-4B8F-99FF-24DD7EC8C7E6}" type="slidenum">
              <a:rPr lang="en-US" altLang="en-US" sz="900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grpSp>
        <p:nvGrpSpPr>
          <p:cNvPr id="43074" name="Group 66"/>
          <p:cNvGrpSpPr>
            <a:grpSpLocks/>
          </p:cNvGrpSpPr>
          <p:nvPr/>
        </p:nvGrpSpPr>
        <p:grpSpPr bwMode="auto">
          <a:xfrm>
            <a:off x="762000" y="762000"/>
            <a:ext cx="2286000" cy="1905000"/>
            <a:chOff x="432" y="864"/>
            <a:chExt cx="1440" cy="1200"/>
          </a:xfrm>
        </p:grpSpPr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>
              <a:off x="432" y="206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432" y="86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77" name="Freeform 69"/>
            <p:cNvSpPr>
              <a:spLocks/>
            </p:cNvSpPr>
            <p:nvPr/>
          </p:nvSpPr>
          <p:spPr bwMode="auto">
            <a:xfrm>
              <a:off x="497" y="1061"/>
              <a:ext cx="1083" cy="623"/>
            </a:xfrm>
            <a:custGeom>
              <a:avLst/>
              <a:gdLst>
                <a:gd name="T0" fmla="*/ 0 w 1083"/>
                <a:gd name="T1" fmla="*/ 623 h 623"/>
                <a:gd name="T2" fmla="*/ 62 w 1083"/>
                <a:gd name="T3" fmla="*/ 492 h 623"/>
                <a:gd name="T4" fmla="*/ 105 w 1083"/>
                <a:gd name="T5" fmla="*/ 431 h 623"/>
                <a:gd name="T6" fmla="*/ 114 w 1083"/>
                <a:gd name="T7" fmla="*/ 405 h 623"/>
                <a:gd name="T8" fmla="*/ 140 w 1083"/>
                <a:gd name="T9" fmla="*/ 396 h 623"/>
                <a:gd name="T10" fmla="*/ 210 w 1083"/>
                <a:gd name="T11" fmla="*/ 353 h 623"/>
                <a:gd name="T12" fmla="*/ 315 w 1083"/>
                <a:gd name="T13" fmla="*/ 318 h 623"/>
                <a:gd name="T14" fmla="*/ 358 w 1083"/>
                <a:gd name="T15" fmla="*/ 292 h 623"/>
                <a:gd name="T16" fmla="*/ 437 w 1083"/>
                <a:gd name="T17" fmla="*/ 213 h 623"/>
                <a:gd name="T18" fmla="*/ 463 w 1083"/>
                <a:gd name="T19" fmla="*/ 196 h 623"/>
                <a:gd name="T20" fmla="*/ 480 w 1083"/>
                <a:gd name="T21" fmla="*/ 178 h 623"/>
                <a:gd name="T22" fmla="*/ 498 w 1083"/>
                <a:gd name="T23" fmla="*/ 126 h 623"/>
                <a:gd name="T24" fmla="*/ 899 w 1083"/>
                <a:gd name="T25" fmla="*/ 108 h 623"/>
                <a:gd name="T26" fmla="*/ 1013 w 1083"/>
                <a:gd name="T27" fmla="*/ 30 h 623"/>
                <a:gd name="T28" fmla="*/ 1083 w 1083"/>
                <a:gd name="T29" fmla="*/ 39 h 6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3" h="623">
                  <a:moveTo>
                    <a:pt x="0" y="623"/>
                  </a:moveTo>
                  <a:cubicBezTo>
                    <a:pt x="38" y="588"/>
                    <a:pt x="24" y="530"/>
                    <a:pt x="62" y="492"/>
                  </a:cubicBezTo>
                  <a:cubicBezTo>
                    <a:pt x="71" y="462"/>
                    <a:pt x="84" y="453"/>
                    <a:pt x="105" y="431"/>
                  </a:cubicBezTo>
                  <a:cubicBezTo>
                    <a:pt x="108" y="422"/>
                    <a:pt x="108" y="411"/>
                    <a:pt x="114" y="405"/>
                  </a:cubicBezTo>
                  <a:cubicBezTo>
                    <a:pt x="120" y="399"/>
                    <a:pt x="132" y="400"/>
                    <a:pt x="140" y="396"/>
                  </a:cubicBezTo>
                  <a:cubicBezTo>
                    <a:pt x="168" y="382"/>
                    <a:pt x="180" y="363"/>
                    <a:pt x="210" y="353"/>
                  </a:cubicBezTo>
                  <a:cubicBezTo>
                    <a:pt x="239" y="323"/>
                    <a:pt x="277" y="331"/>
                    <a:pt x="315" y="318"/>
                  </a:cubicBezTo>
                  <a:cubicBezTo>
                    <a:pt x="357" y="274"/>
                    <a:pt x="304" y="324"/>
                    <a:pt x="358" y="292"/>
                  </a:cubicBezTo>
                  <a:cubicBezTo>
                    <a:pt x="392" y="272"/>
                    <a:pt x="410" y="239"/>
                    <a:pt x="437" y="213"/>
                  </a:cubicBezTo>
                  <a:cubicBezTo>
                    <a:pt x="444" y="206"/>
                    <a:pt x="455" y="203"/>
                    <a:pt x="463" y="196"/>
                  </a:cubicBezTo>
                  <a:cubicBezTo>
                    <a:pt x="469" y="191"/>
                    <a:pt x="474" y="184"/>
                    <a:pt x="480" y="178"/>
                  </a:cubicBezTo>
                  <a:cubicBezTo>
                    <a:pt x="486" y="161"/>
                    <a:pt x="492" y="143"/>
                    <a:pt x="498" y="126"/>
                  </a:cubicBezTo>
                  <a:cubicBezTo>
                    <a:pt x="542" y="0"/>
                    <a:pt x="899" y="108"/>
                    <a:pt x="899" y="108"/>
                  </a:cubicBezTo>
                  <a:cubicBezTo>
                    <a:pt x="947" y="97"/>
                    <a:pt x="977" y="64"/>
                    <a:pt x="1013" y="30"/>
                  </a:cubicBezTo>
                  <a:cubicBezTo>
                    <a:pt x="1059" y="42"/>
                    <a:pt x="1036" y="39"/>
                    <a:pt x="1083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>
              <a:off x="480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>
              <a:off x="1584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>
              <a:off x="528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>
              <a:off x="576" y="153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>
              <a:off x="624" y="14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>
              <a:off x="672" y="14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>
              <a:off x="720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>
              <a:off x="768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>
              <a:off x="816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>
              <a:off x="1200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>
              <a:off x="1248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>
              <a:off x="1296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>
              <a:off x="1344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>
              <a:off x="1392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>
              <a:off x="1440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>
              <a:off x="1488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>
              <a:off x="1536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3096" name="Group 88"/>
          <p:cNvGrpSpPr>
            <a:grpSpLocks/>
          </p:cNvGrpSpPr>
          <p:nvPr/>
        </p:nvGrpSpPr>
        <p:grpSpPr bwMode="auto">
          <a:xfrm>
            <a:off x="6172200" y="762000"/>
            <a:ext cx="2286000" cy="2193925"/>
            <a:chOff x="2544" y="864"/>
            <a:chExt cx="1440" cy="1382"/>
          </a:xfrm>
        </p:grpSpPr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>
              <a:off x="2544" y="206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flipV="1">
              <a:off x="2544" y="86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99" name="Freeform 91"/>
            <p:cNvSpPr>
              <a:spLocks/>
            </p:cNvSpPr>
            <p:nvPr/>
          </p:nvSpPr>
          <p:spPr bwMode="auto">
            <a:xfrm>
              <a:off x="2609" y="1061"/>
              <a:ext cx="1083" cy="623"/>
            </a:xfrm>
            <a:custGeom>
              <a:avLst/>
              <a:gdLst>
                <a:gd name="T0" fmla="*/ 0 w 1083"/>
                <a:gd name="T1" fmla="*/ 623 h 623"/>
                <a:gd name="T2" fmla="*/ 62 w 1083"/>
                <a:gd name="T3" fmla="*/ 492 h 623"/>
                <a:gd name="T4" fmla="*/ 105 w 1083"/>
                <a:gd name="T5" fmla="*/ 431 h 623"/>
                <a:gd name="T6" fmla="*/ 114 w 1083"/>
                <a:gd name="T7" fmla="*/ 405 h 623"/>
                <a:gd name="T8" fmla="*/ 140 w 1083"/>
                <a:gd name="T9" fmla="*/ 396 h 623"/>
                <a:gd name="T10" fmla="*/ 210 w 1083"/>
                <a:gd name="T11" fmla="*/ 353 h 623"/>
                <a:gd name="T12" fmla="*/ 315 w 1083"/>
                <a:gd name="T13" fmla="*/ 318 h 623"/>
                <a:gd name="T14" fmla="*/ 358 w 1083"/>
                <a:gd name="T15" fmla="*/ 292 h 623"/>
                <a:gd name="T16" fmla="*/ 437 w 1083"/>
                <a:gd name="T17" fmla="*/ 213 h 623"/>
                <a:gd name="T18" fmla="*/ 463 w 1083"/>
                <a:gd name="T19" fmla="*/ 196 h 623"/>
                <a:gd name="T20" fmla="*/ 480 w 1083"/>
                <a:gd name="T21" fmla="*/ 178 h 623"/>
                <a:gd name="T22" fmla="*/ 498 w 1083"/>
                <a:gd name="T23" fmla="*/ 126 h 623"/>
                <a:gd name="T24" fmla="*/ 899 w 1083"/>
                <a:gd name="T25" fmla="*/ 108 h 623"/>
                <a:gd name="T26" fmla="*/ 1013 w 1083"/>
                <a:gd name="T27" fmla="*/ 30 h 623"/>
                <a:gd name="T28" fmla="*/ 1083 w 1083"/>
                <a:gd name="T29" fmla="*/ 39 h 6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3" h="623">
                  <a:moveTo>
                    <a:pt x="0" y="623"/>
                  </a:moveTo>
                  <a:cubicBezTo>
                    <a:pt x="38" y="588"/>
                    <a:pt x="24" y="530"/>
                    <a:pt x="62" y="492"/>
                  </a:cubicBezTo>
                  <a:cubicBezTo>
                    <a:pt x="71" y="462"/>
                    <a:pt x="84" y="453"/>
                    <a:pt x="105" y="431"/>
                  </a:cubicBezTo>
                  <a:cubicBezTo>
                    <a:pt x="108" y="422"/>
                    <a:pt x="108" y="411"/>
                    <a:pt x="114" y="405"/>
                  </a:cubicBezTo>
                  <a:cubicBezTo>
                    <a:pt x="120" y="399"/>
                    <a:pt x="132" y="400"/>
                    <a:pt x="140" y="396"/>
                  </a:cubicBezTo>
                  <a:cubicBezTo>
                    <a:pt x="168" y="382"/>
                    <a:pt x="180" y="363"/>
                    <a:pt x="210" y="353"/>
                  </a:cubicBezTo>
                  <a:cubicBezTo>
                    <a:pt x="239" y="323"/>
                    <a:pt x="277" y="331"/>
                    <a:pt x="315" y="318"/>
                  </a:cubicBezTo>
                  <a:cubicBezTo>
                    <a:pt x="357" y="274"/>
                    <a:pt x="304" y="324"/>
                    <a:pt x="358" y="292"/>
                  </a:cubicBezTo>
                  <a:cubicBezTo>
                    <a:pt x="392" y="272"/>
                    <a:pt x="410" y="239"/>
                    <a:pt x="437" y="213"/>
                  </a:cubicBezTo>
                  <a:cubicBezTo>
                    <a:pt x="444" y="206"/>
                    <a:pt x="455" y="203"/>
                    <a:pt x="463" y="196"/>
                  </a:cubicBezTo>
                  <a:cubicBezTo>
                    <a:pt x="469" y="191"/>
                    <a:pt x="474" y="184"/>
                    <a:pt x="480" y="178"/>
                  </a:cubicBezTo>
                  <a:cubicBezTo>
                    <a:pt x="486" y="161"/>
                    <a:pt x="492" y="143"/>
                    <a:pt x="498" y="126"/>
                  </a:cubicBezTo>
                  <a:cubicBezTo>
                    <a:pt x="542" y="0"/>
                    <a:pt x="899" y="108"/>
                    <a:pt x="899" y="108"/>
                  </a:cubicBezTo>
                  <a:cubicBezTo>
                    <a:pt x="947" y="97"/>
                    <a:pt x="977" y="64"/>
                    <a:pt x="1013" y="30"/>
                  </a:cubicBezTo>
                  <a:cubicBezTo>
                    <a:pt x="1059" y="42"/>
                    <a:pt x="1036" y="39"/>
                    <a:pt x="1083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>
              <a:off x="2592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>
              <a:off x="3696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>
              <a:off x="3120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flipV="1">
              <a:off x="2592" y="115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3120" y="1104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05" name="Text Box 97"/>
            <p:cNvSpPr txBox="1">
              <a:spLocks noChangeArrowheads="1"/>
            </p:cNvSpPr>
            <p:nvPr/>
          </p:nvSpPr>
          <p:spPr bwMode="auto">
            <a:xfrm>
              <a:off x="2592" y="2112"/>
              <a:ext cx="48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43106" name="Text Box 98"/>
            <p:cNvSpPr txBox="1">
              <a:spLocks noChangeArrowheads="1"/>
            </p:cNvSpPr>
            <p:nvPr/>
          </p:nvSpPr>
          <p:spPr bwMode="auto">
            <a:xfrm>
              <a:off x="3648" y="2112"/>
              <a:ext cx="48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43107" name="Text Box 99"/>
            <p:cNvSpPr txBox="1">
              <a:spLocks noChangeArrowheads="1"/>
            </p:cNvSpPr>
            <p:nvPr/>
          </p:nvSpPr>
          <p:spPr bwMode="auto">
            <a:xfrm>
              <a:off x="3072" y="2112"/>
              <a:ext cx="9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2688" y="1632"/>
              <a:ext cx="9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fa</a:t>
              </a:r>
            </a:p>
          </p:txBody>
        </p:sp>
        <p:sp>
          <p:nvSpPr>
            <p:cNvPr id="43109" name="Text Box 101"/>
            <p:cNvSpPr txBox="1">
              <a:spLocks noChangeArrowheads="1"/>
            </p:cNvSpPr>
            <p:nvPr/>
          </p:nvSpPr>
          <p:spPr bwMode="auto">
            <a:xfrm>
              <a:off x="3744" y="1056"/>
              <a:ext cx="14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fb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3505200" y="762000"/>
            <a:ext cx="2286000" cy="2193925"/>
            <a:chOff x="3505200" y="762000"/>
            <a:chExt cx="2286000" cy="2193925"/>
          </a:xfrm>
        </p:grpSpPr>
        <p:sp>
          <p:nvSpPr>
            <p:cNvPr id="67" name="Text Box 100"/>
            <p:cNvSpPr txBox="1">
              <a:spLocks noChangeArrowheads="1"/>
            </p:cNvSpPr>
            <p:nvPr/>
          </p:nvSpPr>
          <p:spPr bwMode="auto">
            <a:xfrm>
              <a:off x="3733800" y="1981200"/>
              <a:ext cx="1524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fa</a:t>
              </a:r>
            </a:p>
          </p:txBody>
        </p:sp>
        <p:sp>
          <p:nvSpPr>
            <p:cNvPr id="68" name="Text Box 101"/>
            <p:cNvSpPr txBox="1">
              <a:spLocks noChangeArrowheads="1"/>
            </p:cNvSpPr>
            <p:nvPr/>
          </p:nvSpPr>
          <p:spPr bwMode="auto">
            <a:xfrm>
              <a:off x="5410200" y="1066800"/>
              <a:ext cx="2286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fb</a:t>
              </a:r>
            </a:p>
          </p:txBody>
        </p:sp>
        <p:grpSp>
          <p:nvGrpSpPr>
            <p:cNvPr id="19466" name="Group 68"/>
            <p:cNvGrpSpPr>
              <a:grpSpLocks/>
            </p:cNvGrpSpPr>
            <p:nvPr/>
          </p:nvGrpSpPr>
          <p:grpSpPr bwMode="auto">
            <a:xfrm>
              <a:off x="3505200" y="762000"/>
              <a:ext cx="2286000" cy="2193925"/>
              <a:chOff x="3505200" y="762000"/>
              <a:chExt cx="2286000" cy="2193925"/>
            </a:xfrm>
          </p:grpSpPr>
          <p:sp>
            <p:nvSpPr>
              <p:cNvPr id="70" name="Line 89"/>
              <p:cNvSpPr>
                <a:spLocks noChangeShapeType="1"/>
              </p:cNvSpPr>
              <p:nvPr/>
            </p:nvSpPr>
            <p:spPr bwMode="auto">
              <a:xfrm>
                <a:off x="3505200" y="2667000"/>
                <a:ext cx="2286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 flipV="1">
                <a:off x="3505200" y="762000"/>
                <a:ext cx="0" cy="1905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Freeform 91"/>
              <p:cNvSpPr>
                <a:spLocks/>
              </p:cNvSpPr>
              <p:nvPr/>
            </p:nvSpPr>
            <p:spPr bwMode="auto">
              <a:xfrm>
                <a:off x="3608388" y="1074738"/>
                <a:ext cx="1719262" cy="989012"/>
              </a:xfrm>
              <a:custGeom>
                <a:avLst/>
                <a:gdLst>
                  <a:gd name="T0" fmla="*/ 0 w 1083"/>
                  <a:gd name="T1" fmla="*/ 989012 h 623"/>
                  <a:gd name="T2" fmla="*/ 98425 w 1083"/>
                  <a:gd name="T3" fmla="*/ 781050 h 623"/>
                  <a:gd name="T4" fmla="*/ 166687 w 1083"/>
                  <a:gd name="T5" fmla="*/ 684212 h 623"/>
                  <a:gd name="T6" fmla="*/ 180975 w 1083"/>
                  <a:gd name="T7" fmla="*/ 642937 h 623"/>
                  <a:gd name="T8" fmla="*/ 222250 w 1083"/>
                  <a:gd name="T9" fmla="*/ 628650 h 623"/>
                  <a:gd name="T10" fmla="*/ 333375 w 1083"/>
                  <a:gd name="T11" fmla="*/ 560387 h 623"/>
                  <a:gd name="T12" fmla="*/ 500062 w 1083"/>
                  <a:gd name="T13" fmla="*/ 504825 h 623"/>
                  <a:gd name="T14" fmla="*/ 568325 w 1083"/>
                  <a:gd name="T15" fmla="*/ 463550 h 623"/>
                  <a:gd name="T16" fmla="*/ 693737 w 1083"/>
                  <a:gd name="T17" fmla="*/ 338137 h 623"/>
                  <a:gd name="T18" fmla="*/ 735012 w 1083"/>
                  <a:gd name="T19" fmla="*/ 311150 h 623"/>
                  <a:gd name="T20" fmla="*/ 762000 w 1083"/>
                  <a:gd name="T21" fmla="*/ 282575 h 623"/>
                  <a:gd name="T22" fmla="*/ 790575 w 1083"/>
                  <a:gd name="T23" fmla="*/ 200025 h 623"/>
                  <a:gd name="T24" fmla="*/ 1427162 w 1083"/>
                  <a:gd name="T25" fmla="*/ 171450 h 623"/>
                  <a:gd name="T26" fmla="*/ 1608137 w 1083"/>
                  <a:gd name="T27" fmla="*/ 47625 h 623"/>
                  <a:gd name="T28" fmla="*/ 1719262 w 1083"/>
                  <a:gd name="T29" fmla="*/ 61912 h 6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83" h="623">
                    <a:moveTo>
                      <a:pt x="0" y="623"/>
                    </a:moveTo>
                    <a:cubicBezTo>
                      <a:pt x="38" y="588"/>
                      <a:pt x="24" y="530"/>
                      <a:pt x="62" y="492"/>
                    </a:cubicBezTo>
                    <a:cubicBezTo>
                      <a:pt x="71" y="462"/>
                      <a:pt x="84" y="453"/>
                      <a:pt x="105" y="431"/>
                    </a:cubicBezTo>
                    <a:cubicBezTo>
                      <a:pt x="108" y="422"/>
                      <a:pt x="108" y="411"/>
                      <a:pt x="114" y="405"/>
                    </a:cubicBezTo>
                    <a:cubicBezTo>
                      <a:pt x="120" y="399"/>
                      <a:pt x="132" y="400"/>
                      <a:pt x="140" y="396"/>
                    </a:cubicBezTo>
                    <a:cubicBezTo>
                      <a:pt x="168" y="382"/>
                      <a:pt x="180" y="363"/>
                      <a:pt x="210" y="353"/>
                    </a:cubicBezTo>
                    <a:cubicBezTo>
                      <a:pt x="239" y="323"/>
                      <a:pt x="277" y="331"/>
                      <a:pt x="315" y="318"/>
                    </a:cubicBezTo>
                    <a:cubicBezTo>
                      <a:pt x="357" y="274"/>
                      <a:pt x="304" y="324"/>
                      <a:pt x="358" y="292"/>
                    </a:cubicBezTo>
                    <a:cubicBezTo>
                      <a:pt x="392" y="272"/>
                      <a:pt x="410" y="239"/>
                      <a:pt x="437" y="213"/>
                    </a:cubicBezTo>
                    <a:cubicBezTo>
                      <a:pt x="444" y="206"/>
                      <a:pt x="455" y="203"/>
                      <a:pt x="463" y="196"/>
                    </a:cubicBezTo>
                    <a:cubicBezTo>
                      <a:pt x="469" y="191"/>
                      <a:pt x="474" y="184"/>
                      <a:pt x="480" y="178"/>
                    </a:cubicBezTo>
                    <a:cubicBezTo>
                      <a:pt x="486" y="161"/>
                      <a:pt x="492" y="143"/>
                      <a:pt x="498" y="126"/>
                    </a:cubicBezTo>
                    <a:cubicBezTo>
                      <a:pt x="542" y="0"/>
                      <a:pt x="899" y="108"/>
                      <a:pt x="899" y="108"/>
                    </a:cubicBezTo>
                    <a:cubicBezTo>
                      <a:pt x="947" y="97"/>
                      <a:pt x="977" y="64"/>
                      <a:pt x="1013" y="30"/>
                    </a:cubicBezTo>
                    <a:cubicBezTo>
                      <a:pt x="1059" y="42"/>
                      <a:pt x="1036" y="39"/>
                      <a:pt x="1083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2"/>
              <p:cNvSpPr>
                <a:spLocks noChangeShapeType="1"/>
              </p:cNvSpPr>
              <p:nvPr/>
            </p:nvSpPr>
            <p:spPr bwMode="auto">
              <a:xfrm>
                <a:off x="3581400" y="2057400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Line 93"/>
              <p:cNvSpPr>
                <a:spLocks noChangeShapeType="1"/>
              </p:cNvSpPr>
              <p:nvPr/>
            </p:nvSpPr>
            <p:spPr bwMode="auto">
              <a:xfrm>
                <a:off x="5334000" y="1143000"/>
                <a:ext cx="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Line 95"/>
              <p:cNvSpPr>
                <a:spLocks noChangeShapeType="1"/>
              </p:cNvSpPr>
              <p:nvPr/>
            </p:nvSpPr>
            <p:spPr bwMode="auto">
              <a:xfrm flipV="1">
                <a:off x="3581400" y="1143000"/>
                <a:ext cx="17526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6" name="Text Box 97"/>
              <p:cNvSpPr txBox="1">
                <a:spLocks noChangeArrowheads="1"/>
              </p:cNvSpPr>
              <p:nvPr/>
            </p:nvSpPr>
            <p:spPr bwMode="auto">
              <a:xfrm>
                <a:off x="3581400" y="2743200"/>
                <a:ext cx="76200" cy="212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98"/>
              <p:cNvSpPr txBox="1">
                <a:spLocks noChangeArrowheads="1"/>
              </p:cNvSpPr>
              <p:nvPr/>
            </p:nvSpPr>
            <p:spPr bwMode="auto">
              <a:xfrm>
                <a:off x="5257800" y="2743200"/>
                <a:ext cx="76200" cy="212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85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</a:rPr>
              <a:t>Algoritmi Paraleli si distribuiti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971CE84-2C2E-4EFE-A829-DE07ADF4FE0C}" type="slidenum">
              <a:rPr lang="en-US" altLang="en-US" sz="900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53425" cy="609600"/>
          </a:xfrm>
        </p:spPr>
        <p:txBody>
          <a:bodyPr/>
          <a:lstStyle/>
          <a:p>
            <a:r>
              <a:rPr lang="en-US" altLang="en-US" smtClean="0"/>
              <a:t>Replicated workers</a:t>
            </a:r>
          </a:p>
        </p:txBody>
      </p:sp>
      <p:grpSp>
        <p:nvGrpSpPr>
          <p:cNvPr id="20484" name="Group 103"/>
          <p:cNvGrpSpPr>
            <a:grpSpLocks/>
          </p:cNvGrpSpPr>
          <p:nvPr/>
        </p:nvGrpSpPr>
        <p:grpSpPr bwMode="auto">
          <a:xfrm>
            <a:off x="533400" y="2201117"/>
            <a:ext cx="7772400" cy="3886200"/>
            <a:chOff x="672" y="2544"/>
            <a:chExt cx="3744" cy="1584"/>
          </a:xfrm>
        </p:grpSpPr>
        <p:sp>
          <p:nvSpPr>
            <p:cNvPr id="43112" name="Oval 104"/>
            <p:cNvSpPr>
              <a:spLocks noChangeArrowheads="1"/>
            </p:cNvSpPr>
            <p:nvPr/>
          </p:nvSpPr>
          <p:spPr bwMode="auto">
            <a:xfrm>
              <a:off x="672" y="3504"/>
              <a:ext cx="96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Administrator</a:t>
              </a:r>
            </a:p>
          </p:txBody>
        </p:sp>
        <p:sp>
          <p:nvSpPr>
            <p:cNvPr id="43113" name="Oval 105"/>
            <p:cNvSpPr>
              <a:spLocks noChangeArrowheads="1"/>
            </p:cNvSpPr>
            <p:nvPr/>
          </p:nvSpPr>
          <p:spPr bwMode="auto">
            <a:xfrm>
              <a:off x="3360" y="2544"/>
              <a:ext cx="96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Lucru(1)</a:t>
              </a:r>
            </a:p>
          </p:txBody>
        </p:sp>
        <p:sp>
          <p:nvSpPr>
            <p:cNvPr id="43114" name="Oval 106"/>
            <p:cNvSpPr>
              <a:spLocks noChangeArrowheads="1"/>
            </p:cNvSpPr>
            <p:nvPr/>
          </p:nvSpPr>
          <p:spPr bwMode="auto">
            <a:xfrm>
              <a:off x="3456" y="3744"/>
              <a:ext cx="96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Lucru(n)</a:t>
              </a:r>
            </a:p>
          </p:txBody>
        </p:sp>
        <p:sp>
          <p:nvSpPr>
            <p:cNvPr id="43115" name="AutoShape 107"/>
            <p:cNvSpPr>
              <a:spLocks noChangeArrowheads="1"/>
            </p:cNvSpPr>
            <p:nvPr/>
          </p:nvSpPr>
          <p:spPr bwMode="auto">
            <a:xfrm>
              <a:off x="2064" y="3504"/>
              <a:ext cx="816" cy="3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sac</a:t>
              </a:r>
            </a:p>
          </p:txBody>
        </p:sp>
        <p:sp>
          <p:nvSpPr>
            <p:cNvPr id="43116" name="AutoShape 108"/>
            <p:cNvSpPr>
              <a:spLocks noChangeArrowheads="1"/>
            </p:cNvSpPr>
            <p:nvPr/>
          </p:nvSpPr>
          <p:spPr bwMode="auto">
            <a:xfrm rot="10800000">
              <a:off x="1008" y="2688"/>
              <a:ext cx="864" cy="3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rezultat</a:t>
              </a:r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>
              <a:off x="1632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flipV="1">
              <a:off x="2880" y="2880"/>
              <a:ext cx="72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>
              <a:off x="2880" y="3696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3120" name="AutoShape 112"/>
            <p:cNvCxnSpPr>
              <a:cxnSpLocks noChangeShapeType="1"/>
              <a:stCxn id="43113" idx="2"/>
              <a:endCxn id="43115" idx="1"/>
            </p:cNvCxnSpPr>
            <p:nvPr/>
          </p:nvCxnSpPr>
          <p:spPr bwMode="auto">
            <a:xfrm rot="10800000" flipV="1">
              <a:off x="2064" y="2736"/>
              <a:ext cx="1296" cy="936"/>
            </a:xfrm>
            <a:prstGeom prst="curvedConnector3">
              <a:avLst>
                <a:gd name="adj1" fmla="val 1185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121" name="AutoShape 113"/>
            <p:cNvCxnSpPr>
              <a:cxnSpLocks noChangeShapeType="1"/>
              <a:stCxn id="43114" idx="3"/>
              <a:endCxn id="43115" idx="1"/>
            </p:cNvCxnSpPr>
            <p:nvPr/>
          </p:nvCxnSpPr>
          <p:spPr bwMode="auto">
            <a:xfrm rot="16200000" flipV="1">
              <a:off x="2630" y="3105"/>
              <a:ext cx="400" cy="1533"/>
            </a:xfrm>
            <a:prstGeom prst="curvedConnector4">
              <a:avLst>
                <a:gd name="adj1" fmla="val -10250"/>
                <a:gd name="adj2" fmla="val 1093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flipH="1">
              <a:off x="1872" y="2640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flipH="1" flipV="1">
              <a:off x="1872" y="2880"/>
              <a:ext cx="192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>
              <a:off x="1008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5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213"/>
            <a:ext cx="9144000" cy="4968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sac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b, fa, fb,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aria);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b,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aria); 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Administrator{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o-RO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xl,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a, b, aria, total: real;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o-RO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alte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variabile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marcare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intervale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terminate</a:t>
            </a:r>
            <a:r>
              <a:rPr lang="ro-RO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yl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f(xl); </a:t>
            </a:r>
            <a:r>
              <a:rPr lang="en-US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aria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* (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- xl) / 2;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sac(xl,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xr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aria);</a:t>
            </a:r>
            <a:endParaRPr lang="ro-RO" sz="2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(nu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s-a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calculat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toata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aria) {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(a, b, aria);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total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total + aria;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marcheaz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ă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intervalul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[a,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b]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terminat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o-RO" sz="2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Exemplu</a:t>
            </a:r>
            <a:r>
              <a:rPr lang="en-US" sz="2800" dirty="0"/>
              <a:t> - Replicated Workers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5"/>
            <a:ext cx="9396536" cy="52292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Lucru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=1 to n]{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ya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dif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(true) {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sac (a, b,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 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 + b)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f(m);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calculeaz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ă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ș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dif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- 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- 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dif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mic)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(a, b, 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 {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sac (a,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m,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m,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sac (m,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m,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o-RO" sz="22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Exemplu</a:t>
            </a:r>
            <a:r>
              <a:rPr lang="en-US" sz="2800" dirty="0"/>
              <a:t> - Replicated Workers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4359</TotalTime>
  <Words>2133</Words>
  <Application>Microsoft Office PowerPoint</Application>
  <PresentationFormat>On-screen Show (4:3)</PresentationFormat>
  <Paragraphs>495</Paragraphs>
  <Slides>34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Lightbar</vt:lpstr>
      <vt:lpstr>Comunicarea prin mesaje. Complexitatea algoritmilor distribuiți</vt:lpstr>
      <vt:lpstr>1. Comunicarea prin mesaje </vt:lpstr>
      <vt:lpstr>Transmiterea de mesaje</vt:lpstr>
      <vt:lpstr>Comunicarea asincronă prin mesaje </vt:lpstr>
      <vt:lpstr>Exemplu - Filtru</vt:lpstr>
      <vt:lpstr>Integrare numerica</vt:lpstr>
      <vt:lpstr>Replicated workers</vt:lpstr>
      <vt:lpstr>Exemplu - Replicated Workers (2)</vt:lpstr>
      <vt:lpstr>Exemplu - Replicated Workers (3)</vt:lpstr>
      <vt:lpstr>Comunicarea sincrona prin mesaje</vt:lpstr>
      <vt:lpstr>Exemplu – comunicare producator / consumator</vt:lpstr>
      <vt:lpstr>PowerPoint Presentation</vt:lpstr>
      <vt:lpstr>Modelul Foster</vt:lpstr>
      <vt:lpstr>Timpul total de execuţie</vt:lpstr>
      <vt:lpstr>Timpul de calcul - Tcomp</vt:lpstr>
      <vt:lpstr>PowerPoint Presentation</vt:lpstr>
      <vt:lpstr>Timpul de comunicare – Tcommun (1)</vt:lpstr>
      <vt:lpstr>PowerPoint Presentation</vt:lpstr>
      <vt:lpstr>PowerPoint Presentation</vt:lpstr>
      <vt:lpstr>PowerPoint Presentation</vt:lpstr>
      <vt:lpstr>Exemplu – Parallel Floyd 1 (1)</vt:lpstr>
      <vt:lpstr>Exemplu – Parallel Floyd 1 (2)</vt:lpstr>
      <vt:lpstr>Exemplu – Parallel Floyd 1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Exemplu - Difuzarea unei valori (2)</vt:lpstr>
      <vt:lpstr>PowerPoint Presentation</vt:lpstr>
      <vt:lpstr>Sumar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644</cp:revision>
  <dcterms:created xsi:type="dcterms:W3CDTF">2003-12-18T12:29:33Z</dcterms:created>
  <dcterms:modified xsi:type="dcterms:W3CDTF">2015-11-01T11:44:43Z</dcterms:modified>
</cp:coreProperties>
</file>