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42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43" r:id="rId20"/>
    <p:sldId id="326" r:id="rId21"/>
    <p:sldId id="327" r:id="rId22"/>
    <p:sldId id="340" r:id="rId23"/>
    <p:sldId id="328" r:id="rId24"/>
    <p:sldId id="329" r:id="rId25"/>
    <p:sldId id="330" r:id="rId26"/>
    <p:sldId id="331" r:id="rId27"/>
    <p:sldId id="344" r:id="rId28"/>
    <p:sldId id="332" r:id="rId29"/>
    <p:sldId id="341" r:id="rId30"/>
    <p:sldId id="345" r:id="rId31"/>
    <p:sldId id="333" r:id="rId32"/>
    <p:sldId id="346" r:id="rId33"/>
    <p:sldId id="347" r:id="rId34"/>
    <p:sldId id="348" r:id="rId35"/>
    <p:sldId id="335" r:id="rId36"/>
    <p:sldId id="336" r:id="rId37"/>
    <p:sldId id="349" r:id="rId38"/>
    <p:sldId id="337" r:id="rId39"/>
    <p:sldId id="338" r:id="rId40"/>
    <p:sldId id="339" r:id="rId41"/>
    <p:sldId id="306" r:id="rId42"/>
    <p:sldId id="307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" initials="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F8F8AC"/>
    <a:srgbClr val="990099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050" autoAdjust="0"/>
  </p:normalViewPr>
  <p:slideViewPr>
    <p:cSldViewPr>
      <p:cViewPr>
        <p:scale>
          <a:sx n="70" d="100"/>
          <a:sy n="70" d="100"/>
        </p:scale>
        <p:origin x="-197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B6AAC0E-E6D1-4230-9F00-08CBF7A41679}" type="datetimeFigureOut">
              <a:rPr lang="en-US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037C3C-44AC-4F83-B12E-637ABC8EC9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0C9011A-53EA-4F8B-9A47-584585A54A9D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4F5C842-FA1F-4279-84D8-A9B0A0A84372}" type="slidenum">
              <a:rPr lang="en-US" sz="1300"/>
              <a:pPr/>
              <a:t>24</a:t>
            </a:fld>
            <a:endParaRPr 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995A838-4647-47D9-B0E0-34132B69FAF3}" type="slidenum">
              <a:rPr lang="en-US" sz="1300"/>
              <a:pPr/>
              <a:t>25</a:t>
            </a:fld>
            <a:endParaRPr 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0663" indent="-220663"/>
            <a:endParaRPr lang="pt-BR" b="1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FD7CE7C-836D-49C0-AADC-B35F63759192}" type="slidenum">
              <a:rPr lang="en-US" sz="1300"/>
              <a:pPr/>
              <a:t>26</a:t>
            </a:fld>
            <a:endParaRPr 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D10F126-04F8-472E-99CE-976886C1BD93}" type="slidenum">
              <a:rPr lang="en-US" sz="1300"/>
              <a:pPr/>
              <a:t>28</a:t>
            </a:fld>
            <a:endParaRPr 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42CD2C8-8260-4F8D-A0D6-A89C16636A81}" type="slidenum">
              <a:rPr lang="en-US" sz="1300"/>
              <a:pPr/>
              <a:t>31</a:t>
            </a:fld>
            <a:endParaRPr 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6B77EFE-1B3A-4BA1-A897-0B2407AD49C3}" type="slidenum">
              <a:rPr lang="en-US" sz="1300"/>
              <a:pPr/>
              <a:t>35</a:t>
            </a:fld>
            <a:endParaRPr 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D3C9E00-1839-457C-B82F-CB378F373FCA}" type="slidenum">
              <a:rPr lang="en-US" sz="1300"/>
              <a:pPr/>
              <a:t>36</a:t>
            </a:fld>
            <a:endParaRPr lang="en-US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8F4D59E-6D1E-4AF1-AC1C-A51BCEF30D09}" type="slidenum">
              <a:rPr lang="en-US" sz="1300"/>
              <a:pPr/>
              <a:t>39</a:t>
            </a:fld>
            <a:endParaRPr 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9C31F7A-28E3-48EE-868C-EBE1156451B0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FE99428-A12D-47F3-9A7A-18364FE3709C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AAA0616-C004-48F6-813A-812636E876EE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1293AE0-BB6E-4003-8D36-56072EE1678D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3F9468A-BF43-4DC0-8D44-970627D867FB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6CA6A49-5285-4604-9326-7AF8ECA323C2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2992FB0-D064-476B-AF43-C34D8F36E477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n-US" sz="7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A823590-BBD4-4275-A4F0-A148F1991C86}" type="slidenum">
              <a:rPr lang="en-US" sz="1300"/>
              <a:pPr/>
              <a:t>21</a:t>
            </a:fld>
            <a:endParaRPr 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0D6FD54-148E-4ABD-8686-86AD120BEE6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218EA-353A-41AF-8B5D-5AEEA52401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1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13FD4-1195-4467-B017-51C497B2D3A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5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19/10/2009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Algoritmi Paraleli si Distribuiti – Curs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4ACAAFC5-3E75-436F-8CC8-63EE85C8A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067C9-8A82-4D53-9F16-570C259387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5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DD0DA-1AC5-49AD-9316-40F4A9FE5FD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0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45663-687D-41A3-A174-53B648D1CEA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5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DA793-9CDD-4D4E-AE05-17D8FCFB28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E81F0-6FDE-41F2-96EA-0E4E5F65239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4936A-ACF6-41A1-ABB1-81F192861FA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1F56E-E2FC-4131-BE89-027928CF1BD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A133B-E439-4EDC-9AB9-CB14636716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01919E7E-06B1-46B1-8480-32153194A8ED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Complexitatea algoritmilor paraleli</a:t>
            </a:r>
            <a:endParaRPr lang="en-GB" smtClean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73238"/>
                <a:ext cx="8713788" cy="48244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2800" dirty="0" smtClean="0"/>
                  <a:t>Accelerația liniară	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/>
                      </a:rPr>
                      <m:t>𝑆</m:t>
                    </m:r>
                    <m:r>
                      <a:rPr lang="ro-RO" sz="2800" b="0" i="1" smtClean="0">
                        <a:latin typeface="Cambria Math"/>
                      </a:rPr>
                      <m:t>=</m:t>
                    </m:r>
                    <m:r>
                      <a:rPr lang="ro-RO" sz="2800" b="0" i="1" smtClean="0">
                        <a:latin typeface="Cambria Math"/>
                      </a:rPr>
                      <m:t>𝑂</m:t>
                    </m:r>
                    <m:r>
                      <a:rPr lang="ro-RO" sz="2800" b="0" i="1" smtClean="0">
                        <a:latin typeface="Cambria Math"/>
                      </a:rPr>
                      <m:t>(</m:t>
                    </m:r>
                    <m:r>
                      <a:rPr lang="ro-RO" sz="2800" b="0" i="1" smtClean="0">
                        <a:latin typeface="Cambria Math"/>
                      </a:rPr>
                      <m:t>𝑃</m:t>
                    </m:r>
                    <m:r>
                      <a:rPr lang="ro-RO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ro-RO" sz="2800" dirty="0" smtClean="0"/>
              </a:p>
              <a:p>
                <a:pPr lvl="1">
                  <a:lnSpc>
                    <a:spcPct val="90000"/>
                  </a:lnSpc>
                </a:pPr>
                <a:r>
                  <a:rPr lang="ro-RO" dirty="0" smtClean="0"/>
                  <a:t>Exemplu ???</a:t>
                </a:r>
              </a:p>
              <a:p>
                <a:pPr lvl="1">
                  <a:lnSpc>
                    <a:spcPct val="90000"/>
                  </a:lnSpc>
                </a:pPr>
                <a:endParaRPr lang="ro-RO" dirty="0" smtClean="0"/>
              </a:p>
              <a:p>
                <a:pPr lvl="1">
                  <a:lnSpc>
                    <a:spcPct val="90000"/>
                  </a:lnSpc>
                </a:pPr>
                <a:r>
                  <a:rPr lang="ro-RO" dirty="0" smtClean="0"/>
                  <a:t>Cea mai bună valoare a accelerației ce se poate obține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ro-RO" dirty="0" smtClean="0"/>
                  <a:t>Justificare: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dirty="0" smtClean="0"/>
                  <a:t>   Dacă un program se poate executa în T pași pe P procesoare, putem oricând să rulăm respectivul algoritm în mod secvențial în TP pași</a:t>
                </a:r>
              </a:p>
              <a:p>
                <a:pPr lvl="1">
                  <a:lnSpc>
                    <a:spcPct val="90000"/>
                  </a:lnSpc>
                  <a:spcBef>
                    <a:spcPts val="2400"/>
                  </a:spcBef>
                  <a:buFontTx/>
                  <a:buNone/>
                </a:pPr>
                <a:r>
                  <a:rPr lang="ro-RO" dirty="0" smtClean="0">
                    <a:solidFill>
                      <a:srgbClr val="C00000"/>
                    </a:solidFill>
                  </a:rPr>
                  <a:t>    G ← TP</a:t>
                </a:r>
                <a:r>
                  <a:rPr lang="ro-RO" dirty="0">
                    <a:solidFill>
                      <a:srgbClr val="C00000"/>
                    </a:solidFill>
                  </a:rPr>
                  <a:t> </a:t>
                </a:r>
                <a:r>
                  <a:rPr lang="ro-RO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sym typeface="Wingdings" pitchFamily="2" charset="2"/>
                  </a:rPr>
                  <a:t>	</a:t>
                </a:r>
                <a:r>
                  <a:rPr lang="ro-RO" dirty="0" smtClean="0">
                    <a:solidFill>
                      <a:srgbClr val="C00000"/>
                    </a:solidFill>
                    <a:sym typeface="Wingdings" pitchFamily="2" charset="2"/>
                  </a:rPr>
                  <a:t>  </a:t>
                </a:r>
                <a:r>
                  <a:rPr lang="en-US" dirty="0" smtClean="0">
                    <a:solidFill>
                      <a:srgbClr val="C00000"/>
                    </a:solidFill>
                    <a:sym typeface="Wingdings" pitchFamily="2" charset="2"/>
                  </a:rPr>
                  <a:t>S ← P</a:t>
                </a:r>
                <a:endParaRPr lang="ro-RO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ro-RO" dirty="0" smtClean="0"/>
              </a:p>
            </p:txBody>
          </p:sp>
        </mc:Choice>
        <mc:Fallback xmlns="">
          <p:sp>
            <p:nvSpPr>
              <p:cNvPr id="317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73238"/>
                <a:ext cx="8713788" cy="4824412"/>
              </a:xfrm>
              <a:blipFill rotWithShape="1">
                <a:blip r:embed="rId2"/>
                <a:stretch>
                  <a:fillRect l="-1189" t="-2149" r="-699" b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Măsuri</a:t>
            </a:r>
            <a:r>
              <a:rPr lang="en-US" sz="2800" dirty="0" smtClean="0"/>
              <a:t> de </a:t>
            </a:r>
            <a:r>
              <a:rPr lang="en-US" sz="2800" dirty="0" err="1" smtClean="0"/>
              <a:t>performanţ</a:t>
            </a:r>
            <a:r>
              <a:rPr lang="ro-RO" sz="2800" dirty="0" smtClean="0"/>
              <a:t>ă</a:t>
            </a: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580063" y="1989138"/>
            <a:ext cx="3455987" cy="792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Ideal </a:t>
            </a:r>
            <a:r>
              <a:rPr lang="en-US" sz="1400" b="1" dirty="0" err="1">
                <a:solidFill>
                  <a:srgbClr val="000000"/>
                </a:solidFill>
              </a:rPr>
              <a:t>ar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fi</a:t>
            </a:r>
            <a:r>
              <a:rPr lang="en-US" sz="1400" b="1" dirty="0">
                <a:solidFill>
                  <a:srgbClr val="000000"/>
                </a:solidFill>
              </a:rPr>
              <a:t> ca </a:t>
            </a:r>
            <a:r>
              <a:rPr lang="en-US" sz="1400" b="1" dirty="0" err="1">
                <a:solidFill>
                  <a:srgbClr val="000000"/>
                </a:solidFill>
              </a:rPr>
              <a:t>algoritmul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paralel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ro-RO" sz="1400" b="1" dirty="0">
                <a:solidFill>
                  <a:srgbClr val="000000"/>
                </a:solidFill>
              </a:rPr>
              <a:t>ă</a:t>
            </a:r>
            <a:r>
              <a:rPr lang="en-US" sz="1400" b="1" dirty="0">
                <a:solidFill>
                  <a:srgbClr val="000000"/>
                </a:solidFill>
              </a:rPr>
              <a:t> se execute de P </a:t>
            </a:r>
            <a:r>
              <a:rPr lang="en-US" sz="1400" b="1" dirty="0" err="1">
                <a:solidFill>
                  <a:srgbClr val="000000"/>
                </a:solidFill>
              </a:rPr>
              <a:t>ori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mai</a:t>
            </a:r>
            <a:r>
              <a:rPr lang="en-US" sz="1400" b="1" dirty="0">
                <a:solidFill>
                  <a:srgbClr val="000000"/>
                </a:solidFill>
              </a:rPr>
              <a:t> rapid </a:t>
            </a:r>
            <a:r>
              <a:rPr lang="en-US" sz="1400" b="1" dirty="0" err="1">
                <a:solidFill>
                  <a:srgbClr val="000000"/>
                </a:solidFill>
              </a:rPr>
              <a:t>dec</a:t>
            </a:r>
            <a:r>
              <a:rPr lang="ro-RO" sz="1400" b="1" dirty="0">
                <a:solidFill>
                  <a:srgbClr val="000000"/>
                </a:solidFill>
              </a:rPr>
              <a:t>â</a:t>
            </a:r>
            <a:r>
              <a:rPr lang="en-US" sz="1400" b="1" dirty="0">
                <a:solidFill>
                  <a:srgbClr val="000000"/>
                </a:solidFill>
              </a:rPr>
              <a:t>t </a:t>
            </a:r>
          </a:p>
          <a:p>
            <a:pPr algn="ctr">
              <a:defRPr/>
            </a:pPr>
            <a:r>
              <a:rPr lang="en-US" sz="1400" b="1" dirty="0" err="1">
                <a:solidFill>
                  <a:srgbClr val="000000"/>
                </a:solidFill>
              </a:rPr>
              <a:t>cel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mai</a:t>
            </a:r>
            <a:r>
              <a:rPr lang="en-US" sz="1400" b="1" dirty="0">
                <a:solidFill>
                  <a:srgbClr val="000000"/>
                </a:solidFill>
              </a:rPr>
              <a:t> bun </a:t>
            </a:r>
            <a:r>
              <a:rPr lang="en-US" sz="1400" b="1" dirty="0" err="1">
                <a:solidFill>
                  <a:srgbClr val="000000"/>
                </a:solidFill>
              </a:rPr>
              <a:t>algoritm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secven</a:t>
            </a:r>
            <a:r>
              <a:rPr lang="ro-RO" sz="1400" b="1" dirty="0">
                <a:solidFill>
                  <a:srgbClr val="000000"/>
                </a:solidFill>
              </a:rPr>
              <a:t>ț</a:t>
            </a:r>
            <a:r>
              <a:rPr lang="en-US" sz="1400" b="1" dirty="0" err="1">
                <a:solidFill>
                  <a:srgbClr val="000000"/>
                </a:solidFill>
              </a:rPr>
              <a:t>ial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rot="10800000">
            <a:off x="5219700" y="2276475"/>
            <a:ext cx="360363" cy="107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Măsuri</a:t>
            </a:r>
            <a:r>
              <a:rPr lang="en-US" sz="2800" dirty="0" smtClean="0"/>
              <a:t> de </a:t>
            </a:r>
            <a:r>
              <a:rPr lang="en-US" sz="2800" dirty="0" err="1" smtClean="0"/>
              <a:t>performanţ</a:t>
            </a:r>
            <a:r>
              <a:rPr lang="ro-RO" sz="2800" dirty="0" smtClean="0"/>
              <a:t>ă</a:t>
            </a:r>
            <a:r>
              <a:rPr lang="en-US" sz="2800" dirty="0" smtClean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1773238"/>
                <a:ext cx="8713787" cy="452596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80000"/>
                  </a:lnSpc>
                  <a:spcAft>
                    <a:spcPts val="600"/>
                  </a:spcAft>
                </a:pPr>
                <a:r>
                  <a:rPr lang="ro-RO" sz="1900" dirty="0" smtClean="0"/>
                  <a:t>Se poate obține mereu accelerație liniară ?</a:t>
                </a:r>
              </a:p>
              <a:p>
                <a:pPr lvl="1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ro-RO" sz="1900" dirty="0" smtClean="0"/>
                  <a:t>Topologia sistemului impune uneori restricții de timp (ex: liniară </a:t>
                </a:r>
                <a14:m>
                  <m:oMath xmlns:m="http://schemas.openxmlformats.org/officeDocument/2006/math">
                    <m:r>
                      <a:rPr lang="ro-RO" sz="1900" b="0" i="1" smtClean="0">
                        <a:latin typeface="Cambria Math"/>
                      </a:rPr>
                      <m:t>𝑂</m:t>
                    </m:r>
                    <m:r>
                      <a:rPr lang="ro-RO" sz="1900" b="0" i="1" smtClean="0">
                        <a:latin typeface="Cambria Math"/>
                      </a:rPr>
                      <m:t>(</m:t>
                    </m:r>
                    <m:r>
                      <a:rPr lang="ro-RO" sz="1900" b="0" i="1" smtClean="0">
                        <a:latin typeface="Cambria Math"/>
                      </a:rPr>
                      <m:t>𝑁</m:t>
                    </m:r>
                    <m:r>
                      <a:rPr lang="ro-RO" sz="1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1900" dirty="0" smtClean="0"/>
                  <a:t>), arbore </a:t>
                </a:r>
                <a14:m>
                  <m:oMath xmlns:m="http://schemas.openxmlformats.org/officeDocument/2006/math">
                    <m:r>
                      <a:rPr lang="ro-RO" sz="1900" b="0" i="1" smtClean="0">
                        <a:latin typeface="Cambria Math"/>
                      </a:rPr>
                      <m:t>𝑂</m:t>
                    </m:r>
                    <m:r>
                      <a:rPr lang="ro-RO" sz="19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ro-RO" sz="1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9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ro-RO" sz="1900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ro-RO" sz="1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1900" dirty="0" smtClean="0"/>
                  <a:t>)</a:t>
                </a:r>
              </a:p>
              <a:p>
                <a:pPr lvl="1">
                  <a:lnSpc>
                    <a:spcPct val="80000"/>
                  </a:lnSpc>
                  <a:spcAft>
                    <a:spcPts val="600"/>
                  </a:spcAft>
                </a:pPr>
                <a:r>
                  <a:rPr lang="ro-RO" sz="1900" dirty="0" smtClean="0"/>
                  <a:t>Secțiuni secvențiale – </a:t>
                </a:r>
                <a:r>
                  <a:rPr lang="ro-RO" sz="1900" dirty="0" smtClean="0">
                    <a:solidFill>
                      <a:srgbClr val="C00000"/>
                    </a:solidFill>
                  </a:rPr>
                  <a:t>Legea lui Amdahl</a:t>
                </a:r>
              </a:p>
              <a:p>
                <a:pPr lvl="2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ro-RO" sz="1900" dirty="0" smtClean="0"/>
                  <a:t>Presupunând că procentul </a:t>
                </a:r>
                <a:r>
                  <a:rPr lang="ro-RO" sz="1900" b="1" dirty="0" smtClean="0"/>
                  <a:t>f</a:t>
                </a:r>
                <a:r>
                  <a:rPr lang="ro-RO" sz="1900" dirty="0" smtClean="0"/>
                  <a:t> din totalul calculelor trebuie să se desfăşoare secvenţial </a:t>
                </a:r>
              </a:p>
              <a:p>
                <a:pPr lvl="2" algn="ctr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900" b="0" i="1" smtClean="0">
                          <a:latin typeface="Cambria Math"/>
                        </a:rPr>
                        <m:t>𝑇</m:t>
                      </m:r>
                      <m:r>
                        <a:rPr lang="ro-RO" sz="1900" b="0" i="1" smtClean="0">
                          <a:latin typeface="Cambria Math"/>
                        </a:rPr>
                        <m:t>=</m:t>
                      </m:r>
                      <m:r>
                        <a:rPr lang="ro-RO" sz="1900" b="0" i="1" smtClean="0">
                          <a:latin typeface="Cambria Math"/>
                        </a:rPr>
                        <m:t>𝑓𝐺</m:t>
                      </m:r>
                      <m:r>
                        <a:rPr lang="ro-RO" sz="19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19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1900" b="0" i="1" smtClean="0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19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19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19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19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19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ro-RO" sz="1900" i="1" smtClean="0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ro-RO" sz="1900" dirty="0" smtClean="0"/>
              </a:p>
              <a:p>
                <a:pPr lvl="2" algn="ctr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900" b="0" i="1" smtClean="0">
                          <a:latin typeface="Cambria Math"/>
                        </a:rPr>
                        <m:t>𝑆</m:t>
                      </m:r>
                      <m:r>
                        <a:rPr lang="ro-RO" sz="19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o-RO" sz="1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9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ro-RO" sz="19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19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o-RO" sz="19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900" b="0" i="1" smtClean="0">
                                      <a:latin typeface="Cambria Math"/>
                                    </a:rPr>
                                    <m:t>1 −</m:t>
                                  </m:r>
                                  <m:r>
                                    <a:rPr lang="ro-RO" sz="19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ro-RO" sz="1900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ro-RO" sz="1900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ro-RO" sz="1900" dirty="0" smtClean="0"/>
              </a:p>
              <a:p>
                <a:pPr lvl="2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900" b="0" i="1" smtClean="0">
                          <a:latin typeface="Cambria Math"/>
                        </a:rPr>
                        <m:t>𝑆</m:t>
                      </m:r>
                      <m:r>
                        <a:rPr lang="ro-RO" sz="19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ro-RO" sz="19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19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9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ro-RO" sz="1900" dirty="0" smtClean="0"/>
              </a:p>
              <a:p>
                <a:pPr lvl="2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ro-RO" sz="1900" dirty="0" smtClean="0">
                    <a:solidFill>
                      <a:schemeClr val="tx2"/>
                    </a:solidFill>
                  </a:rPr>
                  <a:t>Un program paralel nu va rula mai repede decât suma porțiunilor sale secvențiale,    indiferent de numărul de procesoare pe care se execută</a:t>
                </a:r>
              </a:p>
            </p:txBody>
          </p:sp>
        </mc:Choice>
        <mc:Fallback xmlns="">
          <p:sp>
            <p:nvSpPr>
              <p:cNvPr id="27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1773238"/>
                <a:ext cx="8713787" cy="4525962"/>
              </a:xfrm>
              <a:blipFill rotWithShape="1">
                <a:blip r:embed="rId3"/>
                <a:stretch>
                  <a:fillRect l="-210" t="-1887" r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Text Box 4"/>
              <p:cNvSpPr txBox="1">
                <a:spLocks noChangeArrowheads="1"/>
              </p:cNvSpPr>
              <p:nvPr/>
            </p:nvSpPr>
            <p:spPr bwMode="auto">
              <a:xfrm>
                <a:off x="3995936" y="6269250"/>
                <a:ext cx="1297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𝑇</m:t>
                      </m:r>
                      <m:r>
                        <a:rPr lang="ro-RO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≥</m:t>
                      </m:r>
                      <m:r>
                        <a:rPr lang="ro-RO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a:rPr lang="ro-RO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∙</m:t>
                      </m:r>
                      <m:r>
                        <a:rPr lang="ro-RO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1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6269250"/>
                <a:ext cx="1297535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2"/>
            <a:ext cx="8712646" cy="4941887"/>
          </a:xfrm>
        </p:spPr>
        <p:txBody>
          <a:bodyPr/>
          <a:lstStyle/>
          <a:p>
            <a:r>
              <a:rPr lang="en-US" sz="2800" i="1" dirty="0" smtClean="0">
                <a:latin typeface="Times New Roman" pitchFamily="18" charset="0"/>
              </a:rPr>
              <a:t>“… the effort expended on achieving high parallel processing rates is wasted unless it is accompanied by achievements in sequential processing rates of very nearly the same magnitude.”</a:t>
            </a:r>
            <a:r>
              <a:rPr lang="en-US" sz="2800" dirty="0" smtClean="0"/>
              <a:t> </a:t>
            </a:r>
            <a:endParaRPr lang="ro-RO" sz="2800" dirty="0" smtClean="0"/>
          </a:p>
          <a:p>
            <a:pPr marL="0" indent="0">
              <a:buNone/>
            </a:pPr>
            <a:r>
              <a:rPr lang="ro-RO" sz="2800" dirty="0"/>
              <a:t>	</a:t>
            </a:r>
            <a:r>
              <a:rPr lang="ro-RO" sz="2800" dirty="0" smtClean="0"/>
              <a:t>					</a:t>
            </a:r>
            <a:r>
              <a:rPr lang="en-US" sz="2800" b="1" dirty="0" err="1" smtClean="0"/>
              <a:t>Amdhal</a:t>
            </a:r>
            <a:r>
              <a:rPr lang="en-US" sz="2800" b="1" dirty="0" smtClean="0"/>
              <a:t>, 1967</a:t>
            </a:r>
          </a:p>
          <a:p>
            <a:endParaRPr lang="en-US" sz="2800" dirty="0" smtClean="0"/>
          </a:p>
          <a:p>
            <a:r>
              <a:rPr lang="en-US" sz="2800" i="1" dirty="0" smtClean="0">
                <a:latin typeface="Times New Roman" pitchFamily="18" charset="0"/>
              </a:rPr>
              <a:t>“… speedup should be measured by scaling the problem to the number of processors, not by fixing the problem size.”</a:t>
            </a:r>
            <a:r>
              <a:rPr lang="en-US" sz="2800" dirty="0" smtClean="0"/>
              <a:t> </a:t>
            </a:r>
            <a:endParaRPr lang="ro-RO" sz="2800" dirty="0" smtClean="0"/>
          </a:p>
          <a:p>
            <a:pPr marL="457200" lvl="1" indent="0">
              <a:buNone/>
            </a:pPr>
            <a:r>
              <a:rPr lang="ro-RO" sz="2400" dirty="0" smtClean="0"/>
              <a:t>						</a:t>
            </a:r>
            <a:r>
              <a:rPr lang="en-US" b="1" dirty="0" smtClean="0"/>
              <a:t>Gustafson, 1988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Măsuri</a:t>
            </a:r>
            <a:r>
              <a:rPr lang="en-US" sz="2800" dirty="0" smtClean="0"/>
              <a:t> de </a:t>
            </a:r>
            <a:r>
              <a:rPr lang="en-US" sz="2800" dirty="0" err="1" smtClean="0"/>
              <a:t>performanţ</a:t>
            </a:r>
            <a:r>
              <a:rPr lang="ro-RO" sz="2800" dirty="0" smtClean="0"/>
              <a:t>ă</a:t>
            </a:r>
            <a:r>
              <a:rPr lang="en-US" sz="2800" dirty="0" smtClean="0"/>
              <a:t>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4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73238"/>
                <a:ext cx="8642350" cy="4824412"/>
              </a:xfrm>
            </p:spPr>
            <p:txBody>
              <a:bodyPr/>
              <a:lstStyle/>
              <a:p>
                <a:r>
                  <a:rPr lang="ro-RO" sz="2400" b="1" dirty="0" smtClean="0"/>
                  <a:t>Costul</a:t>
                </a:r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r>
                      <a:rPr lang="ro-RO" sz="2400" b="0" i="1" smtClean="0">
                        <a:latin typeface="Cambria Math"/>
                      </a:rPr>
                      <m:t>𝑇</m:t>
                    </m:r>
                    <m:r>
                      <a:rPr lang="ro-RO" sz="2400" b="0" i="1" smtClean="0">
                        <a:latin typeface="Cambria Math"/>
                      </a:rPr>
                      <m:t> ∙</m:t>
                    </m:r>
                    <m:r>
                      <a:rPr lang="ro-RO" sz="2400" b="0" i="1" smtClean="0">
                        <a:latin typeface="Cambria Math"/>
                      </a:rPr>
                      <m:t>𝑃</m:t>
                    </m:r>
                  </m:oMath>
                </a14:m>
                <a:endParaRPr lang="ro-RO" sz="2400" dirty="0" smtClean="0"/>
              </a:p>
              <a:p>
                <a:pPr lvl="1"/>
                <a:r>
                  <a:rPr lang="ro-RO" sz="2400" i="1" dirty="0" smtClean="0"/>
                  <a:t>în exemplu </a:t>
                </a:r>
                <a:r>
                  <a:rPr lang="ro-RO" sz="2400" i="1" dirty="0"/>
                  <a:t>:</a:t>
                </a:r>
                <a:r>
                  <a:rPr lang="ro-RO" sz="2400" i="1" dirty="0" smtClean="0"/>
                  <a:t>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/>
                      </a:rPr>
                      <m:t>𝐶</m:t>
                    </m:r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r>
                      <a:rPr lang="ro-RO" sz="2400" b="0" i="1" smtClean="0">
                        <a:latin typeface="Cambria Math"/>
                      </a:rPr>
                      <m:t>𝑂</m:t>
                    </m:r>
                    <m:r>
                      <a:rPr lang="ro-RO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o-RO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ro-RO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o-RO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ro-RO" sz="2400" i="1" dirty="0" smtClean="0"/>
              </a:p>
              <a:p>
                <a:pPr lvl="1"/>
                <a:r>
                  <a:rPr lang="ro-RO" sz="2400" dirty="0" smtClean="0"/>
                  <a:t>Caracterizează ineficiența datorată nefolosirii complete a procesoarelor</a:t>
                </a:r>
              </a:p>
              <a:p>
                <a:r>
                  <a:rPr lang="ro-RO" sz="2400" b="1" dirty="0" smtClean="0"/>
                  <a:t>Eficienţa</a:t>
                </a:r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o-RO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2400" b="0" i="1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endParaRPr lang="ro-RO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/>
                      </a:rPr>
                      <m:t>𝐸</m:t>
                    </m:r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o-RO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2400" b="0" i="1" smtClean="0">
                            <a:latin typeface="Cambria Math"/>
                          </a:rPr>
                          <m:t>𝐶</m:t>
                        </m:r>
                      </m:den>
                    </m:f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o-RO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2400" b="0" i="1" smtClean="0">
                            <a:latin typeface="Cambria Math"/>
                          </a:rPr>
                          <m:t>𝑇𝑃</m:t>
                        </m:r>
                      </m:den>
                    </m:f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o-RO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ro-RO" sz="24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endParaRPr lang="ro-RO" sz="2400" dirty="0" smtClean="0"/>
              </a:p>
              <a:p>
                <a:pPr lvl="1"/>
                <a:r>
                  <a:rPr lang="ro-RO" sz="2400" i="1" dirty="0" smtClean="0"/>
                  <a:t>în exemplu :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/>
                      </a:rPr>
                      <m:t>𝐸</m:t>
                    </m:r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r>
                      <a:rPr lang="ro-RO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ro-RO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4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ro-RO" sz="24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ro-RO" sz="2400" i="1">
                                    <a:latin typeface="Cambria Math"/>
                                  </a:rPr>
                                  <m:t>𝑙𝑜𝑔</m:t>
                                </m:r>
                              </m:fName>
                              <m:e>
                                <m:r>
                                  <a:rPr lang="ro-RO" sz="2400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ro-RO" sz="24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ro-RO" sz="2400" i="1" dirty="0" smtClean="0"/>
              </a:p>
              <a:p>
                <a:r>
                  <a:rPr lang="ro-RO" sz="2400" b="1" dirty="0" smtClean="0"/>
                  <a:t>Scalabilitatea</a:t>
                </a:r>
              </a:p>
              <a:p>
                <a:pPr lvl="1"/>
                <a:r>
                  <a:rPr lang="ro-RO" sz="2400" dirty="0" smtClean="0"/>
                  <a:t>măsură a</a:t>
                </a:r>
                <a:r>
                  <a:rPr lang="ro-RO" sz="2400" i="1" dirty="0" smtClean="0"/>
                  <a:t> accelerării</a:t>
                </a:r>
                <a:r>
                  <a:rPr lang="ro-RO" sz="2400" dirty="0" smtClean="0"/>
                  <a:t> date de adăugarea mai multor procesoare </a:t>
                </a:r>
                <a:r>
                  <a:rPr lang="ro-RO" sz="2000" dirty="0" smtClean="0"/>
                  <a:t> </a:t>
                </a:r>
                <a:r>
                  <a:rPr lang="ro-RO" sz="2000" b="1" dirty="0" smtClean="0"/>
                  <a:t> </a:t>
                </a:r>
              </a:p>
            </p:txBody>
          </p:sp>
        </mc:Choice>
        <mc:Fallback xmlns="">
          <p:sp>
            <p:nvSpPr>
              <p:cNvPr id="294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73238"/>
                <a:ext cx="8642350" cy="4824412"/>
              </a:xfrm>
              <a:blipFill rotWithShape="1">
                <a:blip r:embed="rId3"/>
                <a:stretch>
                  <a:fillRect l="-917" t="-885" r="-1481" b="-3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Măsuri de performanţ</a:t>
            </a:r>
            <a:r>
              <a:rPr lang="ro-RO" sz="2800" smtClean="0"/>
              <a:t>ă</a:t>
            </a:r>
            <a:r>
              <a:rPr lang="en-US" sz="2800" smtClean="0"/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97887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ro-RO" dirty="0" smtClean="0"/>
              <a:t>Paralelizarea se face pentru atingerea unui timp de execuție cât mai redus</a:t>
            </a:r>
          </a:p>
          <a:p>
            <a:pPr>
              <a:spcAft>
                <a:spcPts val="1200"/>
              </a:spcAft>
              <a:defRPr/>
            </a:pPr>
            <a:r>
              <a:rPr lang="ro-RO" dirty="0" smtClean="0"/>
              <a:t>Cum putem ști dacă un algoritm paralel este optim sau nu?</a:t>
            </a:r>
          </a:p>
          <a:p>
            <a:pPr>
              <a:spcAft>
                <a:spcPts val="1200"/>
              </a:spcAft>
              <a:defRPr/>
            </a:pPr>
            <a:r>
              <a:rPr lang="ro-RO" dirty="0" smtClean="0"/>
              <a:t>Răspunsul depinde de </a:t>
            </a:r>
            <a:r>
              <a:rPr lang="ro-RO" b="1" dirty="0" smtClean="0">
                <a:solidFill>
                  <a:srgbClr val="FF0000"/>
                </a:solidFill>
              </a:rPr>
              <a:t>modelul de evaluare adoptat</a:t>
            </a:r>
          </a:p>
          <a:p>
            <a:pPr>
              <a:spcAft>
                <a:spcPts val="1200"/>
              </a:spcAft>
              <a:defRPr/>
            </a:pPr>
            <a:r>
              <a:rPr lang="ro-RO" dirty="0" smtClean="0"/>
              <a:t>În algoritmul anterior pasul algoritmului reprezenta o </a:t>
            </a:r>
            <a:r>
              <a:rPr lang="ro-RO" b="1" dirty="0" smtClean="0"/>
              <a:t>operație</a:t>
            </a:r>
            <a:r>
              <a:rPr lang="ro-RO" dirty="0" smtClean="0"/>
              <a:t> asupra unor </a:t>
            </a:r>
            <a:r>
              <a:rPr lang="ro-RO" b="1" dirty="0" smtClean="0"/>
              <a:t>cuvinte</a:t>
            </a:r>
            <a:endParaRPr lang="ro-RO" b="1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Calculul detaliat al complexităţii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6"/>
          <p:cNvSpPr>
            <a:spLocks noChangeArrowheads="1"/>
          </p:cNvSpPr>
          <p:nvPr/>
        </p:nvSpPr>
        <p:spPr bwMode="auto">
          <a:xfrm>
            <a:off x="0" y="908050"/>
            <a:ext cx="91440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Calculul detaliat al complexităţii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382000" cy="1544637"/>
          </a:xfrm>
        </p:spPr>
        <p:txBody>
          <a:bodyPr/>
          <a:lstStyle/>
          <a:p>
            <a:r>
              <a:rPr lang="ro-RO" sz="2000" dirty="0" smtClean="0"/>
              <a:t>Trecere la modelul "bit"</a:t>
            </a:r>
          </a:p>
          <a:p>
            <a:pPr lvl="1"/>
            <a:r>
              <a:rPr lang="ro-RO" sz="2000" dirty="0" smtClean="0"/>
              <a:t>Fiecare procesor operează pe 1 bit</a:t>
            </a:r>
          </a:p>
          <a:p>
            <a:pPr lvl="1"/>
            <a:r>
              <a:rPr lang="ro-RO" sz="2000" dirty="0" smtClean="0"/>
              <a:t>Operația principală – compararea a două numere "</a:t>
            </a:r>
            <a:r>
              <a:rPr lang="ro-RO" sz="2000" dirty="0" smtClean="0">
                <a:solidFill>
                  <a:srgbClr val="C00000"/>
                </a:solidFill>
              </a:rPr>
              <a:t>s</a:t>
            </a:r>
            <a:r>
              <a:rPr lang="ro-RO" sz="2000" dirty="0" smtClean="0"/>
              <a:t>" și "</a:t>
            </a:r>
            <a:r>
              <a:rPr lang="ro-RO" sz="2000" dirty="0" smtClean="0">
                <a:solidFill>
                  <a:schemeClr val="bg1">
                    <a:lumMod val="25000"/>
                  </a:schemeClr>
                </a:solidFill>
              </a:rPr>
              <a:t>d</a:t>
            </a:r>
            <a:r>
              <a:rPr lang="ro-RO" sz="2000" dirty="0" smtClean="0"/>
              <a:t>"</a:t>
            </a:r>
          </a:p>
          <a:p>
            <a:pPr lvl="1"/>
            <a:r>
              <a:rPr lang="ro-RO" sz="2000" dirty="0" smtClean="0"/>
              <a:t>Topologie arborescentă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850" y="2600325"/>
            <a:ext cx="8515350" cy="4141788"/>
            <a:chOff x="323850" y="2600325"/>
            <a:chExt cx="8515350" cy="4141788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230313" y="6205538"/>
              <a:ext cx="9032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b="1"/>
                <a:t>s     d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3850" y="2600325"/>
              <a:ext cx="8515350" cy="4021138"/>
              <a:chOff x="323850" y="2600325"/>
              <a:chExt cx="8515350" cy="4021138"/>
            </a:xfrm>
          </p:grpSpPr>
          <p:grpSp>
            <p:nvGrpSpPr>
              <p:cNvPr id="17414" name="Group 6"/>
              <p:cNvGrpSpPr>
                <a:grpSpLocks/>
              </p:cNvGrpSpPr>
              <p:nvPr/>
            </p:nvGrpSpPr>
            <p:grpSpPr bwMode="auto">
              <a:xfrm>
                <a:off x="323850" y="2600325"/>
                <a:ext cx="8515350" cy="3708400"/>
                <a:chOff x="1436" y="10448"/>
                <a:chExt cx="7792" cy="3002"/>
              </a:xfrm>
            </p:grpSpPr>
            <p:grpSp>
              <p:nvGrpSpPr>
                <p:cNvPr id="17417" name="Group 7"/>
                <p:cNvGrpSpPr>
                  <a:grpSpLocks/>
                </p:cNvGrpSpPr>
                <p:nvPr/>
              </p:nvGrpSpPr>
              <p:grpSpPr bwMode="auto">
                <a:xfrm>
                  <a:off x="1436" y="10808"/>
                  <a:ext cx="7792" cy="2642"/>
                  <a:chOff x="1436" y="10808"/>
                  <a:chExt cx="7792" cy="2642"/>
                </a:xfrm>
              </p:grpSpPr>
              <p:sp>
                <p:nvSpPr>
                  <p:cNvPr id="1742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6" y="1082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msb</a:t>
                    </a:r>
                  </a:p>
                </p:txBody>
              </p:sp>
              <p:sp>
                <p:nvSpPr>
                  <p:cNvPr id="1742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02" y="13010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lsb</a:t>
                    </a:r>
                  </a:p>
                </p:txBody>
              </p:sp>
              <p:sp>
                <p:nvSpPr>
                  <p:cNvPr id="1742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148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 dirty="0"/>
                      <a:t>=</a:t>
                    </a:r>
                  </a:p>
                </p:txBody>
              </p:sp>
              <p:sp>
                <p:nvSpPr>
                  <p:cNvPr id="1742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22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1" y="13010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d</a:t>
                    </a:r>
                  </a:p>
                </p:txBody>
              </p:sp>
              <p:sp>
                <p:nvSpPr>
                  <p:cNvPr id="1742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4" y="1240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02" y="1176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5" y="1128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=</a:t>
                    </a:r>
                  </a:p>
                </p:txBody>
              </p:sp>
              <p:sp>
                <p:nvSpPr>
                  <p:cNvPr id="1743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080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 dirty="0"/>
                      <a:t>=</a:t>
                    </a:r>
                  </a:p>
                </p:txBody>
              </p:sp>
              <p:sp>
                <p:nvSpPr>
                  <p:cNvPr id="174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12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092" y="11088"/>
                    <a:ext cx="1180" cy="1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43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266" y="1084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5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52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p:txBody>
                </p:sp>
              </p:grpSp>
              <p:grpSp>
                <p:nvGrpSpPr>
                  <p:cNvPr id="1743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266" y="1152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5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</p:grpSp>
              <p:grpSp>
                <p:nvGrpSpPr>
                  <p:cNvPr id="1743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266" y="1224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7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p:txBody>
                </p:sp>
                <p:sp>
                  <p:nvSpPr>
                    <p:cNvPr id="1744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</p:grpSp>
              <p:grpSp>
                <p:nvGrpSpPr>
                  <p:cNvPr id="1743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266" y="1300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4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p:txBody>
                </p:sp>
              </p:grpSp>
              <p:sp>
                <p:nvSpPr>
                  <p:cNvPr id="1743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1408"/>
                    <a:ext cx="1180" cy="3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092" y="12488"/>
                    <a:ext cx="1180" cy="24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9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2888"/>
                    <a:ext cx="1180" cy="3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278" y="1180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260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098" y="11368"/>
                    <a:ext cx="1180" cy="60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3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98" y="12128"/>
                    <a:ext cx="1180" cy="72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4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04" y="12008"/>
                    <a:ext cx="1180" cy="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18" name="Group 39"/>
                <p:cNvGrpSpPr>
                  <a:grpSpLocks/>
                </p:cNvGrpSpPr>
                <p:nvPr/>
              </p:nvGrpSpPr>
              <p:grpSpPr bwMode="auto">
                <a:xfrm>
                  <a:off x="3328" y="10448"/>
                  <a:ext cx="4779" cy="440"/>
                  <a:chOff x="4272" y="10448"/>
                  <a:chExt cx="4779" cy="440"/>
                </a:xfrm>
              </p:grpSpPr>
              <p:sp>
                <p:nvSpPr>
                  <p:cNvPr id="17419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25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3</a:t>
                    </a:r>
                  </a:p>
                </p:txBody>
              </p:sp>
              <p:sp>
                <p:nvSpPr>
                  <p:cNvPr id="1742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8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2</a:t>
                    </a:r>
                  </a:p>
                </p:txBody>
              </p:sp>
              <p:sp>
                <p:nvSpPr>
                  <p:cNvPr id="1742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1</a:t>
                    </a:r>
                  </a:p>
                </p:txBody>
              </p:sp>
            </p:grpSp>
          </p:grpSp>
          <p:sp>
            <p:nvSpPr>
              <p:cNvPr id="278573" name="Rectangle 45"/>
              <p:cNvSpPr>
                <a:spLocks noChangeArrowheads="1"/>
              </p:cNvSpPr>
              <p:nvPr/>
            </p:nvSpPr>
            <p:spPr bwMode="auto">
              <a:xfrm>
                <a:off x="1662336" y="2963863"/>
                <a:ext cx="533400" cy="3657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72" name="Rectangle 44"/>
              <p:cNvSpPr>
                <a:spLocks noChangeArrowheads="1"/>
              </p:cNvSpPr>
              <p:nvPr/>
            </p:nvSpPr>
            <p:spPr bwMode="auto">
              <a:xfrm>
                <a:off x="1115616" y="2963863"/>
                <a:ext cx="533400" cy="3657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6"/>
          <p:cNvSpPr>
            <a:spLocks noChangeArrowheads="1"/>
          </p:cNvSpPr>
          <p:nvPr/>
        </p:nvSpPr>
        <p:spPr bwMode="auto">
          <a:xfrm>
            <a:off x="0" y="908050"/>
            <a:ext cx="91440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5373216"/>
                <a:ext cx="8763000" cy="100012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ro-RO" sz="2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ro-RO" sz="2000" dirty="0" smtClean="0"/>
                  <a:t> : numărul de biți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 err="1" smtClean="0"/>
                  <a:t>comparaţia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terminată</a:t>
                </a:r>
                <a:r>
                  <a:rPr lang="en-US" sz="2000" dirty="0" smtClean="0"/>
                  <a:t> in 2 * log k </a:t>
                </a:r>
                <a:r>
                  <a:rPr lang="en-US" sz="2000" dirty="0" err="1" smtClean="0"/>
                  <a:t>paşi</a:t>
                </a:r>
                <a:endParaRPr lang="ro-RO" sz="2400" i="1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o-RO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ro-RO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𝑙𝑜𝑔</m:t>
                        </m:r>
                      </m:fName>
                      <m:e>
                        <m:r>
                          <a:rPr lang="ro-RO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func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𝑝𝑎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ș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𝑝𝑒𝑛𝑡𝑟𝑢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𝑡𝑟𝑎𝑛𝑠𝑚𝑖𝑠𝑖𝑒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ș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ro-RO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ro-RO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ro-RO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𝑙𝑜𝑔</m:t>
                        </m:r>
                      </m:fName>
                      <m:e>
                        <m:r>
                          <a:rPr lang="ro-RO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ro-RO" sz="1800" i="1" dirty="0" smtClean="0">
                    <a:solidFill>
                      <a:schemeClr val="tx1"/>
                    </a:solidFill>
                  </a:rPr>
                  <a:t> pași pentru recepție</a:t>
                </a:r>
                <a:endParaRPr lang="en-US" sz="1800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 smtClean="0"/>
                  <a:t>2k - 1 </a:t>
                </a:r>
                <a:r>
                  <a:rPr lang="en-US" sz="2000" dirty="0" err="1" smtClean="0"/>
                  <a:t>procesoare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7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5373216"/>
                <a:ext cx="8763000" cy="1000125"/>
              </a:xfrm>
              <a:blipFill rotWithShape="1">
                <a:blip r:embed="rId2"/>
                <a:stretch>
                  <a:fillRect l="-556" t="-5488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Calculul detaliat al complexităţii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1405410" y="4887792"/>
            <a:ext cx="886253" cy="5887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s     d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515938" y="1523971"/>
            <a:ext cx="886253" cy="5954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msb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579242" y="4451593"/>
            <a:ext cx="886253" cy="596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lsb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2481574" y="2391018"/>
            <a:ext cx="886253" cy="596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s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2481574" y="3421305"/>
            <a:ext cx="886253" cy="596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s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2418270" y="4398071"/>
            <a:ext cx="886253" cy="5954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s</a:t>
            </a:r>
          </a:p>
        </p:txBody>
      </p:sp>
      <p:sp>
        <p:nvSpPr>
          <p:cNvPr id="18446" name="Text Box 11"/>
          <p:cNvSpPr txBox="1">
            <a:spLocks noChangeArrowheads="1"/>
          </p:cNvSpPr>
          <p:nvPr/>
        </p:nvSpPr>
        <p:spPr bwMode="auto">
          <a:xfrm>
            <a:off x="4633903" y="3638067"/>
            <a:ext cx="886253" cy="596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s</a:t>
            </a:r>
          </a:p>
        </p:txBody>
      </p:sp>
      <p:sp>
        <p:nvSpPr>
          <p:cNvPr id="18447" name="Text Box 12"/>
          <p:cNvSpPr txBox="1">
            <a:spLocks noChangeArrowheads="1"/>
          </p:cNvSpPr>
          <p:nvPr/>
        </p:nvSpPr>
        <p:spPr bwMode="auto">
          <a:xfrm>
            <a:off x="7789435" y="2795104"/>
            <a:ext cx="886253" cy="596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s</a:t>
            </a:r>
          </a:p>
        </p:txBody>
      </p:sp>
      <p:sp>
        <p:nvSpPr>
          <p:cNvPr id="18448" name="Text Box 13"/>
          <p:cNvSpPr txBox="1">
            <a:spLocks noChangeArrowheads="1"/>
          </p:cNvSpPr>
          <p:nvPr/>
        </p:nvSpPr>
        <p:spPr bwMode="auto">
          <a:xfrm>
            <a:off x="4633903" y="2119396"/>
            <a:ext cx="886253" cy="596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s</a:t>
            </a:r>
          </a:p>
        </p:txBody>
      </p:sp>
      <p:sp>
        <p:nvSpPr>
          <p:cNvPr id="18449" name="Text Box 14"/>
          <p:cNvSpPr txBox="1">
            <a:spLocks noChangeArrowheads="1"/>
          </p:cNvSpPr>
          <p:nvPr/>
        </p:nvSpPr>
        <p:spPr bwMode="auto">
          <a:xfrm>
            <a:off x="2481574" y="1469111"/>
            <a:ext cx="886253" cy="596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50" name="Rectangle 15"/>
              <p:cNvSpPr>
                <a:spLocks noChangeArrowheads="1"/>
              </p:cNvSpPr>
              <p:nvPr/>
            </p:nvSpPr>
            <p:spPr bwMode="auto">
              <a:xfrm>
                <a:off x="3557738" y="1902635"/>
                <a:ext cx="886253" cy="59676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50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7738" y="1902635"/>
                <a:ext cx="886253" cy="5967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51" name="Group 16"/>
          <p:cNvGrpSpPr>
            <a:grpSpLocks/>
          </p:cNvGrpSpPr>
          <p:nvPr/>
        </p:nvGrpSpPr>
        <p:grpSpPr bwMode="auto">
          <a:xfrm>
            <a:off x="1405410" y="1523971"/>
            <a:ext cx="886253" cy="595426"/>
            <a:chOff x="2089" y="10248"/>
            <a:chExt cx="826" cy="440"/>
          </a:xfrm>
        </p:grpSpPr>
        <p:sp>
          <p:nvSpPr>
            <p:cNvPr id="18475" name="Rectangle 17"/>
            <p:cNvSpPr>
              <a:spLocks noChangeArrowheads="1"/>
            </p:cNvSpPr>
            <p:nvPr/>
          </p:nvSpPr>
          <p:spPr bwMode="auto">
            <a:xfrm>
              <a:off x="2089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0</a:t>
              </a:r>
            </a:p>
          </p:txBody>
        </p:sp>
        <p:sp>
          <p:nvSpPr>
            <p:cNvPr id="18476" name="Rectangle 18"/>
            <p:cNvSpPr>
              <a:spLocks noChangeArrowheads="1"/>
            </p:cNvSpPr>
            <p:nvPr/>
          </p:nvSpPr>
          <p:spPr bwMode="auto">
            <a:xfrm>
              <a:off x="2502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0</a:t>
              </a:r>
            </a:p>
          </p:txBody>
        </p:sp>
      </p:grpSp>
      <p:grpSp>
        <p:nvGrpSpPr>
          <p:cNvPr id="18452" name="Group 19"/>
          <p:cNvGrpSpPr>
            <a:grpSpLocks/>
          </p:cNvGrpSpPr>
          <p:nvPr/>
        </p:nvGrpSpPr>
        <p:grpSpPr bwMode="auto">
          <a:xfrm>
            <a:off x="1405410" y="2445877"/>
            <a:ext cx="886253" cy="595426"/>
            <a:chOff x="2089" y="10248"/>
            <a:chExt cx="826" cy="440"/>
          </a:xfrm>
        </p:grpSpPr>
        <p:sp>
          <p:nvSpPr>
            <p:cNvPr id="18473" name="Rectangle 20"/>
            <p:cNvSpPr>
              <a:spLocks noChangeArrowheads="1"/>
            </p:cNvSpPr>
            <p:nvPr/>
          </p:nvSpPr>
          <p:spPr bwMode="auto">
            <a:xfrm>
              <a:off x="2089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0</a:t>
              </a:r>
            </a:p>
          </p:txBody>
        </p:sp>
        <p:sp>
          <p:nvSpPr>
            <p:cNvPr id="18474" name="Rectangle 21"/>
            <p:cNvSpPr>
              <a:spLocks noChangeArrowheads="1"/>
            </p:cNvSpPr>
            <p:nvPr/>
          </p:nvSpPr>
          <p:spPr bwMode="auto">
            <a:xfrm>
              <a:off x="2502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0</a:t>
              </a:r>
            </a:p>
          </p:txBody>
        </p:sp>
      </p:grpSp>
      <p:grpSp>
        <p:nvGrpSpPr>
          <p:cNvPr id="18453" name="Group 22"/>
          <p:cNvGrpSpPr>
            <a:grpSpLocks/>
          </p:cNvGrpSpPr>
          <p:nvPr/>
        </p:nvGrpSpPr>
        <p:grpSpPr bwMode="auto">
          <a:xfrm>
            <a:off x="1405410" y="3421305"/>
            <a:ext cx="886253" cy="596764"/>
            <a:chOff x="2089" y="10248"/>
            <a:chExt cx="826" cy="440"/>
          </a:xfrm>
        </p:grpSpPr>
        <p:sp>
          <p:nvSpPr>
            <p:cNvPr id="18471" name="Rectangle 23"/>
            <p:cNvSpPr>
              <a:spLocks noChangeArrowheads="1"/>
            </p:cNvSpPr>
            <p:nvPr/>
          </p:nvSpPr>
          <p:spPr bwMode="auto">
            <a:xfrm>
              <a:off x="2089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1</a:t>
              </a:r>
            </a:p>
          </p:txBody>
        </p:sp>
        <p:sp>
          <p:nvSpPr>
            <p:cNvPr id="18472" name="Rectangle 24"/>
            <p:cNvSpPr>
              <a:spLocks noChangeArrowheads="1"/>
            </p:cNvSpPr>
            <p:nvPr/>
          </p:nvSpPr>
          <p:spPr bwMode="auto">
            <a:xfrm>
              <a:off x="2502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0</a:t>
              </a:r>
            </a:p>
          </p:txBody>
        </p:sp>
      </p:grpSp>
      <p:grpSp>
        <p:nvGrpSpPr>
          <p:cNvPr id="18454" name="Group 25"/>
          <p:cNvGrpSpPr>
            <a:grpSpLocks/>
          </p:cNvGrpSpPr>
          <p:nvPr/>
        </p:nvGrpSpPr>
        <p:grpSpPr bwMode="auto">
          <a:xfrm>
            <a:off x="1405410" y="4451593"/>
            <a:ext cx="886253" cy="596764"/>
            <a:chOff x="2089" y="10248"/>
            <a:chExt cx="826" cy="440"/>
          </a:xfrm>
        </p:grpSpPr>
        <p:sp>
          <p:nvSpPr>
            <p:cNvPr id="18469" name="Rectangle 26"/>
            <p:cNvSpPr>
              <a:spLocks noChangeArrowheads="1"/>
            </p:cNvSpPr>
            <p:nvPr/>
          </p:nvSpPr>
          <p:spPr bwMode="auto">
            <a:xfrm>
              <a:off x="2089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0</a:t>
              </a:r>
            </a:p>
          </p:txBody>
        </p:sp>
        <p:sp>
          <p:nvSpPr>
            <p:cNvPr id="18470" name="Rectangle 27"/>
            <p:cNvSpPr>
              <a:spLocks noChangeArrowheads="1"/>
            </p:cNvSpPr>
            <p:nvPr/>
          </p:nvSpPr>
          <p:spPr bwMode="auto">
            <a:xfrm>
              <a:off x="2502" y="10248"/>
              <a:ext cx="413" cy="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b="1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55" name="Rectangle 28"/>
              <p:cNvSpPr>
                <a:spLocks noChangeArrowheads="1"/>
              </p:cNvSpPr>
              <p:nvPr/>
            </p:nvSpPr>
            <p:spPr bwMode="auto">
              <a:xfrm>
                <a:off x="5710067" y="2824541"/>
                <a:ext cx="886253" cy="59676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55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0067" y="2824541"/>
                <a:ext cx="886253" cy="5967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56" name="Rectangle 29"/>
              <p:cNvSpPr>
                <a:spLocks noChangeArrowheads="1"/>
              </p:cNvSpPr>
              <p:nvPr/>
            </p:nvSpPr>
            <p:spPr bwMode="auto">
              <a:xfrm>
                <a:off x="3557738" y="3909688"/>
                <a:ext cx="886253" cy="59676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56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7738" y="3909688"/>
                <a:ext cx="886253" cy="5967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57" name="Group 30"/>
          <p:cNvGrpSpPr>
            <a:grpSpLocks/>
          </p:cNvGrpSpPr>
          <p:nvPr/>
        </p:nvGrpSpPr>
        <p:grpSpPr bwMode="auto">
          <a:xfrm>
            <a:off x="2291663" y="1849113"/>
            <a:ext cx="5570733" cy="2927622"/>
            <a:chOff x="3564" y="3137"/>
            <a:chExt cx="5192" cy="2188"/>
          </a:xfrm>
        </p:grpSpPr>
        <p:sp>
          <p:nvSpPr>
            <p:cNvPr id="18462" name="Line 31"/>
            <p:cNvSpPr>
              <a:spLocks noChangeShapeType="1"/>
            </p:cNvSpPr>
            <p:nvPr/>
          </p:nvSpPr>
          <p:spPr bwMode="auto">
            <a:xfrm>
              <a:off x="3564" y="3137"/>
              <a:ext cx="1180" cy="162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63" name="Line 32"/>
            <p:cNvSpPr>
              <a:spLocks noChangeShapeType="1"/>
            </p:cNvSpPr>
            <p:nvPr/>
          </p:nvSpPr>
          <p:spPr bwMode="auto">
            <a:xfrm flipV="1">
              <a:off x="3564" y="3461"/>
              <a:ext cx="1180" cy="365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64" name="Line 33"/>
            <p:cNvSpPr>
              <a:spLocks noChangeShapeType="1"/>
            </p:cNvSpPr>
            <p:nvPr/>
          </p:nvSpPr>
          <p:spPr bwMode="auto">
            <a:xfrm>
              <a:off x="3564" y="4555"/>
              <a:ext cx="1180" cy="243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65" name="Line 34"/>
            <p:cNvSpPr>
              <a:spLocks noChangeShapeType="1"/>
            </p:cNvSpPr>
            <p:nvPr/>
          </p:nvSpPr>
          <p:spPr bwMode="auto">
            <a:xfrm flipV="1">
              <a:off x="3564" y="4961"/>
              <a:ext cx="1180" cy="364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66" name="Line 35"/>
            <p:cNvSpPr>
              <a:spLocks noChangeShapeType="1"/>
            </p:cNvSpPr>
            <p:nvPr/>
          </p:nvSpPr>
          <p:spPr bwMode="auto">
            <a:xfrm>
              <a:off x="5570" y="3420"/>
              <a:ext cx="1180" cy="608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67" name="Line 36"/>
            <p:cNvSpPr>
              <a:spLocks noChangeShapeType="1"/>
            </p:cNvSpPr>
            <p:nvPr/>
          </p:nvSpPr>
          <p:spPr bwMode="auto">
            <a:xfrm flipV="1">
              <a:off x="5570" y="4191"/>
              <a:ext cx="1180" cy="729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68" name="Line 37"/>
            <p:cNvSpPr>
              <a:spLocks noChangeShapeType="1"/>
            </p:cNvSpPr>
            <p:nvPr/>
          </p:nvSpPr>
          <p:spPr bwMode="auto">
            <a:xfrm flipV="1">
              <a:off x="7576" y="4069"/>
              <a:ext cx="1180" cy="0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458" name="Group 38"/>
          <p:cNvGrpSpPr>
            <a:grpSpLocks/>
          </p:cNvGrpSpPr>
          <p:nvPr/>
        </p:nvGrpSpPr>
        <p:grpSpPr bwMode="auto">
          <a:xfrm>
            <a:off x="2544878" y="980728"/>
            <a:ext cx="5127606" cy="596764"/>
            <a:chOff x="4272" y="10448"/>
            <a:chExt cx="4779" cy="440"/>
          </a:xfrm>
        </p:grpSpPr>
        <p:sp>
          <p:nvSpPr>
            <p:cNvPr id="18459" name="Text Box 39"/>
            <p:cNvSpPr txBox="1">
              <a:spLocks noChangeArrowheads="1"/>
            </p:cNvSpPr>
            <p:nvPr/>
          </p:nvSpPr>
          <p:spPr bwMode="auto">
            <a:xfrm>
              <a:off x="8225" y="10448"/>
              <a:ext cx="826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b="1"/>
                <a:t>pas 3</a:t>
              </a:r>
            </a:p>
          </p:txBody>
        </p:sp>
        <p:sp>
          <p:nvSpPr>
            <p:cNvPr id="18460" name="Text Box 40"/>
            <p:cNvSpPr txBox="1">
              <a:spLocks noChangeArrowheads="1"/>
            </p:cNvSpPr>
            <p:nvPr/>
          </p:nvSpPr>
          <p:spPr bwMode="auto">
            <a:xfrm>
              <a:off x="6278" y="10448"/>
              <a:ext cx="826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b="1"/>
                <a:t>pas 2</a:t>
              </a:r>
            </a:p>
          </p:txBody>
        </p:sp>
        <p:sp>
          <p:nvSpPr>
            <p:cNvPr id="18461" name="Text Box 41"/>
            <p:cNvSpPr txBox="1">
              <a:spLocks noChangeArrowheads="1"/>
            </p:cNvSpPr>
            <p:nvPr/>
          </p:nvSpPr>
          <p:spPr bwMode="auto">
            <a:xfrm>
              <a:off x="4272" y="10448"/>
              <a:ext cx="826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b="1"/>
                <a:t>pas 1</a:t>
              </a:r>
            </a:p>
          </p:txBody>
        </p:sp>
      </p:grpSp>
      <p:sp>
        <p:nvSpPr>
          <p:cNvPr id="18438" name="Rectangle 42"/>
          <p:cNvSpPr>
            <a:spLocks noChangeArrowheads="1"/>
          </p:cNvSpPr>
          <p:nvPr/>
        </p:nvSpPr>
        <p:spPr bwMode="auto">
          <a:xfrm>
            <a:off x="1331640" y="1437928"/>
            <a:ext cx="533400" cy="387667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439" name="Rectangle 43"/>
          <p:cNvSpPr>
            <a:spLocks noChangeArrowheads="1"/>
          </p:cNvSpPr>
          <p:nvPr/>
        </p:nvSpPr>
        <p:spPr bwMode="auto">
          <a:xfrm>
            <a:off x="1878360" y="1437928"/>
            <a:ext cx="533400" cy="387667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569325" cy="489585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 smtClean="0"/>
              <a:t>Algoritmul</a:t>
            </a:r>
            <a:r>
              <a:rPr lang="en-US" sz="2400" dirty="0" smtClean="0"/>
              <a:t> de </a:t>
            </a:r>
            <a:r>
              <a:rPr lang="en-US" sz="2400" dirty="0" err="1" smtClean="0"/>
              <a:t>sortare</a:t>
            </a:r>
            <a:r>
              <a:rPr lang="en-US" sz="2400" dirty="0" smtClean="0"/>
              <a:t> </a:t>
            </a:r>
            <a:r>
              <a:rPr lang="en-US" sz="2400" dirty="0" err="1" smtClean="0"/>
              <a:t>devine</a:t>
            </a:r>
            <a:r>
              <a:rPr lang="en-US" sz="2400" dirty="0" smtClean="0"/>
              <a:t>: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o-RO" sz="2400" dirty="0" smtClean="0"/>
              <a:t>R</a:t>
            </a:r>
            <a:r>
              <a:rPr lang="en-US" sz="2400" dirty="0" smtClean="0"/>
              <a:t>e</a:t>
            </a:r>
            <a:r>
              <a:rPr lang="ro-RO" sz="2400" dirty="0" smtClean="0"/>
              <a:t>ț</a:t>
            </a:r>
            <a:r>
              <a:rPr lang="en-US" sz="2400" dirty="0" err="1" smtClean="0"/>
              <a:t>ea</a:t>
            </a:r>
            <a:r>
              <a:rPr lang="en-US" sz="2400" dirty="0" smtClean="0"/>
              <a:t> de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2k-1)*</a:t>
            </a:r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procesoare</a:t>
            </a:r>
            <a:r>
              <a:rPr lang="en-US" sz="2400" dirty="0" smtClean="0"/>
              <a:t> </a:t>
            </a:r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: C</a:t>
            </a:r>
            <a:r>
              <a:rPr lang="ro-RO" sz="2400" dirty="0" smtClean="0"/>
              <a:t>âț</a:t>
            </a:r>
            <a:r>
              <a:rPr lang="en-US" sz="2400" dirty="0" err="1" smtClean="0"/>
              <a:t>i</a:t>
            </a:r>
            <a:r>
              <a:rPr lang="en-US" sz="2400" dirty="0" smtClean="0"/>
              <a:t> pa</a:t>
            </a:r>
            <a:r>
              <a:rPr lang="ro-RO" sz="2400" dirty="0" smtClean="0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necesari</a:t>
            </a:r>
            <a:r>
              <a:rPr lang="en-US" sz="2400" dirty="0" smtClean="0"/>
              <a:t>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aceast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abordare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faza</a:t>
            </a:r>
            <a:r>
              <a:rPr lang="en-US" sz="2400" dirty="0" smtClean="0"/>
              <a:t> 1?</a:t>
            </a:r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 smtClean="0">
                <a:solidFill>
                  <a:srgbClr val="FF9966"/>
                </a:solidFill>
              </a:rPr>
              <a:t>(2N-1)</a:t>
            </a:r>
            <a:r>
              <a:rPr lang="en-US" sz="2400" b="1" dirty="0" smtClean="0">
                <a:solidFill>
                  <a:srgbClr val="FF0000"/>
                </a:solidFill>
              </a:rPr>
              <a:t>*2*</a:t>
            </a:r>
            <a:r>
              <a:rPr lang="en-US" sz="2400" b="1" dirty="0" err="1" smtClean="0">
                <a:solidFill>
                  <a:srgbClr val="FF0000"/>
                </a:solidFill>
              </a:rPr>
              <a:t>logK</a:t>
            </a:r>
            <a:r>
              <a:rPr lang="en-US" sz="2400" dirty="0" smtClean="0"/>
              <a:t> pa</a:t>
            </a:r>
            <a:r>
              <a:rPr lang="ro-RO" sz="2400" dirty="0" smtClean="0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p</a:t>
            </a:r>
            <a:r>
              <a:rPr lang="ro-RO" sz="2400" dirty="0" smtClean="0"/>
              <a:t>entru</a:t>
            </a:r>
            <a:r>
              <a:rPr lang="en-US" sz="2400" dirty="0" smtClean="0"/>
              <a:t> </a:t>
            </a:r>
            <a:r>
              <a:rPr lang="en-US" sz="2400" dirty="0" err="1" smtClean="0"/>
              <a:t>faza</a:t>
            </a:r>
            <a:r>
              <a:rPr lang="en-US" sz="2400" dirty="0" smtClean="0"/>
              <a:t> 1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Calculul detaliat al complexităţii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2200" y="2350545"/>
            <a:ext cx="1752600" cy="1981200"/>
            <a:chOff x="2362200" y="2362200"/>
            <a:chExt cx="1752600" cy="1981200"/>
          </a:xfrm>
        </p:grpSpPr>
        <p:sp>
          <p:nvSpPr>
            <p:cNvPr id="19459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9502" name="Line 50"/>
          <p:cNvSpPr>
            <a:spLocks noChangeShapeType="1"/>
          </p:cNvSpPr>
          <p:nvPr/>
        </p:nvSpPr>
        <p:spPr bwMode="auto">
          <a:xfrm>
            <a:off x="1905000" y="3352800"/>
            <a:ext cx="457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3" name="Line 51"/>
          <p:cNvSpPr>
            <a:spLocks noChangeShapeType="1"/>
          </p:cNvSpPr>
          <p:nvPr/>
        </p:nvSpPr>
        <p:spPr bwMode="auto">
          <a:xfrm>
            <a:off x="4114800" y="3352800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4" name="Line 52"/>
          <p:cNvSpPr>
            <a:spLocks noChangeShapeType="1"/>
          </p:cNvSpPr>
          <p:nvPr/>
        </p:nvSpPr>
        <p:spPr bwMode="auto">
          <a:xfrm>
            <a:off x="6400800" y="3352800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5" name="Text Box 53"/>
          <p:cNvSpPr txBox="1">
            <a:spLocks noChangeArrowheads="1"/>
          </p:cNvSpPr>
          <p:nvPr/>
        </p:nvSpPr>
        <p:spPr bwMode="auto">
          <a:xfrm>
            <a:off x="468313" y="2492375"/>
            <a:ext cx="1135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ro-RO" b="1"/>
              <a:t>I</a:t>
            </a:r>
            <a:r>
              <a:rPr lang="en-US" b="1"/>
              <a:t>ntrare</a:t>
            </a:r>
          </a:p>
        </p:txBody>
      </p:sp>
      <p:sp>
        <p:nvSpPr>
          <p:cNvPr id="19506" name="Text Box 55"/>
          <p:cNvSpPr txBox="1">
            <a:spLocks noChangeArrowheads="1"/>
          </p:cNvSpPr>
          <p:nvPr/>
        </p:nvSpPr>
        <p:spPr bwMode="auto">
          <a:xfrm>
            <a:off x="609600" y="37338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b="1"/>
              <a:t>Ie</a:t>
            </a:r>
            <a:r>
              <a:rPr lang="ro-RO" b="1"/>
              <a:t>ș</a:t>
            </a:r>
            <a:r>
              <a:rPr lang="en-US" b="1"/>
              <a:t>ire</a:t>
            </a:r>
          </a:p>
        </p:txBody>
      </p:sp>
      <p:sp>
        <p:nvSpPr>
          <p:cNvPr id="19507" name="Line 56"/>
          <p:cNvSpPr>
            <a:spLocks noChangeShapeType="1"/>
          </p:cNvSpPr>
          <p:nvPr/>
        </p:nvSpPr>
        <p:spPr bwMode="auto">
          <a:xfrm>
            <a:off x="1600200" y="27432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Line 57"/>
          <p:cNvSpPr>
            <a:spLocks noChangeShapeType="1"/>
          </p:cNvSpPr>
          <p:nvPr/>
        </p:nvSpPr>
        <p:spPr bwMode="auto">
          <a:xfrm>
            <a:off x="1524000" y="39624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4655232" y="2350545"/>
            <a:ext cx="1752600" cy="1981200"/>
            <a:chOff x="2362200" y="2362200"/>
            <a:chExt cx="1752600" cy="1981200"/>
          </a:xfrm>
        </p:grpSpPr>
        <p:sp>
          <p:nvSpPr>
            <p:cNvPr id="122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948264" y="2350545"/>
            <a:ext cx="1752600" cy="1981200"/>
            <a:chOff x="2362200" y="2362200"/>
            <a:chExt cx="1752600" cy="1981200"/>
          </a:xfrm>
        </p:grpSpPr>
        <p:sp>
          <p:nvSpPr>
            <p:cNvPr id="137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0" y="908050"/>
            <a:ext cx="91440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Abordare</a:t>
            </a:r>
            <a:r>
              <a:rPr lang="en-US" sz="2800" dirty="0" smtClean="0"/>
              <a:t> pipeline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56165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smtClean="0"/>
              <a:t>Algoritm </a:t>
            </a:r>
            <a:r>
              <a:rPr lang="ro-RO" sz="2200" b="1" smtClean="0">
                <a:solidFill>
                  <a:srgbClr val="FF0000"/>
                </a:solidFill>
              </a:rPr>
              <a:t>mai bun</a:t>
            </a:r>
            <a:r>
              <a:rPr lang="ro-RO" sz="2200" smtClean="0"/>
              <a:t> de comparare 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smtClean="0"/>
              <a:t>Tablou liniar de </a:t>
            </a:r>
            <a:r>
              <a:rPr lang="ro-RO" sz="2200" b="1" smtClean="0"/>
              <a:t>k</a:t>
            </a:r>
            <a:r>
              <a:rPr lang="ro-RO" sz="2200" smtClean="0"/>
              <a:t> procesoare pe bit 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smtClean="0"/>
              <a:t>În timp ce un procesor compară o pereche de biți a două numere succesive, procesorul de sub el lucrează cu biții mai puțin semnificativi ai perechii de numere anterioare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smtClean="0"/>
              <a:t>La fiecare pas, un procesor primește la intrare un bit, iar de la procesorul de deasupra o informație asupra comparației făcute de el la pasul anterior: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b="1" smtClean="0">
                <a:solidFill>
                  <a:srgbClr val="FF0000"/>
                </a:solidFill>
              </a:rPr>
              <a:t>s</a:t>
            </a:r>
            <a:r>
              <a:rPr lang="ro-RO" sz="2200" smtClean="0"/>
              <a:t> – dacă numărul de la intrare este mai mare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b="1" smtClean="0">
                <a:solidFill>
                  <a:srgbClr val="FF0000"/>
                </a:solidFill>
              </a:rPr>
              <a:t>d</a:t>
            </a:r>
            <a:r>
              <a:rPr lang="ro-RO" sz="2200" smtClean="0"/>
              <a:t> – dacă numărul memorat este mai mare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b="1" smtClean="0">
                <a:solidFill>
                  <a:srgbClr val="FF0000"/>
                </a:solidFill>
              </a:rPr>
              <a:t>=</a:t>
            </a:r>
            <a:r>
              <a:rPr lang="ro-RO" sz="2200" smtClean="0">
                <a:solidFill>
                  <a:srgbClr val="FF0000"/>
                </a:solidFill>
              </a:rPr>
              <a:t> </a:t>
            </a:r>
            <a:r>
              <a:rPr lang="ro-RO" sz="2200" smtClean="0"/>
              <a:t>- dacă cele două numere sunt egale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smtClean="0"/>
              <a:t>Dacă primește </a:t>
            </a:r>
            <a:r>
              <a:rPr lang="ro-RO" sz="2200" b="1" smtClean="0">
                <a:solidFill>
                  <a:srgbClr val="FF0000"/>
                </a:solidFill>
              </a:rPr>
              <a:t>s</a:t>
            </a:r>
            <a:r>
              <a:rPr lang="ro-RO" sz="2200" smtClean="0"/>
              <a:t>, procesorul transmite bitul de la intrare la ieșire și transmite </a:t>
            </a:r>
            <a:r>
              <a:rPr lang="ro-RO" sz="2200" b="1" smtClean="0">
                <a:solidFill>
                  <a:srgbClr val="FF0000"/>
                </a:solidFill>
              </a:rPr>
              <a:t>s</a:t>
            </a:r>
            <a:r>
              <a:rPr lang="ro-RO" sz="2200" smtClean="0"/>
              <a:t> în jos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smtClean="0"/>
              <a:t>Dacă primește </a:t>
            </a:r>
            <a:r>
              <a:rPr lang="ro-RO" sz="2200" b="1" smtClean="0">
                <a:solidFill>
                  <a:srgbClr val="FF0000"/>
                </a:solidFill>
              </a:rPr>
              <a:t>d</a:t>
            </a:r>
            <a:r>
              <a:rPr lang="ro-RO" sz="2200" smtClean="0"/>
              <a:t>, procesorul transmite bitul memorat la ieșire și transmite </a:t>
            </a:r>
            <a:r>
              <a:rPr lang="ro-RO" sz="2200" b="1" smtClean="0">
                <a:solidFill>
                  <a:srgbClr val="FF0000"/>
                </a:solidFill>
              </a:rPr>
              <a:t>d</a:t>
            </a:r>
            <a:r>
              <a:rPr lang="ro-RO" sz="2200" smtClean="0"/>
              <a:t> în jos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smtClean="0"/>
              <a:t>Dacă primește </a:t>
            </a:r>
            <a:r>
              <a:rPr lang="ro-RO" sz="2200" b="1" smtClean="0">
                <a:solidFill>
                  <a:srgbClr val="FF0000"/>
                </a:solidFill>
              </a:rPr>
              <a:t>=</a:t>
            </a:r>
            <a:r>
              <a:rPr lang="ro-RO" sz="2200" smtClean="0"/>
              <a:t>, transmite bitul mai mare la ieșire, memorează bitul mai mic și transmite în jos </a:t>
            </a:r>
            <a:r>
              <a:rPr lang="ro-RO" sz="2200" b="1" smtClean="0">
                <a:solidFill>
                  <a:srgbClr val="FF0000"/>
                </a:solidFill>
              </a:rPr>
              <a:t>s</a:t>
            </a:r>
            <a:r>
              <a:rPr lang="ro-RO" sz="2200" smtClean="0"/>
              <a:t>, </a:t>
            </a:r>
            <a:r>
              <a:rPr lang="ro-RO" sz="2200" b="1" smtClean="0">
                <a:solidFill>
                  <a:srgbClr val="FF0000"/>
                </a:solidFill>
              </a:rPr>
              <a:t>d</a:t>
            </a:r>
            <a:r>
              <a:rPr lang="ro-RO" sz="2200" smtClean="0"/>
              <a:t>, sau </a:t>
            </a:r>
            <a:r>
              <a:rPr lang="ro-RO" sz="2200" b="1" smtClean="0">
                <a:solidFill>
                  <a:srgbClr val="FF0000"/>
                </a:solidFill>
              </a:rPr>
              <a:t>=</a:t>
            </a:r>
            <a:r>
              <a:rPr lang="ro-RO" sz="2200" smtClean="0"/>
              <a:t> în mod corespunzător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endParaRPr lang="ro-RO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a typeface="+mj-ea"/>
                <a:cs typeface="+mj-cs"/>
              </a:rPr>
              <a:t>Abordare pipeline</a:t>
            </a:r>
          </a:p>
        </p:txBody>
      </p:sp>
      <p:grpSp>
        <p:nvGrpSpPr>
          <p:cNvPr id="14338" name="Group 51"/>
          <p:cNvGrpSpPr>
            <a:grpSpLocks/>
          </p:cNvGrpSpPr>
          <p:nvPr/>
        </p:nvGrpSpPr>
        <p:grpSpPr bwMode="auto">
          <a:xfrm>
            <a:off x="3352800" y="2774503"/>
            <a:ext cx="5791200" cy="3505200"/>
            <a:chOff x="1794" y="10088"/>
            <a:chExt cx="7670" cy="3360"/>
          </a:xfrm>
        </p:grpSpPr>
        <p:sp>
          <p:nvSpPr>
            <p:cNvPr id="14373" name="Text Box 52"/>
            <p:cNvSpPr txBox="1">
              <a:spLocks noChangeArrowheads="1"/>
            </p:cNvSpPr>
            <p:nvPr/>
          </p:nvSpPr>
          <p:spPr bwMode="auto">
            <a:xfrm>
              <a:off x="2502" y="13008"/>
              <a:ext cx="826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latin typeface="Arial" pitchFamily="34" charset="0"/>
                </a:rPr>
                <a:t>s     d</a:t>
              </a:r>
            </a:p>
          </p:txBody>
        </p:sp>
        <p:grpSp>
          <p:nvGrpSpPr>
            <p:cNvPr id="14374" name="Group 53"/>
            <p:cNvGrpSpPr>
              <a:grpSpLocks/>
            </p:cNvGrpSpPr>
            <p:nvPr/>
          </p:nvGrpSpPr>
          <p:grpSpPr bwMode="auto">
            <a:xfrm>
              <a:off x="1794" y="10088"/>
              <a:ext cx="7670" cy="3040"/>
              <a:chOff x="1558" y="10448"/>
              <a:chExt cx="7670" cy="3000"/>
            </a:xfrm>
          </p:grpSpPr>
          <p:grpSp>
            <p:nvGrpSpPr>
              <p:cNvPr id="14375" name="Group 54"/>
              <p:cNvGrpSpPr>
                <a:grpSpLocks/>
              </p:cNvGrpSpPr>
              <p:nvPr/>
            </p:nvGrpSpPr>
            <p:grpSpPr bwMode="auto">
              <a:xfrm>
                <a:off x="1558" y="10808"/>
                <a:ext cx="7670" cy="2640"/>
                <a:chOff x="1558" y="10808"/>
                <a:chExt cx="7670" cy="2640"/>
              </a:xfrm>
            </p:grpSpPr>
            <p:sp>
              <p:nvSpPr>
                <p:cNvPr id="1438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558" y="1084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msb</a:t>
                  </a:r>
                </a:p>
              </p:txBody>
            </p:sp>
            <p:sp>
              <p:nvSpPr>
                <p:cNvPr id="1438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617" y="1300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lsb</a:t>
                  </a:r>
                </a:p>
              </p:txBody>
            </p:sp>
            <p:sp>
              <p:nvSpPr>
                <p:cNvPr id="1438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269" y="1148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=</a:t>
                  </a:r>
                </a:p>
              </p:txBody>
            </p:sp>
            <p:sp>
              <p:nvSpPr>
                <p:cNvPr id="1438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69" y="1224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s</a:t>
                  </a:r>
                </a:p>
              </p:txBody>
            </p:sp>
            <p:sp>
              <p:nvSpPr>
                <p:cNvPr id="1438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210" y="1296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d</a:t>
                  </a:r>
                </a:p>
              </p:txBody>
            </p:sp>
            <p:sp>
              <p:nvSpPr>
                <p:cNvPr id="1438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275" y="1240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s</a:t>
                  </a:r>
                </a:p>
              </p:txBody>
            </p:sp>
            <p:sp>
              <p:nvSpPr>
                <p:cNvPr id="1438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402" y="1176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s</a:t>
                  </a:r>
                </a:p>
              </p:txBody>
            </p:sp>
            <p:sp>
              <p:nvSpPr>
                <p:cNvPr id="1438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275" y="1128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=</a:t>
                  </a:r>
                </a:p>
              </p:txBody>
            </p:sp>
            <p:sp>
              <p:nvSpPr>
                <p:cNvPr id="1438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269" y="1080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=</a:t>
                  </a:r>
                </a:p>
              </p:txBody>
            </p:sp>
            <p:sp>
              <p:nvSpPr>
                <p:cNvPr id="14389" name="Rectangle 64"/>
                <p:cNvSpPr>
                  <a:spLocks noChangeArrowheads="1"/>
                </p:cNvSpPr>
                <p:nvPr/>
              </p:nvSpPr>
              <p:spPr bwMode="auto">
                <a:xfrm>
                  <a:off x="4272" y="1112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  <p:sp>
              <p:nvSpPr>
                <p:cNvPr id="14390" name="Line 65"/>
                <p:cNvSpPr>
                  <a:spLocks noChangeShapeType="1"/>
                </p:cNvSpPr>
                <p:nvPr/>
              </p:nvSpPr>
              <p:spPr bwMode="auto">
                <a:xfrm>
                  <a:off x="3092" y="11088"/>
                  <a:ext cx="1180" cy="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391" name="Group 66"/>
                <p:cNvGrpSpPr>
                  <a:grpSpLocks/>
                </p:cNvGrpSpPr>
                <p:nvPr/>
              </p:nvGrpSpPr>
              <p:grpSpPr bwMode="auto">
                <a:xfrm>
                  <a:off x="2266" y="10848"/>
                  <a:ext cx="826" cy="440"/>
                  <a:chOff x="2089" y="10248"/>
                  <a:chExt cx="826" cy="440"/>
                </a:xfrm>
              </p:grpSpPr>
              <p:sp>
                <p:nvSpPr>
                  <p:cNvPr id="14409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441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4392" name="Group 69"/>
                <p:cNvGrpSpPr>
                  <a:grpSpLocks/>
                </p:cNvGrpSpPr>
                <p:nvPr/>
              </p:nvGrpSpPr>
              <p:grpSpPr bwMode="auto">
                <a:xfrm>
                  <a:off x="2266" y="11528"/>
                  <a:ext cx="826" cy="440"/>
                  <a:chOff x="2089" y="10248"/>
                  <a:chExt cx="826" cy="440"/>
                </a:xfrm>
              </p:grpSpPr>
              <p:sp>
                <p:nvSpPr>
                  <p:cNvPr id="1440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4408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4393" name="Group 72"/>
                <p:cNvGrpSpPr>
                  <a:grpSpLocks/>
                </p:cNvGrpSpPr>
                <p:nvPr/>
              </p:nvGrpSpPr>
              <p:grpSpPr bwMode="auto">
                <a:xfrm>
                  <a:off x="2266" y="12248"/>
                  <a:ext cx="826" cy="440"/>
                  <a:chOff x="2089" y="10248"/>
                  <a:chExt cx="826" cy="440"/>
                </a:xfrm>
              </p:grpSpPr>
              <p:sp>
                <p:nvSpPr>
                  <p:cNvPr id="1440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4406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4394" name="Group 75"/>
                <p:cNvGrpSpPr>
                  <a:grpSpLocks/>
                </p:cNvGrpSpPr>
                <p:nvPr/>
              </p:nvGrpSpPr>
              <p:grpSpPr bwMode="auto">
                <a:xfrm>
                  <a:off x="2266" y="13008"/>
                  <a:ext cx="826" cy="440"/>
                  <a:chOff x="2089" y="10248"/>
                  <a:chExt cx="826" cy="440"/>
                </a:xfrm>
              </p:grpSpPr>
              <p:sp>
                <p:nvSpPr>
                  <p:cNvPr id="1440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440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10248"/>
                    <a:ext cx="413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MS PGothic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>
                        <a:latin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4395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092" y="11408"/>
                  <a:ext cx="118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6" name="Line 79"/>
                <p:cNvSpPr>
                  <a:spLocks noChangeShapeType="1"/>
                </p:cNvSpPr>
                <p:nvPr/>
              </p:nvSpPr>
              <p:spPr bwMode="auto">
                <a:xfrm>
                  <a:off x="3092" y="12488"/>
                  <a:ext cx="118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7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092" y="12888"/>
                  <a:ext cx="118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8" name="Rectangle 81"/>
                <p:cNvSpPr>
                  <a:spLocks noChangeArrowheads="1"/>
                </p:cNvSpPr>
                <p:nvPr/>
              </p:nvSpPr>
              <p:spPr bwMode="auto">
                <a:xfrm>
                  <a:off x="6278" y="1180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  <p:sp>
              <p:nvSpPr>
                <p:cNvPr id="14399" name="Rectangle 82"/>
                <p:cNvSpPr>
                  <a:spLocks noChangeArrowheads="1"/>
                </p:cNvSpPr>
                <p:nvPr/>
              </p:nvSpPr>
              <p:spPr bwMode="auto">
                <a:xfrm>
                  <a:off x="4272" y="1260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  <p:sp>
              <p:nvSpPr>
                <p:cNvPr id="14400" name="Line 83"/>
                <p:cNvSpPr>
                  <a:spLocks noChangeShapeType="1"/>
                </p:cNvSpPr>
                <p:nvPr/>
              </p:nvSpPr>
              <p:spPr bwMode="auto">
                <a:xfrm>
                  <a:off x="5098" y="11368"/>
                  <a:ext cx="118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1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098" y="12128"/>
                  <a:ext cx="118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104" y="12008"/>
                  <a:ext cx="1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76" name="Group 86"/>
              <p:cNvGrpSpPr>
                <a:grpSpLocks/>
              </p:cNvGrpSpPr>
              <p:nvPr/>
            </p:nvGrpSpPr>
            <p:grpSpPr bwMode="auto">
              <a:xfrm>
                <a:off x="3328" y="10448"/>
                <a:ext cx="4779" cy="440"/>
                <a:chOff x="4272" y="10448"/>
                <a:chExt cx="4779" cy="440"/>
              </a:xfrm>
            </p:grpSpPr>
            <p:sp>
              <p:nvSpPr>
                <p:cNvPr id="6459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8225" y="1044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ctr">
                    <a:defRPr/>
                  </a:pPr>
                  <a:r>
                    <a:rPr lang="en-US" sz="1400" b="1">
                      <a:latin typeface="Arial" charset="0"/>
                      <a:ea typeface="ＭＳ Ｐゴシック" charset="0"/>
                    </a:rPr>
                    <a:t>pas 3</a:t>
                  </a:r>
                </a:p>
              </p:txBody>
            </p:sp>
            <p:sp>
              <p:nvSpPr>
                <p:cNvPr id="6460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6278" y="1044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ctr">
                    <a:defRPr/>
                  </a:pPr>
                  <a:r>
                    <a:rPr lang="en-US" sz="1400" b="1">
                      <a:latin typeface="Arial" charset="0"/>
                      <a:ea typeface="ＭＳ Ｐゴシック" charset="0"/>
                    </a:rPr>
                    <a:t>pas 2</a:t>
                  </a:r>
                </a:p>
              </p:txBody>
            </p:sp>
            <p:sp>
              <p:nvSpPr>
                <p:cNvPr id="1437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272" y="10448"/>
                  <a:ext cx="826" cy="4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>
                      <a:latin typeface="Arial" pitchFamily="34" charset="0"/>
                    </a:rPr>
                    <a:t>pas 1</a:t>
                  </a:r>
                </a:p>
              </p:txBody>
            </p:sp>
          </p:grpSp>
        </p:grpSp>
      </p:grpSp>
      <p:grpSp>
        <p:nvGrpSpPr>
          <p:cNvPr id="14339" name="Group 92"/>
          <p:cNvGrpSpPr>
            <a:grpSpLocks/>
          </p:cNvGrpSpPr>
          <p:nvPr/>
        </p:nvGrpSpPr>
        <p:grpSpPr bwMode="auto">
          <a:xfrm>
            <a:off x="1066800" y="1707703"/>
            <a:ext cx="609600" cy="533400"/>
            <a:chOff x="672" y="768"/>
            <a:chExt cx="384" cy="336"/>
          </a:xfrm>
        </p:grpSpPr>
        <p:sp>
          <p:nvSpPr>
            <p:cNvPr id="64602" name="Rectangle 90"/>
            <p:cNvSpPr>
              <a:spLocks noChangeArrowheads="1"/>
            </p:cNvSpPr>
            <p:nvPr/>
          </p:nvSpPr>
          <p:spPr bwMode="auto">
            <a:xfrm>
              <a:off x="672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64603" name="Rectangle 91"/>
            <p:cNvSpPr>
              <a:spLocks noChangeArrowheads="1"/>
            </p:cNvSpPr>
            <p:nvPr/>
          </p:nvSpPr>
          <p:spPr bwMode="auto">
            <a:xfrm>
              <a:off x="864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14340" name="Group 93"/>
          <p:cNvGrpSpPr>
            <a:grpSpLocks/>
          </p:cNvGrpSpPr>
          <p:nvPr/>
        </p:nvGrpSpPr>
        <p:grpSpPr bwMode="auto">
          <a:xfrm>
            <a:off x="1066800" y="2926903"/>
            <a:ext cx="609600" cy="533400"/>
            <a:chOff x="672" y="768"/>
            <a:chExt cx="384" cy="336"/>
          </a:xfrm>
        </p:grpSpPr>
        <p:sp>
          <p:nvSpPr>
            <p:cNvPr id="64606" name="Rectangle 94"/>
            <p:cNvSpPr>
              <a:spLocks noChangeArrowheads="1"/>
            </p:cNvSpPr>
            <p:nvPr/>
          </p:nvSpPr>
          <p:spPr bwMode="auto">
            <a:xfrm>
              <a:off x="672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64607" name="Rectangle 95"/>
            <p:cNvSpPr>
              <a:spLocks noChangeArrowheads="1"/>
            </p:cNvSpPr>
            <p:nvPr/>
          </p:nvSpPr>
          <p:spPr bwMode="auto">
            <a:xfrm>
              <a:off x="864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14341" name="Group 96"/>
          <p:cNvGrpSpPr>
            <a:grpSpLocks/>
          </p:cNvGrpSpPr>
          <p:nvPr/>
        </p:nvGrpSpPr>
        <p:grpSpPr bwMode="auto">
          <a:xfrm>
            <a:off x="1066800" y="4069903"/>
            <a:ext cx="609600" cy="533400"/>
            <a:chOff x="672" y="768"/>
            <a:chExt cx="384" cy="336"/>
          </a:xfrm>
        </p:grpSpPr>
        <p:sp>
          <p:nvSpPr>
            <p:cNvPr id="64609" name="Rectangle 97"/>
            <p:cNvSpPr>
              <a:spLocks noChangeArrowheads="1"/>
            </p:cNvSpPr>
            <p:nvPr/>
          </p:nvSpPr>
          <p:spPr bwMode="auto">
            <a:xfrm>
              <a:off x="672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4610" name="Rectangle 98"/>
            <p:cNvSpPr>
              <a:spLocks noChangeArrowheads="1"/>
            </p:cNvSpPr>
            <p:nvPr/>
          </p:nvSpPr>
          <p:spPr bwMode="auto">
            <a:xfrm>
              <a:off x="864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14342" name="Group 99"/>
          <p:cNvGrpSpPr>
            <a:grpSpLocks/>
          </p:cNvGrpSpPr>
          <p:nvPr/>
        </p:nvGrpSpPr>
        <p:grpSpPr bwMode="auto">
          <a:xfrm>
            <a:off x="1066800" y="5365303"/>
            <a:ext cx="609600" cy="533400"/>
            <a:chOff x="672" y="768"/>
            <a:chExt cx="384" cy="336"/>
          </a:xfrm>
        </p:grpSpPr>
        <p:sp>
          <p:nvSpPr>
            <p:cNvPr id="64612" name="Rectangle 100"/>
            <p:cNvSpPr>
              <a:spLocks noChangeArrowheads="1"/>
            </p:cNvSpPr>
            <p:nvPr/>
          </p:nvSpPr>
          <p:spPr bwMode="auto">
            <a:xfrm>
              <a:off x="672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64613" name="Rectangle 101"/>
            <p:cNvSpPr>
              <a:spLocks noChangeArrowheads="1"/>
            </p:cNvSpPr>
            <p:nvPr/>
          </p:nvSpPr>
          <p:spPr bwMode="auto">
            <a:xfrm>
              <a:off x="864" y="768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228600" y="178390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msb</a:t>
            </a:r>
          </a:p>
        </p:txBody>
      </p:sp>
      <p:sp>
        <p:nvSpPr>
          <p:cNvPr id="64615" name="Text Box 103"/>
          <p:cNvSpPr txBox="1">
            <a:spLocks noChangeArrowheads="1"/>
          </p:cNvSpPr>
          <p:nvPr/>
        </p:nvSpPr>
        <p:spPr bwMode="auto">
          <a:xfrm>
            <a:off x="228600" y="544150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lsb</a:t>
            </a:r>
          </a:p>
        </p:txBody>
      </p:sp>
      <p:grpSp>
        <p:nvGrpSpPr>
          <p:cNvPr id="14345" name="Group 122"/>
          <p:cNvGrpSpPr>
            <a:grpSpLocks/>
          </p:cNvGrpSpPr>
          <p:nvPr/>
        </p:nvGrpSpPr>
        <p:grpSpPr bwMode="auto">
          <a:xfrm>
            <a:off x="1371600" y="1707703"/>
            <a:ext cx="1066800" cy="1143000"/>
            <a:chOff x="864" y="768"/>
            <a:chExt cx="672" cy="720"/>
          </a:xfrm>
        </p:grpSpPr>
        <p:sp>
          <p:nvSpPr>
            <p:cNvPr id="64617" name="Text Box 105"/>
            <p:cNvSpPr txBox="1">
              <a:spLocks noChangeArrowheads="1"/>
            </p:cNvSpPr>
            <p:nvPr/>
          </p:nvSpPr>
          <p:spPr bwMode="auto">
            <a:xfrm>
              <a:off x="864" y="115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=</a:t>
              </a:r>
            </a:p>
          </p:txBody>
        </p:sp>
        <p:sp>
          <p:nvSpPr>
            <p:cNvPr id="64622" name="Line 110"/>
            <p:cNvSpPr>
              <a:spLocks noChangeShapeType="1"/>
            </p:cNvSpPr>
            <p:nvPr/>
          </p:nvSpPr>
          <p:spPr bwMode="auto">
            <a:xfrm>
              <a:off x="864" y="115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26" name="Line 114"/>
            <p:cNvSpPr>
              <a:spLocks noChangeShapeType="1"/>
            </p:cNvSpPr>
            <p:nvPr/>
          </p:nvSpPr>
          <p:spPr bwMode="auto">
            <a:xfrm>
              <a:off x="1104" y="912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30" name="Text Box 118"/>
            <p:cNvSpPr txBox="1">
              <a:spLocks noChangeArrowheads="1"/>
            </p:cNvSpPr>
            <p:nvPr/>
          </p:nvSpPr>
          <p:spPr bwMode="auto">
            <a:xfrm>
              <a:off x="1344" y="7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14346" name="Group 123"/>
          <p:cNvGrpSpPr>
            <a:grpSpLocks/>
          </p:cNvGrpSpPr>
          <p:nvPr/>
        </p:nvGrpSpPr>
        <p:grpSpPr bwMode="auto">
          <a:xfrm>
            <a:off x="1371600" y="2926903"/>
            <a:ext cx="990600" cy="1066800"/>
            <a:chOff x="864" y="1536"/>
            <a:chExt cx="624" cy="672"/>
          </a:xfrm>
        </p:grpSpPr>
        <p:sp>
          <p:nvSpPr>
            <p:cNvPr id="64618" name="Text Box 106"/>
            <p:cNvSpPr txBox="1">
              <a:spLocks noChangeArrowheads="1"/>
            </p:cNvSpPr>
            <p:nvPr/>
          </p:nvSpPr>
          <p:spPr bwMode="auto">
            <a:xfrm>
              <a:off x="864" y="18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=</a:t>
              </a:r>
            </a:p>
          </p:txBody>
        </p:sp>
        <p:sp>
          <p:nvSpPr>
            <p:cNvPr id="64623" name="Line 111"/>
            <p:cNvSpPr>
              <a:spLocks noChangeShapeType="1"/>
            </p:cNvSpPr>
            <p:nvPr/>
          </p:nvSpPr>
          <p:spPr bwMode="auto">
            <a:xfrm>
              <a:off x="864" y="18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27" name="Line 115"/>
            <p:cNvSpPr>
              <a:spLocks noChangeShapeType="1"/>
            </p:cNvSpPr>
            <p:nvPr/>
          </p:nvSpPr>
          <p:spPr bwMode="auto">
            <a:xfrm>
              <a:off x="1104" y="1680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31" name="Text Box 119"/>
            <p:cNvSpPr txBox="1">
              <a:spLocks noChangeArrowheads="1"/>
            </p:cNvSpPr>
            <p:nvPr/>
          </p:nvSpPr>
          <p:spPr bwMode="auto">
            <a:xfrm>
              <a:off x="1296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14347" name="Group 124"/>
          <p:cNvGrpSpPr>
            <a:grpSpLocks/>
          </p:cNvGrpSpPr>
          <p:nvPr/>
        </p:nvGrpSpPr>
        <p:grpSpPr bwMode="auto">
          <a:xfrm>
            <a:off x="1371600" y="4146103"/>
            <a:ext cx="990600" cy="1128713"/>
            <a:chOff x="864" y="2304"/>
            <a:chExt cx="624" cy="711"/>
          </a:xfrm>
        </p:grpSpPr>
        <p:sp>
          <p:nvSpPr>
            <p:cNvPr id="64619" name="Text Box 107"/>
            <p:cNvSpPr txBox="1">
              <a:spLocks noChangeArrowheads="1"/>
            </p:cNvSpPr>
            <p:nvPr/>
          </p:nvSpPr>
          <p:spPr bwMode="auto">
            <a:xfrm>
              <a:off x="864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64624" name="Line 112"/>
            <p:cNvSpPr>
              <a:spLocks noChangeShapeType="1"/>
            </p:cNvSpPr>
            <p:nvPr/>
          </p:nvSpPr>
          <p:spPr bwMode="auto">
            <a:xfrm>
              <a:off x="864" y="264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28" name="Line 116"/>
            <p:cNvSpPr>
              <a:spLocks noChangeShapeType="1"/>
            </p:cNvSpPr>
            <p:nvPr/>
          </p:nvSpPr>
          <p:spPr bwMode="auto">
            <a:xfrm>
              <a:off x="1104" y="244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32" name="Text Box 120"/>
            <p:cNvSpPr txBox="1">
              <a:spLocks noChangeArrowheads="1"/>
            </p:cNvSpPr>
            <p:nvPr/>
          </p:nvSpPr>
          <p:spPr bwMode="auto">
            <a:xfrm>
              <a:off x="129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14348" name="Group 125"/>
          <p:cNvGrpSpPr>
            <a:grpSpLocks/>
          </p:cNvGrpSpPr>
          <p:nvPr/>
        </p:nvGrpSpPr>
        <p:grpSpPr bwMode="auto">
          <a:xfrm>
            <a:off x="1371600" y="5365303"/>
            <a:ext cx="990600" cy="1143000"/>
            <a:chOff x="864" y="3072"/>
            <a:chExt cx="624" cy="720"/>
          </a:xfrm>
        </p:grpSpPr>
        <p:sp>
          <p:nvSpPr>
            <p:cNvPr id="64621" name="Text Box 109"/>
            <p:cNvSpPr txBox="1">
              <a:spLocks noChangeArrowheads="1"/>
            </p:cNvSpPr>
            <p:nvPr/>
          </p:nvSpPr>
          <p:spPr bwMode="auto">
            <a:xfrm>
              <a:off x="864" y="345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64625" name="Line 113"/>
            <p:cNvSpPr>
              <a:spLocks noChangeShapeType="1"/>
            </p:cNvSpPr>
            <p:nvPr/>
          </p:nvSpPr>
          <p:spPr bwMode="auto">
            <a:xfrm>
              <a:off x="864" y="345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29" name="Line 117"/>
            <p:cNvSpPr>
              <a:spLocks noChangeShapeType="1"/>
            </p:cNvSpPr>
            <p:nvPr/>
          </p:nvSpPr>
          <p:spPr bwMode="auto">
            <a:xfrm>
              <a:off x="1104" y="321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4633" name="Text Box 121"/>
            <p:cNvSpPr txBox="1">
              <a:spLocks noChangeArrowheads="1"/>
            </p:cNvSpPr>
            <p:nvPr/>
          </p:nvSpPr>
          <p:spPr bwMode="auto">
            <a:xfrm>
              <a:off x="1296" y="307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773238"/>
            <a:ext cx="8763000" cy="489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o-RO" sz="2400" dirty="0" smtClean="0"/>
              <a:t>Cât de mult paralelism există într-o aplicație?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400" dirty="0" smtClean="0"/>
              <a:t>	“Depinde”</a:t>
            </a:r>
          </a:p>
          <a:p>
            <a:pPr>
              <a:lnSpc>
                <a:spcPct val="80000"/>
              </a:lnSpc>
              <a:buFontTx/>
              <a:buNone/>
            </a:pPr>
            <a:endParaRPr lang="ro-RO" sz="2400" dirty="0" smtClean="0"/>
          </a:p>
          <a:p>
            <a:pPr>
              <a:lnSpc>
                <a:spcPct val="80000"/>
              </a:lnSpc>
            </a:pPr>
            <a:r>
              <a:rPr lang="ro-RO" sz="2400" dirty="0" smtClean="0"/>
              <a:t>Performanța – funcție de: </a:t>
            </a:r>
          </a:p>
          <a:p>
            <a:pPr lvl="1">
              <a:lnSpc>
                <a:spcPct val="80000"/>
              </a:lnSpc>
            </a:pPr>
            <a:r>
              <a:rPr lang="ro-RO" sz="2000" b="1" dirty="0" smtClean="0">
                <a:solidFill>
                  <a:srgbClr val="FF0000"/>
                </a:solidFill>
              </a:rPr>
              <a:t>Timp de execuție</a:t>
            </a:r>
            <a:r>
              <a:rPr lang="ro-RO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/>
              <a:t>Memorie ocupată 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/>
              <a:t>N</a:t>
            </a:r>
            <a:r>
              <a:rPr lang="en-US" sz="2000" dirty="0" smtClean="0"/>
              <a:t>um</a:t>
            </a:r>
            <a:r>
              <a:rPr lang="ro-RO" sz="2000" dirty="0" smtClean="0"/>
              <a:t>ăr de procesoare</a:t>
            </a:r>
          </a:p>
          <a:p>
            <a:pPr lvl="1">
              <a:lnSpc>
                <a:spcPct val="80000"/>
              </a:lnSpc>
            </a:pPr>
            <a:r>
              <a:rPr lang="ro-RO" sz="2000" b="1" dirty="0" smtClean="0">
                <a:solidFill>
                  <a:srgbClr val="FF0000"/>
                </a:solidFill>
              </a:rPr>
              <a:t>Scalabilitate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/>
              <a:t>Eficiență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/>
              <a:t>Fiabilitate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/>
              <a:t>Toleranță la defecte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/>
              <a:t>Portabilitate</a:t>
            </a:r>
          </a:p>
          <a:p>
            <a:pPr lvl="1">
              <a:lnSpc>
                <a:spcPct val="80000"/>
              </a:lnSpc>
            </a:pPr>
            <a:r>
              <a:rPr lang="ro-RO" sz="2000" dirty="0" smtClean="0"/>
              <a:t>Costuri</a:t>
            </a:r>
          </a:p>
          <a:p>
            <a:pPr lvl="1">
              <a:lnSpc>
                <a:spcPct val="80000"/>
              </a:lnSpc>
            </a:pPr>
            <a:endParaRPr lang="ro-RO" sz="2000" dirty="0" smtClean="0"/>
          </a:p>
          <a:p>
            <a:pPr>
              <a:lnSpc>
                <a:spcPct val="80000"/>
              </a:lnSpc>
            </a:pPr>
            <a:r>
              <a:rPr lang="ro-RO" sz="2400" dirty="0" smtClean="0"/>
              <a:t>Exemplu: sortarea pe un vector de procesoare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Complexitatea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algoritmilor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5"/>
          <p:cNvSpPr>
            <a:spLocks noChangeArrowheads="1"/>
          </p:cNvSpPr>
          <p:nvPr/>
        </p:nvSpPr>
        <p:spPr bwMode="auto">
          <a:xfrm>
            <a:off x="0" y="908050"/>
            <a:ext cx="91440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0625"/>
            <a:ext cx="83820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 3 0 5 1 2  &lt;- </a:t>
            </a:r>
            <a:r>
              <a:rPr lang="en-US" sz="1200" b="1" dirty="0" err="1" smtClean="0">
                <a:latin typeface="Courier New" pitchFamily="49" charset="0"/>
              </a:rPr>
              <a:t>iniţial</a:t>
            </a:r>
            <a:endParaRPr lang="en-US" sz="1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 0 0 1 0 0 [ ]       &lt;-</a:t>
            </a:r>
            <a:r>
              <a:rPr lang="en-US" sz="1200" b="1" dirty="0" err="1" smtClean="0">
                <a:latin typeface="Courier New" pitchFamily="49" charset="0"/>
              </a:rPr>
              <a:t>msb</a:t>
            </a:r>
            <a:r>
              <a:rPr lang="en-US" sz="1200" b="1" dirty="0" smtClean="0">
                <a:latin typeface="Courier New" pitchFamily="49" charset="0"/>
              </a:rPr>
              <a:t>            0 [0] -&gt; 0 1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/ / / / /                            /   =        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1 0 0 0 1   [ ]                      1 0 [0] -&gt; 0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/ / / / /                            /     s      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 0 1 1 0     [ ]       &lt;-</a:t>
            </a:r>
            <a:r>
              <a:rPr lang="en-US" sz="1200" b="1" dirty="0" err="1" smtClean="0">
                <a:latin typeface="Courier New" pitchFamily="49" charset="0"/>
              </a:rPr>
              <a:t>lsb</a:t>
            </a:r>
            <a:r>
              <a:rPr lang="en-US" sz="1200" b="1" dirty="0" smtClean="0">
                <a:latin typeface="Courier New" pitchFamily="49" charset="0"/>
              </a:rPr>
              <a:t>        1 0 1 [1] -&gt;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           </a:t>
            </a:r>
            <a:r>
              <a:rPr lang="en-US" sz="1200" b="1" dirty="0" err="1" smtClean="0">
                <a:latin typeface="Courier New" pitchFamily="49" charset="0"/>
              </a:rPr>
              <a:t>iniţial</a:t>
            </a:r>
            <a:r>
              <a:rPr lang="en-US" sz="1200" b="1" dirty="0" smtClean="0">
                <a:latin typeface="Courier New" pitchFamily="49" charset="0"/>
              </a:rPr>
              <a:t>                      </a:t>
            </a:r>
            <a:r>
              <a:rPr lang="en-US" sz="1200" b="1" dirty="0" err="1" smtClean="0">
                <a:latin typeface="Courier New" pitchFamily="49" charset="0"/>
              </a:rPr>
              <a:t>după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pasul</a:t>
            </a:r>
            <a:r>
              <a:rPr lang="en-US" sz="1200" b="1" dirty="0" smtClean="0">
                <a:latin typeface="Courier New" pitchFamily="49" charset="0"/>
              </a:rPr>
              <a:t>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   </a:t>
            </a:r>
            <a:r>
              <a:rPr lang="pt-BR" sz="1200" b="1" dirty="0" smtClean="0">
                <a:latin typeface="Courier New" pitchFamily="49" charset="0"/>
              </a:rPr>
              <a:t>0 0 1 0 [0]                          [0] -&gt; 0 0 1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/ / / /                                =        / 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1 0 0 0 1 [ ]                        1 [0] -&gt; 0 0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/ / / /                                  =      / 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1 0 1 1 0   [ ]                      1 0 [1] -&gt; 1 0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       după pasul 1                 după pasul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700" b="1" dirty="0" smtClean="0">
                <a:latin typeface="Courier New" pitchFamily="49" charset="0"/>
              </a:rPr>
              <a:t>----------------------------------------------------------</a:t>
            </a:r>
            <a:r>
              <a:rPr lang="en-US" sz="700" b="1" dirty="0" smtClean="0">
                <a:latin typeface="Courier New" pitchFamily="49" charset="0"/>
              </a:rPr>
              <a:t>---------------------------------------------------------------</a:t>
            </a:r>
            <a:endParaRPr lang="pt-BR" sz="7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 0 0 1 [0] -&gt; 0                     [0] -&gt;   0 0 1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/ / /   =                                     / / 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1 0 0 0 [1]                          [0] -&gt; 1 0 0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/ / /                                  s      / / 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1 0 1 1 0 [ ]                        1 [0] -&gt; 1 1 0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       după pasul 2                 după pasul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700" b="1" dirty="0" smtClean="0">
                <a:latin typeface="Courier New" pitchFamily="49" charset="0"/>
              </a:rPr>
              <a:t>------------------------------------------------------------</a:t>
            </a:r>
            <a:r>
              <a:rPr lang="en-US" sz="700" b="1" dirty="0" smtClean="0">
                <a:latin typeface="Courier New" pitchFamily="49" charset="0"/>
              </a:rPr>
              <a:t>------------------------------------------------------------</a:t>
            </a:r>
            <a:r>
              <a:rPr lang="pt-BR" sz="700" b="1" dirty="0" smtClean="0">
                <a:latin typeface="Courier New" pitchFamily="49" charset="0"/>
              </a:rPr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   0 0 [0] -&gt; 1 0                   [0] -&gt;     0 0 1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  / /   s                                     / / / /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 1 0 0 [0] -&gt; 1                     [0] -&gt;   1 0 0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/ /      d                                   / / / /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1 0 1 1 [0]                          [0] -&gt; 1 1 1 0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b="1" dirty="0" smtClean="0">
                <a:latin typeface="Courier New" pitchFamily="49" charset="0"/>
              </a:rPr>
              <a:t>              după pasul 3                 după pasul 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700" b="1" dirty="0" smtClean="0">
                <a:latin typeface="Courier New" pitchFamily="49" charset="0"/>
              </a:rPr>
              <a:t>-------------------------------------------------------------</a:t>
            </a:r>
            <a:r>
              <a:rPr lang="en-US" sz="700" b="1" dirty="0" smtClean="0">
                <a:latin typeface="Courier New" pitchFamily="49" charset="0"/>
              </a:rPr>
              <a:t>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latin typeface="Courier New" pitchFamily="49" charset="0"/>
              </a:rPr>
              <a:t>rezultat</a:t>
            </a:r>
            <a:r>
              <a:rPr lang="en-US" sz="1200" b="1" dirty="0" smtClean="0">
                <a:latin typeface="Courier New" pitchFamily="49" charset="0"/>
              </a:rPr>
              <a:t> -&gt;                                 0     3 1 5 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 dirty="0" smtClean="0">
              <a:latin typeface="Courier New" pitchFamily="49" charset="0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676400" y="1495425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1676400" y="5106888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343400" y="3882752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1676400" y="3882752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4343400" y="2714625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676400" y="2714625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4343400" y="1495425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4343400" y="5106888"/>
            <a:ext cx="304800" cy="914400"/>
          </a:xfrm>
          <a:prstGeom prst="rect">
            <a:avLst/>
          </a:prstGeom>
          <a:solidFill>
            <a:schemeClr val="lt1">
              <a:alpha val="62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6259513" y="2852738"/>
            <a:ext cx="2776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Complexitate:	</a:t>
            </a:r>
          </a:p>
          <a:p>
            <a:pPr algn="ctr"/>
            <a:r>
              <a:rPr lang="pt-BR" sz="2000" b="1"/>
              <a:t>(k-1)+(2N-1)</a:t>
            </a:r>
            <a:r>
              <a:rPr lang="pt-BR" sz="2000"/>
              <a:t>  pa</a:t>
            </a:r>
            <a:r>
              <a:rPr lang="ro-RO" sz="2000"/>
              <a:t>ș</a:t>
            </a:r>
            <a:r>
              <a:rPr lang="pt-BR" sz="2000"/>
              <a:t>i faza 1</a:t>
            </a: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Abordare</a:t>
            </a:r>
            <a:r>
              <a:rPr lang="en-US" sz="2800" dirty="0" smtClean="0"/>
              <a:t>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459788" cy="4992688"/>
          </a:xfrm>
        </p:spPr>
        <p:txBody>
          <a:bodyPr>
            <a:normAutofit/>
          </a:bodyPr>
          <a:lstStyle/>
          <a:p>
            <a:pPr lvl="1"/>
            <a:r>
              <a:rPr lang="ro-RO" sz="2200" b="1" dirty="0" smtClean="0"/>
              <a:t>Lărgimea benzii</a:t>
            </a:r>
            <a:r>
              <a:rPr lang="ro-RO" sz="2200" dirty="0" smtClean="0"/>
              <a:t>  pentru introducerea datelor </a:t>
            </a:r>
          </a:p>
          <a:p>
            <a:pPr lvl="2"/>
            <a:r>
              <a:rPr lang="ro-RO" sz="2200" i="1" dirty="0" smtClean="0"/>
              <a:t>ex: N numere se introduc în N pași</a:t>
            </a:r>
          </a:p>
          <a:p>
            <a:pPr lvl="1"/>
            <a:endParaRPr lang="ro-RO" sz="2200" b="1" dirty="0" smtClean="0"/>
          </a:p>
          <a:p>
            <a:pPr lvl="1"/>
            <a:r>
              <a:rPr lang="ro-RO" sz="2200" b="1" dirty="0" smtClean="0"/>
              <a:t>Diametrul</a:t>
            </a:r>
            <a:r>
              <a:rPr lang="ro-RO" sz="2200" dirty="0" smtClean="0"/>
              <a:t> </a:t>
            </a:r>
            <a:r>
              <a:rPr lang="ro-RO" sz="2200" b="1" dirty="0" smtClean="0"/>
              <a:t>reţelei</a:t>
            </a:r>
            <a:r>
              <a:rPr lang="ro-RO" sz="2200" dirty="0" smtClean="0"/>
              <a:t> – distanța maximă între oricare două noduri </a:t>
            </a:r>
            <a:r>
              <a:rPr lang="ro-RO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(numărul de muchii)</a:t>
            </a:r>
          </a:p>
          <a:p>
            <a:pPr lvl="2"/>
            <a:r>
              <a:rPr lang="ro-RO" sz="2200" i="1" dirty="0" smtClean="0"/>
              <a:t>ex: pentru un grid de k*N noduri, diametrul este N + k -2</a:t>
            </a:r>
            <a:r>
              <a:rPr lang="ro-RO" sz="1900" i="1" dirty="0" smtClean="0"/>
              <a:t>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Limite</a:t>
            </a:r>
            <a:r>
              <a:rPr lang="en-US" sz="2800" dirty="0" smtClean="0"/>
              <a:t> </a:t>
            </a:r>
            <a:r>
              <a:rPr lang="en-US" sz="2800" dirty="0" err="1" smtClean="0"/>
              <a:t>inferioare</a:t>
            </a:r>
            <a:r>
              <a:rPr lang="en-US" sz="2800" dirty="0" smtClean="0"/>
              <a:t> </a:t>
            </a:r>
          </a:p>
        </p:txBody>
      </p:sp>
      <p:cxnSp>
        <p:nvCxnSpPr>
          <p:cNvPr id="26" name="Straight Connector 25"/>
          <p:cNvCxnSpPr>
            <a:stCxn id="21" idx="3"/>
          </p:cNvCxnSpPr>
          <p:nvPr/>
        </p:nvCxnSpPr>
        <p:spPr bwMode="auto">
          <a:xfrm flipV="1">
            <a:off x="2591676" y="6023148"/>
            <a:ext cx="1838920" cy="35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0"/>
            <a:endCxn id="10" idx="2"/>
          </p:cNvCxnSpPr>
          <p:nvPr/>
        </p:nvCxnSpPr>
        <p:spPr bwMode="auto">
          <a:xfrm flipV="1">
            <a:off x="4535892" y="4654996"/>
            <a:ext cx="0" cy="12241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2303644" y="4370536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25702" y="4370536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47760" y="4370536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69818" y="4370536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91876" y="4366964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03644" y="4874592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25702" y="4874592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47760" y="4874592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69818" y="4874592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91876" y="4871020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03644" y="5378648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825702" y="5378648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47760" y="5378648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69818" y="5378648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91876" y="5375076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3644" y="5882704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825702" y="5882704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47760" y="5882704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69818" y="5882704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391876" y="5879132"/>
            <a:ext cx="28803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 flipV="1">
            <a:off x="1982324" y="4510980"/>
            <a:ext cx="321320" cy="35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 flipH="1" flipV="1">
            <a:off x="1982324" y="6028208"/>
            <a:ext cx="321320" cy="35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2"/>
          </p:cNvCxnSpPr>
          <p:nvPr/>
        </p:nvCxnSpPr>
        <p:spPr bwMode="auto">
          <a:xfrm flipV="1">
            <a:off x="2445874" y="6170736"/>
            <a:ext cx="1786" cy="3118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 flipH="1" flipV="1">
            <a:off x="4373446" y="6329610"/>
            <a:ext cx="321320" cy="35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1602" name="Straight Arrow Connector 281601"/>
          <p:cNvCxnSpPr/>
          <p:nvPr/>
        </p:nvCxnSpPr>
        <p:spPr bwMode="auto">
          <a:xfrm>
            <a:off x="2142984" y="4510980"/>
            <a:ext cx="0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2449446" y="6321920"/>
            <a:ext cx="2082874" cy="9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606" name="TextBox 281605"/>
          <p:cNvSpPr txBox="1"/>
          <p:nvPr/>
        </p:nvSpPr>
        <p:spPr>
          <a:xfrm>
            <a:off x="1744130" y="504549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/>
              <a:t>4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24144" y="62373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5</a:t>
            </a:r>
            <a:endParaRPr lang="en-US" sz="2800" b="1" dirty="0"/>
          </a:p>
        </p:txBody>
      </p:sp>
      <p:sp>
        <p:nvSpPr>
          <p:cNvPr id="281609" name="Right Arrow 281608"/>
          <p:cNvSpPr/>
          <p:nvPr/>
        </p:nvSpPr>
        <p:spPr bwMode="auto">
          <a:xfrm>
            <a:off x="4790636" y="4370536"/>
            <a:ext cx="432048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1610" name="TextBox 281609"/>
          <p:cNvSpPr txBox="1"/>
          <p:nvPr/>
        </p:nvSpPr>
        <p:spPr>
          <a:xfrm>
            <a:off x="5258328" y="4212083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Lungimea drumului = 7</a:t>
            </a:r>
          </a:p>
        </p:txBody>
      </p:sp>
      <p:sp>
        <p:nvSpPr>
          <p:cNvPr id="281611" name="TextBox 281610"/>
          <p:cNvSpPr txBox="1"/>
          <p:nvPr/>
        </p:nvSpPr>
        <p:spPr>
          <a:xfrm>
            <a:off x="5344530" y="461849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4 + 5 – 2 = 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1606" grpId="0"/>
      <p:bldP spid="46" grpId="0"/>
      <p:bldP spid="281609" grpId="0" animBg="1"/>
      <p:bldP spid="281610" grpId="0"/>
      <p:bldP spid="2816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323850" y="1676400"/>
                <a:ext cx="8459788" cy="499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ro-RO" sz="2200" b="1" dirty="0" smtClean="0"/>
                  <a:t>Lărgimea benzii</a:t>
                </a:r>
                <a:r>
                  <a:rPr lang="ro-RO" sz="2200" dirty="0" smtClean="0"/>
                  <a:t>  pentru introducerea datelor </a:t>
                </a:r>
              </a:p>
              <a:p>
                <a:pPr lvl="2"/>
                <a:r>
                  <a:rPr lang="ro-RO" sz="2200" i="1" dirty="0" smtClean="0"/>
                  <a:t>ex: N numere se introduc în N pași</a:t>
                </a:r>
              </a:p>
              <a:p>
                <a:pPr lvl="1"/>
                <a:endParaRPr lang="ro-RO" sz="2200" b="1" dirty="0" smtClean="0"/>
              </a:p>
              <a:p>
                <a:pPr lvl="1"/>
                <a:r>
                  <a:rPr lang="ro-RO" sz="2200" b="1" dirty="0" smtClean="0"/>
                  <a:t>Diametrul</a:t>
                </a:r>
                <a:r>
                  <a:rPr lang="ro-RO" sz="2200" dirty="0" smtClean="0"/>
                  <a:t> </a:t>
                </a:r>
                <a:r>
                  <a:rPr lang="ro-RO" sz="2200" b="1" dirty="0" smtClean="0"/>
                  <a:t>reţelei</a:t>
                </a:r>
                <a:r>
                  <a:rPr lang="ro-RO" sz="2200" dirty="0" smtClean="0"/>
                  <a:t> – distanța maximă între oricare două noduri </a:t>
                </a:r>
                <a:r>
                  <a:rPr lang="ro-RO" sz="22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(numărul de muchii)</a:t>
                </a:r>
              </a:p>
              <a:p>
                <a:pPr lvl="2"/>
                <a:r>
                  <a:rPr lang="ro-RO" sz="2200" i="1" dirty="0" smtClean="0"/>
                  <a:t>ex: pentru un grid de k</a:t>
                </a:r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*</a:t>
                </a:r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N noduri, diametrul este N</a:t>
                </a:r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+</a:t>
                </a:r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k</a:t>
                </a:r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-</a:t>
                </a:r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2</a:t>
                </a:r>
                <a:r>
                  <a:rPr lang="ro-RO" sz="1900" i="1" dirty="0" smtClean="0"/>
                  <a:t> </a:t>
                </a:r>
              </a:p>
              <a:p>
                <a:pPr lvl="1"/>
                <a:endParaRPr lang="ro-RO" sz="2200" b="1" dirty="0" smtClean="0"/>
              </a:p>
              <a:p>
                <a:pPr lvl="1"/>
                <a:r>
                  <a:rPr lang="ro-RO" sz="2200" b="1" dirty="0" smtClean="0"/>
                  <a:t>Lărgimea bisecţiei</a:t>
                </a:r>
                <a:r>
                  <a:rPr lang="ro-RO" sz="2200" dirty="0" smtClean="0"/>
                  <a:t> rețelei – numărul minim de legături care trebuie îndepărtate pentru a împărți rețeaua în două subrețele separate, având același număr de noduri</a:t>
                </a:r>
              </a:p>
              <a:p>
                <a:pPr lvl="2"/>
                <a:r>
                  <a:rPr lang="ro-RO" sz="2200" dirty="0" smtClean="0"/>
                  <a:t>interschimbarea datelor</a:t>
                </a:r>
              </a:p>
              <a:p>
                <a:pPr lvl="2"/>
                <a:r>
                  <a:rPr lang="ro-RO" sz="2200" i="1" dirty="0" smtClean="0"/>
                  <a:t>ex: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𝑘𝑁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biți "trec" prin bisecția de lărgime k în minim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i="1" dirty="0" smtClean="0"/>
                  <a:t> </a:t>
                </a:r>
                <a:r>
                  <a:rPr lang="ro-RO" sz="2200" i="1" dirty="0" smtClean="0"/>
                  <a:t>pași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676400"/>
                <a:ext cx="8459788" cy="4992688"/>
              </a:xfrm>
              <a:prstGeom prst="rect">
                <a:avLst/>
              </a:prstGeom>
              <a:blipFill rotWithShape="1">
                <a:blip r:embed="rId2"/>
                <a:stretch>
                  <a:fillRect t="-611" r="-7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Limite</a:t>
            </a:r>
            <a:r>
              <a:rPr lang="en-US" sz="2800" dirty="0" smtClean="0"/>
              <a:t> </a:t>
            </a:r>
            <a:r>
              <a:rPr lang="en-US" sz="2800" dirty="0" err="1" smtClean="0"/>
              <a:t>inferioare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1"/>
          <p:cNvSpPr>
            <a:spLocks noChangeArrowheads="1"/>
          </p:cNvSpPr>
          <p:nvPr/>
        </p:nvSpPr>
        <p:spPr bwMode="auto">
          <a:xfrm>
            <a:off x="0" y="908050"/>
            <a:ext cx="91440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62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5084763"/>
                <a:ext cx="8382000" cy="1600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ro-RO" sz="1800" dirty="0" smtClean="0"/>
                  <a:t>Diametrul reţelei este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</m:e>
                    </m:func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latin typeface="Cambria Math"/>
                      </a:rPr>
                      <m:t>𝑲</m:t>
                    </m:r>
                    <m:r>
                      <a:rPr lang="en-US" sz="1800" b="1" i="1" smtClean="0">
                        <a:latin typeface="Cambria Math"/>
                      </a:rPr>
                      <m:t> −</m:t>
                    </m:r>
                    <m:r>
                      <a:rPr lang="en-US" sz="18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ro-RO" sz="1800" dirty="0" smtClean="0"/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ro-RO" sz="1800" dirty="0" smtClean="0"/>
                  <a:t>Lărgimea benzii de intrare a datelor este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 smtClean="0">
                        <a:latin typeface="Cambria Math"/>
                      </a:rPr>
                      <m:t>𝑵</m:t>
                    </m:r>
                  </m:oMath>
                </a14:m>
                <a:endParaRPr lang="ro-RO" sz="1800" b="1" dirty="0" smtClean="0"/>
              </a:p>
              <a:p>
                <a:pPr>
                  <a:lnSpc>
                    <a:spcPct val="90000"/>
                  </a:lnSpc>
                </a:pPr>
                <a:r>
                  <a:rPr lang="ro-RO" sz="1800" dirty="0" smtClean="0"/>
                  <a:t>Lărgimea bisecţiei este 1, dacă log N = 1 şi 2 în celelalte cazuri </a:t>
                </a:r>
              </a:p>
              <a:p>
                <a:pPr>
                  <a:lnSpc>
                    <a:spcPct val="90000"/>
                  </a:lnSpc>
                </a:pPr>
                <a:r>
                  <a:rPr lang="ro-RO" sz="1800" dirty="0" smtClean="0"/>
                  <a:t>Sortare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/>
                      </a:rPr>
                      <m:t>𝑲𝑵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1800" dirty="0" smtClean="0"/>
                  <a:t> pași</a:t>
                </a:r>
              </a:p>
              <a:p>
                <a:pPr>
                  <a:lnSpc>
                    <a:spcPct val="90000"/>
                  </a:lnSpc>
                </a:pPr>
                <a:r>
                  <a:rPr lang="ro-RO" sz="1800" dirty="0" smtClean="0"/>
                  <a:t>dar, pentru</a:t>
                </a:r>
                <a:r>
                  <a:rPr lang="ro-RO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𝑲</m:t>
                    </m:r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ro-RO" sz="1800" dirty="0" smtClean="0"/>
                  <a:t> există algoritmi în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</m:e>
                    </m:func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ro-RO" sz="1800" b="1" dirty="0" smtClean="0"/>
              </a:p>
            </p:txBody>
          </p:sp>
        </mc:Choice>
        <mc:Fallback xmlns="">
          <p:sp>
            <p:nvSpPr>
              <p:cNvPr id="2826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5084763"/>
                <a:ext cx="8382000" cy="1600200"/>
              </a:xfrm>
              <a:blipFill rotWithShape="1">
                <a:blip r:embed="rId2"/>
                <a:stretch>
                  <a:fillRect l="-436" t="-3422" b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134255" y="1083500"/>
            <a:ext cx="8009690" cy="3945699"/>
            <a:chOff x="2266" y="3168"/>
            <a:chExt cx="9326" cy="5206"/>
          </a:xfrm>
        </p:grpSpPr>
        <p:grpSp>
          <p:nvGrpSpPr>
            <p:cNvPr id="23558" name="Group 4"/>
            <p:cNvGrpSpPr>
              <a:grpSpLocks/>
            </p:cNvGrpSpPr>
            <p:nvPr/>
          </p:nvGrpSpPr>
          <p:grpSpPr bwMode="auto">
            <a:xfrm>
              <a:off x="2266" y="3168"/>
              <a:ext cx="6726" cy="5206"/>
              <a:chOff x="2266" y="3168"/>
              <a:chExt cx="6726" cy="5206"/>
            </a:xfrm>
          </p:grpSpPr>
          <p:grpSp>
            <p:nvGrpSpPr>
              <p:cNvPr id="23563" name="Group 5"/>
              <p:cNvGrpSpPr>
                <a:grpSpLocks/>
              </p:cNvGrpSpPr>
              <p:nvPr/>
            </p:nvGrpSpPr>
            <p:grpSpPr bwMode="auto">
              <a:xfrm>
                <a:off x="5039" y="3168"/>
                <a:ext cx="826" cy="1326"/>
                <a:chOff x="5039" y="4088"/>
                <a:chExt cx="826" cy="1326"/>
              </a:xfrm>
            </p:grpSpPr>
            <p:sp>
              <p:nvSpPr>
                <p:cNvPr id="23599" name="Rectangle 6"/>
                <p:cNvSpPr>
                  <a:spLocks noChangeArrowheads="1"/>
                </p:cNvSpPr>
                <p:nvPr/>
              </p:nvSpPr>
              <p:spPr bwMode="auto">
                <a:xfrm>
                  <a:off x="5039" y="408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Rectangle 7"/>
                <p:cNvSpPr>
                  <a:spLocks noChangeArrowheads="1"/>
                </p:cNvSpPr>
                <p:nvPr/>
              </p:nvSpPr>
              <p:spPr bwMode="auto">
                <a:xfrm>
                  <a:off x="5039" y="496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Rectangle 8"/>
                <p:cNvSpPr>
                  <a:spLocks noChangeArrowheads="1"/>
                </p:cNvSpPr>
                <p:nvPr/>
              </p:nvSpPr>
              <p:spPr bwMode="auto">
                <a:xfrm>
                  <a:off x="5039" y="452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64" name="Group 9"/>
              <p:cNvGrpSpPr>
                <a:grpSpLocks/>
              </p:cNvGrpSpPr>
              <p:nvPr/>
            </p:nvGrpSpPr>
            <p:grpSpPr bwMode="auto">
              <a:xfrm>
                <a:off x="4154" y="4494"/>
                <a:ext cx="2714" cy="594"/>
                <a:chOff x="4154" y="4494"/>
                <a:chExt cx="2714" cy="594"/>
              </a:xfrm>
            </p:grpSpPr>
            <p:sp>
              <p:nvSpPr>
                <p:cNvPr id="2359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154" y="4494"/>
                  <a:ext cx="1298" cy="594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8" name="Line 11"/>
                <p:cNvSpPr>
                  <a:spLocks noChangeShapeType="1"/>
                </p:cNvSpPr>
                <p:nvPr/>
              </p:nvSpPr>
              <p:spPr bwMode="auto">
                <a:xfrm>
                  <a:off x="5452" y="4494"/>
                  <a:ext cx="1416" cy="594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65" name="Rectangle 12"/>
              <p:cNvSpPr>
                <a:spLocks noChangeArrowheads="1"/>
              </p:cNvSpPr>
              <p:nvPr/>
            </p:nvSpPr>
            <p:spPr bwMode="auto">
              <a:xfrm>
                <a:off x="6514" y="5088"/>
                <a:ext cx="826" cy="44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Rectangle 13"/>
              <p:cNvSpPr>
                <a:spLocks noChangeArrowheads="1"/>
              </p:cNvSpPr>
              <p:nvPr/>
            </p:nvSpPr>
            <p:spPr bwMode="auto">
              <a:xfrm>
                <a:off x="3741" y="5088"/>
                <a:ext cx="826" cy="44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7" name="Group 14"/>
              <p:cNvGrpSpPr>
                <a:grpSpLocks/>
              </p:cNvGrpSpPr>
              <p:nvPr/>
            </p:nvGrpSpPr>
            <p:grpSpPr bwMode="auto">
              <a:xfrm>
                <a:off x="8166" y="6168"/>
                <a:ext cx="826" cy="2206"/>
                <a:chOff x="8520" y="5208"/>
                <a:chExt cx="826" cy="2206"/>
              </a:xfrm>
            </p:grpSpPr>
            <p:sp>
              <p:nvSpPr>
                <p:cNvPr id="23592" name="Rectangle 15"/>
                <p:cNvSpPr>
                  <a:spLocks noChangeArrowheads="1"/>
                </p:cNvSpPr>
                <p:nvPr/>
              </p:nvSpPr>
              <p:spPr bwMode="auto">
                <a:xfrm>
                  <a:off x="8520" y="520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  <p:sp>
              <p:nvSpPr>
                <p:cNvPr id="23593" name="Rectangle 16"/>
                <p:cNvSpPr>
                  <a:spLocks noChangeArrowheads="1"/>
                </p:cNvSpPr>
                <p:nvPr/>
              </p:nvSpPr>
              <p:spPr bwMode="auto">
                <a:xfrm>
                  <a:off x="8520" y="696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14</a:t>
                  </a:r>
                </a:p>
              </p:txBody>
            </p:sp>
            <p:sp>
              <p:nvSpPr>
                <p:cNvPr id="23594" name="Rectangle 17"/>
                <p:cNvSpPr>
                  <a:spLocks noChangeArrowheads="1"/>
                </p:cNvSpPr>
                <p:nvPr/>
              </p:nvSpPr>
              <p:spPr bwMode="auto">
                <a:xfrm>
                  <a:off x="8520" y="652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  <p:sp>
              <p:nvSpPr>
                <p:cNvPr id="23595" name="Rectangle 18"/>
                <p:cNvSpPr>
                  <a:spLocks noChangeArrowheads="1"/>
                </p:cNvSpPr>
                <p:nvPr/>
              </p:nvSpPr>
              <p:spPr bwMode="auto">
                <a:xfrm>
                  <a:off x="8520" y="608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  <p:sp>
              <p:nvSpPr>
                <p:cNvPr id="23596" name="Rectangle 19"/>
                <p:cNvSpPr>
                  <a:spLocks noChangeArrowheads="1"/>
                </p:cNvSpPr>
                <p:nvPr/>
              </p:nvSpPr>
              <p:spPr bwMode="auto">
                <a:xfrm>
                  <a:off x="8520" y="564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</p:grpSp>
          <p:grpSp>
            <p:nvGrpSpPr>
              <p:cNvPr id="23568" name="Group 20"/>
              <p:cNvGrpSpPr>
                <a:grpSpLocks/>
              </p:cNvGrpSpPr>
              <p:nvPr/>
            </p:nvGrpSpPr>
            <p:grpSpPr bwMode="auto">
              <a:xfrm>
                <a:off x="5688" y="6128"/>
                <a:ext cx="826" cy="2206"/>
                <a:chOff x="8520" y="5208"/>
                <a:chExt cx="826" cy="2206"/>
              </a:xfrm>
            </p:grpSpPr>
            <p:sp>
              <p:nvSpPr>
                <p:cNvPr id="23587" name="Rectangle 21"/>
                <p:cNvSpPr>
                  <a:spLocks noChangeArrowheads="1"/>
                </p:cNvSpPr>
                <p:nvPr/>
              </p:nvSpPr>
              <p:spPr bwMode="auto">
                <a:xfrm>
                  <a:off x="8520" y="520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  <p:sp>
              <p:nvSpPr>
                <p:cNvPr id="23588" name="Rectangle 22"/>
                <p:cNvSpPr>
                  <a:spLocks noChangeArrowheads="1"/>
                </p:cNvSpPr>
                <p:nvPr/>
              </p:nvSpPr>
              <p:spPr bwMode="auto">
                <a:xfrm>
                  <a:off x="8520" y="696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9</a:t>
                  </a:r>
                </a:p>
              </p:txBody>
            </p:sp>
            <p:sp>
              <p:nvSpPr>
                <p:cNvPr id="23589" name="Rectangle 23"/>
                <p:cNvSpPr>
                  <a:spLocks noChangeArrowheads="1"/>
                </p:cNvSpPr>
                <p:nvPr/>
              </p:nvSpPr>
              <p:spPr bwMode="auto">
                <a:xfrm>
                  <a:off x="8520" y="652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  <p:sp>
              <p:nvSpPr>
                <p:cNvPr id="23590" name="Rectangle 24"/>
                <p:cNvSpPr>
                  <a:spLocks noChangeArrowheads="1"/>
                </p:cNvSpPr>
                <p:nvPr/>
              </p:nvSpPr>
              <p:spPr bwMode="auto">
                <a:xfrm>
                  <a:off x="8520" y="608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  <p:sp>
              <p:nvSpPr>
                <p:cNvPr id="23591" name="Rectangle 25"/>
                <p:cNvSpPr>
                  <a:spLocks noChangeArrowheads="1"/>
                </p:cNvSpPr>
                <p:nvPr/>
              </p:nvSpPr>
              <p:spPr bwMode="auto">
                <a:xfrm>
                  <a:off x="8520" y="564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</p:grpSp>
          <p:grpSp>
            <p:nvGrpSpPr>
              <p:cNvPr id="23569" name="Group 26"/>
              <p:cNvGrpSpPr>
                <a:grpSpLocks/>
              </p:cNvGrpSpPr>
              <p:nvPr/>
            </p:nvGrpSpPr>
            <p:grpSpPr bwMode="auto">
              <a:xfrm>
                <a:off x="4744" y="6128"/>
                <a:ext cx="826" cy="2206"/>
                <a:chOff x="8520" y="5208"/>
                <a:chExt cx="826" cy="2206"/>
              </a:xfrm>
            </p:grpSpPr>
            <p:sp>
              <p:nvSpPr>
                <p:cNvPr id="23582" name="Rectangle 27"/>
                <p:cNvSpPr>
                  <a:spLocks noChangeArrowheads="1"/>
                </p:cNvSpPr>
                <p:nvPr/>
              </p:nvSpPr>
              <p:spPr bwMode="auto">
                <a:xfrm>
                  <a:off x="8520" y="520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  <p:sp>
              <p:nvSpPr>
                <p:cNvPr id="23583" name="Rectangle 28"/>
                <p:cNvSpPr>
                  <a:spLocks noChangeArrowheads="1"/>
                </p:cNvSpPr>
                <p:nvPr/>
              </p:nvSpPr>
              <p:spPr bwMode="auto">
                <a:xfrm>
                  <a:off x="8520" y="696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5</a:t>
                  </a:r>
                </a:p>
              </p:txBody>
            </p:sp>
            <p:sp>
              <p:nvSpPr>
                <p:cNvPr id="23584" name="Rectangle 29"/>
                <p:cNvSpPr>
                  <a:spLocks noChangeArrowheads="1"/>
                </p:cNvSpPr>
                <p:nvPr/>
              </p:nvSpPr>
              <p:spPr bwMode="auto">
                <a:xfrm>
                  <a:off x="8520" y="652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  <p:sp>
              <p:nvSpPr>
                <p:cNvPr id="23585" name="Rectangle 30"/>
                <p:cNvSpPr>
                  <a:spLocks noChangeArrowheads="1"/>
                </p:cNvSpPr>
                <p:nvPr/>
              </p:nvSpPr>
              <p:spPr bwMode="auto">
                <a:xfrm>
                  <a:off x="8520" y="608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  <p:sp>
              <p:nvSpPr>
                <p:cNvPr id="23586" name="Rectangle 31"/>
                <p:cNvSpPr>
                  <a:spLocks noChangeArrowheads="1"/>
                </p:cNvSpPr>
                <p:nvPr/>
              </p:nvSpPr>
              <p:spPr bwMode="auto">
                <a:xfrm>
                  <a:off x="8520" y="564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</p:grpSp>
          <p:grpSp>
            <p:nvGrpSpPr>
              <p:cNvPr id="23570" name="Group 32"/>
              <p:cNvGrpSpPr>
                <a:grpSpLocks/>
              </p:cNvGrpSpPr>
              <p:nvPr/>
            </p:nvGrpSpPr>
            <p:grpSpPr bwMode="auto">
              <a:xfrm>
                <a:off x="2266" y="6128"/>
                <a:ext cx="826" cy="2206"/>
                <a:chOff x="8520" y="5208"/>
                <a:chExt cx="826" cy="2206"/>
              </a:xfrm>
            </p:grpSpPr>
            <p:sp>
              <p:nvSpPr>
                <p:cNvPr id="23577" name="Rectangle 33"/>
                <p:cNvSpPr>
                  <a:spLocks noChangeArrowheads="1"/>
                </p:cNvSpPr>
                <p:nvPr/>
              </p:nvSpPr>
              <p:spPr bwMode="auto">
                <a:xfrm>
                  <a:off x="8520" y="520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  <p:sp>
              <p:nvSpPr>
                <p:cNvPr id="23578" name="Rectangle 34"/>
                <p:cNvSpPr>
                  <a:spLocks noChangeArrowheads="1"/>
                </p:cNvSpPr>
                <p:nvPr/>
              </p:nvSpPr>
              <p:spPr bwMode="auto">
                <a:xfrm>
                  <a:off x="8520" y="696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  <p:sp>
              <p:nvSpPr>
                <p:cNvPr id="23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8520" y="652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1</a:t>
                  </a:r>
                </a:p>
              </p:txBody>
            </p:sp>
            <p:sp>
              <p:nvSpPr>
                <p:cNvPr id="23580" name="Rectangle 36"/>
                <p:cNvSpPr>
                  <a:spLocks noChangeArrowheads="1"/>
                </p:cNvSpPr>
                <p:nvPr/>
              </p:nvSpPr>
              <p:spPr bwMode="auto">
                <a:xfrm>
                  <a:off x="8520" y="608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  <p:sp>
              <p:nvSpPr>
                <p:cNvPr id="23581" name="Rectangle 37"/>
                <p:cNvSpPr>
                  <a:spLocks noChangeArrowheads="1"/>
                </p:cNvSpPr>
                <p:nvPr/>
              </p:nvSpPr>
              <p:spPr bwMode="auto">
                <a:xfrm>
                  <a:off x="8520" y="5648"/>
                  <a:ext cx="826" cy="44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US" b="1"/>
                    <a:t>0</a:t>
                  </a:r>
                </a:p>
              </p:txBody>
            </p:sp>
          </p:grpSp>
          <p:grpSp>
            <p:nvGrpSpPr>
              <p:cNvPr id="23571" name="Group 38"/>
              <p:cNvGrpSpPr>
                <a:grpSpLocks/>
              </p:cNvGrpSpPr>
              <p:nvPr/>
            </p:nvGrpSpPr>
            <p:grpSpPr bwMode="auto">
              <a:xfrm>
                <a:off x="5924" y="5534"/>
                <a:ext cx="2714" cy="594"/>
                <a:chOff x="4154" y="4494"/>
                <a:chExt cx="2714" cy="594"/>
              </a:xfrm>
            </p:grpSpPr>
            <p:sp>
              <p:nvSpPr>
                <p:cNvPr id="2357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154" y="4494"/>
                  <a:ext cx="1003" cy="594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Line 40"/>
                <p:cNvSpPr>
                  <a:spLocks noChangeShapeType="1"/>
                </p:cNvSpPr>
                <p:nvPr/>
              </p:nvSpPr>
              <p:spPr bwMode="auto">
                <a:xfrm>
                  <a:off x="5157" y="4494"/>
                  <a:ext cx="1711" cy="594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72" name="Group 41"/>
              <p:cNvGrpSpPr>
                <a:grpSpLocks/>
              </p:cNvGrpSpPr>
              <p:nvPr/>
            </p:nvGrpSpPr>
            <p:grpSpPr bwMode="auto">
              <a:xfrm>
                <a:off x="2561" y="5568"/>
                <a:ext cx="2714" cy="560"/>
                <a:chOff x="4154" y="4528"/>
                <a:chExt cx="2714" cy="560"/>
              </a:xfrm>
            </p:grpSpPr>
            <p:sp>
              <p:nvSpPr>
                <p:cNvPr id="23573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154" y="4528"/>
                  <a:ext cx="1510" cy="56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Line 43"/>
                <p:cNvSpPr>
                  <a:spLocks noChangeShapeType="1"/>
                </p:cNvSpPr>
                <p:nvPr/>
              </p:nvSpPr>
              <p:spPr bwMode="auto">
                <a:xfrm>
                  <a:off x="5664" y="4528"/>
                  <a:ext cx="1204" cy="56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59" name="Group 44"/>
            <p:cNvGrpSpPr>
              <a:grpSpLocks/>
            </p:cNvGrpSpPr>
            <p:nvPr/>
          </p:nvGrpSpPr>
          <p:grpSpPr bwMode="auto">
            <a:xfrm>
              <a:off x="6101" y="3608"/>
              <a:ext cx="5491" cy="3640"/>
              <a:chOff x="6101" y="3608"/>
              <a:chExt cx="5491" cy="3640"/>
            </a:xfrm>
          </p:grpSpPr>
          <p:sp>
            <p:nvSpPr>
              <p:cNvPr id="23560" name="Text Box 45"/>
              <p:cNvSpPr txBox="1">
                <a:spLocks noChangeArrowheads="1"/>
              </p:cNvSpPr>
              <p:nvPr/>
            </p:nvSpPr>
            <p:spPr bwMode="auto">
              <a:xfrm>
                <a:off x="6101" y="3608"/>
                <a:ext cx="3953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2000" b="1" dirty="0" err="1"/>
                  <a:t>procesorul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rădăcină</a:t>
                </a:r>
                <a:r>
                  <a:rPr lang="en-US" sz="2000" b="1" dirty="0"/>
                  <a:t> </a:t>
                </a:r>
                <a:endParaRPr lang="ro-RO" sz="2000" b="1" dirty="0" smtClean="0"/>
              </a:p>
              <a:p>
                <a:pPr algn="ctr"/>
                <a:r>
                  <a:rPr lang="en-US" sz="2000" b="1" dirty="0" smtClean="0"/>
                  <a:t>are </a:t>
                </a:r>
                <a:r>
                  <a:rPr lang="en-US" sz="2000" b="1" dirty="0"/>
                  <a:t>log N </a:t>
                </a:r>
                <a:r>
                  <a:rPr lang="en-US" sz="2000" b="1" dirty="0" err="1"/>
                  <a:t>celule</a:t>
                </a:r>
                <a:endParaRPr lang="en-US" sz="2000" b="1" dirty="0"/>
              </a:p>
            </p:txBody>
          </p:sp>
          <p:sp>
            <p:nvSpPr>
              <p:cNvPr id="23561" name="Text Box 46"/>
              <p:cNvSpPr txBox="1">
                <a:spLocks noChangeArrowheads="1"/>
              </p:cNvSpPr>
              <p:nvPr/>
            </p:nvSpPr>
            <p:spPr bwMode="auto">
              <a:xfrm>
                <a:off x="7499" y="4870"/>
                <a:ext cx="2773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2000" b="1" dirty="0" err="1"/>
                  <a:t>procesoare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intermediare</a:t>
                </a:r>
                <a:endParaRPr lang="en-US" sz="2000" b="1" dirty="0"/>
              </a:p>
            </p:txBody>
          </p:sp>
          <p:sp>
            <p:nvSpPr>
              <p:cNvPr id="23562" name="Text Box 47"/>
              <p:cNvSpPr txBox="1">
                <a:spLocks noChangeArrowheads="1"/>
              </p:cNvSpPr>
              <p:nvPr/>
            </p:nvSpPr>
            <p:spPr bwMode="auto">
              <a:xfrm>
                <a:off x="9203" y="6208"/>
                <a:ext cx="2389" cy="10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pt-BR" sz="2000" b="1" dirty="0"/>
                  <a:t>procesoare frunza cu câte K celule</a:t>
                </a:r>
                <a:endParaRPr lang="en-US" sz="2000" b="1" dirty="0"/>
              </a:p>
            </p:txBody>
          </p:sp>
        </p:grpSp>
      </p:grp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Limite</a:t>
            </a:r>
            <a:r>
              <a:rPr lang="en-US" sz="2800" dirty="0" smtClean="0"/>
              <a:t> </a:t>
            </a:r>
            <a:r>
              <a:rPr lang="en-US" sz="2800" dirty="0" err="1" smtClean="0"/>
              <a:t>inferioare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569325" cy="4679950"/>
          </a:xfrm>
        </p:spPr>
        <p:txBody>
          <a:bodyPr/>
          <a:lstStyle/>
          <a:p>
            <a:r>
              <a:rPr lang="ro-RO" sz="2400" dirty="0" smtClean="0"/>
              <a:t>Analiza complexității algoritmilor presupune folosirea unui </a:t>
            </a:r>
            <a:r>
              <a:rPr lang="ro-RO" sz="2400" b="1" dirty="0" smtClean="0"/>
              <a:t>model formal</a:t>
            </a:r>
            <a:r>
              <a:rPr lang="ro-RO" sz="2400" dirty="0" smtClean="0"/>
              <a:t>:</a:t>
            </a:r>
          </a:p>
          <a:p>
            <a:pPr lvl="1"/>
            <a:r>
              <a:rPr lang="ro-RO" sz="2400" dirty="0" smtClean="0"/>
              <a:t>particulare </a:t>
            </a:r>
          </a:p>
          <a:p>
            <a:pPr lvl="2"/>
            <a:r>
              <a:rPr lang="ro-RO" sz="2000" i="1" dirty="0" smtClean="0"/>
              <a:t>ex: SIMD cu  memorie locală</a:t>
            </a:r>
          </a:p>
          <a:p>
            <a:pPr lvl="1"/>
            <a:r>
              <a:rPr lang="ro-RO" sz="2400" dirty="0" smtClean="0"/>
              <a:t>abstracte:</a:t>
            </a:r>
          </a:p>
          <a:p>
            <a:pPr lvl="2"/>
            <a:r>
              <a:rPr lang="ro-RO" dirty="0" smtClean="0"/>
              <a:t>Modele orientate spre categorii de mașini paralele:</a:t>
            </a:r>
          </a:p>
          <a:p>
            <a:pPr lvl="3">
              <a:buFont typeface="Wingdings" pitchFamily="2" charset="2"/>
              <a:buChar char="ü"/>
            </a:pPr>
            <a:r>
              <a:rPr lang="ro-RO" dirty="0" smtClean="0"/>
              <a:t>Mașini cu memorie locală</a:t>
            </a:r>
          </a:p>
          <a:p>
            <a:pPr lvl="3">
              <a:buFont typeface="Wingdings" pitchFamily="2" charset="2"/>
              <a:buChar char="ü"/>
            </a:pPr>
            <a:r>
              <a:rPr lang="ro-RO" dirty="0" smtClean="0"/>
              <a:t>Mașini cu memorie modulară</a:t>
            </a:r>
          </a:p>
          <a:p>
            <a:pPr lvl="3">
              <a:buFont typeface="Wingdings" pitchFamily="2" charset="2"/>
              <a:buChar char="ü"/>
            </a:pPr>
            <a:r>
              <a:rPr lang="ro-RO" dirty="0" smtClean="0"/>
              <a:t>Mașini PRAM</a:t>
            </a:r>
          </a:p>
          <a:p>
            <a:pPr lvl="3">
              <a:buFont typeface="Wingdings" pitchFamily="2" charset="2"/>
              <a:buChar char="q"/>
            </a:pPr>
            <a:endParaRPr lang="ro-RO" dirty="0" smtClean="0"/>
          </a:p>
          <a:p>
            <a:pPr lvl="2"/>
            <a:r>
              <a:rPr lang="ro-RO" dirty="0" smtClean="0"/>
              <a:t>Modele orientate spre algoritmi:</a:t>
            </a:r>
          </a:p>
          <a:p>
            <a:pPr lvl="3">
              <a:buFont typeface="Wingdings" pitchFamily="2" charset="2"/>
              <a:buChar char="ü"/>
            </a:pPr>
            <a:r>
              <a:rPr lang="ro-RO" dirty="0" smtClean="0"/>
              <a:t>Modelul grafurilor orientate aciclice </a:t>
            </a:r>
            <a:r>
              <a:rPr lang="ro-RO" i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(work depth)</a:t>
            </a:r>
          </a:p>
          <a:p>
            <a:pPr lvl="3"/>
            <a:endParaRPr lang="ro-RO" sz="18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Modele generale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18109"/>
            <a:ext cx="8640762" cy="1666875"/>
          </a:xfrm>
        </p:spPr>
        <p:txBody>
          <a:bodyPr/>
          <a:lstStyle/>
          <a:p>
            <a:pPr marL="457200" indent="-457200"/>
            <a:r>
              <a:rPr lang="ro-RO" sz="2400" dirty="0" smtClean="0"/>
              <a:t>Model de graf </a:t>
            </a:r>
            <a:r>
              <a:rPr lang="ro-RO" sz="2400" i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(work depth)</a:t>
            </a:r>
          </a:p>
          <a:p>
            <a:pPr marL="838200" lvl="1" indent="-381000"/>
            <a:r>
              <a:rPr lang="ro-RO" sz="2000" dirty="0" smtClean="0"/>
              <a:t>fiecare intrare este reprezentată ca un nod fără arce de intrare</a:t>
            </a:r>
          </a:p>
          <a:p>
            <a:pPr marL="838200" lvl="1" indent="-381000"/>
            <a:r>
              <a:rPr lang="ro-RO" sz="2000" dirty="0" smtClean="0"/>
              <a:t>fiecare operație este reprezentată ca un nod ale cărui arce de intrare provin de la nodurile care reprezintă operanzii</a:t>
            </a:r>
          </a:p>
          <a:p>
            <a:pPr marL="838200" lvl="1" indent="-381000"/>
            <a:r>
              <a:rPr lang="ro-RO" sz="2000" dirty="0" smtClean="0"/>
              <a:t>o ieşire este reprezentată ca un nod fără arce de ieşire.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35696" y="3501008"/>
            <a:ext cx="5040560" cy="3177744"/>
            <a:chOff x="971600" y="2636912"/>
            <a:chExt cx="6624736" cy="4176464"/>
          </a:xfrm>
        </p:grpSpPr>
        <p:grpSp>
          <p:nvGrpSpPr>
            <p:cNvPr id="32" name="Group 31"/>
            <p:cNvGrpSpPr/>
            <p:nvPr/>
          </p:nvGrpSpPr>
          <p:grpSpPr>
            <a:xfrm>
              <a:off x="971600" y="2636912"/>
              <a:ext cx="2458040" cy="1105153"/>
              <a:chOff x="1043608" y="2636912"/>
              <a:chExt cx="2458040" cy="1105153"/>
            </a:xfrm>
          </p:grpSpPr>
          <p:sp>
            <p:nvSpPr>
              <p:cNvPr id="2" name="Oval 1"/>
              <p:cNvSpPr/>
              <p:nvPr/>
            </p:nvSpPr>
            <p:spPr bwMode="auto">
              <a:xfrm>
                <a:off x="1043608" y="2636912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a[1]</a:t>
                </a: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1043608" y="3156234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a[2]</a:t>
                </a: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2771800" y="2915177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rPr>
                  <a:t>+</a:t>
                </a:r>
              </a:p>
            </p:txBody>
          </p:sp>
          <p:cxnSp>
            <p:nvCxnSpPr>
              <p:cNvPr id="6" name="Straight Arrow Connector 5"/>
              <p:cNvCxnSpPr>
                <a:stCxn id="2" idx="6"/>
                <a:endCxn id="53" idx="1"/>
              </p:cNvCxnSpPr>
              <p:nvPr/>
            </p:nvCxnSpPr>
            <p:spPr bwMode="auto">
              <a:xfrm>
                <a:off x="1773456" y="2929828"/>
                <a:ext cx="1105228" cy="7114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3" idx="6"/>
                <a:endCxn id="53" idx="3"/>
              </p:cNvCxnSpPr>
              <p:nvPr/>
            </p:nvCxnSpPr>
            <p:spPr bwMode="auto">
              <a:xfrm flipV="1">
                <a:off x="1773456" y="3415215"/>
                <a:ext cx="1105228" cy="3393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971600" y="3660682"/>
              <a:ext cx="2458040" cy="1105153"/>
              <a:chOff x="1043608" y="2636912"/>
              <a:chExt cx="2458040" cy="1105153"/>
            </a:xfrm>
          </p:grpSpPr>
          <p:sp>
            <p:nvSpPr>
              <p:cNvPr id="99" name="Oval 98"/>
              <p:cNvSpPr/>
              <p:nvPr/>
            </p:nvSpPr>
            <p:spPr bwMode="auto">
              <a:xfrm>
                <a:off x="1043608" y="2636912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a[3]</a:t>
                </a: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1043608" y="3156234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a[4]</a:t>
                </a: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2771800" y="2915177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rPr>
                  <a:t>+</a:t>
                </a:r>
              </a:p>
            </p:txBody>
          </p:sp>
          <p:cxnSp>
            <p:nvCxnSpPr>
              <p:cNvPr id="102" name="Straight Arrow Connector 101"/>
              <p:cNvCxnSpPr>
                <a:stCxn id="99" idx="6"/>
                <a:endCxn id="101" idx="1"/>
              </p:cNvCxnSpPr>
              <p:nvPr/>
            </p:nvCxnSpPr>
            <p:spPr bwMode="auto">
              <a:xfrm>
                <a:off x="1773456" y="2929828"/>
                <a:ext cx="1105228" cy="7114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0" idx="6"/>
                <a:endCxn id="101" idx="3"/>
              </p:cNvCxnSpPr>
              <p:nvPr/>
            </p:nvCxnSpPr>
            <p:spPr bwMode="auto">
              <a:xfrm flipV="1">
                <a:off x="1773456" y="3415215"/>
                <a:ext cx="1105228" cy="3393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971600" y="4684452"/>
              <a:ext cx="2458040" cy="1105153"/>
              <a:chOff x="1043608" y="2636912"/>
              <a:chExt cx="2458040" cy="1105153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1043608" y="2636912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a[5]</a:t>
                </a: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1043608" y="3156234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a[6]</a:t>
                </a: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2771800" y="2915177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rPr>
                  <a:t>+</a:t>
                </a:r>
              </a:p>
            </p:txBody>
          </p:sp>
          <p:cxnSp>
            <p:nvCxnSpPr>
              <p:cNvPr id="108" name="Straight Arrow Connector 107"/>
              <p:cNvCxnSpPr>
                <a:stCxn id="105" idx="6"/>
                <a:endCxn id="107" idx="1"/>
              </p:cNvCxnSpPr>
              <p:nvPr/>
            </p:nvCxnSpPr>
            <p:spPr bwMode="auto">
              <a:xfrm>
                <a:off x="1773456" y="2929828"/>
                <a:ext cx="1105228" cy="7114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06" idx="6"/>
                <a:endCxn id="107" idx="3"/>
              </p:cNvCxnSpPr>
              <p:nvPr/>
            </p:nvCxnSpPr>
            <p:spPr bwMode="auto">
              <a:xfrm flipV="1">
                <a:off x="1773456" y="3415215"/>
                <a:ext cx="1105228" cy="3393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71600" y="5708223"/>
              <a:ext cx="2458040" cy="1105153"/>
              <a:chOff x="1043608" y="2636912"/>
              <a:chExt cx="2458040" cy="1105153"/>
            </a:xfrm>
          </p:grpSpPr>
          <p:sp>
            <p:nvSpPr>
              <p:cNvPr id="111" name="Oval 110"/>
              <p:cNvSpPr/>
              <p:nvPr/>
            </p:nvSpPr>
            <p:spPr bwMode="auto">
              <a:xfrm>
                <a:off x="1043608" y="2636912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a[7]</a:t>
                </a:r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>
                <a:off x="1043608" y="3156234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a[8]</a:t>
                </a: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2771800" y="2915177"/>
                <a:ext cx="729848" cy="5858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rPr>
                  <a:t>+</a:t>
                </a:r>
              </a:p>
            </p:txBody>
          </p:sp>
          <p:cxnSp>
            <p:nvCxnSpPr>
              <p:cNvPr id="114" name="Straight Arrow Connector 113"/>
              <p:cNvCxnSpPr>
                <a:stCxn id="111" idx="6"/>
                <a:endCxn id="113" idx="1"/>
              </p:cNvCxnSpPr>
              <p:nvPr/>
            </p:nvCxnSpPr>
            <p:spPr bwMode="auto">
              <a:xfrm>
                <a:off x="1773456" y="2929828"/>
                <a:ext cx="1105228" cy="7114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12" idx="6"/>
                <a:endCxn id="113" idx="3"/>
              </p:cNvCxnSpPr>
              <p:nvPr/>
            </p:nvCxnSpPr>
            <p:spPr bwMode="auto">
              <a:xfrm flipV="1">
                <a:off x="1773456" y="3415215"/>
                <a:ext cx="1105228" cy="3393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 bwMode="auto">
            <a:xfrm>
              <a:off x="4572000" y="3429000"/>
              <a:ext cx="729848" cy="58583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+</a:t>
              </a:r>
            </a:p>
          </p:txBody>
        </p:sp>
        <p:cxnSp>
          <p:nvCxnSpPr>
            <p:cNvPr id="118" name="Straight Arrow Connector 117"/>
            <p:cNvCxnSpPr>
              <a:stCxn id="53" idx="6"/>
              <a:endCxn id="116" idx="1"/>
            </p:cNvCxnSpPr>
            <p:nvPr/>
          </p:nvCxnSpPr>
          <p:spPr bwMode="auto">
            <a:xfrm>
              <a:off x="3429640" y="3208093"/>
              <a:ext cx="1249244" cy="306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1" idx="6"/>
              <a:endCxn id="116" idx="3"/>
            </p:cNvCxnSpPr>
            <p:nvPr/>
          </p:nvCxnSpPr>
          <p:spPr bwMode="auto">
            <a:xfrm flipV="1">
              <a:off x="3429640" y="3929038"/>
              <a:ext cx="1249244" cy="3028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 bwMode="auto">
            <a:xfrm>
              <a:off x="4572000" y="5435457"/>
              <a:ext cx="729848" cy="58583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+</a:t>
              </a:r>
            </a:p>
          </p:txBody>
        </p:sp>
        <p:cxnSp>
          <p:nvCxnSpPr>
            <p:cNvPr id="125" name="Straight Arrow Connector 124"/>
            <p:cNvCxnSpPr>
              <a:stCxn id="107" idx="6"/>
              <a:endCxn id="124" idx="1"/>
            </p:cNvCxnSpPr>
            <p:nvPr/>
          </p:nvCxnSpPr>
          <p:spPr bwMode="auto">
            <a:xfrm>
              <a:off x="3429640" y="5255633"/>
              <a:ext cx="1249244" cy="26561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3" idx="6"/>
              <a:endCxn id="124" idx="3"/>
            </p:cNvCxnSpPr>
            <p:nvPr/>
          </p:nvCxnSpPr>
          <p:spPr bwMode="auto">
            <a:xfrm flipV="1">
              <a:off x="3429640" y="5935495"/>
              <a:ext cx="1249244" cy="34390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 bwMode="auto">
            <a:xfrm>
              <a:off x="6866488" y="4427345"/>
              <a:ext cx="729848" cy="58583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+</a:t>
              </a:r>
            </a:p>
          </p:txBody>
        </p:sp>
        <p:cxnSp>
          <p:nvCxnSpPr>
            <p:cNvPr id="130" name="Straight Arrow Connector 129"/>
            <p:cNvCxnSpPr>
              <a:stCxn id="116" idx="6"/>
              <a:endCxn id="129" idx="1"/>
            </p:cNvCxnSpPr>
            <p:nvPr/>
          </p:nvCxnSpPr>
          <p:spPr bwMode="auto">
            <a:xfrm>
              <a:off x="5301848" y="3721916"/>
              <a:ext cx="1671524" cy="79122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4" idx="6"/>
              <a:endCxn id="129" idx="3"/>
            </p:cNvCxnSpPr>
            <p:nvPr/>
          </p:nvCxnSpPr>
          <p:spPr bwMode="auto">
            <a:xfrm flipV="1">
              <a:off x="5301848" y="4927383"/>
              <a:ext cx="1671524" cy="8009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Modelul</a:t>
            </a:r>
            <a:r>
              <a:rPr lang="en-US" sz="2800" dirty="0"/>
              <a:t> </a:t>
            </a:r>
            <a:r>
              <a:rPr lang="en-US" sz="2800" dirty="0" err="1"/>
              <a:t>grafurilor</a:t>
            </a:r>
            <a:r>
              <a:rPr lang="en-US" sz="2800" dirty="0"/>
              <a:t> orientate </a:t>
            </a:r>
            <a:r>
              <a:rPr lang="en-US" sz="2800" dirty="0" err="1"/>
              <a:t>aciclice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73238"/>
                <a:ext cx="8569325" cy="4525962"/>
              </a:xfrm>
            </p:spPr>
            <p:txBody>
              <a:bodyPr/>
              <a:lstStyle/>
              <a:p>
                <a:r>
                  <a:rPr lang="ro-RO" sz="2400" dirty="0" smtClean="0"/>
                  <a:t>Modelul este independent de orice arhitectură şi orice număr concret de procesoare. </a:t>
                </a:r>
              </a:p>
              <a:p>
                <a:r>
                  <a:rPr lang="ro-RO" sz="2400" dirty="0" smtClean="0"/>
                  <a:t>Pune în evidenţă:</a:t>
                </a:r>
                <a:endParaRPr lang="ro-RO" sz="2400" b="1" dirty="0" smtClean="0"/>
              </a:p>
              <a:p>
                <a:pPr lvl="1"/>
                <a:r>
                  <a:rPr lang="ro-RO" sz="2400" b="1" dirty="0" smtClean="0">
                    <a:solidFill>
                      <a:srgbClr val="C00000"/>
                    </a:solidFill>
                  </a:rPr>
                  <a:t>lucrul</a:t>
                </a:r>
                <a:r>
                  <a:rPr lang="ro-RO" sz="2400" dirty="0" smtClean="0"/>
                  <a:t> efectuat de algoritm (numărul total de operaţii)</a:t>
                </a:r>
                <a:endParaRPr lang="ro-RO" sz="2400" b="1" dirty="0" smtClean="0"/>
              </a:p>
              <a:p>
                <a:pPr lvl="1"/>
                <a:r>
                  <a:rPr lang="ro-RO" sz="2400" b="1" dirty="0" smtClean="0">
                    <a:solidFill>
                      <a:srgbClr val="C00000"/>
                    </a:solidFill>
                  </a:rPr>
                  <a:t>adâncimea</a:t>
                </a:r>
                <a:r>
                  <a:rPr lang="ro-RO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o-RO" sz="2400" dirty="0" smtClean="0"/>
                  <a:t>(lungimea celui mai lung lanţ de dependenţe secvenţiale din algoritm).</a:t>
                </a:r>
              </a:p>
              <a:p>
                <a:r>
                  <a:rPr lang="ro-RO" sz="2400" b="1" dirty="0" smtClean="0"/>
                  <a:t>paralelismul algoritmului</a:t>
                </a:r>
                <a:r>
                  <a:rPr lang="ro-RO" sz="2400" dirty="0" smtClean="0"/>
                  <a:t> </a:t>
                </a:r>
              </a:p>
              <a:p>
                <a:pPr>
                  <a:buFontTx/>
                  <a:buNone/>
                </a:pPr>
                <a:r>
                  <a:rPr lang="ro-RO" sz="2400" dirty="0" smtClean="0"/>
                  <a:t>			</a:t>
                </a:r>
                <a:r>
                  <a:rPr lang="en-US" sz="2400" dirty="0" smtClean="0"/>
                  <a:t> grad paralelism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400" i="1" dirty="0" smtClean="0">
                            <a:latin typeface="Cambria Math"/>
                          </a:rPr>
                          <m:t>𝑙𝑢𝑐𝑟𝑢</m:t>
                        </m:r>
                      </m:num>
                      <m:den>
                        <m:r>
                          <a:rPr lang="ro-RO" sz="2400" i="1" dirty="0">
                            <a:latin typeface="Cambria Math"/>
                          </a:rPr>
                          <m:t>𝑎𝑑</m:t>
                        </m:r>
                        <m:r>
                          <a:rPr lang="ro-RO" sz="2400" i="1" dirty="0">
                            <a:latin typeface="Cambria Math"/>
                          </a:rPr>
                          <m:t>â</m:t>
                        </m:r>
                        <m:r>
                          <a:rPr lang="ro-RO" sz="2400" i="1" dirty="0">
                            <a:latin typeface="Cambria Math"/>
                          </a:rPr>
                          <m:t>𝑛𝑐𝑖𝑚𝑒</m:t>
                        </m:r>
                      </m:den>
                    </m:f>
                  </m:oMath>
                </a14:m>
                <a:endParaRPr lang="ro-RO" sz="2400" dirty="0" smtClean="0"/>
              </a:p>
              <a:p>
                <a:r>
                  <a:rPr lang="ro-RO" sz="2400" dirty="0" smtClean="0"/>
                  <a:t>însumarea a </a:t>
                </a:r>
                <a:r>
                  <a:rPr lang="ro-RO" sz="2400" b="1" dirty="0" smtClean="0"/>
                  <a:t>n</a:t>
                </a:r>
                <a:r>
                  <a:rPr lang="ro-RO" sz="2400" dirty="0" smtClean="0"/>
                  <a:t> numere</a:t>
                </a:r>
              </a:p>
              <a:p>
                <a:pPr lvl="1"/>
                <a:r>
                  <a:rPr lang="ro-RO" sz="2400" dirty="0" smtClean="0"/>
                  <a:t>lucrul = </a:t>
                </a:r>
                <a:r>
                  <a:rPr lang="ro-RO" sz="2400" b="1" dirty="0" smtClean="0"/>
                  <a:t>n - 1</a:t>
                </a:r>
              </a:p>
              <a:p>
                <a:pPr lvl="1"/>
                <a:r>
                  <a:rPr lang="ro-RO" sz="2400" dirty="0" smtClean="0"/>
                  <a:t>adâncimea = </a:t>
                </a:r>
                <a:r>
                  <a:rPr lang="ro-RO" sz="2400" b="1" dirty="0" smtClean="0"/>
                  <a:t>log n</a:t>
                </a:r>
              </a:p>
              <a:p>
                <a:endParaRPr lang="ro-RO" sz="2400" dirty="0" smtClean="0"/>
              </a:p>
            </p:txBody>
          </p:sp>
        </mc:Choice>
        <mc:Fallback xmlns="">
          <p:sp>
            <p:nvSpPr>
              <p:cNvPr id="284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73238"/>
                <a:ext cx="8569325" cy="4525962"/>
              </a:xfrm>
              <a:blipFill rotWithShape="1">
                <a:blip r:embed="rId3"/>
                <a:stretch>
                  <a:fillRect l="-925" t="-943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Modelul grafurilor orientate aciclice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548680"/>
            <a:ext cx="9144000" cy="13563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/>
          <a:lstStyle/>
          <a:p>
            <a:pPr algn="l"/>
            <a:r>
              <a:rPr lang="pt-BR" altLang="en-US" sz="2800" b="1" smtClean="0">
                <a:solidFill>
                  <a:srgbClr val="0000FF"/>
                </a:solidFill>
              </a:rPr>
              <a:t>		Suma elementelor unui tablou</a:t>
            </a:r>
            <a:r>
              <a:rPr lang="en-GB" altLang="en-US" sz="2000" smtClean="0"/>
              <a:t/>
            </a:r>
            <a:br>
              <a:rPr lang="en-GB" altLang="en-US" sz="2000" smtClean="0"/>
            </a:br>
            <a:r>
              <a:rPr lang="en-GB" altLang="en-US" sz="2000" smtClean="0"/>
              <a:t>              		       </a:t>
            </a:r>
            <a:r>
              <a:rPr lang="en-GB" altLang="en-US" sz="2000" b="1" smtClean="0"/>
              <a:t> h=1               h=2   		    h=3</a:t>
            </a: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1143000" y="838200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b[1]</a:t>
            </a:r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1228725" y="2347913"/>
            <a:ext cx="685800" cy="6556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b[3]</a:t>
            </a:r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1143000" y="3797300"/>
            <a:ext cx="685800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b[5]</a:t>
            </a:r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1143000" y="5311775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b[7]</a:t>
            </a:r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1143000" y="1622425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b[2]</a:t>
            </a: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1143000" y="3073400"/>
            <a:ext cx="685800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b[4]</a:t>
            </a: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1143000" y="4524375"/>
            <a:ext cx="685800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b[6]</a:t>
            </a:r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1143000" y="6096000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b[8]</a:t>
            </a: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152400" y="838200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a[1]</a:t>
            </a: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238125" y="2347913"/>
            <a:ext cx="685800" cy="6556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a[3]</a:t>
            </a:r>
          </a:p>
        </p:txBody>
      </p:sp>
      <p:sp>
        <p:nvSpPr>
          <p:cNvPr id="127" name="Oval 126"/>
          <p:cNvSpPr>
            <a:spLocks noChangeArrowheads="1"/>
          </p:cNvSpPr>
          <p:nvPr/>
        </p:nvSpPr>
        <p:spPr bwMode="auto">
          <a:xfrm>
            <a:off x="152400" y="3797300"/>
            <a:ext cx="685800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a[5]</a:t>
            </a: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152400" y="5311775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a[7]</a:t>
            </a: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152400" y="1622425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a[2]</a:t>
            </a: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152400" y="3073400"/>
            <a:ext cx="685800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a[4]</a:t>
            </a: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152400" y="4524375"/>
            <a:ext cx="685800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a[6]</a:t>
            </a: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152400" y="6096000"/>
            <a:ext cx="685800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a[8]</a:t>
            </a:r>
          </a:p>
        </p:txBody>
      </p:sp>
      <p:cxnSp>
        <p:nvCxnSpPr>
          <p:cNvPr id="133" name="Straight Arrow Connector 132"/>
          <p:cNvCxnSpPr>
            <a:cxnSpLocks noChangeShapeType="1"/>
            <a:stCxn id="125" idx="6"/>
          </p:cNvCxnSpPr>
          <p:nvPr/>
        </p:nvCxnSpPr>
        <p:spPr bwMode="auto">
          <a:xfrm flipV="1">
            <a:off x="838200" y="1143000"/>
            <a:ext cx="304800" cy="222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Straight Arrow Connector 133"/>
          <p:cNvCxnSpPr>
            <a:cxnSpLocks noChangeShapeType="1"/>
            <a:endCxn id="121" idx="2"/>
          </p:cNvCxnSpPr>
          <p:nvPr/>
        </p:nvCxnSpPr>
        <p:spPr bwMode="auto">
          <a:xfrm flipV="1">
            <a:off x="838200" y="1949450"/>
            <a:ext cx="304800" cy="317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Straight Arrow Connector 134"/>
          <p:cNvCxnSpPr>
            <a:cxnSpLocks noChangeShapeType="1"/>
          </p:cNvCxnSpPr>
          <p:nvPr/>
        </p:nvCxnSpPr>
        <p:spPr bwMode="auto">
          <a:xfrm>
            <a:off x="914400" y="2667000"/>
            <a:ext cx="30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Straight Arrow Connector 135"/>
          <p:cNvCxnSpPr>
            <a:cxnSpLocks noChangeShapeType="1"/>
          </p:cNvCxnSpPr>
          <p:nvPr/>
        </p:nvCxnSpPr>
        <p:spPr bwMode="auto">
          <a:xfrm>
            <a:off x="914400" y="3429000"/>
            <a:ext cx="2286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Straight Arrow Connector 136"/>
          <p:cNvCxnSpPr>
            <a:cxnSpLocks noChangeShapeType="1"/>
            <a:endCxn id="119" idx="2"/>
          </p:cNvCxnSpPr>
          <p:nvPr/>
        </p:nvCxnSpPr>
        <p:spPr bwMode="auto">
          <a:xfrm>
            <a:off x="838200" y="4114800"/>
            <a:ext cx="304800" cy="111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37"/>
          <p:cNvCxnSpPr>
            <a:cxnSpLocks noChangeShapeType="1"/>
            <a:endCxn id="123" idx="2"/>
          </p:cNvCxnSpPr>
          <p:nvPr/>
        </p:nvCxnSpPr>
        <p:spPr bwMode="auto">
          <a:xfrm flipV="1">
            <a:off x="838200" y="4852988"/>
            <a:ext cx="304800" cy="238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38"/>
          <p:cNvCxnSpPr>
            <a:cxnSpLocks noChangeShapeType="1"/>
            <a:endCxn id="120" idx="2"/>
          </p:cNvCxnSpPr>
          <p:nvPr/>
        </p:nvCxnSpPr>
        <p:spPr bwMode="auto">
          <a:xfrm flipV="1">
            <a:off x="762000" y="5638800"/>
            <a:ext cx="381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Straight Arrow Connector 139"/>
          <p:cNvCxnSpPr>
            <a:cxnSpLocks noChangeShapeType="1"/>
            <a:endCxn id="124" idx="2"/>
          </p:cNvCxnSpPr>
          <p:nvPr/>
        </p:nvCxnSpPr>
        <p:spPr bwMode="auto">
          <a:xfrm>
            <a:off x="838200" y="6400800"/>
            <a:ext cx="304800" cy="222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8110538" y="911225"/>
            <a:ext cx="6096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s</a:t>
            </a: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3505200" y="838200"/>
            <a:ext cx="631825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b[1]</a:t>
            </a: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3505200" y="2362200"/>
            <a:ext cx="631825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b[3]</a:t>
            </a: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5105400" y="838200"/>
            <a:ext cx="633413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b[1]</a:t>
            </a:r>
          </a:p>
        </p:txBody>
      </p:sp>
      <p:sp>
        <p:nvSpPr>
          <p:cNvPr id="145" name="Line 9"/>
          <p:cNvSpPr>
            <a:spLocks noChangeShapeType="1"/>
          </p:cNvSpPr>
          <p:nvPr/>
        </p:nvSpPr>
        <p:spPr bwMode="auto">
          <a:xfrm flipV="1">
            <a:off x="1827213" y="3429000"/>
            <a:ext cx="1677987" cy="2230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6" name="Line 10"/>
          <p:cNvSpPr>
            <a:spLocks noChangeShapeType="1"/>
          </p:cNvSpPr>
          <p:nvPr/>
        </p:nvSpPr>
        <p:spPr bwMode="auto">
          <a:xfrm flipV="1">
            <a:off x="1858963" y="2743200"/>
            <a:ext cx="1646237" cy="135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7" name="Line 11"/>
          <p:cNvSpPr>
            <a:spLocks noChangeShapeType="1"/>
          </p:cNvSpPr>
          <p:nvPr/>
        </p:nvSpPr>
        <p:spPr bwMode="auto">
          <a:xfrm flipV="1">
            <a:off x="1858963" y="1143000"/>
            <a:ext cx="1646237" cy="781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8" name="Line 12"/>
          <p:cNvSpPr>
            <a:spLocks noChangeShapeType="1"/>
          </p:cNvSpPr>
          <p:nvPr/>
        </p:nvSpPr>
        <p:spPr bwMode="auto">
          <a:xfrm flipV="1">
            <a:off x="1827213" y="1143000"/>
            <a:ext cx="1677987" cy="31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9" name="Line 13"/>
          <p:cNvSpPr>
            <a:spLocks noChangeShapeType="1"/>
          </p:cNvSpPr>
          <p:nvPr/>
        </p:nvSpPr>
        <p:spPr bwMode="auto">
          <a:xfrm>
            <a:off x="4114800" y="114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50" name="Line 14"/>
          <p:cNvSpPr>
            <a:spLocks noChangeShapeType="1"/>
          </p:cNvSpPr>
          <p:nvPr/>
        </p:nvSpPr>
        <p:spPr bwMode="auto">
          <a:xfrm flipV="1">
            <a:off x="4114800" y="1905000"/>
            <a:ext cx="9906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51" name="Oval 150"/>
          <p:cNvSpPr>
            <a:spLocks noChangeArrowheads="1"/>
          </p:cNvSpPr>
          <p:nvPr/>
        </p:nvSpPr>
        <p:spPr bwMode="auto">
          <a:xfrm>
            <a:off x="3505200" y="1600200"/>
            <a:ext cx="631825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b[2]</a:t>
            </a:r>
          </a:p>
        </p:txBody>
      </p:sp>
      <p:sp>
        <p:nvSpPr>
          <p:cNvPr id="152" name="Oval 151"/>
          <p:cNvSpPr>
            <a:spLocks noChangeArrowheads="1"/>
          </p:cNvSpPr>
          <p:nvPr/>
        </p:nvSpPr>
        <p:spPr bwMode="auto">
          <a:xfrm>
            <a:off x="3505200" y="3048000"/>
            <a:ext cx="631825" cy="6540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b[4]</a:t>
            </a:r>
          </a:p>
        </p:txBody>
      </p:sp>
      <p:sp>
        <p:nvSpPr>
          <p:cNvPr id="20518" name="Line 24"/>
          <p:cNvSpPr>
            <a:spLocks noChangeShapeType="1"/>
          </p:cNvSpPr>
          <p:nvPr/>
        </p:nvSpPr>
        <p:spPr bwMode="auto">
          <a:xfrm flipV="1">
            <a:off x="1858963" y="1905000"/>
            <a:ext cx="1646237" cy="804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25"/>
          <p:cNvSpPr>
            <a:spLocks noChangeShapeType="1"/>
          </p:cNvSpPr>
          <p:nvPr/>
        </p:nvSpPr>
        <p:spPr bwMode="auto">
          <a:xfrm flipV="1">
            <a:off x="1773238" y="1905000"/>
            <a:ext cx="1731962" cy="1530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26"/>
          <p:cNvSpPr>
            <a:spLocks noChangeShapeType="1"/>
          </p:cNvSpPr>
          <p:nvPr/>
        </p:nvSpPr>
        <p:spPr bwMode="auto">
          <a:xfrm flipV="1">
            <a:off x="1773238" y="3429000"/>
            <a:ext cx="1731962" cy="29670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27"/>
          <p:cNvSpPr>
            <a:spLocks noChangeShapeType="1"/>
          </p:cNvSpPr>
          <p:nvPr/>
        </p:nvSpPr>
        <p:spPr bwMode="auto">
          <a:xfrm flipV="1">
            <a:off x="1773238" y="2743200"/>
            <a:ext cx="1731962" cy="21415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Oval 156"/>
          <p:cNvSpPr>
            <a:spLocks noChangeArrowheads="1"/>
          </p:cNvSpPr>
          <p:nvPr/>
        </p:nvSpPr>
        <p:spPr bwMode="auto">
          <a:xfrm>
            <a:off x="5105400" y="1600200"/>
            <a:ext cx="630238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b[2]</a:t>
            </a:r>
          </a:p>
        </p:txBody>
      </p:sp>
      <p:sp>
        <p:nvSpPr>
          <p:cNvPr id="158" name="Oval 157"/>
          <p:cNvSpPr>
            <a:spLocks noChangeArrowheads="1"/>
          </p:cNvSpPr>
          <p:nvPr/>
        </p:nvSpPr>
        <p:spPr bwMode="auto">
          <a:xfrm>
            <a:off x="7010400" y="838200"/>
            <a:ext cx="631825" cy="655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b[1]</a:t>
            </a:r>
          </a:p>
        </p:txBody>
      </p:sp>
      <p:sp>
        <p:nvSpPr>
          <p:cNvPr id="20524" name="Line 30"/>
          <p:cNvSpPr>
            <a:spLocks noChangeShapeType="1"/>
          </p:cNvSpPr>
          <p:nvPr/>
        </p:nvSpPr>
        <p:spPr bwMode="auto">
          <a:xfrm flipV="1">
            <a:off x="4114800" y="1905000"/>
            <a:ext cx="9906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Line 31"/>
          <p:cNvSpPr>
            <a:spLocks noChangeShapeType="1"/>
          </p:cNvSpPr>
          <p:nvPr/>
        </p:nvSpPr>
        <p:spPr bwMode="auto">
          <a:xfrm flipV="1">
            <a:off x="4038600" y="1143000"/>
            <a:ext cx="1066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Line 32"/>
          <p:cNvSpPr>
            <a:spLocks noChangeShapeType="1"/>
          </p:cNvSpPr>
          <p:nvPr/>
        </p:nvSpPr>
        <p:spPr bwMode="auto">
          <a:xfrm flipV="1">
            <a:off x="5715000" y="1371600"/>
            <a:ext cx="134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Line 33"/>
          <p:cNvSpPr>
            <a:spLocks noChangeShapeType="1"/>
          </p:cNvSpPr>
          <p:nvPr/>
        </p:nvSpPr>
        <p:spPr bwMode="auto">
          <a:xfrm>
            <a:off x="5715000" y="1143000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0" name="Straight Arrow Connector 169"/>
          <p:cNvCxnSpPr>
            <a:cxnSpLocks noChangeShapeType="1"/>
            <a:stCxn id="158" idx="6"/>
            <a:endCxn id="141" idx="2"/>
          </p:cNvCxnSpPr>
          <p:nvPr/>
        </p:nvCxnSpPr>
        <p:spPr bwMode="auto">
          <a:xfrm>
            <a:off x="7642225" y="1166813"/>
            <a:ext cx="468313" cy="111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9" name="Rectangle 4"/>
          <p:cNvSpPr>
            <a:spLocks noChangeArrowheads="1"/>
          </p:cNvSpPr>
          <p:nvPr/>
        </p:nvSpPr>
        <p:spPr bwMode="auto">
          <a:xfrm>
            <a:off x="4038600" y="4000500"/>
            <a:ext cx="5029200" cy="240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pt-BR" altLang="en-GB" b="1">
                <a:solidFill>
                  <a:srgbClr val="0000FF"/>
                </a:solidFill>
                <a:latin typeface="Arial" pitchFamily="34" charset="0"/>
              </a:rPr>
              <a:t>“</a:t>
            </a:r>
            <a:r>
              <a:rPr lang="pt-BR" altLang="ja-JP" b="1">
                <a:solidFill>
                  <a:srgbClr val="0000FF"/>
                </a:solidFill>
                <a:latin typeface="Arial" pitchFamily="34" charset="0"/>
              </a:rPr>
              <a:t>Tiparul” operatiilor</a:t>
            </a:r>
          </a:p>
          <a:p>
            <a:pPr marL="0" lvl="1" eaLnBrk="1" hangingPunct="1">
              <a:spcAft>
                <a:spcPts val="1800"/>
              </a:spcAft>
            </a:pPr>
            <a:r>
              <a:rPr lang="pt-BR" altLang="ja-JP">
                <a:solidFill>
                  <a:srgbClr val="0000FF"/>
                </a:solidFill>
                <a:latin typeface="Arial" pitchFamily="34" charset="0"/>
              </a:rPr>
              <a:t>- in fiecare pas h, lucreaza primele </a:t>
            </a:r>
            <a:r>
              <a:rPr lang="en-US" altLang="en-US">
                <a:solidFill>
                  <a:srgbClr val="0000FF"/>
                </a:solidFill>
                <a:latin typeface="Arial" pitchFamily="34" charset="0"/>
              </a:rPr>
              <a:t>n/2</a:t>
            </a:r>
            <a:r>
              <a:rPr lang="en-US" altLang="en-US" baseline="30000">
                <a:solidFill>
                  <a:srgbClr val="0000FF"/>
                </a:solidFill>
                <a:latin typeface="Arial" pitchFamily="34" charset="0"/>
              </a:rPr>
              <a:t>h</a:t>
            </a:r>
            <a:r>
              <a:rPr lang="en-US" altLang="en-US">
                <a:solidFill>
                  <a:srgbClr val="0000FF"/>
                </a:solidFill>
                <a:latin typeface="Arial" pitchFamily="34" charset="0"/>
              </a:rPr>
              <a:t> procese</a:t>
            </a:r>
          </a:p>
          <a:p>
            <a:pPr marL="0" lvl="1" eaLnBrk="1" hangingPunct="1">
              <a:spcAft>
                <a:spcPts val="1800"/>
              </a:spcAft>
            </a:pPr>
            <a:r>
              <a:rPr lang="en-US" altLang="en-US">
                <a:solidFill>
                  <a:srgbClr val="0000FF"/>
                </a:solidFill>
                <a:latin typeface="Arial" pitchFamily="34" charset="0"/>
              </a:rPr>
              <a:t>- procesul i aduna in b[i] valorile din b[2*i-1] si b[2*i]</a:t>
            </a:r>
          </a:p>
        </p:txBody>
      </p:sp>
    </p:spTree>
    <p:extLst>
      <p:ext uri="{BB962C8B-B14F-4D97-AF65-F5344CB8AC3E}">
        <p14:creationId xmlns:p14="http://schemas.microsoft.com/office/powerpoint/2010/main" val="3501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81000"/>
            <a:ext cx="8610600" cy="487363"/>
          </a:xfrm>
        </p:spPr>
        <p:txBody>
          <a:bodyPr/>
          <a:lstStyle/>
          <a:p>
            <a:r>
              <a:rPr lang="pt-BR" sz="2800" dirty="0" smtClean="0"/>
              <a:t>Calculul complexităţii</a:t>
            </a:r>
            <a:r>
              <a:rPr lang="en-US" sz="2800" dirty="0" smtClean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41438"/>
                <a:ext cx="8763000" cy="5334000"/>
              </a:xfrm>
            </p:spPr>
            <p:txBody>
              <a:bodyPr/>
              <a:lstStyle/>
              <a:p>
                <a:pPr>
                  <a:buFontTx/>
                  <a:buNone/>
                </a:pPr>
                <a:endParaRPr lang="ro-RO" sz="2000" b="1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>
                  <a:buFontTx/>
                  <a:buNone/>
                </a:pP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real a[1:n], b[1:n]; </a:t>
                </a:r>
                <a:r>
                  <a:rPr lang="pt-BR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/* presupunem n = 2</a:t>
                </a:r>
                <a:r>
                  <a:rPr lang="pt-BR" sz="2000" baseline="30000" dirty="0" smtClean="0">
                    <a:solidFill>
                      <a:schemeClr val="tx2"/>
                    </a:solidFill>
                    <a:latin typeface="Courier New" pitchFamily="49" charset="0"/>
                  </a:rPr>
                  <a:t>k</a:t>
                </a:r>
                <a:r>
                  <a:rPr lang="pt-BR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 */</a:t>
                </a:r>
                <a:endParaRPr lang="pt-BR" sz="2000" b="1" dirty="0" smtClean="0">
                  <a:solidFill>
                    <a:schemeClr val="tx2"/>
                  </a:solidFill>
                  <a:latin typeface="Courier New" pitchFamily="49" charset="0"/>
                </a:endParaRPr>
              </a:p>
              <a:p>
                <a:pPr>
                  <a:buFontTx/>
                  <a:buNone/>
                </a:pP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real s;</a:t>
                </a:r>
                <a:endParaRPr lang="pt-BR" sz="2000" b="1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>
                  <a:buFontTx/>
                  <a:buNone/>
                </a:pPr>
                <a:r>
                  <a:rPr lang="pt-B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process</a:t>
                </a: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suma[i = 1 </a:t>
                </a:r>
                <a:r>
                  <a:rPr lang="pt-B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to</a:t>
                </a: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n] { </a:t>
                </a:r>
              </a:p>
              <a:p>
                <a:pPr>
                  <a:buFontTx/>
                  <a:buNone/>
                </a:pP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  b[i]=a[i];</a:t>
                </a:r>
              </a:p>
              <a:p>
                <a:pPr>
                  <a:buFontTx/>
                  <a:buNone/>
                </a:pPr>
                <a:r>
                  <a:rPr lang="pt-B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  for</a:t>
                </a: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[h = 1 </a:t>
                </a:r>
                <a:r>
                  <a:rPr lang="pt-B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to</a:t>
                </a: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log n]</a:t>
                </a:r>
              </a:p>
              <a:p>
                <a:pPr lvl="1">
                  <a:buFontTx/>
                  <a:buNone/>
                </a:pP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		 </a:t>
                </a:r>
                <a:r>
                  <a:rPr lang="pt-B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 </a:t>
                </a:r>
                <a:r>
                  <a:rPr lang="pt-B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(i&lt;=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n/2</a:t>
                </a:r>
                <a:r>
                  <a:rPr lang="en-US" sz="2000" baseline="30000" dirty="0" smtClean="0">
                    <a:solidFill>
                      <a:srgbClr val="C00000"/>
                    </a:solidFill>
                    <a:latin typeface="Courier New" pitchFamily="49" charset="0"/>
                  </a:rPr>
                  <a:t>h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</a:t>
                </a:r>
              </a:p>
              <a:p>
                <a:pPr lvl="2"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   b[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] = b[2*i-1] + b[2*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];</a:t>
                </a:r>
              </a:p>
              <a:p>
                <a:pPr lvl="1">
                  <a:buFontTx/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 if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(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==1) s=b[1]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ro-RO" sz="2400" dirty="0" smtClean="0"/>
              </a:p>
              <a:p>
                <a:pPr>
                  <a:buFontTx/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=1+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+1=</m:t>
                    </m:r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2000" dirty="0" smtClean="0"/>
                  <a:t>   </a:t>
                </a:r>
                <a:r>
                  <a:rPr lang="ro-RO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(timpul total necesar execuției)</a:t>
                </a:r>
                <a:endParaRPr lang="en-US" sz="1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+1=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en-US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n-US" sz="1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num</a:t>
                </a:r>
                <a:r>
                  <a:rPr lang="ro-RO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ărul total de operații</a:t>
                </a:r>
                <a:r>
                  <a:rPr lang="en-US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</a:t>
                </a:r>
                <a:endParaRPr lang="en-US" sz="2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Aft>
                    <a:spcPct val="40000"/>
                  </a:spcAft>
                  <a:buFontTx/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285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41438"/>
                <a:ext cx="8763000" cy="5334000"/>
              </a:xfrm>
              <a:blipFill rotWithShape="1">
                <a:blip r:embed="rId3"/>
                <a:stretch>
                  <a:fillRect l="-765" b="-5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Exemplu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 bwMode="auto">
          <a:xfrm>
            <a:off x="683568" y="1844823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a[1]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683568" y="2448817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a[2]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693530" y="2168457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+</a:t>
            </a:r>
          </a:p>
        </p:txBody>
      </p:sp>
      <p:cxnSp>
        <p:nvCxnSpPr>
          <p:cNvPr id="36" name="Straight Arrow Connector 35"/>
          <p:cNvCxnSpPr>
            <a:stCxn id="33" idx="6"/>
            <a:endCxn id="35" idx="1"/>
          </p:cNvCxnSpPr>
          <p:nvPr/>
        </p:nvCxnSpPr>
        <p:spPr bwMode="auto">
          <a:xfrm>
            <a:off x="1532413" y="2185497"/>
            <a:ext cx="1285428" cy="8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35" idx="3"/>
          </p:cNvCxnSpPr>
          <p:nvPr/>
        </p:nvCxnSpPr>
        <p:spPr bwMode="auto">
          <a:xfrm flipV="1">
            <a:off x="1532413" y="2750023"/>
            <a:ext cx="1285428" cy="39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683568" y="3035512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a[3]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83568" y="3639506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a[4]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2693530" y="3359146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+</a:t>
            </a:r>
          </a:p>
        </p:txBody>
      </p:sp>
      <p:cxnSp>
        <p:nvCxnSpPr>
          <p:cNvPr id="31" name="Straight Arrow Connector 30"/>
          <p:cNvCxnSpPr>
            <a:stCxn id="28" idx="6"/>
            <a:endCxn id="30" idx="1"/>
          </p:cNvCxnSpPr>
          <p:nvPr/>
        </p:nvCxnSpPr>
        <p:spPr bwMode="auto">
          <a:xfrm>
            <a:off x="1532413" y="3376186"/>
            <a:ext cx="1285428" cy="8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6"/>
            <a:endCxn id="30" idx="3"/>
          </p:cNvCxnSpPr>
          <p:nvPr/>
        </p:nvCxnSpPr>
        <p:spPr bwMode="auto">
          <a:xfrm flipV="1">
            <a:off x="1532413" y="3940712"/>
            <a:ext cx="1285428" cy="39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683568" y="4226201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a[5]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83568" y="4830195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a[6]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693530" y="4549835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+</a:t>
            </a:r>
          </a:p>
        </p:txBody>
      </p:sp>
      <p:cxnSp>
        <p:nvCxnSpPr>
          <p:cNvPr id="26" name="Straight Arrow Connector 25"/>
          <p:cNvCxnSpPr>
            <a:stCxn id="23" idx="6"/>
            <a:endCxn id="25" idx="1"/>
          </p:cNvCxnSpPr>
          <p:nvPr/>
        </p:nvCxnSpPr>
        <p:spPr bwMode="auto">
          <a:xfrm>
            <a:off x="1532413" y="4566875"/>
            <a:ext cx="1285428" cy="8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25" idx="3"/>
          </p:cNvCxnSpPr>
          <p:nvPr/>
        </p:nvCxnSpPr>
        <p:spPr bwMode="auto">
          <a:xfrm flipV="1">
            <a:off x="1532413" y="5131401"/>
            <a:ext cx="1285428" cy="39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83568" y="5416891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a[7]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83568" y="6020885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a[8]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693530" y="5740525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+</a:t>
            </a:r>
          </a:p>
        </p:txBody>
      </p:sp>
      <p:cxnSp>
        <p:nvCxnSpPr>
          <p:cNvPr id="21" name="Straight Arrow Connector 20"/>
          <p:cNvCxnSpPr>
            <a:stCxn id="18" idx="6"/>
            <a:endCxn id="20" idx="1"/>
          </p:cNvCxnSpPr>
          <p:nvPr/>
        </p:nvCxnSpPr>
        <p:spPr bwMode="auto">
          <a:xfrm>
            <a:off x="1532413" y="5757565"/>
            <a:ext cx="1285428" cy="8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0" idx="3"/>
          </p:cNvCxnSpPr>
          <p:nvPr/>
        </p:nvCxnSpPr>
        <p:spPr bwMode="auto">
          <a:xfrm flipV="1">
            <a:off x="1532413" y="6322091"/>
            <a:ext cx="1285428" cy="39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4870990" y="2766056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+</a:t>
            </a:r>
          </a:p>
        </p:txBody>
      </p:sp>
      <p:cxnSp>
        <p:nvCxnSpPr>
          <p:cNvPr id="10" name="Straight Arrow Connector 9"/>
          <p:cNvCxnSpPr>
            <a:stCxn id="35" idx="6"/>
            <a:endCxn id="9" idx="1"/>
          </p:cNvCxnSpPr>
          <p:nvPr/>
        </p:nvCxnSpPr>
        <p:spPr bwMode="auto">
          <a:xfrm>
            <a:off x="3542375" y="2509131"/>
            <a:ext cx="1452925" cy="3567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0" idx="6"/>
            <a:endCxn id="9" idx="3"/>
          </p:cNvCxnSpPr>
          <p:nvPr/>
        </p:nvCxnSpPr>
        <p:spPr bwMode="auto">
          <a:xfrm flipV="1">
            <a:off x="3542375" y="3347622"/>
            <a:ext cx="1452925" cy="3521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4870990" y="5099652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+</a:t>
            </a:r>
          </a:p>
        </p:txBody>
      </p:sp>
      <p:cxnSp>
        <p:nvCxnSpPr>
          <p:cNvPr id="13" name="Straight Arrow Connector 12"/>
          <p:cNvCxnSpPr>
            <a:stCxn id="25" idx="6"/>
            <a:endCxn id="12" idx="1"/>
          </p:cNvCxnSpPr>
          <p:nvPr/>
        </p:nvCxnSpPr>
        <p:spPr bwMode="auto">
          <a:xfrm>
            <a:off x="3542375" y="4890509"/>
            <a:ext cx="1452925" cy="3089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6"/>
            <a:endCxn id="12" idx="3"/>
          </p:cNvCxnSpPr>
          <p:nvPr/>
        </p:nvCxnSpPr>
        <p:spPr bwMode="auto">
          <a:xfrm flipV="1">
            <a:off x="3542375" y="5681218"/>
            <a:ext cx="1452925" cy="3999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7539579" y="3927174"/>
            <a:ext cx="848845" cy="6813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+</a:t>
            </a:r>
          </a:p>
        </p:txBody>
      </p:sp>
      <p:cxnSp>
        <p:nvCxnSpPr>
          <p:cNvPr id="16" name="Straight Arrow Connector 15"/>
          <p:cNvCxnSpPr>
            <a:stCxn id="9" idx="6"/>
            <a:endCxn id="15" idx="1"/>
          </p:cNvCxnSpPr>
          <p:nvPr/>
        </p:nvCxnSpPr>
        <p:spPr bwMode="auto">
          <a:xfrm>
            <a:off x="5719835" y="3106730"/>
            <a:ext cx="1944055" cy="9202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5" idx="3"/>
          </p:cNvCxnSpPr>
          <p:nvPr/>
        </p:nvCxnSpPr>
        <p:spPr bwMode="auto">
          <a:xfrm flipV="1">
            <a:off x="5719835" y="4508740"/>
            <a:ext cx="1944055" cy="9315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63688" y="170080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96561" y="170080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00817" y="170080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28" grpId="0" animBg="1"/>
      <p:bldP spid="29" grpId="0" animBg="1"/>
      <p:bldP spid="30" grpId="0" animBg="1"/>
      <p:bldP spid="23" grpId="0" animBg="1"/>
      <p:bldP spid="24" grpId="0" animBg="1"/>
      <p:bldP spid="25" grpId="0" animBg="1"/>
      <p:bldP spid="18" grpId="0" animBg="1"/>
      <p:bldP spid="19" grpId="0" animBg="1"/>
      <p:bldP spid="20" grpId="0" animBg="1"/>
      <p:bldP spid="9" grpId="0" animBg="1"/>
      <p:bldP spid="12" grpId="0" animBg="1"/>
      <p:bldP spid="15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08288"/>
            <a:ext cx="8839200" cy="3933825"/>
          </a:xfrm>
        </p:spPr>
        <p:txBody>
          <a:bodyPr/>
          <a:lstStyle/>
          <a:p>
            <a:r>
              <a:rPr lang="ro-RO" sz="2400" dirty="0" smtClean="0"/>
              <a:t>Fiecare procesor are o memorie locală și propriul său program</a:t>
            </a:r>
          </a:p>
          <a:p>
            <a:r>
              <a:rPr lang="ro-RO" sz="2400" dirty="0" smtClean="0"/>
              <a:t>Funcționare </a:t>
            </a:r>
            <a:r>
              <a:rPr lang="ro-RO" sz="2400" b="1" dirty="0" smtClean="0"/>
              <a:t>sistolică</a:t>
            </a:r>
          </a:p>
          <a:p>
            <a:pPr lvl="1"/>
            <a:r>
              <a:rPr lang="ro-RO" sz="2000" b="1" dirty="0" smtClean="0"/>
              <a:t>Un </a:t>
            </a:r>
            <a:r>
              <a:rPr lang="ro-RO" sz="2000" b="1" dirty="0" smtClean="0">
                <a:solidFill>
                  <a:srgbClr val="FF0000"/>
                </a:solidFill>
              </a:rPr>
              <a:t>ceas global</a:t>
            </a:r>
            <a:r>
              <a:rPr lang="ro-RO" sz="2000" b="1" dirty="0" smtClean="0"/>
              <a:t> comandă execuția simultană a operațiilor</a:t>
            </a:r>
          </a:p>
          <a:p>
            <a:pPr lvl="1"/>
            <a:r>
              <a:rPr lang="ro-RO" sz="2000" b="1" dirty="0" smtClean="0"/>
              <a:t>Fiecare procesor realizează la fiecare pas:</a:t>
            </a:r>
          </a:p>
          <a:p>
            <a:pPr lvl="2">
              <a:spcAft>
                <a:spcPts val="600"/>
              </a:spcAft>
            </a:pPr>
            <a:r>
              <a:rPr lang="ro-RO" sz="1800" b="1" dirty="0" smtClean="0"/>
              <a:t>Recepția unor date de la vecini</a:t>
            </a:r>
          </a:p>
          <a:p>
            <a:pPr lvl="2">
              <a:spcAft>
                <a:spcPts val="600"/>
              </a:spcAft>
            </a:pPr>
            <a:r>
              <a:rPr lang="ro-RO" sz="1800" b="1" dirty="0" smtClean="0"/>
              <a:t>Inspecția memoriei locale</a:t>
            </a:r>
          </a:p>
          <a:p>
            <a:pPr lvl="2">
              <a:spcAft>
                <a:spcPts val="600"/>
              </a:spcAft>
            </a:pPr>
            <a:r>
              <a:rPr lang="ro-RO" sz="1800" b="1" dirty="0" smtClean="0"/>
              <a:t>Execuția calculelor specificate de program</a:t>
            </a:r>
          </a:p>
          <a:p>
            <a:pPr lvl="2">
              <a:spcAft>
                <a:spcPts val="600"/>
              </a:spcAft>
            </a:pPr>
            <a:r>
              <a:rPr lang="ro-RO" sz="1800" b="1" dirty="0" smtClean="0"/>
              <a:t>Modificarea memoriei locale</a:t>
            </a:r>
          </a:p>
          <a:p>
            <a:pPr lvl="2">
              <a:spcAft>
                <a:spcPts val="600"/>
              </a:spcAft>
            </a:pPr>
            <a:r>
              <a:rPr lang="ro-RO" sz="1800" b="1" dirty="0" smtClean="0"/>
              <a:t>Transmiterea unor date către vecini</a:t>
            </a:r>
          </a:p>
          <a:p>
            <a:endParaRPr lang="ro-RO" sz="2800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11213" y="1741488"/>
            <a:ext cx="7113587" cy="1143001"/>
            <a:chOff x="811213" y="1741488"/>
            <a:chExt cx="7113587" cy="1143001"/>
          </a:xfrm>
        </p:grpSpPr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127875" y="2185988"/>
              <a:ext cx="2905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11213" y="1741488"/>
              <a:ext cx="7113587" cy="1143001"/>
              <a:chOff x="811213" y="1741488"/>
              <a:chExt cx="7113587" cy="1143001"/>
            </a:xfrm>
          </p:grpSpPr>
          <p:grpSp>
            <p:nvGrpSpPr>
              <p:cNvPr id="33" name="Group 5"/>
              <p:cNvGrpSpPr>
                <a:grpSpLocks/>
              </p:cNvGrpSpPr>
              <p:nvPr/>
            </p:nvGrpSpPr>
            <p:grpSpPr bwMode="auto">
              <a:xfrm>
                <a:off x="278447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51" name="Rectangle 6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7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8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9"/>
              <p:cNvGrpSpPr>
                <a:grpSpLocks/>
              </p:cNvGrpSpPr>
              <p:nvPr/>
            </p:nvGrpSpPr>
            <p:grpSpPr bwMode="auto">
              <a:xfrm>
                <a:off x="387032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1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2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95617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45" name="Rectangle 14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15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16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604202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19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20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418388" y="1849438"/>
                <a:ext cx="506412" cy="73977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811213" y="1741488"/>
                <a:ext cx="941387" cy="5381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b="1"/>
                  <a:t>intrare</a:t>
                </a:r>
              </a:p>
            </p:txBody>
          </p:sp>
          <p:sp>
            <p:nvSpPr>
              <p:cNvPr id="39" name="Text Box 24"/>
              <p:cNvSpPr txBox="1">
                <a:spLocks noChangeArrowheads="1"/>
              </p:cNvSpPr>
              <p:nvPr/>
            </p:nvSpPr>
            <p:spPr bwMode="auto">
              <a:xfrm>
                <a:off x="894309" y="2346326"/>
                <a:ext cx="941387" cy="5381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b="1" dirty="0" err="1"/>
                  <a:t>ieşire</a:t>
                </a:r>
                <a:endParaRPr lang="en-US" b="1" dirty="0"/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1903413" y="1982788"/>
                <a:ext cx="723900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>
                <a:off x="1903413" y="2492896"/>
                <a:ext cx="723900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Sortarea pe un vector de procesoare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1822CD"/>
                </a:solidFill>
              </a:rPr>
              <a:t>Principiul de planificare pentru PRAM</a:t>
            </a:r>
            <a:r>
              <a:rPr lang="en-US" sz="2800" dirty="0">
                <a:solidFill>
                  <a:srgbClr val="1822CD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sz="2800" dirty="0"/>
              <a:t>Timpul de executie al algoritmului paralel reflecta </a:t>
            </a:r>
            <a:r>
              <a:rPr lang="pt-BR" altLang="en-US" sz="2800" dirty="0">
                <a:solidFill>
                  <a:srgbClr val="0000FF"/>
                </a:solidFill>
              </a:rPr>
              <a:t>natura</a:t>
            </a:r>
            <a:r>
              <a:rPr lang="pt-BR" altLang="en-US" sz="2800" dirty="0"/>
              <a:t> paralela a solutiei</a:t>
            </a:r>
          </a:p>
          <a:p>
            <a:pPr lvl="1" eaLnBrk="1" hangingPunct="1"/>
            <a:r>
              <a:rPr lang="pt-BR" altLang="en-US" dirty="0"/>
              <a:t>este complet exploatata  daca sunt disponibile oricate procesoare sunt necesare</a:t>
            </a:r>
          </a:p>
          <a:p>
            <a:pPr eaLnBrk="1" hangingPunct="1"/>
            <a:endParaRPr lang="pt-BR" altLang="en-US" sz="2800" dirty="0" smtClean="0"/>
          </a:p>
          <a:p>
            <a:pPr eaLnBrk="1" hangingPunct="1"/>
            <a:r>
              <a:rPr lang="pt-BR" altLang="en-US" sz="2800" dirty="0" smtClean="0"/>
              <a:t>Cum </a:t>
            </a:r>
            <a:r>
              <a:rPr lang="pt-BR" altLang="en-US" sz="2800" dirty="0"/>
              <a:t>se calculeaza timpul de executie daca sunt disponibile mai putine procesoare?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4940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1628800"/>
                <a:ext cx="8713091" cy="5589587"/>
              </a:xfrm>
            </p:spPr>
            <p:txBody>
              <a:bodyPr/>
              <a:lstStyle/>
              <a:p>
                <a:r>
                  <a:rPr lang="ro-RO" sz="2400" dirty="0" smtClean="0"/>
                  <a:t>Teorema lui Brent</a:t>
                </a:r>
                <a:endParaRPr lang="ro-RO" sz="2000" dirty="0" smtClean="0"/>
              </a:p>
              <a:p>
                <a:pPr lvl="1"/>
                <a:r>
                  <a:rPr lang="ro-RO" sz="1800" dirty="0" smtClean="0"/>
                  <a:t> Pentru un algoritm care rulează în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𝑇</m:t>
                    </m:r>
                    <m:r>
                      <a:rPr lang="ro-RO" sz="1800" b="0" i="1" smtClean="0">
                        <a:latin typeface="Cambria Math"/>
                      </a:rPr>
                      <m:t>(</m:t>
                    </m:r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1800" dirty="0" smtClean="0"/>
                  <a:t> unităţi de timp, executând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𝑊</m:t>
                    </m:r>
                    <m:r>
                      <a:rPr lang="ro-RO" sz="1800" b="0" i="1" smtClean="0">
                        <a:latin typeface="Cambria Math"/>
                      </a:rPr>
                      <m:t>(</m:t>
                    </m:r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1800" dirty="0" smtClean="0"/>
                  <a:t> operaţii, se poate obţine o adaptare a algoritmului care să ruleze pe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ro-RO" sz="1800" dirty="0" smtClean="0"/>
                  <a:t> procesoare PRAM în cel mult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𝑖𝑛𝑓</m:t>
                    </m:r>
                    <m:d>
                      <m:dPr>
                        <m:ctrlPr>
                          <a:rPr lang="ro-RO" sz="1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1800" b="0" i="1" smtClean="0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o-RO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ro-RO" sz="1800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ro-RO" sz="1800" b="0" i="1" smtClean="0">
                        <a:latin typeface="Cambria Math"/>
                      </a:rPr>
                      <m:t>+</m:t>
                    </m:r>
                    <m:r>
                      <a:rPr lang="ro-RO" sz="1800" b="0" i="1" smtClean="0">
                        <a:latin typeface="Cambria Math"/>
                      </a:rPr>
                      <m:t>𝑇</m:t>
                    </m:r>
                    <m:r>
                      <a:rPr lang="ro-RO" sz="1800" b="0" i="1" smtClean="0">
                        <a:latin typeface="Cambria Math"/>
                      </a:rPr>
                      <m:t>(</m:t>
                    </m:r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1800" b="1" dirty="0" smtClean="0"/>
                  <a:t> </a:t>
                </a:r>
                <a:r>
                  <a:rPr lang="ro-RO" sz="1800" dirty="0" smtClean="0"/>
                  <a:t>unităţi de timp </a:t>
                </a:r>
              </a:p>
              <a:p>
                <a:r>
                  <a:rPr lang="ro-RO" sz="2400" dirty="0" smtClean="0"/>
                  <a:t>Justificare</a:t>
                </a:r>
                <a:endParaRPr lang="ro-RO" sz="2000" dirty="0" smtClean="0"/>
              </a:p>
              <a:p>
                <a:pPr lvl="1"/>
                <a:r>
                  <a:rPr lang="ro-RO" sz="1800" dirty="0" smtClean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ro-RO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numărul de operaţii executate în unitatea </a:t>
                </a:r>
                <a:r>
                  <a:rPr lang="ro-RO" sz="1800" b="1" dirty="0" smtClean="0"/>
                  <a:t>i</a:t>
                </a:r>
                <a:r>
                  <a:rPr lang="ro-RO" sz="1800" dirty="0" smtClean="0"/>
                  <a:t> de timp. </a:t>
                </a:r>
              </a:p>
              <a:p>
                <a:pPr lvl="1"/>
                <a:r>
                  <a:rPr lang="ro-RO" sz="1800" dirty="0" smtClean="0"/>
                  <a:t>Pentru fiecare </a:t>
                </a:r>
                <a:r>
                  <a:rPr lang="ro-RO" sz="1800" b="1" dirty="0" smtClean="0"/>
                  <a:t>i</a:t>
                </a:r>
                <a:r>
                  <a:rPr lang="ro-RO" sz="1800" dirty="0" smtClean="0"/>
                  <a:t>, 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/>
                      </a:rPr>
                      <m:t>1</m:t>
                    </m:r>
                    <m:r>
                      <a:rPr lang="ro-RO" sz="1800" b="0" i="1" smtClean="0">
                        <a:latin typeface="Cambria Math"/>
                      </a:rPr>
                      <m:t>≤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1800" b="0" i="1" smtClean="0">
                        <a:latin typeface="Cambria Math"/>
                      </a:rPr>
                      <m:t>𝑇</m:t>
                    </m:r>
                    <m:r>
                      <a:rPr lang="ro-RO" sz="1800" b="0" i="1" smtClean="0">
                        <a:latin typeface="Cambria Math"/>
                      </a:rPr>
                      <m:t>(</m:t>
                    </m:r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ro-RO" sz="1800" b="1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ro-RO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ro-RO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operaţii se execută în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8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ro-RO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ro-RO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num>
                      <m:den>
                        <m:r>
                          <a:rPr lang="ro-RO" sz="1800" b="1" i="1" smtClean="0"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ro-RO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paşi paraleli, pe cele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𝒑</m:t>
                    </m:r>
                  </m:oMath>
                </a14:m>
                <a:r>
                  <a:rPr lang="ro-RO" sz="1800" dirty="0" smtClean="0"/>
                  <a:t> procesoare.</a:t>
                </a:r>
              </a:p>
              <a:p>
                <a:pPr lvl="1"/>
                <a:r>
                  <a:rPr lang="ro-RO" sz="1800" dirty="0" smtClean="0"/>
                  <a:t>numărul de pași paraleli:</a:t>
                </a:r>
              </a:p>
              <a:p>
                <a:pPr marL="457200" lvl="1" indent="0">
                  <a:buNone/>
                </a:pPr>
                <a:r>
                  <a:rPr lang="ro-RO" sz="1800" dirty="0" smtClean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o-RO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ro-RO" sz="1800" b="0" i="1" smtClean="0">
                            <a:latin typeface="Cambria Math"/>
                          </a:rPr>
                          <m:t>𝑠𝑢𝑝</m:t>
                        </m:r>
                        <m:d>
                          <m:dPr>
                            <m:ctrlPr>
                              <a:rPr lang="ro-RO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o-RO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o-RO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ro-RO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o-RO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o-RO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  <m:r>
                          <a:rPr lang="ro-RO" sz="1800" b="0" i="1" smtClean="0">
                            <a:latin typeface="Cambria Math"/>
                          </a:rPr>
                          <m:t>≤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o-RO" sz="1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ro-RO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ro-RO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𝑖𝑛𝑓</m:t>
                                </m:r>
                                <m:d>
                                  <m:dPr>
                                    <m:ctrlPr>
                                      <a:rPr lang="ro-RO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o-RO" sz="18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o-RO" sz="1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o-RO" sz="1800" b="0" i="1" smtClean="0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ro-RO" sz="1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ro-RO" sz="18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8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ro-RO" sz="1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o-RO" sz="1800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ro-RO" sz="1800" b="0" i="1" smtClean="0">
                                <a:latin typeface="Cambria Math"/>
                              </a:rPr>
                              <m:t>𝑖𝑛𝑓</m:t>
                            </m:r>
                            <m:d>
                              <m:dPr>
                                <m:ctrlPr>
                                  <a:rPr lang="ro-RO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o-RO" sz="1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o-RO" sz="18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  <m:d>
                                      <m:dPr>
                                        <m:ctrlPr>
                                          <a:rPr lang="ro-RO" sz="1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o-RO" sz="1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ro-RO" sz="1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ro-RO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ro-RO" sz="18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ro-RO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ro-RO" sz="1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ro-RO" sz="1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ro-RO" sz="2000" dirty="0"/>
              </a:p>
              <a:p>
                <a:r>
                  <a:rPr lang="ro-RO" sz="2400" dirty="0" smtClean="0"/>
                  <a:t>Exemplu</a:t>
                </a:r>
              </a:p>
              <a:p>
                <a:pPr lvl="1"/>
                <a:r>
                  <a:rPr lang="ro-RO" sz="1800" dirty="0" smtClean="0"/>
                  <a:t>algoritm de însumare executat de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𝒑</m:t>
                    </m:r>
                  </m:oMath>
                </a14:m>
                <a:r>
                  <a:rPr lang="ro-RO" sz="1800" dirty="0" smtClean="0"/>
                  <a:t> procesoare PRAM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𝑝</m:t>
                    </m:r>
                    <m:r>
                      <a:rPr lang="ro-RO" sz="18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ro-RO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  <m:r>
                      <a:rPr lang="ro-RO" sz="1800" b="0" i="1" smtClean="0">
                        <a:latin typeface="Cambria Math"/>
                      </a:rPr>
                      <m:t>≤</m:t>
                    </m:r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ro-RO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ro-RO" sz="20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1628800"/>
                <a:ext cx="8713091" cy="5589587"/>
              </a:xfrm>
              <a:blipFill rotWithShape="1">
                <a:blip r:embed="rId3"/>
                <a:stretch>
                  <a:fillRect l="-909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Principiul de planificare pentru PRAM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a typeface="+mj-ea"/>
                <a:cs typeface="+mj-cs"/>
              </a:rPr>
              <a:t>Executia operatiilor pe </a:t>
            </a:r>
            <a:r>
              <a:rPr lang="en-US" sz="2800" b="1" smtClean="0">
                <a:ea typeface="+mj-ea"/>
                <a:cs typeface="+mj-cs"/>
              </a:rPr>
              <a:t>p</a:t>
            </a:r>
            <a:r>
              <a:rPr lang="en-US" sz="2800" smtClean="0">
                <a:ea typeface="+mj-ea"/>
                <a:cs typeface="+mj-cs"/>
              </a:rPr>
              <a:t> procesoare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200" dirty="0" err="1" smtClean="0"/>
              <a:t>Exemplu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err="1" smtClean="0"/>
              <a:t>algoritm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insumare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executat</a:t>
            </a:r>
            <a:r>
              <a:rPr lang="en-US" altLang="en-US" sz="2200" dirty="0" smtClean="0"/>
              <a:t> de p </a:t>
            </a:r>
            <a:r>
              <a:rPr lang="en-US" altLang="en-US" sz="2200" dirty="0" err="1" smtClean="0"/>
              <a:t>procesoare</a:t>
            </a:r>
            <a:endParaRPr lang="en-US" altLang="en-US" sz="2200" dirty="0" smtClean="0"/>
          </a:p>
          <a:p>
            <a:pPr lvl="1" eaLnBrk="1" hangingPunct="1"/>
            <a:r>
              <a:rPr lang="pt-BR" altLang="en-US" sz="2200" dirty="0" smtClean="0"/>
              <a:t>presupunem p = 2</a:t>
            </a:r>
            <a:r>
              <a:rPr lang="pt-BR" altLang="en-US" sz="2200" baseline="30000" dirty="0" smtClean="0"/>
              <a:t>q</a:t>
            </a:r>
            <a:r>
              <a:rPr lang="pt-BR" altLang="en-US" sz="2200" dirty="0" smtClean="0"/>
              <a:t> si n = 2</a:t>
            </a:r>
            <a:r>
              <a:rPr lang="pt-BR" altLang="en-US" sz="2200" baseline="30000" dirty="0" smtClean="0"/>
              <a:t>k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si</a:t>
            </a:r>
            <a:r>
              <a:rPr lang="en-US" altLang="en-US" sz="2200" dirty="0" smtClean="0"/>
              <a:t> p </a:t>
            </a:r>
            <a:r>
              <a:rPr lang="pt-BR" altLang="en-US" sz="2200" dirty="0" smtClean="0"/>
              <a:t>&lt;= n</a:t>
            </a:r>
            <a:endParaRPr lang="en-US" altLang="en-US" sz="2200" dirty="0" smtClean="0"/>
          </a:p>
          <a:p>
            <a:pPr lvl="1" eaLnBrk="1" hangingPunct="1"/>
            <a:endParaRPr lang="en-US" altLang="en-US" sz="2200" dirty="0" smtClean="0"/>
          </a:p>
          <a:p>
            <a:pPr eaLnBrk="1" hangingPunct="1"/>
            <a:endParaRPr lang="en-US" altLang="en-US" sz="2200" dirty="0" smtClean="0"/>
          </a:p>
          <a:p>
            <a:pPr eaLnBrk="1" hangingPunct="1">
              <a:buFontTx/>
              <a:buNone/>
            </a:pPr>
            <a:r>
              <a:rPr lang="en-US" altLang="en-US" sz="2200" dirty="0" err="1" smtClean="0"/>
              <a:t>Copierea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tabloului</a:t>
            </a:r>
            <a:r>
              <a:rPr lang="en-US" altLang="en-US" sz="2200" dirty="0" smtClean="0"/>
              <a:t> A in B – </a:t>
            </a:r>
            <a:r>
              <a:rPr lang="en-US" altLang="en-US" sz="2200" dirty="0" err="1" smtClean="0"/>
              <a:t>cazul</a:t>
            </a:r>
            <a:r>
              <a:rPr lang="en-US" altLang="en-US" sz="2200" dirty="0" smtClean="0"/>
              <a:t> </a:t>
            </a:r>
            <a:r>
              <a:rPr lang="en-US" altLang="en-GB" sz="2200" dirty="0" smtClean="0"/>
              <a:t>“</a:t>
            </a:r>
            <a:r>
              <a:rPr lang="en-US" altLang="ja-JP" sz="2200" dirty="0" err="1" smtClean="0"/>
              <a:t>oricate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procesoare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sunt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disponibile</a:t>
            </a:r>
            <a:r>
              <a:rPr lang="en-US" altLang="en-GB" sz="2200" dirty="0" smtClean="0"/>
              <a:t>”</a:t>
            </a:r>
            <a:endParaRPr lang="en-US" altLang="ja-JP" sz="2200" dirty="0" smtClean="0"/>
          </a:p>
          <a:p>
            <a:pPr lvl="2" eaLnBrk="1" hangingPunct="1">
              <a:buFontTx/>
              <a:buNone/>
            </a:pPr>
            <a:r>
              <a:rPr lang="pt-BR" altLang="en-US" sz="2200" b="1" dirty="0" smtClean="0">
                <a:solidFill>
                  <a:srgbClr val="0000FF"/>
                </a:solidFill>
              </a:rPr>
              <a:t>for</a:t>
            </a:r>
            <a:r>
              <a:rPr lang="pt-BR" altLang="en-US" sz="2200" dirty="0" smtClean="0">
                <a:solidFill>
                  <a:srgbClr val="0000FF"/>
                </a:solidFill>
              </a:rPr>
              <a:t> [i = 1 </a:t>
            </a:r>
            <a:r>
              <a:rPr lang="pt-BR" altLang="en-US" sz="2200" b="1" dirty="0" smtClean="0">
                <a:solidFill>
                  <a:srgbClr val="0000FF"/>
                </a:solidFill>
              </a:rPr>
              <a:t>to</a:t>
            </a:r>
            <a:r>
              <a:rPr lang="pt-BR" altLang="en-US" sz="2200" dirty="0" smtClean="0">
                <a:solidFill>
                  <a:srgbClr val="0000FF"/>
                </a:solidFill>
              </a:rPr>
              <a:t> n] b[i] = a[i</a:t>
            </a:r>
            <a:r>
              <a:rPr lang="pt-BR" altLang="en-US" sz="2200" dirty="0" smtClean="0">
                <a:solidFill>
                  <a:srgbClr val="0000FF"/>
                </a:solidFill>
              </a:rPr>
              <a:t>];</a:t>
            </a:r>
            <a:endParaRPr lang="pt-BR" altLang="en-US" sz="2200" b="1" dirty="0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 smtClean="0"/>
          </a:p>
          <a:p>
            <a:pPr lvl="1" eaLnBrk="1" hangingPunct="1">
              <a:buFontTx/>
              <a:buNone/>
            </a:pPr>
            <a:r>
              <a:rPr lang="en-US" altLang="en-US" sz="2200" dirty="0" err="1" smtClean="0">
                <a:solidFill>
                  <a:srgbClr val="0000FF"/>
                </a:solidFill>
              </a:rPr>
              <a:t>Pentru</a:t>
            </a:r>
            <a:r>
              <a:rPr lang="en-US" altLang="en-US" sz="2200" dirty="0" smtClean="0">
                <a:solidFill>
                  <a:srgbClr val="0000FF"/>
                </a:solidFill>
              </a:rPr>
              <a:t> p 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procesoare</a:t>
            </a:r>
            <a:r>
              <a:rPr lang="en-US" altLang="en-US" sz="2200" dirty="0" smtClean="0"/>
              <a:t>: </a:t>
            </a:r>
            <a:r>
              <a:rPr lang="en-US" altLang="en-US" sz="2200" dirty="0" err="1" smtClean="0"/>
              <a:t>fiecarui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procesor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s</a:t>
            </a:r>
            <a:r>
              <a:rPr lang="en-US" altLang="en-US" sz="2200" dirty="0" smtClean="0"/>
              <a:t> ii </a:t>
            </a:r>
            <a:r>
              <a:rPr lang="en-US" altLang="en-US" sz="2200" dirty="0" err="1" smtClean="0"/>
              <a:t>revin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l = n/p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operatii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copiere</a:t>
            </a:r>
            <a:r>
              <a:rPr lang="en-US" altLang="en-US" sz="2200" dirty="0" smtClean="0"/>
              <a:t>,</a:t>
            </a:r>
          </a:p>
          <a:p>
            <a:pPr lvl="1" eaLnBrk="1" hangingPunct="1">
              <a:buFontTx/>
              <a:buNone/>
            </a:pPr>
            <a:r>
              <a:rPr lang="en-US" altLang="en-US" sz="2200" dirty="0" err="1" smtClean="0"/>
              <a:t>pentru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pozitiile</a:t>
            </a:r>
            <a:r>
              <a:rPr lang="en-US" altLang="en-US" sz="2200" dirty="0" smtClean="0"/>
              <a:t> de la </a:t>
            </a:r>
            <a:r>
              <a:rPr lang="en-US" altLang="en-US" sz="2200" b="1" dirty="0" smtClean="0"/>
              <a:t>l*(s-1)+1</a:t>
            </a:r>
            <a:r>
              <a:rPr lang="en-US" altLang="en-US" sz="2200" dirty="0" smtClean="0"/>
              <a:t> la </a:t>
            </a:r>
            <a:r>
              <a:rPr lang="en-US" altLang="en-US" sz="2200" b="1" dirty="0" smtClean="0"/>
              <a:t>l*(s-1)+l</a:t>
            </a:r>
            <a:r>
              <a:rPr lang="en-US" altLang="en-US" sz="2200" dirty="0" smtClean="0"/>
              <a:t> </a:t>
            </a:r>
          </a:p>
          <a:p>
            <a:pPr lvl="1" eaLnBrk="1" hangingPunct="1">
              <a:buFontTx/>
              <a:buNone/>
            </a:pPr>
            <a:endParaRPr lang="en-US" altLang="en-US" sz="2200" dirty="0" smtClean="0"/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US" altLang="en-US" sz="2200" dirty="0" err="1" smtClean="0">
                <a:solidFill>
                  <a:srgbClr val="0000FF"/>
                </a:solidFill>
              </a:rPr>
              <a:t>fiecare</a:t>
            </a:r>
            <a:r>
              <a:rPr lang="en-US" altLang="en-US" sz="2200" dirty="0" smtClean="0">
                <a:solidFill>
                  <a:srgbClr val="0000FF"/>
                </a:solidFill>
              </a:rPr>
              <a:t> </a:t>
            </a:r>
            <a:r>
              <a:rPr lang="en-US" altLang="en-US" sz="2200" dirty="0" err="1" smtClean="0"/>
              <a:t>procesor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s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executa</a:t>
            </a:r>
            <a:r>
              <a:rPr lang="en-US" altLang="en-US" sz="2200" dirty="0" smtClean="0"/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2200" b="1" dirty="0" smtClean="0">
                <a:solidFill>
                  <a:srgbClr val="0000FF"/>
                </a:solidFill>
              </a:rPr>
              <a:t>for</a:t>
            </a:r>
            <a:r>
              <a:rPr lang="en-US" altLang="en-US" sz="2200" dirty="0" smtClean="0">
                <a:solidFill>
                  <a:srgbClr val="0000FF"/>
                </a:solidFill>
              </a:rPr>
              <a:t> [j = l*(s-1)+1 </a:t>
            </a:r>
            <a:r>
              <a:rPr lang="pt-BR" altLang="en-US" sz="2200" b="1" dirty="0" smtClean="0">
                <a:solidFill>
                  <a:srgbClr val="0000FF"/>
                </a:solidFill>
              </a:rPr>
              <a:t>to</a:t>
            </a:r>
            <a:r>
              <a:rPr lang="en-US" altLang="en-US" sz="2200" dirty="0" smtClean="0">
                <a:solidFill>
                  <a:srgbClr val="0000FF"/>
                </a:solidFill>
              </a:rPr>
              <a:t> l*(s-1)+l] B[j] = A[j</a:t>
            </a:r>
            <a:r>
              <a:rPr lang="en-US" altLang="en-US" sz="2200" dirty="0" smtClean="0">
                <a:solidFill>
                  <a:srgbClr val="0000FF"/>
                </a:solidFill>
              </a:rPr>
              <a:t>];</a:t>
            </a:r>
            <a:endParaRPr lang="en-US" altLang="en-US" sz="2200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619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a typeface="+mj-ea"/>
                <a:cs typeface="+mj-cs"/>
              </a:rPr>
              <a:t>Executia operatiilor pe </a:t>
            </a:r>
            <a:r>
              <a:rPr lang="en-US" sz="2800" b="1" smtClean="0">
                <a:ea typeface="+mj-ea"/>
                <a:cs typeface="+mj-cs"/>
              </a:rPr>
              <a:t>p</a:t>
            </a:r>
            <a:r>
              <a:rPr lang="en-US" sz="2800" smtClean="0">
                <a:ea typeface="+mj-ea"/>
                <a:cs typeface="+mj-cs"/>
              </a:rPr>
              <a:t> procesoare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200" dirty="0" err="1" smtClean="0"/>
              <a:t>Insumarea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valorilor</a:t>
            </a:r>
            <a:r>
              <a:rPr lang="en-US" altLang="en-US" sz="2200" dirty="0" smtClean="0"/>
              <a:t> – </a:t>
            </a:r>
            <a:r>
              <a:rPr lang="en-US" altLang="en-US" sz="2200" dirty="0" err="1" smtClean="0"/>
              <a:t>cazul</a:t>
            </a:r>
            <a:r>
              <a:rPr lang="en-US" altLang="en-US" sz="2200" dirty="0" smtClean="0"/>
              <a:t> </a:t>
            </a:r>
            <a:r>
              <a:rPr lang="en-US" altLang="en-GB" sz="2200" dirty="0" smtClean="0"/>
              <a:t>“</a:t>
            </a:r>
            <a:r>
              <a:rPr lang="en-US" altLang="ja-JP" sz="2200" dirty="0" err="1" smtClean="0"/>
              <a:t>oricate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procesoare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sunt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disponibile</a:t>
            </a:r>
            <a:r>
              <a:rPr lang="en-US" altLang="en-GB" sz="2200" dirty="0" smtClean="0"/>
              <a:t>”</a:t>
            </a:r>
            <a:endParaRPr lang="en-US" altLang="ja-JP" sz="2200" dirty="0" smtClean="0"/>
          </a:p>
          <a:p>
            <a:pPr lvl="2" eaLnBrk="1" hangingPunct="1">
              <a:spcBef>
                <a:spcPts val="300"/>
              </a:spcBef>
              <a:buFontTx/>
              <a:buNone/>
            </a:pPr>
            <a:r>
              <a:rPr lang="pt-BR" altLang="en-US" sz="2200" b="1" dirty="0" smtClean="0"/>
              <a:t>for</a:t>
            </a:r>
            <a:r>
              <a:rPr lang="pt-BR" altLang="en-US" sz="2200" dirty="0" smtClean="0"/>
              <a:t> [h = 1 </a:t>
            </a:r>
            <a:r>
              <a:rPr lang="pt-BR" altLang="en-US" sz="2200" b="1" dirty="0" smtClean="0"/>
              <a:t>to</a:t>
            </a:r>
            <a:r>
              <a:rPr lang="pt-BR" altLang="en-US" sz="2200" dirty="0" smtClean="0"/>
              <a:t> log n]</a:t>
            </a:r>
            <a:endParaRPr lang="en-US" altLang="en-US" sz="2200" b="1" dirty="0" smtClean="0">
              <a:solidFill>
                <a:srgbClr val="0000FF"/>
              </a:solidFill>
            </a:endParaRPr>
          </a:p>
          <a:p>
            <a:pPr lvl="3"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 smtClean="0">
                <a:solidFill>
                  <a:srgbClr val="0000FF"/>
                </a:solidFill>
              </a:rPr>
              <a:t>if</a:t>
            </a:r>
            <a:r>
              <a:rPr lang="en-US" altLang="en-US" sz="2200" dirty="0" smtClean="0">
                <a:solidFill>
                  <a:srgbClr val="0000FF"/>
                </a:solidFill>
              </a:rPr>
              <a:t> (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200" dirty="0" smtClean="0">
                <a:solidFill>
                  <a:srgbClr val="0000FF"/>
                </a:solidFill>
              </a:rPr>
              <a:t> &lt;= n/2</a:t>
            </a:r>
            <a:r>
              <a:rPr lang="en-US" altLang="en-US" sz="2200" baseline="30000" dirty="0" smtClean="0">
                <a:solidFill>
                  <a:srgbClr val="0000FF"/>
                </a:solidFill>
              </a:rPr>
              <a:t>h</a:t>
            </a:r>
            <a:r>
              <a:rPr lang="en-US" altLang="en-US" sz="2200" dirty="0" smtClean="0">
                <a:solidFill>
                  <a:srgbClr val="0000FF"/>
                </a:solidFill>
              </a:rPr>
              <a:t>) b[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200" dirty="0" smtClean="0">
                <a:solidFill>
                  <a:srgbClr val="0000FF"/>
                </a:solidFill>
              </a:rPr>
              <a:t>] </a:t>
            </a:r>
            <a:r>
              <a:rPr lang="en-US" altLang="en-US" sz="2200" dirty="0" smtClean="0">
                <a:solidFill>
                  <a:srgbClr val="0000FF"/>
                </a:solidFill>
              </a:rPr>
              <a:t>= </a:t>
            </a:r>
            <a:r>
              <a:rPr lang="en-US" altLang="en-US" sz="2200" dirty="0" smtClean="0">
                <a:solidFill>
                  <a:srgbClr val="0000FF"/>
                </a:solidFill>
              </a:rPr>
              <a:t>b[2*i-1] + b[2*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200" dirty="0" smtClean="0">
                <a:solidFill>
                  <a:srgbClr val="0000FF"/>
                </a:solidFill>
              </a:rPr>
              <a:t>];</a:t>
            </a:r>
          </a:p>
          <a:p>
            <a:pPr lvl="3" eaLnBrk="1" hangingPunct="1">
              <a:spcBef>
                <a:spcPts val="300"/>
              </a:spcBef>
              <a:buFontTx/>
              <a:buNone/>
            </a:pPr>
            <a:endParaRPr lang="en-US" altLang="en-US" sz="22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200" dirty="0" err="1" smtClean="0">
                <a:solidFill>
                  <a:srgbClr val="0000FF"/>
                </a:solidFill>
              </a:rPr>
              <a:t>Pentru</a:t>
            </a:r>
            <a:r>
              <a:rPr lang="en-US" altLang="en-US" sz="2200" dirty="0" smtClean="0">
                <a:solidFill>
                  <a:srgbClr val="0000FF"/>
                </a:solidFill>
              </a:rPr>
              <a:t> p 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procesoare</a:t>
            </a:r>
            <a:r>
              <a:rPr lang="en-US" altLang="en-US" sz="2200" dirty="0" smtClean="0"/>
              <a:t>: La </a:t>
            </a:r>
            <a:r>
              <a:rPr lang="en-US" altLang="en-US" sz="2200" dirty="0" err="1" smtClean="0"/>
              <a:t>fiecare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iteratie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h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trebuie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facute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olidFill>
                  <a:srgbClr val="C00000"/>
                </a:solidFill>
              </a:rPr>
              <a:t>n/2</a:t>
            </a:r>
            <a:r>
              <a:rPr lang="en-US" altLang="en-US" sz="2200" baseline="30000" dirty="0" smtClean="0">
                <a:solidFill>
                  <a:srgbClr val="C00000"/>
                </a:solidFill>
              </a:rPr>
              <a:t>h</a:t>
            </a:r>
            <a:r>
              <a:rPr lang="en-US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operatii</a:t>
            </a:r>
            <a:endParaRPr lang="en-US" altLang="en-US" sz="2200" dirty="0" smtClean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en-US" sz="2200" dirty="0" err="1" smtClean="0"/>
              <a:t>Daca</a:t>
            </a:r>
            <a:r>
              <a:rPr lang="en-US" altLang="en-US" sz="2200" dirty="0" smtClean="0"/>
              <a:t> </a:t>
            </a:r>
            <a:r>
              <a:rPr lang="pt-BR" altLang="en-US" sz="2200" dirty="0" smtClean="0"/>
              <a:t>nr operatii &gt;= nr procesoare  </a:t>
            </a:r>
          </a:p>
          <a:p>
            <a:pPr lvl="2" eaLnBrk="1" hangingPunct="1">
              <a:buFontTx/>
              <a:buNone/>
            </a:pPr>
            <a:r>
              <a:rPr lang="pt-BR" altLang="en-US" sz="2200" dirty="0" smtClean="0"/>
              <a:t>adica 	</a:t>
            </a:r>
            <a:r>
              <a:rPr lang="en-US" altLang="en-US" sz="2200" dirty="0" smtClean="0"/>
              <a:t>n/2</a:t>
            </a:r>
            <a:r>
              <a:rPr lang="en-US" altLang="en-US" sz="2200" baseline="30000" dirty="0" smtClean="0"/>
              <a:t>h</a:t>
            </a:r>
            <a:r>
              <a:rPr lang="en-US" altLang="en-US" sz="2200" dirty="0" smtClean="0"/>
              <a:t> &gt;= p</a:t>
            </a:r>
            <a:endParaRPr lang="pt-BR" altLang="en-US" sz="2200" dirty="0" smtClean="0"/>
          </a:p>
          <a:p>
            <a:pPr lvl="2" eaLnBrk="1" hangingPunct="1">
              <a:buFontTx/>
              <a:buNone/>
            </a:pPr>
            <a:r>
              <a:rPr lang="pt-BR" altLang="en-US" sz="2200" dirty="0" smtClean="0"/>
              <a:t>sau	</a:t>
            </a:r>
            <a:r>
              <a:rPr lang="en-US" altLang="en-US" sz="2200" b="1" dirty="0" smtClean="0">
                <a:solidFill>
                  <a:srgbClr val="000000"/>
                </a:solidFill>
              </a:rPr>
              <a:t>2</a:t>
            </a:r>
            <a:r>
              <a:rPr lang="en-US" altLang="en-US" sz="2200" b="1" baseline="30000" dirty="0" smtClean="0">
                <a:solidFill>
                  <a:srgbClr val="000000"/>
                </a:solidFill>
              </a:rPr>
              <a:t>k-h</a:t>
            </a:r>
            <a:r>
              <a:rPr lang="en-US" altLang="en-US" sz="2200" dirty="0" smtClean="0">
                <a:solidFill>
                  <a:srgbClr val="000000"/>
                </a:solidFill>
              </a:rPr>
              <a:t> &gt;= </a:t>
            </a:r>
            <a:r>
              <a:rPr lang="en-US" altLang="en-US" sz="2200" b="1" dirty="0" smtClean="0">
                <a:solidFill>
                  <a:srgbClr val="000000"/>
                </a:solidFill>
              </a:rPr>
              <a:t>2</a:t>
            </a:r>
            <a:r>
              <a:rPr lang="en-US" altLang="en-US" sz="2200" b="1" baseline="30000" dirty="0" smtClean="0">
                <a:solidFill>
                  <a:srgbClr val="000000"/>
                </a:solidFill>
              </a:rPr>
              <a:t>q</a:t>
            </a:r>
            <a:endParaRPr lang="pt-BR" alt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buFontTx/>
              <a:buNone/>
            </a:pPr>
            <a:r>
              <a:rPr lang="pt-BR" altLang="en-US" sz="2200" dirty="0" smtClean="0"/>
              <a:t>sau 	</a:t>
            </a:r>
            <a:r>
              <a:rPr lang="pt-BR" altLang="en-US" sz="2200" b="1" dirty="0" smtClean="0">
                <a:solidFill>
                  <a:srgbClr val="FF0000"/>
                </a:solidFill>
              </a:rPr>
              <a:t>k-h &gt;= q</a:t>
            </a:r>
            <a:r>
              <a:rPr lang="pt-BR" altLang="en-US" sz="2200" dirty="0" smtClean="0">
                <a:solidFill>
                  <a:srgbClr val="FF0000"/>
                </a:solidFill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pt-BR" altLang="en-US" sz="2200" dirty="0" smtClean="0">
                <a:sym typeface="Wingdings" pitchFamily="2" charset="2"/>
              </a:rPr>
              <a:t>atunci </a:t>
            </a:r>
            <a:r>
              <a:rPr lang="pt-BR" altLang="en-US" sz="2200" dirty="0" smtClean="0"/>
              <a:t>fiecare procesor s executa </a:t>
            </a:r>
            <a:r>
              <a:rPr lang="en-US" altLang="en-US" sz="2200" dirty="0" smtClean="0"/>
              <a:t>n/2</a:t>
            </a:r>
            <a:r>
              <a:rPr lang="en-US" altLang="en-US" sz="2200" baseline="30000" dirty="0" smtClean="0"/>
              <a:t>h</a:t>
            </a:r>
            <a:r>
              <a:rPr lang="en-US" altLang="en-US" sz="2200" dirty="0" smtClean="0"/>
              <a:t>/p =</a:t>
            </a:r>
            <a:r>
              <a:rPr lang="pt-BR" altLang="en-US" sz="2200" dirty="0" smtClean="0"/>
              <a:t>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2</a:t>
            </a:r>
            <a:r>
              <a:rPr lang="en-US" altLang="en-US" sz="2200" b="1" baseline="30000" dirty="0" smtClean="0">
                <a:solidFill>
                  <a:srgbClr val="FF0000"/>
                </a:solidFill>
              </a:rPr>
              <a:t>k-h-q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operatii</a:t>
            </a:r>
            <a:endParaRPr lang="en-US" altLang="en-US" sz="2200" dirty="0" smtClean="0"/>
          </a:p>
          <a:p>
            <a:pPr lvl="2" eaLnBrk="1" hangingPunct="1">
              <a:buFontTx/>
              <a:buNone/>
            </a:pPr>
            <a:r>
              <a:rPr lang="pt-BR" altLang="en-US" sz="2200" dirty="0" smtClean="0"/>
              <a:t>memorand sumele in elementele </a:t>
            </a:r>
            <a:r>
              <a:rPr lang="pt-BR" altLang="en-US" sz="2200" dirty="0" smtClean="0">
                <a:solidFill>
                  <a:srgbClr val="C00000"/>
                </a:solidFill>
              </a:rPr>
              <a:t>2 </a:t>
            </a:r>
            <a:r>
              <a:rPr lang="pt-BR" altLang="en-US" sz="2200" baseline="30000" dirty="0" smtClean="0">
                <a:solidFill>
                  <a:srgbClr val="C00000"/>
                </a:solidFill>
              </a:rPr>
              <a:t>k-h-q</a:t>
            </a:r>
            <a:r>
              <a:rPr lang="pt-BR" altLang="en-US" sz="2200" dirty="0" smtClean="0">
                <a:solidFill>
                  <a:srgbClr val="C00000"/>
                </a:solidFill>
              </a:rPr>
              <a:t>(s-1) + 1 </a:t>
            </a:r>
            <a:r>
              <a:rPr lang="pt-BR" altLang="en-US" sz="2200" b="1" dirty="0" smtClean="0">
                <a:solidFill>
                  <a:srgbClr val="C00000"/>
                </a:solidFill>
              </a:rPr>
              <a:t>la</a:t>
            </a:r>
            <a:r>
              <a:rPr lang="pt-BR" altLang="en-US" sz="2200" dirty="0" smtClean="0">
                <a:solidFill>
                  <a:srgbClr val="C00000"/>
                </a:solidFill>
              </a:rPr>
              <a:t> 2 </a:t>
            </a:r>
            <a:r>
              <a:rPr lang="pt-BR" altLang="en-US" sz="2200" baseline="30000" dirty="0" smtClean="0">
                <a:solidFill>
                  <a:srgbClr val="C00000"/>
                </a:solidFill>
              </a:rPr>
              <a:t>k-h-q</a:t>
            </a:r>
            <a:r>
              <a:rPr lang="pt-BR" altLang="en-US" sz="2200" dirty="0" smtClean="0">
                <a:solidFill>
                  <a:srgbClr val="C00000"/>
                </a:solidFill>
              </a:rPr>
              <a:t> s</a:t>
            </a:r>
            <a:endParaRPr lang="pt-BR" altLang="en-US" sz="2200" dirty="0" smtClean="0"/>
          </a:p>
          <a:p>
            <a:pPr marL="0" indent="0" eaLnBrk="1" hangingPunct="1"/>
            <a:endParaRPr lang="pt-BR" altLang="en-US" sz="2200" dirty="0" smtClean="0"/>
          </a:p>
          <a:p>
            <a:pPr marL="0" indent="0" eaLnBrk="1" hangingPunct="1"/>
            <a:r>
              <a:rPr lang="pt-BR" altLang="en-US" sz="2200" dirty="0" smtClean="0"/>
              <a:t>altfel, doar o parte a procesoarelor executa cate o operatie</a:t>
            </a:r>
          </a:p>
          <a:p>
            <a:pPr lvl="1"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397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836712"/>
            <a:ext cx="9144000" cy="10801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88504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dirty="0">
                <a:solidFill>
                  <a:srgbClr val="1822CD"/>
                </a:solidFill>
              </a:rPr>
              <a:t>Principiul de planificare pentru PRAM (2)</a:t>
            </a:r>
            <a:endParaRPr lang="en-GB" dirty="0" smtClean="0">
              <a:ea typeface="+mj-ea"/>
              <a:cs typeface="+mj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90600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sz="2000" b="1" dirty="0" smtClean="0">
                <a:ea typeface="+mn-ea"/>
                <a:cs typeface="+mn-cs"/>
              </a:rPr>
              <a:t>real</a:t>
            </a:r>
            <a:r>
              <a:rPr lang="pt-BR" sz="2000" dirty="0" smtClean="0">
                <a:ea typeface="+mn-ea"/>
                <a:cs typeface="+mn-cs"/>
              </a:rPr>
              <a:t> A</a:t>
            </a:r>
            <a:r>
              <a:rPr lang="pt-BR" sz="2000" dirty="0"/>
              <a:t>[1:n]</a:t>
            </a:r>
            <a:r>
              <a:rPr lang="pt-BR" sz="2000" dirty="0" smtClean="0">
                <a:ea typeface="+mn-ea"/>
                <a:cs typeface="+mn-cs"/>
              </a:rPr>
              <a:t>, </a:t>
            </a:r>
            <a:r>
              <a:rPr lang="pt-BR" sz="2000" dirty="0" err="1" smtClean="0">
                <a:ea typeface="+mn-ea"/>
                <a:cs typeface="+mn-cs"/>
              </a:rPr>
              <a:t>B</a:t>
            </a:r>
            <a:r>
              <a:rPr lang="pt-BR" sz="2000" dirty="0"/>
              <a:t>[1:n</a:t>
            </a:r>
            <a:r>
              <a:rPr lang="pt-BR" sz="2000" dirty="0" smtClean="0"/>
              <a:t>]</a:t>
            </a:r>
            <a:r>
              <a:rPr lang="pt-BR" sz="2000" dirty="0" smtClean="0">
                <a:ea typeface="+mn-ea"/>
                <a:cs typeface="+mn-cs"/>
              </a:rPr>
              <a:t>; 	</a:t>
            </a:r>
            <a:r>
              <a:rPr lang="pt-BR" sz="2000" dirty="0">
                <a:ea typeface="+mn-ea"/>
                <a:cs typeface="+mn-cs"/>
              </a:rPr>
              <a:t> </a:t>
            </a:r>
            <a:r>
              <a:rPr lang="pt-BR" sz="2000" dirty="0" smtClean="0">
                <a:ea typeface="+mn-ea"/>
                <a:cs typeface="+mn-cs"/>
              </a:rPr>
              <a:t>   /* n = 2</a:t>
            </a:r>
            <a:r>
              <a:rPr lang="pt-BR" sz="2000" baseline="30000" dirty="0" smtClean="0">
                <a:ea typeface="+mn-ea"/>
                <a:cs typeface="+mn-cs"/>
              </a:rPr>
              <a:t>k</a:t>
            </a:r>
            <a:r>
              <a:rPr lang="pt-BR" sz="2000" dirty="0" smtClean="0">
                <a:ea typeface="+mn-ea"/>
                <a:cs typeface="+mn-cs"/>
              </a:rPr>
              <a:t> si p = 2</a:t>
            </a:r>
            <a:r>
              <a:rPr lang="pt-BR" sz="2000" baseline="30000" dirty="0" smtClean="0">
                <a:ea typeface="+mn-ea"/>
                <a:cs typeface="+mn-cs"/>
              </a:rPr>
              <a:t>q</a:t>
            </a:r>
            <a:r>
              <a:rPr lang="pt-BR" sz="2000" dirty="0" smtClean="0">
                <a:ea typeface="+mn-ea"/>
                <a:cs typeface="+mn-cs"/>
              </a:rPr>
              <a:t> */</a:t>
            </a:r>
            <a:endParaRPr lang="pt-BR" sz="2000" b="1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pt-BR" sz="2000" b="1" dirty="0" smtClean="0">
                <a:ea typeface="+mn-ea"/>
                <a:cs typeface="+mn-cs"/>
              </a:rPr>
              <a:t>real</a:t>
            </a:r>
            <a:r>
              <a:rPr lang="pt-BR" sz="2000" dirty="0" smtClean="0">
                <a:ea typeface="+mn-ea"/>
                <a:cs typeface="+mn-cs"/>
              </a:rPr>
              <a:t> </a:t>
            </a:r>
            <a:r>
              <a:rPr lang="pt-BR" sz="2000" dirty="0" err="1" smtClean="0">
                <a:ea typeface="+mn-ea"/>
                <a:cs typeface="+mn-cs"/>
              </a:rPr>
              <a:t>S</a:t>
            </a:r>
            <a:r>
              <a:rPr lang="pt-BR" sz="2000" dirty="0" smtClean="0">
                <a:ea typeface="+mn-ea"/>
                <a:cs typeface="+mn-cs"/>
              </a:rPr>
              <a:t>; </a:t>
            </a:r>
            <a:r>
              <a:rPr lang="pt-BR" sz="2000" b="1" dirty="0" err="1" smtClean="0">
                <a:ea typeface="+mn-ea"/>
                <a:cs typeface="+mn-cs"/>
              </a:rPr>
              <a:t>int</a:t>
            </a:r>
            <a:r>
              <a:rPr lang="pt-BR" sz="2000" dirty="0" smtClean="0">
                <a:ea typeface="+mn-ea"/>
                <a:cs typeface="+mn-cs"/>
              </a:rPr>
              <a:t> l = n/p;</a:t>
            </a:r>
            <a:endParaRPr lang="pt-BR" sz="2000" b="1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pt-BR" sz="2000" b="1" dirty="0" err="1" smtClean="0">
                <a:solidFill>
                  <a:srgbClr val="0000FF"/>
                </a:solidFill>
                <a:ea typeface="+mn-ea"/>
                <a:cs typeface="+mn-cs"/>
              </a:rPr>
              <a:t>process</a:t>
            </a:r>
            <a:r>
              <a:rPr lang="pt-BR" sz="2000" b="1" dirty="0" smtClean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ea typeface="+mn-ea"/>
                <a:cs typeface="+mn-cs"/>
              </a:rPr>
              <a:t>suma [</a:t>
            </a:r>
            <a:r>
              <a:rPr lang="pt-BR" sz="2000" dirty="0" err="1" smtClean="0">
                <a:solidFill>
                  <a:srgbClr val="0000FF"/>
                </a:solidFill>
                <a:ea typeface="+mn-ea"/>
                <a:cs typeface="+mn-cs"/>
              </a:rPr>
              <a:t>s</a:t>
            </a:r>
            <a:r>
              <a:rPr lang="pt-BR" sz="2000" dirty="0" smtClean="0">
                <a:solidFill>
                  <a:srgbClr val="0000FF"/>
                </a:solidFill>
                <a:ea typeface="+mn-ea"/>
                <a:cs typeface="+mn-cs"/>
              </a:rPr>
              <a:t> = 1 </a:t>
            </a:r>
            <a:r>
              <a:rPr lang="pt-BR" sz="2000" b="1" dirty="0" err="1" smtClean="0">
                <a:solidFill>
                  <a:srgbClr val="0000FF"/>
                </a:solidFill>
                <a:ea typeface="+mn-ea"/>
                <a:cs typeface="+mn-cs"/>
              </a:rPr>
              <a:t>to</a:t>
            </a:r>
            <a:r>
              <a:rPr lang="pt-BR" sz="2000" dirty="0" smtClean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pt-BR" sz="2000" dirty="0" err="1" smtClean="0">
                <a:solidFill>
                  <a:srgbClr val="0000FF"/>
                </a:solidFill>
                <a:ea typeface="+mn-ea"/>
                <a:cs typeface="+mn-cs"/>
              </a:rPr>
              <a:t>p</a:t>
            </a:r>
            <a:r>
              <a:rPr lang="pt-BR" sz="2000" dirty="0" smtClean="0">
                <a:solidFill>
                  <a:srgbClr val="0000FF"/>
                </a:solidFill>
                <a:ea typeface="+mn-ea"/>
                <a:cs typeface="+mn-cs"/>
              </a:rPr>
              <a:t>]{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 smtClean="0">
                <a:ea typeface="+mn-ea"/>
                <a:cs typeface="+mn-cs"/>
              </a:rPr>
              <a:t>	</a:t>
            </a:r>
            <a:r>
              <a:rPr lang="en-US" sz="2000" b="1" dirty="0" smtClean="0">
                <a:ea typeface="+mn-ea"/>
                <a:cs typeface="+mn-cs"/>
              </a:rPr>
              <a:t>for</a:t>
            </a:r>
            <a:r>
              <a:rPr lang="en-US" sz="2000" dirty="0" smtClean="0">
                <a:ea typeface="+mn-ea"/>
                <a:cs typeface="+mn-cs"/>
              </a:rPr>
              <a:t> [j = </a:t>
            </a:r>
            <a:r>
              <a:rPr lang="en-US" sz="2000" dirty="0">
                <a:solidFill>
                  <a:srgbClr val="C00000"/>
                </a:solidFill>
                <a:cs typeface="ＭＳ Ｐゴシック" charset="0"/>
              </a:rPr>
              <a:t>l*(s-1</a:t>
            </a:r>
            <a:r>
              <a:rPr lang="en-US" sz="2000" dirty="0" smtClean="0">
                <a:solidFill>
                  <a:srgbClr val="C00000"/>
                </a:solidFill>
                <a:cs typeface="ＭＳ Ｐゴシック" charset="0"/>
              </a:rPr>
              <a:t>)+</a:t>
            </a:r>
            <a:r>
              <a:rPr lang="en-US" sz="2000" dirty="0" smtClean="0">
                <a:solidFill>
                  <a:srgbClr val="C00000"/>
                </a:solidFill>
                <a:ea typeface="+mn-ea"/>
                <a:cs typeface="+mn-cs"/>
              </a:rPr>
              <a:t>1 </a:t>
            </a:r>
            <a:r>
              <a:rPr lang="en-US" sz="2000" b="1" dirty="0" smtClean="0">
                <a:solidFill>
                  <a:srgbClr val="C00000"/>
                </a:solidFill>
                <a:ea typeface="+mn-ea"/>
                <a:cs typeface="+mn-cs"/>
              </a:rPr>
              <a:t>to</a:t>
            </a:r>
            <a:r>
              <a:rPr lang="en-US" sz="2000" dirty="0" smtClean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C00000"/>
                </a:solidFill>
                <a:cs typeface="ＭＳ Ｐゴシック" charset="0"/>
              </a:rPr>
              <a:t>l*(s-1</a:t>
            </a:r>
            <a:r>
              <a:rPr lang="en-US" sz="2000" dirty="0" smtClean="0">
                <a:solidFill>
                  <a:srgbClr val="C00000"/>
                </a:solidFill>
                <a:cs typeface="ＭＳ Ｐゴシック" charset="0"/>
              </a:rPr>
              <a:t>)+</a:t>
            </a:r>
            <a:r>
              <a:rPr lang="en-US" sz="2000" dirty="0" smtClean="0">
                <a:solidFill>
                  <a:srgbClr val="C00000"/>
                </a:solidFill>
                <a:ea typeface="+mn-ea"/>
                <a:cs typeface="+mn-cs"/>
              </a:rPr>
              <a:t>l</a:t>
            </a:r>
            <a:r>
              <a:rPr lang="en-US" sz="2000" dirty="0" smtClean="0">
                <a:ea typeface="+mn-ea"/>
                <a:cs typeface="+mn-cs"/>
              </a:rPr>
              <a:t>]</a:t>
            </a:r>
            <a:r>
              <a:rPr lang="en-US" sz="2000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000" dirty="0" smtClean="0">
                <a:ea typeface="+mn-ea"/>
                <a:cs typeface="+mn-cs"/>
              </a:rPr>
              <a:t>B[j] = A[j];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</a:t>
            </a:r>
            <a:r>
              <a:rPr lang="pt-BR" sz="2000" b="1" dirty="0" smtClean="0">
                <a:ea typeface="+mn-ea"/>
                <a:cs typeface="+mn-cs"/>
              </a:rPr>
              <a:t>for</a:t>
            </a:r>
            <a:r>
              <a:rPr lang="pt-BR" sz="2000" dirty="0" smtClean="0">
                <a:ea typeface="+mn-ea"/>
                <a:cs typeface="+mn-cs"/>
              </a:rPr>
              <a:t> [</a:t>
            </a:r>
            <a:r>
              <a:rPr lang="pt-BR" sz="2000" dirty="0" err="1" smtClean="0">
                <a:ea typeface="+mn-ea"/>
                <a:cs typeface="+mn-cs"/>
              </a:rPr>
              <a:t>h</a:t>
            </a:r>
            <a:r>
              <a:rPr lang="pt-BR" sz="2000" dirty="0" smtClean="0">
                <a:ea typeface="+mn-ea"/>
                <a:cs typeface="+mn-cs"/>
              </a:rPr>
              <a:t> = 1 </a:t>
            </a:r>
            <a:r>
              <a:rPr lang="pt-BR" sz="2000" b="1" dirty="0" smtClean="0">
                <a:ea typeface="+mn-ea"/>
                <a:cs typeface="+mn-cs"/>
              </a:rPr>
              <a:t>to</a:t>
            </a:r>
            <a:r>
              <a:rPr lang="pt-BR" sz="2000" dirty="0" smtClean="0">
                <a:ea typeface="+mn-ea"/>
                <a:cs typeface="+mn-cs"/>
              </a:rPr>
              <a:t> log </a:t>
            </a:r>
            <a:r>
              <a:rPr lang="pt-BR" sz="2000" dirty="0" err="1" smtClean="0">
                <a:ea typeface="+mn-ea"/>
                <a:cs typeface="+mn-cs"/>
              </a:rPr>
              <a:t>n</a:t>
            </a:r>
            <a:r>
              <a:rPr lang="pt-BR" sz="2000" dirty="0" smtClean="0">
                <a:ea typeface="+mn-ea"/>
                <a:cs typeface="+mn-cs"/>
              </a:rPr>
              <a:t>]{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 smtClean="0">
                <a:ea typeface="+mn-ea"/>
                <a:cs typeface="+mn-cs"/>
              </a:rPr>
              <a:t>	     </a:t>
            </a:r>
            <a:r>
              <a:rPr lang="pt-BR" sz="2000" b="1" dirty="0" err="1" smtClean="0">
                <a:ea typeface="+mn-ea"/>
                <a:cs typeface="+mn-cs"/>
              </a:rPr>
              <a:t>if</a:t>
            </a:r>
            <a:r>
              <a:rPr lang="pt-BR" sz="2000" dirty="0" smtClean="0">
                <a:ea typeface="+mn-ea"/>
                <a:cs typeface="+mn-cs"/>
              </a:rPr>
              <a:t> (</a:t>
            </a:r>
            <a:r>
              <a:rPr lang="pt-BR" sz="2000" dirty="0" err="1" smtClean="0">
                <a:ea typeface="+mn-ea"/>
                <a:cs typeface="+mn-cs"/>
              </a:rPr>
              <a:t>k-h</a:t>
            </a:r>
            <a:r>
              <a:rPr lang="pt-BR" sz="2000" dirty="0" smtClean="0">
                <a:ea typeface="+mn-ea"/>
                <a:cs typeface="+mn-cs"/>
              </a:rPr>
              <a:t> &gt;= </a:t>
            </a:r>
            <a:r>
              <a:rPr lang="pt-BR" sz="2000" dirty="0" err="1" smtClean="0">
                <a:ea typeface="+mn-ea"/>
                <a:cs typeface="+mn-cs"/>
              </a:rPr>
              <a:t>q</a:t>
            </a:r>
            <a:r>
              <a:rPr lang="pt-BR" sz="2000" dirty="0" smtClean="0">
                <a:ea typeface="+mn-ea"/>
                <a:cs typeface="+mn-cs"/>
              </a:rPr>
              <a:t>)            /*nr op &gt;= nr proc */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		  </a:t>
            </a:r>
            <a:r>
              <a:rPr lang="pt-BR" sz="2000" b="1" dirty="0" smtClean="0">
                <a:ea typeface="+mn-ea"/>
                <a:cs typeface="+mn-cs"/>
              </a:rPr>
              <a:t>for</a:t>
            </a:r>
            <a:r>
              <a:rPr lang="pt-BR" sz="2000" dirty="0" smtClean="0">
                <a:ea typeface="+mn-ea"/>
                <a:cs typeface="+mn-cs"/>
              </a:rPr>
              <a:t> [</a:t>
            </a:r>
            <a:r>
              <a:rPr lang="pt-BR" sz="2000" dirty="0" err="1" smtClean="0">
                <a:ea typeface="+mn-ea"/>
                <a:cs typeface="+mn-cs"/>
              </a:rPr>
              <a:t>j</a:t>
            </a:r>
            <a:r>
              <a:rPr lang="pt-BR" sz="2000" dirty="0" smtClean="0">
                <a:ea typeface="+mn-ea"/>
                <a:cs typeface="+mn-cs"/>
              </a:rPr>
              <a:t> = </a:t>
            </a: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2 </a:t>
            </a:r>
            <a:r>
              <a:rPr lang="pt-BR" sz="2000" baseline="30000" dirty="0" err="1" smtClean="0">
                <a:solidFill>
                  <a:srgbClr val="C00000"/>
                </a:solidFill>
                <a:ea typeface="+mn-ea"/>
                <a:cs typeface="+mn-cs"/>
              </a:rPr>
              <a:t>k-h-q</a:t>
            </a: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*(s-1) + 1 </a:t>
            </a:r>
            <a:r>
              <a:rPr lang="pt-BR" sz="2000" b="1" dirty="0" smtClean="0">
                <a:solidFill>
                  <a:srgbClr val="C00000"/>
                </a:solidFill>
                <a:ea typeface="+mn-ea"/>
                <a:cs typeface="+mn-cs"/>
              </a:rPr>
              <a:t>to</a:t>
            </a: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 2 </a:t>
            </a:r>
            <a:r>
              <a:rPr lang="pt-BR" sz="2000" baseline="30000" dirty="0" err="1" smtClean="0">
                <a:solidFill>
                  <a:srgbClr val="C00000"/>
                </a:solidFill>
                <a:ea typeface="+mn-ea"/>
                <a:cs typeface="+mn-cs"/>
              </a:rPr>
              <a:t>k-h-q</a:t>
            </a: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 *</a:t>
            </a:r>
            <a:r>
              <a:rPr lang="pt-BR" sz="2000" dirty="0" err="1" smtClean="0">
                <a:solidFill>
                  <a:srgbClr val="C00000"/>
                </a:solidFill>
                <a:ea typeface="+mn-ea"/>
                <a:cs typeface="+mn-cs"/>
              </a:rPr>
              <a:t>s</a:t>
            </a: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]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			 </a:t>
            </a:r>
            <a:r>
              <a:rPr lang="pt-BR" sz="2000" dirty="0" err="1" smtClean="0">
                <a:solidFill>
                  <a:srgbClr val="C00000"/>
                </a:solidFill>
                <a:ea typeface="+mn-ea"/>
                <a:cs typeface="+mn-cs"/>
              </a:rPr>
              <a:t>B</a:t>
            </a: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[j] = B[2*j-1] + B[2*</a:t>
            </a:r>
            <a:r>
              <a:rPr lang="pt-BR" sz="2000" dirty="0" err="1" smtClean="0">
                <a:solidFill>
                  <a:srgbClr val="C00000"/>
                </a:solidFill>
                <a:ea typeface="+mn-ea"/>
                <a:cs typeface="+mn-cs"/>
              </a:rPr>
              <a:t>j</a:t>
            </a:r>
            <a:r>
              <a:rPr lang="pt-BR" sz="2000" dirty="0" smtClean="0">
                <a:solidFill>
                  <a:srgbClr val="C00000"/>
                </a:solidFill>
                <a:ea typeface="+mn-ea"/>
                <a:cs typeface="+mn-cs"/>
              </a:rPr>
              <a:t>];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 smtClean="0">
                <a:ea typeface="+mn-ea"/>
                <a:cs typeface="+mn-cs"/>
              </a:rPr>
              <a:t>	    </a:t>
            </a:r>
            <a:r>
              <a:rPr lang="pt-BR" sz="2000" b="1" dirty="0" smtClean="0">
                <a:ea typeface="+mn-ea"/>
                <a:cs typeface="+mn-cs"/>
              </a:rPr>
              <a:t> </a:t>
            </a:r>
            <a:r>
              <a:rPr lang="pt-BR" sz="2000" b="1" dirty="0" err="1" smtClean="0">
                <a:ea typeface="+mn-ea"/>
                <a:cs typeface="+mn-cs"/>
              </a:rPr>
              <a:t>else</a:t>
            </a:r>
            <a:endParaRPr lang="pt-BR" sz="2000" b="1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pt-BR" sz="2000" dirty="0" smtClean="0">
                <a:ea typeface="+mn-ea"/>
                <a:cs typeface="+mn-cs"/>
              </a:rPr>
              <a:t>	        </a:t>
            </a:r>
            <a:r>
              <a:rPr lang="en-US" sz="2000" b="1" dirty="0" smtClean="0">
                <a:ea typeface="+mn-ea"/>
                <a:cs typeface="+mn-cs"/>
              </a:rPr>
              <a:t>if</a:t>
            </a:r>
            <a:r>
              <a:rPr lang="en-US" sz="2000" dirty="0" smtClean="0">
                <a:ea typeface="+mn-ea"/>
                <a:cs typeface="+mn-cs"/>
              </a:rPr>
              <a:t> (s &lt;= 2 </a:t>
            </a:r>
            <a:r>
              <a:rPr lang="en-US" sz="2000" baseline="30000" dirty="0" smtClean="0">
                <a:ea typeface="+mn-ea"/>
                <a:cs typeface="+mn-cs"/>
              </a:rPr>
              <a:t>k-h</a:t>
            </a:r>
            <a:r>
              <a:rPr lang="en-US" sz="2000" dirty="0" smtClean="0">
                <a:ea typeface="+mn-ea"/>
                <a:cs typeface="+mn-cs"/>
              </a:rPr>
              <a:t>) B[s] = B[2*s-1] + B[2*s];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</a:t>
            </a:r>
            <a:r>
              <a:rPr lang="en-US" sz="2000" b="1" dirty="0" smtClean="0">
                <a:ea typeface="+mn-ea"/>
                <a:cs typeface="+mn-cs"/>
              </a:rPr>
              <a:t>}</a:t>
            </a: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</a:t>
            </a:r>
            <a:r>
              <a:rPr lang="en-US" sz="2000" b="1" dirty="0" smtClean="0">
                <a:ea typeface="+mn-ea"/>
                <a:cs typeface="+mn-cs"/>
              </a:rPr>
              <a:t>if</a:t>
            </a:r>
            <a:r>
              <a:rPr lang="en-US" sz="2000" dirty="0" smtClean="0">
                <a:ea typeface="+mn-ea"/>
                <a:cs typeface="+mn-cs"/>
              </a:rPr>
              <a:t> (s = 1) S = B[1];</a:t>
            </a:r>
            <a:endParaRPr lang="pt-BR" sz="2000" b="1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pt-BR" sz="2000" b="1" dirty="0" smtClean="0">
                <a:ea typeface="+mn-ea"/>
                <a:cs typeface="+mn-cs"/>
              </a:rPr>
              <a:t>}</a:t>
            </a:r>
            <a:endParaRPr lang="en-US" sz="2000" dirty="0" smtClean="0">
              <a:ea typeface="+mn-ea"/>
              <a:cs typeface="+mn-cs"/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6477000" y="990600"/>
            <a:ext cx="2514600" cy="457200"/>
          </a:xfrm>
          <a:prstGeom prst="wedgeRectCallout">
            <a:avLst>
              <a:gd name="adj1" fmla="val -114719"/>
              <a:gd name="adj2" fmla="val 237268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O(n/p) </a:t>
            </a:r>
            <a:endParaRPr lang="en-US" sz="20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6248400" y="2019300"/>
            <a:ext cx="2819400" cy="990600"/>
          </a:xfrm>
          <a:prstGeom prst="wedgeRectCallout">
            <a:avLst>
              <a:gd name="adj1" fmla="val -90058"/>
              <a:gd name="adj2" fmla="val 8564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pt-BR" altLang="en-US" sz="2000" b="1" dirty="0">
                <a:solidFill>
                  <a:srgbClr val="C00000"/>
                </a:solidFill>
                <a:latin typeface="Arial" pitchFamily="34" charset="0"/>
              </a:rPr>
              <a:t>In iteraţia h, un proces ia sup(n/2</a:t>
            </a:r>
            <a:r>
              <a:rPr lang="pt-BR" altLang="en-US" sz="2000" b="1" baseline="30000" dirty="0">
                <a:solidFill>
                  <a:srgbClr val="C00000"/>
                </a:solidFill>
                <a:latin typeface="Arial" pitchFamily="34" charset="0"/>
              </a:rPr>
              <a:t>h</a:t>
            </a:r>
            <a:r>
              <a:rPr lang="pt-BR" altLang="en-US" sz="2000" b="1" dirty="0">
                <a:solidFill>
                  <a:srgbClr val="C00000"/>
                </a:solidFill>
                <a:latin typeface="Arial" pitchFamily="34" charset="0"/>
              </a:rPr>
              <a:t>/p) = </a:t>
            </a:r>
            <a:r>
              <a:rPr lang="en-US" altLang="en-US" sz="20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pt-BR" altLang="en-US" sz="2000" b="1" dirty="0">
                <a:solidFill>
                  <a:srgbClr val="C00000"/>
                </a:solidFill>
                <a:latin typeface="Arial" pitchFamily="34" charset="0"/>
              </a:rPr>
              <a:t>sup(n/(2</a:t>
            </a:r>
            <a:r>
              <a:rPr lang="pt-BR" altLang="en-US" sz="2000" b="1" baseline="30000" dirty="0">
                <a:solidFill>
                  <a:srgbClr val="C00000"/>
                </a:solidFill>
                <a:latin typeface="Arial" pitchFamily="34" charset="0"/>
              </a:rPr>
              <a:t>h</a:t>
            </a:r>
            <a:r>
              <a:rPr lang="pt-BR" altLang="en-US" sz="2000" b="1" dirty="0">
                <a:solidFill>
                  <a:srgbClr val="C00000"/>
                </a:solidFill>
                <a:latin typeface="Arial" pitchFamily="34" charset="0"/>
              </a:rPr>
              <a:t>p))</a:t>
            </a:r>
            <a:endParaRPr lang="en-US" altLang="en-US" sz="200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6248400" y="3733800"/>
            <a:ext cx="2819400" cy="381000"/>
          </a:xfrm>
          <a:prstGeom prst="wedgeRectCallout">
            <a:avLst>
              <a:gd name="adj1" fmla="val -174616"/>
              <a:gd name="adj2" fmla="val 25087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o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unitate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de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timp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ＭＳ Ｐゴシック" charset="0"/>
              </a:rPr>
              <a:t> 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962400" y="4876800"/>
            <a:ext cx="49530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ts val="600"/>
              </a:spcAft>
              <a:defRPr/>
            </a:pP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+mn-lt"/>
                <a:ea typeface="ＭＳ Ｐゴシック" charset="0"/>
                <a:sym typeface="Symbol" charset="0"/>
              </a:rPr>
              <a:t></a:t>
            </a:r>
            <a:r>
              <a:rPr lang="pt-BR" sz="2000" b="1" baseline="-25000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h</a:t>
            </a:r>
            <a:r>
              <a:rPr lang="pt-BR" sz="2000" b="1" baseline="-25000" dirty="0">
                <a:solidFill>
                  <a:srgbClr val="C00000"/>
                </a:solidFill>
                <a:latin typeface="+mn-lt"/>
                <a:ea typeface="ＭＳ Ｐゴシック" charset="0"/>
              </a:rPr>
              <a:t>=1, log </a:t>
            </a:r>
            <a:r>
              <a:rPr lang="pt-BR" sz="2000" b="1" baseline="-25000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sup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/(2</a:t>
            </a:r>
            <a:r>
              <a:rPr lang="pt-BR" sz="2000" b="1" baseline="30000" dirty="0">
                <a:solidFill>
                  <a:srgbClr val="C00000"/>
                </a:solidFill>
                <a:latin typeface="+mn-lt"/>
                <a:ea typeface="ＭＳ Ｐゴシック" charset="0"/>
              </a:rPr>
              <a:t>h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p)) + 1</a:t>
            </a:r>
            <a:r>
              <a:rPr lang="en-US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&lt;=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+mn-lt"/>
                <a:ea typeface="ＭＳ Ｐゴシック" charset="0"/>
                <a:sym typeface="Symbol" charset="0"/>
              </a:rPr>
              <a:t></a:t>
            </a:r>
            <a:r>
              <a:rPr lang="pt-BR" sz="2000" b="1" baseline="-25000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h</a:t>
            </a:r>
            <a:r>
              <a:rPr lang="pt-BR" sz="2000" b="1" baseline="-25000" dirty="0">
                <a:solidFill>
                  <a:srgbClr val="C00000"/>
                </a:solidFill>
                <a:latin typeface="+mn-lt"/>
                <a:ea typeface="ＭＳ Ｐゴシック" charset="0"/>
              </a:rPr>
              <a:t>=1, log </a:t>
            </a:r>
            <a:r>
              <a:rPr lang="pt-BR" sz="2000" b="1" baseline="-25000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(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inf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/(2</a:t>
            </a:r>
            <a:r>
              <a:rPr lang="pt-BR" sz="2000" b="1" baseline="30000" dirty="0">
                <a:solidFill>
                  <a:srgbClr val="C00000"/>
                </a:solidFill>
                <a:latin typeface="+mn-lt"/>
                <a:ea typeface="ＭＳ Ｐゴシック" charset="0"/>
              </a:rPr>
              <a:t>h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p)) + 1) + 1</a:t>
            </a:r>
          </a:p>
          <a:p>
            <a:pPr>
              <a:spcAft>
                <a:spcPts val="600"/>
              </a:spcAft>
              <a:defRPr/>
            </a:pP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&lt;=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+mn-lt"/>
                <a:ea typeface="ＭＳ Ｐゴシック" charset="0"/>
                <a:sym typeface="Symbol" charset="0"/>
              </a:rPr>
              <a:t></a:t>
            </a:r>
            <a:r>
              <a:rPr lang="pt-BR" sz="2000" b="1" baseline="-25000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h</a:t>
            </a:r>
            <a:r>
              <a:rPr lang="pt-BR" sz="2000" b="1" baseline="-25000" dirty="0">
                <a:solidFill>
                  <a:srgbClr val="C00000"/>
                </a:solidFill>
                <a:latin typeface="+mn-lt"/>
                <a:ea typeface="ＭＳ Ｐゴシック" charset="0"/>
              </a:rPr>
              <a:t>=1, log </a:t>
            </a:r>
            <a:r>
              <a:rPr lang="pt-BR" sz="2000" b="1" baseline="-25000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inf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/(2</a:t>
            </a:r>
            <a:r>
              <a:rPr lang="pt-BR" sz="2000" b="1" baseline="30000" dirty="0">
                <a:solidFill>
                  <a:srgbClr val="C00000"/>
                </a:solidFill>
                <a:latin typeface="+mn-lt"/>
                <a:ea typeface="ＭＳ Ｐゴシック" charset="0"/>
              </a:rPr>
              <a:t>h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p)) + log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+ 1</a:t>
            </a:r>
          </a:p>
          <a:p>
            <a:pPr>
              <a:spcAft>
                <a:spcPts val="600"/>
              </a:spcAft>
              <a:defRPr/>
            </a:pP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&lt;=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log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en-US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+ 1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rezulta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:	  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Tp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) = O(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/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p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 + log </a:t>
            </a:r>
            <a:r>
              <a:rPr lang="pt-BR" sz="2000" b="1" dirty="0" err="1">
                <a:solidFill>
                  <a:srgbClr val="C00000"/>
                </a:solidFill>
                <a:latin typeface="+mn-lt"/>
                <a:ea typeface="ＭＳ Ｐゴシック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)  </a:t>
            </a:r>
            <a:endParaRPr lang="en-US" sz="20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2" grpId="0" animBg="1"/>
      <p:bldP spid="60423" grpId="0" animBg="1"/>
      <p:bldP spid="604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229600" cy="4525962"/>
          </a:xfrm>
        </p:spPr>
        <p:txBody>
          <a:bodyPr/>
          <a:lstStyle/>
          <a:p>
            <a:r>
              <a:rPr lang="ro-RO" sz="2800" b="1" dirty="0" smtClean="0"/>
              <a:t>P &lt; n </a:t>
            </a:r>
            <a:r>
              <a:rPr lang="ro-RO" sz="2800" dirty="0" smtClean="0"/>
              <a:t>(dimensiunea problemei), P adaptiv (dependent de dimensiunea problemei)</a:t>
            </a:r>
          </a:p>
          <a:p>
            <a:pPr lvl="1"/>
            <a:r>
              <a:rPr lang="ro-RO" dirty="0" smtClean="0"/>
              <a:t>Ex: P(n) funcție subliniară de </a:t>
            </a:r>
            <a:r>
              <a:rPr lang="ro-RO" i="1" dirty="0" smtClean="0"/>
              <a:t>n</a:t>
            </a:r>
            <a:r>
              <a:rPr lang="ro-RO" dirty="0" smtClean="0"/>
              <a:t> – rădăcina pătrată de n</a:t>
            </a:r>
          </a:p>
          <a:p>
            <a:pPr lvl="1"/>
            <a:endParaRPr lang="ro-RO" dirty="0" smtClean="0"/>
          </a:p>
          <a:p>
            <a:r>
              <a:rPr lang="ro-RO" sz="2800" b="1" dirty="0" smtClean="0"/>
              <a:t>Tp(n) </a:t>
            </a:r>
            <a:r>
              <a:rPr lang="ro-RO" sz="2800" dirty="0" smtClean="0"/>
              <a:t>mic, adaptiv, invers proporţional cu P</a:t>
            </a:r>
          </a:p>
          <a:p>
            <a:endParaRPr lang="ro-RO" sz="2800" dirty="0" smtClean="0"/>
          </a:p>
          <a:p>
            <a:r>
              <a:rPr lang="ro-RO" sz="2800" b="1" dirty="0" smtClean="0"/>
              <a:t>C</a:t>
            </a:r>
            <a:r>
              <a:rPr lang="ro-RO" sz="2800" dirty="0" smtClean="0"/>
              <a:t> minim </a:t>
            </a:r>
          </a:p>
          <a:p>
            <a:pPr lvl="1"/>
            <a:endParaRPr lang="ro-RO" dirty="0" smtClean="0"/>
          </a:p>
          <a:p>
            <a:pPr lvl="1">
              <a:buFontTx/>
              <a:buNone/>
            </a:pPr>
            <a:endParaRPr lang="ro-RO" sz="2000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Cerin</a:t>
            </a:r>
            <a:r>
              <a:rPr lang="ro-RO" sz="2800" smtClean="0"/>
              <a:t>ț</a:t>
            </a:r>
            <a:r>
              <a:rPr lang="en-US" sz="2800" smtClean="0"/>
              <a:t>e pentru algoritmi PRAM eficien</a:t>
            </a:r>
            <a:r>
              <a:rPr lang="ro-RO" sz="2800" smtClean="0"/>
              <a:t>ț</a:t>
            </a:r>
            <a:r>
              <a:rPr lang="en-US" sz="280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51520" y="2060848"/>
                <a:ext cx="4114800" cy="4176464"/>
              </a:xfrm>
              <a:noFill/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ro-RO" sz="2000" dirty="0" smtClean="0"/>
                  <a:t>Topologie </a:t>
                </a:r>
                <a:r>
                  <a:rPr lang="ro-RO" sz="2000" b="1" dirty="0" smtClean="0"/>
                  <a:t>hipercub</a:t>
                </a:r>
                <a:r>
                  <a:rPr lang="ro-RO" sz="2000" dirty="0" smtClean="0"/>
                  <a:t>:</a:t>
                </a:r>
              </a:p>
              <a:p>
                <a:pPr lvl="1"/>
                <a:r>
                  <a:rPr lang="ro-RO" sz="2000" dirty="0" smtClean="0"/>
                  <a:t>p = 2</a:t>
                </a:r>
                <a:r>
                  <a:rPr lang="ro-RO" sz="2000" baseline="30000" dirty="0" smtClean="0"/>
                  <a:t>d</a:t>
                </a:r>
                <a:r>
                  <a:rPr lang="ro-RO" sz="2000" dirty="0" smtClean="0"/>
                  <a:t> procesoare, indexate de la 0 la p-1 </a:t>
                </a:r>
              </a:p>
              <a:p>
                <a:pPr lvl="1">
                  <a:spcAft>
                    <a:spcPct val="20000"/>
                  </a:spcAft>
                </a:pPr>
                <a:r>
                  <a:rPr lang="ro-RO" sz="2000" dirty="0" smtClean="0"/>
                  <a:t>reprezentarea binară a lui </a:t>
                </a:r>
                <a:r>
                  <a:rPr lang="ro-RO" sz="2000" b="1" dirty="0" smtClean="0"/>
                  <a:t>i</a:t>
                </a:r>
                <a:r>
                  <a:rPr lang="ro-RO" sz="2000" dirty="0" smtClean="0"/>
                  <a:t>,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0≤</m:t>
                    </m:r>
                    <m:r>
                      <a:rPr lang="ro-RO" sz="2000" b="0" i="1" smtClean="0">
                        <a:latin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</a:rPr>
                      <m:t>≤</m:t>
                    </m:r>
                    <m:r>
                      <a:rPr lang="ro-RO" sz="2000" b="0" i="1" smtClean="0">
                        <a:latin typeface="Cambria Math"/>
                      </a:rPr>
                      <m:t>𝑝</m:t>
                    </m:r>
                    <m:r>
                      <a:rPr lang="ro-RO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o-RO" sz="2000" dirty="0" smtClean="0"/>
                  <a:t>, de forma </a:t>
                </a:r>
                <a:r>
                  <a:rPr lang="ro-RO" sz="2000" dirty="0"/>
                  <a:t> </a:t>
                </a:r>
                <a:r>
                  <a:rPr lang="ro-RO" sz="2000" dirty="0" smtClean="0"/>
                  <a:t>    i</a:t>
                </a:r>
                <a:r>
                  <a:rPr lang="ro-RO" sz="2000" baseline="-25000" dirty="0" smtClean="0"/>
                  <a:t>d-1</a:t>
                </a:r>
                <a:r>
                  <a:rPr lang="ro-RO" sz="2000" dirty="0" smtClean="0"/>
                  <a:t>i</a:t>
                </a:r>
                <a:r>
                  <a:rPr lang="ro-RO" sz="2000" baseline="-25000" dirty="0" smtClean="0"/>
                  <a:t>d-2</a:t>
                </a:r>
                <a:r>
                  <a:rPr lang="ro-RO" sz="2000" dirty="0" smtClean="0"/>
                  <a:t>…i</a:t>
                </a:r>
                <a:r>
                  <a:rPr lang="ro-RO" sz="2000" baseline="-25000" dirty="0" smtClean="0"/>
                  <a:t>0</a:t>
                </a:r>
                <a:endParaRPr lang="ro-RO" sz="2000" dirty="0" smtClean="0"/>
              </a:p>
              <a:p>
                <a:pPr lvl="1">
                  <a:spcAft>
                    <a:spcPct val="20000"/>
                  </a:spcAft>
                </a:pPr>
                <a:r>
                  <a:rPr lang="ro-RO" sz="2000" dirty="0" smtClean="0"/>
                  <a:t>două procesoare sunt conectate dacă indicii lor diferă doar într-o singură pozitie a reprezentărilor lor binare </a:t>
                </a:r>
              </a:p>
              <a:p>
                <a:pPr lvl="1">
                  <a:spcAft>
                    <a:spcPct val="20000"/>
                  </a:spcAft>
                </a:pPr>
                <a:r>
                  <a:rPr lang="ro-RO" sz="2000" dirty="0" smtClean="0"/>
                  <a:t>structură recursivă</a:t>
                </a: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51520" y="2060848"/>
                <a:ext cx="4114800" cy="4176464"/>
              </a:xfrm>
              <a:blipFill rotWithShape="1">
                <a:blip r:embed="rId3"/>
                <a:stretch>
                  <a:fillRect l="-1481" t="-584" r="-1333" b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pt-BR" sz="2800" dirty="0" smtClean="0"/>
              <a:t>Implementare pentru reţele de procesoare</a:t>
            </a:r>
            <a:endParaRPr lang="en-US" sz="2800" dirty="0" smtClean="0"/>
          </a:p>
        </p:txBody>
      </p:sp>
      <p:cxnSp>
        <p:nvCxnSpPr>
          <p:cNvPr id="4" name="Straight Connector 3"/>
          <p:cNvCxnSpPr>
            <a:stCxn id="2" idx="4"/>
            <a:endCxn id="10" idx="0"/>
          </p:cNvCxnSpPr>
          <p:nvPr/>
        </p:nvCxnSpPr>
        <p:spPr bwMode="auto">
          <a:xfrm>
            <a:off x="5436096" y="2636912"/>
            <a:ext cx="504056" cy="1296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5" idx="0"/>
          </p:cNvCxnSpPr>
          <p:nvPr/>
        </p:nvCxnSpPr>
        <p:spPr bwMode="auto">
          <a:xfrm flipH="1">
            <a:off x="6228184" y="2039757"/>
            <a:ext cx="525147" cy="1317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  <a:endCxn id="2" idx="7"/>
          </p:cNvCxnSpPr>
          <p:nvPr/>
        </p:nvCxnSpPr>
        <p:spPr bwMode="auto">
          <a:xfrm flipH="1">
            <a:off x="5487013" y="2039757"/>
            <a:ext cx="1266318" cy="474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745" name="Straight Connector 31744"/>
          <p:cNvCxnSpPr>
            <a:stCxn id="12" idx="5"/>
            <a:endCxn id="20" idx="1"/>
          </p:cNvCxnSpPr>
          <p:nvPr/>
        </p:nvCxnSpPr>
        <p:spPr bwMode="auto">
          <a:xfrm>
            <a:off x="6855165" y="2039757"/>
            <a:ext cx="1266318" cy="5462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749" name="Straight Connector 31748"/>
          <p:cNvCxnSpPr>
            <a:stCxn id="12" idx="3"/>
            <a:endCxn id="18" idx="1"/>
          </p:cNvCxnSpPr>
          <p:nvPr/>
        </p:nvCxnSpPr>
        <p:spPr bwMode="auto">
          <a:xfrm>
            <a:off x="6753331" y="2039757"/>
            <a:ext cx="504056" cy="12663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754" name="Straight Connector 31753"/>
          <p:cNvCxnSpPr>
            <a:stCxn id="2" idx="4"/>
            <a:endCxn id="10" idx="0"/>
          </p:cNvCxnSpPr>
          <p:nvPr/>
        </p:nvCxnSpPr>
        <p:spPr bwMode="auto">
          <a:xfrm>
            <a:off x="5436096" y="2636912"/>
            <a:ext cx="504056" cy="1296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" idx="3"/>
            <a:endCxn id="43" idx="7"/>
          </p:cNvCxnSpPr>
          <p:nvPr/>
        </p:nvCxnSpPr>
        <p:spPr bwMode="auto">
          <a:xfrm flipH="1">
            <a:off x="4838941" y="2615821"/>
            <a:ext cx="546238" cy="12663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5"/>
            <a:endCxn id="16" idx="2"/>
          </p:cNvCxnSpPr>
          <p:nvPr/>
        </p:nvCxnSpPr>
        <p:spPr bwMode="auto">
          <a:xfrm>
            <a:off x="4838941" y="3983973"/>
            <a:ext cx="525147" cy="1317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4"/>
            <a:endCxn id="11" idx="2"/>
          </p:cNvCxnSpPr>
          <p:nvPr/>
        </p:nvCxnSpPr>
        <p:spPr bwMode="auto">
          <a:xfrm>
            <a:off x="5436096" y="5373216"/>
            <a:ext cx="1296144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21" idx="3"/>
          </p:cNvCxnSpPr>
          <p:nvPr/>
        </p:nvCxnSpPr>
        <p:spPr bwMode="auto">
          <a:xfrm flipV="1">
            <a:off x="6876256" y="5352125"/>
            <a:ext cx="1245227" cy="525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3" idx="3"/>
          </p:cNvCxnSpPr>
          <p:nvPr/>
        </p:nvCxnSpPr>
        <p:spPr bwMode="auto">
          <a:xfrm flipV="1">
            <a:off x="8172400" y="3983973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4"/>
            <a:endCxn id="13" idx="1"/>
          </p:cNvCxnSpPr>
          <p:nvPr/>
        </p:nvCxnSpPr>
        <p:spPr bwMode="auto">
          <a:xfrm>
            <a:off x="8172400" y="2708920"/>
            <a:ext cx="525147" cy="1173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8" idx="5"/>
            <a:endCxn id="13" idx="2"/>
          </p:cNvCxnSpPr>
          <p:nvPr/>
        </p:nvCxnSpPr>
        <p:spPr bwMode="auto">
          <a:xfrm>
            <a:off x="7359221" y="3407909"/>
            <a:ext cx="1317235" cy="525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9" idx="0"/>
            <a:endCxn id="20" idx="3"/>
          </p:cNvCxnSpPr>
          <p:nvPr/>
        </p:nvCxnSpPr>
        <p:spPr bwMode="auto">
          <a:xfrm flipV="1">
            <a:off x="7596336" y="2687829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9" idx="6"/>
            <a:endCxn id="13" idx="3"/>
          </p:cNvCxnSpPr>
          <p:nvPr/>
        </p:nvCxnSpPr>
        <p:spPr bwMode="auto">
          <a:xfrm flipV="1">
            <a:off x="7452320" y="3983973"/>
            <a:ext cx="1245227" cy="525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" idx="2"/>
            <a:endCxn id="16" idx="6"/>
          </p:cNvCxnSpPr>
          <p:nvPr/>
        </p:nvCxnSpPr>
        <p:spPr bwMode="auto">
          <a:xfrm flipH="1">
            <a:off x="5508104" y="4797152"/>
            <a:ext cx="1224136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" idx="6"/>
            <a:endCxn id="21" idx="2"/>
          </p:cNvCxnSpPr>
          <p:nvPr/>
        </p:nvCxnSpPr>
        <p:spPr bwMode="auto">
          <a:xfrm>
            <a:off x="6876256" y="4797152"/>
            <a:ext cx="1224136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4"/>
            <a:endCxn id="8" idx="1"/>
          </p:cNvCxnSpPr>
          <p:nvPr/>
        </p:nvCxnSpPr>
        <p:spPr bwMode="auto">
          <a:xfrm>
            <a:off x="6228184" y="3501008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8" idx="4"/>
            <a:endCxn id="8" idx="0"/>
          </p:cNvCxnSpPr>
          <p:nvPr/>
        </p:nvCxnSpPr>
        <p:spPr bwMode="auto">
          <a:xfrm flipH="1">
            <a:off x="6804248" y="3429000"/>
            <a:ext cx="504056" cy="1296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" idx="2"/>
          </p:cNvCxnSpPr>
          <p:nvPr/>
        </p:nvCxnSpPr>
        <p:spPr bwMode="auto">
          <a:xfrm flipV="1">
            <a:off x="6300192" y="4005064"/>
            <a:ext cx="1224136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6"/>
            <a:endCxn id="19" idx="3"/>
          </p:cNvCxnSpPr>
          <p:nvPr/>
        </p:nvCxnSpPr>
        <p:spPr bwMode="auto">
          <a:xfrm>
            <a:off x="6012160" y="4005064"/>
            <a:ext cx="1317235" cy="554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8" idx="3"/>
            <a:endCxn id="10" idx="7"/>
          </p:cNvCxnSpPr>
          <p:nvPr/>
        </p:nvCxnSpPr>
        <p:spPr bwMode="auto">
          <a:xfrm flipH="1">
            <a:off x="5991069" y="3407909"/>
            <a:ext cx="1266318" cy="5462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5" idx="6"/>
            <a:endCxn id="9" idx="1"/>
          </p:cNvCxnSpPr>
          <p:nvPr/>
        </p:nvCxnSpPr>
        <p:spPr bwMode="auto">
          <a:xfrm>
            <a:off x="6300192" y="3429000"/>
            <a:ext cx="1245227" cy="525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5" idx="4"/>
            <a:endCxn id="8" idx="1"/>
          </p:cNvCxnSpPr>
          <p:nvPr/>
        </p:nvCxnSpPr>
        <p:spPr bwMode="auto">
          <a:xfrm>
            <a:off x="6228184" y="3501008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" idx="5"/>
            <a:endCxn id="7" idx="2"/>
          </p:cNvCxnSpPr>
          <p:nvPr/>
        </p:nvCxnSpPr>
        <p:spPr bwMode="auto">
          <a:xfrm>
            <a:off x="5487013" y="2615821"/>
            <a:ext cx="1245227" cy="525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" idx="6"/>
            <a:endCxn id="20" idx="2"/>
          </p:cNvCxnSpPr>
          <p:nvPr/>
        </p:nvCxnSpPr>
        <p:spPr bwMode="auto">
          <a:xfrm flipV="1">
            <a:off x="6876256" y="2636912"/>
            <a:ext cx="1224136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3" idx="6"/>
            <a:endCxn id="15" idx="2"/>
          </p:cNvCxnSpPr>
          <p:nvPr/>
        </p:nvCxnSpPr>
        <p:spPr bwMode="auto">
          <a:xfrm flipV="1">
            <a:off x="4860032" y="3429000"/>
            <a:ext cx="1296144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43" idx="5"/>
            <a:endCxn id="17" idx="2"/>
          </p:cNvCxnSpPr>
          <p:nvPr/>
        </p:nvCxnSpPr>
        <p:spPr bwMode="auto">
          <a:xfrm>
            <a:off x="4838941" y="3983973"/>
            <a:ext cx="1317235" cy="525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6" idx="0"/>
            <a:endCxn id="10" idx="4"/>
          </p:cNvCxnSpPr>
          <p:nvPr/>
        </p:nvCxnSpPr>
        <p:spPr bwMode="auto">
          <a:xfrm flipV="1">
            <a:off x="5436096" y="4077072"/>
            <a:ext cx="504056" cy="1152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7" idx="4"/>
            <a:endCxn id="11" idx="1"/>
          </p:cNvCxnSpPr>
          <p:nvPr/>
        </p:nvCxnSpPr>
        <p:spPr bwMode="auto">
          <a:xfrm>
            <a:off x="6228184" y="4581128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9" idx="3"/>
            <a:endCxn id="11" idx="0"/>
          </p:cNvCxnSpPr>
          <p:nvPr/>
        </p:nvCxnSpPr>
        <p:spPr bwMode="auto">
          <a:xfrm flipH="1">
            <a:off x="6804248" y="4560037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9" idx="4"/>
            <a:endCxn id="21" idx="1"/>
          </p:cNvCxnSpPr>
          <p:nvPr/>
        </p:nvCxnSpPr>
        <p:spPr bwMode="auto">
          <a:xfrm>
            <a:off x="7596336" y="4077072"/>
            <a:ext cx="525147" cy="1173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7" idx="3"/>
            <a:endCxn id="17" idx="0"/>
          </p:cNvCxnSpPr>
          <p:nvPr/>
        </p:nvCxnSpPr>
        <p:spPr bwMode="auto">
          <a:xfrm flipH="1">
            <a:off x="6228184" y="3191885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7" idx="4"/>
            <a:endCxn id="19" idx="1"/>
          </p:cNvCxnSpPr>
          <p:nvPr/>
        </p:nvCxnSpPr>
        <p:spPr bwMode="auto">
          <a:xfrm>
            <a:off x="6804248" y="3212976"/>
            <a:ext cx="525147" cy="12452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 bwMode="auto">
          <a:xfrm>
            <a:off x="5364088" y="249289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732240" y="306896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732240" y="4725144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24328" y="393305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68144" y="393305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732240" y="5805264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32240" y="1916832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676456" y="3861048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156176" y="3356992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64088" y="522920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156176" y="4437112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236296" y="3284984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308304" y="4437112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0392" y="2564904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00392" y="522920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4716016" y="3861048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052736"/>
            <a:ext cx="9144000" cy="86409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773" y="18757"/>
            <a:ext cx="8915400" cy="1066800"/>
          </a:xfrm>
        </p:spPr>
        <p:txBody>
          <a:bodyPr/>
          <a:lstStyle/>
          <a:p>
            <a:pPr eaLnBrk="1" hangingPunct="1"/>
            <a:r>
              <a:rPr lang="pt-BR" altLang="en-US" sz="2800" dirty="0" smtClean="0"/>
              <a:t>Implementare pentru reţele de procesoare</a:t>
            </a:r>
            <a:r>
              <a:rPr lang="en-US" altLang="en-US" sz="2800" dirty="0" smtClean="0"/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981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endParaRPr lang="pt-BR" altLang="en-US" sz="2000" dirty="0" smtClean="0"/>
          </a:p>
          <a:p>
            <a:pPr lvl="1" eaLnBrk="1" hangingPunct="1"/>
            <a:r>
              <a:rPr lang="es-ES" altLang="en-US" dirty="0" smtClean="0"/>
              <a:t>p = 2</a:t>
            </a:r>
            <a:r>
              <a:rPr lang="es-ES" altLang="en-US" baseline="30000" dirty="0" smtClean="0"/>
              <a:t>d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procesoare</a:t>
            </a:r>
            <a:r>
              <a:rPr lang="es-ES" altLang="en-US" dirty="0" smtClean="0"/>
              <a:t>, </a:t>
            </a:r>
            <a:r>
              <a:rPr lang="es-ES" altLang="en-US" dirty="0" err="1" smtClean="0"/>
              <a:t>indexate</a:t>
            </a:r>
            <a:r>
              <a:rPr lang="es-ES" altLang="en-US" dirty="0" smtClean="0"/>
              <a:t> de la 0 la p-1</a:t>
            </a:r>
            <a:r>
              <a:rPr lang="en-US" altLang="en-US" dirty="0" smtClean="0"/>
              <a:t> </a:t>
            </a:r>
            <a:endParaRPr lang="pt-BR" altLang="en-US" dirty="0" smtClean="0"/>
          </a:p>
          <a:p>
            <a:pPr lvl="1" eaLnBrk="1" hangingPunct="1">
              <a:spcAft>
                <a:spcPct val="20000"/>
              </a:spcAft>
            </a:pPr>
            <a:r>
              <a:rPr lang="es-ES" altLang="en-US" dirty="0" err="1" smtClean="0"/>
              <a:t>reprezentarea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binară</a:t>
            </a:r>
            <a:r>
              <a:rPr lang="es-ES" altLang="en-US" dirty="0" smtClean="0"/>
              <a:t> a lui </a:t>
            </a:r>
            <a:r>
              <a:rPr lang="es-ES" altLang="en-US" b="1" dirty="0" smtClean="0"/>
              <a:t>i</a:t>
            </a:r>
            <a:r>
              <a:rPr lang="es-ES" altLang="en-US" dirty="0" smtClean="0"/>
              <a:t>, 0 &lt;= i &lt;= p-1, de forma i</a:t>
            </a:r>
            <a:r>
              <a:rPr lang="es-ES" altLang="en-US" baseline="-25000" dirty="0" smtClean="0"/>
              <a:t>d-1</a:t>
            </a:r>
            <a:r>
              <a:rPr lang="es-ES" altLang="en-US" dirty="0" smtClean="0"/>
              <a:t>i</a:t>
            </a:r>
            <a:r>
              <a:rPr lang="es-ES" altLang="en-US" baseline="-25000" dirty="0" smtClean="0"/>
              <a:t>d-2</a:t>
            </a:r>
            <a:r>
              <a:rPr lang="es-ES" altLang="en-US" dirty="0" smtClean="0"/>
              <a:t>…i</a:t>
            </a:r>
            <a:r>
              <a:rPr lang="es-ES" altLang="en-US" baseline="-25000" dirty="0" smtClean="0"/>
              <a:t>0</a:t>
            </a:r>
            <a:r>
              <a:rPr lang="es-ES" altLang="en-US" dirty="0" smtClean="0"/>
              <a:t>.</a:t>
            </a:r>
            <a:r>
              <a:rPr lang="en-US" altLang="en-US" dirty="0" smtClean="0"/>
              <a:t> 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en-US" dirty="0" err="1" smtClean="0"/>
              <a:t>reprezentarile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binare</a:t>
            </a:r>
            <a:r>
              <a:rPr lang="en-US" altLang="en-US" dirty="0" smtClean="0"/>
              <a:t> ale </a:t>
            </a:r>
            <a:r>
              <a:rPr lang="en-US" altLang="en-US" dirty="0" err="1" smtClean="0"/>
              <a:t>oricaror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noduri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vecine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difera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printr</a:t>
            </a:r>
            <a:r>
              <a:rPr lang="en-US" altLang="en-US" dirty="0" smtClean="0"/>
              <a:t>-un </a:t>
            </a:r>
            <a:r>
              <a:rPr lang="en-US" altLang="en-US" dirty="0" err="1" smtClean="0"/>
              <a:t>singur</a:t>
            </a:r>
            <a:r>
              <a:rPr lang="en-US" altLang="en-US" dirty="0" smtClean="0"/>
              <a:t> bit</a:t>
            </a:r>
            <a:endParaRPr lang="pt-BR" altLang="en-US" dirty="0" smtClean="0"/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25400" y="3048000"/>
            <a:ext cx="8966200" cy="3570288"/>
            <a:chOff x="26116" y="2667000"/>
            <a:chExt cx="8965484" cy="3569732"/>
          </a:xfrm>
        </p:grpSpPr>
        <p:grpSp>
          <p:nvGrpSpPr>
            <p:cNvPr id="26628" name="Group 17"/>
            <p:cNvGrpSpPr>
              <a:grpSpLocks/>
            </p:cNvGrpSpPr>
            <p:nvPr/>
          </p:nvGrpSpPr>
          <p:grpSpPr bwMode="auto">
            <a:xfrm>
              <a:off x="304800" y="3352800"/>
              <a:ext cx="3581400" cy="2438400"/>
              <a:chOff x="3120" y="2016"/>
              <a:chExt cx="2256" cy="1536"/>
            </a:xfrm>
          </p:grpSpPr>
          <p:grpSp>
            <p:nvGrpSpPr>
              <p:cNvPr id="26656" name="Group 8"/>
              <p:cNvGrpSpPr>
                <a:grpSpLocks/>
              </p:cNvGrpSpPr>
              <p:nvPr/>
            </p:nvGrpSpPr>
            <p:grpSpPr bwMode="auto">
              <a:xfrm>
                <a:off x="3264" y="2064"/>
                <a:ext cx="2016" cy="1440"/>
                <a:chOff x="3264" y="2064"/>
                <a:chExt cx="2016" cy="1440"/>
              </a:xfrm>
            </p:grpSpPr>
            <p:sp>
              <p:nvSpPr>
                <p:cNvPr id="61444" name="AutoShape 4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2016" cy="144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61445" name="Line 5"/>
                <p:cNvSpPr>
                  <a:spLocks noChangeShapeType="1"/>
                </p:cNvSpPr>
                <p:nvPr/>
              </p:nvSpPr>
              <p:spPr bwMode="auto">
                <a:xfrm>
                  <a:off x="3648" y="2064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1446" name="Line 6"/>
                <p:cNvSpPr>
                  <a:spLocks noChangeShapeType="1"/>
                </p:cNvSpPr>
                <p:nvPr/>
              </p:nvSpPr>
              <p:spPr bwMode="auto">
                <a:xfrm>
                  <a:off x="3648" y="3168"/>
                  <a:ext cx="16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144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264" y="3168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61449" name="Rectangle 9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0</a:t>
                </a:r>
              </a:p>
            </p:txBody>
          </p:sp>
          <p:sp>
            <p:nvSpPr>
              <p:cNvPr id="61450" name="Rectangle 10"/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61451" name="Rectangle 11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61452" name="Rectangle 12"/>
              <p:cNvSpPr>
                <a:spLocks noChangeArrowheads="1"/>
              </p:cNvSpPr>
              <p:nvPr/>
            </p:nvSpPr>
            <p:spPr bwMode="auto">
              <a:xfrm>
                <a:off x="5136" y="307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61453" name="Rectangle 13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61454" name="Rectangle 14"/>
              <p:cNvSpPr>
                <a:spLocks noChangeArrowheads="1"/>
              </p:cNvSpPr>
              <p:nvPr/>
            </p:nvSpPr>
            <p:spPr bwMode="auto">
              <a:xfrm>
                <a:off x="4800" y="235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61455" name="Rectangle 15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61456" name="Rectangle 16"/>
              <p:cNvSpPr>
                <a:spLocks noChangeArrowheads="1"/>
              </p:cNvSpPr>
              <p:nvPr/>
            </p:nvSpPr>
            <p:spPr bwMode="auto">
              <a:xfrm>
                <a:off x="5184" y="2016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latin typeface="Times New Roman" charset="0"/>
                    <a:ea typeface="ＭＳ Ｐゴシック" charset="0"/>
                  </a:rPr>
                  <a:t>7</a:t>
                </a:r>
              </a:p>
            </p:txBody>
          </p:sp>
        </p:grpSp>
        <p:grpSp>
          <p:nvGrpSpPr>
            <p:cNvPr id="26629" name="Group 17"/>
            <p:cNvGrpSpPr>
              <a:grpSpLocks/>
            </p:cNvGrpSpPr>
            <p:nvPr/>
          </p:nvGrpSpPr>
          <p:grpSpPr bwMode="auto">
            <a:xfrm>
              <a:off x="4876800" y="3352800"/>
              <a:ext cx="4114800" cy="2438400"/>
              <a:chOff x="3120" y="2016"/>
              <a:chExt cx="2256" cy="1536"/>
            </a:xfrm>
          </p:grpSpPr>
          <p:grpSp>
            <p:nvGrpSpPr>
              <p:cNvPr id="26643" name="Group 8"/>
              <p:cNvGrpSpPr>
                <a:grpSpLocks/>
              </p:cNvGrpSpPr>
              <p:nvPr/>
            </p:nvGrpSpPr>
            <p:grpSpPr bwMode="auto">
              <a:xfrm>
                <a:off x="3264" y="2064"/>
                <a:ext cx="2016" cy="1440"/>
                <a:chOff x="3264" y="2064"/>
                <a:chExt cx="2016" cy="1440"/>
              </a:xfrm>
            </p:grpSpPr>
            <p:sp>
              <p:nvSpPr>
                <p:cNvPr id="28" name="AutoShape 4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2016" cy="144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5"/>
                <p:cNvSpPr>
                  <a:spLocks noChangeShapeType="1"/>
                </p:cNvSpPr>
                <p:nvPr/>
              </p:nvSpPr>
              <p:spPr bwMode="auto">
                <a:xfrm>
                  <a:off x="3648" y="2064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0" name="Line 6"/>
                <p:cNvSpPr>
                  <a:spLocks noChangeShapeType="1"/>
                </p:cNvSpPr>
                <p:nvPr/>
              </p:nvSpPr>
              <p:spPr bwMode="auto">
                <a:xfrm>
                  <a:off x="3648" y="3168"/>
                  <a:ext cx="16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264" y="3168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10</a:t>
                </a: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5167" y="3072"/>
                <a:ext cx="15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11</a:t>
                </a:r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12</a:t>
                </a: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4800" y="235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13</a:t>
                </a: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14</a:t>
                </a: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5184" y="2016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Times New Roman" charset="0"/>
                    <a:ea typeface="ＭＳ Ｐゴシック" charset="0"/>
                  </a:rPr>
                  <a:t>15</a:t>
                </a:r>
              </a:p>
            </p:txBody>
          </p:sp>
        </p:grpSp>
        <p:sp>
          <p:nvSpPr>
            <p:cNvPr id="2" name="Arc 1"/>
            <p:cNvSpPr>
              <a:spLocks/>
            </p:cNvSpPr>
            <p:nvPr/>
          </p:nvSpPr>
          <p:spPr bwMode="auto">
            <a:xfrm>
              <a:off x="3124669" y="2667000"/>
              <a:ext cx="5028798" cy="2361832"/>
            </a:xfrm>
            <a:custGeom>
              <a:avLst/>
              <a:gdLst>
                <a:gd name="T0" fmla="*/ 121 w 5029200"/>
                <a:gd name="T1" fmla="*/ 1169352 h 2362200"/>
                <a:gd name="T2" fmla="*/ 2517116 w 5029200"/>
                <a:gd name="T3" fmla="*/ 1 h 2362200"/>
                <a:gd name="T4" fmla="*/ 5028798 w 5029200"/>
                <a:gd name="T5" fmla="*/ 1180917 h 2362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29200" h="2362200" stroke="0">
                  <a:moveTo>
                    <a:pt x="121" y="1169534"/>
                  </a:moveTo>
                  <a:cubicBezTo>
                    <a:pt x="13637" y="521277"/>
                    <a:pt x="1137091" y="-699"/>
                    <a:pt x="2517317" y="1"/>
                  </a:cubicBezTo>
                  <a:cubicBezTo>
                    <a:pt x="3905031" y="705"/>
                    <a:pt x="5029201" y="529295"/>
                    <a:pt x="5029200" y="1181101"/>
                  </a:cubicBezTo>
                  <a:lnTo>
                    <a:pt x="2514600" y="1181100"/>
                  </a:lnTo>
                  <a:lnTo>
                    <a:pt x="121" y="1169534"/>
                  </a:lnTo>
                  <a:close/>
                </a:path>
                <a:path w="5029200" h="2362200" fill="none">
                  <a:moveTo>
                    <a:pt x="121" y="1169534"/>
                  </a:moveTo>
                  <a:cubicBezTo>
                    <a:pt x="13637" y="521277"/>
                    <a:pt x="1137091" y="-699"/>
                    <a:pt x="2517317" y="1"/>
                  </a:cubicBezTo>
                  <a:cubicBezTo>
                    <a:pt x="3905031" y="705"/>
                    <a:pt x="5029201" y="529295"/>
                    <a:pt x="5029200" y="1181101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" name="Arc 33"/>
            <p:cNvSpPr>
              <a:spLocks/>
            </p:cNvSpPr>
            <p:nvPr/>
          </p:nvSpPr>
          <p:spPr bwMode="auto">
            <a:xfrm>
              <a:off x="3810414" y="2819376"/>
              <a:ext cx="5028798" cy="1142822"/>
            </a:xfrm>
            <a:custGeom>
              <a:avLst/>
              <a:gdLst>
                <a:gd name="T0" fmla="*/ 515 w 5029200"/>
                <a:gd name="T1" fmla="*/ 559849 h 1143000"/>
                <a:gd name="T2" fmla="*/ 2515714 w 5029200"/>
                <a:gd name="T3" fmla="*/ 0 h 1143000"/>
                <a:gd name="T4" fmla="*/ 5028799 w 5029200"/>
                <a:gd name="T5" fmla="*/ 571412 h 1143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29200" h="1143000" stroke="0">
                  <a:moveTo>
                    <a:pt x="515" y="559936"/>
                  </a:moveTo>
                  <a:cubicBezTo>
                    <a:pt x="28226" y="248760"/>
                    <a:pt x="1146460" y="-162"/>
                    <a:pt x="2515915" y="0"/>
                  </a:cubicBezTo>
                  <a:cubicBezTo>
                    <a:pt x="3904178" y="165"/>
                    <a:pt x="5029202" y="255986"/>
                    <a:pt x="5029201" y="571501"/>
                  </a:cubicBezTo>
                  <a:lnTo>
                    <a:pt x="2514600" y="571500"/>
                  </a:lnTo>
                  <a:lnTo>
                    <a:pt x="515" y="559936"/>
                  </a:lnTo>
                  <a:close/>
                </a:path>
                <a:path w="5029200" h="1143000" fill="none">
                  <a:moveTo>
                    <a:pt x="515" y="559936"/>
                  </a:moveTo>
                  <a:cubicBezTo>
                    <a:pt x="28226" y="248760"/>
                    <a:pt x="1146460" y="-162"/>
                    <a:pt x="2515915" y="0"/>
                  </a:cubicBezTo>
                  <a:cubicBezTo>
                    <a:pt x="3904178" y="165"/>
                    <a:pt x="5029202" y="255986"/>
                    <a:pt x="5029201" y="571501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Arc 34"/>
            <p:cNvSpPr>
              <a:spLocks/>
            </p:cNvSpPr>
            <p:nvPr/>
          </p:nvSpPr>
          <p:spPr bwMode="auto">
            <a:xfrm>
              <a:off x="457882" y="2667000"/>
              <a:ext cx="4571635" cy="2438020"/>
            </a:xfrm>
            <a:custGeom>
              <a:avLst/>
              <a:gdLst>
                <a:gd name="T0" fmla="*/ 85 w 4572000"/>
                <a:gd name="T1" fmla="*/ 1208497 h 2438400"/>
                <a:gd name="T2" fmla="*/ 2288621 w 4572000"/>
                <a:gd name="T3" fmla="*/ 1 h 2438400"/>
                <a:gd name="T4" fmla="*/ 4571635 w 4572000"/>
                <a:gd name="T5" fmla="*/ 1219011 h 2438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72000" h="2438400" stroke="0">
                  <a:moveTo>
                    <a:pt x="85" y="1208685"/>
                  </a:moveTo>
                  <a:cubicBezTo>
                    <a:pt x="10917" y="538884"/>
                    <a:pt x="1032881" y="-821"/>
                    <a:pt x="2288804" y="1"/>
                  </a:cubicBezTo>
                  <a:cubicBezTo>
                    <a:pt x="3550231" y="826"/>
                    <a:pt x="4572000" y="546439"/>
                    <a:pt x="4572000" y="1219201"/>
                  </a:cubicBezTo>
                  <a:lnTo>
                    <a:pt x="2286000" y="1219200"/>
                  </a:lnTo>
                  <a:lnTo>
                    <a:pt x="85" y="1208685"/>
                  </a:lnTo>
                  <a:close/>
                </a:path>
                <a:path w="4572000" h="2438400" fill="none">
                  <a:moveTo>
                    <a:pt x="85" y="1208685"/>
                  </a:moveTo>
                  <a:cubicBezTo>
                    <a:pt x="10917" y="538884"/>
                    <a:pt x="1032881" y="-821"/>
                    <a:pt x="2288804" y="1"/>
                  </a:cubicBezTo>
                  <a:cubicBezTo>
                    <a:pt x="3550231" y="826"/>
                    <a:pt x="4572000" y="546439"/>
                    <a:pt x="4572000" y="1219201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" name="Arc 35"/>
            <p:cNvSpPr>
              <a:spLocks/>
            </p:cNvSpPr>
            <p:nvPr/>
          </p:nvSpPr>
          <p:spPr bwMode="auto">
            <a:xfrm>
              <a:off x="1143627" y="2971753"/>
              <a:ext cx="4571635" cy="761881"/>
            </a:xfrm>
            <a:custGeom>
              <a:avLst/>
              <a:gdLst>
                <a:gd name="T0" fmla="*/ 870 w 4572000"/>
                <a:gd name="T1" fmla="*/ 370431 h 762000"/>
                <a:gd name="T2" fmla="*/ 2286693 w 4572000"/>
                <a:gd name="T3" fmla="*/ 0 h 762000"/>
                <a:gd name="T4" fmla="*/ 4571635 w 4572000"/>
                <a:gd name="T5" fmla="*/ 380941 h 762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72000" h="762000" stroke="0">
                  <a:moveTo>
                    <a:pt x="870" y="370489"/>
                  </a:moveTo>
                  <a:cubicBezTo>
                    <a:pt x="35033" y="164184"/>
                    <a:pt x="1048576" y="-79"/>
                    <a:pt x="2286876" y="0"/>
                  </a:cubicBezTo>
                  <a:cubicBezTo>
                    <a:pt x="3549058" y="81"/>
                    <a:pt x="4572002" y="170637"/>
                    <a:pt x="4572000" y="381001"/>
                  </a:cubicBezTo>
                  <a:lnTo>
                    <a:pt x="2286000" y="381000"/>
                  </a:lnTo>
                  <a:lnTo>
                    <a:pt x="870" y="370489"/>
                  </a:lnTo>
                  <a:close/>
                </a:path>
                <a:path w="4572000" h="762000" fill="none">
                  <a:moveTo>
                    <a:pt x="870" y="370489"/>
                  </a:moveTo>
                  <a:cubicBezTo>
                    <a:pt x="35033" y="164184"/>
                    <a:pt x="1048576" y="-79"/>
                    <a:pt x="2286876" y="0"/>
                  </a:cubicBezTo>
                  <a:cubicBezTo>
                    <a:pt x="3549058" y="81"/>
                    <a:pt x="4572002" y="170637"/>
                    <a:pt x="4572000" y="381001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" name="Arc 38"/>
            <p:cNvSpPr>
              <a:spLocks/>
            </p:cNvSpPr>
            <p:nvPr/>
          </p:nvSpPr>
          <p:spPr bwMode="auto">
            <a:xfrm>
              <a:off x="3200862" y="5333585"/>
              <a:ext cx="5028798" cy="457129"/>
            </a:xfrm>
            <a:custGeom>
              <a:avLst/>
              <a:gdLst>
                <a:gd name="T0" fmla="*/ 3213 w 5029200"/>
                <a:gd name="T1" fmla="*/ 217014 h 457200"/>
                <a:gd name="T2" fmla="*/ 2514925 w 5029200"/>
                <a:gd name="T3" fmla="*/ 0 h 457200"/>
                <a:gd name="T4" fmla="*/ 5028798 w 5029200"/>
                <a:gd name="T5" fmla="*/ 228565 h 457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29200" h="457200" stroke="0">
                  <a:moveTo>
                    <a:pt x="3213" y="217048"/>
                  </a:moveTo>
                  <a:cubicBezTo>
                    <a:pt x="70907" y="95423"/>
                    <a:pt x="1175538" y="-25"/>
                    <a:pt x="2515126" y="0"/>
                  </a:cubicBezTo>
                  <a:cubicBezTo>
                    <a:pt x="3903699" y="26"/>
                    <a:pt x="5029205" y="102367"/>
                    <a:pt x="5029200" y="228601"/>
                  </a:cubicBezTo>
                  <a:lnTo>
                    <a:pt x="2514600" y="228600"/>
                  </a:lnTo>
                  <a:lnTo>
                    <a:pt x="3213" y="217048"/>
                  </a:lnTo>
                  <a:close/>
                </a:path>
                <a:path w="5029200" h="457200" fill="none">
                  <a:moveTo>
                    <a:pt x="3213" y="217048"/>
                  </a:moveTo>
                  <a:cubicBezTo>
                    <a:pt x="70907" y="95423"/>
                    <a:pt x="1175538" y="-25"/>
                    <a:pt x="2515126" y="0"/>
                  </a:cubicBezTo>
                  <a:cubicBezTo>
                    <a:pt x="3903699" y="26"/>
                    <a:pt x="5029205" y="102367"/>
                    <a:pt x="5029200" y="228601"/>
                  </a:cubicBezTo>
                </a:path>
              </a:pathLst>
            </a:custGeom>
            <a:noFill/>
            <a:ln w="25400" cap="flat" cmpd="sng">
              <a:solidFill>
                <a:srgbClr val="8585E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Arc 39"/>
            <p:cNvSpPr>
              <a:spLocks/>
            </p:cNvSpPr>
            <p:nvPr/>
          </p:nvSpPr>
          <p:spPr bwMode="auto">
            <a:xfrm>
              <a:off x="3734220" y="4495515"/>
              <a:ext cx="4876411" cy="1066634"/>
            </a:xfrm>
            <a:custGeom>
              <a:avLst/>
              <a:gdLst>
                <a:gd name="T0" fmla="*/ 539 w 4876800"/>
                <a:gd name="T1" fmla="*/ 522105 h 1066800"/>
                <a:gd name="T2" fmla="*/ 2439432 w 4876800"/>
                <a:gd name="T3" fmla="*/ 0 h 1066800"/>
                <a:gd name="T4" fmla="*/ 4876411 w 4876800"/>
                <a:gd name="T5" fmla="*/ 533318 h 1066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76800" h="1066800" stroke="0">
                  <a:moveTo>
                    <a:pt x="539" y="522186"/>
                  </a:moveTo>
                  <a:cubicBezTo>
                    <a:pt x="28441" y="231927"/>
                    <a:pt x="1112437" y="-146"/>
                    <a:pt x="2439627" y="0"/>
                  </a:cubicBezTo>
                  <a:cubicBezTo>
                    <a:pt x="3785840" y="148"/>
                    <a:pt x="4876802" y="238916"/>
                    <a:pt x="4876800" y="533401"/>
                  </a:cubicBezTo>
                  <a:lnTo>
                    <a:pt x="2438400" y="533400"/>
                  </a:lnTo>
                  <a:lnTo>
                    <a:pt x="539" y="522186"/>
                  </a:lnTo>
                  <a:close/>
                </a:path>
                <a:path w="4876800" h="1066800" fill="none">
                  <a:moveTo>
                    <a:pt x="539" y="522186"/>
                  </a:moveTo>
                  <a:cubicBezTo>
                    <a:pt x="28441" y="231927"/>
                    <a:pt x="1112437" y="-146"/>
                    <a:pt x="2439627" y="0"/>
                  </a:cubicBezTo>
                  <a:cubicBezTo>
                    <a:pt x="3785840" y="148"/>
                    <a:pt x="4876802" y="238916"/>
                    <a:pt x="4876800" y="533401"/>
                  </a:cubicBezTo>
                </a:path>
              </a:pathLst>
            </a:custGeom>
            <a:noFill/>
            <a:ln w="25400" cap="flat" cmpd="sng">
              <a:solidFill>
                <a:srgbClr val="8585E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Arc 40"/>
            <p:cNvSpPr>
              <a:spLocks/>
            </p:cNvSpPr>
            <p:nvPr/>
          </p:nvSpPr>
          <p:spPr bwMode="auto">
            <a:xfrm>
              <a:off x="534075" y="5409773"/>
              <a:ext cx="4571635" cy="533317"/>
            </a:xfrm>
            <a:custGeom>
              <a:avLst/>
              <a:gdLst>
                <a:gd name="T0" fmla="*/ 1775 w 4572000"/>
                <a:gd name="T1" fmla="*/ 256153 h 533400"/>
                <a:gd name="T2" fmla="*/ 2286431 w 4572000"/>
                <a:gd name="T3" fmla="*/ 0 h 533400"/>
                <a:gd name="T4" fmla="*/ 4571636 w 4572000"/>
                <a:gd name="T5" fmla="*/ 266659 h 533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72000" h="533400" stroke="0">
                  <a:moveTo>
                    <a:pt x="1775" y="256193"/>
                  </a:moveTo>
                  <a:cubicBezTo>
                    <a:pt x="50143" y="113070"/>
                    <a:pt x="1058891" y="-38"/>
                    <a:pt x="2286614" y="0"/>
                  </a:cubicBezTo>
                  <a:cubicBezTo>
                    <a:pt x="3548900" y="40"/>
                    <a:pt x="4572004" y="119434"/>
                    <a:pt x="4572001" y="266701"/>
                  </a:cubicBezTo>
                  <a:lnTo>
                    <a:pt x="2286000" y="266700"/>
                  </a:lnTo>
                  <a:lnTo>
                    <a:pt x="1775" y="256193"/>
                  </a:lnTo>
                  <a:close/>
                </a:path>
                <a:path w="4572000" h="533400" fill="none">
                  <a:moveTo>
                    <a:pt x="1775" y="256193"/>
                  </a:moveTo>
                  <a:cubicBezTo>
                    <a:pt x="50143" y="113070"/>
                    <a:pt x="1058891" y="-38"/>
                    <a:pt x="2286614" y="0"/>
                  </a:cubicBezTo>
                  <a:cubicBezTo>
                    <a:pt x="3548900" y="40"/>
                    <a:pt x="4572004" y="119434"/>
                    <a:pt x="4572001" y="266701"/>
                  </a:cubicBezTo>
                </a:path>
              </a:pathLst>
            </a:custGeom>
            <a:noFill/>
            <a:ln w="25400" cap="flat" cmpd="sng">
              <a:solidFill>
                <a:srgbClr val="8585E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Arc 41"/>
            <p:cNvSpPr>
              <a:spLocks/>
            </p:cNvSpPr>
            <p:nvPr/>
          </p:nvSpPr>
          <p:spPr bwMode="auto">
            <a:xfrm>
              <a:off x="1143627" y="4343139"/>
              <a:ext cx="4571635" cy="1371386"/>
            </a:xfrm>
            <a:custGeom>
              <a:avLst/>
              <a:gdLst>
                <a:gd name="T0" fmla="*/ 269 w 4572000"/>
                <a:gd name="T1" fmla="*/ 675181 h 1371600"/>
                <a:gd name="T2" fmla="*/ 2287395 w 4572000"/>
                <a:gd name="T3" fmla="*/ 0 h 1371600"/>
                <a:gd name="T4" fmla="*/ 4571636 w 4572000"/>
                <a:gd name="T5" fmla="*/ 685694 h 137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72000" h="1371600" stroke="0">
                  <a:moveTo>
                    <a:pt x="269" y="675286"/>
                  </a:moveTo>
                  <a:cubicBezTo>
                    <a:pt x="19425" y="300489"/>
                    <a:pt x="1038106" y="-258"/>
                    <a:pt x="2287578" y="0"/>
                  </a:cubicBezTo>
                  <a:cubicBezTo>
                    <a:pt x="3549486" y="261"/>
                    <a:pt x="4572002" y="307228"/>
                    <a:pt x="4572001" y="685801"/>
                  </a:cubicBezTo>
                  <a:lnTo>
                    <a:pt x="2286000" y="685800"/>
                  </a:lnTo>
                  <a:lnTo>
                    <a:pt x="269" y="675286"/>
                  </a:lnTo>
                  <a:close/>
                </a:path>
                <a:path w="4572000" h="1371600" fill="none">
                  <a:moveTo>
                    <a:pt x="269" y="675286"/>
                  </a:moveTo>
                  <a:cubicBezTo>
                    <a:pt x="19425" y="300489"/>
                    <a:pt x="1038106" y="-258"/>
                    <a:pt x="2287578" y="0"/>
                  </a:cubicBezTo>
                  <a:cubicBezTo>
                    <a:pt x="3549486" y="261"/>
                    <a:pt x="4572002" y="307228"/>
                    <a:pt x="4572001" y="685801"/>
                  </a:cubicBezTo>
                </a:path>
              </a:pathLst>
            </a:custGeom>
            <a:noFill/>
            <a:ln w="25400" cap="flat" cmpd="sng">
              <a:solidFill>
                <a:srgbClr val="8585E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5494" y="5866902"/>
              <a:ext cx="761939" cy="3698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rgbClr val="FF0000"/>
                  </a:solidFill>
                  <a:latin typeface="+mn-lt"/>
                  <a:ea typeface="ＭＳ Ｐゴシック" charset="0"/>
                  <a:cs typeface="ＭＳ Ｐゴシック" charset="0"/>
                </a:rPr>
                <a:t>0000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19893" y="5790713"/>
              <a:ext cx="761939" cy="3698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rgbClr val="FF0000"/>
                  </a:solidFill>
                  <a:latin typeface="+mn-lt"/>
                  <a:ea typeface="ＭＳ Ｐゴシック" charset="0"/>
                  <a:cs typeface="ＭＳ Ｐゴシック" charset="0"/>
                </a:rPr>
                <a:t>0001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116" y="4190763"/>
              <a:ext cx="761939" cy="3698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rgbClr val="FF0000"/>
                  </a:solidFill>
                  <a:latin typeface="+mn-lt"/>
                  <a:ea typeface="ＭＳ Ｐゴシック" charset="0"/>
                  <a:cs typeface="ＭＳ Ｐゴシック" charset="0"/>
                </a:rPr>
                <a:t>0100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821" y="4800268"/>
              <a:ext cx="761939" cy="3698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rgbClr val="FF0000"/>
                  </a:solidFill>
                  <a:latin typeface="+mn-lt"/>
                  <a:ea typeface="ＭＳ Ｐゴシック" charset="0"/>
                  <a:cs typeface="ＭＳ Ｐゴシック" charset="0"/>
                </a:rPr>
                <a:t>0010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00935" y="5866902"/>
              <a:ext cx="761939" cy="3698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rgbClr val="FF0000"/>
                  </a:solidFill>
                  <a:latin typeface="+mn-lt"/>
                  <a:ea typeface="ＭＳ Ｐゴシック" charset="0"/>
                  <a:cs typeface="ＭＳ Ｐゴシック" charset="0"/>
                </a:rPr>
                <a:t>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1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Implementare pentru reţele de procesoare</a:t>
            </a:r>
            <a:endParaRPr lang="en-US" sz="2800" dirty="0" smtClean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85800" y="22256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1981200" y="22256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1143000" y="29876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2438400" y="29876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1219200" y="2454275"/>
            <a:ext cx="762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1676400" y="3216275"/>
            <a:ext cx="762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990600" y="2530475"/>
            <a:ext cx="304800" cy="457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78" name="Line 12"/>
          <p:cNvSpPr>
            <a:spLocks noChangeShapeType="1"/>
          </p:cNvSpPr>
          <p:nvPr/>
        </p:nvSpPr>
        <p:spPr bwMode="auto">
          <a:xfrm>
            <a:off x="2286000" y="2530475"/>
            <a:ext cx="304800" cy="457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685800" y="39782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1981200" y="39782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1143000" y="47402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2438400" y="47402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>
            <a:off x="1219200" y="4206875"/>
            <a:ext cx="762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84" name="Line 18"/>
          <p:cNvSpPr>
            <a:spLocks noChangeShapeType="1"/>
          </p:cNvSpPr>
          <p:nvPr/>
        </p:nvSpPr>
        <p:spPr bwMode="auto">
          <a:xfrm>
            <a:off x="1676400" y="4968875"/>
            <a:ext cx="762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85" name="Line 19"/>
          <p:cNvSpPr>
            <a:spLocks noChangeShapeType="1"/>
          </p:cNvSpPr>
          <p:nvPr/>
        </p:nvSpPr>
        <p:spPr bwMode="auto">
          <a:xfrm>
            <a:off x="990600" y="4283075"/>
            <a:ext cx="304800" cy="457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86" name="Line 20"/>
          <p:cNvSpPr>
            <a:spLocks noChangeShapeType="1"/>
          </p:cNvSpPr>
          <p:nvPr/>
        </p:nvSpPr>
        <p:spPr bwMode="auto">
          <a:xfrm>
            <a:off x="2286000" y="4283075"/>
            <a:ext cx="304800" cy="457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87" name="Line 21"/>
          <p:cNvSpPr>
            <a:spLocks noChangeShapeType="1"/>
          </p:cNvSpPr>
          <p:nvPr/>
        </p:nvSpPr>
        <p:spPr bwMode="auto">
          <a:xfrm>
            <a:off x="990600" y="2759075"/>
            <a:ext cx="0" cy="1219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88" name="Line 22"/>
          <p:cNvSpPr>
            <a:spLocks noChangeShapeType="1"/>
          </p:cNvSpPr>
          <p:nvPr/>
        </p:nvSpPr>
        <p:spPr bwMode="auto">
          <a:xfrm>
            <a:off x="2286000" y="2759075"/>
            <a:ext cx="0" cy="1219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89" name="Line 23"/>
          <p:cNvSpPr>
            <a:spLocks noChangeShapeType="1"/>
          </p:cNvSpPr>
          <p:nvPr/>
        </p:nvSpPr>
        <p:spPr bwMode="auto">
          <a:xfrm>
            <a:off x="1414463" y="3521075"/>
            <a:ext cx="0" cy="1219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90" name="Line 24"/>
          <p:cNvSpPr>
            <a:spLocks noChangeShapeType="1"/>
          </p:cNvSpPr>
          <p:nvPr/>
        </p:nvSpPr>
        <p:spPr bwMode="auto">
          <a:xfrm>
            <a:off x="2709863" y="3521075"/>
            <a:ext cx="0" cy="1219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791" name="Text Box 25"/>
          <p:cNvSpPr txBox="1">
            <a:spLocks noChangeArrowheads="1"/>
          </p:cNvSpPr>
          <p:nvPr/>
        </p:nvSpPr>
        <p:spPr bwMode="auto">
          <a:xfrm>
            <a:off x="228600" y="1844675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110</a:t>
            </a:r>
          </a:p>
        </p:txBody>
      </p:sp>
      <p:sp>
        <p:nvSpPr>
          <p:cNvPr id="32792" name="Text Box 26"/>
          <p:cNvSpPr txBox="1">
            <a:spLocks noChangeArrowheads="1"/>
          </p:cNvSpPr>
          <p:nvPr/>
        </p:nvSpPr>
        <p:spPr bwMode="auto">
          <a:xfrm>
            <a:off x="2133600" y="1844675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smtClean="0"/>
              <a:t>P</a:t>
            </a:r>
            <a:r>
              <a:rPr lang="en-US" baseline="-25000" dirty="0" smtClean="0"/>
              <a:t>111</a:t>
            </a:r>
            <a:endParaRPr lang="en-US" baseline="-25000" dirty="0"/>
          </a:p>
        </p:txBody>
      </p:sp>
      <p:sp>
        <p:nvSpPr>
          <p:cNvPr id="32793" name="Text Box 27"/>
          <p:cNvSpPr txBox="1">
            <a:spLocks noChangeArrowheads="1"/>
          </p:cNvSpPr>
          <p:nvPr/>
        </p:nvSpPr>
        <p:spPr bwMode="auto">
          <a:xfrm>
            <a:off x="2743200" y="2606675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011</a:t>
            </a:r>
          </a:p>
        </p:txBody>
      </p:sp>
      <p:sp>
        <p:nvSpPr>
          <p:cNvPr id="32794" name="Text Box 28"/>
          <p:cNvSpPr txBox="1">
            <a:spLocks noChangeArrowheads="1"/>
          </p:cNvSpPr>
          <p:nvPr/>
        </p:nvSpPr>
        <p:spPr bwMode="auto">
          <a:xfrm>
            <a:off x="1316038" y="2606675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010</a:t>
            </a:r>
          </a:p>
        </p:txBody>
      </p:sp>
      <p:sp>
        <p:nvSpPr>
          <p:cNvPr id="32795" name="Text Box 29"/>
          <p:cNvSpPr txBox="1">
            <a:spLocks noChangeArrowheads="1"/>
          </p:cNvSpPr>
          <p:nvPr/>
        </p:nvSpPr>
        <p:spPr bwMode="auto">
          <a:xfrm>
            <a:off x="1752600" y="3597275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110</a:t>
            </a:r>
          </a:p>
        </p:txBody>
      </p:sp>
      <p:sp>
        <p:nvSpPr>
          <p:cNvPr id="32796" name="Text Box 30"/>
          <p:cNvSpPr txBox="1">
            <a:spLocks noChangeArrowheads="1"/>
          </p:cNvSpPr>
          <p:nvPr/>
        </p:nvSpPr>
        <p:spPr bwMode="auto">
          <a:xfrm>
            <a:off x="152400" y="3597275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100</a:t>
            </a:r>
          </a:p>
        </p:txBody>
      </p:sp>
      <p:sp>
        <p:nvSpPr>
          <p:cNvPr id="32797" name="Text Box 31"/>
          <p:cNvSpPr txBox="1">
            <a:spLocks noChangeArrowheads="1"/>
          </p:cNvSpPr>
          <p:nvPr/>
        </p:nvSpPr>
        <p:spPr bwMode="auto">
          <a:xfrm>
            <a:off x="685800" y="5197475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000</a:t>
            </a:r>
          </a:p>
        </p:txBody>
      </p:sp>
      <p:sp>
        <p:nvSpPr>
          <p:cNvPr id="32798" name="Text Box 32"/>
          <p:cNvSpPr txBox="1">
            <a:spLocks noChangeArrowheads="1"/>
          </p:cNvSpPr>
          <p:nvPr/>
        </p:nvSpPr>
        <p:spPr bwMode="auto">
          <a:xfrm>
            <a:off x="2362200" y="5273675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P</a:t>
            </a:r>
            <a:r>
              <a:rPr lang="en-US" baseline="-25000"/>
              <a:t>001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737248" y="2587501"/>
            <a:ext cx="2706960" cy="481459"/>
            <a:chOff x="3203848" y="3573016"/>
            <a:chExt cx="682352" cy="432048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4011960" y="2636912"/>
            <a:ext cx="416024" cy="329059"/>
            <a:chOff x="3203848" y="3573016"/>
            <a:chExt cx="682352" cy="432048"/>
          </a:xfrm>
        </p:grpSpPr>
        <p:cxnSp>
          <p:nvCxnSpPr>
            <p:cNvPr id="119" name="Straight Connector 118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48100" y="2564904"/>
            <a:ext cx="1242628" cy="457202"/>
            <a:chOff x="3203848" y="3573014"/>
            <a:chExt cx="682352" cy="432050"/>
          </a:xfrm>
        </p:grpSpPr>
        <p:cxnSp>
          <p:nvCxnSpPr>
            <p:cNvPr id="123" name="Straight Connector 122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 bwMode="auto">
            <a:xfrm flipV="1">
              <a:off x="3886200" y="3573014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4533900" y="2598687"/>
            <a:ext cx="1190228" cy="769987"/>
            <a:chOff x="3203848" y="3573016"/>
            <a:chExt cx="682352" cy="432048"/>
          </a:xfrm>
        </p:grpSpPr>
        <p:cxnSp>
          <p:nvCxnSpPr>
            <p:cNvPr id="127" name="Straight Connector 126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644008" y="2578621"/>
            <a:ext cx="2520280" cy="850379"/>
            <a:chOff x="3203848" y="3573016"/>
            <a:chExt cx="682352" cy="432048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5219700" y="2587129"/>
            <a:ext cx="694159" cy="1010146"/>
            <a:chOff x="3203848" y="3573016"/>
            <a:chExt cx="682352" cy="43204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77048" y="2420888"/>
            <a:ext cx="2435312" cy="1218679"/>
            <a:chOff x="3203848" y="3573016"/>
            <a:chExt cx="682352" cy="432048"/>
          </a:xfrm>
        </p:grpSpPr>
        <p:cxnSp>
          <p:nvCxnSpPr>
            <p:cNvPr id="139" name="Straight Connector 138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6059444" y="2669034"/>
            <a:ext cx="2435312" cy="1118741"/>
            <a:chOff x="3203848" y="3573016"/>
            <a:chExt cx="682352" cy="432048"/>
          </a:xfrm>
        </p:grpSpPr>
        <p:cxnSp>
          <p:nvCxnSpPr>
            <p:cNvPr id="143" name="Straight Connector 142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598066" y="2606676"/>
            <a:ext cx="679034" cy="1371599"/>
            <a:chOff x="3203848" y="3573016"/>
            <a:chExt cx="682352" cy="432048"/>
          </a:xfrm>
        </p:grpSpPr>
        <p:cxnSp>
          <p:nvCxnSpPr>
            <p:cNvPr id="147" name="Straight Connector 146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6732240" y="2578621"/>
            <a:ext cx="1225925" cy="1498451"/>
            <a:chOff x="3203848" y="3573016"/>
            <a:chExt cx="682352" cy="432048"/>
          </a:xfrm>
        </p:grpSpPr>
        <p:cxnSp>
          <p:nvCxnSpPr>
            <p:cNvPr id="151" name="Straight Connector 150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7450531" y="2564904"/>
            <a:ext cx="1225925" cy="1680071"/>
            <a:chOff x="3203848" y="3573016"/>
            <a:chExt cx="682352" cy="432048"/>
          </a:xfrm>
        </p:grpSpPr>
        <p:cxnSp>
          <p:nvCxnSpPr>
            <p:cNvPr id="155" name="Straight Connector 154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100392" y="2636912"/>
            <a:ext cx="655618" cy="1680071"/>
            <a:chOff x="3203848" y="3573016"/>
            <a:chExt cx="682352" cy="43204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3203848" y="4005064"/>
              <a:ext cx="6823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 bwMode="auto">
            <a:xfrm flipV="1">
              <a:off x="3886200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 bwMode="auto">
            <a:xfrm flipV="1">
              <a:off x="3203848" y="3573016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2799" name="Rectangle 33"/>
          <p:cNvSpPr>
            <a:spLocks noChangeArrowheads="1"/>
          </p:cNvSpPr>
          <p:nvPr/>
        </p:nvSpPr>
        <p:spPr bwMode="auto">
          <a:xfrm>
            <a:off x="35814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000</a:t>
            </a:r>
          </a:p>
        </p:txBody>
      </p:sp>
      <p:sp>
        <p:nvSpPr>
          <p:cNvPr id="32800" name="Rectangle 34"/>
          <p:cNvSpPr>
            <a:spLocks noChangeArrowheads="1"/>
          </p:cNvSpPr>
          <p:nvPr/>
        </p:nvSpPr>
        <p:spPr bwMode="auto">
          <a:xfrm>
            <a:off x="42672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001</a:t>
            </a:r>
          </a:p>
        </p:txBody>
      </p:sp>
      <p:sp>
        <p:nvSpPr>
          <p:cNvPr id="32801" name="Rectangle 35"/>
          <p:cNvSpPr>
            <a:spLocks noChangeArrowheads="1"/>
          </p:cNvSpPr>
          <p:nvPr/>
        </p:nvSpPr>
        <p:spPr bwMode="auto">
          <a:xfrm>
            <a:off x="49530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010</a:t>
            </a:r>
          </a:p>
        </p:txBody>
      </p:sp>
      <p:sp>
        <p:nvSpPr>
          <p:cNvPr id="32802" name="Rectangle 36"/>
          <p:cNvSpPr>
            <a:spLocks noChangeArrowheads="1"/>
          </p:cNvSpPr>
          <p:nvPr/>
        </p:nvSpPr>
        <p:spPr bwMode="auto">
          <a:xfrm>
            <a:off x="56388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011</a:t>
            </a:r>
          </a:p>
        </p:txBody>
      </p:sp>
      <p:sp>
        <p:nvSpPr>
          <p:cNvPr id="32803" name="Rectangle 37"/>
          <p:cNvSpPr>
            <a:spLocks noChangeArrowheads="1"/>
          </p:cNvSpPr>
          <p:nvPr/>
        </p:nvSpPr>
        <p:spPr bwMode="auto">
          <a:xfrm>
            <a:off x="63246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100</a:t>
            </a:r>
          </a:p>
        </p:txBody>
      </p:sp>
      <p:sp>
        <p:nvSpPr>
          <p:cNvPr id="32804" name="Rectangle 38"/>
          <p:cNvSpPr>
            <a:spLocks noChangeArrowheads="1"/>
          </p:cNvSpPr>
          <p:nvPr/>
        </p:nvSpPr>
        <p:spPr bwMode="auto">
          <a:xfrm>
            <a:off x="70104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101</a:t>
            </a:r>
          </a:p>
        </p:txBody>
      </p:sp>
      <p:sp>
        <p:nvSpPr>
          <p:cNvPr id="32805" name="Rectangle 39"/>
          <p:cNvSpPr>
            <a:spLocks noChangeArrowheads="1"/>
          </p:cNvSpPr>
          <p:nvPr/>
        </p:nvSpPr>
        <p:spPr bwMode="auto">
          <a:xfrm>
            <a:off x="76962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110</a:t>
            </a:r>
          </a:p>
        </p:txBody>
      </p:sp>
      <p:sp>
        <p:nvSpPr>
          <p:cNvPr id="32806" name="Rectangle 40"/>
          <p:cNvSpPr>
            <a:spLocks noChangeArrowheads="1"/>
          </p:cNvSpPr>
          <p:nvPr/>
        </p:nvSpPr>
        <p:spPr bwMode="auto">
          <a:xfrm>
            <a:off x="8382000" y="2149475"/>
            <a:ext cx="5334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4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5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7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5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9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9" grpId="0" animBg="1"/>
      <p:bldP spid="32799" grpId="1" animBg="1"/>
      <p:bldP spid="32799" grpId="2" animBg="1"/>
      <p:bldP spid="32800" grpId="0" animBg="1"/>
      <p:bldP spid="32800" grpId="1" animBg="1"/>
      <p:bldP spid="32800" grpId="2" animBg="1"/>
      <p:bldP spid="32801" grpId="0" animBg="1"/>
      <p:bldP spid="32801" grpId="1" animBg="1"/>
      <p:bldP spid="32801" grpId="2" animBg="1"/>
      <p:bldP spid="32802" grpId="0" animBg="1"/>
      <p:bldP spid="32802" grpId="1" animBg="1"/>
      <p:bldP spid="32802" grpId="2" animBg="1"/>
      <p:bldP spid="32803" grpId="0" animBg="1"/>
      <p:bldP spid="32803" grpId="1" animBg="1"/>
      <p:bldP spid="32803" grpId="2" animBg="1"/>
      <p:bldP spid="32804" grpId="0" animBg="1"/>
      <p:bldP spid="32804" grpId="1" animBg="1"/>
      <p:bldP spid="32804" grpId="2" animBg="1"/>
      <p:bldP spid="32805" grpId="0" animBg="1"/>
      <p:bldP spid="32805" grpId="1" animBg="1"/>
      <p:bldP spid="32805" grpId="2" animBg="1"/>
      <p:bldP spid="32806" grpId="0" animBg="1"/>
      <p:bldP spid="32806" grpId="1" animBg="1"/>
      <p:bldP spid="3280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3392"/>
            <a:ext cx="8382000" cy="5334000"/>
          </a:xfrm>
        </p:spPr>
        <p:txBody>
          <a:bodyPr/>
          <a:lstStyle/>
          <a:p>
            <a:r>
              <a:rPr lang="ro-RO" sz="2000" dirty="0" smtClean="0"/>
              <a:t>Algoritmul de însumare:</a:t>
            </a:r>
          </a:p>
          <a:p>
            <a:pPr lvl="1"/>
            <a:r>
              <a:rPr lang="ro-RO" sz="1800" dirty="0" smtClean="0"/>
              <a:t>fiecare element </a:t>
            </a:r>
            <a:r>
              <a:rPr lang="ro-RO" sz="1800" i="1" dirty="0" smtClean="0"/>
              <a:t>A[i]</a:t>
            </a:r>
            <a:r>
              <a:rPr lang="ro-RO" sz="1800" dirty="0" smtClean="0"/>
              <a:t> al tabloului cu </a:t>
            </a:r>
            <a:r>
              <a:rPr lang="ro-RO" sz="1800" b="1" dirty="0" smtClean="0"/>
              <a:t>n</a:t>
            </a:r>
            <a:r>
              <a:rPr lang="ro-RO" sz="1800" dirty="0" smtClean="0"/>
              <a:t> elemente este memorat într-un nod </a:t>
            </a:r>
            <a:r>
              <a:rPr lang="ro-RO" sz="1800" i="1" dirty="0" smtClean="0"/>
              <a:t>P[i]</a:t>
            </a:r>
            <a:r>
              <a:rPr lang="ro-RO" sz="1800" dirty="0" smtClean="0"/>
              <a:t> al hipercubului cu </a:t>
            </a:r>
            <a:r>
              <a:rPr lang="ro-RO" sz="1800" b="1" dirty="0" smtClean="0"/>
              <a:t>n</a:t>
            </a:r>
            <a:r>
              <a:rPr lang="ro-RO" sz="1800" dirty="0" smtClean="0"/>
              <a:t> noduri </a:t>
            </a:r>
            <a:r>
              <a:rPr lang="ro-RO" sz="1800" i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(n = 2</a:t>
            </a:r>
            <a:r>
              <a:rPr lang="ro-RO" sz="1800" i="1" baseline="30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</a:t>
            </a:r>
            <a:r>
              <a:rPr lang="ro-RO" sz="1800" i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) </a:t>
            </a:r>
            <a:endParaRPr lang="ro-RO" sz="1800" i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ro-RO" sz="1800" dirty="0" smtClean="0"/>
              <a:t>rezultatul acumulat în </a:t>
            </a:r>
            <a:r>
              <a:rPr lang="ro-RO" sz="1800" i="1" dirty="0" smtClean="0"/>
              <a:t>A[0]</a:t>
            </a:r>
          </a:p>
          <a:p>
            <a:pPr lvl="1">
              <a:buFontTx/>
              <a:buNone/>
            </a:pPr>
            <a:endParaRPr lang="ro-RO" sz="2000" dirty="0" smtClean="0"/>
          </a:p>
          <a:p>
            <a:r>
              <a:rPr lang="ro-RO" sz="2000" dirty="0" smtClean="0"/>
              <a:t>Pașii:</a:t>
            </a:r>
          </a:p>
          <a:p>
            <a:pPr lvl="1"/>
            <a:r>
              <a:rPr lang="ro-RO" sz="1800" dirty="0" smtClean="0"/>
              <a:t>A[0] </a:t>
            </a:r>
            <a:r>
              <a:rPr lang="ro-RO" sz="1800" dirty="0" smtClean="0"/>
              <a:t>= </a:t>
            </a:r>
            <a:r>
              <a:rPr lang="ro-RO" sz="1800" dirty="0" smtClean="0"/>
              <a:t>A[0] + A[4]</a:t>
            </a:r>
          </a:p>
          <a:p>
            <a:pPr lvl="1"/>
            <a:r>
              <a:rPr lang="ro-RO" sz="1800" dirty="0" smtClean="0"/>
              <a:t>A[1] </a:t>
            </a:r>
            <a:r>
              <a:rPr lang="ro-RO" sz="1800" dirty="0" smtClean="0"/>
              <a:t>= </a:t>
            </a:r>
            <a:r>
              <a:rPr lang="ro-RO" sz="1800" dirty="0" smtClean="0"/>
              <a:t>A[1] + A[5]</a:t>
            </a:r>
          </a:p>
          <a:p>
            <a:pPr lvl="1"/>
            <a:r>
              <a:rPr lang="ro-RO" sz="1800" dirty="0" smtClean="0"/>
              <a:t>A[2] </a:t>
            </a:r>
            <a:r>
              <a:rPr lang="ro-RO" sz="1800" dirty="0" smtClean="0"/>
              <a:t>= </a:t>
            </a:r>
            <a:r>
              <a:rPr lang="ro-RO" sz="1800" dirty="0" smtClean="0"/>
              <a:t>A[2] + A[6]</a:t>
            </a:r>
          </a:p>
          <a:p>
            <a:pPr lvl="1"/>
            <a:r>
              <a:rPr lang="ro-RO" sz="1800" dirty="0" smtClean="0"/>
              <a:t>A[3] </a:t>
            </a:r>
            <a:r>
              <a:rPr lang="ro-RO" sz="1800" dirty="0" smtClean="0"/>
              <a:t>= </a:t>
            </a:r>
            <a:r>
              <a:rPr lang="ro-RO" sz="1800" dirty="0" smtClean="0"/>
              <a:t>A[3] + A[7]</a:t>
            </a:r>
          </a:p>
          <a:p>
            <a:pPr>
              <a:buFontTx/>
              <a:buNone/>
            </a:pPr>
            <a:endParaRPr lang="ro-RO" sz="2000" dirty="0" smtClean="0"/>
          </a:p>
          <a:p>
            <a:pPr>
              <a:buFontTx/>
              <a:buNone/>
            </a:pPr>
            <a:r>
              <a:rPr lang="ro-RO" sz="2000" dirty="0" smtClean="0"/>
              <a:t>A[0] </a:t>
            </a:r>
            <a:r>
              <a:rPr lang="ro-RO" sz="2000" dirty="0" smtClean="0"/>
              <a:t>= </a:t>
            </a:r>
            <a:r>
              <a:rPr lang="ro-RO" sz="2000" dirty="0" smtClean="0"/>
              <a:t>A[0] + A[4] + A[2] + A[6]</a:t>
            </a:r>
          </a:p>
          <a:p>
            <a:pPr>
              <a:buFontTx/>
              <a:buNone/>
            </a:pPr>
            <a:r>
              <a:rPr lang="ro-RO" sz="2000" dirty="0" smtClean="0"/>
              <a:t>A[1] </a:t>
            </a:r>
            <a:r>
              <a:rPr lang="ro-RO" sz="2000" dirty="0" smtClean="0"/>
              <a:t>= </a:t>
            </a:r>
            <a:r>
              <a:rPr lang="ro-RO" sz="2000" dirty="0" smtClean="0"/>
              <a:t>A[1] + A[5] + A[3] + A[7]</a:t>
            </a:r>
          </a:p>
          <a:p>
            <a:pPr>
              <a:buFontTx/>
              <a:buNone/>
            </a:pPr>
            <a:endParaRPr lang="ro-RO" sz="2000" dirty="0" smtClean="0"/>
          </a:p>
          <a:p>
            <a:pPr>
              <a:buFontTx/>
              <a:buNone/>
            </a:pPr>
            <a:r>
              <a:rPr lang="ro-RO" sz="2000" dirty="0" smtClean="0"/>
              <a:t>A[0] </a:t>
            </a:r>
            <a:r>
              <a:rPr lang="ro-RO" sz="2000" dirty="0" smtClean="0"/>
              <a:t>= </a:t>
            </a:r>
            <a:r>
              <a:rPr lang="ro-RO" sz="2000" dirty="0" smtClean="0"/>
              <a:t>A[0] + A[4] + A[2] + A[6] + A[1] + A[5] + A[3] + A[7]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pt-BR" sz="2800" dirty="0" smtClean="0"/>
              <a:t>Implementare pentru reţele de procesoare</a:t>
            </a:r>
            <a:r>
              <a:rPr lang="ro-RO" sz="2800" dirty="0" smtClean="0"/>
              <a:t> (2)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smtClean="0"/>
              <a:t>Sortarea pe un vector de procesoare</a:t>
            </a:r>
            <a:endParaRPr lang="en-US" sz="2800" smtClean="0"/>
          </a:p>
        </p:txBody>
      </p:sp>
      <p:sp>
        <p:nvSpPr>
          <p:cNvPr id="7171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250825" y="2951163"/>
            <a:ext cx="8839200" cy="3933825"/>
          </a:xfrm>
          <a:noFill/>
        </p:spPr>
        <p:txBody>
          <a:bodyPr/>
          <a:lstStyle/>
          <a:p>
            <a:r>
              <a:rPr lang="ro-RO" sz="2400" smtClean="0"/>
              <a:t>Vector de N procesoare</a:t>
            </a:r>
            <a:endParaRPr lang="ro-RO" sz="2400" b="1" smtClean="0"/>
          </a:p>
          <a:p>
            <a:r>
              <a:rPr lang="ro-RO" sz="2400" smtClean="0"/>
              <a:t>2 faze</a:t>
            </a:r>
            <a:endParaRPr lang="ro-RO" sz="2400" b="1" smtClean="0"/>
          </a:p>
          <a:p>
            <a:r>
              <a:rPr lang="ro-RO" sz="2400" smtClean="0"/>
              <a:t>În fiecare pas al </a:t>
            </a:r>
            <a:r>
              <a:rPr lang="ro-RO" sz="2400" b="1" smtClean="0">
                <a:solidFill>
                  <a:srgbClr val="FF0000"/>
                </a:solidFill>
              </a:rPr>
              <a:t>primei faze</a:t>
            </a:r>
            <a:r>
              <a:rPr lang="ro-RO" sz="2400" smtClean="0"/>
              <a:t>, fiecare procesor realizează următoarele operaţii:</a:t>
            </a:r>
          </a:p>
          <a:p>
            <a:pPr lvl="1">
              <a:buFontTx/>
              <a:buNone/>
            </a:pPr>
            <a:r>
              <a:rPr lang="ro-RO" sz="2400" smtClean="0"/>
              <a:t>1) acceptă o valoare de la vecinul din stânga;</a:t>
            </a:r>
          </a:p>
          <a:p>
            <a:pPr lvl="1">
              <a:buFontTx/>
              <a:buNone/>
            </a:pPr>
            <a:r>
              <a:rPr lang="ro-RO" sz="2400" smtClean="0"/>
              <a:t>2) compară valoarea cu cea memorată local;</a:t>
            </a:r>
          </a:p>
          <a:p>
            <a:pPr lvl="1">
              <a:buFontTx/>
              <a:buNone/>
            </a:pPr>
            <a:r>
              <a:rPr lang="ro-RO" sz="2400" smtClean="0"/>
              <a:t>3) transmite valoarea mai mare vecinului din dreapta;</a:t>
            </a:r>
          </a:p>
          <a:p>
            <a:pPr lvl="1">
              <a:buFontTx/>
              <a:buNone/>
            </a:pPr>
            <a:r>
              <a:rPr lang="ro-RO" sz="2400" smtClean="0"/>
              <a:t>4) memorează local valoarea mai mică.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11213" y="1741488"/>
            <a:ext cx="7113587" cy="1143001"/>
            <a:chOff x="811213" y="1741488"/>
            <a:chExt cx="7113587" cy="1143001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127875" y="2185988"/>
              <a:ext cx="2905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11213" y="1741488"/>
              <a:ext cx="7113587" cy="1143001"/>
              <a:chOff x="811213" y="1741488"/>
              <a:chExt cx="7113587" cy="1143001"/>
            </a:xfrm>
          </p:grpSpPr>
          <p:grpSp>
            <p:nvGrpSpPr>
              <p:cNvPr id="53" name="Group 5"/>
              <p:cNvGrpSpPr>
                <a:grpSpLocks/>
              </p:cNvGrpSpPr>
              <p:nvPr/>
            </p:nvGrpSpPr>
            <p:grpSpPr bwMode="auto">
              <a:xfrm>
                <a:off x="278447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71" name="Rectangle 6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7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4" name="Group 9"/>
              <p:cNvGrpSpPr>
                <a:grpSpLocks/>
              </p:cNvGrpSpPr>
              <p:nvPr/>
            </p:nvGrpSpPr>
            <p:grpSpPr bwMode="auto">
              <a:xfrm>
                <a:off x="387032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11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12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13"/>
              <p:cNvGrpSpPr>
                <a:grpSpLocks/>
              </p:cNvGrpSpPr>
              <p:nvPr/>
            </p:nvGrpSpPr>
            <p:grpSpPr bwMode="auto">
              <a:xfrm>
                <a:off x="495617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65" name="Rectangle 14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5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16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17"/>
              <p:cNvGrpSpPr>
                <a:grpSpLocks/>
              </p:cNvGrpSpPr>
              <p:nvPr/>
            </p:nvGrpSpPr>
            <p:grpSpPr bwMode="auto">
              <a:xfrm>
                <a:off x="6042025" y="1849438"/>
                <a:ext cx="1085850" cy="739775"/>
                <a:chOff x="3564" y="11848"/>
                <a:chExt cx="885" cy="440"/>
              </a:xfrm>
            </p:grpSpPr>
            <p:sp>
              <p:nvSpPr>
                <p:cNvPr id="62" name="Rectangle 18"/>
                <p:cNvSpPr>
                  <a:spLocks noChangeArrowheads="1"/>
                </p:cNvSpPr>
                <p:nvPr/>
              </p:nvSpPr>
              <p:spPr bwMode="auto">
                <a:xfrm>
                  <a:off x="3800" y="11848"/>
                  <a:ext cx="413" cy="44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19"/>
                <p:cNvSpPr>
                  <a:spLocks noChangeShapeType="1"/>
                </p:cNvSpPr>
                <p:nvPr/>
              </p:nvSpPr>
              <p:spPr bwMode="auto">
                <a:xfrm>
                  <a:off x="4213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>
                  <a:off x="3564" y="12048"/>
                  <a:ext cx="23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7418388" y="1849438"/>
                <a:ext cx="506412" cy="73977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23"/>
              <p:cNvSpPr txBox="1">
                <a:spLocks noChangeArrowheads="1"/>
              </p:cNvSpPr>
              <p:nvPr/>
            </p:nvSpPr>
            <p:spPr bwMode="auto">
              <a:xfrm>
                <a:off x="811213" y="1741488"/>
                <a:ext cx="941387" cy="5381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b="1"/>
                  <a:t>intrare</a:t>
                </a:r>
              </a:p>
            </p:txBody>
          </p:sp>
          <p:sp>
            <p:nvSpPr>
              <p:cNvPr id="59" name="Text Box 24"/>
              <p:cNvSpPr txBox="1">
                <a:spLocks noChangeArrowheads="1"/>
              </p:cNvSpPr>
              <p:nvPr/>
            </p:nvSpPr>
            <p:spPr bwMode="auto">
              <a:xfrm>
                <a:off x="894309" y="2346326"/>
                <a:ext cx="941387" cy="5381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b="1" dirty="0" err="1"/>
                  <a:t>ieşire</a:t>
                </a:r>
                <a:endParaRPr lang="en-US" b="1" dirty="0"/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>
                <a:off x="1903413" y="1982788"/>
                <a:ext cx="723900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5"/>
              <p:cNvSpPr>
                <a:spLocks noChangeShapeType="1"/>
              </p:cNvSpPr>
              <p:nvPr/>
            </p:nvSpPr>
            <p:spPr bwMode="auto">
              <a:xfrm flipH="1">
                <a:off x="1903413" y="2492896"/>
                <a:ext cx="723900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1773238"/>
                <a:ext cx="8229600" cy="4525962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real A[0:n-1];		</a:t>
                </a:r>
                <a:r>
                  <a:rPr lang="en-US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/* n = 2</a:t>
                </a:r>
                <a:r>
                  <a:rPr lang="en-US" sz="2000" baseline="30000" dirty="0" smtClean="0">
                    <a:solidFill>
                      <a:schemeClr val="tx2"/>
                    </a:solidFill>
                    <a:latin typeface="Courier New" pitchFamily="49" charset="0"/>
                  </a:rPr>
                  <a:t>d</a:t>
                </a:r>
                <a:r>
                  <a:rPr lang="en-US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 */</a:t>
                </a:r>
                <a:endParaRPr lang="en-US" sz="2000" b="1" dirty="0" smtClean="0">
                  <a:solidFill>
                    <a:schemeClr val="tx2"/>
                  </a:solidFill>
                  <a:latin typeface="Courier New" pitchFamily="49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process 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suma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= 0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to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n-1] {</a:t>
                </a:r>
              </a:p>
              <a:p>
                <a:pPr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for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[l = d-1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to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0]</a:t>
                </a:r>
              </a:p>
              <a:p>
                <a:pPr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(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2</a:t>
                </a:r>
                <a:r>
                  <a:rPr lang="en-US" sz="2000" baseline="30000" dirty="0" smtClean="0">
                    <a:solidFill>
                      <a:srgbClr val="C00000"/>
                    </a:solidFill>
                    <a:latin typeface="Courier New" pitchFamily="49" charset="0"/>
                  </a:rPr>
                  <a:t>l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– 1) </a:t>
                </a:r>
              </a:p>
              <a:p>
                <a:pPr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	A[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] = A[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] + A[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(l)];</a:t>
                </a:r>
              </a:p>
              <a:p>
                <a:pPr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en-US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>
                  <a:buFontTx/>
                  <a:buNone/>
                </a:pPr>
                <a:endParaRPr lang="en-US" sz="2000" dirty="0" smtClean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>
                  <a:buFontTx/>
                  <a:buNone/>
                </a:pPr>
                <a:r>
                  <a:rPr lang="en-US" sz="2400" dirty="0" err="1" smtClean="0"/>
                  <a:t>Obs</a:t>
                </a:r>
                <a:r>
                  <a:rPr lang="ro-RO" sz="2400" dirty="0" smtClean="0"/>
                  <a:t>ervație</a:t>
                </a:r>
                <a:r>
                  <a:rPr lang="en-US" sz="2400" dirty="0" smtClean="0"/>
                  <a:t>: </a:t>
                </a:r>
                <a:r>
                  <a:rPr lang="pt-BR" sz="2400" dirty="0" smtClean="0"/>
                  <a:t>i(l) denotă indexul obţinut din </a:t>
                </a:r>
                <a:r>
                  <a:rPr lang="pt-BR" sz="2400" b="1" dirty="0" smtClean="0"/>
                  <a:t>i</a:t>
                </a:r>
                <a:r>
                  <a:rPr lang="pt-BR" sz="2400" dirty="0" smtClean="0"/>
                  <a:t> prin</a:t>
                </a:r>
                <a:r>
                  <a:rPr lang="ro-RO" sz="2400" dirty="0" smtClean="0"/>
                  <a:t> </a:t>
                </a:r>
              </a:p>
              <a:p>
                <a:pPr>
                  <a:buFontTx/>
                  <a:buNone/>
                </a:pPr>
                <a:r>
                  <a:rPr lang="ro-RO" sz="2400" dirty="0"/>
                  <a:t> </a:t>
                </a:r>
                <a:r>
                  <a:rPr lang="ro-RO" sz="2400" dirty="0" smtClean="0"/>
                  <a:t>                  </a:t>
                </a:r>
                <a:r>
                  <a:rPr lang="pt-BR" sz="2400" dirty="0" smtClean="0"/>
                  <a:t>complementarea bitului </a:t>
                </a:r>
                <a:r>
                  <a:rPr lang="pt-BR" sz="2400" b="1" dirty="0" smtClean="0"/>
                  <a:t>l</a:t>
                </a:r>
                <a:r>
                  <a:rPr lang="en-US" sz="2400" dirty="0" smtClean="0"/>
                  <a:t> </a:t>
                </a:r>
              </a:p>
              <a:p>
                <a:pPr>
                  <a:buFontTx/>
                  <a:buNone/>
                </a:pPr>
                <a:r>
                  <a:rPr lang="en-US" sz="2400" dirty="0" err="1" smtClean="0"/>
                  <a:t>Complexitatea</a:t>
                </a:r>
                <a:r>
                  <a:rPr lang="en-US" sz="2400" dirty="0" smtClean="0"/>
                  <a:t>: O(log n)</a:t>
                </a:r>
              </a:p>
            </p:txBody>
          </p:sp>
        </mc:Choice>
        <mc:Fallback xmlns="">
          <p:sp>
            <p:nvSpPr>
              <p:cNvPr id="3481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1773238"/>
                <a:ext cx="8229600" cy="4525962"/>
              </a:xfrm>
              <a:blipFill rotWithShape="1"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Implementare pentru reţele de procesoare (2)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Complexitatea algoritmilor paraleli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Măsuri de performanță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Calculul detaliat al complexității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Limite inferioare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Sortarea pe un vector de procesoare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Modele generice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Modelul grafurilor orientate aciclice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Principiul de planificare pentru PRAM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</a:t>
            </a:r>
            <a:r>
              <a:rPr lang="ro-RO" sz="2800" dirty="0" smtClean="0"/>
              <a:t>ș</a:t>
            </a:r>
            <a:r>
              <a:rPr lang="en-US" sz="2800" dirty="0" smtClean="0"/>
              <a:t>ii </a:t>
            </a:r>
            <a:r>
              <a:rPr lang="en-US" sz="2800" dirty="0" err="1" smtClean="0"/>
              <a:t>algoritmului</a:t>
            </a:r>
            <a:r>
              <a:rPr lang="en-US" sz="2800" dirty="0" smtClean="0"/>
              <a:t> de </a:t>
            </a:r>
            <a:r>
              <a:rPr lang="en-US" sz="2800" dirty="0" err="1" smtClean="0"/>
              <a:t>sortare</a:t>
            </a:r>
            <a:endParaRPr lang="en-US" sz="2800" dirty="0" smtClean="0"/>
          </a:p>
        </p:txBody>
      </p:sp>
      <p:sp>
        <p:nvSpPr>
          <p:cNvPr id="400" name="Rectangle 7"/>
          <p:cNvSpPr>
            <a:spLocks noChangeArrowheads="1"/>
          </p:cNvSpPr>
          <p:nvPr/>
        </p:nvSpPr>
        <p:spPr bwMode="auto">
          <a:xfrm>
            <a:off x="2337942" y="1714450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1" name="Line 8"/>
          <p:cNvSpPr>
            <a:spLocks noChangeShapeType="1"/>
          </p:cNvSpPr>
          <p:nvPr/>
        </p:nvSpPr>
        <p:spPr bwMode="auto">
          <a:xfrm>
            <a:off x="2823717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2" name="Line 9"/>
          <p:cNvSpPr>
            <a:spLocks noChangeShapeType="1"/>
          </p:cNvSpPr>
          <p:nvPr/>
        </p:nvSpPr>
        <p:spPr bwMode="auto">
          <a:xfrm>
            <a:off x="2091879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3" name="Rectangle 11"/>
          <p:cNvSpPr>
            <a:spLocks noChangeArrowheads="1"/>
          </p:cNvSpPr>
          <p:nvPr/>
        </p:nvSpPr>
        <p:spPr bwMode="auto">
          <a:xfrm>
            <a:off x="3335289" y="1714450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4" name="Line 12"/>
          <p:cNvSpPr>
            <a:spLocks noChangeShapeType="1"/>
          </p:cNvSpPr>
          <p:nvPr/>
        </p:nvSpPr>
        <p:spPr bwMode="auto">
          <a:xfrm>
            <a:off x="3820667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5" name="Line 13"/>
          <p:cNvSpPr>
            <a:spLocks noChangeShapeType="1"/>
          </p:cNvSpPr>
          <p:nvPr/>
        </p:nvSpPr>
        <p:spPr bwMode="auto">
          <a:xfrm>
            <a:off x="3088829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6" name="Rectangle 15"/>
          <p:cNvSpPr>
            <a:spLocks noChangeArrowheads="1"/>
          </p:cNvSpPr>
          <p:nvPr/>
        </p:nvSpPr>
        <p:spPr bwMode="auto">
          <a:xfrm>
            <a:off x="4332636" y="1714450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7" name="Line 16"/>
          <p:cNvSpPr>
            <a:spLocks noChangeShapeType="1"/>
          </p:cNvSpPr>
          <p:nvPr/>
        </p:nvSpPr>
        <p:spPr bwMode="auto">
          <a:xfrm>
            <a:off x="4817617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8" name="Line 17"/>
          <p:cNvSpPr>
            <a:spLocks noChangeShapeType="1"/>
          </p:cNvSpPr>
          <p:nvPr/>
        </p:nvSpPr>
        <p:spPr bwMode="auto">
          <a:xfrm>
            <a:off x="4085779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9" name="Rectangle 19"/>
          <p:cNvSpPr>
            <a:spLocks noChangeArrowheads="1"/>
          </p:cNvSpPr>
          <p:nvPr/>
        </p:nvSpPr>
        <p:spPr bwMode="auto">
          <a:xfrm>
            <a:off x="5329983" y="1714450"/>
            <a:ext cx="465138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0" name="Line 20"/>
          <p:cNvSpPr>
            <a:spLocks noChangeShapeType="1"/>
          </p:cNvSpPr>
          <p:nvPr/>
        </p:nvSpPr>
        <p:spPr bwMode="auto">
          <a:xfrm>
            <a:off x="5812979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11" name="Line 21"/>
          <p:cNvSpPr>
            <a:spLocks noChangeShapeType="1"/>
          </p:cNvSpPr>
          <p:nvPr/>
        </p:nvSpPr>
        <p:spPr bwMode="auto">
          <a:xfrm>
            <a:off x="5082729" y="203512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12" name="Rectangle 22"/>
          <p:cNvSpPr>
            <a:spLocks noChangeArrowheads="1"/>
          </p:cNvSpPr>
          <p:nvPr/>
        </p:nvSpPr>
        <p:spPr bwMode="auto">
          <a:xfrm>
            <a:off x="6325742" y="1714450"/>
            <a:ext cx="465138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3" name="Line 23"/>
          <p:cNvSpPr>
            <a:spLocks noChangeShapeType="1"/>
          </p:cNvSpPr>
          <p:nvPr/>
        </p:nvSpPr>
        <p:spPr bwMode="auto">
          <a:xfrm>
            <a:off x="6078092" y="2035125"/>
            <a:ext cx="2667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14" name="Text Box 24"/>
          <p:cNvSpPr txBox="1">
            <a:spLocks noChangeArrowheads="1"/>
          </p:cNvSpPr>
          <p:nvPr/>
        </p:nvSpPr>
        <p:spPr bwMode="auto">
          <a:xfrm>
            <a:off x="666973" y="1843038"/>
            <a:ext cx="1528763" cy="5778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  3 0 5 1 2</a:t>
            </a:r>
          </a:p>
        </p:txBody>
      </p:sp>
      <p:sp>
        <p:nvSpPr>
          <p:cNvPr id="415" name="Text Box 25"/>
          <p:cNvSpPr txBox="1">
            <a:spLocks noChangeArrowheads="1"/>
          </p:cNvSpPr>
          <p:nvPr/>
        </p:nvSpPr>
        <p:spPr bwMode="auto">
          <a:xfrm>
            <a:off x="7075042" y="1777950"/>
            <a:ext cx="1528763" cy="5794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 err="1"/>
              <a:t>iniţial</a:t>
            </a:r>
            <a:endParaRPr lang="en-US" b="1" dirty="0"/>
          </a:p>
        </p:txBody>
      </p:sp>
      <p:sp>
        <p:nvSpPr>
          <p:cNvPr id="416" name="Rectangle 28"/>
          <p:cNvSpPr>
            <a:spLocks noChangeArrowheads="1"/>
          </p:cNvSpPr>
          <p:nvPr/>
        </p:nvSpPr>
        <p:spPr bwMode="auto">
          <a:xfrm>
            <a:off x="2337942" y="2749854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17" name="Line 29"/>
          <p:cNvSpPr>
            <a:spLocks noChangeShapeType="1"/>
          </p:cNvSpPr>
          <p:nvPr/>
        </p:nvSpPr>
        <p:spPr bwMode="auto">
          <a:xfrm>
            <a:off x="2823717" y="3068960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18" name="Line 30"/>
          <p:cNvSpPr>
            <a:spLocks noChangeShapeType="1"/>
          </p:cNvSpPr>
          <p:nvPr/>
        </p:nvSpPr>
        <p:spPr bwMode="auto">
          <a:xfrm>
            <a:off x="2091879" y="306896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19" name="Rectangle 32"/>
          <p:cNvSpPr>
            <a:spLocks noChangeArrowheads="1"/>
          </p:cNvSpPr>
          <p:nvPr/>
        </p:nvSpPr>
        <p:spPr bwMode="auto">
          <a:xfrm>
            <a:off x="3335289" y="2749854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0" name="Line 33"/>
          <p:cNvSpPr>
            <a:spLocks noChangeShapeType="1"/>
          </p:cNvSpPr>
          <p:nvPr/>
        </p:nvSpPr>
        <p:spPr bwMode="auto">
          <a:xfrm>
            <a:off x="3820667" y="3068960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1" name="Line 34"/>
          <p:cNvSpPr>
            <a:spLocks noChangeShapeType="1"/>
          </p:cNvSpPr>
          <p:nvPr/>
        </p:nvSpPr>
        <p:spPr bwMode="auto">
          <a:xfrm>
            <a:off x="3088829" y="306896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2" name="Rectangle 36"/>
          <p:cNvSpPr>
            <a:spLocks noChangeArrowheads="1"/>
          </p:cNvSpPr>
          <p:nvPr/>
        </p:nvSpPr>
        <p:spPr bwMode="auto">
          <a:xfrm>
            <a:off x="4332636" y="2749854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3" name="Line 37"/>
          <p:cNvSpPr>
            <a:spLocks noChangeShapeType="1"/>
          </p:cNvSpPr>
          <p:nvPr/>
        </p:nvSpPr>
        <p:spPr bwMode="auto">
          <a:xfrm>
            <a:off x="4817617" y="3068960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4" name="Line 38"/>
          <p:cNvSpPr>
            <a:spLocks noChangeShapeType="1"/>
          </p:cNvSpPr>
          <p:nvPr/>
        </p:nvSpPr>
        <p:spPr bwMode="auto">
          <a:xfrm>
            <a:off x="4085779" y="306896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5" name="Rectangle 40"/>
          <p:cNvSpPr>
            <a:spLocks noChangeArrowheads="1"/>
          </p:cNvSpPr>
          <p:nvPr/>
        </p:nvSpPr>
        <p:spPr bwMode="auto">
          <a:xfrm>
            <a:off x="5329983" y="2749853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6" name="Line 41"/>
          <p:cNvSpPr>
            <a:spLocks noChangeShapeType="1"/>
          </p:cNvSpPr>
          <p:nvPr/>
        </p:nvSpPr>
        <p:spPr bwMode="auto">
          <a:xfrm>
            <a:off x="5812979" y="306896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7" name="Line 42"/>
          <p:cNvSpPr>
            <a:spLocks noChangeShapeType="1"/>
          </p:cNvSpPr>
          <p:nvPr/>
        </p:nvSpPr>
        <p:spPr bwMode="auto">
          <a:xfrm>
            <a:off x="5082729" y="306896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8" name="Rectangle 43"/>
          <p:cNvSpPr>
            <a:spLocks noChangeArrowheads="1"/>
          </p:cNvSpPr>
          <p:nvPr/>
        </p:nvSpPr>
        <p:spPr bwMode="auto">
          <a:xfrm>
            <a:off x="6325743" y="2749853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29" name="Line 44"/>
          <p:cNvSpPr>
            <a:spLocks noChangeShapeType="1"/>
          </p:cNvSpPr>
          <p:nvPr/>
        </p:nvSpPr>
        <p:spPr bwMode="auto">
          <a:xfrm>
            <a:off x="6078092" y="3068960"/>
            <a:ext cx="2667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0" name="Text Box 45"/>
          <p:cNvSpPr txBox="1">
            <a:spLocks noChangeArrowheads="1"/>
          </p:cNvSpPr>
          <p:nvPr/>
        </p:nvSpPr>
        <p:spPr bwMode="auto">
          <a:xfrm>
            <a:off x="251520" y="2852936"/>
            <a:ext cx="1528763" cy="5778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        3 0 5 1</a:t>
            </a:r>
          </a:p>
        </p:txBody>
      </p:sp>
      <p:sp>
        <p:nvSpPr>
          <p:cNvPr id="431" name="Text Box 46"/>
          <p:cNvSpPr txBox="1">
            <a:spLocks noChangeArrowheads="1"/>
          </p:cNvSpPr>
          <p:nvPr/>
        </p:nvSpPr>
        <p:spPr bwMode="auto">
          <a:xfrm>
            <a:off x="7075042" y="2636292"/>
            <a:ext cx="1528762" cy="5794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pasul 1</a:t>
            </a:r>
          </a:p>
        </p:txBody>
      </p:sp>
      <p:sp>
        <p:nvSpPr>
          <p:cNvPr id="432" name="Rectangle 49"/>
          <p:cNvSpPr>
            <a:spLocks noChangeArrowheads="1"/>
          </p:cNvSpPr>
          <p:nvPr/>
        </p:nvSpPr>
        <p:spPr bwMode="auto">
          <a:xfrm>
            <a:off x="2337942" y="3785258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3" name="Line 50"/>
          <p:cNvSpPr>
            <a:spLocks noChangeShapeType="1"/>
          </p:cNvSpPr>
          <p:nvPr/>
        </p:nvSpPr>
        <p:spPr bwMode="auto">
          <a:xfrm>
            <a:off x="2796284" y="4120605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4" name="Line 51"/>
          <p:cNvSpPr>
            <a:spLocks noChangeShapeType="1"/>
          </p:cNvSpPr>
          <p:nvPr/>
        </p:nvSpPr>
        <p:spPr bwMode="auto">
          <a:xfrm>
            <a:off x="2064446" y="412060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5" name="Rectangle 53"/>
          <p:cNvSpPr>
            <a:spLocks noChangeArrowheads="1"/>
          </p:cNvSpPr>
          <p:nvPr/>
        </p:nvSpPr>
        <p:spPr bwMode="auto">
          <a:xfrm>
            <a:off x="3335289" y="3785258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6" name="Line 54"/>
          <p:cNvSpPr>
            <a:spLocks noChangeShapeType="1"/>
          </p:cNvSpPr>
          <p:nvPr/>
        </p:nvSpPr>
        <p:spPr bwMode="auto">
          <a:xfrm>
            <a:off x="3793234" y="4120605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7" name="Line 55"/>
          <p:cNvSpPr>
            <a:spLocks noChangeShapeType="1"/>
          </p:cNvSpPr>
          <p:nvPr/>
        </p:nvSpPr>
        <p:spPr bwMode="auto">
          <a:xfrm>
            <a:off x="3061396" y="412060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8" name="Rectangle 57"/>
          <p:cNvSpPr>
            <a:spLocks noChangeArrowheads="1"/>
          </p:cNvSpPr>
          <p:nvPr/>
        </p:nvSpPr>
        <p:spPr bwMode="auto">
          <a:xfrm>
            <a:off x="4332636" y="3785258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39" name="Line 58"/>
          <p:cNvSpPr>
            <a:spLocks noChangeShapeType="1"/>
          </p:cNvSpPr>
          <p:nvPr/>
        </p:nvSpPr>
        <p:spPr bwMode="auto">
          <a:xfrm>
            <a:off x="4790184" y="4120605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40" name="Line 59"/>
          <p:cNvSpPr>
            <a:spLocks noChangeShapeType="1"/>
          </p:cNvSpPr>
          <p:nvPr/>
        </p:nvSpPr>
        <p:spPr bwMode="auto">
          <a:xfrm>
            <a:off x="4058346" y="412060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41" name="Rectangle 61"/>
          <p:cNvSpPr>
            <a:spLocks noChangeArrowheads="1"/>
          </p:cNvSpPr>
          <p:nvPr/>
        </p:nvSpPr>
        <p:spPr bwMode="auto">
          <a:xfrm>
            <a:off x="5329983" y="3785256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42" name="Line 62"/>
          <p:cNvSpPr>
            <a:spLocks noChangeShapeType="1"/>
          </p:cNvSpPr>
          <p:nvPr/>
        </p:nvSpPr>
        <p:spPr bwMode="auto">
          <a:xfrm>
            <a:off x="5785546" y="412060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43" name="Line 63"/>
          <p:cNvSpPr>
            <a:spLocks noChangeShapeType="1"/>
          </p:cNvSpPr>
          <p:nvPr/>
        </p:nvSpPr>
        <p:spPr bwMode="auto">
          <a:xfrm>
            <a:off x="5055296" y="4120605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44" name="Rectangle 64"/>
          <p:cNvSpPr>
            <a:spLocks noChangeArrowheads="1"/>
          </p:cNvSpPr>
          <p:nvPr/>
        </p:nvSpPr>
        <p:spPr bwMode="auto">
          <a:xfrm>
            <a:off x="6325743" y="3785256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45" name="Line 65"/>
          <p:cNvSpPr>
            <a:spLocks noChangeShapeType="1"/>
          </p:cNvSpPr>
          <p:nvPr/>
        </p:nvSpPr>
        <p:spPr bwMode="auto">
          <a:xfrm>
            <a:off x="6050659" y="4120605"/>
            <a:ext cx="2667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46" name="Text Box 66"/>
          <p:cNvSpPr txBox="1">
            <a:spLocks noChangeArrowheads="1"/>
          </p:cNvSpPr>
          <p:nvPr/>
        </p:nvSpPr>
        <p:spPr bwMode="auto">
          <a:xfrm>
            <a:off x="234925" y="3931270"/>
            <a:ext cx="1528763" cy="5778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           3 0 5</a:t>
            </a:r>
          </a:p>
        </p:txBody>
      </p:sp>
      <p:sp>
        <p:nvSpPr>
          <p:cNvPr id="447" name="Text Box 67"/>
          <p:cNvSpPr txBox="1">
            <a:spLocks noChangeArrowheads="1"/>
          </p:cNvSpPr>
          <p:nvPr/>
        </p:nvSpPr>
        <p:spPr bwMode="auto">
          <a:xfrm>
            <a:off x="7075042" y="3633242"/>
            <a:ext cx="1528762" cy="5794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pasul 2</a:t>
            </a:r>
          </a:p>
        </p:txBody>
      </p:sp>
      <p:sp>
        <p:nvSpPr>
          <p:cNvPr id="448" name="Text Box 87"/>
          <p:cNvSpPr txBox="1">
            <a:spLocks noChangeArrowheads="1"/>
          </p:cNvSpPr>
          <p:nvPr/>
        </p:nvSpPr>
        <p:spPr bwMode="auto">
          <a:xfrm>
            <a:off x="1785020" y="2852936"/>
            <a:ext cx="266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2</a:t>
            </a:r>
          </a:p>
        </p:txBody>
      </p:sp>
      <p:sp>
        <p:nvSpPr>
          <p:cNvPr id="449" name="Text Box 88"/>
          <p:cNvSpPr txBox="1">
            <a:spLocks noChangeArrowheads="1"/>
          </p:cNvSpPr>
          <p:nvPr/>
        </p:nvSpPr>
        <p:spPr bwMode="auto">
          <a:xfrm>
            <a:off x="2440611" y="3933056"/>
            <a:ext cx="266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2</a:t>
            </a:r>
          </a:p>
        </p:txBody>
      </p:sp>
      <p:sp>
        <p:nvSpPr>
          <p:cNvPr id="450" name="Text Box 94"/>
          <p:cNvSpPr txBox="1">
            <a:spLocks noChangeArrowheads="1"/>
          </p:cNvSpPr>
          <p:nvPr/>
        </p:nvSpPr>
        <p:spPr bwMode="auto">
          <a:xfrm>
            <a:off x="1736069" y="3879652"/>
            <a:ext cx="346496" cy="35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451" name="Text Box 97"/>
          <p:cNvSpPr txBox="1">
            <a:spLocks noChangeArrowheads="1"/>
          </p:cNvSpPr>
          <p:nvPr/>
        </p:nvSpPr>
        <p:spPr bwMode="auto">
          <a:xfrm>
            <a:off x="2088091" y="4448145"/>
            <a:ext cx="971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ro-RO" sz="1200" b="1" dirty="0" smtClean="0">
                <a:solidFill>
                  <a:srgbClr val="FF0000"/>
                </a:solidFill>
              </a:rPr>
              <a:t>C</a:t>
            </a:r>
            <a:r>
              <a:rPr lang="en-US" sz="1200" b="1" dirty="0" err="1" smtClean="0">
                <a:solidFill>
                  <a:srgbClr val="FF0000"/>
                </a:solidFill>
              </a:rPr>
              <a:t>ompara</a:t>
            </a:r>
            <a:r>
              <a:rPr lang="ro-RO" sz="1200" b="1" dirty="0" smtClean="0">
                <a:solidFill>
                  <a:srgbClr val="FF0000"/>
                </a:solidFill>
              </a:rPr>
              <a:t>ț</a:t>
            </a:r>
            <a:r>
              <a:rPr lang="en-US" sz="1200" b="1" dirty="0" err="1" smtClean="0">
                <a:solidFill>
                  <a:srgbClr val="FF0000"/>
                </a:solidFill>
              </a:rPr>
              <a:t>ie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2" name="Rectangle 98"/>
          <p:cNvSpPr>
            <a:spLocks noChangeArrowheads="1"/>
          </p:cNvSpPr>
          <p:nvPr/>
        </p:nvSpPr>
        <p:spPr bwMode="auto">
          <a:xfrm>
            <a:off x="2337942" y="4820662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53" name="Line 99"/>
          <p:cNvSpPr>
            <a:spLocks noChangeShapeType="1"/>
          </p:cNvSpPr>
          <p:nvPr/>
        </p:nvSpPr>
        <p:spPr bwMode="auto">
          <a:xfrm>
            <a:off x="2823717" y="5157192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54" name="Line 100"/>
          <p:cNvSpPr>
            <a:spLocks noChangeShapeType="1"/>
          </p:cNvSpPr>
          <p:nvPr/>
        </p:nvSpPr>
        <p:spPr bwMode="auto">
          <a:xfrm>
            <a:off x="2091879" y="5157192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55" name="Rectangle 101"/>
          <p:cNvSpPr>
            <a:spLocks noChangeArrowheads="1"/>
          </p:cNvSpPr>
          <p:nvPr/>
        </p:nvSpPr>
        <p:spPr bwMode="auto">
          <a:xfrm>
            <a:off x="3335289" y="4820662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56" name="Line 102"/>
          <p:cNvSpPr>
            <a:spLocks noChangeShapeType="1"/>
          </p:cNvSpPr>
          <p:nvPr/>
        </p:nvSpPr>
        <p:spPr bwMode="auto">
          <a:xfrm>
            <a:off x="3820667" y="5157192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57" name="Line 103"/>
          <p:cNvSpPr>
            <a:spLocks noChangeShapeType="1"/>
          </p:cNvSpPr>
          <p:nvPr/>
        </p:nvSpPr>
        <p:spPr bwMode="auto">
          <a:xfrm>
            <a:off x="3088829" y="5157192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58" name="Rectangle 104"/>
          <p:cNvSpPr>
            <a:spLocks noChangeArrowheads="1"/>
          </p:cNvSpPr>
          <p:nvPr/>
        </p:nvSpPr>
        <p:spPr bwMode="auto">
          <a:xfrm>
            <a:off x="4332636" y="4820662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59" name="Line 105"/>
          <p:cNvSpPr>
            <a:spLocks noChangeShapeType="1"/>
          </p:cNvSpPr>
          <p:nvPr/>
        </p:nvSpPr>
        <p:spPr bwMode="auto">
          <a:xfrm>
            <a:off x="4817617" y="5157192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60" name="Line 106"/>
          <p:cNvSpPr>
            <a:spLocks noChangeShapeType="1"/>
          </p:cNvSpPr>
          <p:nvPr/>
        </p:nvSpPr>
        <p:spPr bwMode="auto">
          <a:xfrm>
            <a:off x="4085779" y="5157192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61" name="Rectangle 107"/>
          <p:cNvSpPr>
            <a:spLocks noChangeArrowheads="1"/>
          </p:cNvSpPr>
          <p:nvPr/>
        </p:nvSpPr>
        <p:spPr bwMode="auto">
          <a:xfrm>
            <a:off x="5329983" y="4820659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62" name="Line 108"/>
          <p:cNvSpPr>
            <a:spLocks noChangeShapeType="1"/>
          </p:cNvSpPr>
          <p:nvPr/>
        </p:nvSpPr>
        <p:spPr bwMode="auto">
          <a:xfrm>
            <a:off x="5812979" y="5157192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63" name="Line 109"/>
          <p:cNvSpPr>
            <a:spLocks noChangeShapeType="1"/>
          </p:cNvSpPr>
          <p:nvPr/>
        </p:nvSpPr>
        <p:spPr bwMode="auto">
          <a:xfrm>
            <a:off x="5082729" y="5157192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64" name="Rectangle 110"/>
          <p:cNvSpPr>
            <a:spLocks noChangeArrowheads="1"/>
          </p:cNvSpPr>
          <p:nvPr/>
        </p:nvSpPr>
        <p:spPr bwMode="auto">
          <a:xfrm>
            <a:off x="6325743" y="4820659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65" name="Line 111"/>
          <p:cNvSpPr>
            <a:spLocks noChangeShapeType="1"/>
          </p:cNvSpPr>
          <p:nvPr/>
        </p:nvSpPr>
        <p:spPr bwMode="auto">
          <a:xfrm>
            <a:off x="6078092" y="5157192"/>
            <a:ext cx="2667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66" name="Text Box 112"/>
          <p:cNvSpPr txBox="1">
            <a:spLocks noChangeArrowheads="1"/>
          </p:cNvSpPr>
          <p:nvPr/>
        </p:nvSpPr>
        <p:spPr bwMode="auto">
          <a:xfrm>
            <a:off x="395536" y="4941168"/>
            <a:ext cx="15287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           3 0</a:t>
            </a:r>
          </a:p>
        </p:txBody>
      </p:sp>
      <p:sp>
        <p:nvSpPr>
          <p:cNvPr id="467" name="Text Box 113"/>
          <p:cNvSpPr txBox="1">
            <a:spLocks noChangeArrowheads="1"/>
          </p:cNvSpPr>
          <p:nvPr/>
        </p:nvSpPr>
        <p:spPr bwMode="auto">
          <a:xfrm>
            <a:off x="7075042" y="4852442"/>
            <a:ext cx="1528762" cy="5794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pasul 3</a:t>
            </a:r>
          </a:p>
        </p:txBody>
      </p:sp>
      <p:sp>
        <p:nvSpPr>
          <p:cNvPr id="468" name="Text Box 114"/>
          <p:cNvSpPr txBox="1">
            <a:spLocks noChangeArrowheads="1"/>
          </p:cNvSpPr>
          <p:nvPr/>
        </p:nvSpPr>
        <p:spPr bwMode="auto">
          <a:xfrm>
            <a:off x="2937148" y="4779937"/>
            <a:ext cx="266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2</a:t>
            </a:r>
          </a:p>
        </p:txBody>
      </p:sp>
      <p:sp>
        <p:nvSpPr>
          <p:cNvPr id="469" name="Text Box 115"/>
          <p:cNvSpPr txBox="1">
            <a:spLocks noChangeArrowheads="1"/>
          </p:cNvSpPr>
          <p:nvPr/>
        </p:nvSpPr>
        <p:spPr bwMode="auto">
          <a:xfrm>
            <a:off x="2431604" y="4909592"/>
            <a:ext cx="4000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1</a:t>
            </a:r>
          </a:p>
        </p:txBody>
      </p:sp>
      <p:sp>
        <p:nvSpPr>
          <p:cNvPr id="470" name="Text Box 116"/>
          <p:cNvSpPr txBox="1">
            <a:spLocks noChangeArrowheads="1"/>
          </p:cNvSpPr>
          <p:nvPr/>
        </p:nvSpPr>
        <p:spPr bwMode="auto">
          <a:xfrm>
            <a:off x="2088091" y="5528265"/>
            <a:ext cx="971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200" b="1" dirty="0" err="1" smtClean="0">
                <a:solidFill>
                  <a:srgbClr val="FF0000"/>
                </a:solidFill>
              </a:rPr>
              <a:t>Compara</a:t>
            </a:r>
            <a:r>
              <a:rPr lang="ro-RO" sz="1200" b="1" dirty="0" smtClean="0">
                <a:solidFill>
                  <a:srgbClr val="FF0000"/>
                </a:solidFill>
              </a:rPr>
              <a:t>ți</a:t>
            </a:r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71" name="Text Box 117"/>
          <p:cNvSpPr txBox="1">
            <a:spLocks noChangeArrowheads="1"/>
          </p:cNvSpPr>
          <p:nvPr/>
        </p:nvSpPr>
        <p:spPr bwMode="auto">
          <a:xfrm>
            <a:off x="1785020" y="4941168"/>
            <a:ext cx="266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5</a:t>
            </a:r>
          </a:p>
        </p:txBody>
      </p:sp>
      <p:sp>
        <p:nvSpPr>
          <p:cNvPr id="472" name="Rectangle 118"/>
          <p:cNvSpPr>
            <a:spLocks noChangeArrowheads="1"/>
          </p:cNvSpPr>
          <p:nvPr/>
        </p:nvSpPr>
        <p:spPr bwMode="auto">
          <a:xfrm>
            <a:off x="2337942" y="5856064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73" name="Line 119"/>
          <p:cNvSpPr>
            <a:spLocks noChangeShapeType="1"/>
          </p:cNvSpPr>
          <p:nvPr/>
        </p:nvSpPr>
        <p:spPr bwMode="auto">
          <a:xfrm>
            <a:off x="2785617" y="6165304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74" name="Line 120"/>
          <p:cNvSpPr>
            <a:spLocks noChangeShapeType="1"/>
          </p:cNvSpPr>
          <p:nvPr/>
        </p:nvSpPr>
        <p:spPr bwMode="auto">
          <a:xfrm>
            <a:off x="2053779" y="6165304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75" name="Rectangle 121"/>
          <p:cNvSpPr>
            <a:spLocks noChangeArrowheads="1"/>
          </p:cNvSpPr>
          <p:nvPr/>
        </p:nvSpPr>
        <p:spPr bwMode="auto">
          <a:xfrm>
            <a:off x="3335289" y="5856064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76" name="Line 122"/>
          <p:cNvSpPr>
            <a:spLocks noChangeShapeType="1"/>
          </p:cNvSpPr>
          <p:nvPr/>
        </p:nvSpPr>
        <p:spPr bwMode="auto">
          <a:xfrm>
            <a:off x="3782567" y="6165304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77" name="Line 123"/>
          <p:cNvSpPr>
            <a:spLocks noChangeShapeType="1"/>
          </p:cNvSpPr>
          <p:nvPr/>
        </p:nvSpPr>
        <p:spPr bwMode="auto">
          <a:xfrm>
            <a:off x="3050729" y="6165304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78" name="Rectangle 124"/>
          <p:cNvSpPr>
            <a:spLocks noChangeArrowheads="1"/>
          </p:cNvSpPr>
          <p:nvPr/>
        </p:nvSpPr>
        <p:spPr bwMode="auto">
          <a:xfrm>
            <a:off x="4332636" y="5856064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79" name="Line 125"/>
          <p:cNvSpPr>
            <a:spLocks noChangeShapeType="1"/>
          </p:cNvSpPr>
          <p:nvPr/>
        </p:nvSpPr>
        <p:spPr bwMode="auto">
          <a:xfrm>
            <a:off x="4779517" y="6165304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80" name="Line 126"/>
          <p:cNvSpPr>
            <a:spLocks noChangeShapeType="1"/>
          </p:cNvSpPr>
          <p:nvPr/>
        </p:nvSpPr>
        <p:spPr bwMode="auto">
          <a:xfrm>
            <a:off x="4047679" y="6165304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81" name="Rectangle 127"/>
          <p:cNvSpPr>
            <a:spLocks noChangeArrowheads="1"/>
          </p:cNvSpPr>
          <p:nvPr/>
        </p:nvSpPr>
        <p:spPr bwMode="auto">
          <a:xfrm>
            <a:off x="5329983" y="5856064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82" name="Line 128"/>
          <p:cNvSpPr>
            <a:spLocks noChangeShapeType="1"/>
          </p:cNvSpPr>
          <p:nvPr/>
        </p:nvSpPr>
        <p:spPr bwMode="auto">
          <a:xfrm>
            <a:off x="5774879" y="6165304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83" name="Line 129"/>
          <p:cNvSpPr>
            <a:spLocks noChangeShapeType="1"/>
          </p:cNvSpPr>
          <p:nvPr/>
        </p:nvSpPr>
        <p:spPr bwMode="auto">
          <a:xfrm>
            <a:off x="5044629" y="6165304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84" name="Rectangle 130"/>
          <p:cNvSpPr>
            <a:spLocks noChangeArrowheads="1"/>
          </p:cNvSpPr>
          <p:nvPr/>
        </p:nvSpPr>
        <p:spPr bwMode="auto">
          <a:xfrm>
            <a:off x="6325743" y="5856064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85" name="Line 131"/>
          <p:cNvSpPr>
            <a:spLocks noChangeShapeType="1"/>
          </p:cNvSpPr>
          <p:nvPr/>
        </p:nvSpPr>
        <p:spPr bwMode="auto">
          <a:xfrm>
            <a:off x="6039992" y="6165304"/>
            <a:ext cx="2667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486" name="Text Box 132"/>
          <p:cNvSpPr txBox="1">
            <a:spLocks noChangeArrowheads="1"/>
          </p:cNvSpPr>
          <p:nvPr/>
        </p:nvSpPr>
        <p:spPr bwMode="auto">
          <a:xfrm>
            <a:off x="521842" y="5947494"/>
            <a:ext cx="15287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           3</a:t>
            </a:r>
          </a:p>
        </p:txBody>
      </p:sp>
      <p:sp>
        <p:nvSpPr>
          <p:cNvPr id="487" name="Text Box 133"/>
          <p:cNvSpPr txBox="1">
            <a:spLocks noChangeArrowheads="1"/>
          </p:cNvSpPr>
          <p:nvPr/>
        </p:nvSpPr>
        <p:spPr bwMode="auto">
          <a:xfrm>
            <a:off x="7036942" y="5919564"/>
            <a:ext cx="1528762" cy="5794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pasul 4</a:t>
            </a:r>
          </a:p>
        </p:txBody>
      </p:sp>
      <p:sp>
        <p:nvSpPr>
          <p:cNvPr id="488" name="Text Box 134"/>
          <p:cNvSpPr txBox="1">
            <a:spLocks noChangeArrowheads="1"/>
          </p:cNvSpPr>
          <p:nvPr/>
        </p:nvSpPr>
        <p:spPr bwMode="auto">
          <a:xfrm>
            <a:off x="3441204" y="5976714"/>
            <a:ext cx="266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/>
              <a:t>2</a:t>
            </a:r>
          </a:p>
        </p:txBody>
      </p:sp>
      <p:sp>
        <p:nvSpPr>
          <p:cNvPr id="489" name="Text Box 135"/>
          <p:cNvSpPr txBox="1">
            <a:spLocks noChangeArrowheads="1"/>
          </p:cNvSpPr>
          <p:nvPr/>
        </p:nvSpPr>
        <p:spPr bwMode="auto">
          <a:xfrm>
            <a:off x="2393504" y="5976714"/>
            <a:ext cx="4000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1</a:t>
            </a:r>
          </a:p>
        </p:txBody>
      </p:sp>
      <p:sp>
        <p:nvSpPr>
          <p:cNvPr id="490" name="Text Box 136"/>
          <p:cNvSpPr txBox="1">
            <a:spLocks noChangeArrowheads="1"/>
          </p:cNvSpPr>
          <p:nvPr/>
        </p:nvSpPr>
        <p:spPr bwMode="auto">
          <a:xfrm>
            <a:off x="2088091" y="6528802"/>
            <a:ext cx="971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200" b="1" dirty="0" err="1" smtClean="0">
                <a:solidFill>
                  <a:srgbClr val="FF0000"/>
                </a:solidFill>
              </a:rPr>
              <a:t>Compara</a:t>
            </a:r>
            <a:r>
              <a:rPr lang="ro-RO" sz="1200" b="1" dirty="0" smtClean="0">
                <a:solidFill>
                  <a:srgbClr val="FF0000"/>
                </a:solidFill>
              </a:rPr>
              <a:t>ț</a:t>
            </a:r>
            <a:r>
              <a:rPr lang="en-US" sz="1200" b="1" dirty="0" err="1" smtClean="0">
                <a:solidFill>
                  <a:srgbClr val="FF0000"/>
                </a:solidFill>
              </a:rPr>
              <a:t>ie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91" name="Text Box 137"/>
          <p:cNvSpPr txBox="1">
            <a:spLocks noChangeArrowheads="1"/>
          </p:cNvSpPr>
          <p:nvPr/>
        </p:nvSpPr>
        <p:spPr bwMode="auto">
          <a:xfrm>
            <a:off x="2888804" y="5805264"/>
            <a:ext cx="266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5</a:t>
            </a:r>
          </a:p>
        </p:txBody>
      </p:sp>
      <p:sp>
        <p:nvSpPr>
          <p:cNvPr id="492" name="Text Box 138"/>
          <p:cNvSpPr txBox="1">
            <a:spLocks noChangeArrowheads="1"/>
          </p:cNvSpPr>
          <p:nvPr/>
        </p:nvSpPr>
        <p:spPr bwMode="auto">
          <a:xfrm>
            <a:off x="1775967" y="5947494"/>
            <a:ext cx="266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93" name="Text Box 140"/>
          <p:cNvSpPr txBox="1">
            <a:spLocks noChangeArrowheads="1"/>
          </p:cNvSpPr>
          <p:nvPr/>
        </p:nvSpPr>
        <p:spPr bwMode="auto">
          <a:xfrm>
            <a:off x="3112642" y="6528802"/>
            <a:ext cx="971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200" b="1" dirty="0" err="1" smtClean="0">
                <a:solidFill>
                  <a:srgbClr val="FF0000"/>
                </a:solidFill>
              </a:rPr>
              <a:t>Compara</a:t>
            </a:r>
            <a:r>
              <a:rPr lang="ro-RO" sz="1200" b="1" dirty="0" smtClean="0">
                <a:solidFill>
                  <a:srgbClr val="FF0000"/>
                </a:solidFill>
              </a:rPr>
              <a:t>ț</a:t>
            </a:r>
            <a:r>
              <a:rPr lang="en-US" sz="1200" b="1" dirty="0" err="1" smtClean="0">
                <a:solidFill>
                  <a:srgbClr val="FF0000"/>
                </a:solidFill>
              </a:rPr>
              <a:t>ie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0276 -0.020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101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472 -1.85185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2222 L 0.06979 -0.0011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1319 L 0.02362 -0.0104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81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023 L 0.03333 2.22222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44 -0.01829 L 0.07066 0.0236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0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0 L 0.05313 -0.03264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3038 -0.02222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111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1.48148E-6 L 0.02517 -0.00046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4000"/>
                            </p:stCondLst>
                            <p:childTnLst>
                              <p:par>
                                <p:cTn id="2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8 -0.03264 L 0.06372 0.02292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6000"/>
                            </p:stCondLst>
                            <p:childTnLst>
                              <p:par>
                                <p:cTn id="2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3 0.04445 " pathEditMode="relative" ptsTypes="AA">
                                      <p:cBhvr>
                                        <p:cTn id="244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3.7037E-7 L 0.05278 0.03287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80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01968 L 0.12483 -0.02662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2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000"/>
                            </p:stCondLst>
                            <p:childTnLst>
                              <p:par>
                                <p:cTn id="3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0.02361 -0.0210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065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6 -0.00023 L 0.0257 7.40741E-7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4000"/>
                            </p:stCondLst>
                            <p:childTnLst>
                              <p:par>
                                <p:cTn id="3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44 -0.02176 L 0.06285 0.02222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199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09 -0.02153 L 0.04375 0.05625 " pathEditMode="relative" ptsTypes="AA">
                                      <p:cBhvr>
                                        <p:cTn id="329" dur="2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 -0.03334 " pathEditMode="relative" ptsTypes="AA">
                                      <p:cBhvr>
                                        <p:cTn id="346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0.05625 L 0.11423 -0.00116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0" grpId="1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6" grpId="1" animBg="1"/>
      <p:bldP spid="447" grpId="0" animBg="1"/>
      <p:bldP spid="448" grpId="0"/>
      <p:bldP spid="448" grpId="1"/>
      <p:bldP spid="448" grpId="2"/>
      <p:bldP spid="449" grpId="0"/>
      <p:bldP spid="449" grpId="1"/>
      <p:bldP spid="450" grpId="0"/>
      <p:bldP spid="450" grpId="1"/>
      <p:bldP spid="450" grpId="2"/>
      <p:bldP spid="451" grpId="0"/>
      <p:bldP spid="451" grpId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/>
      <p:bldP spid="466" grpId="1"/>
      <p:bldP spid="467" grpId="0" animBg="1"/>
      <p:bldP spid="468" grpId="0"/>
      <p:bldP spid="468" grpId="1"/>
      <p:bldP spid="468" grpId="2"/>
      <p:bldP spid="469" grpId="0"/>
      <p:bldP spid="470" grpId="0"/>
      <p:bldP spid="470" grpId="1"/>
      <p:bldP spid="471" grpId="0"/>
      <p:bldP spid="471" grpId="1"/>
      <p:bldP spid="471" grpId="2"/>
      <p:bldP spid="471" grpId="3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/>
      <p:bldP spid="486" grpId="1"/>
      <p:bldP spid="487" grpId="0" animBg="1"/>
      <p:bldP spid="488" grpId="0"/>
      <p:bldP spid="489" grpId="0"/>
      <p:bldP spid="489" grpId="1"/>
      <p:bldP spid="490" grpId="0"/>
      <p:bldP spid="490" grpId="1"/>
      <p:bldP spid="491" grpId="0"/>
      <p:bldP spid="491" grpId="1"/>
      <p:bldP spid="491" grpId="2"/>
      <p:bldP spid="492" grpId="0"/>
      <p:bldP spid="492" grpId="1"/>
      <p:bldP spid="492" grpId="2"/>
      <p:bldP spid="493" grpId="0"/>
      <p:bldP spid="49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</a:t>
            </a:r>
            <a:r>
              <a:rPr lang="ro-RO" sz="2800" dirty="0" smtClean="0"/>
              <a:t>ș</a:t>
            </a:r>
            <a:r>
              <a:rPr lang="en-US" sz="2800" dirty="0" smtClean="0"/>
              <a:t>ii </a:t>
            </a:r>
            <a:r>
              <a:rPr lang="en-US" sz="2800" dirty="0" err="1" smtClean="0"/>
              <a:t>algoritmului</a:t>
            </a:r>
            <a:r>
              <a:rPr lang="en-US" sz="2800" dirty="0" smtClean="0"/>
              <a:t> de </a:t>
            </a:r>
            <a:r>
              <a:rPr lang="en-US" sz="2800" dirty="0" err="1" smtClean="0"/>
              <a:t>sortare</a:t>
            </a:r>
            <a:endParaRPr lang="en-US" sz="2800" dirty="0" smtClean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24063" y="3006725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2490788" y="3327400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1758950" y="332740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3021013" y="3006725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487738" y="3327400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2755900" y="332740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4017963" y="3006725"/>
            <a:ext cx="466725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484688" y="3327400"/>
            <a:ext cx="265112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3752850" y="332740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5014913" y="3006725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5480050" y="332740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749800" y="3327400"/>
            <a:ext cx="265113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6011863" y="3006725"/>
            <a:ext cx="465137" cy="706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5745163" y="3327400"/>
            <a:ext cx="2667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200400" y="2189163"/>
            <a:ext cx="2235200" cy="5794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/>
              <a:t>După pasul 9:</a:t>
            </a:r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1258888" y="42926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faza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  <a:r>
              <a:rPr lang="en-US" dirty="0"/>
              <a:t> </a:t>
            </a:r>
            <a:r>
              <a:rPr lang="en-US" dirty="0" err="1" smtClean="0"/>
              <a:t>dureaz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2N-1</a:t>
            </a:r>
            <a:r>
              <a:rPr lang="en-US" dirty="0"/>
              <a:t> </a:t>
            </a:r>
            <a:r>
              <a:rPr lang="en-US" dirty="0" smtClean="0"/>
              <a:t>pa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2"/>
            <a:ext cx="8642350" cy="385685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defRPr/>
            </a:pPr>
            <a:r>
              <a:rPr lang="ro-RO" sz="1900" dirty="0" smtClean="0"/>
              <a:t>Valorile ordonate sunt scoase prin celula din stânga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defRPr/>
            </a:pPr>
            <a:r>
              <a:rPr lang="ro-RO" sz="1900" dirty="0" smtClean="0"/>
              <a:t>Variante:</a:t>
            </a:r>
          </a:p>
          <a:p>
            <a:pPr marL="838200" lvl="1" indent="-381000">
              <a:lnSpc>
                <a:spcPct val="9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ro-RO" sz="1900" dirty="0" smtClean="0"/>
              <a:t>fiecare procesor începe să transmită spre stânga, imediat ce numerele sunt sortate;</a:t>
            </a:r>
          </a:p>
          <a:p>
            <a:pPr marL="838200" lvl="1" indent="-381000">
              <a:lnSpc>
                <a:spcPct val="9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ro-RO" sz="1900" dirty="0" smtClean="0"/>
              <a:t>cunoscând poziţia sa din vector şi numărând valorile inspectate, fiecare procesor calculează momentul când începe să transmită spre stânga;</a:t>
            </a:r>
          </a:p>
          <a:p>
            <a:pPr marL="838200" lvl="1" indent="-381000">
              <a:lnSpc>
                <a:spcPct val="9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ro-RO" sz="1900" dirty="0" smtClean="0"/>
              <a:t>procesorul din dreapta începe să transmită spre stânga imediat ce primeşte o valoare; toate celelalte încep să transmită spre stânga imediat ce primesc o valoare din dreapta;</a:t>
            </a:r>
          </a:p>
          <a:p>
            <a:pPr marL="838200" lvl="1" indent="-381000">
              <a:lnSpc>
                <a:spcPct val="9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ro-RO" sz="1900" dirty="0" smtClean="0"/>
              <a:t>fiecare procesor începe să transmită spre stânga imediat ce nu mai primeşte o valoare dinspre stânga.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Faza</a:t>
            </a:r>
            <a:r>
              <a:rPr lang="en-US" sz="2800" dirty="0" smtClean="0"/>
              <a:t> a </a:t>
            </a:r>
            <a:r>
              <a:rPr lang="en-US" sz="2800" dirty="0" err="1" smtClean="0"/>
              <a:t>doua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27984" y="5445224"/>
            <a:ext cx="441293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568C7"/>
              </a:buClr>
              <a:buFont typeface="Arial" pitchFamily="34" charset="0"/>
              <a:buChar char="•"/>
            </a:pPr>
            <a:r>
              <a:rPr lang="ro-RO" sz="1900" dirty="0" smtClean="0">
                <a:latin typeface="+mj-lt"/>
              </a:rPr>
              <a:t>Variantele 1 și 2 i</a:t>
            </a:r>
            <a:r>
              <a:rPr lang="en-US" sz="1900" dirty="0" err="1" smtClean="0">
                <a:latin typeface="+mj-lt"/>
              </a:rPr>
              <a:t>mpun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cunoa</a:t>
            </a:r>
            <a:r>
              <a:rPr lang="ro-RO" sz="1900" dirty="0" smtClean="0">
                <a:latin typeface="+mj-lt"/>
              </a:rPr>
              <a:t>ș</a:t>
            </a:r>
            <a:r>
              <a:rPr lang="en-US" sz="1900" dirty="0" err="1" smtClean="0">
                <a:latin typeface="+mj-lt"/>
              </a:rPr>
              <a:t>terea</a:t>
            </a:r>
            <a:endParaRPr lang="ro-RO" sz="1900" dirty="0" smtClean="0">
              <a:latin typeface="+mj-lt"/>
            </a:endParaRPr>
          </a:p>
          <a:p>
            <a:pPr marL="800100" lvl="1" indent="-342900">
              <a:buClr>
                <a:srgbClr val="F06157"/>
              </a:buClr>
              <a:buFont typeface="Wingdings" pitchFamily="2" charset="2"/>
              <a:buChar char=""/>
            </a:pPr>
            <a:r>
              <a:rPr lang="en-US" sz="1900" dirty="0" err="1" smtClean="0">
                <a:latin typeface="+mj-lt"/>
              </a:rPr>
              <a:t>Pozitiei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procesoarelor</a:t>
            </a:r>
            <a:r>
              <a:rPr lang="en-US" sz="1900" dirty="0" smtClean="0">
                <a:latin typeface="+mj-lt"/>
              </a:rPr>
              <a:t> in vector</a:t>
            </a:r>
            <a:endParaRPr lang="ro-RO" sz="1900" dirty="0" smtClean="0">
              <a:latin typeface="+mj-lt"/>
            </a:endParaRPr>
          </a:p>
          <a:p>
            <a:pPr marL="800100" lvl="1" indent="-342900">
              <a:buClr>
                <a:srgbClr val="F06157"/>
              </a:buClr>
              <a:buFont typeface="Wingdings" pitchFamily="2" charset="2"/>
              <a:buChar char=""/>
            </a:pPr>
            <a:r>
              <a:rPr lang="ro-RO" sz="1900" dirty="0" smtClean="0">
                <a:latin typeface="+mj-lt"/>
              </a:rPr>
              <a:t>Contorizarea valorilor</a:t>
            </a:r>
            <a:endParaRPr lang="en-US" sz="19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25" y="5445224"/>
            <a:ext cx="34628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568C7"/>
              </a:buClr>
              <a:buFont typeface="Arial" pitchFamily="34" charset="0"/>
              <a:buChar char="•"/>
            </a:pPr>
            <a:r>
              <a:rPr lang="ro-RO" sz="1900" dirty="0" smtClean="0">
                <a:latin typeface="+mj-lt"/>
              </a:rPr>
              <a:t>Complexitate: </a:t>
            </a:r>
          </a:p>
          <a:p>
            <a:pPr marL="800100" lvl="1" indent="-342900">
              <a:buClr>
                <a:srgbClr val="F06157"/>
              </a:buClr>
              <a:buFont typeface="Wingdings" pitchFamily="2" charset="2"/>
              <a:buChar char=""/>
            </a:pPr>
            <a:r>
              <a:rPr lang="ro-RO" sz="1900" dirty="0" smtClean="0">
                <a:latin typeface="+mj-lt"/>
              </a:rPr>
              <a:t>metoda 3 → </a:t>
            </a:r>
            <a:r>
              <a:rPr lang="ro-RO" sz="2000" b="1" dirty="0" smtClean="0">
                <a:solidFill>
                  <a:srgbClr val="FF0000"/>
                </a:solidFill>
                <a:latin typeface="+mj-lt"/>
              </a:rPr>
              <a:t>4N-3</a:t>
            </a:r>
            <a:r>
              <a:rPr lang="ro-RO" sz="1900" dirty="0" smtClean="0">
                <a:latin typeface="+mj-lt"/>
              </a:rPr>
              <a:t> pași</a:t>
            </a:r>
          </a:p>
          <a:p>
            <a:pPr marL="800100" lvl="1" indent="-342900">
              <a:buClr>
                <a:srgbClr val="F06157"/>
              </a:buClr>
              <a:buFont typeface="Wingdings" pitchFamily="2" charset="2"/>
              <a:buChar char=""/>
            </a:pPr>
            <a:r>
              <a:rPr lang="ro-RO" sz="1900" dirty="0">
                <a:latin typeface="+mj-lt"/>
              </a:rPr>
              <a:t>m</a:t>
            </a:r>
            <a:r>
              <a:rPr lang="ro-RO" sz="1900" dirty="0" smtClean="0">
                <a:latin typeface="+mj-lt"/>
              </a:rPr>
              <a:t>etoda 4 → </a:t>
            </a:r>
            <a:r>
              <a:rPr lang="ro-RO" sz="2000" b="1" dirty="0" smtClean="0">
                <a:solidFill>
                  <a:srgbClr val="FF0000"/>
                </a:solidFill>
                <a:latin typeface="+mj-lt"/>
              </a:rPr>
              <a:t>4N-3</a:t>
            </a:r>
            <a:r>
              <a:rPr lang="ro-RO" sz="1900" dirty="0" smtClean="0">
                <a:latin typeface="+mj-lt"/>
              </a:rPr>
              <a:t> pași</a:t>
            </a:r>
          </a:p>
          <a:p>
            <a:pPr marL="800100" lvl="1" indent="-342900">
              <a:buClr>
                <a:srgbClr val="F06157"/>
              </a:buClr>
              <a:buFont typeface="Wingdings" pitchFamily="2" charset="2"/>
              <a:buChar char=""/>
            </a:pPr>
            <a:endParaRPr lang="en-US" sz="19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1124744"/>
            <a:ext cx="9144000" cy="7445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Metoda</a:t>
            </a:r>
            <a:r>
              <a:rPr lang="en-US" dirty="0" smtClean="0">
                <a:ea typeface="+mj-ea"/>
                <a:cs typeface="+mj-cs"/>
              </a:rPr>
              <a:t> 4 </a:t>
            </a:r>
            <a:r>
              <a:rPr lang="en-US" dirty="0" err="1" smtClean="0">
                <a:ea typeface="+mj-ea"/>
                <a:cs typeface="+mj-cs"/>
              </a:rPr>
              <a:t>faza</a:t>
            </a:r>
            <a:r>
              <a:rPr lang="en-US" dirty="0" smtClean="0">
                <a:ea typeface="+mj-ea"/>
                <a:cs typeface="+mj-cs"/>
              </a:rPr>
              <a:t> 2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00831" y="5992018"/>
            <a:ext cx="5056188" cy="706438"/>
            <a:chOff x="168275" y="5715000"/>
            <a:chExt cx="5056188" cy="706438"/>
          </a:xfrm>
        </p:grpSpPr>
        <p:sp>
          <p:nvSpPr>
            <p:cNvPr id="9296" name="Rectangle 70"/>
            <p:cNvSpPr>
              <a:spLocks noChangeArrowheads="1"/>
            </p:cNvSpPr>
            <p:nvPr/>
          </p:nvSpPr>
          <p:spPr bwMode="auto">
            <a:xfrm>
              <a:off x="771525" y="57150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97" name="Line 72"/>
            <p:cNvSpPr>
              <a:spLocks noChangeShapeType="1"/>
            </p:cNvSpPr>
            <p:nvPr/>
          </p:nvSpPr>
          <p:spPr bwMode="auto">
            <a:xfrm>
              <a:off x="506413" y="60356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98" name="Rectangle 74"/>
            <p:cNvSpPr>
              <a:spLocks noChangeArrowheads="1"/>
            </p:cNvSpPr>
            <p:nvPr/>
          </p:nvSpPr>
          <p:spPr bwMode="auto">
            <a:xfrm>
              <a:off x="1768475" y="57150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99" name="Line 76"/>
            <p:cNvSpPr>
              <a:spLocks noChangeShapeType="1"/>
            </p:cNvSpPr>
            <p:nvPr/>
          </p:nvSpPr>
          <p:spPr bwMode="auto">
            <a:xfrm>
              <a:off x="1503363" y="60356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00" name="Rectangle 78"/>
            <p:cNvSpPr>
              <a:spLocks noChangeArrowheads="1"/>
            </p:cNvSpPr>
            <p:nvPr/>
          </p:nvSpPr>
          <p:spPr bwMode="auto">
            <a:xfrm>
              <a:off x="2765425" y="57150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301" name="Rectangle 82"/>
            <p:cNvSpPr>
              <a:spLocks noChangeArrowheads="1"/>
            </p:cNvSpPr>
            <p:nvPr/>
          </p:nvSpPr>
          <p:spPr bwMode="auto">
            <a:xfrm>
              <a:off x="3762375" y="57150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302" name="Line 83"/>
            <p:cNvSpPr>
              <a:spLocks noChangeShapeType="1"/>
            </p:cNvSpPr>
            <p:nvPr/>
          </p:nvSpPr>
          <p:spPr bwMode="auto">
            <a:xfrm>
              <a:off x="4227513" y="60356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03" name="Line 84"/>
            <p:cNvSpPr>
              <a:spLocks noChangeShapeType="1"/>
            </p:cNvSpPr>
            <p:nvPr/>
          </p:nvSpPr>
          <p:spPr bwMode="auto">
            <a:xfrm>
              <a:off x="3495675" y="6035675"/>
              <a:ext cx="266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04" name="Rectangle 85"/>
            <p:cNvSpPr>
              <a:spLocks noChangeArrowheads="1"/>
            </p:cNvSpPr>
            <p:nvPr/>
          </p:nvSpPr>
          <p:spPr bwMode="auto">
            <a:xfrm>
              <a:off x="4759325" y="57150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305" name="Text Box 90"/>
            <p:cNvSpPr txBox="1">
              <a:spLocks noChangeArrowheads="1"/>
            </p:cNvSpPr>
            <p:nvPr/>
          </p:nvSpPr>
          <p:spPr bwMode="auto">
            <a:xfrm>
              <a:off x="168275" y="57912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5</a:t>
              </a:r>
            </a:p>
          </p:txBody>
        </p:sp>
        <p:sp>
          <p:nvSpPr>
            <p:cNvPr id="9306" name="Line 83"/>
            <p:cNvSpPr>
              <a:spLocks noChangeShapeType="1"/>
            </p:cNvSpPr>
            <p:nvPr/>
          </p:nvSpPr>
          <p:spPr bwMode="auto">
            <a:xfrm>
              <a:off x="2454275" y="6096000"/>
              <a:ext cx="265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572294" y="1291431"/>
            <a:ext cx="6511925" cy="706437"/>
            <a:chOff x="439738" y="1014413"/>
            <a:chExt cx="6511925" cy="706437"/>
          </a:xfrm>
        </p:grpSpPr>
        <p:sp>
          <p:nvSpPr>
            <p:cNvPr id="9280" name="Rectangle 70"/>
            <p:cNvSpPr>
              <a:spLocks noChangeArrowheads="1"/>
            </p:cNvSpPr>
            <p:nvPr/>
          </p:nvSpPr>
          <p:spPr bwMode="auto">
            <a:xfrm>
              <a:off x="704850" y="1014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81" name="Line 72"/>
            <p:cNvSpPr>
              <a:spLocks noChangeShapeType="1"/>
            </p:cNvSpPr>
            <p:nvPr/>
          </p:nvSpPr>
          <p:spPr bwMode="auto">
            <a:xfrm>
              <a:off x="439738" y="1335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82" name="Rectangle 74"/>
            <p:cNvSpPr>
              <a:spLocks noChangeArrowheads="1"/>
            </p:cNvSpPr>
            <p:nvPr/>
          </p:nvSpPr>
          <p:spPr bwMode="auto">
            <a:xfrm>
              <a:off x="1701800" y="1014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83" name="Line 76"/>
            <p:cNvSpPr>
              <a:spLocks noChangeShapeType="1"/>
            </p:cNvSpPr>
            <p:nvPr/>
          </p:nvSpPr>
          <p:spPr bwMode="auto">
            <a:xfrm>
              <a:off x="1436688" y="1335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84" name="Rectangle 78"/>
            <p:cNvSpPr>
              <a:spLocks noChangeArrowheads="1"/>
            </p:cNvSpPr>
            <p:nvPr/>
          </p:nvSpPr>
          <p:spPr bwMode="auto">
            <a:xfrm>
              <a:off x="2698750" y="1014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85" name="Line 80"/>
            <p:cNvSpPr>
              <a:spLocks noChangeShapeType="1"/>
            </p:cNvSpPr>
            <p:nvPr/>
          </p:nvSpPr>
          <p:spPr bwMode="auto">
            <a:xfrm>
              <a:off x="2433638" y="1335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86" name="Rectangle 82"/>
            <p:cNvSpPr>
              <a:spLocks noChangeArrowheads="1"/>
            </p:cNvSpPr>
            <p:nvPr/>
          </p:nvSpPr>
          <p:spPr bwMode="auto">
            <a:xfrm>
              <a:off x="3695700" y="1014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87" name="Line 83"/>
            <p:cNvSpPr>
              <a:spLocks noChangeShapeType="1"/>
            </p:cNvSpPr>
            <p:nvPr/>
          </p:nvSpPr>
          <p:spPr bwMode="auto">
            <a:xfrm>
              <a:off x="4160838" y="1335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88" name="Line 84"/>
            <p:cNvSpPr>
              <a:spLocks noChangeShapeType="1"/>
            </p:cNvSpPr>
            <p:nvPr/>
          </p:nvSpPr>
          <p:spPr bwMode="auto">
            <a:xfrm>
              <a:off x="3429000" y="1335088"/>
              <a:ext cx="266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89" name="Rectangle 85"/>
            <p:cNvSpPr>
              <a:spLocks noChangeArrowheads="1"/>
            </p:cNvSpPr>
            <p:nvPr/>
          </p:nvSpPr>
          <p:spPr bwMode="auto">
            <a:xfrm>
              <a:off x="4692650" y="1014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90" name="Text Box 87"/>
            <p:cNvSpPr txBox="1">
              <a:spLocks noChangeArrowheads="1"/>
            </p:cNvSpPr>
            <p:nvPr/>
          </p:nvSpPr>
          <p:spPr bwMode="auto">
            <a:xfrm>
              <a:off x="5422900" y="1079500"/>
              <a:ext cx="1528763" cy="5778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sfarsit faza 1</a:t>
              </a:r>
            </a:p>
          </p:txBody>
        </p:sp>
        <p:sp>
          <p:nvSpPr>
            <p:cNvPr id="9291" name="Text Box 90"/>
            <p:cNvSpPr txBox="1">
              <a:spLocks noChangeArrowheads="1"/>
            </p:cNvSpPr>
            <p:nvPr/>
          </p:nvSpPr>
          <p:spPr bwMode="auto">
            <a:xfrm>
              <a:off x="4759325" y="1143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5</a:t>
              </a:r>
            </a:p>
          </p:txBody>
        </p:sp>
        <p:sp>
          <p:nvSpPr>
            <p:cNvPr id="9292" name="Text Box 91"/>
            <p:cNvSpPr txBox="1">
              <a:spLocks noChangeArrowheads="1"/>
            </p:cNvSpPr>
            <p:nvPr/>
          </p:nvSpPr>
          <p:spPr bwMode="auto">
            <a:xfrm>
              <a:off x="3762375" y="1143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3</a:t>
              </a:r>
            </a:p>
          </p:txBody>
        </p:sp>
        <p:sp>
          <p:nvSpPr>
            <p:cNvPr id="9293" name="Text Box 92"/>
            <p:cNvSpPr txBox="1">
              <a:spLocks noChangeArrowheads="1"/>
            </p:cNvSpPr>
            <p:nvPr/>
          </p:nvSpPr>
          <p:spPr bwMode="auto">
            <a:xfrm>
              <a:off x="2765425" y="1143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2</a:t>
              </a:r>
            </a:p>
          </p:txBody>
        </p:sp>
        <p:sp>
          <p:nvSpPr>
            <p:cNvPr id="9294" name="Text Box 93"/>
            <p:cNvSpPr txBox="1">
              <a:spLocks noChangeArrowheads="1"/>
            </p:cNvSpPr>
            <p:nvPr/>
          </p:nvSpPr>
          <p:spPr bwMode="auto">
            <a:xfrm>
              <a:off x="1768475" y="1143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1</a:t>
              </a:r>
            </a:p>
          </p:txBody>
        </p:sp>
        <p:sp>
          <p:nvSpPr>
            <p:cNvPr id="9295" name="Text Box 94"/>
            <p:cNvSpPr txBox="1">
              <a:spLocks noChangeArrowheads="1"/>
            </p:cNvSpPr>
            <p:nvPr/>
          </p:nvSpPr>
          <p:spPr bwMode="auto">
            <a:xfrm>
              <a:off x="838200" y="1143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0</a:t>
              </a:r>
            </a:p>
          </p:txBody>
        </p:sp>
      </p:grp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377031" y="2182018"/>
            <a:ext cx="8489950" cy="838200"/>
            <a:chOff x="244475" y="1905000"/>
            <a:chExt cx="8489950" cy="838200"/>
          </a:xfrm>
        </p:grpSpPr>
        <p:sp>
          <p:nvSpPr>
            <p:cNvPr id="9264" name="Rectangle 70"/>
            <p:cNvSpPr>
              <a:spLocks noChangeArrowheads="1"/>
            </p:cNvSpPr>
            <p:nvPr/>
          </p:nvSpPr>
          <p:spPr bwMode="auto">
            <a:xfrm>
              <a:off x="720725" y="20050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65" name="Line 72"/>
            <p:cNvSpPr>
              <a:spLocks noChangeShapeType="1"/>
            </p:cNvSpPr>
            <p:nvPr/>
          </p:nvSpPr>
          <p:spPr bwMode="auto">
            <a:xfrm>
              <a:off x="455613" y="23256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66" name="Rectangle 74"/>
            <p:cNvSpPr>
              <a:spLocks noChangeArrowheads="1"/>
            </p:cNvSpPr>
            <p:nvPr/>
          </p:nvSpPr>
          <p:spPr bwMode="auto">
            <a:xfrm>
              <a:off x="1717675" y="20050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67" name="Line 76"/>
            <p:cNvSpPr>
              <a:spLocks noChangeShapeType="1"/>
            </p:cNvSpPr>
            <p:nvPr/>
          </p:nvSpPr>
          <p:spPr bwMode="auto">
            <a:xfrm>
              <a:off x="1452563" y="23256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68" name="Rectangle 78"/>
            <p:cNvSpPr>
              <a:spLocks noChangeArrowheads="1"/>
            </p:cNvSpPr>
            <p:nvPr/>
          </p:nvSpPr>
          <p:spPr bwMode="auto">
            <a:xfrm>
              <a:off x="2714625" y="20050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69" name="Line 80"/>
            <p:cNvSpPr>
              <a:spLocks noChangeShapeType="1"/>
            </p:cNvSpPr>
            <p:nvPr/>
          </p:nvSpPr>
          <p:spPr bwMode="auto">
            <a:xfrm>
              <a:off x="2449513" y="23256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70" name="Rectangle 82"/>
            <p:cNvSpPr>
              <a:spLocks noChangeArrowheads="1"/>
            </p:cNvSpPr>
            <p:nvPr/>
          </p:nvSpPr>
          <p:spPr bwMode="auto">
            <a:xfrm>
              <a:off x="3711575" y="20050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71" name="Line 83"/>
            <p:cNvSpPr>
              <a:spLocks noChangeShapeType="1"/>
            </p:cNvSpPr>
            <p:nvPr/>
          </p:nvSpPr>
          <p:spPr bwMode="auto">
            <a:xfrm>
              <a:off x="4176713" y="23256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72" name="Line 84"/>
            <p:cNvSpPr>
              <a:spLocks noChangeShapeType="1"/>
            </p:cNvSpPr>
            <p:nvPr/>
          </p:nvSpPr>
          <p:spPr bwMode="auto">
            <a:xfrm>
              <a:off x="3444875" y="2325688"/>
              <a:ext cx="266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73" name="Rectangle 85"/>
            <p:cNvSpPr>
              <a:spLocks noChangeArrowheads="1"/>
            </p:cNvSpPr>
            <p:nvPr/>
          </p:nvSpPr>
          <p:spPr bwMode="auto">
            <a:xfrm>
              <a:off x="4708525" y="20050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74" name="Text Box 87"/>
            <p:cNvSpPr txBox="1">
              <a:spLocks noChangeArrowheads="1"/>
            </p:cNvSpPr>
            <p:nvPr/>
          </p:nvSpPr>
          <p:spPr bwMode="auto">
            <a:xfrm>
              <a:off x="5410200" y="1905000"/>
              <a:ext cx="3324225" cy="8382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itchFamily="34" charset="0"/>
                  <a:cs typeface="Arial" pitchFamily="34" charset="0"/>
                </a:rPr>
                <a:t>un pas - procesoarele observa ca nu mai primesc din stanga si transmit in stanga</a:t>
              </a:r>
            </a:p>
          </p:txBody>
        </p:sp>
        <p:sp>
          <p:nvSpPr>
            <p:cNvPr id="9275" name="Text Box 90"/>
            <p:cNvSpPr txBox="1">
              <a:spLocks noChangeArrowheads="1"/>
            </p:cNvSpPr>
            <p:nvPr/>
          </p:nvSpPr>
          <p:spPr bwMode="auto">
            <a:xfrm>
              <a:off x="4435475" y="20574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5</a:t>
              </a:r>
            </a:p>
          </p:txBody>
        </p:sp>
        <p:sp>
          <p:nvSpPr>
            <p:cNvPr id="9276" name="Text Box 91"/>
            <p:cNvSpPr txBox="1">
              <a:spLocks noChangeArrowheads="1"/>
            </p:cNvSpPr>
            <p:nvPr/>
          </p:nvSpPr>
          <p:spPr bwMode="auto">
            <a:xfrm>
              <a:off x="3292475" y="21336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3</a:t>
              </a:r>
            </a:p>
          </p:txBody>
        </p:sp>
        <p:sp>
          <p:nvSpPr>
            <p:cNvPr id="9277" name="Text Box 92"/>
            <p:cNvSpPr txBox="1">
              <a:spLocks noChangeArrowheads="1"/>
            </p:cNvSpPr>
            <p:nvPr/>
          </p:nvSpPr>
          <p:spPr bwMode="auto">
            <a:xfrm>
              <a:off x="2301875" y="21336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2</a:t>
              </a:r>
            </a:p>
          </p:txBody>
        </p:sp>
        <p:sp>
          <p:nvSpPr>
            <p:cNvPr id="9278" name="Text Box 93"/>
            <p:cNvSpPr txBox="1">
              <a:spLocks noChangeArrowheads="1"/>
            </p:cNvSpPr>
            <p:nvPr/>
          </p:nvSpPr>
          <p:spPr bwMode="auto">
            <a:xfrm>
              <a:off x="1235075" y="20574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1</a:t>
              </a:r>
            </a:p>
          </p:txBody>
        </p:sp>
        <p:sp>
          <p:nvSpPr>
            <p:cNvPr id="9279" name="Text Box 94"/>
            <p:cNvSpPr txBox="1">
              <a:spLocks noChangeArrowheads="1"/>
            </p:cNvSpPr>
            <p:nvPr/>
          </p:nvSpPr>
          <p:spPr bwMode="auto">
            <a:xfrm>
              <a:off x="244475" y="19812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0</a:t>
              </a:r>
            </a:p>
          </p:txBody>
        </p:sp>
      </p:grpSp>
      <p:grpSp>
        <p:nvGrpSpPr>
          <p:cNvPr id="123" name="Group 122"/>
          <p:cNvGrpSpPr>
            <a:grpSpLocks/>
          </p:cNvGrpSpPr>
          <p:nvPr/>
        </p:nvGrpSpPr>
        <p:grpSpPr bwMode="auto">
          <a:xfrm>
            <a:off x="377031" y="3196431"/>
            <a:ext cx="8518525" cy="706437"/>
            <a:chOff x="244475" y="2919413"/>
            <a:chExt cx="8518525" cy="706437"/>
          </a:xfrm>
        </p:grpSpPr>
        <p:sp>
          <p:nvSpPr>
            <p:cNvPr id="9249" name="Rectangle 70"/>
            <p:cNvSpPr>
              <a:spLocks noChangeArrowheads="1"/>
            </p:cNvSpPr>
            <p:nvPr/>
          </p:nvSpPr>
          <p:spPr bwMode="auto">
            <a:xfrm>
              <a:off x="781050" y="2919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50" name="Line 72"/>
            <p:cNvSpPr>
              <a:spLocks noChangeShapeType="1"/>
            </p:cNvSpPr>
            <p:nvPr/>
          </p:nvSpPr>
          <p:spPr bwMode="auto">
            <a:xfrm>
              <a:off x="515938" y="3240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51" name="Rectangle 74"/>
            <p:cNvSpPr>
              <a:spLocks noChangeArrowheads="1"/>
            </p:cNvSpPr>
            <p:nvPr/>
          </p:nvSpPr>
          <p:spPr bwMode="auto">
            <a:xfrm>
              <a:off x="1778000" y="2919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52" name="Line 76"/>
            <p:cNvSpPr>
              <a:spLocks noChangeShapeType="1"/>
            </p:cNvSpPr>
            <p:nvPr/>
          </p:nvSpPr>
          <p:spPr bwMode="auto">
            <a:xfrm>
              <a:off x="1512888" y="3240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53" name="Rectangle 78"/>
            <p:cNvSpPr>
              <a:spLocks noChangeArrowheads="1"/>
            </p:cNvSpPr>
            <p:nvPr/>
          </p:nvSpPr>
          <p:spPr bwMode="auto">
            <a:xfrm>
              <a:off x="2774950" y="2919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54" name="Line 80"/>
            <p:cNvSpPr>
              <a:spLocks noChangeShapeType="1"/>
            </p:cNvSpPr>
            <p:nvPr/>
          </p:nvSpPr>
          <p:spPr bwMode="auto">
            <a:xfrm>
              <a:off x="2509838" y="3240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55" name="Rectangle 82"/>
            <p:cNvSpPr>
              <a:spLocks noChangeArrowheads="1"/>
            </p:cNvSpPr>
            <p:nvPr/>
          </p:nvSpPr>
          <p:spPr bwMode="auto">
            <a:xfrm>
              <a:off x="3771900" y="2919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56" name="Line 83"/>
            <p:cNvSpPr>
              <a:spLocks noChangeShapeType="1"/>
            </p:cNvSpPr>
            <p:nvPr/>
          </p:nvSpPr>
          <p:spPr bwMode="auto">
            <a:xfrm>
              <a:off x="4237038" y="3240088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57" name="Line 84"/>
            <p:cNvSpPr>
              <a:spLocks noChangeShapeType="1"/>
            </p:cNvSpPr>
            <p:nvPr/>
          </p:nvSpPr>
          <p:spPr bwMode="auto">
            <a:xfrm>
              <a:off x="3505200" y="3240088"/>
              <a:ext cx="266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58" name="Rectangle 85"/>
            <p:cNvSpPr>
              <a:spLocks noChangeArrowheads="1"/>
            </p:cNvSpPr>
            <p:nvPr/>
          </p:nvSpPr>
          <p:spPr bwMode="auto">
            <a:xfrm>
              <a:off x="4768850" y="2919413"/>
              <a:ext cx="465138" cy="706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59" name="Text Box 87"/>
            <p:cNvSpPr txBox="1">
              <a:spLocks noChangeArrowheads="1"/>
            </p:cNvSpPr>
            <p:nvPr/>
          </p:nvSpPr>
          <p:spPr bwMode="auto">
            <a:xfrm>
              <a:off x="5499100" y="2984500"/>
              <a:ext cx="3263900" cy="5778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itchFamily="34" charset="0"/>
                </a:rPr>
                <a:t>un pas – valoarea din dreapta trece la iesirea din stanga</a:t>
              </a:r>
            </a:p>
          </p:txBody>
        </p:sp>
        <p:sp>
          <p:nvSpPr>
            <p:cNvPr id="9260" name="Text Box 90"/>
            <p:cNvSpPr txBox="1">
              <a:spLocks noChangeArrowheads="1"/>
            </p:cNvSpPr>
            <p:nvPr/>
          </p:nvSpPr>
          <p:spPr bwMode="auto">
            <a:xfrm>
              <a:off x="3368675" y="29718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5</a:t>
              </a:r>
            </a:p>
          </p:txBody>
        </p:sp>
        <p:sp>
          <p:nvSpPr>
            <p:cNvPr id="9261" name="Text Box 91"/>
            <p:cNvSpPr txBox="1">
              <a:spLocks noChangeArrowheads="1"/>
            </p:cNvSpPr>
            <p:nvPr/>
          </p:nvSpPr>
          <p:spPr bwMode="auto">
            <a:xfrm>
              <a:off x="2378075" y="3048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3</a:t>
              </a:r>
            </a:p>
          </p:txBody>
        </p:sp>
        <p:sp>
          <p:nvSpPr>
            <p:cNvPr id="9262" name="Text Box 92"/>
            <p:cNvSpPr txBox="1">
              <a:spLocks noChangeArrowheads="1"/>
            </p:cNvSpPr>
            <p:nvPr/>
          </p:nvSpPr>
          <p:spPr bwMode="auto">
            <a:xfrm>
              <a:off x="1387475" y="3048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2</a:t>
              </a:r>
            </a:p>
          </p:txBody>
        </p:sp>
        <p:sp>
          <p:nvSpPr>
            <p:cNvPr id="9263" name="Text Box 93"/>
            <p:cNvSpPr txBox="1">
              <a:spLocks noChangeArrowheads="1"/>
            </p:cNvSpPr>
            <p:nvPr/>
          </p:nvSpPr>
          <p:spPr bwMode="auto">
            <a:xfrm>
              <a:off x="244475" y="30480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140" name="Group 139"/>
          <p:cNvGrpSpPr>
            <a:grpSpLocks/>
          </p:cNvGrpSpPr>
          <p:nvPr/>
        </p:nvGrpSpPr>
        <p:grpSpPr bwMode="auto">
          <a:xfrm>
            <a:off x="377031" y="4163218"/>
            <a:ext cx="4979988" cy="706438"/>
            <a:chOff x="244475" y="3886200"/>
            <a:chExt cx="4979988" cy="706438"/>
          </a:xfrm>
        </p:grpSpPr>
        <p:sp>
          <p:nvSpPr>
            <p:cNvPr id="9236" name="Rectangle 70"/>
            <p:cNvSpPr>
              <a:spLocks noChangeArrowheads="1"/>
            </p:cNvSpPr>
            <p:nvPr/>
          </p:nvSpPr>
          <p:spPr bwMode="auto">
            <a:xfrm>
              <a:off x="771525" y="38862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37" name="Line 72"/>
            <p:cNvSpPr>
              <a:spLocks noChangeShapeType="1"/>
            </p:cNvSpPr>
            <p:nvPr/>
          </p:nvSpPr>
          <p:spPr bwMode="auto">
            <a:xfrm>
              <a:off x="506413" y="42068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38" name="Rectangle 74"/>
            <p:cNvSpPr>
              <a:spLocks noChangeArrowheads="1"/>
            </p:cNvSpPr>
            <p:nvPr/>
          </p:nvSpPr>
          <p:spPr bwMode="auto">
            <a:xfrm>
              <a:off x="1768475" y="38862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39" name="Line 76"/>
            <p:cNvSpPr>
              <a:spLocks noChangeShapeType="1"/>
            </p:cNvSpPr>
            <p:nvPr/>
          </p:nvSpPr>
          <p:spPr bwMode="auto">
            <a:xfrm>
              <a:off x="1503363" y="42068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40" name="Rectangle 78"/>
            <p:cNvSpPr>
              <a:spLocks noChangeArrowheads="1"/>
            </p:cNvSpPr>
            <p:nvPr/>
          </p:nvSpPr>
          <p:spPr bwMode="auto">
            <a:xfrm>
              <a:off x="2765425" y="38862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41" name="Rectangle 82"/>
            <p:cNvSpPr>
              <a:spLocks noChangeArrowheads="1"/>
            </p:cNvSpPr>
            <p:nvPr/>
          </p:nvSpPr>
          <p:spPr bwMode="auto">
            <a:xfrm>
              <a:off x="3762375" y="38862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42" name="Line 83"/>
            <p:cNvSpPr>
              <a:spLocks noChangeShapeType="1"/>
            </p:cNvSpPr>
            <p:nvPr/>
          </p:nvSpPr>
          <p:spPr bwMode="auto">
            <a:xfrm>
              <a:off x="4227513" y="42068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43" name="Line 84"/>
            <p:cNvSpPr>
              <a:spLocks noChangeShapeType="1"/>
            </p:cNvSpPr>
            <p:nvPr/>
          </p:nvSpPr>
          <p:spPr bwMode="auto">
            <a:xfrm>
              <a:off x="3495675" y="4206875"/>
              <a:ext cx="266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44" name="Rectangle 85"/>
            <p:cNvSpPr>
              <a:spLocks noChangeArrowheads="1"/>
            </p:cNvSpPr>
            <p:nvPr/>
          </p:nvSpPr>
          <p:spPr bwMode="auto">
            <a:xfrm>
              <a:off x="4759325" y="38862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45" name="Text Box 90"/>
            <p:cNvSpPr txBox="1">
              <a:spLocks noChangeArrowheads="1"/>
            </p:cNvSpPr>
            <p:nvPr/>
          </p:nvSpPr>
          <p:spPr bwMode="auto">
            <a:xfrm>
              <a:off x="2301875" y="39624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5</a:t>
              </a:r>
            </a:p>
          </p:txBody>
        </p:sp>
        <p:sp>
          <p:nvSpPr>
            <p:cNvPr id="9246" name="Text Box 91"/>
            <p:cNvSpPr txBox="1">
              <a:spLocks noChangeArrowheads="1"/>
            </p:cNvSpPr>
            <p:nvPr/>
          </p:nvSpPr>
          <p:spPr bwMode="auto">
            <a:xfrm>
              <a:off x="1311275" y="40386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3</a:t>
              </a:r>
            </a:p>
          </p:txBody>
        </p:sp>
        <p:sp>
          <p:nvSpPr>
            <p:cNvPr id="9247" name="Text Box 92"/>
            <p:cNvSpPr txBox="1">
              <a:spLocks noChangeArrowheads="1"/>
            </p:cNvSpPr>
            <p:nvPr/>
          </p:nvSpPr>
          <p:spPr bwMode="auto">
            <a:xfrm>
              <a:off x="244475" y="40386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2</a:t>
              </a:r>
            </a:p>
          </p:txBody>
        </p:sp>
        <p:sp>
          <p:nvSpPr>
            <p:cNvPr id="9248" name="Line 83"/>
            <p:cNvSpPr>
              <a:spLocks noChangeShapeType="1"/>
            </p:cNvSpPr>
            <p:nvPr/>
          </p:nvSpPr>
          <p:spPr bwMode="auto">
            <a:xfrm>
              <a:off x="2454275" y="4267200"/>
              <a:ext cx="265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453231" y="5001418"/>
            <a:ext cx="4903788" cy="706438"/>
            <a:chOff x="320675" y="4724400"/>
            <a:chExt cx="4903788" cy="706438"/>
          </a:xfrm>
        </p:grpSpPr>
        <p:sp>
          <p:nvSpPr>
            <p:cNvPr id="9224" name="Rectangle 70"/>
            <p:cNvSpPr>
              <a:spLocks noChangeArrowheads="1"/>
            </p:cNvSpPr>
            <p:nvPr/>
          </p:nvSpPr>
          <p:spPr bwMode="auto">
            <a:xfrm>
              <a:off x="771525" y="47244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25" name="Line 72"/>
            <p:cNvSpPr>
              <a:spLocks noChangeShapeType="1"/>
            </p:cNvSpPr>
            <p:nvPr/>
          </p:nvSpPr>
          <p:spPr bwMode="auto">
            <a:xfrm>
              <a:off x="506413" y="50450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26" name="Rectangle 74"/>
            <p:cNvSpPr>
              <a:spLocks noChangeArrowheads="1"/>
            </p:cNvSpPr>
            <p:nvPr/>
          </p:nvSpPr>
          <p:spPr bwMode="auto">
            <a:xfrm>
              <a:off x="1768475" y="47244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27" name="Line 76"/>
            <p:cNvSpPr>
              <a:spLocks noChangeShapeType="1"/>
            </p:cNvSpPr>
            <p:nvPr/>
          </p:nvSpPr>
          <p:spPr bwMode="auto">
            <a:xfrm>
              <a:off x="1503363" y="50450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28" name="Rectangle 78"/>
            <p:cNvSpPr>
              <a:spLocks noChangeArrowheads="1"/>
            </p:cNvSpPr>
            <p:nvPr/>
          </p:nvSpPr>
          <p:spPr bwMode="auto">
            <a:xfrm>
              <a:off x="2765425" y="47244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29" name="Rectangle 82"/>
            <p:cNvSpPr>
              <a:spLocks noChangeArrowheads="1"/>
            </p:cNvSpPr>
            <p:nvPr/>
          </p:nvSpPr>
          <p:spPr bwMode="auto">
            <a:xfrm>
              <a:off x="3762375" y="47244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30" name="Line 83"/>
            <p:cNvSpPr>
              <a:spLocks noChangeShapeType="1"/>
            </p:cNvSpPr>
            <p:nvPr/>
          </p:nvSpPr>
          <p:spPr bwMode="auto">
            <a:xfrm>
              <a:off x="4227513" y="5045075"/>
              <a:ext cx="265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31" name="Line 84"/>
            <p:cNvSpPr>
              <a:spLocks noChangeShapeType="1"/>
            </p:cNvSpPr>
            <p:nvPr/>
          </p:nvSpPr>
          <p:spPr bwMode="auto">
            <a:xfrm>
              <a:off x="3495675" y="5045075"/>
              <a:ext cx="266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32" name="Rectangle 85"/>
            <p:cNvSpPr>
              <a:spLocks noChangeArrowheads="1"/>
            </p:cNvSpPr>
            <p:nvPr/>
          </p:nvSpPr>
          <p:spPr bwMode="auto">
            <a:xfrm>
              <a:off x="4759325" y="4724400"/>
              <a:ext cx="465138" cy="706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33" name="Text Box 90"/>
            <p:cNvSpPr txBox="1">
              <a:spLocks noChangeArrowheads="1"/>
            </p:cNvSpPr>
            <p:nvPr/>
          </p:nvSpPr>
          <p:spPr bwMode="auto">
            <a:xfrm>
              <a:off x="1235075" y="47244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5</a:t>
              </a:r>
            </a:p>
          </p:txBody>
        </p:sp>
        <p:sp>
          <p:nvSpPr>
            <p:cNvPr id="9234" name="Text Box 91"/>
            <p:cNvSpPr txBox="1">
              <a:spLocks noChangeArrowheads="1"/>
            </p:cNvSpPr>
            <p:nvPr/>
          </p:nvSpPr>
          <p:spPr bwMode="auto">
            <a:xfrm>
              <a:off x="320675" y="4800600"/>
              <a:ext cx="265113" cy="449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Arial" pitchFamily="34" charset="0"/>
                </a:rPr>
                <a:t>3</a:t>
              </a:r>
            </a:p>
          </p:txBody>
        </p:sp>
        <p:sp>
          <p:nvSpPr>
            <p:cNvPr id="9235" name="Line 83"/>
            <p:cNvSpPr>
              <a:spLocks noChangeShapeType="1"/>
            </p:cNvSpPr>
            <p:nvPr/>
          </p:nvSpPr>
          <p:spPr bwMode="auto">
            <a:xfrm>
              <a:off x="2454275" y="5029200"/>
              <a:ext cx="265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773238"/>
                <a:ext cx="8229600" cy="48958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ro-RO" sz="24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ro-RO" sz="2400" b="1" dirty="0" smtClean="0"/>
                  <a:t> : Timpul total</a:t>
                </a:r>
                <a:r>
                  <a:rPr lang="ro-RO" sz="2400" dirty="0" smtClean="0"/>
                  <a:t> necesar execuţiei</a:t>
                </a:r>
                <a:endParaRPr lang="ro-RO" sz="2400" b="1" dirty="0" smtClean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ro-RO" sz="24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ro-RO" sz="2400" b="1" dirty="0" smtClean="0"/>
                  <a:t> : Numărul de procesoare utilizate</a:t>
                </a:r>
                <a:endParaRPr lang="ro-RO" sz="2400" b="1" dirty="0" smtClean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ro-RO" sz="2400" dirty="0" smtClean="0"/>
                  <a:t>În algoritmul prezentat,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/>
                      </a:rPr>
                      <m:t>𝑃</m:t>
                    </m:r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r>
                      <a:rPr lang="ro-RO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ro-RO" sz="2400" dirty="0" smtClean="0"/>
                  <a:t> și 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/>
                      </a:rPr>
                      <m:t>𝑇</m:t>
                    </m:r>
                    <m:r>
                      <a:rPr lang="ro-RO" sz="2400" b="0" i="1" smtClean="0">
                        <a:latin typeface="Cambria Math"/>
                      </a:rPr>
                      <m:t>=</m:t>
                    </m:r>
                    <m:r>
                      <a:rPr lang="ro-RO" sz="2400" b="0" i="1" smtClean="0">
                        <a:latin typeface="Cambria Math"/>
                      </a:rPr>
                      <m:t>𝑂</m:t>
                    </m:r>
                    <m:r>
                      <a:rPr lang="ro-RO" sz="2400" b="0" i="1" smtClean="0">
                        <a:latin typeface="Cambria Math"/>
                      </a:rPr>
                      <m:t>(</m:t>
                    </m:r>
                    <m:r>
                      <a:rPr lang="ro-RO" sz="2400" b="0" i="1" smtClean="0">
                        <a:latin typeface="Cambria Math"/>
                      </a:rPr>
                      <m:t>𝑁</m:t>
                    </m:r>
                    <m:r>
                      <a:rPr lang="ro-RO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2400" dirty="0" smtClean="0"/>
                  <a:t>.</a:t>
                </a:r>
              </a:p>
              <a:p>
                <a:pPr lv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ro-RO" sz="2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ro-RO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o-RO" sz="2400" dirty="0" smtClean="0"/>
                  <a:t>: numărul de valori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ro-RO" sz="2400" b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ro-RO" sz="2400" b="1" dirty="0" smtClean="0"/>
                  <a:t> : Accelerația</a:t>
                </a:r>
                <a:r>
                  <a:rPr lang="ro-RO" sz="2400" dirty="0" smtClean="0"/>
                  <a:t> </a:t>
                </a:r>
                <a:r>
                  <a:rPr lang="ro-RO" sz="2400" i="1" dirty="0" smtClean="0"/>
                  <a:t>(speedup)</a:t>
                </a:r>
              </a:p>
              <a:p>
                <a:pPr marL="457200" lvl="1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ro-RO" sz="2000" i="1" dirty="0"/>
                  <a:t>	</a:t>
                </a:r>
                <a:r>
                  <a:rPr lang="ro-RO" sz="2000" i="1" dirty="0" smtClean="0"/>
                  <a:t>			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3200" b="0" i="1" smtClean="0">
                        <a:latin typeface="Cambria Math"/>
                      </a:rPr>
                      <m:t>𝑆</m:t>
                    </m:r>
                    <m:r>
                      <a:rPr lang="ro-RO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o-RO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3200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3200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ro-RO" sz="3200" dirty="0" smtClean="0"/>
                  <a:t> </a:t>
                </a:r>
                <a:r>
                  <a:rPr lang="ro-RO" sz="2400" dirty="0" smtClean="0"/>
                  <a:t> </a:t>
                </a:r>
              </a:p>
              <a:p>
                <a:pPr lv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ro-RO" sz="2400" b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ro-RO" sz="2400" dirty="0" smtClean="0"/>
                  <a:t> : timpul de execuţie al celui mai rapid algoritm secvenţial (în cazul nostru: </a:t>
                </a:r>
                <a:r>
                  <a:rPr lang="ro-RO" sz="2400" i="1" dirty="0" smtClean="0"/>
                  <a:t>quicksort</a:t>
                </a:r>
                <a:r>
                  <a:rPr lang="ro-RO" sz="2400" dirty="0" smtClean="0"/>
                  <a:t>)</a:t>
                </a:r>
              </a:p>
              <a:p>
                <a:pPr lvl="1">
                  <a:lnSpc>
                    <a:spcPct val="90000"/>
                  </a:lnSpc>
                  <a:spcAft>
                    <a:spcPts val="600"/>
                  </a:spcAft>
                </a:pPr>
                <a:endParaRPr lang="ro-RO" sz="2400" dirty="0" smtClean="0"/>
              </a:p>
              <a:p>
                <a:pPr lv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ro-RO" sz="2400" dirty="0" smtClean="0"/>
                  <a:t>În algoritmul precedent :</a:t>
                </a:r>
                <a:endParaRPr lang="ro-RO" sz="2000" dirty="0" smtClean="0"/>
              </a:p>
              <a:p>
                <a:pPr lvl="1">
                  <a:lnSpc>
                    <a:spcPct val="90000"/>
                  </a:lnSpc>
                  <a:spcAft>
                    <a:spcPts val="600"/>
                  </a:spcAft>
                </a:pPr>
                <a:endParaRPr lang="ro-RO" sz="2400" dirty="0" smtClean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ro-RO" sz="2400" dirty="0" smtClean="0"/>
              </a:p>
            </p:txBody>
          </p:sp>
        </mc:Choice>
        <mc:Fallback xmlns=""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773238"/>
                <a:ext cx="8229600" cy="4895850"/>
              </a:xfrm>
              <a:blipFill rotWithShape="1">
                <a:blip r:embed="rId3"/>
                <a:stretch>
                  <a:fillRect l="-963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Măsuri</a:t>
            </a:r>
            <a:r>
              <a:rPr lang="en-US" sz="2800" dirty="0" smtClean="0"/>
              <a:t> de </a:t>
            </a:r>
            <a:r>
              <a:rPr lang="en-US" sz="2800" dirty="0" err="1" smtClean="0"/>
              <a:t>performanţ</a:t>
            </a:r>
            <a:r>
              <a:rPr lang="ro-RO" sz="2800" dirty="0" smtClean="0"/>
              <a:t>ă</a:t>
            </a:r>
            <a:r>
              <a:rPr lang="en-US" sz="28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19414" y="5543256"/>
                <a:ext cx="3963649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/>
                        </a:rPr>
                        <m:t>𝑆</m:t>
                      </m:r>
                      <m:r>
                        <a:rPr lang="ro-RO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o-R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(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 </m:t>
                          </m:r>
                          <m:func>
                            <m:funcPr>
                              <m:ctrlPr>
                                <a:rPr lang="ro-RO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o-RO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o-RO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  <m:r>
                            <a:rPr lang="ro-RO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ro-RO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(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ro-RO" b="0" i="1" smtClean="0">
                          <a:latin typeface="Cambria Math"/>
                        </a:rPr>
                        <m:t>=</m:t>
                      </m:r>
                      <m:r>
                        <a:rPr lang="ro-RO" b="0" i="1" smtClean="0">
                          <a:latin typeface="Cambria Math"/>
                        </a:rPr>
                        <m:t>𝑂</m:t>
                      </m:r>
                      <m:r>
                        <a:rPr lang="ro-RO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ro-RO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o-RO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ro-RO" b="0" i="1" smtClean="0">
                              <a:latin typeface="Cambria Math"/>
                            </a:rPr>
                            <m:t>𝑁</m:t>
                          </m:r>
                        </m:e>
                      </m:func>
                      <m:r>
                        <a:rPr lang="ro-RO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14" y="5543256"/>
                <a:ext cx="3963649" cy="8613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2276</TotalTime>
  <Words>2907</Words>
  <Application>Microsoft Office PowerPoint</Application>
  <PresentationFormat>On-screen Show (4:3)</PresentationFormat>
  <Paragraphs>644</Paragraphs>
  <Slides>42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Lightbar</vt:lpstr>
      <vt:lpstr>Complexitatea algoritmilor paraleli</vt:lpstr>
      <vt:lpstr>Complexitatea algoritmilor paraleli</vt:lpstr>
      <vt:lpstr>Sortarea pe un vector de procesoare</vt:lpstr>
      <vt:lpstr>Sortarea pe un vector de procesoare</vt:lpstr>
      <vt:lpstr>Pașii algoritmului de sortare</vt:lpstr>
      <vt:lpstr>Pașii algoritmului de sortare</vt:lpstr>
      <vt:lpstr>Faza a doua</vt:lpstr>
      <vt:lpstr>Metoda 4 faza 2</vt:lpstr>
      <vt:lpstr>Măsuri de performanţă </vt:lpstr>
      <vt:lpstr>Măsuri de performanţă</vt:lpstr>
      <vt:lpstr>Măsuri de performanţă (2)</vt:lpstr>
      <vt:lpstr>Măsuri de performanţă (3)</vt:lpstr>
      <vt:lpstr>Măsuri de performanţă (4)</vt:lpstr>
      <vt:lpstr>Calculul detaliat al complexităţii</vt:lpstr>
      <vt:lpstr>Calculul detaliat al complexităţii </vt:lpstr>
      <vt:lpstr>Calculul detaliat al complexităţii</vt:lpstr>
      <vt:lpstr>Calculul detaliat al complexităţii</vt:lpstr>
      <vt:lpstr>Abordare pipeline</vt:lpstr>
      <vt:lpstr>Abordare pipeline</vt:lpstr>
      <vt:lpstr>Abordare pipeline</vt:lpstr>
      <vt:lpstr>Limite inferioare </vt:lpstr>
      <vt:lpstr>Limite inferioare </vt:lpstr>
      <vt:lpstr>Limite inferioare </vt:lpstr>
      <vt:lpstr>Modele generale</vt:lpstr>
      <vt:lpstr>Modelul grafurilor orientate aciclice</vt:lpstr>
      <vt:lpstr>Modelul grafurilor orientate aciclice (2)</vt:lpstr>
      <vt:lpstr>  Suma elementelor unui tablou                         h=1               h=2         h=3</vt:lpstr>
      <vt:lpstr>Calculul complexităţii </vt:lpstr>
      <vt:lpstr>Exemplu</vt:lpstr>
      <vt:lpstr>Principiul de planificare pentru PRAM </vt:lpstr>
      <vt:lpstr>Principiul de planificare pentru PRAM </vt:lpstr>
      <vt:lpstr>Executia operatiilor pe p procesoare</vt:lpstr>
      <vt:lpstr>Executia operatiilor pe p procesoare</vt:lpstr>
      <vt:lpstr>Principiul de planificare pentru PRAM (2)</vt:lpstr>
      <vt:lpstr>Cerințe pentru algoritmi PRAM eficienți</vt:lpstr>
      <vt:lpstr>Implementare pentru reţele de procesoare</vt:lpstr>
      <vt:lpstr>Implementare pentru reţele de procesoare </vt:lpstr>
      <vt:lpstr>Implementare pentru reţele de procesoare</vt:lpstr>
      <vt:lpstr>Implementare pentru reţele de procesoare (2)</vt:lpstr>
      <vt:lpstr>Implementare pentru reţele de procesoare (2) </vt:lpstr>
      <vt:lpstr>Sumar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396</cp:revision>
  <dcterms:created xsi:type="dcterms:W3CDTF">2003-12-18T12:29:33Z</dcterms:created>
  <dcterms:modified xsi:type="dcterms:W3CDTF">2015-10-20T20:05:45Z</dcterms:modified>
</cp:coreProperties>
</file>