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951" r:id="rId2"/>
    <p:sldMasterId id="2147483963" r:id="rId3"/>
  </p:sldMasterIdLst>
  <p:notesMasterIdLst>
    <p:notesMasterId r:id="rId51"/>
  </p:notesMasterIdLst>
  <p:sldIdLst>
    <p:sldId id="25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8" r:id="rId13"/>
    <p:sldId id="359" r:id="rId14"/>
    <p:sldId id="361" r:id="rId15"/>
    <p:sldId id="356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81" r:id="rId27"/>
    <p:sldId id="371" r:id="rId28"/>
    <p:sldId id="372" r:id="rId29"/>
    <p:sldId id="373" r:id="rId30"/>
    <p:sldId id="374" r:id="rId31"/>
    <p:sldId id="375" r:id="rId32"/>
    <p:sldId id="376" r:id="rId33"/>
    <p:sldId id="382" r:id="rId34"/>
    <p:sldId id="383" r:id="rId35"/>
    <p:sldId id="377" r:id="rId36"/>
    <p:sldId id="378" r:id="rId37"/>
    <p:sldId id="306" r:id="rId38"/>
    <p:sldId id="354" r:id="rId39"/>
    <p:sldId id="30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84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 Procopciuc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3" autoAdjust="0"/>
    <p:restoredTop sz="93380" autoAdjust="0"/>
  </p:normalViewPr>
  <p:slideViewPr>
    <p:cSldViewPr>
      <p:cViewPr varScale="1">
        <p:scale>
          <a:sx n="91" d="100"/>
          <a:sy n="91" d="100"/>
        </p:scale>
        <p:origin x="1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notesMaster" Target="notesMasters/notesMaster1.xml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8FE2723-8CCE-4D7E-B7E3-314971A07DE5}" type="datetimeFigureOut">
              <a:rPr lang="en-US"/>
              <a:pPr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EA73881-4025-4114-807E-F2DDA480D3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179540-2129-417E-BF93-FA88C3D69E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3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A33A4-9612-454C-9FFD-4966DA9B73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1C58B-67E4-4081-8E97-DE8FC317B8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8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0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3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6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0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5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46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DB6FF-66E7-4077-982A-29E6EC418E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33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60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00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90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4198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61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18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2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864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32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338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6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27E2A-545D-47F1-BA8E-1E2C3C4364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78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619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03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1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90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4198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CC8D4-0375-48E8-9FE4-E79F412554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3BD7-BC7F-4F14-B0CD-E62334305C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5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84BA5-A274-415C-A6F1-7B261CE53FC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7895-63CA-4816-BC47-AD1C4D9A15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3EF0B-144A-4A48-8C35-786167A754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E6AA8-1D28-4568-9345-CEB69D56CE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7E93A64C-8225-4109-8CD6-68046FF8B559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defTabSz="449263" eaLnBrk="1" hangingPunct="1"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Universitatea Politehnica Bucureşti - Facultatea de Automatică şi Calculatoare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1"/>
          <p:cNvSpPr>
            <a:spLocks noChangeArrowheads="1"/>
          </p:cNvSpPr>
          <p:nvPr userDrawn="1"/>
        </p:nvSpPr>
        <p:spPr bwMode="auto">
          <a:xfrm>
            <a:off x="0" y="6721475"/>
            <a:ext cx="9144000" cy="136525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GB" sz="180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defTabSz="449263" eaLnBrk="1" hangingPunct="1"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Universitatea Politehnica Bucureşti - Facultatea de Automatică şi Calculatoare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1"/>
          <p:cNvSpPr>
            <a:spLocks noChangeArrowheads="1"/>
          </p:cNvSpPr>
          <p:nvPr userDrawn="1"/>
        </p:nvSpPr>
        <p:spPr bwMode="auto">
          <a:xfrm>
            <a:off x="0" y="6721475"/>
            <a:ext cx="9144000" cy="136525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GB" sz="180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iprian.dobre@cs.pub.ro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52513"/>
            <a:ext cx="7848600" cy="1871662"/>
          </a:xfrm>
        </p:spPr>
        <p:txBody>
          <a:bodyPr/>
          <a:lstStyle/>
          <a:p>
            <a:r>
              <a:rPr lang="en-US" sz="4000" dirty="0" err="1" smtClean="0"/>
              <a:t>Algoritmi</a:t>
            </a:r>
            <a:r>
              <a:rPr lang="en-US" sz="4000" dirty="0" smtClean="0"/>
              <a:t> </a:t>
            </a:r>
            <a:r>
              <a:rPr lang="en-US" sz="4000" dirty="0" err="1" smtClean="0"/>
              <a:t>pentru</a:t>
            </a:r>
            <a:r>
              <a:rPr lang="en-US" sz="4000" dirty="0" smtClean="0"/>
              <a:t> </a:t>
            </a:r>
            <a:r>
              <a:rPr lang="en-US" sz="4000" dirty="0" err="1" smtClean="0"/>
              <a:t>sisteme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err="1" smtClean="0"/>
              <a:t>tolerante</a:t>
            </a:r>
            <a:r>
              <a:rPr lang="en-US" sz="4000" dirty="0" smtClean="0"/>
              <a:t> la </a:t>
            </a:r>
            <a:r>
              <a:rPr lang="en-US" sz="4000" dirty="0" err="1" smtClean="0"/>
              <a:t>defecte</a:t>
            </a:r>
            <a:endParaRPr lang="en-GB" sz="40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8894"/>
            <a:ext cx="8229600" cy="2706290"/>
          </a:xfrm>
        </p:spPr>
        <p:txBody>
          <a:bodyPr/>
          <a:lstStyle/>
          <a:p>
            <a:r>
              <a:rPr lang="en-US" sz="2000" dirty="0" err="1" smtClean="0"/>
              <a:t>Evenimentele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urm</a:t>
            </a:r>
            <a:r>
              <a:rPr lang="ro-RO" sz="2000" dirty="0" smtClean="0"/>
              <a:t>ătoarele:</a:t>
            </a:r>
          </a:p>
          <a:p>
            <a:pPr lvl="1">
              <a:lnSpc>
                <a:spcPct val="150000"/>
              </a:lnSpc>
            </a:pPr>
            <a:r>
              <a:rPr lang="ro-RO" sz="2000" dirty="0" smtClean="0"/>
              <a:t>Comandantul trimite ordinul tuturor Locotenenților</a:t>
            </a:r>
          </a:p>
          <a:p>
            <a:pPr lvl="1"/>
            <a:r>
              <a:rPr lang="ro-RO" sz="2000" dirty="0" smtClean="0"/>
              <a:t>Un Locotenent trimite celorlalți Locotenenți mesajul primit de la Comandant</a:t>
            </a:r>
          </a:p>
          <a:p>
            <a:pPr lvl="1"/>
            <a:r>
              <a:rPr lang="ro-RO" sz="2000" dirty="0" smtClean="0"/>
              <a:t>După primirea mesajului de la Comandant și a copiilor de la ceilalți Locotenenți, un locotenent decide </a:t>
            </a:r>
            <a:r>
              <a:rPr lang="ro-RO" sz="2000" i="1" dirty="0" smtClean="0"/>
              <a:t>prin vot majoritar</a:t>
            </a:r>
            <a:r>
              <a:rPr lang="ro-RO" sz="2000" dirty="0" smtClean="0"/>
              <a:t> ce decizie va lua</a:t>
            </a:r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0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1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2200" y="232975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5776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5776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814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smtClean="0"/>
              </a:p>
              <a:p>
                <a:r>
                  <a:rPr lang="ro-RO" sz="2000" smtClean="0"/>
                  <a:t>Oricare ar fi mesajul transmis de trădător, cei doi Locotenenți loiali vor lua aceeași decizie (</a:t>
                </a:r>
                <a:r>
                  <a:rPr lang="ro-RO" sz="2000" i="1" smtClean="0"/>
                  <a:t>atac</a:t>
                </a:r>
                <a:r>
                  <a:rPr lang="ro-RO" sz="2000" smtClean="0"/>
                  <a:t>)</a:t>
                </a:r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  <a:blipFill rotWithShape="1">
                <a:blip r:embed="rId6"/>
                <a:stretch>
                  <a:fillRect l="-667" t="-1695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82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3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2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2000" i="1">
                              <a:latin typeface="Cambria Math"/>
                            </a:rPr>
                            <m:t>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𝐶𝑜𝑚𝑎𝑛𝑑𝑎𝑛𝑡</m:t>
                          </m:r>
                        </m:e>
                        <m:sub/>
                      </m:sSub>
                    </m:oMath>
                  </m:oMathPara>
                </a14:m>
                <a:endParaRPr lang="ro-RO" sz="20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495" y="2371785"/>
            <a:ext cx="41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78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9752" y="37890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321297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smtClean="0"/>
              </a:p>
              <a:p>
                <a:r>
                  <a:rPr lang="ro-RO" sz="2000" smtClean="0"/>
                  <a:t>Oricare ar fi mesajul transmis de trădător, toți Locotenenții vor lua aceeași decizie </a:t>
                </a:r>
                <a:r>
                  <a:rPr lang="ro-RO" sz="2000" i="1" smtClean="0"/>
                  <a:t>X</a:t>
                </a:r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  <a:blipFill rotWithShape="1">
                <a:blip r:embed="rId6"/>
                <a:stretch>
                  <a:fillRect l="-667" t="-1695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125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4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76872"/>
            <a:ext cx="8712968" cy="2808312"/>
          </a:xfrm>
        </p:spPr>
        <p:txBody>
          <a:bodyPr/>
          <a:lstStyle/>
          <a:p>
            <a:r>
              <a:rPr lang="ro-RO" sz="2000" dirty="0" smtClean="0"/>
              <a:t>Dificultatea problemei constă în</a:t>
            </a:r>
            <a:r>
              <a:rPr lang="en-US" sz="2000" dirty="0" smtClean="0"/>
              <a:t> </a:t>
            </a:r>
            <a:r>
              <a:rPr lang="ro-RO" sz="2000" dirty="0" smtClean="0"/>
              <a:t>fapt</a:t>
            </a:r>
            <a:r>
              <a:rPr lang="en-US" sz="2000" dirty="0" err="1" smtClean="0"/>
              <a:t>ul</a:t>
            </a:r>
            <a:r>
              <a:rPr lang="ro-RO" sz="2000" dirty="0" smtClean="0"/>
              <a:t> că:</a:t>
            </a:r>
          </a:p>
          <a:p>
            <a:pPr lvl="1"/>
            <a:r>
              <a:rPr lang="ro-RO" sz="2000" dirty="0" smtClean="0"/>
              <a:t>Dacă Generalii (Locotenenții) pot trimite doar mesaje orale, atunci nu există soluție decât pentru cazul în care </a:t>
            </a:r>
            <a:r>
              <a:rPr lang="ro-RO" sz="2000" i="1" dirty="0" smtClean="0"/>
              <a:t>2/3 din Generali sunt loiali</a:t>
            </a:r>
          </a:p>
          <a:p>
            <a:pPr lvl="1"/>
            <a:endParaRPr lang="ro-RO" sz="1500" i="1" dirty="0" smtClean="0"/>
          </a:p>
          <a:p>
            <a:pPr lvl="0">
              <a:buClr>
                <a:srgbClr val="3568C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Un mesaj </a:t>
            </a:r>
            <a:r>
              <a:rPr lang="ro-RO" sz="2000" i="1" dirty="0" smtClean="0">
                <a:solidFill>
                  <a:srgbClr val="000000"/>
                </a:solidFill>
              </a:rPr>
              <a:t>oral </a:t>
            </a:r>
            <a:r>
              <a:rPr lang="ro-RO" sz="2000" dirty="0" smtClean="0">
                <a:solidFill>
                  <a:srgbClr val="000000"/>
                </a:solidFill>
              </a:rPr>
              <a:t>este aflat complet sub controlul emițătorului, deci un trădător poate trimite orice mesaj</a:t>
            </a:r>
          </a:p>
          <a:p>
            <a:pPr lvl="0">
              <a:buClr>
                <a:srgbClr val="3568C7"/>
              </a:buClr>
            </a:pPr>
            <a:endParaRPr lang="ro-RO" sz="1500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Mesajul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trimis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este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</a:rPr>
              <a:t>atac</a:t>
            </a:r>
            <a:r>
              <a:rPr lang="en-US" sz="2000" dirty="0" smtClean="0">
                <a:solidFill>
                  <a:srgbClr val="000000"/>
                </a:solidFill>
              </a:rPr>
              <a:t> / </a:t>
            </a:r>
            <a:r>
              <a:rPr lang="en-US" sz="2000" i="1" dirty="0" err="1" smtClean="0">
                <a:solidFill>
                  <a:srgbClr val="000000"/>
                </a:solidFill>
              </a:rPr>
              <a:t>retragere</a:t>
            </a:r>
            <a:endParaRPr lang="ro-RO" sz="2000" i="1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endParaRPr lang="en-US" sz="1500" i="1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Urm</a:t>
            </a:r>
            <a:r>
              <a:rPr lang="ro-RO" sz="2000" dirty="0" smtClean="0">
                <a:solidFill>
                  <a:srgbClr val="000000"/>
                </a:solidFill>
              </a:rPr>
              <a:t>ătoarele exemple: nu există soluție pentru 3 Generali, din care un trădător</a:t>
            </a:r>
            <a:endParaRPr lang="ro-RO" sz="2000" dirty="0">
              <a:solidFill>
                <a:srgbClr val="000000"/>
              </a:solidFill>
            </a:endParaRPr>
          </a:p>
          <a:p>
            <a:pPr lvl="1"/>
            <a:endParaRPr lang="ro-RO" sz="2000" i="1" dirty="0" smtClean="0"/>
          </a:p>
          <a:p>
            <a:pPr lvl="1"/>
            <a:endParaRPr lang="en-US" sz="2000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00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3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2092786"/>
            <a:ext cx="8280920" cy="2560350"/>
            <a:chOff x="467544" y="2092786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 smtClean="0">
                    <a:solidFill>
                      <a:schemeClr val="bg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3964994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253026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51720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4208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0495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253026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:endParaRPr lang="ro-RO" sz="2000" smtClean="0"/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</a:t>
            </a:r>
            <a:r>
              <a:rPr lang="en-US" sz="2800" dirty="0"/>
              <a:t>4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2091600"/>
            <a:ext cx="8280920" cy="2560350"/>
            <a:chOff x="467544" y="2164794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4037002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325034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79712" y="278092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54863" y="2780928"/>
              <a:ext cx="1335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7696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325034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:endParaRPr lang="ro-RO" sz="2000" smtClean="0"/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132856"/>
                <a:ext cx="8820472" cy="4032448"/>
              </a:xfrm>
            </p:spPr>
            <p:txBody>
              <a:bodyPr/>
              <a:lstStyle/>
              <a:p>
                <a:r>
                  <a:rPr lang="ro-RO" sz="2000" smtClean="0"/>
                  <a:t>Mesajele orale îndeplinesc următoarele condiții: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/>
                  <a:t>: Fiecare mesaj trimis ajunge corect la destinație</a:t>
                </a:r>
                <a:endParaRPr lang="ro-RO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/>
                  <a:t>: Receptorul mesajului cunoaște autorul mesajului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/>
                  <a:t>: Absența unui mesaj poate fi detectată</a:t>
                </a:r>
              </a:p>
              <a:p>
                <a:pPr lvl="1"/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Fiecare General (Locotenent) poate trimite mesaje oricărui alt General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:r>
                  <a:rPr lang="ro-RO" sz="2000" smtClean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un trădător nu intervine în comunicarea dintre alți doi Generali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:r>
                  <a:rPr lang="ro-RO" sz="2000" smtClean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un trădător nu poate influența decizia prin a nu trimite un mesaj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Un Comandant trădător poate decide să nu trimită ordine, așa că este nevoie de o decizie implicită pentru Locotenenți 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Decizia implicită este: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retragere</a:t>
                </a:r>
                <a:endParaRPr lang="ro-RO" sz="2000" i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132856"/>
                <a:ext cx="8820472" cy="4032448"/>
              </a:xfrm>
              <a:blipFill rotWithShape="1">
                <a:blip r:embed="rId2"/>
                <a:stretch>
                  <a:fillRect l="-553" t="-6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32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878"/>
            <a:ext cx="8229600" cy="3714402"/>
          </a:xfrm>
        </p:spPr>
        <p:txBody>
          <a:bodyPr/>
          <a:lstStyle/>
          <a:p>
            <a:r>
              <a:rPr lang="en-US" sz="2000" smtClean="0"/>
              <a:t>Se define</a:t>
            </a:r>
            <a:r>
              <a:rPr lang="ro-RO" sz="2000" smtClean="0"/>
              <a:t>ște algoritmul pentru soluția cu mesaje orale: </a:t>
            </a:r>
            <a:r>
              <a:rPr lang="ro-RO" sz="2000" i="1" smtClean="0"/>
              <a:t>OM(m)</a:t>
            </a:r>
          </a:p>
          <a:p>
            <a:r>
              <a:rPr lang="ro-RO" sz="2000" i="1" smtClean="0"/>
              <a:t>OM(m) </a:t>
            </a:r>
            <a:r>
              <a:rPr lang="ro-RO" sz="2000" smtClean="0"/>
              <a:t>rezolvă Problema Generalilor Bizantini pentru minim </a:t>
            </a:r>
            <a:r>
              <a:rPr lang="ro-RO" sz="2000" i="1" smtClean="0"/>
              <a:t>3m + 1 </a:t>
            </a:r>
            <a:r>
              <a:rPr lang="ro-RO" sz="2000" smtClean="0"/>
              <a:t>Generali și cel mult </a:t>
            </a:r>
            <a:r>
              <a:rPr lang="ro-RO" sz="2000" i="1" smtClean="0"/>
              <a:t>m</a:t>
            </a:r>
            <a:r>
              <a:rPr lang="ro-RO" sz="2000" smtClean="0"/>
              <a:t> trădători </a:t>
            </a:r>
          </a:p>
          <a:p>
            <a:endParaRPr lang="ro-RO" sz="2000" smtClean="0"/>
          </a:p>
          <a:p>
            <a:r>
              <a:rPr lang="ro-RO" sz="2000" smtClean="0"/>
              <a:t>Algoritmul folosește funcția </a:t>
            </a:r>
            <a:r>
              <a:rPr lang="ro-RO" sz="2000" i="1" smtClean="0"/>
              <a:t>majority</a:t>
            </a:r>
            <a:r>
              <a:rPr lang="ro-RO" sz="2000" smtClean="0"/>
              <a:t>(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 smtClean="0"/>
              <a:t>)</a:t>
            </a:r>
          </a:p>
          <a:p>
            <a:pPr lvl="1"/>
            <a:r>
              <a:rPr lang="ro-RO" sz="2000" smtClean="0"/>
              <a:t>Dacă majoritatea valorilor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smtClean="0"/>
              <a:t>este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ro-RO" sz="2000" smtClean="0"/>
              <a:t>, atunci </a:t>
            </a:r>
            <a:r>
              <a:rPr lang="ro-RO" sz="2000" i="1" smtClean="0"/>
              <a:t>majority</a:t>
            </a:r>
            <a:r>
              <a:rPr lang="ro-RO" sz="2000" smtClean="0"/>
              <a:t> este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 v</a:t>
            </a:r>
          </a:p>
          <a:p>
            <a:pPr lvl="0">
              <a:buClr>
                <a:srgbClr val="3568C7"/>
              </a:buClr>
            </a:pPr>
            <a:r>
              <a:rPr lang="ro-RO" sz="2000">
                <a:solidFill>
                  <a:srgbClr val="000000"/>
                </a:solidFill>
              </a:rPr>
              <a:t>F</a:t>
            </a:r>
            <a:r>
              <a:rPr lang="ro-RO" sz="2000" smtClean="0">
                <a:solidFill>
                  <a:srgbClr val="000000"/>
                </a:solidFill>
              </a:rPr>
              <a:t>uncția </a:t>
            </a:r>
            <a:r>
              <a:rPr lang="ro-RO" sz="2000" i="1">
                <a:solidFill>
                  <a:srgbClr val="000000"/>
                </a:solidFill>
              </a:rPr>
              <a:t>majority</a:t>
            </a:r>
            <a:r>
              <a:rPr lang="ro-RO" sz="2000">
                <a:solidFill>
                  <a:srgbClr val="000000"/>
                </a:solidFill>
              </a:rPr>
              <a:t>(</a:t>
            </a:r>
            <a:r>
              <a:rPr lang="ro-RO" sz="200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v(1), ..., v(n – 1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o-RO" sz="2000" smtClean="0">
                <a:solidFill>
                  <a:srgbClr val="000000"/>
                </a:solidFill>
              </a:rPr>
              <a:t>) va returna:</a:t>
            </a:r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Valoarea majoritară din 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>
                <a:solidFill>
                  <a:srgbClr val="000000"/>
                </a:solidFill>
              </a:rPr>
              <a:t>, dacă aceasta există; altfel, se returnează </a:t>
            </a:r>
            <a:r>
              <a:rPr lang="ro-RO" sz="2000" i="1" smtClean="0">
                <a:solidFill>
                  <a:srgbClr val="000000"/>
                </a:solidFill>
              </a:rPr>
              <a:t>retragere</a:t>
            </a:r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Mediana valorilor 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>
                <a:solidFill>
                  <a:srgbClr val="000000"/>
                </a:solidFill>
              </a:rPr>
              <a:t>, presupunând că mulțimea este sortată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5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00808"/>
            <a:ext cx="9108504" cy="5256584"/>
          </a:xfrm>
        </p:spPr>
        <p:txBody>
          <a:bodyPr/>
          <a:lstStyle/>
          <a:p>
            <a:pPr algn="just"/>
            <a:r>
              <a:rPr lang="ro-RO" sz="2000" b="1" i="1" smtClean="0"/>
              <a:t>OM(0)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Comandantul 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Fiecare Locotenent folosește valoarea primită de la Comandant, sau </a:t>
            </a:r>
            <a:r>
              <a:rPr lang="ro-RO" sz="2000" i="1" smtClean="0"/>
              <a:t>retragere </a:t>
            </a:r>
            <a:r>
              <a:rPr lang="ro-RO" sz="2000" smtClean="0"/>
              <a:t>dacă nu primește nimic.</a:t>
            </a:r>
          </a:p>
          <a:p>
            <a:pPr algn="just"/>
            <a:r>
              <a:rPr lang="ro-RO" sz="2000" b="1" i="1" smtClean="0"/>
              <a:t>OM(m), m &gt; 0</a:t>
            </a:r>
            <a:endParaRPr lang="ro-RO" sz="2000" b="1" i="1"/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Comandantul </a:t>
            </a:r>
            <a:r>
              <a:rPr lang="ro-RO" sz="2000"/>
              <a:t>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Pentru fiecare </a:t>
            </a:r>
            <a:r>
              <a:rPr lang="ro-RO" sz="2000" i="1" smtClean="0"/>
              <a:t>i</a:t>
            </a:r>
            <a:r>
              <a:rPr lang="ro-RO" sz="2000" smtClean="0"/>
              <a:t>, 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/>
              <a:t> valoarea primită de Locotenentul </a:t>
            </a:r>
            <a:r>
              <a:rPr lang="ro-RO" sz="2000" i="1" smtClean="0"/>
              <a:t>i</a:t>
            </a:r>
            <a:r>
              <a:rPr lang="ro-RO" sz="2000" smtClean="0"/>
              <a:t> de la Comandant (sau valorea implicită – </a:t>
            </a:r>
            <a:r>
              <a:rPr lang="ro-RO" sz="2000" i="1" smtClean="0"/>
              <a:t>retragere</a:t>
            </a:r>
            <a:r>
              <a:rPr lang="ro-RO" sz="2000" smtClean="0"/>
              <a:t>). Locotenentul </a:t>
            </a:r>
            <a:r>
              <a:rPr lang="ro-RO" sz="2000" i="1" smtClean="0"/>
              <a:t>i</a:t>
            </a:r>
            <a:r>
              <a:rPr lang="ro-RO" sz="2000" smtClean="0"/>
              <a:t> ia rolul de Comandant în </a:t>
            </a:r>
            <a:r>
              <a:rPr lang="ro-RO" sz="2000" i="1" smtClean="0"/>
              <a:t>OM(m – 1)</a:t>
            </a:r>
            <a:r>
              <a:rPr lang="ro-RO" sz="2000" smtClean="0"/>
              <a:t>, pentru a trimite valorea celorlalți Locotenenți.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Pentru fiecare </a:t>
            </a:r>
            <a:r>
              <a:rPr lang="ro-RO" sz="2000" i="1" smtClean="0"/>
              <a:t>i</a:t>
            </a:r>
            <a:r>
              <a:rPr lang="ro-RO" sz="2000" smtClean="0"/>
              <a:t>, pentru fiecare </a:t>
            </a:r>
            <a:r>
              <a:rPr lang="ro-RO" sz="2000" i="1" smtClean="0"/>
              <a:t>j</a:t>
            </a:r>
            <a:r>
              <a:rPr lang="ro-RO" sz="2000" smtClean="0"/>
              <a:t>, </a:t>
            </a:r>
            <a:r>
              <a:rPr lang="ro-RO" sz="2000" i="1" smtClean="0"/>
              <a:t>j</a:t>
            </a:r>
            <a:r>
              <a:rPr lang="ro-RO" sz="2000" smtClean="0"/>
              <a:t> ≠ </a:t>
            </a:r>
            <a:r>
              <a:rPr lang="ro-RO" sz="2000" i="1" smtClean="0"/>
              <a:t>i</a:t>
            </a:r>
            <a:r>
              <a:rPr lang="ro-RO" sz="2000" smtClean="0"/>
              <a:t>, 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v(j)</a:t>
            </a:r>
            <a:r>
              <a:rPr lang="ro-RO" sz="2000" smtClean="0"/>
              <a:t> valoarea pe care Locotenentul </a:t>
            </a:r>
            <a:r>
              <a:rPr lang="ro-RO" sz="2000" i="1" smtClean="0"/>
              <a:t>i</a:t>
            </a:r>
            <a:r>
              <a:rPr lang="ro-RO" sz="2000" smtClean="0"/>
              <a:t> a primit-o de la Locotenentul </a:t>
            </a:r>
            <a:r>
              <a:rPr lang="ro-RO" sz="2000" i="1" smtClean="0"/>
              <a:t>j</a:t>
            </a:r>
            <a:r>
              <a:rPr lang="ro-RO" sz="2000" smtClean="0"/>
              <a:t> în pasul </a:t>
            </a:r>
            <a:r>
              <a:rPr lang="ro-RO" sz="2000" i="1" smtClean="0"/>
              <a:t>2)</a:t>
            </a:r>
            <a:r>
              <a:rPr lang="ro-RO" sz="2000" smtClean="0"/>
              <a:t> (</a:t>
            </a:r>
            <a:r>
              <a:rPr lang="ro-RO" sz="2000" i="1" smtClean="0"/>
              <a:t>OM(m – 1)</a:t>
            </a:r>
            <a:r>
              <a:rPr lang="ro-RO" sz="2000" smtClean="0"/>
              <a:t>) sau valoarea implicită. </a:t>
            </a:r>
          </a:p>
          <a:p>
            <a:pPr marL="457200" lvl="1" indent="0" algn="just">
              <a:buNone/>
            </a:pPr>
            <a:r>
              <a:rPr lang="ro-RO" sz="2000"/>
              <a:t>	</a:t>
            </a:r>
            <a:r>
              <a:rPr lang="ro-RO" sz="2000" smtClean="0"/>
              <a:t>Locotenentul </a:t>
            </a:r>
            <a:r>
              <a:rPr lang="ro-RO" sz="2000" i="1" smtClean="0"/>
              <a:t>i</a:t>
            </a:r>
            <a:r>
              <a:rPr lang="ro-RO" sz="2000" smtClean="0"/>
              <a:t> folosește </a:t>
            </a:r>
            <a:r>
              <a:rPr lang="ro-RO" sz="2000" i="1" smtClean="0"/>
              <a:t>majority</a:t>
            </a:r>
            <a:r>
              <a:rPr lang="ro-RO" sz="2000" smtClean="0"/>
              <a:t>(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 smtClean="0"/>
              <a:t>).</a:t>
            </a: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1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6726"/>
                <a:ext cx="8507288" cy="5074642"/>
              </a:xfrm>
            </p:spPr>
            <p:txBody>
              <a:bodyPr/>
              <a:lstStyle/>
              <a:p>
                <a:r>
                  <a:rPr lang="ro-RO" sz="1600" smtClean="0"/>
                  <a:t>m = 1, n = 4 </a:t>
                </a:r>
                <a:r>
                  <a:rPr lang="ro-RO" sz="1600" smtClean="0">
                    <a:latin typeface="Cambria"/>
                  </a:rPr>
                  <a:t>→ </a:t>
                </a:r>
                <a:r>
                  <a:rPr lang="ro-RO" sz="1600" smtClean="0"/>
                  <a:t>1 Comandant, 3 Locotenenți (Locotenentul cu nr.3 = trădător) </a:t>
                </a:r>
              </a:p>
              <a:p>
                <a:r>
                  <a:rPr lang="ro-RO" sz="1600" i="1" smtClean="0"/>
                  <a:t>OM(1)</a:t>
                </a:r>
              </a:p>
              <a:p>
                <a:pPr lvl="1"/>
                <a:r>
                  <a:rPr lang="ro-RO" sz="1600" smtClean="0"/>
                  <a:t>Comandantul trimite valoarea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:r>
                  <a:rPr lang="ro-RO" sz="1600" smtClean="0"/>
                  <a:t>Pentru fiecare </a:t>
                </a:r>
                <a:r>
                  <a:rPr lang="ro-RO" sz="1600" i="1" smtClean="0"/>
                  <a:t>i</a:t>
                </a:r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v(1) = v</a:t>
                </a:r>
                <a:r>
                  <a:rPr lang="ro-RO" sz="160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b="0" smtClean="0"/>
              </a:p>
              <a:p>
                <a:pPr lvl="2"/>
                <a:r>
                  <a:rPr lang="ro-RO" sz="1600" i="1" smtClean="0"/>
                  <a:t>OM(0)	</a:t>
                </a:r>
                <a:r>
                  <a:rPr lang="ro-RO" sz="1600" smtClean="0"/>
                  <a:t>	</a:t>
                </a:r>
                <a14:m>
                  <m:oMath xmlns:m="http://schemas.openxmlformats.org/officeDocument/2006/math">
                    <m:r>
                      <a:rPr lang="ro-RO" sz="1600" b="0" i="1" smtClean="0">
                        <a:latin typeface="Cambria Math"/>
                      </a:rPr>
                      <m:t>𝐶𝑜𝑚𝑎𝑛𝑑𝑎𝑛𝑡</m:t>
                    </m:r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o-RO" sz="1600" b="0" smtClean="0"/>
              </a:p>
              <a:p>
                <a:pPr lvl="3"/>
                <a:r>
                  <a:rPr lang="ro-RO" sz="1600" smtClean="0"/>
                  <a:t>Comandantul își trimite valorea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v(2) </a:t>
                </a:r>
                <a:r>
                  <a:rPr lang="ro-RO" sz="1600">
                    <a:latin typeface="Cambria Math" pitchFamily="18" charset="0"/>
                    <a:ea typeface="Cambria Math" pitchFamily="18" charset="0"/>
                  </a:rPr>
                  <a:t>= v	</a:t>
                </a:r>
                <a:r>
                  <a:rPr lang="ro-RO" sz="16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/>
              </a:p>
              <a:p>
                <a:pPr lvl="2"/>
                <a:r>
                  <a:rPr lang="ro-RO" sz="1600" i="1"/>
                  <a:t>OM(0)</a:t>
                </a:r>
                <a:r>
                  <a:rPr lang="ro-RO" sz="160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o-RO" sz="1600"/>
              </a:p>
              <a:p>
                <a:pPr lvl="3"/>
                <a:r>
                  <a:rPr lang="ro-RO" sz="1600"/>
                  <a:t>Comandantul își trimite valorea </a:t>
                </a:r>
                <a:r>
                  <a:rPr lang="ro-RO" sz="16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v(3) = v</a:t>
                </a:r>
                <a:endParaRPr lang="ro-RO" sz="160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ro-RO" sz="1600" i="1"/>
                  <a:t>OM(0)</a:t>
                </a:r>
                <a:r>
                  <a:rPr lang="ro-RO" sz="160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o-RO" sz="1600"/>
              </a:p>
              <a:p>
                <a:pPr lvl="3"/>
                <a:r>
                  <a:rPr lang="ro-RO" sz="1600"/>
                  <a:t>Comandantul își trimite valorea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endParaRPr lang="ro-RO" sz="1600">
                  <a:latin typeface="Cambria Math" pitchFamily="18" charset="0"/>
                  <a:ea typeface="Cambria Math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/>
              </a:p>
              <a:p>
                <a:pPr lvl="4"/>
                <a:endParaRPr lang="ro-RO" sz="1600" smtClean="0"/>
              </a:p>
              <a:p>
                <a:pPr lvl="4"/>
                <a:endParaRPr lang="en-US" sz="1600"/>
              </a:p>
              <a:p>
                <a:pPr lvl="4"/>
                <a:endParaRPr lang="en-US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6726"/>
                <a:ext cx="8507288" cy="5074642"/>
              </a:xfrm>
              <a:blipFill rotWithShape="1">
                <a:blip r:embed="rId2"/>
                <a:stretch>
                  <a:fillRect l="-215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Exemplu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05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64088" y="4509120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𝐶𝑜𝑚𝑝𝑎𝑟𝑎𝑡𝑜𝑟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509120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Sisteme</a:t>
            </a:r>
            <a:r>
              <a:rPr lang="en-US" sz="2800" dirty="0" smtClean="0"/>
              <a:t> </a:t>
            </a:r>
            <a:r>
              <a:rPr lang="en-US" sz="2800" dirty="0" err="1" smtClean="0"/>
              <a:t>tolerante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defecte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842194"/>
          </a:xfrm>
        </p:spPr>
        <p:txBody>
          <a:bodyPr/>
          <a:lstStyle/>
          <a:p>
            <a:r>
              <a:rPr lang="en-US" sz="2000" smtClean="0"/>
              <a:t>Un sistem </a:t>
            </a:r>
            <a:r>
              <a:rPr lang="en-US" sz="2000" i="1" smtClean="0"/>
              <a:t>tolerant la defecte</a:t>
            </a:r>
            <a:r>
              <a:rPr lang="en-US" sz="2000" smtClean="0"/>
              <a:t> trebuie s</a:t>
            </a:r>
            <a:r>
              <a:rPr lang="ro-RO" sz="2000" smtClean="0"/>
              <a:t>ă furnizeze rezultate corecte în cazul în care o parte din componente oferă informații greșite</a:t>
            </a:r>
          </a:p>
          <a:p>
            <a:endParaRPr lang="ro-RO" sz="2000"/>
          </a:p>
          <a:p>
            <a:r>
              <a:rPr lang="ro-RO" sz="2000" smtClean="0"/>
              <a:t>Astfel, pentru ca un sistem să fie fiabil, trebuie ca procesele să se pună de acord asupra unei valori </a:t>
            </a:r>
            <a:r>
              <a:rPr lang="ro-RO" sz="2000" i="1" smtClean="0"/>
              <a:t>comune</a:t>
            </a:r>
          </a:p>
          <a:p>
            <a:endParaRPr lang="en-US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3419872" y="3645024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3645024"/>
                <a:ext cx="1080120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419871" y="4509120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1" y="4509120"/>
                <a:ext cx="1080120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419871" y="5949280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1" y="5949280"/>
                <a:ext cx="1080120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899592" y="4221088"/>
                <a:ext cx="1512168" cy="12748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𝑈𝑛𝑖𝑡𝑎𝑡𝑒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𝑑𝑒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𝑖𝑛𝑡𝑟𝑎𝑟𝑒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221088"/>
                <a:ext cx="1512168" cy="12748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 bwMode="auto">
          <a:xfrm flipV="1">
            <a:off x="2411760" y="3969060"/>
            <a:ext cx="1008112" cy="8894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 bwMode="auto">
          <a:xfrm flipV="1">
            <a:off x="2411760" y="4833156"/>
            <a:ext cx="1008111" cy="253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 bwMode="auto">
          <a:xfrm>
            <a:off x="2411760" y="4858494"/>
            <a:ext cx="1008111" cy="14148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3923928" y="5301208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23928" y="5517232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923928" y="5733256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3" name="Straight Arrow Connector 22"/>
          <p:cNvCxnSpPr>
            <a:stCxn id="4" idx="3"/>
            <a:endCxn id="22" idx="1"/>
          </p:cNvCxnSpPr>
          <p:nvPr/>
        </p:nvCxnSpPr>
        <p:spPr bwMode="auto">
          <a:xfrm>
            <a:off x="4499992" y="3969060"/>
            <a:ext cx="8640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 bwMode="auto">
          <a:xfrm>
            <a:off x="4499991" y="4833156"/>
            <a:ext cx="8640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2" idx="1"/>
          </p:cNvCxnSpPr>
          <p:nvPr/>
        </p:nvCxnSpPr>
        <p:spPr bwMode="auto">
          <a:xfrm flipV="1">
            <a:off x="4499991" y="4833156"/>
            <a:ext cx="864097" cy="14401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1296144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/>
                        </a:rPr>
                        <m:t> </m:t>
                      </m:r>
                      <m:r>
                        <a:rPr lang="ro-RO" i="1" smtClean="0">
                          <a:latin typeface="Cambria Math"/>
                        </a:rPr>
                        <m:t>𝑅</m:t>
                      </m:r>
                      <m:r>
                        <a:rPr lang="ro-RO" b="0" i="1" smtClean="0">
                          <a:latin typeface="Cambria Math"/>
                        </a:rPr>
                        <m:t>𝑒𝑧𝑢𝑙𝑡𝑎𝑡</m:t>
                      </m:r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4509120"/>
                <a:ext cx="1296144" cy="648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2" idx="3"/>
            <a:endCxn id="32" idx="1"/>
          </p:cNvCxnSpPr>
          <p:nvPr/>
        </p:nvCxnSpPr>
        <p:spPr bwMode="auto">
          <a:xfrm>
            <a:off x="6876256" y="4833156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</p:spPr>
            <p:txBody>
              <a:bodyPr/>
              <a:lstStyle/>
              <a:p>
                <a:r>
                  <a:rPr lang="ro-RO" sz="2000" smtClean="0"/>
                  <a:t>Pentru fiecare </a:t>
                </a:r>
                <a:r>
                  <a:rPr lang="ro-RO" sz="2000" i="1" smtClean="0"/>
                  <a:t>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/>
                  <a:t> folosește </a:t>
                </a:r>
                <a:r>
                  <a:rPr lang="ro-RO" sz="2000" i="1" smtClean="0"/>
                  <a:t>majority</a:t>
                </a:r>
                <a:r>
                  <a:rPr lang="ro-RO" sz="2000" smtClean="0"/>
                  <a:t>(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 smtClean="0"/>
                  <a:t>) =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/>
                  <a:t> folosește </a:t>
                </a:r>
                <a:r>
                  <a:rPr lang="ro-RO" sz="2000" i="1"/>
                  <a:t>majority</a:t>
                </a:r>
                <a:r>
                  <a:rPr lang="ro-RO" sz="2000"/>
                  <a:t>(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/>
                  <a:t>) =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/>
                  <a:t> </a:t>
                </a:r>
                <a:r>
                  <a:rPr lang="ro-RO" sz="2000" smtClean="0"/>
                  <a:t>este trădător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Observație: parcursul pentru cel de-al treilea Locotenent nu a fost urmărit, deoarece este trădător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ro-RO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  <a:blipFill rotWithShape="1">
                <a:blip r:embed="rId2"/>
                <a:stretch>
                  <a:fillRect l="-667" t="-1093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Exemplu - continuare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en-US" sz="200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6" idx="2"/>
            <a:endCxn id="27" idx="0"/>
          </p:cNvCxnSpPr>
          <p:nvPr/>
        </p:nvCxnSpPr>
        <p:spPr bwMode="auto">
          <a:xfrm>
            <a:off x="4572000" y="4466456"/>
            <a:ext cx="0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5" idx="0"/>
          </p:cNvCxnSpPr>
          <p:nvPr/>
        </p:nvCxnSpPr>
        <p:spPr bwMode="auto">
          <a:xfrm flipH="1">
            <a:off x="1619672" y="4199756"/>
            <a:ext cx="2160240" cy="8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8" idx="0"/>
          </p:cNvCxnSpPr>
          <p:nvPr/>
        </p:nvCxnSpPr>
        <p:spPr bwMode="auto">
          <a:xfrm>
            <a:off x="5364088" y="4199756"/>
            <a:ext cx="2232248" cy="8134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 flipH="1">
            <a:off x="984300" y="5589240"/>
            <a:ext cx="635372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22" idx="0"/>
          </p:cNvCxnSpPr>
          <p:nvPr/>
        </p:nvCxnSpPr>
        <p:spPr bwMode="auto">
          <a:xfrm>
            <a:off x="1619672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23" idx="0"/>
          </p:cNvCxnSpPr>
          <p:nvPr/>
        </p:nvCxnSpPr>
        <p:spPr bwMode="auto">
          <a:xfrm flipH="1">
            <a:off x="3851920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  <a:endCxn id="24" idx="0"/>
          </p:cNvCxnSpPr>
          <p:nvPr/>
        </p:nvCxnSpPr>
        <p:spPr bwMode="auto">
          <a:xfrm>
            <a:off x="4572000" y="5589240"/>
            <a:ext cx="792088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25" idx="0"/>
          </p:cNvCxnSpPr>
          <p:nvPr/>
        </p:nvCxnSpPr>
        <p:spPr bwMode="auto">
          <a:xfrm flipH="1">
            <a:off x="6876256" y="5554588"/>
            <a:ext cx="720080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2"/>
            <a:endCxn id="26" idx="0"/>
          </p:cNvCxnSpPr>
          <p:nvPr/>
        </p:nvCxnSpPr>
        <p:spPr bwMode="auto">
          <a:xfrm>
            <a:off x="7596336" y="5554588"/>
            <a:ext cx="792088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67744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44690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232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404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4444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2838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</p:spPr>
            <p:txBody>
              <a:bodyPr/>
              <a:lstStyle/>
              <a:p>
                <a:r>
                  <a:rPr lang="en-US" sz="2000" smtClean="0"/>
                  <a:t>Complexitate:</a:t>
                </a:r>
              </a:p>
              <a:p>
                <a:pPr lvl="1"/>
                <a:r>
                  <a:rPr lang="en-US" sz="2000" smtClean="0"/>
                  <a:t>Pas 1: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OM(m – 1)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Pas 2: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(n – 2) x OM(m – 2)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Pas 3: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(n – 2) x (n – 3) x OM(m – 3)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Deci, </a:t>
                </a:r>
                <a:r>
                  <a:rPr lang="ro-RO" sz="2000" smtClean="0"/>
                  <a:t>în pasul k: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x (n – k) x OM(m – k)</a:t>
                </a:r>
                <a:r>
                  <a:rPr lang="ro-RO" sz="2000" smtClean="0"/>
                  <a:t>  mesaje</a:t>
                </a:r>
              </a:p>
              <a:p>
                <a:pPr lvl="2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k = m</a:t>
                </a:r>
                <a:r>
                  <a:rPr lang="ro-RO" sz="2000" smtClean="0"/>
                  <a:t>: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x (n – m) x OM(0)</a:t>
                </a:r>
              </a:p>
              <a:p>
                <a:pPr lvl="2"/>
                <a:r>
                  <a:rPr lang="ro-RO" sz="2000" smtClean="0"/>
                  <a:t>Pasul m + 1: se trimit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(n – m – 1)</a:t>
                </a:r>
                <a:r>
                  <a:rPr lang="ro-RO" sz="2000" smtClean="0"/>
                  <a:t>  mesaje</a:t>
                </a:r>
              </a:p>
              <a:p>
                <a:pPr lvl="2"/>
                <a:r>
                  <a:rPr lang="ro-RO" sz="2000" smtClean="0"/>
                  <a:t>Număr total de mesaje: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ro-RO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ro-RO" sz="20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  <a:blipFill rotWithShape="1">
                <a:blip r:embed="rId2"/>
                <a:stretch>
                  <a:fillRect l="-688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Complexitate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b="1" smtClean="0"/>
              <a:t>Corectitudine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LEMA 1. Pentru orice m şi k, UM(n,m) satisface </a:t>
            </a:r>
            <a:r>
              <a:rPr lang="en-US" smtClean="0">
                <a:solidFill>
                  <a:srgbClr val="0000FF"/>
                </a:solidFill>
              </a:rPr>
              <a:t>IC2</a:t>
            </a:r>
            <a:r>
              <a:rPr lang="en-US" smtClean="0"/>
              <a:t> dacă numărul n de generali este mai mare de 2k+m şi sunt cel mult k trădători.</a:t>
            </a: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TEOREMA 1. Pentru orice m, algoritmul UM(n,m) satisface condiţiile IC1 şi IC2 dacă numărul de generali n este mai mare de 3m şi sunt cel mult m trădători.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pt-BR" sz="2400" smtClean="0">
                <a:solidFill>
                  <a:schemeClr val="accent2"/>
                </a:solidFill>
              </a:rPr>
              <a:t>IC1. Toţi locotenenţii loiali se supun aceluiaşi ordin.</a:t>
            </a:r>
          </a:p>
          <a:p>
            <a:pPr lvl="1" eaLnBrk="1" hangingPunct="1">
              <a:buFontTx/>
              <a:buNone/>
            </a:pPr>
            <a:r>
              <a:rPr lang="pt-BR" sz="2400" smtClean="0">
                <a:solidFill>
                  <a:schemeClr val="accent2"/>
                </a:solidFill>
              </a:rPr>
              <a:t>IC2. Dacă comandantul este loial, atunci fiecare locotenent loial se supune ordinului transmis de acesta.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021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Algoritmul UM(n,0).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Fiecare locotenent foloseşte valoarea primită de la comandant, sau foloseşte Vdef dacă nu primeşte nici o valoare.</a:t>
            </a:r>
            <a:endParaRPr lang="ro-RO" sz="2000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000" b="1" smtClean="0"/>
              <a:t>Algoritmul UM(n,m), m &gt; 0.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</a:t>
            </a:r>
            <a:r>
              <a:rPr lang="en-US" sz="2000" b="1" smtClean="0"/>
              <a:t>For each</a:t>
            </a:r>
            <a:r>
              <a:rPr lang="en-US" sz="2000" smtClean="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vi </a:t>
            </a:r>
            <a:r>
              <a:rPr lang="en-US" smtClean="0"/>
              <a:t>valoarea primit</a:t>
            </a:r>
            <a:r>
              <a:rPr lang="ro-RO" smtClean="0"/>
              <a:t>ă</a:t>
            </a:r>
            <a:r>
              <a:rPr lang="en-US" smtClean="0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 smtClean="0"/>
              <a:t>Locotenentul i acţionează drept comandant şi trimite valoarea </a:t>
            </a:r>
            <a:r>
              <a:rPr lang="en-US" i="1" smtClean="0"/>
              <a:t>vi </a:t>
            </a:r>
            <a:r>
              <a:rPr lang="en-US" smtClean="0"/>
              <a:t>fiecăruia din ceilalţi n - 2 locotenenţi folosind </a:t>
            </a:r>
            <a:r>
              <a:rPr lang="en-US" i="1" smtClean="0"/>
              <a:t>UM(n - 1,m - 1)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 and </a:t>
            </a:r>
            <a:r>
              <a:rPr lang="en-US" sz="2000" b="1" smtClean="0"/>
              <a:t>each</a:t>
            </a:r>
            <a:r>
              <a:rPr lang="en-US" sz="2000" smtClean="0"/>
              <a:t> j &lt;&gt; i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vj </a:t>
            </a:r>
            <a:r>
              <a:rPr lang="en-US" smtClean="0"/>
              <a:t>valoarea pe care Locotenentul i o primeşte de la Locotenentul j în pasul (2) (folosind </a:t>
            </a:r>
            <a:r>
              <a:rPr lang="en-US" i="1" smtClean="0"/>
              <a:t>Algoritmul UM(n - 1, m - 1)</a:t>
            </a:r>
            <a:r>
              <a:rPr lang="en-US" smtClean="0"/>
              <a:t>), sau Vdef dacă nu primeşte nici o valoare. </a:t>
            </a:r>
            <a:endParaRPr lang="pt-BR" smtClean="0"/>
          </a:p>
          <a:p>
            <a:pPr lvl="1" eaLnBrk="1" hangingPunct="1">
              <a:buFontTx/>
              <a:buNone/>
            </a:pPr>
            <a:r>
              <a:rPr lang="pt-BR" smtClean="0"/>
              <a:t>Locotenentul i foloseşte valoarea </a:t>
            </a:r>
            <a:r>
              <a:rPr lang="pt-BR" i="1" smtClean="0"/>
              <a:t>majority (v1 . . . . . vn-1 ).</a:t>
            </a:r>
            <a:endParaRPr lang="en-US" i="1" smtClean="0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800600" y="2667000"/>
            <a:ext cx="4343400" cy="16319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</a:rPr>
              <a:t>Lema se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refera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 (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comandant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loial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).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Dem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inductie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.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Pentru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m=0: </a:t>
            </a:r>
            <a:r>
              <a:rPr lang="ro-RO" sz="20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comandant loial trimite v;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fiecare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mesaj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transmis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este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livrat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corect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(cf. propr. A1) </a:t>
            </a:r>
            <a:r>
              <a:rPr lang="pt-BR" sz="2000" dirty="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UM(n,0)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satisface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953000" y="4572000"/>
            <a:ext cx="38100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3333CC"/>
                </a:solidFill>
                <a:latin typeface="Arial" pitchFamily="34" charset="0"/>
              </a:rPr>
              <a:t>Pp. proprietatea IC2 indeplinită ptr. m-1, m&gt;0 </a:t>
            </a:r>
            <a:r>
              <a:rPr lang="ro-RO" sz="2000" smtClean="0">
                <a:solidFill>
                  <a:srgbClr val="3333CC"/>
                </a:solidFill>
                <a:latin typeface="Arial" pitchFamily="34" charset="0"/>
              </a:rPr>
              <a:t>şi probăm ptr m.</a:t>
            </a: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3733800" cy="177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În pa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(1), comandant loial trimite v celor n-1 locotenenţi. 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În (2), fiecare locotenent loial aplică UM(n-1,m-1) cu n-1 generali.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8600" y="228600"/>
            <a:ext cx="6172200" cy="1938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ipoteză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: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n &gt; 2k + m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n - 1 &gt; 2k + (m - 1)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ipoteza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inducţie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satisfacuta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fiecare locotenent loial obţine vj = v pentru fiecare locotenent loial j.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unt cel mult k trădători şi n - 1 &gt; 2k + (m - 1) &gt;= 2k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majoritate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d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intre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n-1 locotenenţi sunt loiali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52400" y="3048000"/>
            <a:ext cx="44196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fiecare locotenent loial obţine o majoritate de valori vj = v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în pasul (3) se obţine </a:t>
            </a:r>
            <a:r>
              <a:rPr lang="ro-RO" sz="2000" i="1" smtClean="0">
                <a:solidFill>
                  <a:srgbClr val="FF0000"/>
                </a:solidFill>
                <a:latin typeface="Arial" pitchFamily="34" charset="0"/>
              </a:rPr>
              <a:t>majority(v1 . . . . ,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vn-1) = v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IC2 satisfacuta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3" grpId="1" animBg="1"/>
      <p:bldP spid="97285" grpId="0" animBg="1"/>
      <p:bldP spid="97285" grpId="1" animBg="1"/>
      <p:bldP spid="97286" grpId="0" animBg="1"/>
      <p:bldP spid="97286" grpId="1" animBg="1"/>
      <p:bldP spid="97287" grpId="0" animBg="1"/>
      <p:bldP spid="97287" grpId="1" animBg="1"/>
      <p:bldP spid="97288" grpId="0" animBg="1"/>
      <p:bldP spid="9728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Algoritmul UM(n,0).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Fiecare locotenent foloseşte valoarea primită de la comandant, sau foloseşte Vdef dacă nu primeşte nici o valoare.</a:t>
            </a:r>
            <a:endParaRPr lang="ro-RO" sz="2000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000" b="1" smtClean="0"/>
              <a:t>Algoritmul UM(n,m), m &gt; 0.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</a:t>
            </a:r>
            <a:r>
              <a:rPr lang="en-US" sz="2000" b="1" smtClean="0"/>
              <a:t>For each</a:t>
            </a:r>
            <a:r>
              <a:rPr lang="en-US" sz="2000" smtClean="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vi </a:t>
            </a:r>
            <a:r>
              <a:rPr lang="en-US" smtClean="0"/>
              <a:t>valoarea primit</a:t>
            </a:r>
            <a:r>
              <a:rPr lang="ro-RO" smtClean="0"/>
              <a:t>ă</a:t>
            </a:r>
            <a:r>
              <a:rPr lang="en-US" smtClean="0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 smtClean="0"/>
              <a:t>Locotenentul i acţionează drept comandant şi trimite valoarea </a:t>
            </a:r>
            <a:r>
              <a:rPr lang="en-US" i="1" smtClean="0"/>
              <a:t>vi </a:t>
            </a:r>
            <a:r>
              <a:rPr lang="en-US" smtClean="0"/>
              <a:t>fiecăruia din ceilalţi n - 2 locotenenţi folosind </a:t>
            </a:r>
            <a:r>
              <a:rPr lang="en-US" i="1" smtClean="0"/>
              <a:t>UM(n - 1,m - 1)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 and </a:t>
            </a:r>
            <a:r>
              <a:rPr lang="en-US" sz="2000" b="1" smtClean="0"/>
              <a:t>each</a:t>
            </a:r>
            <a:r>
              <a:rPr lang="en-US" sz="2000" smtClean="0"/>
              <a:t> j &lt;&gt; i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vj </a:t>
            </a:r>
            <a:r>
              <a:rPr lang="en-US" smtClean="0"/>
              <a:t>valoarea pe care Locotenentul i o primeşte de la Locotenentul j în pasul (2) (folosind </a:t>
            </a:r>
            <a:r>
              <a:rPr lang="en-US" i="1" smtClean="0"/>
              <a:t>Algoritmul UM(n - 1, m - 1)</a:t>
            </a:r>
            <a:r>
              <a:rPr lang="en-US" smtClean="0"/>
              <a:t>), sau Vdef dacă nu primeşte nici o valoare. </a:t>
            </a:r>
            <a:endParaRPr lang="pt-BR" smtClean="0"/>
          </a:p>
          <a:p>
            <a:pPr lvl="1" eaLnBrk="1" hangingPunct="1">
              <a:buFontTx/>
              <a:buNone/>
            </a:pPr>
            <a:r>
              <a:rPr lang="pt-BR" smtClean="0"/>
              <a:t>Locotenentul i foloseşte valoarea </a:t>
            </a:r>
            <a:r>
              <a:rPr lang="pt-BR" i="1" smtClean="0"/>
              <a:t>majority (v1 . . . . . vn-1 ).</a:t>
            </a:r>
            <a:endParaRPr lang="en-US" i="1" smtClean="0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2400" y="584200"/>
            <a:ext cx="8610600" cy="2540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TEOREMA 1. Pentru orice m, algoritmul UM(n,m) satisface condiţiile IC1 şi IC2 dacă numărul de generali n este mai mare de 3m şi sunt cel mult m trădători.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3333CC"/>
                </a:solidFill>
                <a:latin typeface="Arial" pitchFamily="34" charset="0"/>
              </a:rPr>
              <a:t>Demonstraţia prin inducţie după m.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Pentru m=0 (nu sunt trădători), UM(n,m) satisface IC1 (toţi locotenenţii loiali se supun aceluiaşi ordin) şi IC2 (comandantul fiind loial, fiecare locotenent loial se supune ordinului transmis de el).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839200" cy="1168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Presupunem teorema adevărată ptr m-1; probăm pentru m &gt; 0.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0000FF"/>
                </a:solidFill>
                <a:latin typeface="Arial" pitchFamily="34" charset="0"/>
              </a:rPr>
              <a:t>Comandant loial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: punem k=m în Lema 1 (n&gt;2k+m </a:t>
            </a:r>
            <a:r>
              <a:rPr lang="pt-BR" sz="2000" b="1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~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n&gt;3m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)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UM(n,m) satisface IC2, iar IC2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IC1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7000" y="3810000"/>
            <a:ext cx="8991600" cy="295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Dem IC1 ptr. </a:t>
            </a:r>
            <a:r>
              <a:rPr lang="pt-BR" sz="2000" smtClean="0">
                <a:solidFill>
                  <a:srgbClr val="0000FF"/>
                </a:solidFill>
                <a:latin typeface="Arial" pitchFamily="34" charset="0"/>
              </a:rPr>
              <a:t>comandant trădător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Max. m trădători şi comandant trădător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max. m-1 locotenenţi trădători.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Sunt &gt; 3m generali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&gt; 3m-1 locotenenţi. Deoarece 3m-1 &gt; 3(m - 1)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ipoteza de inducţie satisfacuta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UM(n-1,m-1) satisface condiţiile IC1 şi IC2.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ptr. fiecare j, orice doi locotenenţi loiali obţin aceeaşi valoare vj în pasul (3).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obţin aceleaşi valori v1 . . . vn-1  calculeaza aceeaşi valoare majority(v1 . . .  vn-1) în pasul (3)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  <p:bldP spid="98307" grpId="1" animBg="1"/>
      <p:bldP spid="98309" grpId="0" animBg="1"/>
      <p:bldP spid="98309" grpId="1" animBg="1"/>
      <p:bldP spid="98310" grpId="0" animBg="1"/>
      <p:bldP spid="983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</p:spPr>
            <p:txBody>
              <a:bodyPr/>
              <a:lstStyle/>
              <a:p>
                <a:r>
                  <a:rPr lang="ro-RO" sz="2000" dirty="0" smtClean="0"/>
                  <a:t>Se adaugă condiția: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 smtClean="0"/>
                  <a:t>Semnătura unui general loial nu poate fi falsificată și orice alterare a mesajelor sale semnate poate fi detectată.  </a:t>
                </a:r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 smtClean="0"/>
                  <a:t>Oricine poate verifica autenticitatea unei semnături.</a:t>
                </a:r>
              </a:p>
              <a:p>
                <a:pPr lvl="2"/>
                <a:endParaRPr lang="ro-RO" sz="2000" dirty="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Trădătorii își pot falsifica semnăturile între ei</a:t>
                </a:r>
              </a:p>
              <a:p>
                <a:pPr lvl="0">
                  <a:buClr>
                    <a:srgbClr val="3568C7"/>
                  </a:buClr>
                </a:pPr>
                <a:endParaRPr lang="ro-RO" sz="2000" dirty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Algoritmul cu mesaje semnate rezolvă problema pentru orice număr de Generali</a:t>
                </a:r>
                <a:endParaRPr lang="ro-RO" sz="2000" dirty="0">
                  <a:solidFill>
                    <a:srgbClr val="000000"/>
                  </a:solidFill>
                </a:endParaRP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  <a:blipFill rotWithShape="1">
                <a:blip r:embed="rId2"/>
                <a:stretch>
                  <a:fillRect l="-593" t="-64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11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132856"/>
            <a:ext cx="8784976" cy="3700610"/>
          </a:xfrm>
        </p:spPr>
        <p:txBody>
          <a:bodyPr/>
          <a:lstStyle/>
          <a:p>
            <a:r>
              <a:rPr lang="en-US" sz="2000" smtClean="0"/>
              <a:t>Desf</a:t>
            </a:r>
            <a:r>
              <a:rPr lang="ro-RO" sz="2000" smtClean="0"/>
              <a:t>ășurare algoritm:</a:t>
            </a:r>
          </a:p>
          <a:p>
            <a:pPr lvl="1"/>
            <a:r>
              <a:rPr lang="ro-RO" sz="2000" smtClean="0"/>
              <a:t>Comandatul trimite un mesaj semnat tuturor Locotenenților</a:t>
            </a:r>
          </a:p>
          <a:p>
            <a:pPr lvl="1"/>
            <a:r>
              <a:rPr lang="ro-RO" sz="2000" smtClean="0"/>
              <a:t>Fiecare Locotenent își adaugă semnătura și trimite mesajul celorlalți Locotenenți</a:t>
            </a:r>
          </a:p>
          <a:p>
            <a:pPr lvl="1"/>
            <a:endParaRPr lang="ro-RO" sz="2000" smtClean="0"/>
          </a:p>
          <a:p>
            <a:r>
              <a:rPr lang="ro-RO" sz="2000" smtClean="0"/>
              <a:t>Utilitatea semnăturii (de exemplu): </a:t>
            </a:r>
          </a:p>
          <a:p>
            <a:pPr lvl="1"/>
            <a:r>
              <a:rPr lang="ro-RO" sz="2000" smtClean="0"/>
              <a:t>Comandatul este trădător și trimite mesaje diferite Locotenenților</a:t>
            </a:r>
          </a:p>
          <a:p>
            <a:pPr lvl="1"/>
            <a:r>
              <a:rPr lang="ro-RO" sz="2000" smtClean="0"/>
              <a:t>Locotenenții, prin intermediul semnăturii, pot observa că mesajele diferite primite sunt cauzate chiar de Comandant – două mesaje diferite conțin semnătura Comandantului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8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</p:spPr>
            <p:txBody>
              <a:bodyPr/>
              <a:lstStyle/>
              <a:p>
                <a:r>
                  <a:rPr lang="ro-RO" sz="2000" smtClean="0"/>
                  <a:t>Algoritmul folosește o funcție </a:t>
                </a:r>
                <a:r>
                  <a:rPr lang="ro-RO" sz="2000" i="1" smtClean="0"/>
                  <a:t>choice</a:t>
                </a:r>
                <a:r>
                  <a:rPr lang="ro-RO" sz="2000" smtClean="0"/>
                  <a:t> care este aplicată unei mulțimi de ordine – pentru a se obține un </a:t>
                </a:r>
                <a:r>
                  <a:rPr lang="ro-RO" sz="2000" i="1" smtClean="0"/>
                  <a:t>singur ordin</a:t>
                </a:r>
              </a:p>
              <a:p>
                <a:endParaRPr lang="ro-RO" sz="2000" smtClean="0"/>
              </a:p>
              <a:p>
                <a:r>
                  <a:rPr lang="ro-RO" sz="2000" smtClean="0"/>
                  <a:t>Cerințe:</a:t>
                </a:r>
              </a:p>
              <a:p>
                <a:pPr lvl="1"/>
                <a:r>
                  <a:rPr lang="ro-RO" sz="2000" smtClean="0"/>
                  <a:t>Dacă mulțimea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ro-RO" sz="2000" smtClean="0"/>
                  <a:t> conține un singur ordin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ro-RO" sz="2000" smtClean="0"/>
                  <a:t>, atunci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ro-RO" sz="2000" b="0" i="1" smtClean="0">
                        <a:latin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ro-RO" sz="2000" b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ro-RO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𝑅𝐸𝑇𝑅𝐴𝐺𝐸𝑅𝐸</m:t>
                    </m:r>
                  </m:oMath>
                </a14:m>
                <a:r>
                  <a:rPr lang="ro-RO" sz="2000" smtClean="0"/>
                  <a:t>,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ro-RO" sz="2000" smtClean="0"/>
                  <a:t> este mulțimea vidă</a:t>
                </a:r>
              </a:p>
              <a:p>
                <a:pPr marL="457200" lvl="1" indent="0">
                  <a:buNone/>
                </a:pPr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O posibilă definiție pentru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choice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este elementul median al mulțimii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𝑉</m:t>
                    </m:r>
                    <m:r>
                      <a:rPr lang="ro-RO" sz="2000" i="1">
                        <a:latin typeface="Cambria Math"/>
                      </a:rPr>
                      <m:t> </m:t>
                    </m:r>
                    <m:r>
                      <a:rPr lang="ro-RO" sz="2000" b="0" i="0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presupunând că mulțimea este ordonată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  <a:blipFill rotWithShape="1">
                <a:blip r:embed="rId2"/>
                <a:stretch>
                  <a:fillRect l="-632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0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</p:spPr>
            <p:txBody>
              <a:bodyPr/>
              <a:lstStyle/>
              <a:p>
                <a:r>
                  <a:rPr lang="ro-RO" sz="2000" smtClean="0"/>
                  <a:t>Notații:</a:t>
                </a:r>
              </a:p>
              <a:p>
                <a:pPr lvl="1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x : i</a:t>
                </a:r>
                <a:r>
                  <a:rPr lang="ro-RO" sz="2000" smtClean="0"/>
                  <a:t> – valoarea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ro-RO" sz="2000" smtClean="0"/>
                  <a:t> semnată de Generalul </a:t>
                </a:r>
                <a:r>
                  <a:rPr lang="ro-RO" sz="2000" i="1" smtClean="0"/>
                  <a:t>i</a:t>
                </a:r>
              </a:p>
              <a:p>
                <a:pPr lvl="2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 : j : i </a:t>
                </a:r>
                <a:r>
                  <a:rPr lang="ro-RO" sz="2000" smtClean="0"/>
                  <a:t>– valoarea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/>
                  <a:t> semnată de Generalul </a:t>
                </a:r>
                <a:r>
                  <a:rPr lang="ro-RO" sz="2000" i="1" smtClean="0"/>
                  <a:t>j</a:t>
                </a:r>
                <a:r>
                  <a:rPr lang="ro-RO" sz="2000" smtClean="0"/>
                  <a:t>, apoi de Generalul </a:t>
                </a:r>
                <a:r>
                  <a:rPr lang="ro-RO" sz="2000" i="1" smtClean="0"/>
                  <a:t>i</a:t>
                </a:r>
              </a:p>
              <a:p>
                <a:pPr lvl="1">
                  <a:buClr>
                    <a:srgbClr val="F0615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Generalul </a:t>
                </a:r>
                <a:r>
                  <a:rPr lang="ro-RO" sz="2000" i="1">
                    <a:solidFill>
                      <a:srgbClr val="000000"/>
                    </a:solidFill>
                  </a:rPr>
                  <a:t>0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este Comandantul</a:t>
                </a:r>
              </a:p>
              <a:p>
                <a:pPr lvl="1">
                  <a:buClr>
                    <a:srgbClr val="F0615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– mulțimea de ordine primite (corect semnate) de către Generalul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</a:p>
              <a:p>
                <a:pPr lvl="2">
                  <a:buClr>
                    <a:srgbClr val="F0615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Pentru un Comandant loial, această mulțime conține un singur element (Locotenenții loiali pot recunoaște mesajele false introduse de trădătoril)</a:t>
                </a: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A nu se confunda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mulțimea de ordine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cu mulțimea de mesaje primite de un General (mai multe mesaje pot conține același ordin)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2"/>
                <a:endParaRPr lang="ro-RO" sz="2000" smtClean="0"/>
              </a:p>
              <a:p>
                <a:pPr lvl="2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  <a:blipFill rotWithShape="1">
                <a:blip r:embed="rId2"/>
                <a:stretch>
                  <a:fillRect l="-62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208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=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ro-RO" sz="2000" b="0" smtClean="0">
                  <a:ea typeface="Cambria Math"/>
                </a:endParaRPr>
              </a:p>
              <a:p>
                <a:pPr lvl="1"/>
                <a:r>
                  <a:rPr lang="ro-RO" sz="2000" smtClean="0"/>
                  <a:t>Comandatul își semnează valoarea și o trimite fiecărui Locotenent</a:t>
                </a:r>
              </a:p>
              <a:p>
                <a:pPr lvl="1"/>
                <a:r>
                  <a:rPr lang="ro-RO" sz="2000" smtClean="0"/>
                  <a:t>Pentru fiecare </a:t>
                </a:r>
                <a:r>
                  <a:rPr lang="ro-RO" sz="2000" i="1" smtClean="0"/>
                  <a:t>i</a:t>
                </a:r>
                <a:r>
                  <a:rPr lang="ro-RO" sz="2000" smtClean="0"/>
                  <a:t>:</a:t>
                </a:r>
              </a:p>
              <a:p>
                <a:pPr lvl="2"/>
                <a:r>
                  <a:rPr lang="ro-RO" sz="2000" smtClean="0"/>
                  <a:t>Dacă Locotenenentul </a:t>
                </a:r>
                <a:r>
                  <a:rPr lang="ro-RO" sz="2000" i="1" smtClean="0"/>
                  <a:t>i</a:t>
                </a:r>
                <a:r>
                  <a:rPr lang="ro-RO" sz="2000" smtClean="0"/>
                  <a:t> primește un mesaj de forma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 : 0</a:t>
                </a:r>
                <a:r>
                  <a:rPr lang="ro-RO" sz="2000" smtClean="0"/>
                  <a:t> de la Comandant și mulțimea sa de ordine este vidă: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=</m:t>
                    </m:r>
                    <m:r>
                      <a:rPr lang="ro-RO" b="0" i="1" smtClean="0">
                        <a:latin typeface="Cambria Math" pitchFamily="18" charset="0"/>
                        <a:ea typeface="Cambria Math" pitchFamily="18" charset="0"/>
                      </a:rPr>
                      <m:t>𝑣</m:t>
                    </m:r>
                  </m:oMath>
                </a14:m>
                <a:endParaRPr lang="ro-RO" b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3"/>
                <a:r>
                  <a:rPr lang="ro-RO" smtClean="0"/>
                  <a:t>trimite </a:t>
                </a:r>
                <a:r>
                  <a:rPr lang="ro-RO" smtClean="0">
                    <a:latin typeface="Cambria Math" pitchFamily="18" charset="0"/>
                    <a:ea typeface="Cambria Math" pitchFamily="18" charset="0"/>
                  </a:rPr>
                  <a:t>v : 0 : i</a:t>
                </a:r>
                <a:r>
                  <a:rPr lang="ro-RO" smtClean="0"/>
                  <a:t> celorlalți Locotenenți</a:t>
                </a:r>
              </a:p>
              <a:p>
                <a:pPr lvl="2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Dacă Locotenenentul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primește un mesaj </a:t>
                </a:r>
                <a:r>
                  <a:rPr lang="ro-RO" sz="2000">
                    <a:solidFill>
                      <a:srgbClr val="000000"/>
                    </a:solidFill>
                  </a:rPr>
                  <a:t>de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forma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: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 și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nu este în mulțimea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, atunci:</a:t>
                </a:r>
              </a:p>
              <a:p>
                <a:pPr lvl="3">
                  <a:buClr>
                    <a:srgbClr val="3568C7"/>
                  </a:buClr>
                </a:pPr>
                <a:r>
                  <a:rPr lang="ro-RO" smtClean="0">
                    <a:solidFill>
                      <a:srgbClr val="000000"/>
                    </a:solidFill>
                  </a:rPr>
                  <a:t>se adaugă </a:t>
                </a:r>
                <a:r>
                  <a:rPr lang="ro-RO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mtClean="0">
                    <a:solidFill>
                      <a:srgbClr val="000000"/>
                    </a:solidFill>
                  </a:rPr>
                  <a:t>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o-RO" smtClean="0"/>
              </a:p>
              <a:p>
                <a:pPr lvl="3">
                  <a:buClr>
                    <a:srgbClr val="3568C7"/>
                  </a:buClr>
                </a:pPr>
                <a:r>
                  <a:rPr lang="ro-RO" smtClean="0"/>
                  <a:t>dacă </a:t>
                </a:r>
                <a:r>
                  <a:rPr lang="ro-RO" i="1" smtClean="0"/>
                  <a:t>k</a:t>
                </a:r>
                <a:r>
                  <a:rPr lang="ro-RO" smtClean="0"/>
                  <a:t> &lt; </a:t>
                </a:r>
                <a:r>
                  <a:rPr lang="ro-RO" i="1" smtClean="0"/>
                  <a:t>m</a:t>
                </a:r>
                <a:r>
                  <a:rPr lang="ro-RO" smtClean="0"/>
                  <a:t>, se trimite mesajul </a:t>
                </a:r>
                <a:r>
                  <a:rPr lang="ro-RO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mtClean="0"/>
                  <a:t> : </a:t>
                </a:r>
                <a:r>
                  <a:rPr lang="ro-RO" smtClean="0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ro-RO" smtClean="0"/>
                  <a:t>  Locotenenților care nu sunt în mulțimea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o-RO" b="0" smtClean="0"/>
              </a:p>
              <a:p>
                <a:pPr lvl="1">
                  <a:buClr>
                    <a:srgbClr val="F0615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Pentru fiecare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: atunci când Locotenentul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nu mai primește mesaje, se va supune ordinului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o-RO" sz="2000"/>
              </a:p>
              <a:p>
                <a:pPr lvl="1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3568C7"/>
                  </a:buClr>
                </a:pPr>
                <a:endParaRPr lang="ro-RO" b="0" smtClean="0"/>
              </a:p>
              <a:p>
                <a:pPr lvl="3">
                  <a:buClr>
                    <a:srgbClr val="3568C7"/>
                  </a:buClr>
                </a:pPr>
                <a:endParaRPr lang="ro-RO" smtClean="0"/>
              </a:p>
              <a:p>
                <a:pPr lvl="3"/>
                <a:endParaRPr lang="ro-RO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  <a:blipFill rotWithShape="1"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Algoritmul </a:t>
            </a:r>
            <a:r>
              <a:rPr lang="ro-RO" sz="2800" i="1" dirty="0" smtClean="0"/>
              <a:t>SM(m)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7694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34878"/>
            <a:ext cx="8445624" cy="4074442"/>
          </a:xfrm>
        </p:spPr>
        <p:txBody>
          <a:bodyPr/>
          <a:lstStyle/>
          <a:p>
            <a:r>
              <a:rPr lang="ro-RO" sz="2000" smtClean="0"/>
              <a:t>Valorea comună poate </a:t>
            </a:r>
            <a:r>
              <a:rPr lang="ro-RO" sz="2000" i="1" smtClean="0"/>
              <a:t>să nu fie atinsă</a:t>
            </a:r>
            <a:r>
              <a:rPr lang="ro-RO" sz="2000" smtClean="0"/>
              <a:t> din diferite cauze</a:t>
            </a:r>
          </a:p>
          <a:p>
            <a:pPr lvl="1"/>
            <a:r>
              <a:rPr lang="ro-RO" sz="2000" smtClean="0"/>
              <a:t>pierderea mesajelor în mediul de comunicație</a:t>
            </a:r>
          </a:p>
          <a:p>
            <a:pPr lvl="1"/>
            <a:r>
              <a:rPr lang="ro-RO" sz="2000" smtClean="0"/>
              <a:t>procesele pot produce rezultate greșite</a:t>
            </a:r>
          </a:p>
          <a:p>
            <a:pPr lvl="1"/>
            <a:endParaRPr lang="ro-RO" sz="2000"/>
          </a:p>
          <a:p>
            <a:r>
              <a:rPr lang="ro-RO" sz="2000" smtClean="0"/>
              <a:t>Tipuri de defecte ale proceselor</a:t>
            </a:r>
          </a:p>
          <a:p>
            <a:pPr lvl="1"/>
            <a:r>
              <a:rPr lang="ro-RO" sz="2000" b="1" i="1" smtClean="0"/>
              <a:t>crash</a:t>
            </a:r>
            <a:r>
              <a:rPr lang="ro-RO" sz="2000" smtClean="0"/>
              <a:t>: procesul devine nefuncțional</a:t>
            </a:r>
            <a:endParaRPr lang="ro-RO" sz="2000" b="1" i="1" smtClean="0"/>
          </a:p>
          <a:p>
            <a:pPr lvl="1"/>
            <a:r>
              <a:rPr lang="ro-RO" sz="2000" b="1" i="1" smtClean="0"/>
              <a:t>byzantine</a:t>
            </a:r>
            <a:r>
              <a:rPr lang="ro-RO" sz="2000" smtClean="0"/>
              <a:t>: procesul trimite mesaje cu un conținut arbitrar</a:t>
            </a:r>
          </a:p>
          <a:p>
            <a:pPr lvl="1"/>
            <a:endParaRPr lang="ro-RO" sz="2000" smtClean="0"/>
          </a:p>
          <a:p>
            <a:r>
              <a:rPr lang="ro-RO" sz="2000" smtClean="0"/>
              <a:t>O analogie pentru astfel de situații este </a:t>
            </a:r>
            <a:r>
              <a:rPr lang="ro-RO" sz="2000" i="1" smtClean="0"/>
              <a:t>Problema Generalilor Bizantini</a:t>
            </a:r>
            <a:endParaRPr lang="en-US" sz="2000" smtClean="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Tipuri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defecte</a:t>
            </a:r>
            <a:r>
              <a:rPr lang="en-US" sz="2800" dirty="0" smtClean="0"/>
              <a:t> </a:t>
            </a:r>
            <a:r>
              <a:rPr lang="ro-RO" sz="2800" dirty="0" smtClean="0"/>
              <a:t>în sistemele distribuite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10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</p:spPr>
            <p:txBody>
              <a:bodyPr/>
              <a:lstStyle/>
              <a:p>
                <a:r>
                  <a:rPr lang="ro-RO" sz="2000" dirty="0" smtClean="0"/>
                  <a:t>Cum se dectează faptul că un Locotenent nu va mai primi mesaje?</a:t>
                </a:r>
              </a:p>
              <a:p>
                <a:pPr lvl="1"/>
                <a:r>
                  <a:rPr lang="ro-RO" sz="2000" dirty="0" smtClean="0"/>
                  <a:t>folosirea unui timer</a:t>
                </a:r>
              </a:p>
              <a:p>
                <a:pPr lvl="1"/>
                <a:r>
                  <a:rPr lang="ro-RO" sz="2000" dirty="0" smtClean="0"/>
                  <a:t>se poate arăta că pentru o secvență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 smtClean="0"/>
                  <a:t>, k ≤ m, un Locotenent poate primi cel mult un mesaj de forma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lvl="2"/>
                <a:r>
                  <a:rPr lang="ro-RO" sz="2000" dirty="0" smtClean="0"/>
                  <a:t>se poate impune ca Locotenentul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 dirty="0" smtClean="0"/>
                  <a:t> să trimită un astfel de mesaj sau un mesaj care să indice că nu va trimite un astfel de conținut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  <a:blipFill rotWithShape="1">
                <a:blip r:embed="rId2"/>
                <a:stretch>
                  <a:fillRect l="-568" t="-835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Algoritmul </a:t>
            </a:r>
            <a:r>
              <a:rPr lang="ro-RO" sz="2800" i="1" dirty="0" smtClean="0"/>
              <a:t>SM(m)</a:t>
            </a:r>
            <a:endParaRPr lang="en-US" sz="2800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013176"/>
            <a:ext cx="79928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o-RO" dirty="0"/>
              <a:t>Corectitudine</a:t>
            </a:r>
          </a:p>
          <a:p>
            <a:pPr eaLnBrk="1" hangingPunct="1">
              <a:buFontTx/>
              <a:buNone/>
            </a:pPr>
            <a:endParaRPr lang="ro-RO" sz="1400" dirty="0"/>
          </a:p>
          <a:p>
            <a:pPr eaLnBrk="1" hangingPunct="1">
              <a:buFontTx/>
              <a:buNone/>
            </a:pPr>
            <a:r>
              <a:rPr lang="en-US" dirty="0"/>
              <a:t>TEOREMA 2.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orice</a:t>
            </a:r>
            <a:r>
              <a:rPr lang="en-US" i="1" dirty="0"/>
              <a:t> m, </a:t>
            </a:r>
            <a:r>
              <a:rPr lang="en-US" i="1" dirty="0" err="1"/>
              <a:t>Algoritmul</a:t>
            </a:r>
            <a:r>
              <a:rPr lang="en-US" i="1" dirty="0"/>
              <a:t> SM(m) </a:t>
            </a:r>
            <a:r>
              <a:rPr lang="en-US" i="1" dirty="0" err="1"/>
              <a:t>rezolvă</a:t>
            </a:r>
            <a:r>
              <a:rPr lang="en-US" i="1" dirty="0"/>
              <a:t> </a:t>
            </a:r>
            <a:r>
              <a:rPr lang="en-US" i="1" dirty="0" err="1"/>
              <a:t>problema</a:t>
            </a:r>
            <a:r>
              <a:rPr lang="en-US" i="1" dirty="0"/>
              <a:t> </a:t>
            </a:r>
            <a:r>
              <a:rPr lang="en-US" i="1" dirty="0" err="1"/>
              <a:t>generalilor</a:t>
            </a:r>
            <a:r>
              <a:rPr lang="en-US" i="1" dirty="0"/>
              <a:t> </a:t>
            </a:r>
            <a:r>
              <a:rPr lang="en-US" i="1" dirty="0" err="1"/>
              <a:t>bizantini</a:t>
            </a:r>
            <a:r>
              <a:rPr lang="en-US" i="1" dirty="0"/>
              <a:t> </a:t>
            </a:r>
            <a:r>
              <a:rPr lang="en-US" i="1" dirty="0" err="1"/>
              <a:t>dacă</a:t>
            </a:r>
            <a:r>
              <a:rPr lang="en-US" i="1" dirty="0"/>
              <a:t> </a:t>
            </a:r>
            <a:r>
              <a:rPr lang="en-US" i="1" dirty="0" err="1"/>
              <a:t>există</a:t>
            </a:r>
            <a:r>
              <a:rPr lang="en-US" i="1" dirty="0"/>
              <a:t> </a:t>
            </a:r>
            <a:r>
              <a:rPr lang="en-US" i="1" dirty="0" err="1"/>
              <a:t>cel</a:t>
            </a:r>
            <a:r>
              <a:rPr lang="en-US" i="1" dirty="0"/>
              <a:t> </a:t>
            </a:r>
            <a:r>
              <a:rPr lang="en-US" i="1" dirty="0" err="1"/>
              <a:t>mult</a:t>
            </a:r>
            <a:r>
              <a:rPr lang="en-US" i="1" dirty="0"/>
              <a:t> m </a:t>
            </a:r>
            <a:r>
              <a:rPr lang="en-US" i="1" dirty="0" err="1"/>
              <a:t>trădători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>
                <a:solidFill>
                  <a:schemeClr val="accent2"/>
                </a:solidFill>
              </a:rPr>
              <a:t>IC2. Dacă comandantul este </a:t>
            </a:r>
            <a:r>
              <a:rPr lang="pt-BR" sz="2000" b="1" smtClean="0">
                <a:solidFill>
                  <a:srgbClr val="FF0000"/>
                </a:solidFill>
              </a:rPr>
              <a:t>loial</a:t>
            </a:r>
            <a:r>
              <a:rPr lang="pt-BR" sz="2000" smtClean="0">
                <a:solidFill>
                  <a:schemeClr val="accent2"/>
                </a:solidFill>
              </a:rPr>
              <a:t>, atunci fiecare locotenent loial se supune ordinului transmis de el.</a:t>
            </a:r>
            <a:endParaRPr lang="en-US" sz="2000" smtClean="0">
              <a:solidFill>
                <a:schemeClr val="accent2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Iniţial Vi = Φ.</a:t>
            </a:r>
            <a:endParaRPr lang="es-E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(2) </a:t>
            </a:r>
            <a:r>
              <a:rPr lang="es-ES" sz="2000" b="1" smtClean="0"/>
              <a:t>For each</a:t>
            </a:r>
            <a:r>
              <a:rPr lang="es-ES" sz="2000" smtClean="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 smtClean="0"/>
              <a:t>(A) </a:t>
            </a:r>
            <a:r>
              <a:rPr lang="es-ES" b="1" smtClean="0"/>
              <a:t>If</a:t>
            </a:r>
            <a:r>
              <a:rPr lang="es-ES" smtClean="0"/>
              <a:t> Locotenent i primeşte un mesaj de forma v: 0 de la comandant şi nu a primit încă nici un ordin </a:t>
            </a:r>
            <a:r>
              <a:rPr lang="es-ES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mtClean="0"/>
              <a:t>(B) </a:t>
            </a:r>
            <a:r>
              <a:rPr lang="sv-SE" b="1" smtClean="0"/>
              <a:t>If</a:t>
            </a:r>
            <a:r>
              <a:rPr lang="sv-SE" smtClean="0"/>
              <a:t> Locotenent i primeşte un mesaj de forma v:0:j1: … :jk</a:t>
            </a:r>
            <a:r>
              <a:rPr lang="sv-SE" i="1" smtClean="0"/>
              <a:t> </a:t>
            </a:r>
            <a:r>
              <a:rPr lang="sv-SE" smtClean="0"/>
              <a:t>şi v nu este în </a:t>
            </a:r>
            <a:r>
              <a:rPr lang="sv-SE" i="1" smtClean="0"/>
              <a:t>Vi </a:t>
            </a:r>
            <a:r>
              <a:rPr lang="sv-SE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adaugă v la </a:t>
            </a:r>
            <a:r>
              <a:rPr lang="sv-SE" sz="2000" i="1" smtClean="0"/>
              <a:t>Vi;</a:t>
            </a:r>
            <a:endParaRPr lang="sv-SE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</a:t>
            </a:r>
            <a:r>
              <a:rPr lang="sv-SE" sz="2000" b="1" smtClean="0"/>
              <a:t>if</a:t>
            </a:r>
            <a:r>
              <a:rPr lang="sv-SE" sz="2000" smtClean="0"/>
              <a:t> k &lt; m </a:t>
            </a:r>
            <a:r>
              <a:rPr lang="sv-SE" sz="2000" b="1" smtClean="0"/>
              <a:t>then</a:t>
            </a:r>
            <a:r>
              <a:rPr lang="sv-SE" sz="2000" smtClean="0"/>
              <a:t> trimite mesaj v:0:j1: . . . :jk:i</a:t>
            </a:r>
            <a:r>
              <a:rPr lang="sv-SE" sz="2000" i="1" smtClean="0"/>
              <a:t> </a:t>
            </a:r>
            <a:r>
              <a:rPr lang="sv-SE" sz="2000" smtClean="0"/>
              <a:t>fiecărui locotenent diferit de  j1  . . . jk.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i: </a:t>
            </a:r>
            <a:endParaRPr lang="ro-RO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when</a:t>
            </a:r>
            <a:r>
              <a:rPr lang="en-US" smtClean="0"/>
              <a:t> Locotenent i nu mai primeşte mesaje el execută ordinul  </a:t>
            </a:r>
            <a:r>
              <a:rPr lang="en-US" i="1" smtClean="0"/>
              <a:t>choice(Vi).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715000" y="2057400"/>
            <a:ext cx="34290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Times New Roman" charset="0"/>
              </a:rPr>
              <a:t>Pas 1. Comandantul trimite ordinul semnat v:0 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733800" y="3657600"/>
            <a:ext cx="51816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</a:rPr>
              <a:t>Fiecare locotenent loial primeşte ordinul v în pasul (2)(A). 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286000" y="5334000"/>
            <a:ext cx="6553200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</a:rPr>
              <a:t>Un locotenent neloial nu poate falsifica ordinul comandantului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 un locotenent loial nu poate</a:t>
            </a:r>
            <a:r>
              <a:rPr lang="en-US" smtClean="0">
                <a:solidFill>
                  <a:srgbClr val="FF0000"/>
                </a:solidFill>
              </a:rPr>
              <a:t> primi un alt ordin în pasul (2)(B) </a:t>
            </a:r>
          </a:p>
        </p:txBody>
      </p:sp>
    </p:spTree>
    <p:extLst>
      <p:ext uri="{BB962C8B-B14F-4D97-AF65-F5344CB8AC3E}">
        <p14:creationId xmlns:p14="http://schemas.microsoft.com/office/powerpoint/2010/main" val="23419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331" grpId="1" animBg="1"/>
      <p:bldP spid="99333" grpId="0" animBg="1"/>
      <p:bldP spid="99333" grpId="1" animBg="1"/>
      <p:bldP spid="99334" grpId="0" animBg="1"/>
      <p:bldP spid="993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mtClean="0">
                <a:solidFill>
                  <a:schemeClr val="accent2"/>
                </a:solidFill>
              </a:rPr>
              <a:t>IC1. Toţi locotenenţii loiali se supun aceluiaşi ordin. Analizam cazul "comandant </a:t>
            </a:r>
            <a:r>
              <a:rPr lang="pt-BR" b="1" smtClean="0">
                <a:solidFill>
                  <a:srgbClr val="FF0000"/>
                </a:solidFill>
              </a:rPr>
              <a:t>tradator</a:t>
            </a:r>
            <a:r>
              <a:rPr lang="pt-BR" smtClean="0">
                <a:solidFill>
                  <a:schemeClr val="accent2"/>
                </a:solidFill>
              </a:rPr>
              <a:t>".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o-RO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Iniţial Vi = Φ.</a:t>
            </a:r>
            <a:endParaRPr lang="es-E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(2) </a:t>
            </a:r>
            <a:r>
              <a:rPr lang="es-ES" sz="2000" b="1" smtClean="0"/>
              <a:t>For each</a:t>
            </a:r>
            <a:r>
              <a:rPr lang="es-ES" sz="2000" smtClean="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 smtClean="0"/>
              <a:t>(A) </a:t>
            </a:r>
            <a:r>
              <a:rPr lang="es-ES" b="1" smtClean="0"/>
              <a:t>If</a:t>
            </a:r>
            <a:r>
              <a:rPr lang="es-ES" smtClean="0"/>
              <a:t> Locotenent i primeşte un mesaj de forma v: 0 de la comandant şi nu a primit încă nici un ordin </a:t>
            </a:r>
            <a:r>
              <a:rPr lang="es-ES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mtClean="0"/>
              <a:t>(B) </a:t>
            </a:r>
            <a:r>
              <a:rPr lang="sv-SE" b="1" smtClean="0"/>
              <a:t>If</a:t>
            </a:r>
            <a:r>
              <a:rPr lang="sv-SE" smtClean="0"/>
              <a:t> Locotenent i primeşte un mesaj de forma v:0:j1: … :jk</a:t>
            </a:r>
            <a:r>
              <a:rPr lang="sv-SE" i="1" smtClean="0"/>
              <a:t> </a:t>
            </a:r>
            <a:r>
              <a:rPr lang="sv-SE" smtClean="0"/>
              <a:t>şi v nu este în </a:t>
            </a:r>
            <a:r>
              <a:rPr lang="sv-SE" i="1" smtClean="0"/>
              <a:t>Vi </a:t>
            </a:r>
            <a:r>
              <a:rPr lang="sv-SE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adaugă v la </a:t>
            </a:r>
            <a:r>
              <a:rPr lang="sv-SE" sz="2000" i="1" smtClean="0"/>
              <a:t>Vi;</a:t>
            </a:r>
            <a:endParaRPr lang="sv-SE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</a:t>
            </a:r>
            <a:r>
              <a:rPr lang="sv-SE" sz="2000" b="1" smtClean="0"/>
              <a:t>if</a:t>
            </a:r>
            <a:r>
              <a:rPr lang="sv-SE" sz="2000" smtClean="0"/>
              <a:t> k &lt; m </a:t>
            </a:r>
            <a:r>
              <a:rPr lang="sv-SE" sz="2000" b="1" smtClean="0"/>
              <a:t>then</a:t>
            </a:r>
            <a:r>
              <a:rPr lang="sv-SE" sz="2000" smtClean="0"/>
              <a:t> trimite mesaj v:0:j1: . . . :jk:i</a:t>
            </a:r>
            <a:r>
              <a:rPr lang="sv-SE" sz="2000" i="1" smtClean="0"/>
              <a:t> </a:t>
            </a:r>
            <a:r>
              <a:rPr lang="sv-SE" sz="2000" smtClean="0"/>
              <a:t>fiecărui locotenent diferit de  j1  . . . jk.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i: </a:t>
            </a:r>
            <a:endParaRPr lang="ro-RO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when</a:t>
            </a:r>
            <a:r>
              <a:rPr lang="en-US" smtClean="0"/>
              <a:t> Locotenent i nu mai primeşte mesaje el execută ordinul  </a:t>
            </a:r>
            <a:r>
              <a:rPr lang="en-US" i="1" smtClean="0"/>
              <a:t>choice(Vi).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048000" y="990600"/>
            <a:ext cx="5943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primeşte ordinul v în pasul (2)(A), atunci el îl transmite lui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în pasul (2)(A)(ii);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îl primeşte (conform proprietăţii A1).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905000" y="2209800"/>
            <a:ext cx="7086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adaugă v la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</a:rPr>
              <a:t>Vi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în pasul (2)(B)(i), atunci el trebuie să fi primit un mesaj de forma v:0:j1: . . . :jk. 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este unul dintre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</a:rPr>
              <a:t>jr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, atunci (cf A4) el trebuie să fi primit deja ordinul v.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9248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3333CC"/>
                </a:solidFill>
                <a:latin typeface="Arial" charset="0"/>
              </a:rPr>
              <a:t>Daca j nu este unul din </a:t>
            </a:r>
            <a:r>
              <a:rPr lang="en-US" sz="2000" i="1">
                <a:solidFill>
                  <a:srgbClr val="3333CC"/>
                </a:solidFill>
                <a:latin typeface="Arial" charset="0"/>
              </a:rPr>
              <a:t>jr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 &amp; k &lt; m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trimite mesajul v:0:j1: . . . :jk:i lui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trebuie să primească ordinul v. 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8534400" cy="1473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Daca j nu este unul din </a:t>
            </a:r>
            <a:r>
              <a:rPr lang="en-US" sz="2000" i="1" smtClean="0">
                <a:solidFill>
                  <a:srgbClr val="3333CC"/>
                </a:solidFill>
                <a:latin typeface="Arial" pitchFamily="34" charset="0"/>
              </a:rPr>
              <a:t>jr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&amp; k = m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: comandant trădător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cel mult m - 1 locotenenţi sunt trădători. </a:t>
            </a:r>
            <a:r>
              <a:rPr lang="es-ES" sz="2000" smtClean="0">
                <a:solidFill>
                  <a:srgbClr val="FF0000"/>
                </a:solidFill>
                <a:latin typeface="Arial" pitchFamily="34" charset="0"/>
              </a:rPr>
              <a:t>Cel puţin unul dintre j1, . . . , jm este loial. El a trimis lui </a:t>
            </a:r>
            <a:r>
              <a:rPr lang="es-E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s-ES" sz="2000" smtClean="0">
                <a:solidFill>
                  <a:srgbClr val="FF0000"/>
                </a:solidFill>
                <a:latin typeface="Arial" pitchFamily="34" charset="0"/>
              </a:rPr>
              <a:t> valoarea v atunci când a primit-o prima dată.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daca i are v atunci si j are v  toti lt. loiali au aceleasi v-uri</a:t>
            </a:r>
          </a:p>
        </p:txBody>
      </p:sp>
    </p:spTree>
    <p:extLst>
      <p:ext uri="{BB962C8B-B14F-4D97-AF65-F5344CB8AC3E}">
        <p14:creationId xmlns:p14="http://schemas.microsoft.com/office/powerpoint/2010/main" val="35447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5" grpId="1" animBg="1"/>
      <p:bldP spid="100356" grpId="0" animBg="1"/>
      <p:bldP spid="100356" grpId="1" animBg="1"/>
      <p:bldP spid="100357" grpId="0" animBg="1"/>
      <p:bldP spid="100357" grpId="1" animBg="1"/>
      <p:bldP spid="100358" grpId="0" animBg="1"/>
      <p:bldP spid="10035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Exemplu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 smtClean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2195736" y="4581128"/>
            <a:ext cx="48329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2195736" y="4869160"/>
            <a:ext cx="48245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 bwMode="auto">
          <a:xfrm flipH="1">
            <a:off x="1259632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 bwMode="auto">
          <a:xfrm>
            <a:off x="5328084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3688" y="33250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atac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4863" y="3325054"/>
            <a:ext cx="17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924" y="42210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atac : 0 : 1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9892" y="486916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 : 0 : 2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59422"/>
                <a:ext cx="8229600" cy="3301826"/>
              </a:xfrm>
            </p:spPr>
            <p:txBody>
              <a:bodyPr/>
              <a:lstStyle/>
              <a:p>
                <a:r>
                  <a:rPr lang="ro-RO" sz="2000" smtClean="0"/>
                  <a:t>Rescriere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o-RO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ro-RO" sz="2000" b="0" smtClean="0"/>
              </a:p>
              <a:p>
                <a:pPr lvl="1"/>
                <a:r>
                  <a:rPr lang="ro-RO" sz="2000" smtClean="0"/>
                  <a:t>Toate procesele corect funcționale trebuie să folosească aceeași valoare de intrare (pentru a produce același rezultat).</a:t>
                </a:r>
              </a:p>
              <a:p>
                <a:pPr lvl="1"/>
                <a:r>
                  <a:rPr lang="ro-RO" sz="2000" smtClean="0"/>
                  <a:t>Dacă unitatea de intrare funcționează corect, atunci toate procesele care funcționează în mod corect trebuie să folosească valoarea primită de la unitatea de intrare</a:t>
                </a:r>
              </a:p>
              <a:p>
                <a:pPr lvl="1"/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Unitatea de intrare reprezintă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Comandantul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, procesele reprezintă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Locotenenții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, iar „corect funcțional” se traduce prin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loial</a:t>
                </a:r>
                <a:endParaRPr lang="ro-RO" sz="2000" i="1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59422"/>
                <a:ext cx="8229600" cy="3301826"/>
              </a:xfrm>
              <a:blipFill rotWithShape="1">
                <a:blip r:embed="rId2"/>
                <a:stretch>
                  <a:fillRect l="-667" t="-73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Problema reală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73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23850" y="2492747"/>
            <a:ext cx="8229600" cy="2520429"/>
          </a:xfrm>
        </p:spPr>
        <p:txBody>
          <a:bodyPr/>
          <a:lstStyle/>
          <a:p>
            <a:r>
              <a:rPr lang="en-US" sz="2800" smtClean="0"/>
              <a:t>Sisteme tolerante la defecte</a:t>
            </a:r>
          </a:p>
          <a:p>
            <a:r>
              <a:rPr lang="ro-RO" sz="2800" smtClean="0"/>
              <a:t>Problema</a:t>
            </a:r>
            <a:r>
              <a:rPr lang="en-US" sz="2800" smtClean="0"/>
              <a:t> generalilor bizantini</a:t>
            </a:r>
          </a:p>
          <a:p>
            <a:r>
              <a:rPr lang="en-US" sz="2800" smtClean="0"/>
              <a:t>Solu</a:t>
            </a:r>
            <a:r>
              <a:rPr lang="ro-RO" sz="2800" smtClean="0"/>
              <a:t>ț</a:t>
            </a:r>
            <a:r>
              <a:rPr lang="en-US" sz="2800" smtClean="0"/>
              <a:t>ia cu mesaje orale</a:t>
            </a:r>
          </a:p>
          <a:p>
            <a:r>
              <a:rPr lang="en-US" sz="2800" smtClean="0"/>
              <a:t>Solu</a:t>
            </a:r>
            <a:r>
              <a:rPr lang="ro-RO" sz="2800" smtClean="0"/>
              <a:t>ț</a:t>
            </a:r>
            <a:r>
              <a:rPr lang="en-US" sz="2800" smtClean="0"/>
              <a:t>ia cu mesaje semnate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smtClean="0"/>
              <a:t>Bibliografie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910"/>
            <a:ext cx="8229600" cy="3210346"/>
          </a:xfrm>
        </p:spPr>
        <p:txBody>
          <a:bodyPr/>
          <a:lstStyle/>
          <a:p>
            <a:r>
              <a:rPr lang="ro-RO" sz="2000" smtClean="0"/>
              <a:t>Abraham Silberschatz, Peter B. Gavin, Greg Gange</a:t>
            </a:r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</a:t>
            </a:r>
            <a:r>
              <a:rPr lang="ro-RO" sz="2000" i="1" smtClean="0"/>
              <a:t>Operating System Concepts</a:t>
            </a:r>
            <a:r>
              <a:rPr lang="en-US" sz="2000" i="1" smtClean="0"/>
              <a:t>, 8</a:t>
            </a:r>
            <a:r>
              <a:rPr lang="en-US" sz="2000" i="1" baseline="30000" smtClean="0"/>
              <a:t>th</a:t>
            </a:r>
            <a:r>
              <a:rPr lang="en-US" sz="2000" i="1" smtClean="0"/>
              <a:t> Edition</a:t>
            </a:r>
            <a:endParaRPr lang="ro-RO" sz="2000"/>
          </a:p>
          <a:p>
            <a:pPr marL="0" indent="0">
              <a:buNone/>
            </a:pPr>
            <a:r>
              <a:rPr lang="ro-RO" sz="2000" smtClean="0"/>
              <a:t>    Capitolul 18.7 – </a:t>
            </a:r>
            <a:r>
              <a:rPr lang="ro-RO" sz="2000" i="1" smtClean="0"/>
              <a:t>Reaching Agreement </a:t>
            </a:r>
          </a:p>
          <a:p>
            <a:pPr marL="0" indent="0">
              <a:buNone/>
            </a:pPr>
            <a:endParaRPr lang="ro-RO" sz="2000" i="1" smtClean="0"/>
          </a:p>
          <a:p>
            <a:r>
              <a:rPr lang="ro-RO" sz="2000" smtClean="0"/>
              <a:t>Leslie Lamport, Robert Shostak, Marshall Pease</a:t>
            </a:r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 </a:t>
            </a:r>
            <a:r>
              <a:rPr lang="ro-RO" sz="2000" i="1" smtClean="0"/>
              <a:t>The Byzantine Generals Problem</a:t>
            </a:r>
          </a:p>
          <a:p>
            <a:pPr marL="0" indent="0">
              <a:buNone/>
            </a:pPr>
            <a:r>
              <a:rPr lang="ro-RO" sz="2000" smtClean="0"/>
              <a:t>     </a:t>
            </a:r>
            <a:r>
              <a:rPr lang="en-US" sz="2000" smtClean="0"/>
              <a:t>ACM </a:t>
            </a:r>
            <a:r>
              <a:rPr lang="en-US" sz="2000"/>
              <a:t>Transactions on Programming Languages and </a:t>
            </a:r>
            <a:r>
              <a:rPr lang="en-US" sz="2000" smtClean="0"/>
              <a:t>Systems</a:t>
            </a:r>
            <a:endParaRPr lang="ro-RO" sz="2000" smtClean="0"/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 </a:t>
            </a:r>
            <a:r>
              <a:rPr lang="en-US" sz="2000" smtClean="0"/>
              <a:t>Vol</a:t>
            </a:r>
            <a:r>
              <a:rPr lang="en-US" sz="2000"/>
              <a:t>. 4, </a:t>
            </a:r>
            <a:r>
              <a:rPr lang="en-US" sz="2000" smtClean="0"/>
              <a:t>N</a:t>
            </a:r>
            <a:r>
              <a:rPr lang="ro-RO" sz="2000" smtClean="0"/>
              <a:t>r</a:t>
            </a:r>
            <a:r>
              <a:rPr lang="en-US" sz="2000" smtClean="0"/>
              <a:t>. </a:t>
            </a:r>
            <a:r>
              <a:rPr lang="en-US" sz="2000"/>
              <a:t>3, </a:t>
            </a:r>
            <a:r>
              <a:rPr lang="ro-RO" sz="2000" smtClean="0"/>
              <a:t>Iulie</a:t>
            </a:r>
            <a:r>
              <a:rPr lang="en-US" sz="2000" smtClean="0"/>
              <a:t> </a:t>
            </a:r>
            <a:r>
              <a:rPr lang="en-US" sz="2000"/>
              <a:t>1982, </a:t>
            </a:r>
            <a:r>
              <a:rPr lang="en-US" sz="2000" smtClean="0"/>
              <a:t>Pag</a:t>
            </a:r>
            <a:r>
              <a:rPr lang="ro-RO" sz="2000" smtClean="0"/>
              <a:t>inile</a:t>
            </a:r>
            <a:r>
              <a:rPr lang="en-US" sz="2000" smtClean="0"/>
              <a:t> 382</a:t>
            </a:r>
            <a:r>
              <a:rPr lang="ro-RO" sz="2000" smtClean="0"/>
              <a:t> – </a:t>
            </a:r>
            <a:r>
              <a:rPr lang="en-US" sz="2000" smtClean="0"/>
              <a:t>401</a:t>
            </a:r>
            <a:endParaRPr lang="ro-RO" sz="2000" smtClean="0"/>
          </a:p>
        </p:txBody>
      </p:sp>
    </p:spTree>
    <p:extLst>
      <p:ext uri="{BB962C8B-B14F-4D97-AF65-F5344CB8AC3E}">
        <p14:creationId xmlns:p14="http://schemas.microsoft.com/office/powerpoint/2010/main" val="35582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924175"/>
            <a:ext cx="8915400" cy="1066800"/>
          </a:xfrm>
        </p:spPr>
        <p:txBody>
          <a:bodyPr/>
          <a:lstStyle/>
          <a:p>
            <a:pPr eaLnBrk="1" hangingPunct="1"/>
            <a:r>
              <a:rPr lang="en-US" smtClean="0"/>
              <a:t>Examen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69653"/>
            <a:ext cx="8731696" cy="291147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cs typeface="Arial" charset="0"/>
              </a:rPr>
              <a:t>Subiectul 1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(2 puncte) </a:t>
            </a:r>
            <a:r>
              <a:rPr lang="en-US" sz="2000" smtClean="0">
                <a:cs typeface="Arial" charset="0"/>
              </a:rPr>
              <a:t>Ceasuri logice vectoriale. Trata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1.1 Conceptul general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(0.7 p)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Motivatia folosirii ceasurilor logice: de ce este nevoie de ele (ce aduce nou fa</a:t>
            </a:r>
            <a:r>
              <a:rPr lang="ro-RO" sz="1800" smtClean="0">
                <a:cs typeface="Arial" charset="0"/>
              </a:rPr>
              <a:t>ță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de alte metode).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Principiul ceasurilor logice vectoriale.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1.2 Pentru procesele din figur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, preciza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vectorii de timp asocia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</a:t>
            </a:r>
            <a:r>
              <a:rPr lang="ro-RO" sz="2000" smtClean="0">
                <a:cs typeface="Arial" charset="0"/>
              </a:rPr>
              <a:t> 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ro-RO" sz="2000">
                <a:cs typeface="Arial" charset="0"/>
              </a:rPr>
              <a:t> </a:t>
            </a:r>
            <a:r>
              <a:rPr lang="ro-RO" sz="2000" smtClean="0">
                <a:cs typeface="Arial" charset="0"/>
              </a:rPr>
              <a:t>     </a:t>
            </a:r>
            <a:r>
              <a:rPr lang="en-US" sz="2000" smtClean="0">
                <a:cs typeface="Arial" charset="0"/>
              </a:rPr>
              <a:t>evenimentelor specificate. Axele orizontale reprezint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timpul.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(0.3 p)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1.3 Aplica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 - ordonarea cauzal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i="1" smtClean="0">
                <a:cs typeface="Arial" charset="0"/>
              </a:rPr>
              <a:t>multicast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p)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Specificarea problemei.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Solu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ia</a:t>
            </a:r>
            <a:r>
              <a:rPr lang="ro-RO" sz="1800" smtClean="0">
                <a:cs typeface="Arial" charset="0"/>
              </a:rPr>
              <a:t> – </a:t>
            </a:r>
            <a:r>
              <a:rPr lang="en-US" sz="1800" smtClean="0">
                <a:cs typeface="Arial" charset="0"/>
              </a:rPr>
              <a:t>cu</a:t>
            </a:r>
            <a:r>
              <a:rPr lang="ro-RO" sz="1800" smtClean="0">
                <a:cs typeface="Arial" charset="0"/>
              </a:rPr>
              <a:t> </a:t>
            </a:r>
            <a:r>
              <a:rPr lang="en-US" sz="1800" smtClean="0">
                <a:cs typeface="Arial" charset="0"/>
              </a:rPr>
              <a:t>descrierea ac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iunilor la trimiterea, recep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ia </a:t>
            </a:r>
            <a:r>
              <a:rPr lang="ro-RO" sz="1800">
                <a:cs typeface="Arial" charset="0"/>
              </a:rPr>
              <a:t>ș</a:t>
            </a:r>
            <a:r>
              <a:rPr lang="en-US" sz="1800" smtClean="0">
                <a:cs typeface="Arial" charset="0"/>
              </a:rPr>
              <a:t>i livrarea mesajelor.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202609" y="4832772"/>
            <a:ext cx="2208696" cy="807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230783" y="4832772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230783" y="5640357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230783" y="6548890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909391" y="4832772"/>
            <a:ext cx="88348" cy="171611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V="1">
            <a:off x="4439478" y="5640357"/>
            <a:ext cx="176696" cy="90853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524000" y="4630876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P1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524000" y="5438461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P2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1524000" y="6346994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P3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3114261" y="4508897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a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3732696" y="4529928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c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3821043" y="654889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d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262783" y="6527859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e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4439478" y="5337513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f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5322957" y="5337513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5157192"/>
          </a:xfrm>
        </p:spPr>
        <p:txBody>
          <a:bodyPr/>
          <a:lstStyle/>
          <a:p>
            <a:pPr algn="just"/>
            <a:r>
              <a:rPr lang="ro-RO" sz="2000" smtClean="0"/>
              <a:t>Câteva divizii ale </a:t>
            </a:r>
            <a:r>
              <a:rPr lang="ro-RO" sz="2000" i="1" smtClean="0"/>
              <a:t>Armatei bizantine</a:t>
            </a:r>
            <a:r>
              <a:rPr lang="ro-RO" sz="2000" smtClean="0"/>
              <a:t>, fiecare sub comanda unui </a:t>
            </a:r>
            <a:r>
              <a:rPr lang="ro-RO" sz="2000" i="1" smtClean="0"/>
              <a:t>General</a:t>
            </a:r>
            <a:r>
              <a:rPr lang="ro-RO" sz="2000" smtClean="0"/>
              <a:t>, înconjoară inamicul</a:t>
            </a:r>
          </a:p>
          <a:p>
            <a:pPr algn="just"/>
            <a:r>
              <a:rPr lang="ro-RO" sz="2000" smtClean="0"/>
              <a:t>Generalii bizantini trebuie să ajungă la o înțelegere în privința atacului</a:t>
            </a:r>
          </a:p>
          <a:p>
            <a:pPr algn="just"/>
            <a:r>
              <a:rPr lang="ro-RO" sz="2000" smtClean="0"/>
              <a:t>Este crucial să se ajungă la o înțelegere, deoarece doar un atac simultan din partea tuturor diviziilor poate conduce la o victorie</a:t>
            </a:r>
            <a:r>
              <a:rPr lang="ro-RO" sz="2000" i="1" smtClean="0"/>
              <a:t> </a:t>
            </a:r>
          </a:p>
          <a:p>
            <a:pPr algn="just"/>
            <a:r>
              <a:rPr lang="ro-RO" sz="2000" smtClean="0"/>
              <a:t>Diviziile sunt dispersate geografic, așa că Generalii</a:t>
            </a:r>
            <a:r>
              <a:rPr lang="ro-RO" sz="2000" i="1"/>
              <a:t> </a:t>
            </a:r>
            <a:r>
              <a:rPr lang="ro-RO" sz="2000" smtClean="0"/>
              <a:t>își comunică între ei observațiile asupra inamicului prin intermediul mesagerilor</a:t>
            </a:r>
          </a:p>
          <a:p>
            <a:pPr algn="just"/>
            <a:endParaRPr lang="ro-RO" sz="2000" smtClean="0"/>
          </a:p>
          <a:p>
            <a:pPr algn="just"/>
            <a:r>
              <a:rPr lang="ro-RO" sz="2000" smtClean="0"/>
              <a:t>Astfel, cauzele care pot îngreuna stabilirea unei înțelegeri pot fi:</a:t>
            </a:r>
          </a:p>
          <a:p>
            <a:pPr lvl="1" algn="just"/>
            <a:r>
              <a:rPr lang="ro-RO" sz="2000" smtClean="0"/>
              <a:t>Mesagerii pot fi prinși de către inamic – așadar, mesajele nu ajung la destinație</a:t>
            </a:r>
          </a:p>
          <a:p>
            <a:pPr lvl="1" algn="just"/>
            <a:r>
              <a:rPr lang="ro-RO" sz="2000" smtClean="0"/>
              <a:t>Generalii pot fi </a:t>
            </a:r>
            <a:r>
              <a:rPr lang="ro-RO" sz="2000" b="1" i="1" smtClean="0"/>
              <a:t>trădători</a:t>
            </a:r>
            <a:r>
              <a:rPr lang="ro-RO" sz="2000" smtClean="0"/>
              <a:t>, încercând să deruteze Generalii</a:t>
            </a:r>
            <a:r>
              <a:rPr lang="ro-RO" sz="2000" i="1" smtClean="0"/>
              <a:t> </a:t>
            </a:r>
            <a:r>
              <a:rPr lang="ro-RO" sz="2000" b="1" i="1" smtClean="0"/>
              <a:t>loiali</a:t>
            </a:r>
          </a:p>
          <a:p>
            <a:pPr lvl="1" algn="just"/>
            <a:endParaRPr lang="ro-RO" sz="2000" b="1" i="1" smtClean="0"/>
          </a:p>
          <a:p>
            <a:pPr lvl="0">
              <a:buClr>
                <a:srgbClr val="3568C7"/>
              </a:buClr>
            </a:pPr>
            <a:r>
              <a:rPr lang="ro-RO" sz="2000">
                <a:solidFill>
                  <a:srgbClr val="000000"/>
                </a:solidFill>
              </a:rPr>
              <a:t>În continuare, vom presupune că </a:t>
            </a:r>
            <a:r>
              <a:rPr lang="ro-RO" sz="2000" smtClean="0">
                <a:solidFill>
                  <a:srgbClr val="000000"/>
                </a:solidFill>
              </a:rPr>
              <a:t>mesagerii ajung la </a:t>
            </a:r>
            <a:r>
              <a:rPr lang="ro-RO" sz="2000">
                <a:solidFill>
                  <a:srgbClr val="000000"/>
                </a:solidFill>
              </a:rPr>
              <a:t>destinație</a:t>
            </a:r>
          </a:p>
          <a:p>
            <a:pPr lvl="1" algn="just"/>
            <a:endParaRPr lang="ro-RO" sz="2000" b="1" i="1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95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397510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000" b="1" i="1" smtClean="0">
                <a:cs typeface="Arial" charset="0"/>
              </a:rPr>
              <a:t>Subiectul 2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</a:p>
          <a:p>
            <a:pPr marL="609600" indent="-609600" algn="just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Propuneti un algoritm de </a:t>
            </a:r>
            <a:r>
              <a:rPr lang="en-US" sz="2000" i="1" smtClean="0">
                <a:cs typeface="Arial" charset="0"/>
              </a:rPr>
              <a:t>tip heartbeat </a:t>
            </a:r>
            <a:r>
              <a:rPr lang="en-US" sz="2000" smtClean="0">
                <a:cs typeface="Arial" charset="0"/>
              </a:rPr>
              <a:t>pentru calculul sumei a </a:t>
            </a:r>
            <a:r>
              <a:rPr lang="en-US" sz="2000" i="1" smtClean="0">
                <a:cs typeface="Arial" charset="0"/>
              </a:rPr>
              <a:t>n</a:t>
            </a:r>
            <a:r>
              <a:rPr lang="en-US" sz="2000" i="1" baseline="30000" smtClean="0">
                <a:cs typeface="Arial" charset="0"/>
              </a:rPr>
              <a:t>2</a:t>
            </a:r>
            <a:r>
              <a:rPr lang="en-US" sz="2000" smtClean="0">
                <a:cs typeface="Arial" charset="0"/>
              </a:rPr>
              <a:t> valori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de tip </a:t>
            </a:r>
            <a:r>
              <a:rPr lang="ro-RO" sz="2000" smtClean="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ntreg. </a:t>
            </a:r>
            <a:r>
              <a:rPr lang="ro-RO" sz="2000">
                <a:cs typeface="Arial" charset="0"/>
              </a:rPr>
              <a:t>F</a:t>
            </a:r>
            <a:r>
              <a:rPr lang="en-US" sz="2000" smtClean="0">
                <a:cs typeface="Arial" charset="0"/>
              </a:rPr>
              <a:t>olosi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</a:t>
            </a:r>
            <a:r>
              <a:rPr lang="en-US" sz="2000" i="1" smtClean="0">
                <a:cs typeface="Arial" charset="0"/>
              </a:rPr>
              <a:t>n</a:t>
            </a:r>
            <a:r>
              <a:rPr lang="en-US" sz="2000" i="1" baseline="30000" smtClean="0">
                <a:cs typeface="Arial" charset="0"/>
              </a:rPr>
              <a:t>2</a:t>
            </a:r>
            <a:r>
              <a:rPr lang="en-US" sz="2000" smtClean="0">
                <a:cs typeface="Arial" charset="0"/>
              </a:rPr>
              <a:t> procese dispuse </a:t>
            </a:r>
            <a:r>
              <a:rPr lang="ro-RO" sz="2000" smtClean="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ntr-o gril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neperiodic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Deci, fiecare proces poate comunica cu vecinii de la </a:t>
            </a:r>
            <a:r>
              <a:rPr lang="en-US" sz="2000" i="1" smtClean="0">
                <a:cs typeface="Arial" charset="0"/>
              </a:rPr>
              <a:t>est</a:t>
            </a:r>
            <a:r>
              <a:rPr lang="en-US" sz="2000" smtClean="0">
                <a:cs typeface="Arial" charset="0"/>
              </a:rPr>
              <a:t>, </a:t>
            </a:r>
            <a:r>
              <a:rPr lang="en-US" sz="2000" i="1" smtClean="0">
                <a:cs typeface="Arial" charset="0"/>
              </a:rPr>
              <a:t>vest</a:t>
            </a:r>
            <a:r>
              <a:rPr lang="en-US" sz="2000" smtClean="0">
                <a:cs typeface="Arial" charset="0"/>
              </a:rPr>
              <a:t>, </a:t>
            </a:r>
            <a:r>
              <a:rPr lang="en-US" sz="2000" i="1" smtClean="0">
                <a:cs typeface="Arial" charset="0"/>
              </a:rPr>
              <a:t>nord</a:t>
            </a:r>
            <a:r>
              <a:rPr lang="en-US" sz="2000" smtClean="0">
                <a:cs typeface="Arial" charset="0"/>
              </a:rPr>
              <a:t> </a:t>
            </a:r>
            <a:r>
              <a:rPr lang="ro-RO" sz="2000" smtClean="0">
                <a:cs typeface="Arial" charset="0"/>
              </a:rPr>
              <a:t>ș</a:t>
            </a:r>
            <a:r>
              <a:rPr lang="en-US" sz="2000" smtClean="0">
                <a:cs typeface="Arial" charset="0"/>
              </a:rPr>
              <a:t>i </a:t>
            </a:r>
            <a:r>
              <a:rPr lang="en-US" sz="2000" i="1" smtClean="0">
                <a:cs typeface="Arial" charset="0"/>
              </a:rPr>
              <a:t>sud</a:t>
            </a:r>
            <a:r>
              <a:rPr lang="ro-RO" sz="2000" i="1" smtClean="0">
                <a:cs typeface="Arial" charset="0"/>
              </a:rPr>
              <a:t>.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Fiecare proces de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ine</a:t>
            </a:r>
            <a:r>
              <a:rPr lang="ro-RO" sz="2000" smtClean="0">
                <a:cs typeface="Arial" charset="0"/>
              </a:rPr>
              <a:t>, </a:t>
            </a:r>
            <a:r>
              <a:rPr lang="en-US" sz="2000" smtClean="0">
                <a:cs typeface="Arial" charset="0"/>
              </a:rPr>
              <a:t>ini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ial</a:t>
            </a:r>
            <a:r>
              <a:rPr lang="ro-RO" sz="2000" smtClean="0">
                <a:cs typeface="Arial" charset="0"/>
              </a:rPr>
              <a:t>,</a:t>
            </a:r>
            <a:r>
              <a:rPr lang="en-US" sz="2000" smtClean="0">
                <a:cs typeface="Arial" charset="0"/>
              </a:rPr>
              <a:t> o singur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valoare </a:t>
            </a:r>
            <a:r>
              <a:rPr lang="en-US" sz="2000" i="1" smtClean="0">
                <a:cs typeface="Arial" charset="0"/>
              </a:rPr>
              <a:t>v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ro-RO" sz="200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 final</a:t>
            </a:r>
            <a:r>
              <a:rPr lang="ro-RO" sz="2000" smtClean="0">
                <a:cs typeface="Arial" charset="0"/>
              </a:rPr>
              <a:t>,</a:t>
            </a:r>
            <a:r>
              <a:rPr lang="en-US" sz="2000" smtClean="0">
                <a:cs typeface="Arial" charset="0"/>
              </a:rPr>
              <a:t> fiecare proces</a:t>
            </a:r>
            <a:r>
              <a:rPr lang="ro-RO" sz="2000" smtClean="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trebui</a:t>
            </a:r>
            <a:r>
              <a:rPr lang="ro-RO" sz="2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 s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de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in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valoarea sumei.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Calcula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complexitatea solu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iei oferite.</a:t>
            </a:r>
          </a:p>
          <a:p>
            <a:pPr marL="609600" indent="-609600" eaLnBrk="1" hangingPunct="1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382000" cy="410210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000" b="1" i="1" smtClean="0">
                <a:cs typeface="Arial" charset="0"/>
              </a:rPr>
              <a:t>Subiectul 3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  <a:r>
              <a:rPr lang="en-US" sz="2000" smtClean="0">
                <a:cs typeface="Arial" charset="0"/>
              </a:rPr>
              <a:t>Trata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unul din subiectele urmatoare,</a:t>
            </a:r>
            <a:r>
              <a:rPr lang="ro-RO" sz="2000" smtClean="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la alegere:</a:t>
            </a:r>
          </a:p>
          <a:p>
            <a:pPr marL="609600" indent="-609600" algn="just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smtClean="0">
                <a:cs typeface="Arial" charset="0"/>
              </a:rPr>
              <a:t>3.1. Cautarea paralel</a:t>
            </a:r>
            <a:r>
              <a:rPr lang="ro-RO" sz="2000" i="1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Prezentarea problemei (0.2 p)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Descrierea algoritmului (0.4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Analiza complexit</a:t>
            </a:r>
            <a:r>
              <a:rPr lang="ro-RO" sz="1800" smtClean="0">
                <a:cs typeface="Arial" charset="0"/>
              </a:rPr>
              <a:t>ă</a:t>
            </a:r>
            <a:r>
              <a:rPr lang="ro-RO" sz="180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ii (0.4 p)</a:t>
            </a:r>
          </a:p>
          <a:p>
            <a:pPr marL="609600" indent="-609600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smtClean="0">
                <a:cs typeface="Arial" charset="0"/>
              </a:rPr>
              <a:t>3.2. Problema cititorilor </a:t>
            </a:r>
            <a:r>
              <a:rPr lang="ro-RO" sz="2000" i="1" smtClean="0">
                <a:cs typeface="Arial" charset="0"/>
              </a:rPr>
              <a:t>ș</a:t>
            </a:r>
            <a:r>
              <a:rPr lang="en-US" sz="2000" i="1" smtClean="0">
                <a:cs typeface="Arial" charset="0"/>
              </a:rPr>
              <a:t>i scriitorilor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Prezentarea problemei (0.2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Descrierea algoritmului (0.4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Politici cu prioritate asupra cititorilor </a:t>
            </a:r>
            <a:r>
              <a:rPr lang="ro-RO" sz="1800" smtClean="0">
                <a:cs typeface="Arial" charset="0"/>
              </a:rPr>
              <a:t>ș</a:t>
            </a:r>
            <a:r>
              <a:rPr lang="en-US" sz="1800" smtClean="0">
                <a:cs typeface="Arial" charset="0"/>
              </a:rPr>
              <a:t>i asupra scriitorilor (0.4 p)</a:t>
            </a:r>
          </a:p>
          <a:p>
            <a:pPr marL="609600" indent="-609600" eaLnBrk="1" hangingPunct="1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0438"/>
            <a:ext cx="431006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ro-RO" sz="2800" smtClean="0"/>
              <a:t>Condiții examen</a:t>
            </a:r>
            <a:endParaRPr lang="en-US" sz="280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100" y="2060848"/>
            <a:ext cx="8229600" cy="1296144"/>
          </a:xfrm>
        </p:spPr>
        <p:txBody>
          <a:bodyPr/>
          <a:lstStyle/>
          <a:p>
            <a:r>
              <a:rPr lang="ro-RO" sz="2000" smtClean="0"/>
              <a:t>Timp de lucru: 2 ore</a:t>
            </a:r>
            <a:endParaRPr lang="ro-RO" sz="2000" i="1" smtClean="0"/>
          </a:p>
          <a:p>
            <a:pPr marL="0" indent="0">
              <a:buNone/>
            </a:pPr>
            <a:endParaRPr lang="ro-RO" sz="2000" i="1" smtClean="0"/>
          </a:p>
          <a:p>
            <a:r>
              <a:rPr lang="ro-RO" sz="2000" smtClean="0"/>
              <a:t>Fără documentație (</a:t>
            </a:r>
            <a:r>
              <a:rPr lang="ro-RO" sz="2000" i="1" smtClean="0"/>
              <a:t>closed book</a:t>
            </a:r>
            <a:r>
              <a:rPr lang="ro-RO" sz="2000" smtClean="0"/>
              <a:t>)</a:t>
            </a:r>
          </a:p>
        </p:txBody>
      </p:sp>
      <p:pic>
        <p:nvPicPr>
          <p:cNvPr id="1026" name="Picture 2" descr="C:\Users\cipsm\Desktop\de folosit\IMG_00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" y="3578771"/>
            <a:ext cx="3965149" cy="28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240503" y="6021288"/>
            <a:ext cx="3960118" cy="5040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0" y="3500438"/>
            <a:ext cx="4211638" cy="29051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52400" y="3717033"/>
            <a:ext cx="4211638" cy="28083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01527"/>
            <a:ext cx="8785225" cy="30956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b="1" i="1" smtClean="0">
                <a:cs typeface="Arial" charset="0"/>
              </a:rPr>
              <a:t>Subiectul 1</a:t>
            </a:r>
            <a:r>
              <a:rPr lang="en-US" sz="1800" smtClean="0">
                <a:cs typeface="Arial" charset="0"/>
              </a:rPr>
              <a:t>. Ceasuri logice vectoriale (subiect tratat pe larg in cursul 8).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1.1 Conceptul general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Motiva</a:t>
            </a:r>
            <a:r>
              <a:rPr lang="ro-RO" sz="16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600" smtClean="0">
                <a:solidFill>
                  <a:srgbClr val="FF0000"/>
                </a:solidFill>
                <a:cs typeface="Arial" charset="0"/>
              </a:rPr>
              <a:t>ia</a:t>
            </a:r>
            <a:r>
              <a:rPr lang="en-US" sz="1600" smtClean="0">
                <a:cs typeface="Arial" charset="0"/>
              </a:rPr>
              <a:t>: cu solu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ia Lamport, din amprentele logice nu se poate deduce ordinea </a:t>
            </a:r>
            <a:endParaRPr lang="ro-RO" sz="1600" smtClean="0">
              <a:cs typeface="Arial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ro-RO" sz="1600">
                <a:cs typeface="Arial" charset="0"/>
              </a:rPr>
              <a:t> </a:t>
            </a:r>
            <a:r>
              <a:rPr lang="ro-RO" sz="1600" smtClean="0">
                <a:cs typeface="Arial" charset="0"/>
              </a:rPr>
              <a:t>               </a:t>
            </a:r>
            <a:r>
              <a:rPr lang="en-US" sz="1600" smtClean="0">
                <a:cs typeface="Arial" charset="0"/>
              </a:rPr>
              <a:t>evenimentelor. Justificare, eventual pe un exemplu.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Principiul</a:t>
            </a:r>
            <a:r>
              <a:rPr lang="en-US" sz="1600" smtClean="0">
                <a:cs typeface="Arial" charset="0"/>
              </a:rPr>
              <a:t>: rolul vectorilor </a:t>
            </a:r>
            <a:r>
              <a:rPr lang="en-US" sz="1600" i="1" smtClean="0">
                <a:cs typeface="Arial" charset="0"/>
              </a:rPr>
              <a:t>V(i)</a:t>
            </a:r>
            <a:r>
              <a:rPr lang="en-US" sz="1600" smtClean="0">
                <a:cs typeface="Arial" charset="0"/>
              </a:rPr>
              <a:t> </a:t>
            </a:r>
            <a:r>
              <a:rPr lang="ro-RO" sz="1600">
                <a:cs typeface="Arial" charset="0"/>
              </a:rPr>
              <a:t>ș</a:t>
            </a:r>
            <a:r>
              <a:rPr lang="ro-RO" sz="1600" smtClean="0">
                <a:cs typeface="Arial" charset="0"/>
              </a:rPr>
              <a:t>i</a:t>
            </a:r>
            <a:r>
              <a:rPr lang="en-US" sz="1600" smtClean="0">
                <a:cs typeface="Arial" charset="0"/>
              </a:rPr>
              <a:t> modul de actualizare; compararea vectorilor </a:t>
            </a:r>
            <a:r>
              <a:rPr lang="ro-RO" sz="1600" smtClean="0">
                <a:cs typeface="Arial" charset="0"/>
              </a:rPr>
              <a:t>ș</a:t>
            </a:r>
            <a:r>
              <a:rPr lang="en-US" sz="1600" smtClean="0">
                <a:cs typeface="Arial" charset="0"/>
              </a:rPr>
              <a:t>i deducerea </a:t>
            </a:r>
            <a:endParaRPr lang="ro-RO" sz="1600" smtClean="0">
              <a:cs typeface="Arial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ro-RO" sz="1600">
                <a:cs typeface="Arial" charset="0"/>
              </a:rPr>
              <a:t> </a:t>
            </a:r>
            <a:r>
              <a:rPr lang="ro-RO" sz="1600" smtClean="0">
                <a:cs typeface="Arial" charset="0"/>
              </a:rPr>
              <a:t>               </a:t>
            </a:r>
            <a:r>
              <a:rPr lang="en-US" sz="1600" smtClean="0">
                <a:cs typeface="Arial" charset="0"/>
              </a:rPr>
              <a:t>rela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iei cauzale a evenimentelor corespunzatoare.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1.2 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Exemplul</a:t>
            </a:r>
            <a:r>
              <a:rPr lang="en-US" sz="1800" smtClean="0">
                <a:cs typeface="Arial" charset="0"/>
              </a:rPr>
              <a:t> din figur</a:t>
            </a:r>
            <a:r>
              <a:rPr lang="ro-RO" sz="1800" smtClean="0">
                <a:cs typeface="Arial" charset="0"/>
              </a:rPr>
              <a:t>ă – a se vedea exemplul de la curs</a:t>
            </a:r>
            <a:endParaRPr lang="en-US" sz="1800" smtClean="0">
              <a:cs typeface="Arial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1.3 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Aplica</a:t>
            </a:r>
            <a:r>
              <a:rPr lang="ro-RO" sz="18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ie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Specificarea:</a:t>
            </a:r>
            <a:r>
              <a:rPr lang="en-US" sz="1600" smtClean="0">
                <a:cs typeface="Arial" charset="0"/>
              </a:rPr>
              <a:t> descrierea dependen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ei cauzale a mesajelor; aten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ie la notiunea de livrare a mesajelor!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Solu</a:t>
            </a:r>
            <a:r>
              <a:rPr lang="ro-RO" sz="16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600" smtClean="0">
                <a:solidFill>
                  <a:srgbClr val="FF0000"/>
                </a:solidFill>
                <a:cs typeface="Arial" charset="0"/>
              </a:rPr>
              <a:t>ia: </a:t>
            </a:r>
            <a:r>
              <a:rPr lang="en-US" sz="1600" smtClean="0">
                <a:cs typeface="Arial" charset="0"/>
              </a:rPr>
              <a:t>Descrierea operatiilor; nu trebuie uitat</a:t>
            </a:r>
            <a:r>
              <a:rPr lang="ro-RO" sz="1600" smtClean="0">
                <a:cs typeface="Arial" charset="0"/>
              </a:rPr>
              <a:t>ă</a:t>
            </a:r>
            <a:r>
              <a:rPr lang="en-US" sz="1600" smtClean="0">
                <a:cs typeface="Arial" charset="0"/>
              </a:rPr>
              <a:t> livrarea mesajelor.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154984" y="4832771"/>
            <a:ext cx="2208696" cy="807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183158" y="4832771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2183158" y="5640357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183158" y="6548890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3861766" y="4832771"/>
            <a:ext cx="88348" cy="1716119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4391853" y="5640357"/>
            <a:ext cx="176696" cy="90853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1476375" y="4630875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P1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1476375" y="543846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P2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476375" y="6346994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P3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3066636" y="4508896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a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3685071" y="4529927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c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3773418" y="654889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d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4215158" y="6527859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e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4391853" y="5337512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f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75332" y="5337512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9"/>
            <a:ext cx="8642350" cy="3455962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sz="2000" b="1" i="1" smtClean="0">
                <a:cs typeface="Arial" charset="0"/>
              </a:rPr>
              <a:t>Subiectul 2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Algoritmi de tip </a:t>
            </a:r>
            <a:r>
              <a:rPr lang="en-US" sz="2000" i="1" smtClean="0">
                <a:cs typeface="Arial" charset="0"/>
              </a:rPr>
              <a:t>heartbeat</a:t>
            </a:r>
            <a:r>
              <a:rPr lang="en-US" sz="2000" smtClean="0">
                <a:cs typeface="Arial" charset="0"/>
              </a:rPr>
              <a:t> au fost ilustra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pentru mai multe probleme </a:t>
            </a:r>
            <a:r>
              <a:rPr lang="ro-RO" sz="2000" smtClean="0">
                <a:cs typeface="Arial" charset="0"/>
              </a:rPr>
              <a:t>ș</a:t>
            </a:r>
            <a:r>
              <a:rPr lang="en-US" sz="2000" smtClean="0">
                <a:cs typeface="Arial" charset="0"/>
              </a:rPr>
              <a:t>i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diverse topologii</a:t>
            </a:r>
            <a:r>
              <a:rPr lang="ro-RO" sz="2000" smtClean="0">
                <a:cs typeface="Arial" charset="0"/>
              </a:rPr>
              <a:t>;</a:t>
            </a:r>
            <a:r>
              <a:rPr lang="en-US" sz="2000" smtClean="0">
                <a:cs typeface="Arial" charset="0"/>
              </a:rPr>
              <a:t> de ex</a:t>
            </a:r>
            <a:r>
              <a:rPr lang="ro-RO" sz="2000" smtClean="0">
                <a:cs typeface="Arial" charset="0"/>
              </a:rPr>
              <a:t>emplu, </a:t>
            </a:r>
            <a:r>
              <a:rPr lang="en-US" sz="2000" smtClean="0">
                <a:cs typeface="Arial" charset="0"/>
              </a:rPr>
              <a:t> </a:t>
            </a:r>
            <a:r>
              <a:rPr lang="ro-RO" sz="200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 stabilirea topologiei (cursul 11) sau ca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ilustrare a algoritmilor und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(cursul 9).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Pentru problema de fa</a:t>
            </a:r>
            <a:r>
              <a:rPr lang="ro-RO" sz="2000" smtClean="0">
                <a:cs typeface="Arial" charset="0"/>
              </a:rPr>
              <a:t>ță, </a:t>
            </a:r>
            <a:r>
              <a:rPr lang="en-US" sz="2000" smtClean="0">
                <a:cs typeface="Arial" charset="0"/>
              </a:rPr>
              <a:t>se cere o solu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ie, nu neaparat optim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Trebuie asigurat c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:</a:t>
            </a:r>
          </a:p>
          <a:p>
            <a:pPr marL="990600" lvl="1" indent="-533400" algn="just"/>
            <a:r>
              <a:rPr lang="en-US" sz="1800" smtClean="0">
                <a:cs typeface="Arial" charset="0"/>
              </a:rPr>
              <a:t>fiecare proces </a:t>
            </a:r>
            <a:r>
              <a:rPr lang="ro-RO" sz="1800" smtClean="0">
                <a:cs typeface="Arial" charset="0"/>
              </a:rPr>
              <a:t>î</a:t>
            </a:r>
            <a:r>
              <a:rPr lang="en-US" sz="1800" smtClean="0">
                <a:cs typeface="Arial" charset="0"/>
              </a:rPr>
              <a:t>nsumeaza toate valorile</a:t>
            </a:r>
          </a:p>
          <a:p>
            <a:pPr marL="990600" lvl="1" indent="-533400" algn="just"/>
            <a:r>
              <a:rPr lang="en-US" sz="1800" smtClean="0">
                <a:cs typeface="Arial" charset="0"/>
              </a:rPr>
              <a:t>o valoare nu este considerat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de mai multe ori</a:t>
            </a:r>
          </a:p>
          <a:p>
            <a:pPr marL="990600" lvl="1" indent="-533400" algn="just">
              <a:buFontTx/>
              <a:buNone/>
            </a:pPr>
            <a:endParaRPr lang="en-US" sz="1800" smtClean="0">
              <a:cs typeface="Arial" charset="0"/>
            </a:endParaRPr>
          </a:p>
          <a:p>
            <a:pPr marL="609600" indent="-609600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00213"/>
            <a:ext cx="8382000" cy="4319587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sz="2000" b="1" i="1" smtClean="0">
                <a:cs typeface="Arial" charset="0"/>
              </a:rPr>
              <a:t>Subiectul 3.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(1 punct) </a:t>
            </a:r>
            <a:endParaRPr lang="en-US" sz="2000" b="1" i="1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i="1">
                <a:cs typeface="Arial" charset="0"/>
              </a:rPr>
              <a:t>Problema 3.1</a:t>
            </a:r>
            <a:r>
              <a:rPr lang="en-US" sz="200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– (cursul 5)</a:t>
            </a:r>
          </a:p>
          <a:p>
            <a:pPr marL="609600" indent="-609600" algn="just">
              <a:buFontTx/>
              <a:buNone/>
            </a:pPr>
            <a:r>
              <a:rPr lang="en-US" sz="2000" i="1" smtClean="0">
                <a:cs typeface="Arial" charset="0"/>
              </a:rPr>
              <a:t>Problema 3.2</a:t>
            </a:r>
            <a:r>
              <a:rPr lang="en-US" sz="2000" smtClean="0">
                <a:cs typeface="Arial" charset="0"/>
              </a:rPr>
              <a:t> – (cursul 4)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La ambele probleme:</a:t>
            </a:r>
          </a:p>
          <a:p>
            <a:pPr marL="990600" lvl="1" indent="-533400" algn="just">
              <a:buFontTx/>
              <a:buNone/>
            </a:pPr>
            <a:r>
              <a:rPr lang="ro-RO" sz="1800">
                <a:cs typeface="Arial" charset="0"/>
              </a:rPr>
              <a:t>L</a:t>
            </a:r>
            <a:r>
              <a:rPr lang="en-US" sz="1800" smtClean="0">
                <a:cs typeface="Arial" charset="0"/>
              </a:rPr>
              <a:t>a descrierea algoritmului se acorda punctaj maxim (0.4 p) pentru o descriere coerent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</a:t>
            </a:r>
            <a:r>
              <a:rPr lang="ro-RO" sz="1800">
                <a:cs typeface="Arial" charset="0"/>
              </a:rPr>
              <a:t>î</a:t>
            </a:r>
            <a:r>
              <a:rPr lang="en-US" sz="1800" smtClean="0">
                <a:cs typeface="Arial" charset="0"/>
              </a:rPr>
              <a:t>n pseudocod. 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La </a:t>
            </a:r>
            <a:r>
              <a:rPr lang="en-US" sz="2000" i="1" smtClean="0">
                <a:cs typeface="Arial" charset="0"/>
              </a:rPr>
              <a:t>problema 3.2</a:t>
            </a:r>
            <a:r>
              <a:rPr lang="en-US" sz="2000" smtClean="0">
                <a:cs typeface="Arial" charset="0"/>
              </a:rPr>
              <a:t>:</a:t>
            </a:r>
          </a:p>
          <a:p>
            <a:pPr marL="990600" lvl="1" indent="-533400" algn="just">
              <a:buFontTx/>
              <a:buNone/>
            </a:pPr>
            <a:r>
              <a:rPr lang="ro-RO" sz="1800">
                <a:cs typeface="Arial" charset="0"/>
              </a:rPr>
              <a:t>P</a:t>
            </a:r>
            <a:r>
              <a:rPr lang="en-US" sz="1800" smtClean="0">
                <a:cs typeface="Arial" charset="0"/>
              </a:rPr>
              <a:t>unctaj maxim pentru analiza detaliat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a politicilor de prioritate cu exemplificare pe pseudocod.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o-RO" sz="2800" smtClean="0"/>
              <a:t>Detalii finale</a:t>
            </a:r>
            <a:endParaRPr lang="en-US" sz="28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800" y="2143397"/>
            <a:ext cx="9109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Punctajele</a:t>
            </a:r>
            <a:r>
              <a:rPr lang="en-US" sz="2400" dirty="0" smtClean="0"/>
              <a:t> </a:t>
            </a:r>
            <a:r>
              <a:rPr lang="en-US" sz="2400" dirty="0" err="1" smtClean="0"/>
              <a:t>vor</a:t>
            </a:r>
            <a:r>
              <a:rPr lang="en-US" sz="2400" dirty="0" smtClean="0"/>
              <a:t> fi </a:t>
            </a:r>
            <a:r>
              <a:rPr lang="en-US" sz="2400" dirty="0" err="1" smtClean="0"/>
              <a:t>afi</a:t>
            </a:r>
            <a:r>
              <a:rPr lang="ro-RO" sz="2400" dirty="0" smtClean="0"/>
              <a:t>ș</a:t>
            </a:r>
            <a:r>
              <a:rPr lang="en-US" sz="2400" dirty="0" smtClean="0"/>
              <a:t>ate </a:t>
            </a:r>
            <a:r>
              <a:rPr lang="en-US" sz="2400" dirty="0" err="1" smtClean="0"/>
              <a:t>pe</a:t>
            </a:r>
            <a:r>
              <a:rPr lang="en-US" sz="2400" dirty="0" smtClean="0"/>
              <a:t> site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Nu </a:t>
            </a:r>
            <a:r>
              <a:rPr lang="en-US" sz="2400" dirty="0" err="1" smtClean="0">
                <a:solidFill>
                  <a:srgbClr val="FF0000"/>
                </a:solidFill>
              </a:rPr>
              <a:t>ave</a:t>
            </a:r>
            <a:r>
              <a:rPr lang="ro-RO" sz="2400" dirty="0" smtClean="0">
                <a:solidFill>
                  <a:srgbClr val="FF0000"/>
                </a:solidFill>
              </a:rPr>
              <a:t>ț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voie</a:t>
            </a:r>
            <a:r>
              <a:rPr lang="en-US" sz="2400" dirty="0" smtClean="0">
                <a:solidFill>
                  <a:srgbClr val="FF0000"/>
                </a:solidFill>
              </a:rPr>
              <a:t> s</a:t>
            </a:r>
            <a:r>
              <a:rPr lang="ro-RO" sz="2400" dirty="0" smtClean="0">
                <a:solidFill>
                  <a:srgbClr val="FF0000"/>
                </a:solidFill>
              </a:rPr>
              <a:t>ă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veni</a:t>
            </a:r>
            <a:r>
              <a:rPr lang="ro-RO" sz="2400" dirty="0" smtClean="0">
                <a:solidFill>
                  <a:srgbClr val="FF0000"/>
                </a:solidFill>
              </a:rPr>
              <a:t>ț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cu </a:t>
            </a:r>
            <a:r>
              <a:rPr lang="en-US" sz="2400" dirty="0" err="1" smtClean="0">
                <a:solidFill>
                  <a:srgbClr val="FF0000"/>
                </a:solidFill>
              </a:rPr>
              <a:t>alta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grup</a:t>
            </a:r>
            <a:r>
              <a:rPr lang="ro-RO" sz="2400" dirty="0" smtClean="0">
                <a:solidFill>
                  <a:srgbClr val="FF0000"/>
                </a:solidFill>
              </a:rPr>
              <a:t>ă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dec</a:t>
            </a:r>
            <a:r>
              <a:rPr lang="ro-RO" sz="2400" dirty="0" smtClean="0"/>
              <a:t>â</a:t>
            </a:r>
            <a:r>
              <a:rPr lang="en-US" sz="2400" dirty="0" smtClean="0"/>
              <a:t>t cu </a:t>
            </a:r>
            <a:r>
              <a:rPr lang="en-US" sz="2400" dirty="0" err="1" smtClean="0"/>
              <a:t>aprobarea</a:t>
            </a:r>
            <a:r>
              <a:rPr lang="en-US" sz="2400" dirty="0" smtClean="0"/>
              <a:t> </a:t>
            </a:r>
            <a:r>
              <a:rPr lang="en-US" sz="2400" dirty="0" err="1" smtClean="0"/>
              <a:t>titularului</a:t>
            </a:r>
            <a:r>
              <a:rPr lang="en-US" sz="2400" dirty="0" smtClean="0"/>
              <a:t> de curs (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 </a:t>
            </a:r>
            <a:r>
              <a:rPr lang="en-US" sz="2400" dirty="0" err="1" smtClean="0"/>
              <a:t>speciale</a:t>
            </a:r>
            <a:r>
              <a:rPr lang="ro-RO" sz="2400" dirty="0" smtClean="0"/>
              <a:t>, </a:t>
            </a:r>
            <a:r>
              <a:rPr lang="en-US" sz="2400" dirty="0" smtClean="0"/>
              <a:t>v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rog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smtClean="0"/>
              <a:t> m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contacta</a:t>
            </a:r>
            <a:r>
              <a:rPr lang="ro-RO" sz="2400" dirty="0" smtClean="0"/>
              <a:t>ț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ro-RO" sz="2400" dirty="0" smtClean="0"/>
              <a:t>ă</a:t>
            </a:r>
            <a:r>
              <a:rPr lang="en-US" sz="2400" dirty="0" err="1" smtClean="0"/>
              <a:t>muriri</a:t>
            </a:r>
            <a:r>
              <a:rPr lang="en-US" sz="2400" dirty="0" smtClean="0"/>
              <a:t>, </a:t>
            </a:r>
            <a:r>
              <a:rPr lang="en-US" sz="2400" dirty="0" err="1" smtClean="0"/>
              <a:t>documenta</a:t>
            </a:r>
            <a:r>
              <a:rPr lang="ro-RO" sz="2400" dirty="0" smtClean="0"/>
              <a:t>ț</a:t>
            </a:r>
            <a:r>
              <a:rPr lang="en-US" sz="2400" dirty="0" err="1" smtClean="0"/>
              <a:t>ie</a:t>
            </a:r>
            <a:r>
              <a:rPr lang="ro-RO" sz="2400" dirty="0" smtClean="0"/>
              <a:t>, </a:t>
            </a:r>
            <a:r>
              <a:rPr lang="en-US" sz="2400" dirty="0" err="1" smtClean="0"/>
              <a:t>explica</a:t>
            </a:r>
            <a:r>
              <a:rPr lang="ro-RO" sz="2400" dirty="0" smtClean="0"/>
              <a:t>ț</a:t>
            </a:r>
            <a:r>
              <a:rPr lang="en-US" sz="2400" dirty="0" smtClean="0"/>
              <a:t>ii</a:t>
            </a:r>
            <a:r>
              <a:rPr lang="ro-RO" sz="2400" dirty="0" smtClean="0"/>
              <a:t> </a:t>
            </a:r>
            <a:r>
              <a:rPr lang="en-US" sz="2400" dirty="0" err="1" smtClean="0"/>
              <a:t>suplimentare</a:t>
            </a:r>
            <a:r>
              <a:rPr lang="ro-RO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o-RO" sz="2400" dirty="0" smtClean="0"/>
              <a:t>o</a:t>
            </a:r>
            <a:r>
              <a:rPr lang="en-US" sz="2400" dirty="0" smtClean="0"/>
              <a:t>pen office</a:t>
            </a:r>
            <a:r>
              <a:rPr lang="ro-RO" sz="2400" dirty="0" smtClean="0"/>
              <a:t>:  </a:t>
            </a:r>
            <a:r>
              <a:rPr lang="en-US" sz="2400" i="1" smtClean="0"/>
              <a:t>PRECIS 605</a:t>
            </a:r>
            <a:endParaRPr lang="ro-RO" sz="2400" i="1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hlinkClick r:id="rId2"/>
              </a:rPr>
              <a:t>ciprian.dobre@cs.pub.ro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ro-RO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Baft</a:t>
            </a:r>
            <a:r>
              <a:rPr lang="ro-RO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ă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o-RO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î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sesiune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!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3159"/>
            <a:ext cx="6120680" cy="6738416"/>
          </a:xfrm>
        </p:spPr>
      </p:pic>
    </p:spTree>
    <p:extLst>
      <p:ext uri="{BB962C8B-B14F-4D97-AF65-F5344CB8AC3E}">
        <p14:creationId xmlns:p14="http://schemas.microsoft.com/office/powerpoint/2010/main" val="3395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36912"/>
            <a:ext cx="8229600" cy="474042"/>
          </a:xfrm>
        </p:spPr>
        <p:txBody>
          <a:bodyPr/>
          <a:lstStyle/>
          <a:p>
            <a:pPr marL="0" indent="0">
              <a:buNone/>
            </a:pPr>
            <a:r>
              <a:rPr lang="ro-RO" sz="2000" smtClean="0"/>
              <a:t>Generalii au nevoie de un algoritm care să garanteze că:</a:t>
            </a:r>
          </a:p>
          <a:p>
            <a:endParaRPr lang="ro-RO" sz="2000" smtClean="0"/>
          </a:p>
          <a:p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324544" y="3375055"/>
            <a:ext cx="8229600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 smtClean="0"/>
              <a:t>A</a:t>
            </a:r>
            <a:r>
              <a:rPr lang="ro-RO" sz="2300" smtClean="0"/>
              <a:t>: Toți generalii loiali decid același plan de acțiune.</a:t>
            </a:r>
          </a:p>
          <a:p>
            <a:endParaRPr lang="ro-RO" sz="2300" smtClean="0"/>
          </a:p>
          <a:p>
            <a:endParaRPr lang="ro-RO" sz="2300" smtClean="0"/>
          </a:p>
          <a:p>
            <a:endParaRPr lang="en-US" sz="23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324544" y="5028183"/>
            <a:ext cx="10873208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 smtClean="0"/>
              <a:t>B</a:t>
            </a:r>
            <a:r>
              <a:rPr lang="ro-RO" sz="2300" smtClean="0"/>
              <a:t>: Un număr mic de trădători nu pot influența decisiv Generalii loiali.</a:t>
            </a:r>
          </a:p>
          <a:p>
            <a:endParaRPr lang="ro-RO" sz="2300" smtClean="0"/>
          </a:p>
          <a:p>
            <a:endParaRPr lang="ro-RO" sz="2300" smtClean="0"/>
          </a:p>
          <a:p>
            <a:endParaRPr lang="en-US" sz="2300"/>
          </a:p>
        </p:txBody>
      </p:sp>
      <p:sp>
        <p:nvSpPr>
          <p:cNvPr id="8" name="TextBox 7"/>
          <p:cNvSpPr txBox="1"/>
          <p:nvPr/>
        </p:nvSpPr>
        <p:spPr>
          <a:xfrm>
            <a:off x="395536" y="405619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i="1" smtClean="0">
                <a:latin typeface="+mn-lt"/>
              </a:rPr>
              <a:t>Nu e suficient: vrem același plan pentru toți, însă dorim ca și planul să fie unul adecvat.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3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smtClean="0"/>
              <a:t>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smtClean="0"/>
              <a:t>– informația comunicată de către Generalul cu numărul </a:t>
            </a:r>
            <a:r>
              <a:rPr lang="ro-RO" sz="2000" i="1" smtClean="0"/>
              <a:t>i</a:t>
            </a:r>
          </a:p>
          <a:p>
            <a:r>
              <a:rPr lang="ro-RO" sz="2000" smtClean="0"/>
              <a:t>Fiecare General folosește o metodă pentru a combina valorile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v(2), ..., v(n)</a:t>
            </a:r>
            <a:r>
              <a:rPr lang="ro-RO" sz="2000" smtClean="0"/>
              <a:t> într-un plan de acțiune</a:t>
            </a:r>
            <a:endParaRPr lang="ro-RO" sz="2000" smtClean="0">
              <a:latin typeface="Cambria Math" pitchFamily="18" charset="0"/>
              <a:ea typeface="Cambria Math" pitchFamily="18" charset="0"/>
            </a:endParaRPr>
          </a:p>
          <a:p>
            <a:endParaRPr lang="ro-RO" sz="2000" smtClean="0"/>
          </a:p>
          <a:p>
            <a:r>
              <a:rPr lang="ro-RO" sz="2000" smtClean="0"/>
              <a:t>Condiția </a:t>
            </a:r>
            <a:r>
              <a:rPr lang="ro-RO" sz="2000" i="1" smtClean="0"/>
              <a:t>A</a:t>
            </a:r>
            <a:r>
              <a:rPr lang="ro-RO" sz="2000" smtClean="0"/>
              <a:t> este îndeplinită prin faptul că toți generalii folosesc aceeași metodă de a combina cele </a:t>
            </a:r>
            <a:r>
              <a:rPr lang="ro-RO" sz="2000" i="1" smtClean="0"/>
              <a:t>n</a:t>
            </a:r>
            <a:r>
              <a:rPr lang="ro-RO" sz="2000" smtClean="0"/>
              <a:t> valori</a:t>
            </a:r>
          </a:p>
          <a:p>
            <a:r>
              <a:rPr lang="ro-RO" sz="2000" smtClean="0"/>
              <a:t>Condiția </a:t>
            </a:r>
            <a:r>
              <a:rPr lang="ro-RO" sz="2000" i="1" smtClean="0"/>
              <a:t>B</a:t>
            </a:r>
            <a:r>
              <a:rPr lang="ro-RO" sz="2000" smtClean="0"/>
              <a:t> este îndeplinită prin asigurarea că metoda folosită este una robustă</a:t>
            </a:r>
          </a:p>
          <a:p>
            <a:endParaRPr lang="ro-RO" sz="2000"/>
          </a:p>
          <a:p>
            <a:r>
              <a:rPr lang="ro-RO" sz="2000" smtClean="0"/>
              <a:t>Dacă decizia care poate fi luată este </a:t>
            </a:r>
            <a:r>
              <a:rPr lang="ro-RO" sz="2000" i="1" smtClean="0"/>
              <a:t>atac</a:t>
            </a:r>
            <a:r>
              <a:rPr lang="ro-RO" sz="2000" smtClean="0"/>
              <a:t> sau </a:t>
            </a:r>
            <a:r>
              <a:rPr lang="ro-RO" sz="2000" i="1" smtClean="0"/>
              <a:t>retragere</a:t>
            </a:r>
            <a:r>
              <a:rPr lang="ro-RO" sz="2000" smtClean="0"/>
              <a:t>,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/>
              <a:t> este opțiunea Generalului </a:t>
            </a:r>
            <a:r>
              <a:rPr lang="ro-RO" sz="2000" i="1" smtClean="0"/>
              <a:t>i</a:t>
            </a:r>
            <a:r>
              <a:rPr lang="ro-RO" sz="2000" smtClean="0"/>
              <a:t> dintre cele două variante, iar decizia finală pentru fiecare General se bazează pe votul majoritar (dintre cele </a:t>
            </a:r>
            <a:r>
              <a:rPr lang="ro-RO" sz="2000" i="1" smtClean="0"/>
              <a:t>n</a:t>
            </a:r>
            <a:r>
              <a:rPr lang="ro-RO" sz="2000" smtClean="0"/>
              <a:t> valori)</a:t>
            </a: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47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6912"/>
            <a:ext cx="9252520" cy="2808312"/>
          </a:xfrm>
        </p:spPr>
        <p:txBody>
          <a:bodyPr/>
          <a:lstStyle/>
          <a:p>
            <a:r>
              <a:rPr lang="ro-RO" sz="2000" dirty="0" smtClean="0"/>
              <a:t>Generalii își comunică unii altora valorile 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v(i)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Generalii trădători pot trimite valori diferite celorlalți Generali</a:t>
            </a:r>
          </a:p>
          <a:p>
            <a:r>
              <a:rPr lang="ro-RO" sz="2000" dirty="0"/>
              <a:t>S</a:t>
            </a:r>
            <a:r>
              <a:rPr lang="ro-RO" sz="2000" dirty="0" smtClean="0"/>
              <a:t>atisfacerea condiției </a:t>
            </a:r>
            <a:r>
              <a:rPr lang="ro-RO" sz="2000" i="1" dirty="0" smtClean="0"/>
              <a:t>A</a:t>
            </a:r>
            <a:r>
              <a:rPr lang="ro-RO" sz="2000" dirty="0" smtClean="0"/>
              <a:t> presupune ca fiecare General să ia decizia finală bazată pe aceeași mulțime 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v(1), v(2), ..., v(n)</a:t>
            </a:r>
          </a:p>
          <a:p>
            <a:endParaRPr lang="ro-RO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o-RO" sz="2000" dirty="0" smtClean="0"/>
              <a:t>Astfel, pentru îndeplinirea condiției </a:t>
            </a:r>
            <a:r>
              <a:rPr lang="ro-RO" sz="2000" i="1" dirty="0" smtClean="0"/>
              <a:t>A</a:t>
            </a:r>
            <a:r>
              <a:rPr lang="ro-RO" sz="2000" dirty="0" smtClean="0"/>
              <a:t>:</a:t>
            </a:r>
          </a:p>
          <a:p>
            <a:pPr marL="0" indent="0">
              <a:buNone/>
            </a:pPr>
            <a:r>
              <a:rPr lang="ro-RO" sz="2200" i="1" dirty="0" smtClean="0"/>
              <a:t>1</a:t>
            </a:r>
            <a:r>
              <a:rPr lang="ro-RO" sz="2200" dirty="0" smtClean="0"/>
              <a:t>. Fiecare General loial trebuie să obțină aceleași informații </a:t>
            </a:r>
            <a:r>
              <a:rPr lang="ro-RO" sz="2200" dirty="0" smtClean="0">
                <a:latin typeface="Cambria Math" pitchFamily="18" charset="0"/>
                <a:ea typeface="Cambria Math" pitchFamily="18" charset="0"/>
              </a:rPr>
              <a:t>v(1), ..., v(n)</a:t>
            </a:r>
            <a:r>
              <a:rPr lang="ro-RO" sz="2200" dirty="0" smtClean="0"/>
              <a:t>.</a:t>
            </a:r>
          </a:p>
          <a:p>
            <a:pPr marL="0" lvl="0" indent="0">
              <a:buClr>
                <a:srgbClr val="3568C7"/>
              </a:buClr>
              <a:buNone/>
            </a:pPr>
            <a:endParaRPr lang="ro-RO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02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506490"/>
          </a:xfrm>
        </p:spPr>
        <p:txBody>
          <a:bodyPr/>
          <a:lstStyle/>
          <a:p>
            <a:pPr marL="0" indent="0">
              <a:buNone/>
            </a:pPr>
            <a:r>
              <a:rPr lang="ro-RO" sz="2000" i="1" dirty="0" smtClean="0"/>
              <a:t>1</a:t>
            </a:r>
            <a:r>
              <a:rPr lang="ro-RO" sz="2000" dirty="0"/>
              <a:t>. Fiecare General loial trebuie să obțină aceleași informații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v(1), ..., v(n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o-RO" sz="2000" dirty="0" smtClean="0"/>
              <a:t>.</a:t>
            </a:r>
            <a:endParaRPr lang="ro-RO" sz="2000" dirty="0" smtClean="0">
              <a:solidFill>
                <a:srgbClr val="000000"/>
              </a:solidFill>
            </a:endParaRP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Condiția </a:t>
            </a:r>
            <a:r>
              <a:rPr lang="ro-RO" sz="2000" i="1" dirty="0">
                <a:solidFill>
                  <a:srgbClr val="000000"/>
                </a:solidFill>
              </a:rPr>
              <a:t>1</a:t>
            </a:r>
            <a:r>
              <a:rPr lang="ro-RO" sz="2000" dirty="0">
                <a:solidFill>
                  <a:srgbClr val="000000"/>
                </a:solidFill>
              </a:rPr>
              <a:t> implică faptul că un General poate să nu folosească valorea </a:t>
            </a:r>
            <a:r>
              <a:rPr lang="ro-RO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dirty="0">
                <a:solidFill>
                  <a:srgbClr val="000000"/>
                </a:solidFill>
              </a:rPr>
              <a:t>obținută direct de la Generalul </a:t>
            </a:r>
            <a:r>
              <a:rPr lang="ro-RO" sz="2000" i="1" dirty="0" smtClean="0">
                <a:solidFill>
                  <a:srgbClr val="000000"/>
                </a:solidFill>
              </a:rPr>
              <a:t>i</a:t>
            </a:r>
            <a:r>
              <a:rPr lang="ro-RO" sz="2000" dirty="0" smtClean="0">
                <a:solidFill>
                  <a:srgbClr val="000000"/>
                </a:solidFill>
              </a:rPr>
              <a:t>, </a:t>
            </a:r>
            <a:r>
              <a:rPr lang="ro-RO" sz="2000" dirty="0">
                <a:solidFill>
                  <a:srgbClr val="000000"/>
                </a:solidFill>
              </a:rPr>
              <a:t>de vreme ce un General trădător poate să trimită valori </a:t>
            </a:r>
            <a:r>
              <a:rPr lang="ro-RO" sz="2000" dirty="0" smtClean="0">
                <a:solidFill>
                  <a:srgbClr val="000000"/>
                </a:solidFill>
              </a:rPr>
              <a:t>diferite</a:t>
            </a: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Astfel, se introduce riscul ca un General să nu folosească o valoare </a:t>
            </a:r>
            <a:r>
              <a:rPr lang="ro-RO" sz="2000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dirty="0" smtClean="0">
                <a:solidFill>
                  <a:srgbClr val="000000"/>
                </a:solidFill>
              </a:rPr>
              <a:t>, deși Generalul </a:t>
            </a:r>
            <a:r>
              <a:rPr lang="ro-RO" sz="2000" i="1" dirty="0" smtClean="0">
                <a:solidFill>
                  <a:srgbClr val="000000"/>
                </a:solidFill>
              </a:rPr>
              <a:t>i</a:t>
            </a:r>
            <a:r>
              <a:rPr lang="ro-RO" sz="2000" dirty="0" smtClean="0">
                <a:solidFill>
                  <a:srgbClr val="000000"/>
                </a:solidFill>
              </a:rPr>
              <a:t> este unul loial</a:t>
            </a:r>
          </a:p>
          <a:p>
            <a:pPr lvl="0"/>
            <a:endParaRPr lang="ro-RO" sz="2000" dirty="0" smtClean="0">
              <a:solidFill>
                <a:srgbClr val="000000"/>
              </a:solidFill>
            </a:endParaRP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Se introduce următoarea cerință:</a:t>
            </a:r>
            <a:endParaRPr lang="ro-RO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ro-RO" sz="2300" i="1" dirty="0" smtClean="0">
                <a:solidFill>
                  <a:srgbClr val="000000"/>
                </a:solidFill>
              </a:rPr>
              <a:t>2</a:t>
            </a:r>
            <a:r>
              <a:rPr lang="ro-RO" sz="2300" dirty="0" smtClean="0">
                <a:solidFill>
                  <a:srgbClr val="000000"/>
                </a:solidFill>
              </a:rPr>
              <a:t>. Dacă Generalul </a:t>
            </a:r>
            <a:r>
              <a:rPr lang="ro-RO" sz="2300" i="1" dirty="0" smtClean="0">
                <a:solidFill>
                  <a:srgbClr val="000000"/>
                </a:solidFill>
              </a:rPr>
              <a:t>i</a:t>
            </a:r>
            <a:r>
              <a:rPr lang="ro-RO" sz="2300" dirty="0" smtClean="0">
                <a:solidFill>
                  <a:srgbClr val="000000"/>
                </a:solidFill>
              </a:rPr>
              <a:t> este loial, atunci valoarea trimisă de el trebuie să fie folosită de către fiecare General loial.</a:t>
            </a:r>
          </a:p>
          <a:p>
            <a:pPr marL="0" lvl="0" indent="0"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Condiția 1 se poate rescrie astfel:</a:t>
            </a:r>
          </a:p>
          <a:p>
            <a:pPr marL="0" lvl="0" indent="0">
              <a:buClr>
                <a:srgbClr val="3568C7"/>
              </a:buClr>
              <a:buNone/>
            </a:pPr>
            <a:r>
              <a:rPr lang="ro-RO" sz="2300" i="1" dirty="0" smtClean="0">
                <a:solidFill>
                  <a:srgbClr val="000000"/>
                </a:solidFill>
              </a:rPr>
              <a:t>1’</a:t>
            </a:r>
            <a:r>
              <a:rPr lang="ro-RO" sz="2300" dirty="0" smtClean="0">
                <a:solidFill>
                  <a:srgbClr val="000000"/>
                </a:solidFill>
              </a:rPr>
              <a:t>. Oricare doi Generali loiali folosesc aceeași valoare pentru </a:t>
            </a:r>
            <a:r>
              <a:rPr lang="ro-RO" sz="2300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300" dirty="0" smtClean="0">
                <a:solidFill>
                  <a:srgbClr val="000000"/>
                </a:solidFill>
              </a:rPr>
              <a:t>.</a:t>
            </a:r>
            <a:endParaRPr lang="ro-RO" sz="23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 lvl="0"/>
            <a:endParaRPr lang="ro-RO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60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74838"/>
                <a:ext cx="8856984" cy="4866530"/>
              </a:xfrm>
            </p:spPr>
            <p:txBody>
              <a:bodyPr/>
              <a:lstStyle/>
              <a:p>
                <a:r>
                  <a:rPr lang="en-US" sz="2000" dirty="0" err="1" smtClean="0"/>
                  <a:t>Restr</a:t>
                </a:r>
                <a:r>
                  <a:rPr lang="ro-RO" sz="2000" dirty="0" smtClean="0"/>
                  <a:t>ângem abordarea problemei la modul în care </a:t>
                </a:r>
                <a:r>
                  <a:rPr lang="ro-RO" sz="2000" i="1" dirty="0" smtClean="0"/>
                  <a:t>un</a:t>
                </a:r>
                <a:r>
                  <a:rPr lang="ro-RO" sz="2000" dirty="0" smtClean="0"/>
                  <a:t> General își trimite valoarea celorlalți Generali</a:t>
                </a:r>
              </a:p>
              <a:p>
                <a:r>
                  <a:rPr lang="ro-RO" sz="2000" dirty="0" smtClean="0"/>
                  <a:t>Termenii problemei se schimbă: un General comandant trimite ordinul Locotenenților, obținându-se astfel problema:</a:t>
                </a:r>
              </a:p>
              <a:p>
                <a:endParaRPr lang="ro-RO" sz="1000" dirty="0"/>
              </a:p>
              <a:p>
                <a:r>
                  <a:rPr lang="ro-RO" sz="2000" b="1" i="1" dirty="0" smtClean="0"/>
                  <a:t>Problema Generalilor Bizantini</a:t>
                </a:r>
                <a:r>
                  <a:rPr lang="ro-RO" sz="2000" dirty="0" smtClean="0"/>
                  <a:t>: </a:t>
                </a:r>
              </a:p>
              <a:p>
                <a:pPr lvl="1"/>
                <a:r>
                  <a:rPr lang="ro-RO" sz="2000" dirty="0" smtClean="0"/>
                  <a:t>Un General comandant trebuie să trimită un ordin celor n – 1 Locotenenți astfel încât: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/>
                  <a:t>: Toți Locotenenții loiali se supun aceluiași ordin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/>
                  <a:t>: Dacă Generalul comandant este loial, atunci fiecare Locotenent loial se supune ordinului Generalului comandant</a:t>
                </a:r>
              </a:p>
              <a:p>
                <a:pPr lvl="1"/>
                <a:endParaRPr lang="ro-RO" sz="1000" dirty="0" smtClean="0"/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 – </a:t>
                </a:r>
                <a:r>
                  <a:rPr lang="ro-RO" sz="2000" i="1" dirty="0" smtClean="0">
                    <a:solidFill>
                      <a:srgbClr val="000000"/>
                    </a:solidFill>
                  </a:rPr>
                  <a:t>interactive consistency conditions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Se observă că, pentru un Comandat loial,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 rezultă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; totuși, Comandantul nu este în mod necesar loial</a:t>
                </a:r>
                <a:endParaRPr lang="ro-RO" sz="2000" dirty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ro-RO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74838"/>
                <a:ext cx="8856984" cy="4866530"/>
              </a:xfrm>
              <a:blipFill rotWithShape="1">
                <a:blip r:embed="rId2"/>
                <a:stretch>
                  <a:fillRect l="-551" t="-501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0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4554</TotalTime>
  <Words>4518</Words>
  <Application>Microsoft Macintosh PowerPoint</Application>
  <PresentationFormat>On-screen Show (4:3)</PresentationFormat>
  <Paragraphs>501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Calibri</vt:lpstr>
      <vt:lpstr>Cambria</vt:lpstr>
      <vt:lpstr>Cambria Math</vt:lpstr>
      <vt:lpstr>Lucida Grande</vt:lpstr>
      <vt:lpstr>MS PGothic</vt:lpstr>
      <vt:lpstr>ＭＳ Ｐゴシック</vt:lpstr>
      <vt:lpstr>Tahoma</vt:lpstr>
      <vt:lpstr>Times</vt:lpstr>
      <vt:lpstr>Times New Roman</vt:lpstr>
      <vt:lpstr>Wingdings</vt:lpstr>
      <vt:lpstr>Lightbar</vt:lpstr>
      <vt:lpstr>Default Design</vt:lpstr>
      <vt:lpstr>1_Default Design</vt:lpstr>
      <vt:lpstr>Algoritmi pentru sisteme  tolerante la defecte</vt:lpstr>
      <vt:lpstr>Sisteme tolerante la defecte</vt:lpstr>
      <vt:lpstr>Tipuri de defecte în sistemele distribuite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 Exemplul 1</vt:lpstr>
      <vt:lpstr>Problema generalilor bizantini Exemplul 2</vt:lpstr>
      <vt:lpstr>Problema generalilor bizantini</vt:lpstr>
      <vt:lpstr>Problema generalilor bizantini Exemplul 3</vt:lpstr>
      <vt:lpstr>Problema generalilor bizantini Exemplul 4</vt:lpstr>
      <vt:lpstr>Problema generalilor bizantini Soluția cu mesaje orale</vt:lpstr>
      <vt:lpstr>Problema generalilor bizantini Soluția cu mesaje orale</vt:lpstr>
      <vt:lpstr>Problema generalilor bizantini Soluția cu mesaje orale</vt:lpstr>
      <vt:lpstr>Soluția cu mesaje orale Exemplu</vt:lpstr>
      <vt:lpstr>Soluția cu mesaje orale Exemplu - continuare</vt:lpstr>
      <vt:lpstr>Soluția cu mesaje orale Complexitate</vt:lpstr>
      <vt:lpstr>PowerPoint Presentation</vt:lpstr>
      <vt:lpstr>PowerPoint Presentation</vt:lpstr>
      <vt:lpstr>PowerPoint Presentation</vt:lpstr>
      <vt:lpstr>Soluția cu mesaje semnate</vt:lpstr>
      <vt:lpstr>Soluția cu mesaje semnate</vt:lpstr>
      <vt:lpstr>Soluția cu mesaje semnate</vt:lpstr>
      <vt:lpstr>Soluția cu mesaje semnate</vt:lpstr>
      <vt:lpstr>Soluția cu mesaje semnate Algoritmul SM(m)</vt:lpstr>
      <vt:lpstr>Soluția cu mesaje semnate Algoritmul SM(m)</vt:lpstr>
      <vt:lpstr>PowerPoint Presentation</vt:lpstr>
      <vt:lpstr>PowerPoint Presentation</vt:lpstr>
      <vt:lpstr>Soluția cu mesaje semnate Exemplu</vt:lpstr>
      <vt:lpstr>Problema generalilor bizantini Problema reală</vt:lpstr>
      <vt:lpstr>Sumar</vt:lpstr>
      <vt:lpstr>Bibliografie</vt:lpstr>
      <vt:lpstr>Întrebări?</vt:lpstr>
      <vt:lpstr>Examen</vt:lpstr>
      <vt:lpstr>Un model de subiect de examen la APD</vt:lpstr>
      <vt:lpstr>Un model de subiect de examen la APD</vt:lpstr>
      <vt:lpstr>Un model de subiect de examen la APD</vt:lpstr>
      <vt:lpstr>Condiții examen</vt:lpstr>
      <vt:lpstr>Indicații de rezolvare</vt:lpstr>
      <vt:lpstr>Indicații de rezolvare</vt:lpstr>
      <vt:lpstr>Indicații de rezolvare</vt:lpstr>
      <vt:lpstr>Detalii finale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Ciprian - Mihai DOBRE</cp:lastModifiedBy>
  <cp:revision>502</cp:revision>
  <dcterms:created xsi:type="dcterms:W3CDTF">2003-12-18T12:29:33Z</dcterms:created>
  <dcterms:modified xsi:type="dcterms:W3CDTF">2017-12-12T07:40:48Z</dcterms:modified>
</cp:coreProperties>
</file>