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2"/>
  </p:notesMasterIdLst>
  <p:sldIdLst>
    <p:sldId id="385" r:id="rId2"/>
    <p:sldId id="352" r:id="rId3"/>
    <p:sldId id="353" r:id="rId4"/>
    <p:sldId id="315" r:id="rId5"/>
    <p:sldId id="354" r:id="rId6"/>
    <p:sldId id="318" r:id="rId7"/>
    <p:sldId id="355" r:id="rId8"/>
    <p:sldId id="356" r:id="rId9"/>
    <p:sldId id="357" r:id="rId10"/>
    <p:sldId id="359" r:id="rId11"/>
    <p:sldId id="360" r:id="rId12"/>
    <p:sldId id="361" r:id="rId13"/>
    <p:sldId id="324" r:id="rId14"/>
    <p:sldId id="325" r:id="rId15"/>
    <p:sldId id="326" r:id="rId16"/>
    <p:sldId id="362" r:id="rId17"/>
    <p:sldId id="363" r:id="rId18"/>
    <p:sldId id="329" r:id="rId19"/>
    <p:sldId id="330" r:id="rId20"/>
    <p:sldId id="331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93" r:id="rId31"/>
    <p:sldId id="394" r:id="rId32"/>
    <p:sldId id="374" r:id="rId33"/>
    <p:sldId id="375" r:id="rId34"/>
    <p:sldId id="376" r:id="rId35"/>
    <p:sldId id="377" r:id="rId36"/>
    <p:sldId id="380" r:id="rId37"/>
    <p:sldId id="379" r:id="rId38"/>
    <p:sldId id="378" r:id="rId39"/>
    <p:sldId id="381" r:id="rId40"/>
    <p:sldId id="382" r:id="rId41"/>
    <p:sldId id="386" r:id="rId42"/>
    <p:sldId id="387" r:id="rId43"/>
    <p:sldId id="388" r:id="rId44"/>
    <p:sldId id="383" r:id="rId45"/>
    <p:sldId id="384" r:id="rId46"/>
    <p:sldId id="390" r:id="rId47"/>
    <p:sldId id="391" r:id="rId48"/>
    <p:sldId id="392" r:id="rId49"/>
    <p:sldId id="306" r:id="rId50"/>
    <p:sldId id="307" r:id="rId5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hennadi" initials="G" lastIdx="14" clrIdx="0"/>
  <p:cmAuthor id="1" name="Andrei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B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1525" autoAdjust="0"/>
  </p:normalViewPr>
  <p:slideViewPr>
    <p:cSldViewPr>
      <p:cViewPr varScale="1">
        <p:scale>
          <a:sx n="68" d="100"/>
          <a:sy n="68" d="100"/>
        </p:scale>
        <p:origin x="12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B68B09E-4B6F-44AB-B1BF-F2830534A297}" type="datetimeFigureOut">
              <a:rPr lang="en-US"/>
              <a:pPr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508C1E3-54B9-414A-9FF7-9016D37C9E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7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294A091-E4A2-482F-816F-F5C89C3D29B0}" type="slidenum">
              <a:rPr lang="en-US" sz="1300"/>
              <a:pPr/>
              <a:t>4</a:t>
            </a:fld>
            <a:endParaRPr 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024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3871321-DDC8-4263-836F-5DDE7893F5C1}" type="slidenum">
              <a:rPr lang="en-US" sz="1300"/>
              <a:pPr/>
              <a:t>13</a:t>
            </a:fld>
            <a:endParaRPr lang="en-US" sz="13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586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CBDE3F6-D7D9-4700-9D7C-C16D6F139D84}" type="slidenum">
              <a:rPr lang="en-US" sz="1300"/>
              <a:pPr/>
              <a:t>14</a:t>
            </a:fld>
            <a:endParaRPr lang="en-US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823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271C4EC-7BC1-4A6D-A8EA-6F274A01AB1C}" type="slidenum">
              <a:rPr lang="en-US" sz="1300"/>
              <a:pPr/>
              <a:t>15</a:t>
            </a:fld>
            <a:endParaRPr lang="en-US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849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EE0CFAF-E2D5-4AEC-932D-49D7AA00F38B}" type="slidenum">
              <a:rPr lang="en-US" sz="1300"/>
              <a:pPr/>
              <a:t>20</a:t>
            </a:fld>
            <a:endParaRPr 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97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8C1E3-54B9-414A-9FF7-9016D37C9E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015E8F-7FA7-4E15-A9C4-F5B6446D54D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53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2E272B-6D3D-4B07-80B3-143543D33C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6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A4B404-5DA6-4BE3-8520-E2A599B06E6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181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r>
              <a:rPr lang="en-US"/>
              <a:t>17.11.2009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610350"/>
            <a:ext cx="3886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Algoritmi Paraleli si Distribuiti – Curs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CE9CE57C-AF8A-401F-9169-CD4B175017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382000" cy="533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r>
              <a:rPr lang="en-US"/>
              <a:t>17.11.2009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610350"/>
            <a:ext cx="3886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Algoritmi Paraleli si Distribuiti – Curs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FF5449C8-7C36-4A6E-8A38-63143B7EA7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06191-7AC3-407B-B4FE-E800A08C7BA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44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06DE8-A3CE-49BA-93EB-FB4E6787C7A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5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F5D0A-294C-4D30-AE5D-3B3CE682AF1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6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63D94-3900-45EA-A44B-24BF54BB0CB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7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DB39C-00CB-4CA4-87E0-DC6A0D42456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03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09AEF-70E8-4499-B05D-D21EFEB338C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94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19711-9FEF-4DEF-B246-E8E500B8750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9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6626F-074F-476F-B520-231160B91D1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59A104C5-3457-47F5-8382-D228BBC62CEC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2058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6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3" r:id="rId12"/>
    <p:sldLayoutId id="214748385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5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6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7.xlsx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8.xls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9.xlsx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10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11.xlsx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41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" Type="http://schemas.openxmlformats.org/officeDocument/2006/relationships/image" Target="../media/image67.png"/><Relationship Id="rId21" Type="http://schemas.openxmlformats.org/officeDocument/2006/relationships/image" Target="../media/image8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86.png"/><Relationship Id="rId2" Type="http://schemas.openxmlformats.org/officeDocument/2006/relationships/image" Target="../media/image51.png"/><Relationship Id="rId16" Type="http://schemas.openxmlformats.org/officeDocument/2006/relationships/image" Target="../media/image78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4.png"/><Relationship Id="rId24" Type="http://schemas.openxmlformats.org/officeDocument/2006/relationships/image" Target="../media/image85.png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10" Type="http://schemas.openxmlformats.org/officeDocument/2006/relationships/image" Target="../media/image73.png"/><Relationship Id="rId19" Type="http://schemas.openxmlformats.org/officeDocument/2006/relationships/image" Target="../media/image80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76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12.xlsx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052513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MPI</a:t>
            </a:r>
            <a:endParaRPr lang="en-GB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4292600"/>
            <a:ext cx="6400800" cy="17526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 Dobre</a:t>
            </a:r>
          </a:p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ciprian.dobre@cs.pub.ro</a:t>
            </a:r>
          </a:p>
          <a:p>
            <a:pPr algn="r" eaLnBrk="1" hangingPunct="1">
              <a:lnSpc>
                <a:spcPct val="90000"/>
              </a:lnSpc>
            </a:pPr>
            <a:endParaRPr lang="en-GB" sz="2400" smtClean="0"/>
          </a:p>
        </p:txBody>
      </p:sp>
    </p:spTree>
    <p:extLst>
      <p:ext uri="{BB962C8B-B14F-4D97-AF65-F5344CB8AC3E}">
        <p14:creationId xmlns:p14="http://schemas.microsoft.com/office/powerpoint/2010/main" val="5796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04664"/>
            <a:ext cx="8229600" cy="4873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ro-RO" sz="2800" smtClean="0"/>
              <a:t>Moduri de comunicare</a:t>
            </a:r>
            <a:endParaRPr lang="en-US" sz="280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700659"/>
            <a:ext cx="8763000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2000" smtClean="0"/>
              <a:t>Apelurile </a:t>
            </a:r>
            <a:r>
              <a:rPr lang="ro-RO" sz="2000" i="1" smtClean="0"/>
              <a:t>send</a:t>
            </a:r>
            <a:r>
              <a:rPr lang="ro-RO" sz="2000" smtClean="0"/>
              <a:t> și </a:t>
            </a:r>
            <a:r>
              <a:rPr lang="ro-RO" sz="2000" i="1" smtClean="0"/>
              <a:t>receive</a:t>
            </a:r>
            <a:r>
              <a:rPr lang="ro-RO" sz="2000" smtClean="0"/>
              <a:t> sunt </a:t>
            </a:r>
            <a:r>
              <a:rPr lang="ro-RO" sz="2000" b="1" smtClean="0"/>
              <a:t>blocante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2000" smtClean="0"/>
              <a:t>Moduri de comunicare: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2000" smtClean="0"/>
              <a:t>cu buffer local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2000"/>
              <a:t>f</a:t>
            </a:r>
            <a:r>
              <a:rPr lang="ro-RO" sz="2000" smtClean="0"/>
              <a:t>ără buffer local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0364" y="3886200"/>
            <a:ext cx="1205677" cy="10549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mtClean="0"/>
              <a:t>Sender</a:t>
            </a:r>
          </a:p>
          <a:p>
            <a:pPr algn="ctr"/>
            <a:r>
              <a:rPr lang="ro-RO" smtClean="0"/>
              <a:t>buffer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0365" y="5517232"/>
            <a:ext cx="1115291" cy="9758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mtClean="0"/>
              <a:t>Sender</a:t>
            </a:r>
          </a:p>
          <a:p>
            <a:pPr algn="ctr"/>
            <a:r>
              <a:rPr lang="ro-RO" smtClean="0"/>
              <a:t>buffer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68344" y="3893280"/>
            <a:ext cx="1197586" cy="10478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mtClean="0"/>
              <a:t>Receiver</a:t>
            </a:r>
          </a:p>
          <a:p>
            <a:pPr algn="ctr"/>
            <a:r>
              <a:rPr lang="ro-RO" smtClean="0"/>
              <a:t>buffer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0365" y="5517231"/>
            <a:ext cx="1205676" cy="10549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mtClean="0"/>
              <a:t>Sender</a:t>
            </a:r>
          </a:p>
          <a:p>
            <a:pPr algn="ctr"/>
            <a:r>
              <a:rPr lang="ro-RO" smtClean="0"/>
              <a:t>buffer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68344" y="5517232"/>
            <a:ext cx="1205675" cy="10549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mtClean="0"/>
              <a:t>Receiver</a:t>
            </a:r>
          </a:p>
          <a:p>
            <a:pPr algn="ctr"/>
            <a:r>
              <a:rPr lang="ro-RO" smtClean="0"/>
              <a:t>buffer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566041" y="4414575"/>
            <a:ext cx="62969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1566041" y="6076635"/>
            <a:ext cx="185383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 bwMode="auto">
          <a:xfrm>
            <a:off x="3419872" y="5517232"/>
            <a:ext cx="2088232" cy="1054966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577433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i="1" smtClean="0">
                <a:latin typeface="+mn-lt"/>
              </a:rPr>
              <a:t>Network</a:t>
            </a:r>
            <a:endParaRPr lang="en-US" b="1" i="1">
              <a:latin typeface="+mn-lt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3419872" y="3933056"/>
            <a:ext cx="2088232" cy="1054966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5" name="Straight Arrow Connector 14"/>
          <p:cNvCxnSpPr>
            <a:endCxn id="8" idx="1"/>
          </p:cNvCxnSpPr>
          <p:nvPr/>
        </p:nvCxnSpPr>
        <p:spPr bwMode="auto">
          <a:xfrm flipV="1">
            <a:off x="5508104" y="6044715"/>
            <a:ext cx="2160240" cy="175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07904" y="422108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i="1" smtClean="0">
                <a:latin typeface="+mn-lt"/>
              </a:rPr>
              <a:t>Network</a:t>
            </a:r>
            <a:endParaRPr lang="en-US" b="1" i="1"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95736" y="4016592"/>
            <a:ext cx="907639" cy="794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/>
              <a:t>Local</a:t>
            </a:r>
          </a:p>
          <a:p>
            <a:pPr algn="ctr"/>
            <a:r>
              <a:rPr lang="ro-RO" sz="2000" smtClean="0"/>
              <a:t>buffer</a:t>
            </a:r>
            <a:endParaRPr lang="en-US" sz="20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56176" y="4005064"/>
            <a:ext cx="907639" cy="794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/>
              <a:t>Local</a:t>
            </a:r>
          </a:p>
          <a:p>
            <a:pPr algn="ctr"/>
            <a:r>
              <a:rPr lang="ro-RO" sz="2000" smtClean="0"/>
              <a:t>buffer</a:t>
            </a:r>
            <a:endParaRPr lang="en-US" sz="2000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105025" y="4397131"/>
            <a:ext cx="31484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>
            <a:off x="5508104" y="4402156"/>
            <a:ext cx="62969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1"/>
          </p:cNvCxnSpPr>
          <p:nvPr/>
        </p:nvCxnSpPr>
        <p:spPr bwMode="auto">
          <a:xfrm>
            <a:off x="7063815" y="4413684"/>
            <a:ext cx="604529" cy="35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04664"/>
            <a:ext cx="8229600" cy="487363"/>
          </a:xfrm>
        </p:spPr>
        <p:txBody>
          <a:bodyPr/>
          <a:lstStyle/>
          <a:p>
            <a:r>
              <a:rPr lang="ro-RO" sz="2800" smtClean="0"/>
              <a:t>Modurile de comunicaţie MPI</a:t>
            </a:r>
            <a:endParaRPr lang="en-US" sz="280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24668"/>
              </p:ext>
            </p:extLst>
          </p:nvPr>
        </p:nvGraphicFramePr>
        <p:xfrm>
          <a:off x="755576" y="1844824"/>
          <a:ext cx="7920880" cy="463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186"/>
                <a:gridCol w="5079694"/>
              </a:tblGrid>
              <a:tr h="575571"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Tip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Condiția de terminare</a:t>
                      </a:r>
                      <a:endParaRPr lang="en-US"/>
                    </a:p>
                  </a:txBody>
                  <a:tcPr/>
                </a:tc>
              </a:tr>
              <a:tr h="943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Synchronous 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Finalizare atunci când operația de recepție a fost terminată cu succes.</a:t>
                      </a:r>
                    </a:p>
                    <a:p>
                      <a:pPr algn="ctr"/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943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Buffered send</a:t>
                      </a:r>
                    </a:p>
                    <a:p>
                      <a:pPr algn="ctr"/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Se termină întotdeauna (cu excep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ti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a apariției unei erori), indiferent de operația de recepție.</a:t>
                      </a:r>
                    </a:p>
                    <a:p>
                      <a:pPr algn="ctr"/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943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Standard send</a:t>
                      </a:r>
                    </a:p>
                    <a:p>
                      <a:pPr algn="ctr"/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Trimiterea mesajului (fără a se cunoaște starea opera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t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iei de recepție).</a:t>
                      </a:r>
                    </a:p>
                    <a:p>
                      <a:pPr algn="ctr"/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1226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Ready send</a:t>
                      </a:r>
                    </a:p>
                    <a:p>
                      <a:pPr algn="ctr"/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Se termină întotdeauna (cu excepț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i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a apariției unei erori), însă folosirea e condiționată de apelul anterior la destinație a operației de recepție.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9349"/>
            <a:ext cx="8229600" cy="487363"/>
          </a:xfrm>
        </p:spPr>
        <p:txBody>
          <a:bodyPr/>
          <a:lstStyle/>
          <a:p>
            <a:r>
              <a:rPr lang="en-US" sz="2800" smtClean="0"/>
              <a:t>Probleme de transmitere </a:t>
            </a:r>
            <a:r>
              <a:rPr lang="ro-RO" sz="2800" smtClean="0"/>
              <a:t>î</a:t>
            </a:r>
            <a:r>
              <a:rPr lang="en-US" sz="2800" smtClean="0"/>
              <a:t>n modul sincron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388" y="1700659"/>
            <a:ext cx="8763000" cy="12962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2000" smtClean="0"/>
              <a:t>Presupunem că: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1600" smtClean="0"/>
              <a:t>avem 5 procese care execută o serie de </a:t>
            </a:r>
            <a:r>
              <a:rPr lang="ro-RO" sz="1600" i="1" smtClean="0"/>
              <a:t>send</a:t>
            </a:r>
            <a:r>
              <a:rPr lang="ro-RO" sz="1600" smtClean="0"/>
              <a:t> și </a:t>
            </a:r>
            <a:r>
              <a:rPr lang="ro-RO" sz="1600" i="1" smtClean="0"/>
              <a:t>receive </a:t>
            </a:r>
            <a:r>
              <a:rPr lang="en-US" sz="1600" i="1" smtClean="0"/>
              <a:t>+ </a:t>
            </a:r>
            <a:r>
              <a:rPr lang="en-US" sz="1600" smtClean="0"/>
              <a:t>1 proces care execut</a:t>
            </a:r>
            <a:r>
              <a:rPr lang="ro-RO" sz="1600" smtClean="0"/>
              <a:t>ă </a:t>
            </a:r>
            <a:r>
              <a:rPr lang="ro-RO" sz="1600" i="1" smtClean="0"/>
              <a:t>receive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1600"/>
              <a:t>i</a:t>
            </a:r>
            <a:r>
              <a:rPr lang="ro-RO" sz="1600" smtClean="0"/>
              <a:t>nițial, cele 5 procese execută simultan </a:t>
            </a:r>
            <a:r>
              <a:rPr lang="ro-RO" sz="1600" i="1" smtClean="0"/>
              <a:t>send </a:t>
            </a:r>
            <a:r>
              <a:rPr lang="ro-RO" sz="1600" smtClean="0"/>
              <a:t>și un proces execută </a:t>
            </a:r>
            <a:r>
              <a:rPr lang="ro-RO" sz="1600" i="1" smtClean="0"/>
              <a:t>receive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827584" y="3212976"/>
            <a:ext cx="0" cy="35283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23473" y="4669105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smtClean="0">
                <a:latin typeface="+mn-lt"/>
              </a:rPr>
              <a:t>Timp</a:t>
            </a:r>
            <a:endParaRPr lang="en-US" sz="2000" b="1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59632" y="3284984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/>
              <a:t>send</a:t>
            </a:r>
            <a:endParaRPr lang="en-US" sz="2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34667" y="3284984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/>
              <a:t>send</a:t>
            </a:r>
            <a:endParaRPr lang="en-US" sz="20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09702" y="3284984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/>
              <a:t>send</a:t>
            </a:r>
            <a:endParaRPr lang="en-US" sz="20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084737" y="3284984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/>
              <a:t>send</a:t>
            </a:r>
            <a:endParaRPr lang="en-US" sz="20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359772" y="3284984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/>
              <a:t>send</a:t>
            </a:r>
            <a:endParaRPr lang="en-US" sz="200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634808" y="3284984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recv</a:t>
            </a:r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372200" y="3933056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recv</a:t>
            </a:r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84737" y="4443772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recv</a:t>
            </a:r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809702" y="4999856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recv</a:t>
            </a:r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534667" y="5533256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recv</a:t>
            </a:r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259632" y="6066656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recv</a:t>
            </a:r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/>
          <p:cNvCxnSpPr>
            <a:stCxn id="12" idx="2"/>
            <a:endCxn id="44" idx="0"/>
          </p:cNvCxnSpPr>
          <p:nvPr/>
        </p:nvCxnSpPr>
        <p:spPr bwMode="auto">
          <a:xfrm>
            <a:off x="1564432" y="3818384"/>
            <a:ext cx="0" cy="22482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3" idx="2"/>
            <a:endCxn id="43" idx="0"/>
          </p:cNvCxnSpPr>
          <p:nvPr/>
        </p:nvCxnSpPr>
        <p:spPr bwMode="auto">
          <a:xfrm>
            <a:off x="2839467" y="3818384"/>
            <a:ext cx="0" cy="17148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14" idx="2"/>
            <a:endCxn id="42" idx="0"/>
          </p:cNvCxnSpPr>
          <p:nvPr/>
        </p:nvCxnSpPr>
        <p:spPr bwMode="auto">
          <a:xfrm>
            <a:off x="4114502" y="3818384"/>
            <a:ext cx="0" cy="11814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15" idx="2"/>
            <a:endCxn id="41" idx="0"/>
          </p:cNvCxnSpPr>
          <p:nvPr/>
        </p:nvCxnSpPr>
        <p:spPr bwMode="auto">
          <a:xfrm>
            <a:off x="5389537" y="3818384"/>
            <a:ext cx="0" cy="6253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5588793" y="6650839"/>
            <a:ext cx="112667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6732240" y="641326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+mn-lt"/>
              </a:rPr>
              <a:t>Timp de așteptare</a:t>
            </a:r>
            <a:endParaRPr lang="en-US" sz="200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31640" y="2924944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 smtClean="0">
                <a:latin typeface="+mn-lt"/>
              </a:rPr>
              <a:t>P1</a:t>
            </a:r>
            <a:endParaRPr lang="en-US" sz="1600" b="1" i="1"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7784" y="2924944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 smtClean="0">
                <a:latin typeface="+mn-lt"/>
              </a:rPr>
              <a:t>P2</a:t>
            </a:r>
            <a:endParaRPr lang="en-US" sz="1600" b="1" i="1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90392" y="2924944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 smtClean="0">
                <a:latin typeface="+mn-lt"/>
              </a:rPr>
              <a:t>P3</a:t>
            </a:r>
            <a:endParaRPr lang="en-US" sz="1600" b="1" i="1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86536" y="2924944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 smtClean="0">
                <a:latin typeface="+mn-lt"/>
              </a:rPr>
              <a:t>P4</a:t>
            </a:r>
            <a:endParaRPr lang="en-US" sz="1600" b="1" i="1">
              <a:latin typeface="+mn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4208" y="2924944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 smtClean="0">
                <a:latin typeface="+mn-lt"/>
              </a:rPr>
              <a:t>P5</a:t>
            </a:r>
            <a:endParaRPr lang="en-US" sz="1600" b="1" i="1">
              <a:latin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06816" y="2924944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 smtClean="0">
                <a:latin typeface="+mn-lt"/>
              </a:rPr>
              <a:t>P6</a:t>
            </a:r>
            <a:endParaRPr lang="en-US" sz="1600" b="1" i="1">
              <a:latin typeface="+mn-lt"/>
            </a:endParaRPr>
          </a:p>
        </p:txBody>
      </p:sp>
      <p:cxnSp>
        <p:nvCxnSpPr>
          <p:cNvPr id="72" name="Straight Arrow Connector 71"/>
          <p:cNvCxnSpPr>
            <a:stCxn id="16" idx="3"/>
            <a:endCxn id="39" idx="1"/>
          </p:cNvCxnSpPr>
          <p:nvPr/>
        </p:nvCxnSpPr>
        <p:spPr bwMode="auto">
          <a:xfrm>
            <a:off x="6969372" y="3551684"/>
            <a:ext cx="66543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" idx="3"/>
            <a:endCxn id="16" idx="1"/>
          </p:cNvCxnSpPr>
          <p:nvPr/>
        </p:nvCxnSpPr>
        <p:spPr bwMode="auto">
          <a:xfrm>
            <a:off x="5694337" y="3551684"/>
            <a:ext cx="66543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5" idx="1"/>
          </p:cNvCxnSpPr>
          <p:nvPr/>
        </p:nvCxnSpPr>
        <p:spPr bwMode="auto">
          <a:xfrm>
            <a:off x="4427984" y="3551684"/>
            <a:ext cx="65675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3" idx="3"/>
            <a:endCxn id="14" idx="1"/>
          </p:cNvCxnSpPr>
          <p:nvPr/>
        </p:nvCxnSpPr>
        <p:spPr bwMode="auto">
          <a:xfrm>
            <a:off x="3144267" y="3551684"/>
            <a:ext cx="66543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3" idx="1"/>
          </p:cNvCxnSpPr>
          <p:nvPr/>
        </p:nvCxnSpPr>
        <p:spPr bwMode="auto">
          <a:xfrm>
            <a:off x="1869232" y="3551684"/>
            <a:ext cx="66543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24453" y="4607840"/>
            <a:ext cx="2454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>
                <a:latin typeface="+mn-lt"/>
              </a:rPr>
              <a:t>P5</a:t>
            </a:r>
            <a:r>
              <a:rPr lang="en-US" sz="1400" smtClean="0">
                <a:latin typeface="+mn-lt"/>
              </a:rPr>
              <a:t> execu</a:t>
            </a:r>
            <a:r>
              <a:rPr lang="ro-RO" sz="1400" smtClean="0">
                <a:latin typeface="+mn-lt"/>
              </a:rPr>
              <a:t>tă </a:t>
            </a:r>
            <a:r>
              <a:rPr lang="ro-RO" sz="1400" b="1" smtClean="0">
                <a:latin typeface="+mn-lt"/>
              </a:rPr>
              <a:t>recv</a:t>
            </a:r>
            <a:r>
              <a:rPr lang="ro-RO" sz="1400" smtClean="0">
                <a:latin typeface="+mn-lt"/>
              </a:rPr>
              <a:t> și eliberează operația blocantă </a:t>
            </a:r>
            <a:r>
              <a:rPr lang="ro-RO" sz="1400" b="1" smtClean="0">
                <a:latin typeface="+mn-lt"/>
              </a:rPr>
              <a:t>send</a:t>
            </a:r>
            <a:r>
              <a:rPr lang="ro-RO" sz="1400" smtClean="0">
                <a:latin typeface="+mn-lt"/>
              </a:rPr>
              <a:t> a lui </a:t>
            </a:r>
            <a:r>
              <a:rPr lang="ro-RO" sz="1400" i="1" smtClean="0">
                <a:latin typeface="+mn-lt"/>
              </a:rPr>
              <a:t>P4</a:t>
            </a:r>
            <a:endParaRPr lang="en-US" sz="1400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19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9349"/>
            <a:ext cx="8229600" cy="487363"/>
          </a:xfrm>
        </p:spPr>
        <p:txBody>
          <a:bodyPr/>
          <a:lstStyle/>
          <a:p>
            <a:r>
              <a:rPr lang="en-US" sz="2800" smtClean="0"/>
              <a:t>Probleme de transmitere </a:t>
            </a:r>
            <a:r>
              <a:rPr lang="ro-RO" sz="2800" smtClean="0"/>
              <a:t>î</a:t>
            </a:r>
            <a:r>
              <a:rPr lang="en-US" sz="2800" smtClean="0"/>
              <a:t>n modul sincron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9388" y="1700659"/>
            <a:ext cx="8763000" cy="7922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2000" smtClean="0"/>
              <a:t>Soluție: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1600" smtClean="0"/>
              <a:t>Ordonarea operațiilor </a:t>
            </a:r>
            <a:r>
              <a:rPr lang="ro-RO" sz="1600" i="1" smtClean="0"/>
              <a:t>send</a:t>
            </a:r>
            <a:r>
              <a:rPr lang="ro-RO" sz="1600" smtClean="0"/>
              <a:t> și </a:t>
            </a:r>
            <a:r>
              <a:rPr lang="ro-RO" sz="1600" i="1" smtClean="0"/>
              <a:t>recv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11560" y="2618892"/>
            <a:ext cx="0" cy="35283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92551" y="402103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smtClean="0">
                <a:latin typeface="+mn-lt"/>
              </a:rPr>
              <a:t>Timp</a:t>
            </a:r>
            <a:endParaRPr lang="en-US" sz="2000" b="1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4519" y="306896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/>
              <a:t>send</a:t>
            </a:r>
            <a:endParaRPr lang="en-US" sz="20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41782" y="306896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recv</a:t>
            </a:r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69045" y="306896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/>
              <a:t>send</a:t>
            </a:r>
            <a:endParaRPr lang="en-US" sz="20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96308" y="306896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recv</a:t>
            </a:r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23571" y="306896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/>
              <a:t>send</a:t>
            </a:r>
            <a:endParaRPr lang="en-US" sz="20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850832" y="306896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recv</a:t>
            </a:r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41782" y="397572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/>
              <a:t>send</a:t>
            </a:r>
            <a:endParaRPr lang="en-US" sz="20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869045" y="397572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recv</a:t>
            </a:r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96308" y="397572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/>
              <a:t>send</a:t>
            </a:r>
            <a:endParaRPr lang="en-US" sz="20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523571" y="397572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recv</a:t>
            </a:r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 bwMode="auto">
          <a:xfrm>
            <a:off x="1824119" y="3335660"/>
            <a:ext cx="7176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>
            <a:off x="3151382" y="3335660"/>
            <a:ext cx="7176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2" idx="1"/>
          </p:cNvCxnSpPr>
          <p:nvPr/>
        </p:nvCxnSpPr>
        <p:spPr bwMode="auto">
          <a:xfrm>
            <a:off x="4478645" y="3335660"/>
            <a:ext cx="7176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</p:cNvCxnSpPr>
          <p:nvPr/>
        </p:nvCxnSpPr>
        <p:spPr bwMode="auto">
          <a:xfrm>
            <a:off x="5805908" y="3335660"/>
            <a:ext cx="7176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15" idx="1"/>
          </p:cNvCxnSpPr>
          <p:nvPr/>
        </p:nvCxnSpPr>
        <p:spPr bwMode="auto">
          <a:xfrm>
            <a:off x="7133171" y="3335660"/>
            <a:ext cx="71766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7" idx="1"/>
          </p:cNvCxnSpPr>
          <p:nvPr/>
        </p:nvCxnSpPr>
        <p:spPr bwMode="auto">
          <a:xfrm>
            <a:off x="3151382" y="4242420"/>
            <a:ext cx="7176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3"/>
            <a:endCxn id="18" idx="1"/>
          </p:cNvCxnSpPr>
          <p:nvPr/>
        </p:nvCxnSpPr>
        <p:spPr bwMode="auto">
          <a:xfrm>
            <a:off x="4478645" y="4242420"/>
            <a:ext cx="7176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3"/>
            <a:endCxn id="19" idx="1"/>
          </p:cNvCxnSpPr>
          <p:nvPr/>
        </p:nvCxnSpPr>
        <p:spPr bwMode="auto">
          <a:xfrm>
            <a:off x="5805908" y="4242420"/>
            <a:ext cx="7176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51720" y="4869160"/>
            <a:ext cx="664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smtClean="0">
                <a:latin typeface="+mn-lt"/>
              </a:rPr>
              <a:t>A doua secvență de operații are loc fără un timp de așteptare.</a:t>
            </a:r>
            <a:endParaRPr lang="en-US" sz="180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98104" y="2658398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 smtClean="0">
                <a:latin typeface="+mn-lt"/>
              </a:rPr>
              <a:t>P1</a:t>
            </a:r>
            <a:endParaRPr lang="en-US" sz="1600" b="1" i="1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5357" y="2658398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 smtClean="0">
                <a:latin typeface="+mn-lt"/>
              </a:rPr>
              <a:t>P2</a:t>
            </a:r>
            <a:endParaRPr lang="en-US" sz="1600" b="1" i="1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32610" y="2658398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 smtClean="0">
                <a:latin typeface="+mn-lt"/>
              </a:rPr>
              <a:t>P3</a:t>
            </a:r>
            <a:endParaRPr lang="en-US" sz="1600" b="1" i="1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49863" y="2658398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 smtClean="0">
                <a:latin typeface="+mn-lt"/>
              </a:rPr>
              <a:t>P4</a:t>
            </a:r>
            <a:endParaRPr lang="en-US" sz="1600" b="1" i="1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67116" y="2658398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 smtClean="0">
                <a:latin typeface="+mn-lt"/>
              </a:rPr>
              <a:t>P5</a:t>
            </a:r>
            <a:endParaRPr lang="en-US" sz="1600" b="1" i="1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4368" y="2658398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 smtClean="0">
                <a:latin typeface="+mn-lt"/>
              </a:rPr>
              <a:t>P6</a:t>
            </a:r>
            <a:endParaRPr lang="en-US" sz="1600" b="1" i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794" y="457200"/>
            <a:ext cx="7364413" cy="417513"/>
          </a:xfrm>
        </p:spPr>
        <p:txBody>
          <a:bodyPr/>
          <a:lstStyle/>
          <a:p>
            <a:pPr marL="838200" indent="-838200"/>
            <a:r>
              <a:rPr lang="en-US" sz="2800" smtClean="0"/>
              <a:t>Opera</a:t>
            </a:r>
            <a:r>
              <a:rPr lang="ro-RO" sz="2800" smtClean="0"/>
              <a:t>ţ</a:t>
            </a:r>
            <a:r>
              <a:rPr lang="en-US" sz="2800" smtClean="0"/>
              <a:t>ii </a:t>
            </a:r>
            <a:r>
              <a:rPr lang="en-US" sz="2800" i="1" smtClean="0"/>
              <a:t>send-recv</a:t>
            </a:r>
            <a:r>
              <a:rPr lang="en-US" sz="2800" smtClean="0"/>
              <a:t> combinate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995280"/>
              </p:ext>
            </p:extLst>
          </p:nvPr>
        </p:nvGraphicFramePr>
        <p:xfrm>
          <a:off x="1475656" y="1916832"/>
          <a:ext cx="5976664" cy="4518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Worksheet" r:id="rId5" imgW="4800600" imgH="3629102" progId="Excel.Sheet.12">
                  <p:embed/>
                </p:oleObj>
              </mc:Choice>
              <mc:Fallback>
                <p:oleObj name="Worksheet" r:id="rId5" imgW="4800600" imgH="3629102" progId="Excel.Sheet.12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916832"/>
                        <a:ext cx="5976664" cy="4518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87363"/>
          </a:xfrm>
        </p:spPr>
        <p:txBody>
          <a:bodyPr/>
          <a:lstStyle/>
          <a:p>
            <a:r>
              <a:rPr lang="en-US" sz="2800" smtClean="0"/>
              <a:t>Transmitere prin tampon alocat explicit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33927"/>
              </p:ext>
            </p:extLst>
          </p:nvPr>
        </p:nvGraphicFramePr>
        <p:xfrm>
          <a:off x="827584" y="1772816"/>
          <a:ext cx="7776864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Worksheet" r:id="rId5" imgW="4800608" imgH="3590926" progId="Excel.Sheet.12">
                  <p:embed/>
                </p:oleObj>
              </mc:Choice>
              <mc:Fallback>
                <p:oleObj name="Worksheet" r:id="rId5" imgW="4800608" imgH="3590926" progId="Excel.Sheet.12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7776864" cy="478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418258"/>
          </a:xfrm>
        </p:spPr>
        <p:txBody>
          <a:bodyPr/>
          <a:lstStyle/>
          <a:p>
            <a:r>
              <a:rPr lang="ro-RO" smtClean="0"/>
              <a:t>Transmitere sincronă</a:t>
            </a:r>
          </a:p>
          <a:p>
            <a:pPr lvl="1"/>
            <a:r>
              <a:rPr lang="ro-RO" smtClean="0"/>
              <a:t>MPI_Ssend</a:t>
            </a:r>
          </a:p>
          <a:p>
            <a:r>
              <a:rPr lang="ro-RO" smtClean="0"/>
              <a:t>Transmitere în modul pregătit</a:t>
            </a:r>
          </a:p>
          <a:p>
            <a:pPr lvl="1"/>
            <a:r>
              <a:rPr lang="ro-RO" smtClean="0"/>
              <a:t>MPI_Rsend</a:t>
            </a:r>
          </a:p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ro-RO" sz="2800" smtClean="0"/>
              <a:t>Transmitere sincronă</a:t>
            </a:r>
            <a:r>
              <a:rPr lang="en-US" sz="2800" smtClean="0"/>
              <a:t> </a:t>
            </a:r>
            <a:r>
              <a:rPr lang="ro-RO" sz="2800" smtClean="0"/>
              <a:t>ș</a:t>
            </a:r>
            <a:r>
              <a:rPr lang="en-US" sz="2800" smtClean="0"/>
              <a:t>i </a:t>
            </a:r>
            <a:r>
              <a:rPr lang="ro-RO" sz="2800" smtClean="0"/>
              <a:t>în mod pregătit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5709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56184"/>
            <a:ext cx="8229600" cy="5517232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MPI_Isend</a:t>
            </a:r>
            <a:r>
              <a:rPr lang="en-US" sz="2000" b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00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buf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count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ro-RO" sz="200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ro-RO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MPI_Datatype 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datatype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dest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tag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ro-RO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ro-RO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MPI_Comm 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comm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MPI_Request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request</a:t>
            </a:r>
            <a:r>
              <a:rPr lang="en-US" sz="2000" b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20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mtClean="0">
                <a:latin typeface="Calibri"/>
                <a:ea typeface="Calibri"/>
                <a:cs typeface="Times New Roman"/>
              </a:rPr>
              <a:t> </a:t>
            </a:r>
            <a:r>
              <a:rPr lang="en-US" sz="2000">
                <a:solidFill>
                  <a:srgbClr val="8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MPI_Irecv</a:t>
            </a:r>
            <a:r>
              <a:rPr lang="en-US" sz="20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000" smtClean="0">
                <a:solidFill>
                  <a:srgbClr val="8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void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buf</a:t>
            </a:r>
            <a:r>
              <a:rPr lang="en-US" sz="20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count</a:t>
            </a:r>
            <a:r>
              <a:rPr lang="en-US" sz="20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ro-RO" sz="2000" smtClean="0">
              <a:solidFill>
                <a:srgbClr val="00000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o-RO" sz="20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MPI_Datatype 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datatype</a:t>
            </a:r>
            <a:r>
              <a:rPr lang="en-US" sz="20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source</a:t>
            </a:r>
            <a:r>
              <a:rPr lang="en-US" sz="20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tag</a:t>
            </a:r>
            <a:r>
              <a:rPr lang="en-US" sz="20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ro-RO" sz="2000" smtClean="0">
              <a:solidFill>
                <a:srgbClr val="00000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o-RO" sz="20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MPI_Comm 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comm</a:t>
            </a:r>
            <a:r>
              <a:rPr lang="en-US" sz="20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MPI_Request </a:t>
            </a:r>
            <a:r>
              <a:rPr lang="en-US" sz="20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request</a:t>
            </a:r>
            <a:r>
              <a:rPr lang="en-US" sz="20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ro-RO" sz="2000" smtClean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ro-RO" sz="2000" smtClean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ro-RO" sz="2000" smtClean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0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4000" smtClean="0">
              <a:latin typeface="Calibri"/>
              <a:ea typeface="Calibri"/>
              <a:cs typeface="Times New Roman"/>
            </a:endParaRPr>
          </a:p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en-US" sz="2800" smtClean="0"/>
              <a:t>Comunica</a:t>
            </a:r>
            <a:r>
              <a:rPr lang="ro-RO" sz="2800" smtClean="0"/>
              <a:t>ț</a:t>
            </a:r>
            <a:r>
              <a:rPr lang="en-US" sz="2800" smtClean="0"/>
              <a:t>ia non-blocant</a:t>
            </a:r>
            <a:r>
              <a:rPr lang="ro-RO" sz="2800" smtClean="0"/>
              <a:t>ă</a:t>
            </a:r>
            <a:endParaRPr lang="en-US" sz="2800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4298859"/>
            <a:ext cx="7416824" cy="36666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MPI_Test</a:t>
            </a:r>
            <a:endParaRPr lang="ro-RO" sz="1800">
              <a:latin typeface="Courier New" pitchFamily="49" charset="0"/>
              <a:cs typeface="Courier New" pitchFamily="49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MPI_Testall</a:t>
            </a:r>
            <a:endParaRPr lang="ro-RO" sz="1800">
              <a:latin typeface="Courier New" pitchFamily="49" charset="0"/>
              <a:cs typeface="Courier New" pitchFamily="49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MPI_Testany</a:t>
            </a:r>
            <a:endParaRPr lang="ro-RO" sz="1800">
              <a:latin typeface="Courier New" pitchFamily="49" charset="0"/>
              <a:cs typeface="Courier New" pitchFamily="49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err="1" smtClean="0">
                <a:latin typeface="Courier New" pitchFamily="49" charset="0"/>
                <a:cs typeface="Courier New" pitchFamily="49" charset="0"/>
              </a:rPr>
              <a:t>MPI_Testsome</a:t>
            </a: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itchFamily="34" charset="0"/>
              <a:buChar char="•"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itchFamily="34" charset="0"/>
              <a:buChar char="•"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itchFamily="34" charset="0"/>
              <a:buChar char="•"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</a:pPr>
            <a:endParaRPr lang="ro-RO" sz="1800">
              <a:latin typeface="Courier New" pitchFamily="49" charset="0"/>
              <a:cs typeface="Courier New" pitchFamily="49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MPI_Wait</a:t>
            </a:r>
            <a:endParaRPr lang="ro-RO" sz="1800">
              <a:latin typeface="Courier New" pitchFamily="49" charset="0"/>
              <a:cs typeface="Courier New" pitchFamily="49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MPI_Waitall</a:t>
            </a:r>
            <a:endParaRPr lang="ro-RO" sz="1800">
              <a:latin typeface="Courier New" pitchFamily="49" charset="0"/>
              <a:cs typeface="Courier New" pitchFamily="49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MPI_Waitany</a:t>
            </a:r>
            <a:endParaRPr lang="ro-RO" sz="180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err="1" smtClean="0">
                <a:latin typeface="Courier New" pitchFamily="49" charset="0"/>
                <a:cs typeface="Courier New" pitchFamily="49" charset="0"/>
              </a:rPr>
              <a:t>MPI_Waitsome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en-US" sz="2800" smtClean="0"/>
              <a:t>Exemplu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553539"/>
              </p:ext>
            </p:extLst>
          </p:nvPr>
        </p:nvGraphicFramePr>
        <p:xfrm>
          <a:off x="1115616" y="1628418"/>
          <a:ext cx="6696744" cy="522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Worksheet" r:id="rId4" imgW="7086488" imgH="5533908" progId="Excel.Sheet.12">
                  <p:embed/>
                </p:oleObj>
              </mc:Choice>
              <mc:Fallback>
                <p:oleObj name="Worksheet" r:id="rId4" imgW="7086488" imgH="5533908" progId="Excel.Sheet.12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8418"/>
                        <a:ext cx="6696744" cy="52295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966927"/>
              </p:ext>
            </p:extLst>
          </p:nvPr>
        </p:nvGraphicFramePr>
        <p:xfrm>
          <a:off x="1403648" y="1772816"/>
          <a:ext cx="6120680" cy="4802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Worksheet" r:id="rId4" imgW="5352927" imgH="4200436" progId="Excel.Sheet.12">
                  <p:embed/>
                </p:oleObj>
              </mc:Choice>
              <mc:Fallback>
                <p:oleObj name="Worksheet" r:id="rId4" imgW="5352927" imgH="4200436" progId="Excel.Sheet.12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772816"/>
                        <a:ext cx="6120680" cy="48028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ro-RO" sz="2800" smtClean="0"/>
              <a:t>Evitarea întârzierii nelimitate (1)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844675"/>
            <a:ext cx="8763000" cy="49688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/>
              <a:t>MPI</a:t>
            </a:r>
            <a:r>
              <a:rPr lang="en-US" sz="2800"/>
              <a:t> este un </a:t>
            </a:r>
            <a:r>
              <a:rPr lang="en-US" sz="2800" b="1">
                <a:solidFill>
                  <a:srgbClr val="C00000"/>
                </a:solidFill>
              </a:rPr>
              <a:t>standard</a:t>
            </a:r>
            <a:r>
              <a:rPr lang="en-US" sz="2800"/>
              <a:t> pentru comunicarea prin mesaje elaborat de </a:t>
            </a:r>
            <a:r>
              <a:rPr lang="en-US" sz="2800" i="1"/>
              <a:t>MPI Forum</a:t>
            </a:r>
            <a:r>
              <a:rPr lang="en-US" sz="2800" smtClean="0"/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smtClean="0"/>
              <a:t>Sisteme anterioare</a:t>
            </a:r>
            <a:r>
              <a:rPr lang="ro-RO" sz="2800" smtClean="0"/>
              <a:t>:</a:t>
            </a:r>
            <a:endParaRPr lang="en-US" sz="2800" smtClean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/>
              <a:t>Intel (NX/2) </a:t>
            </a:r>
            <a:r>
              <a:rPr lang="en-US" sz="2400" smtClean="0"/>
              <a:t>Express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/>
              <a:t>nCUBE (Vertex</a:t>
            </a:r>
            <a:r>
              <a:rPr lang="en-US" sz="2400" smtClean="0"/>
              <a:t>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smtClean="0"/>
              <a:t>PARMACS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smtClean="0"/>
              <a:t>Zipcode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smtClean="0"/>
              <a:t>Chimp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smtClean="0"/>
              <a:t>PVM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smtClean="0"/>
              <a:t>Chameleon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smtClean="0"/>
              <a:t>PICL</a:t>
            </a:r>
            <a:endParaRPr lang="en-US" sz="2400"/>
          </a:p>
          <a:p>
            <a:r>
              <a:rPr lang="en-US" sz="2800"/>
              <a:t>MPI are la baz</a:t>
            </a:r>
            <a:r>
              <a:rPr lang="ro-RO" sz="2800"/>
              <a:t>ă</a:t>
            </a:r>
            <a:r>
              <a:rPr lang="en-US" sz="2800"/>
              <a:t> modelul proceselor comunicante prin mesaje</a:t>
            </a:r>
            <a:r>
              <a:rPr lang="en-US" sz="2000" smtClean="0"/>
              <a:t>.</a:t>
            </a:r>
            <a:endParaRPr lang="en-AU" sz="20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347663"/>
          </a:xfrm>
        </p:spPr>
        <p:txBody>
          <a:bodyPr/>
          <a:lstStyle/>
          <a:p>
            <a:r>
              <a:rPr lang="en-AU" sz="2800" smtClean="0"/>
              <a:t>MPI - </a:t>
            </a:r>
            <a:r>
              <a:rPr lang="en-AU" sz="2800" i="1" smtClean="0"/>
              <a:t>Message Passing Interface</a:t>
            </a:r>
            <a:r>
              <a:rPr lang="en-US" sz="3200" i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1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79931" y="332656"/>
            <a:ext cx="8915400" cy="61649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ro-RO" sz="2800" smtClean="0"/>
              <a:t>Evitarea întârzierii nelimitate (2)</a:t>
            </a:r>
            <a:endParaRPr lang="en-US" sz="280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591421"/>
              </p:ext>
            </p:extLst>
          </p:nvPr>
        </p:nvGraphicFramePr>
        <p:xfrm>
          <a:off x="1475656" y="2047115"/>
          <a:ext cx="6192688" cy="4118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Worksheet" r:id="rId5" imgW="5743532" imgH="3819560" progId="Excel.Sheet.12">
                  <p:embed/>
                </p:oleObj>
              </mc:Choice>
              <mc:Fallback>
                <p:oleObj name="Worksheet" r:id="rId5" imgW="5743532" imgH="3819560" progId="Excel.Sheet.12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47115"/>
                        <a:ext cx="6192688" cy="4118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210346"/>
          </a:xfrm>
        </p:spPr>
        <p:txBody>
          <a:bodyPr/>
          <a:lstStyle/>
          <a:p>
            <a:r>
              <a:rPr lang="ro-RO" sz="2000" dirty="0" smtClean="0"/>
              <a:t>De multe ori, o comunicație cu </a:t>
            </a:r>
            <a:r>
              <a:rPr lang="ro-RO" sz="2000" i="1" dirty="0" smtClean="0"/>
              <a:t>aceeași listă de argumente</a:t>
            </a:r>
            <a:r>
              <a:rPr lang="ro-RO" sz="2000" dirty="0" smtClean="0"/>
              <a:t> este repetată în cadrul unei bucle.</a:t>
            </a:r>
          </a:p>
          <a:p>
            <a:endParaRPr lang="ro-RO" sz="1000" dirty="0" smtClean="0"/>
          </a:p>
          <a:p>
            <a:r>
              <a:rPr lang="ro-RO" sz="2000" dirty="0" smtClean="0"/>
              <a:t>În astfel de situații, este posibilă optimizarea comunicației prin prin </a:t>
            </a:r>
            <a:r>
              <a:rPr lang="ro-RO" sz="2000" i="1" dirty="0" smtClean="0"/>
              <a:t>legarea</a:t>
            </a:r>
            <a:r>
              <a:rPr lang="ro-RO" sz="2000" dirty="0" smtClean="0"/>
              <a:t> listei de argumente la o </a:t>
            </a:r>
            <a:r>
              <a:rPr lang="ro-RO" sz="2000" dirty="0" smtClean="0">
                <a:solidFill>
                  <a:srgbClr val="C00000"/>
                </a:solidFill>
              </a:rPr>
              <a:t>cerere de comunicare persistentă</a:t>
            </a:r>
            <a:r>
              <a:rPr lang="ro-RO" sz="2000" dirty="0" smtClean="0"/>
              <a:t>.</a:t>
            </a:r>
          </a:p>
          <a:p>
            <a:endParaRPr lang="ro-RO" sz="1000" dirty="0" smtClean="0"/>
          </a:p>
          <a:p>
            <a:r>
              <a:rPr lang="ro-RO" sz="2000" dirty="0" smtClean="0"/>
              <a:t>Cererea de comunicare persistentă reduce timpul de comunicare dintre proces și </a:t>
            </a:r>
            <a:r>
              <a:rPr lang="ro-RO" sz="2000" i="1" dirty="0" smtClean="0"/>
              <a:t>controller</a:t>
            </a:r>
            <a:r>
              <a:rPr lang="ro-RO" sz="2000" dirty="0" smtClean="0"/>
              <a:t>-ul de comunicare, nu și timpul de comunicare scurs pe rețeaua externă.</a:t>
            </a:r>
          </a:p>
          <a:p>
            <a:endParaRPr lang="ro-RO" sz="1000" dirty="0" smtClean="0"/>
          </a:p>
          <a:p>
            <a:r>
              <a:rPr lang="ro-RO" sz="2000" dirty="0" smtClean="0"/>
              <a:t>Nu este necesar ca mesajele trimise prin intermediul cererilor persistente să fie recepționate în mod persistent (sau viceversa).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87363"/>
          </a:xfrm>
        </p:spPr>
        <p:txBody>
          <a:bodyPr/>
          <a:lstStyle/>
          <a:p>
            <a:r>
              <a:rPr lang="en-US" sz="2800" smtClean="0"/>
              <a:t>Cereri de comunicare persistent</a:t>
            </a:r>
            <a:r>
              <a:rPr lang="ro-RO" sz="2800" smtClean="0"/>
              <a:t>ă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9783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4918"/>
            <a:ext cx="8229600" cy="3282354"/>
          </a:xfrm>
        </p:spPr>
        <p:txBody>
          <a:bodyPr/>
          <a:lstStyle/>
          <a:p>
            <a:r>
              <a:rPr lang="ro-RO" sz="2000"/>
              <a:t>O</a:t>
            </a:r>
            <a:r>
              <a:rPr lang="ro-RO" sz="2000" smtClean="0"/>
              <a:t> cerere de comunicare persistentă este inactivă după ce a fost creată.</a:t>
            </a:r>
          </a:p>
          <a:p>
            <a:r>
              <a:rPr lang="ro-RO" sz="2000" smtClean="0"/>
              <a:t>O comunicare (operație </a:t>
            </a:r>
            <a:r>
              <a:rPr lang="ro-RO" sz="2000" i="1" smtClean="0"/>
              <a:t>send</a:t>
            </a:r>
            <a:r>
              <a:rPr lang="ro-RO" sz="2000" smtClean="0"/>
              <a:t> sau </a:t>
            </a:r>
            <a:r>
              <a:rPr lang="ro-RO" sz="2000" i="1" smtClean="0"/>
              <a:t>receive</a:t>
            </a:r>
            <a:r>
              <a:rPr lang="ro-RO" sz="2000" smtClean="0"/>
              <a:t>)  care folosește o cerere persistentă trebuie inițiată (cu ajutorul funcției </a:t>
            </a:r>
            <a:r>
              <a:rPr lang="ro-RO" sz="2000" i="1" smtClean="0"/>
              <a:t>MPI_Start</a:t>
            </a:r>
            <a:r>
              <a:rPr lang="ro-RO" sz="2000" smtClean="0"/>
              <a:t>).</a:t>
            </a:r>
          </a:p>
          <a:p>
            <a:r>
              <a:rPr lang="ro-RO" sz="2000" smtClean="0"/>
              <a:t>Astfel, programatorul poate să:</a:t>
            </a:r>
          </a:p>
          <a:p>
            <a:pPr lvl="1"/>
            <a:r>
              <a:rPr lang="ro-RO" sz="1600"/>
              <a:t>c</a:t>
            </a:r>
            <a:r>
              <a:rPr lang="ro-RO" sz="1600" smtClean="0"/>
              <a:t>reeze o cerere persistentă – </a:t>
            </a:r>
            <a:r>
              <a:rPr lang="ro-RO" sz="1600" i="1" smtClean="0"/>
              <a:t>MPI_Send_init</a:t>
            </a:r>
            <a:r>
              <a:rPr lang="ro-RO" sz="1600" smtClean="0"/>
              <a:t>, </a:t>
            </a:r>
            <a:r>
              <a:rPr lang="ro-RO" sz="1600" i="1" smtClean="0"/>
              <a:t>MPI_recv_init</a:t>
            </a:r>
          </a:p>
          <a:p>
            <a:pPr lvl="1"/>
            <a:r>
              <a:rPr lang="ro-RO" sz="1600"/>
              <a:t>d</a:t>
            </a:r>
            <a:r>
              <a:rPr lang="ro-RO" sz="1600" smtClean="0"/>
              <a:t>eclanșeze o operație – </a:t>
            </a:r>
            <a:r>
              <a:rPr lang="ro-RO" sz="1600" i="1" smtClean="0"/>
              <a:t>MPI_Start</a:t>
            </a:r>
            <a:r>
              <a:rPr lang="ro-RO" sz="1600" smtClean="0"/>
              <a:t>, </a:t>
            </a:r>
            <a:r>
              <a:rPr lang="ro-RO" sz="1600" i="1" smtClean="0"/>
              <a:t>MPI_Startall</a:t>
            </a:r>
          </a:p>
          <a:p>
            <a:pPr lvl="1"/>
            <a:r>
              <a:rPr lang="ro-RO" sz="1600"/>
              <a:t>a</a:t>
            </a:r>
            <a:r>
              <a:rPr lang="ro-RO" sz="1600" smtClean="0"/>
              <a:t>ștepte terminarea unei operații – </a:t>
            </a:r>
            <a:r>
              <a:rPr lang="ro-RO" sz="1600" i="1" smtClean="0"/>
              <a:t>MPI_Wait</a:t>
            </a:r>
          </a:p>
          <a:p>
            <a:pPr lvl="1"/>
            <a:r>
              <a:rPr lang="ro-RO" sz="1600"/>
              <a:t>e</a:t>
            </a:r>
            <a:r>
              <a:rPr lang="ro-RO" sz="1600" smtClean="0"/>
              <a:t>limine înregistrarea cererii persistente – </a:t>
            </a:r>
            <a:r>
              <a:rPr lang="ro-RO" sz="1600" i="1" smtClean="0"/>
              <a:t>MPI_Request_free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87363"/>
          </a:xfrm>
        </p:spPr>
        <p:txBody>
          <a:bodyPr/>
          <a:lstStyle/>
          <a:p>
            <a:r>
              <a:rPr lang="en-US" sz="2800" smtClean="0"/>
              <a:t>Cereri de comunicare persistent</a:t>
            </a:r>
            <a:r>
              <a:rPr lang="ro-RO" sz="2800" smtClean="0"/>
              <a:t>ă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500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8854"/>
            <a:ext cx="8229600" cy="4146450"/>
          </a:xfrm>
        </p:spPr>
        <p:txBody>
          <a:bodyPr/>
          <a:lstStyle/>
          <a:p>
            <a:r>
              <a:rPr lang="ro-RO" sz="1800" smtClean="0"/>
              <a:t>Sintaxă:</a:t>
            </a:r>
          </a:p>
          <a:p>
            <a:pPr marL="400050"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MPI_Start</a:t>
            </a:r>
            <a:r>
              <a:rPr lang="en-US" sz="1600" b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MPI_Request </a:t>
            </a:r>
            <a:r>
              <a:rPr lang="en-US" sz="16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request</a:t>
            </a:r>
            <a:r>
              <a:rPr lang="en-US" sz="16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ro-RO" sz="160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MPI_Wait</a:t>
            </a:r>
            <a:r>
              <a:rPr lang="en-US" sz="1600" b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MPI_Request </a:t>
            </a:r>
            <a:r>
              <a:rPr lang="en-US" sz="16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request</a:t>
            </a:r>
            <a:r>
              <a:rPr lang="en-US" sz="16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MPI_Status </a:t>
            </a:r>
            <a:r>
              <a:rPr lang="en-US" sz="16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status</a:t>
            </a:r>
            <a:r>
              <a:rPr lang="en-US" sz="16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ro-RO" sz="160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MPI_Request_free</a:t>
            </a:r>
            <a:r>
              <a:rPr lang="en-US" sz="1600" b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MPI_Request </a:t>
            </a:r>
            <a:r>
              <a:rPr lang="en-US" sz="16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request </a:t>
            </a:r>
            <a:r>
              <a:rPr lang="en-US" sz="16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ro-RO" sz="160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11430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600" smtClean="0"/>
          </a:p>
          <a:p>
            <a:pPr lvl="0">
              <a:buClr>
                <a:srgbClr val="3568C7"/>
              </a:buClr>
            </a:pPr>
            <a:r>
              <a:rPr lang="ro-RO" sz="1800" smtClean="0">
                <a:solidFill>
                  <a:srgbClr val="000000"/>
                </a:solidFill>
              </a:rPr>
              <a:t>Exemplu: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160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MPI_request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request</a:t>
            </a:r>
            <a:r>
              <a:rPr lang="en-US" sz="16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160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MPI_Recv_init</a:t>
            </a:r>
            <a:r>
              <a:rPr lang="en-US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60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buf</a:t>
            </a:r>
            <a:r>
              <a:rPr lang="en-US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ro-RO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count</a:t>
            </a:r>
            <a:r>
              <a:rPr lang="en-US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ro-RO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datatype</a:t>
            </a:r>
            <a:r>
              <a:rPr lang="en-US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ro-RO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600" b="1" smtClean="0">
              <a:solidFill>
                <a:srgbClr val="00008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    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source</a:t>
            </a:r>
            <a:r>
              <a:rPr lang="en-US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ro-RO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tag</a:t>
            </a:r>
            <a:r>
              <a:rPr lang="en-US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ro-RO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comm</a:t>
            </a:r>
            <a:r>
              <a:rPr lang="en-US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ro-RO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request</a:t>
            </a:r>
            <a:r>
              <a:rPr lang="en-US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ro-RO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en-US" sz="160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/* </a:t>
            </a:r>
            <a:r>
              <a:rPr lang="en-US" sz="160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MPI_Start are semantica MPI_Irecv */</a:t>
            </a:r>
            <a:endParaRPr lang="en-US" sz="160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160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MPI_Start</a:t>
            </a:r>
            <a:r>
              <a:rPr lang="en-US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request</a:t>
            </a:r>
            <a:r>
              <a:rPr lang="en-US" sz="16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60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160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MPI_Wait</a:t>
            </a:r>
            <a:r>
              <a:rPr lang="en-US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request</a:t>
            </a:r>
            <a:r>
              <a:rPr lang="en-US" sz="16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status</a:t>
            </a:r>
            <a:r>
              <a:rPr lang="en-US" sz="1600" b="1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60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160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MPI_Request_free</a:t>
            </a:r>
            <a:r>
              <a:rPr lang="en-US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request</a:t>
            </a:r>
            <a:r>
              <a:rPr lang="en-US" sz="1600" b="1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r>
              <a:rPr lang="en-US" sz="160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o-RO" sz="180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3568C7"/>
              </a:buClr>
              <a:buNone/>
            </a:pPr>
            <a:endParaRPr lang="ro-RO" sz="180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87363"/>
          </a:xfrm>
        </p:spPr>
        <p:txBody>
          <a:bodyPr/>
          <a:lstStyle/>
          <a:p>
            <a:r>
              <a:rPr lang="en-US" sz="2800" smtClean="0"/>
              <a:t>Cereri de comunicare persistent</a:t>
            </a:r>
            <a:r>
              <a:rPr lang="ro-RO" sz="2800" smtClean="0"/>
              <a:t>ă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0679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87363"/>
          </a:xfrm>
        </p:spPr>
        <p:txBody>
          <a:bodyPr/>
          <a:lstStyle/>
          <a:p>
            <a:r>
              <a:rPr lang="en-US" sz="2800" smtClean="0"/>
              <a:t>Tipuri de date </a:t>
            </a:r>
            <a:r>
              <a:rPr lang="ro-RO" sz="2800" smtClean="0"/>
              <a:t>predefinite în </a:t>
            </a:r>
            <a:r>
              <a:rPr lang="en-US" sz="2800" smtClean="0"/>
              <a:t>MPI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560" y="1772816"/>
            <a:ext cx="77768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b="1" err="1">
                <a:latin typeface="+mn-lt"/>
              </a:rPr>
              <a:t>Tipuri</a:t>
            </a:r>
            <a:r>
              <a:rPr lang="en-US" sz="1800" b="1">
                <a:latin typeface="+mn-lt"/>
              </a:rPr>
              <a:t> </a:t>
            </a:r>
            <a:r>
              <a:rPr lang="en-US" sz="1800" b="1" err="1" smtClean="0">
                <a:latin typeface="+mn-lt"/>
              </a:rPr>
              <a:t>predefinite</a:t>
            </a:r>
            <a:endParaRPr lang="en-US" sz="1800" b="1" smtClean="0">
              <a:latin typeface="+mn-lt"/>
            </a:endParaRPr>
          </a:p>
          <a:p>
            <a:pPr lvl="1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err="1" smtClean="0">
                <a:latin typeface="+mn-lt"/>
              </a:rPr>
              <a:t>toate</a:t>
            </a:r>
            <a:r>
              <a:rPr lang="en-US" sz="1800" smtClean="0">
                <a:latin typeface="+mn-lt"/>
              </a:rPr>
              <a:t> </a:t>
            </a:r>
            <a:r>
              <a:rPr lang="en-US" sz="1800">
                <a:latin typeface="+mn-lt"/>
              </a:rPr>
              <a:t>tipurile tipurile de </a:t>
            </a:r>
            <a:r>
              <a:rPr lang="en-US" sz="1800" smtClean="0">
                <a:latin typeface="+mn-lt"/>
              </a:rPr>
              <a:t>baz</a:t>
            </a:r>
            <a:r>
              <a:rPr lang="ro-RO" sz="1800" smtClean="0">
                <a:latin typeface="+mn-lt"/>
              </a:rPr>
              <a:t>ă</a:t>
            </a:r>
            <a:r>
              <a:rPr lang="en-US" sz="1800" smtClean="0">
                <a:latin typeface="+mn-lt"/>
              </a:rPr>
              <a:t> </a:t>
            </a:r>
            <a:r>
              <a:rPr lang="en-US" sz="1800">
                <a:latin typeface="+mn-lt"/>
              </a:rPr>
              <a:t>din C </a:t>
            </a:r>
            <a:r>
              <a:rPr lang="en-US" sz="18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(</a:t>
            </a:r>
            <a:r>
              <a:rPr lang="ro-RO" sz="18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ș</a:t>
            </a:r>
            <a:r>
              <a:rPr lang="en-US" sz="18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 </a:t>
            </a:r>
            <a:r>
              <a:rPr 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din FORTRAN) </a:t>
            </a:r>
            <a:r>
              <a:rPr lang="en-US" sz="1800" smtClean="0">
                <a:latin typeface="+mn-lt"/>
              </a:rPr>
              <a:t>plus</a:t>
            </a:r>
            <a:r>
              <a:rPr lang="ro-RO" sz="1800" smtClean="0">
                <a:latin typeface="+mn-lt"/>
              </a:rPr>
              <a:t> </a:t>
            </a:r>
            <a:r>
              <a:rPr lang="en-US" sz="1800" i="1" smtClean="0">
                <a:latin typeface="+mn-lt"/>
              </a:rPr>
              <a:t>MPI_BYTE</a:t>
            </a:r>
            <a:r>
              <a:rPr lang="en-US" sz="1800" smtClean="0">
                <a:latin typeface="+mn-lt"/>
              </a:rPr>
              <a:t> </a:t>
            </a:r>
            <a:r>
              <a:rPr lang="ro-RO" sz="1800">
                <a:latin typeface="+mn-lt"/>
              </a:rPr>
              <a:t>ș</a:t>
            </a:r>
            <a:r>
              <a:rPr lang="en-US" sz="1800" smtClean="0">
                <a:latin typeface="+mn-lt"/>
              </a:rPr>
              <a:t>i </a:t>
            </a:r>
            <a:r>
              <a:rPr lang="en-US" sz="1800" i="1">
                <a:latin typeface="+mn-lt"/>
              </a:rPr>
              <a:t>MPI_PACKED</a:t>
            </a:r>
            <a:r>
              <a:rPr lang="en-US" sz="1800">
                <a:latin typeface="+mn-lt"/>
              </a:rPr>
              <a:t>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38441"/>
              </p:ext>
            </p:extLst>
          </p:nvPr>
        </p:nvGraphicFramePr>
        <p:xfrm>
          <a:off x="1259632" y="2775680"/>
          <a:ext cx="6480720" cy="374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607"/>
                <a:gridCol w="4156113"/>
              </a:tblGrid>
              <a:tr h="470832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Tip MPI</a:t>
                      </a:r>
                      <a:endParaRPr lang="en-US" sz="1400" dirty="0"/>
                    </a:p>
                  </a:txBody>
                  <a:tcPr marL="74815" marR="74815" marT="37407" marB="37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smtClean="0"/>
                        <a:t>Tip</a:t>
                      </a:r>
                      <a:r>
                        <a:rPr lang="ro-RO" sz="1400" baseline="0" smtClean="0"/>
                        <a:t> echivalent în C</a:t>
                      </a:r>
                      <a:endParaRPr lang="en-US" sz="1400"/>
                    </a:p>
                  </a:txBody>
                  <a:tcPr marL="74815" marR="74815" marT="37407" marB="37407"/>
                </a:tc>
              </a:tr>
              <a:tr h="7314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MPI_CHAR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MPI_SHORT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MPI_INT</a:t>
                      </a:r>
                    </a:p>
                  </a:txBody>
                  <a:tcPr marL="74815" marR="74815" marT="37407" marB="374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signed char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signed short 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signed int</a:t>
                      </a:r>
                    </a:p>
                  </a:txBody>
                  <a:tcPr marL="74815" marR="74815" marT="37407" marB="37407"/>
                </a:tc>
              </a:tr>
              <a:tr h="950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MPI_LONG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MPI_UNSIGNED_CHAR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MPI_UNSIGNED_SHORT</a:t>
                      </a:r>
                    </a:p>
                    <a:p>
                      <a:pPr algn="ctr"/>
                      <a:endParaRPr lang="en-US" sz="1400" i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74815" marR="74815" marT="37407" marB="374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signed long 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unsigned char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unsigned short int</a:t>
                      </a:r>
                    </a:p>
                    <a:p>
                      <a:pPr algn="ctr"/>
                      <a:endParaRPr lang="en-US" sz="14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74815" marR="74815" marT="37407" marB="37407"/>
                </a:tc>
              </a:tr>
              <a:tr h="950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MPI_LONG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MPI_UNSIGNED_CHAR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MPI_UNSIGNED_SHORT</a:t>
                      </a:r>
                    </a:p>
                    <a:p>
                      <a:pPr algn="ctr"/>
                      <a:endParaRPr lang="en-US" sz="1400" i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74815" marR="74815" marT="37407" marB="374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unsigned</a:t>
                      </a:r>
                      <a:r>
                        <a:rPr kumimoji="0" lang="ro-RO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 </a:t>
                      </a:r>
                      <a:r>
                        <a:rPr kumimoji="0" lang="ro-RO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int</a:t>
                      </a:r>
                      <a:endParaRPr kumimoji="0" lang="ro-RO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MS Mincho" pitchFamily="49" charset="-128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unsigned</a:t>
                      </a:r>
                      <a:r>
                        <a:rPr kumimoji="0" lang="ro-RO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 </a:t>
                      </a:r>
                      <a:r>
                        <a:rPr kumimoji="0" lang="ro-RO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long</a:t>
                      </a:r>
                      <a:r>
                        <a:rPr kumimoji="0" lang="ro-RO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 </a:t>
                      </a:r>
                      <a:r>
                        <a:rPr kumimoji="0" lang="ro-RO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int</a:t>
                      </a:r>
                      <a:endParaRPr kumimoji="0" lang="ro-RO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MS Mincho" pitchFamily="49" charset="-128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unsigned short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int</a:t>
                      </a:r>
                      <a:endParaRPr kumimoji="0" lang="ro-RO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MS Mincho" pitchFamily="49" charset="-128"/>
                        <a:cs typeface="Arial" charset="0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74815" marR="74815" marT="37407" marB="37407"/>
                </a:tc>
              </a:tr>
              <a:tr h="646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MPI_DOUBLE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MPI_LONG_DOUBLE</a:t>
                      </a:r>
                    </a:p>
                  </a:txBody>
                  <a:tcPr marL="74815" marR="74815" marT="37407" marB="3740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double</a:t>
                      </a:r>
                    </a:p>
                    <a:p>
                      <a:pPr algn="ctr"/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long double</a:t>
                      </a:r>
                    </a:p>
                  </a:txBody>
                  <a:tcPr marL="74815" marR="74815" marT="37407" marB="374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6832"/>
                <a:ext cx="8229600" cy="4032448"/>
              </a:xfrm>
            </p:spPr>
            <p:txBody>
              <a:bodyPr/>
              <a:lstStyle/>
              <a:p>
                <a:r>
                  <a:rPr lang="ro-RO" sz="2000" smtClean="0"/>
                  <a:t>Motivație: realizarea unei modalități eficiente de a comunica tipuri </a:t>
                </a:r>
                <a:r>
                  <a:rPr lang="ro-RO" sz="2000" i="1" smtClean="0"/>
                  <a:t>non-contigue</a:t>
                </a:r>
                <a:r>
                  <a:rPr lang="ro-RO" sz="2000" smtClean="0"/>
                  <a:t> sau </a:t>
                </a:r>
                <a:r>
                  <a:rPr lang="ro-RO" sz="2000" i="1" smtClean="0"/>
                  <a:t>diferite</a:t>
                </a:r>
                <a:r>
                  <a:rPr lang="ro-RO" sz="2000" smtClean="0"/>
                  <a:t> într-un mesaj</a:t>
                </a:r>
              </a:p>
              <a:p>
                <a:pPr>
                  <a:lnSpc>
                    <a:spcPct val="150000"/>
                  </a:lnSpc>
                </a:pPr>
                <a:r>
                  <a:rPr lang="ro-RO" sz="2000" smtClean="0"/>
                  <a:t>Formal, standardul MPI definește tipul de date general alcătuit din:</a:t>
                </a:r>
              </a:p>
              <a:p>
                <a:pPr lvl="1"/>
                <a:r>
                  <a:rPr lang="ro-RO" sz="1600" smtClean="0"/>
                  <a:t>o secvență de tipuri de bază</a:t>
                </a:r>
              </a:p>
              <a:p>
                <a:pPr lvl="1"/>
                <a:r>
                  <a:rPr lang="ro-RO" sz="1600" smtClean="0"/>
                  <a:t>o secvență de deplasări (deplasările au o valoare întreagă)</a:t>
                </a:r>
              </a:p>
              <a:p>
                <a:pPr lvl="0">
                  <a:lnSpc>
                    <a:spcPct val="150000"/>
                  </a:lnSpc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Harta unui tip (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typemap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) este folosită pentru o exprimare facilă:</a:t>
                </a:r>
              </a:p>
              <a:p>
                <a:pPr lvl="1">
                  <a:buClr>
                    <a:srgbClr val="F06157"/>
                  </a:buClr>
                </a:pPr>
                <a:r>
                  <a:rPr lang="ro-RO" sz="1600" smtClean="0">
                    <a:solidFill>
                      <a:srgbClr val="000000"/>
                    </a:solidFill>
                  </a:rPr>
                  <a:t>Harta tipului = secvență de perechi (tip, deplasare)</a:t>
                </a:r>
              </a:p>
              <a:p>
                <a:pPr lvl="1">
                  <a:buClr>
                    <a:srgbClr val="F06157"/>
                  </a:buClr>
                </a:pPr>
                <a14:m>
                  <m:oMath xmlns:m="http://schemas.openxmlformats.org/officeDocument/2006/math">
                    <m:r>
                      <a:rPr lang="ro-RO" sz="1600" b="1" i="1" smtClean="0">
                        <a:solidFill>
                          <a:srgbClr val="000000"/>
                        </a:solidFill>
                        <a:latin typeface="Cambria Math"/>
                      </a:rPr>
                      <m:t>𝑻𝒚𝒑𝒆𝒎𝒂𝒑</m:t>
                    </m:r>
                    <m:r>
                      <a:rPr lang="ro-RO" sz="1600" b="1" i="1" smtClean="0">
                        <a:solidFill>
                          <a:srgbClr val="000000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o-RO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𝒕𝒚𝒑𝒆</m:t>
                                </m:r>
                              </m:e>
                              <m:sub>
                                <m: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ro-RO" sz="16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𝒅𝒊𝒔𝒑𝒍𝒂𝒄𝒆𝒎𝒆𝒏𝒕</m:t>
                                </m:r>
                              </m:e>
                              <m:sub>
                                <m: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ro-RO" sz="1600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  …,</m:t>
                        </m:r>
                        <m:d>
                          <m:dPr>
                            <m:ctrlPr>
                              <a:rPr lang="ro-RO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𝒕𝒚𝒑𝒆</m:t>
                                </m:r>
                              </m:e>
                              <m:sub>
                                <m: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ro-RO" sz="16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𝒅𝒊𝒔𝒑𝒍𝒂𝒄𝒆𝒎𝒆𝒏𝒕</m:t>
                                </m:r>
                              </m:e>
                              <m:sub>
                                <m: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o-RO" sz="16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ro-RO" sz="1600" b="1">
                  <a:solidFill>
                    <a:srgbClr val="000000"/>
                  </a:solidFill>
                </a:endParaRPr>
              </a:p>
              <a:p>
                <a:pPr lvl="0">
                  <a:lnSpc>
                    <a:spcPct val="150000"/>
                  </a:lnSpc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Semnătura tipului (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typesig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) = secvența tipurilor</a:t>
                </a:r>
                <a:endParaRPr lang="ro-RO" sz="1600" smtClean="0">
                  <a:solidFill>
                    <a:srgbClr val="000000"/>
                  </a:solidFill>
                </a:endParaRPr>
              </a:p>
              <a:p>
                <a:pPr lvl="1">
                  <a:buClr>
                    <a:srgbClr val="F06157"/>
                  </a:buClr>
                </a:pPr>
                <a14:m>
                  <m:oMath xmlns:m="http://schemas.openxmlformats.org/officeDocument/2006/math">
                    <m:r>
                      <a:rPr lang="ro-RO" sz="1600" b="1" i="1">
                        <a:solidFill>
                          <a:srgbClr val="000000"/>
                        </a:solidFill>
                        <a:latin typeface="Cambria Math"/>
                      </a:rPr>
                      <m:t>𝑻𝒚𝒑𝒆𝒔𝒊𝒈</m:t>
                    </m:r>
                    <m:r>
                      <a:rPr lang="ro-RO" sz="1600" b="1" i="1">
                        <a:solidFill>
                          <a:srgbClr val="000000"/>
                        </a:solidFill>
                        <a:latin typeface="Cambria Math"/>
                      </a:rPr>
                      <m:t>={ </m:t>
                    </m:r>
                    <m:sSub>
                      <m:sSubPr>
                        <m:ctrlPr>
                          <a:rPr lang="ro-RO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𝒕𝒚𝒑𝒆</m:t>
                        </m:r>
                      </m:e>
                      <m:sub>
                        <m:r>
                          <a:rPr lang="ro-RO" sz="16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ro-RO" sz="1600" b="1" i="1">
                        <a:solidFill>
                          <a:srgbClr val="00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o-RO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𝒕𝒚𝒑𝒆</m:t>
                        </m:r>
                      </m:e>
                      <m:sub>
                        <m:r>
                          <a:rPr lang="ro-RO" sz="16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o-RO" sz="1600" b="1" i="1">
                        <a:solidFill>
                          <a:srgbClr val="00000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ro-RO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𝒕𝒚𝒑𝒆</m:t>
                        </m:r>
                      </m:e>
                      <m:sub>
                        <m:r>
                          <a:rPr lang="ro-RO" sz="16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ro-RO" sz="16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ro-RO" sz="16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o-RO" sz="1600" b="1" i="1">
                        <a:solidFill>
                          <a:srgbClr val="00000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ro-RO" sz="1600" b="1" smtClean="0">
                  <a:solidFill>
                    <a:srgbClr val="000000"/>
                  </a:solidFill>
                </a:endParaRPr>
              </a:p>
              <a:p>
                <a:pPr lvl="0">
                  <a:lnSpc>
                    <a:spcPct val="150000"/>
                  </a:lnSpc>
                  <a:buClr>
                    <a:srgbClr val="3568C7"/>
                  </a:buClr>
                </a:pPr>
                <a:r>
                  <a:rPr lang="ro-RO" sz="2000" smtClean="0">
                    <a:solidFill>
                      <a:srgbClr val="000000"/>
                    </a:solidFill>
                  </a:rPr>
                  <a:t>Titlul tipului (</a:t>
                </a:r>
                <a:r>
                  <a:rPr lang="ro-RO" sz="2000" i="1" smtClean="0">
                    <a:solidFill>
                      <a:srgbClr val="000000"/>
                    </a:solidFill>
                  </a:rPr>
                  <a:t>handle</a:t>
                </a:r>
                <a:r>
                  <a:rPr lang="ro-RO" sz="2000" smtClean="0">
                    <a:solidFill>
                      <a:srgbClr val="000000"/>
                    </a:solidFill>
                  </a:rPr>
                  <a:t>)</a:t>
                </a:r>
              </a:p>
              <a:p>
                <a:pPr lvl="1">
                  <a:buClr>
                    <a:srgbClr val="F06157"/>
                  </a:buClr>
                </a:pPr>
                <a:r>
                  <a:rPr lang="ro-RO" sz="1600" smtClean="0">
                    <a:solidFill>
                      <a:srgbClr val="000000"/>
                    </a:solidFill>
                  </a:rPr>
                  <a:t>Exemplu: MPI_INT, cu harta </a:t>
                </a:r>
                <a14:m>
                  <m:oMath xmlns:m="http://schemas.openxmlformats.org/officeDocument/2006/math">
                    <m:r>
                      <a:rPr lang="ro-RO" sz="1600" i="1">
                        <a:solidFill>
                          <a:srgbClr val="000000"/>
                        </a:solidFill>
                        <a:latin typeface="Cambria Math"/>
                      </a:rPr>
                      <m:t>𝑇𝑦𝑝𝑒𝑚𝑎𝑝</m:t>
                    </m:r>
                    <m:r>
                      <a:rPr lang="ro-RO" sz="16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ctrlPr>
                          <a:rPr lang="ro-RO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ro-RO" sz="1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𝑖𝑛𝑡</m:t>
                        </m:r>
                        <m:r>
                          <a:rPr lang="ro-RO" sz="1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ro-RO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ro-RO" sz="2000">
                  <a:solidFill>
                    <a:srgbClr val="000000"/>
                  </a:solidFill>
                </a:endParaRPr>
              </a:p>
              <a:p>
                <a:pPr lvl="1">
                  <a:buClr>
                    <a:srgbClr val="F06157"/>
                  </a:buClr>
                </a:pPr>
                <a:endParaRPr lang="ro-RO" sz="1600">
                  <a:solidFill>
                    <a:srgbClr val="000000"/>
                  </a:solidFill>
                </a:endParaRPr>
              </a:p>
              <a:p>
                <a:pPr lvl="0">
                  <a:buClr>
                    <a:srgbClr val="3568C7"/>
                  </a:buClr>
                </a:pPr>
                <a:endParaRPr lang="ro-RO" sz="2000" smtClean="0">
                  <a:solidFill>
                    <a:srgbClr val="000000"/>
                  </a:solidFill>
                </a:endParaRPr>
              </a:p>
              <a:p>
                <a:pPr lvl="1">
                  <a:buClr>
                    <a:srgbClr val="3568C7"/>
                  </a:buClr>
                </a:pPr>
                <a:endParaRPr lang="ro-RO" sz="1600" smtClean="0">
                  <a:solidFill>
                    <a:srgbClr val="000000"/>
                  </a:solidFill>
                </a:endParaRPr>
              </a:p>
              <a:p>
                <a:pPr lvl="1">
                  <a:buClr>
                    <a:srgbClr val="3568C7"/>
                  </a:buClr>
                </a:pPr>
                <a:endParaRPr lang="ro-RO" sz="1600">
                  <a:solidFill>
                    <a:srgbClr val="000000"/>
                  </a:solidFill>
                </a:endParaRPr>
              </a:p>
              <a:p>
                <a:pPr lvl="1"/>
                <a:endParaRPr lang="en-US" sz="16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6832"/>
                <a:ext cx="8229600" cy="4032448"/>
              </a:xfrm>
              <a:blipFill rotWithShape="1">
                <a:blip r:embed="rId2" cstate="print"/>
                <a:stretch>
                  <a:fillRect l="-593" t="-604" b="-14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87363"/>
          </a:xfrm>
        </p:spPr>
        <p:txBody>
          <a:bodyPr/>
          <a:lstStyle/>
          <a:p>
            <a:r>
              <a:rPr lang="en-US" sz="2800" smtClean="0"/>
              <a:t>Tipuri de date</a:t>
            </a:r>
            <a:r>
              <a:rPr lang="ro-RO" sz="2800" smtClean="0"/>
              <a:t> derivate în </a:t>
            </a:r>
            <a:r>
              <a:rPr lang="en-US" sz="2800" smtClean="0"/>
              <a:t>MPI</a:t>
            </a:r>
          </a:p>
        </p:txBody>
      </p:sp>
    </p:spTree>
    <p:extLst>
      <p:ext uri="{BB962C8B-B14F-4D97-AF65-F5344CB8AC3E}">
        <p14:creationId xmlns:p14="http://schemas.microsoft.com/office/powerpoint/2010/main" val="21910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215406"/>
            <a:ext cx="8928992" cy="4525962"/>
          </a:xfrm>
        </p:spPr>
        <p:txBody>
          <a:bodyPr/>
          <a:lstStyle/>
          <a:p>
            <a:r>
              <a:rPr lang="ro-RO" sz="2000" smtClean="0"/>
              <a:t>Etapele necesare pentru a utiliza un tip derivat:</a:t>
            </a:r>
          </a:p>
          <a:p>
            <a:pPr lvl="1"/>
            <a:r>
              <a:rPr lang="ro-RO" sz="2000"/>
              <a:t>c</a:t>
            </a:r>
            <a:r>
              <a:rPr lang="ro-RO" sz="2000" smtClean="0"/>
              <a:t>onstruirea tipului (utilizând o serie de constructori speciali)</a:t>
            </a:r>
          </a:p>
          <a:p>
            <a:pPr lvl="1"/>
            <a:r>
              <a:rPr lang="ro-RO" sz="2000"/>
              <a:t>a</a:t>
            </a:r>
            <a:r>
              <a:rPr lang="ro-RO" sz="2000" smtClean="0"/>
              <a:t>locarea sa (înregistrarea folosind </a:t>
            </a:r>
            <a:r>
              <a:rPr lang="ro-RO" sz="2000" i="1" smtClean="0"/>
              <a:t>MPI_Type_commit</a:t>
            </a:r>
            <a:r>
              <a:rPr lang="ro-RO" sz="2000" smtClean="0"/>
              <a:t>)</a:t>
            </a:r>
          </a:p>
          <a:p>
            <a:pPr lvl="1"/>
            <a:r>
              <a:rPr lang="ro-RO" sz="2000" smtClean="0"/>
              <a:t>la final, tipul va fi dezalocat (</a:t>
            </a:r>
            <a:r>
              <a:rPr lang="ro-RO" sz="2000" i="1" smtClean="0"/>
              <a:t>MPI_Type_free</a:t>
            </a:r>
            <a:r>
              <a:rPr lang="ro-RO" sz="2000" smtClean="0"/>
              <a:t>)</a:t>
            </a:r>
          </a:p>
          <a:p>
            <a:pPr lvl="1"/>
            <a:endParaRPr lang="ro-RO" sz="2000" smtClean="0"/>
          </a:p>
          <a:p>
            <a:pPr lvl="0">
              <a:buClr>
                <a:srgbClr val="3568C7"/>
              </a:buClr>
            </a:pPr>
            <a:r>
              <a:rPr lang="ro-RO" sz="2000" smtClean="0">
                <a:solidFill>
                  <a:srgbClr val="000000"/>
                </a:solidFill>
              </a:rPr>
              <a:t>Exemple de constructori:</a:t>
            </a:r>
          </a:p>
          <a:p>
            <a:pPr lvl="1">
              <a:buClr>
                <a:srgbClr val="F06157"/>
              </a:buClr>
            </a:pPr>
            <a:r>
              <a:rPr lang="en-US" sz="2000" b="1"/>
              <a:t>MPI_Type_contiguous </a:t>
            </a:r>
            <a:r>
              <a:rPr lang="en-US" sz="2000"/>
              <a:t>(count, oldtype, *newtype</a:t>
            </a:r>
            <a:r>
              <a:rPr lang="en-US" sz="2000" smtClean="0"/>
              <a:t>)</a:t>
            </a:r>
            <a:endParaRPr lang="ro-RO" sz="2000" smtClean="0"/>
          </a:p>
          <a:p>
            <a:pPr lvl="1">
              <a:buClr>
                <a:srgbClr val="F06157"/>
              </a:buClr>
            </a:pPr>
            <a:r>
              <a:rPr lang="en-US" sz="2000" b="1"/>
              <a:t>MPI_Type_vector </a:t>
            </a:r>
            <a:r>
              <a:rPr lang="en-US" sz="2000"/>
              <a:t>(count</a:t>
            </a:r>
            <a:r>
              <a:rPr lang="en-US" sz="2000" smtClean="0"/>
              <a:t>,</a:t>
            </a:r>
            <a:r>
              <a:rPr lang="ro-RO" sz="2000" smtClean="0"/>
              <a:t> </a:t>
            </a:r>
            <a:r>
              <a:rPr lang="en-US" sz="2000" smtClean="0"/>
              <a:t>blocklength,</a:t>
            </a:r>
            <a:r>
              <a:rPr lang="ro-RO" sz="2000" smtClean="0"/>
              <a:t> </a:t>
            </a:r>
            <a:r>
              <a:rPr lang="en-US" sz="2000" smtClean="0"/>
              <a:t>stride,</a:t>
            </a:r>
            <a:r>
              <a:rPr lang="ro-RO" sz="2000" smtClean="0"/>
              <a:t> </a:t>
            </a:r>
            <a:r>
              <a:rPr lang="en-US" sz="2000" smtClean="0"/>
              <a:t>oldtype,</a:t>
            </a:r>
            <a:r>
              <a:rPr lang="ro-RO" sz="2000" smtClean="0"/>
              <a:t> </a:t>
            </a:r>
            <a:r>
              <a:rPr lang="en-US" sz="2000" smtClean="0"/>
              <a:t>*</a:t>
            </a:r>
            <a:r>
              <a:rPr lang="en-US" sz="2000"/>
              <a:t>newtype</a:t>
            </a:r>
            <a:r>
              <a:rPr lang="en-US" sz="2000" smtClean="0"/>
              <a:t>)</a:t>
            </a:r>
            <a:endParaRPr lang="ro-RO" sz="2000" smtClean="0"/>
          </a:p>
          <a:p>
            <a:pPr lvl="1">
              <a:buClr>
                <a:srgbClr val="F06157"/>
              </a:buClr>
            </a:pPr>
            <a:r>
              <a:rPr lang="en-US" sz="2000" b="1"/>
              <a:t>MPI_Type_indexed </a:t>
            </a:r>
            <a:r>
              <a:rPr lang="en-US" sz="2000"/>
              <a:t>(count, blocklens[], offsets[], </a:t>
            </a:r>
            <a:r>
              <a:rPr lang="ro-RO" sz="2000" smtClean="0"/>
              <a:t> </a:t>
            </a:r>
            <a:r>
              <a:rPr lang="en-US" sz="2000" smtClean="0"/>
              <a:t>old_type,</a:t>
            </a:r>
            <a:r>
              <a:rPr lang="ro-RO" sz="2000" smtClean="0"/>
              <a:t> </a:t>
            </a:r>
            <a:r>
              <a:rPr lang="en-US" sz="2000" smtClean="0"/>
              <a:t>*</a:t>
            </a:r>
            <a:r>
              <a:rPr lang="en-US" sz="2000"/>
              <a:t>newtype</a:t>
            </a:r>
            <a:r>
              <a:rPr lang="en-US" sz="2000" smtClean="0"/>
              <a:t>)</a:t>
            </a:r>
            <a:endParaRPr lang="ro-RO" sz="2000" smtClean="0"/>
          </a:p>
          <a:p>
            <a:pPr lvl="1">
              <a:buClr>
                <a:srgbClr val="F06157"/>
              </a:buClr>
            </a:pPr>
            <a:r>
              <a:rPr lang="en-US" sz="2000" b="1"/>
              <a:t>MPI_Type_struct </a:t>
            </a:r>
            <a:r>
              <a:rPr lang="ro-RO" sz="2000" b="1" smtClean="0"/>
              <a:t> </a:t>
            </a:r>
            <a:r>
              <a:rPr lang="en-US" sz="2000" smtClean="0"/>
              <a:t>(</a:t>
            </a:r>
            <a:r>
              <a:rPr lang="en-US" sz="2000"/>
              <a:t>count, blocklens[], offsets[], old_types[], *newtype)</a:t>
            </a:r>
            <a:endParaRPr lang="ro-RO" sz="2000">
              <a:solidFill>
                <a:srgbClr val="000000"/>
              </a:solidFill>
            </a:endParaRPr>
          </a:p>
          <a:p>
            <a:pPr lvl="0">
              <a:buClr>
                <a:srgbClr val="3568C7"/>
              </a:buClr>
            </a:pPr>
            <a:endParaRPr lang="ro-RO" sz="2000" smtClean="0">
              <a:solidFill>
                <a:srgbClr val="000000"/>
              </a:solidFill>
            </a:endParaRPr>
          </a:p>
          <a:p>
            <a:pPr lvl="1">
              <a:buClr>
                <a:srgbClr val="3568C7"/>
              </a:buClr>
            </a:pPr>
            <a:endParaRPr lang="ro-RO" sz="1600">
              <a:solidFill>
                <a:srgbClr val="000000"/>
              </a:solidFill>
            </a:endParaRPr>
          </a:p>
          <a:p>
            <a:pPr lvl="1"/>
            <a:endParaRPr lang="ro-RO" sz="2000" smtClean="0"/>
          </a:p>
          <a:p>
            <a:pPr lvl="1"/>
            <a:endParaRPr lang="en-US" sz="200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87363"/>
          </a:xfrm>
        </p:spPr>
        <p:txBody>
          <a:bodyPr/>
          <a:lstStyle/>
          <a:p>
            <a:r>
              <a:rPr lang="en-US" sz="2800" smtClean="0"/>
              <a:t>Tipuri de date</a:t>
            </a:r>
            <a:r>
              <a:rPr lang="ro-RO" sz="2800" smtClean="0"/>
              <a:t> derivate în </a:t>
            </a:r>
            <a:r>
              <a:rPr lang="en-US" sz="2800" smtClean="0"/>
              <a:t>MPI</a:t>
            </a:r>
          </a:p>
        </p:txBody>
      </p:sp>
    </p:spTree>
    <p:extLst>
      <p:ext uri="{BB962C8B-B14F-4D97-AF65-F5344CB8AC3E}">
        <p14:creationId xmlns:p14="http://schemas.microsoft.com/office/powerpoint/2010/main" val="37109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435280" cy="3312368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Font typeface="Times" charset="0"/>
              <a:buChar char="•"/>
            </a:pPr>
            <a:r>
              <a:rPr lang="en-US" sz="2000" b="1" smtClean="0"/>
              <a:t>MPI_Type_contiguous </a:t>
            </a:r>
            <a:r>
              <a:rPr lang="en-US" sz="2000" smtClean="0"/>
              <a:t>(count, oldtype, *newtype)</a:t>
            </a:r>
            <a:endParaRPr lang="ro-RO" sz="2000" smtClean="0"/>
          </a:p>
          <a:p>
            <a:pPr lvl="1">
              <a:buClr>
                <a:srgbClr val="F06157"/>
              </a:buClr>
            </a:pPr>
            <a:r>
              <a:rPr lang="ro-RO" sz="2000" smtClean="0">
                <a:solidFill>
                  <a:srgbClr val="000000"/>
                </a:solidFill>
              </a:rPr>
              <a:t>Se produce un nou tip de date prin copierea </a:t>
            </a:r>
            <a:r>
              <a:rPr lang="ro-RO" sz="2000" i="1" smtClean="0">
                <a:solidFill>
                  <a:srgbClr val="000000"/>
                </a:solidFill>
              </a:rPr>
              <a:t>oldtype</a:t>
            </a:r>
            <a:r>
              <a:rPr lang="ro-RO" sz="2000" smtClean="0">
                <a:solidFill>
                  <a:srgbClr val="000000"/>
                </a:solidFill>
              </a:rPr>
              <a:t> de </a:t>
            </a:r>
            <a:r>
              <a:rPr lang="ro-RO" sz="2000" i="1" smtClean="0">
                <a:solidFill>
                  <a:srgbClr val="000000"/>
                </a:solidFill>
              </a:rPr>
              <a:t>count</a:t>
            </a:r>
            <a:r>
              <a:rPr lang="ro-RO" sz="2000" smtClean="0">
                <a:solidFill>
                  <a:srgbClr val="000000"/>
                </a:solidFill>
              </a:rPr>
              <a:t> ori</a:t>
            </a:r>
          </a:p>
          <a:p>
            <a:pPr lvl="1">
              <a:buClr>
                <a:srgbClr val="F06157"/>
              </a:buClr>
            </a:pPr>
            <a:endParaRPr lang="ro-RO" sz="200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accent1"/>
              </a:buClr>
              <a:buFont typeface="Times" charset="0"/>
              <a:buChar char="•"/>
            </a:pPr>
            <a:r>
              <a:rPr lang="ro-RO" sz="2000" smtClean="0"/>
              <a:t>Exemplu: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smtClean="0">
              <a:solidFill>
                <a:srgbClr val="000000"/>
              </a:solidFill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count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4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200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MPI_Type_contiguous</a:t>
            </a:r>
            <a:r>
              <a:rPr lang="en-US" sz="2000" b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count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MPI_FLOAT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rowtype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200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200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MPI_Send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(&amp;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200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][</a:t>
            </a:r>
            <a:r>
              <a:rPr lang="en-US" sz="200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row_type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dest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tag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comm</a:t>
            </a:r>
            <a:r>
              <a:rPr lang="en-US" sz="2000" b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r>
              <a:rPr lang="en-US">
                <a:latin typeface="Calibri"/>
                <a:ea typeface="Calibri"/>
                <a:cs typeface="Times New Roman"/>
              </a:rPr>
              <a:t> </a:t>
            </a:r>
          </a:p>
          <a:p>
            <a:pPr marL="342900" lvl="1" indent="-342900">
              <a:buClr>
                <a:schemeClr val="accent1"/>
              </a:buClr>
              <a:buFont typeface="Times" charset="0"/>
              <a:buChar char="•"/>
            </a:pPr>
            <a:endParaRPr lang="ro-RO" sz="2000" smtClean="0"/>
          </a:p>
          <a:p>
            <a:pPr marL="685800" lvl="2" indent="-342900">
              <a:buFont typeface="Times" charset="0"/>
              <a:buChar char="•"/>
            </a:pPr>
            <a:endParaRPr lang="ro-RO" sz="1600" smtClean="0"/>
          </a:p>
          <a:p>
            <a:pPr marL="685800" lvl="2" indent="-342900">
              <a:buFont typeface="Times" charset="0"/>
              <a:buChar char="•"/>
            </a:pPr>
            <a:endParaRPr lang="ro-RO" sz="1600" smtClean="0"/>
          </a:p>
          <a:p>
            <a:pPr marL="685800" lvl="2" indent="-342900">
              <a:buFont typeface="Times" charset="0"/>
              <a:buChar char="•"/>
            </a:pPr>
            <a:endParaRPr lang="ro-RO" sz="400"/>
          </a:p>
          <a:p>
            <a:pPr lvl="1"/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487363"/>
          </a:xfrm>
        </p:spPr>
        <p:txBody>
          <a:bodyPr/>
          <a:lstStyle/>
          <a:p>
            <a:r>
              <a:rPr lang="en-US" sz="2800" smtClean="0"/>
              <a:t>Tipuri de date</a:t>
            </a:r>
            <a:r>
              <a:rPr lang="ro-RO" sz="2800" smtClean="0"/>
              <a:t> derivate în </a:t>
            </a:r>
            <a:r>
              <a:rPr lang="en-US" sz="2800" smtClean="0"/>
              <a:t>MPI</a:t>
            </a:r>
            <a:r>
              <a:rPr lang="ro-RO" sz="2800" smtClean="0"/>
              <a:t> - constructori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939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14"/>
            <a:ext cx="8229600" cy="5730626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Font typeface="Times" charset="0"/>
              <a:buChar char="•"/>
            </a:pPr>
            <a:r>
              <a:rPr lang="en-US" sz="2000" b="1" dirty="0" err="1" smtClean="0"/>
              <a:t>MPI_Type</a:t>
            </a:r>
            <a:r>
              <a:rPr lang="en-US" sz="2000" b="1" dirty="0" smtClean="0"/>
              <a:t>_</a:t>
            </a:r>
            <a:r>
              <a:rPr lang="ro-RO" sz="2000" b="1" dirty="0" smtClean="0"/>
              <a:t>vector </a:t>
            </a:r>
            <a:r>
              <a:rPr lang="en-US" sz="2000" b="1" dirty="0"/>
              <a:t> </a:t>
            </a:r>
            <a:r>
              <a:rPr lang="en-US" sz="2000" dirty="0"/>
              <a:t>(count,</a:t>
            </a:r>
            <a:r>
              <a:rPr lang="ro-RO" sz="2000" dirty="0"/>
              <a:t> </a:t>
            </a:r>
            <a:r>
              <a:rPr lang="en-US" sz="2000" dirty="0" err="1"/>
              <a:t>blocklength</a:t>
            </a:r>
            <a:r>
              <a:rPr lang="en-US" sz="2000" dirty="0"/>
              <a:t>,</a:t>
            </a:r>
            <a:r>
              <a:rPr lang="ro-RO" sz="2000" dirty="0"/>
              <a:t> </a:t>
            </a:r>
            <a:r>
              <a:rPr lang="en-US" sz="2000" dirty="0"/>
              <a:t>stride,</a:t>
            </a:r>
            <a:r>
              <a:rPr lang="ro-RO" sz="2000" dirty="0"/>
              <a:t> </a:t>
            </a:r>
            <a:r>
              <a:rPr lang="en-US" sz="2000" dirty="0" err="1"/>
              <a:t>oldtype</a:t>
            </a:r>
            <a:r>
              <a:rPr lang="en-US" sz="2000" dirty="0"/>
              <a:t>,</a:t>
            </a:r>
            <a:r>
              <a:rPr lang="ro-RO" sz="2000" dirty="0"/>
              <a:t> </a:t>
            </a:r>
            <a:r>
              <a:rPr lang="en-US" sz="2000" dirty="0"/>
              <a:t>*</a:t>
            </a:r>
            <a:r>
              <a:rPr lang="en-US" sz="2000" dirty="0" err="1"/>
              <a:t>newtype</a:t>
            </a:r>
            <a:r>
              <a:rPr lang="en-US" sz="2000" dirty="0" smtClean="0"/>
              <a:t>)</a:t>
            </a:r>
            <a:endParaRPr lang="ro-RO" sz="2000" dirty="0"/>
          </a:p>
          <a:p>
            <a:pPr lvl="1">
              <a:buClr>
                <a:srgbClr val="F06157"/>
              </a:buClr>
            </a:pPr>
            <a:r>
              <a:rPr lang="ro-RO" sz="2000" dirty="0" smtClean="0">
                <a:solidFill>
                  <a:srgbClr val="000000"/>
                </a:solidFill>
              </a:rPr>
              <a:t>Se vor lua </a:t>
            </a:r>
            <a:r>
              <a:rPr lang="ro-RO" sz="2000" i="1" dirty="0" err="1" smtClean="0">
                <a:solidFill>
                  <a:srgbClr val="000000"/>
                </a:solidFill>
              </a:rPr>
              <a:t>count</a:t>
            </a:r>
            <a:r>
              <a:rPr lang="ro-RO" sz="2000" dirty="0" smtClean="0">
                <a:solidFill>
                  <a:srgbClr val="000000"/>
                </a:solidFill>
              </a:rPr>
              <a:t> blocuri de lungime </a:t>
            </a:r>
            <a:r>
              <a:rPr lang="ro-RO" sz="2000" i="1" dirty="0" err="1" smtClean="0">
                <a:solidFill>
                  <a:srgbClr val="000000"/>
                </a:solidFill>
              </a:rPr>
              <a:t>blocklength</a:t>
            </a:r>
            <a:r>
              <a:rPr lang="ro-RO" sz="2000" dirty="0" smtClean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buClr>
                <a:srgbClr val="F06157"/>
              </a:buClr>
            </a:pPr>
            <a:r>
              <a:rPr lang="en-US" sz="2000" dirty="0" smtClean="0">
                <a:solidFill>
                  <a:srgbClr val="000000"/>
                </a:solidFill>
              </a:rPr>
              <a:t>Un element din bloc </a:t>
            </a:r>
            <a:r>
              <a:rPr lang="en-US" sz="2000" dirty="0" err="1" smtClean="0">
                <a:solidFill>
                  <a:srgbClr val="000000"/>
                </a:solidFill>
              </a:rPr>
              <a:t>este</a:t>
            </a:r>
            <a:r>
              <a:rPr lang="en-US" sz="2000" dirty="0" smtClean="0">
                <a:solidFill>
                  <a:srgbClr val="000000"/>
                </a:solidFill>
              </a:rPr>
              <a:t> de </a:t>
            </a:r>
            <a:r>
              <a:rPr lang="en-US" sz="2000" dirty="0" err="1" smtClean="0">
                <a:solidFill>
                  <a:srgbClr val="000000"/>
                </a:solidFill>
              </a:rPr>
              <a:t>tipul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</a:rPr>
              <a:t>oldtype</a:t>
            </a:r>
            <a:endParaRPr lang="ro-RO" sz="2000" i="1" dirty="0" smtClean="0">
              <a:solidFill>
                <a:srgbClr val="000000"/>
              </a:solidFill>
            </a:endParaRPr>
          </a:p>
          <a:p>
            <a:pPr lvl="1">
              <a:buClr>
                <a:srgbClr val="F06157"/>
              </a:buClr>
            </a:pPr>
            <a:r>
              <a:rPr lang="ro-RO" sz="2000" dirty="0" smtClean="0">
                <a:solidFill>
                  <a:srgbClr val="000000"/>
                </a:solidFill>
              </a:rPr>
              <a:t>Blocurile pot fi despărțite de zone care vor fi sărite (</a:t>
            </a:r>
            <a:r>
              <a:rPr lang="ro-RO" sz="2000" i="1" dirty="0" err="1" smtClean="0">
                <a:solidFill>
                  <a:srgbClr val="000000"/>
                </a:solidFill>
              </a:rPr>
              <a:t>strides</a:t>
            </a:r>
            <a:r>
              <a:rPr lang="ro-RO" sz="2000" dirty="0" smtClean="0">
                <a:solidFill>
                  <a:srgbClr val="000000"/>
                </a:solidFill>
              </a:rPr>
              <a:t>)</a:t>
            </a:r>
            <a:endParaRPr lang="ro-RO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200000"/>
              </a:lnSpc>
              <a:buClr>
                <a:srgbClr val="3568C7"/>
              </a:buClr>
              <a:buFont typeface="Times" charset="0"/>
              <a:buChar char="•"/>
            </a:pPr>
            <a:r>
              <a:rPr lang="ro-RO" sz="2000" dirty="0">
                <a:solidFill>
                  <a:srgbClr val="000000"/>
                </a:solidFill>
              </a:rPr>
              <a:t>Exemplu</a:t>
            </a:r>
            <a:r>
              <a:rPr lang="ro-RO" sz="2000" dirty="0" smtClean="0">
                <a:solidFill>
                  <a:srgbClr val="000000"/>
                </a:solidFill>
              </a:rPr>
              <a:t>:</a:t>
            </a:r>
            <a:endParaRPr lang="en-US" sz="1600" dirty="0" smtClean="0">
              <a:solidFill>
                <a:srgbClr val="8000FF"/>
              </a:solidFill>
              <a:latin typeface="Courier New"/>
              <a:ea typeface="Times New Roman"/>
              <a:cs typeface="Times New Roman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  float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mesh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][</a:t>
            </a:r>
            <a:r>
              <a:rPr lang="en-US" sz="16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20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dest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tag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count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              </a:t>
            </a:r>
            <a:r>
              <a:rPr lang="en-US" sz="16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/* </a:t>
            </a:r>
            <a:r>
              <a:rPr lang="en-US" sz="16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numărul</a:t>
            </a:r>
            <a:r>
              <a:rPr lang="en-US" sz="16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de </a:t>
            </a:r>
            <a:r>
              <a:rPr lang="en-US" sz="16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blocuri</a:t>
            </a:r>
            <a:r>
              <a:rPr lang="en-US" sz="16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*/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blocklen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            </a:t>
            </a:r>
            <a:r>
              <a:rPr lang="en-US" sz="16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/* </a:t>
            </a:r>
            <a:r>
              <a:rPr lang="en-US" sz="16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o </a:t>
            </a:r>
            <a:r>
              <a:rPr lang="en-US" sz="16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singură</a:t>
            </a:r>
            <a:r>
              <a:rPr lang="en-US" sz="16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coloană</a:t>
            </a:r>
            <a:r>
              <a:rPr lang="en-US" sz="16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*/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stride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19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/* salt de 20 de </a:t>
            </a:r>
            <a:r>
              <a:rPr lang="en-US" sz="16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elemente</a:t>
            </a:r>
            <a:r>
              <a:rPr lang="en-US" sz="16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*/</a:t>
            </a:r>
            <a:endParaRPr lang="en-US" sz="1600" dirty="0" smtClean="0">
              <a:latin typeface="Calibri"/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MPI_Datatype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newtype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MPI_Type_vector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count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ro-RO" sz="1600" dirty="0" smtClean="0">
                <a:latin typeface="Calibri"/>
                <a:ea typeface="Times New Roman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blocklen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ro-RO" sz="1600" dirty="0" smtClean="0">
                <a:latin typeface="Calibri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stride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ro-RO" sz="1600" dirty="0" smtClean="0">
                <a:latin typeface="Calibri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MPI_FLOAT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ro-RO" sz="1600" dirty="0" smtClean="0">
                <a:latin typeface="Calibri"/>
                <a:ea typeface="Times New Roman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newtype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ro-RO" sz="1600" dirty="0" smtClean="0">
              <a:latin typeface="Calibri"/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MPI_Type_commit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newtype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MPI_Send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mesh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][</a:t>
            </a:r>
            <a:r>
              <a:rPr lang="en-US" sz="16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19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newtype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dest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tag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MPI_COMM_WORLD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r>
              <a:rPr lang="en-US" sz="1600" dirty="0">
                <a:latin typeface="Calibri"/>
                <a:ea typeface="Calibri"/>
                <a:cs typeface="Times New Roman"/>
              </a:rPr>
              <a:t> </a:t>
            </a:r>
            <a:endParaRPr lang="ro-RO" sz="1600" dirty="0" smtClean="0">
              <a:solidFill>
                <a:srgbClr val="000000"/>
              </a:solidFill>
            </a:endParaRPr>
          </a:p>
          <a:p>
            <a:endParaRPr lang="en-US" sz="16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487363"/>
          </a:xfrm>
        </p:spPr>
        <p:txBody>
          <a:bodyPr/>
          <a:lstStyle/>
          <a:p>
            <a:r>
              <a:rPr lang="en-US" sz="2800" smtClean="0"/>
              <a:t>Tipuri de date</a:t>
            </a:r>
            <a:r>
              <a:rPr lang="ro-RO" sz="2800" smtClean="0"/>
              <a:t> derivate în </a:t>
            </a:r>
            <a:r>
              <a:rPr lang="en-US" sz="2800" smtClean="0"/>
              <a:t>MPI</a:t>
            </a:r>
            <a:r>
              <a:rPr lang="ro-RO" sz="2800" smtClean="0"/>
              <a:t> - constructori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9336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87363"/>
          </a:xfrm>
        </p:spPr>
        <p:txBody>
          <a:bodyPr/>
          <a:lstStyle/>
          <a:p>
            <a:r>
              <a:rPr lang="en-US" sz="2800" smtClean="0"/>
              <a:t>Tipuri de date</a:t>
            </a:r>
            <a:r>
              <a:rPr lang="ro-RO" sz="2800" smtClean="0"/>
              <a:t> derivate în </a:t>
            </a:r>
            <a:r>
              <a:rPr lang="en-US" sz="2800" smtClean="0"/>
              <a:t>MPI</a:t>
            </a:r>
            <a:r>
              <a:rPr lang="ro-RO" sz="2800" smtClean="0"/>
              <a:t> - constructori</a:t>
            </a:r>
            <a:endParaRPr lang="en-US" sz="280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86806"/>
            <a:ext cx="8507288" cy="2274242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Font typeface="Times" charset="0"/>
              <a:buChar char="•"/>
            </a:pPr>
            <a:r>
              <a:rPr lang="en-US" sz="2000" b="1" smtClean="0"/>
              <a:t>MPI_Type_struct</a:t>
            </a:r>
            <a:r>
              <a:rPr lang="ro-RO" sz="2000" b="1" smtClean="0"/>
              <a:t> </a:t>
            </a:r>
            <a:r>
              <a:rPr lang="en-US" sz="2000" b="1" smtClean="0"/>
              <a:t> </a:t>
            </a:r>
            <a:r>
              <a:rPr lang="en-US" sz="2000"/>
              <a:t>(count,</a:t>
            </a:r>
            <a:r>
              <a:rPr lang="ro-RO" sz="2000"/>
              <a:t> </a:t>
            </a:r>
            <a:r>
              <a:rPr lang="en-US" sz="2000" smtClean="0"/>
              <a:t>blocklens,</a:t>
            </a:r>
            <a:r>
              <a:rPr lang="ro-RO" sz="2000" smtClean="0"/>
              <a:t> </a:t>
            </a:r>
            <a:r>
              <a:rPr lang="en-US" sz="2000" smtClean="0"/>
              <a:t>offsets, oldtypes,</a:t>
            </a:r>
            <a:r>
              <a:rPr lang="ro-RO" sz="2000" smtClean="0"/>
              <a:t> </a:t>
            </a:r>
            <a:r>
              <a:rPr lang="en-US" sz="2000"/>
              <a:t>*</a:t>
            </a:r>
            <a:r>
              <a:rPr lang="en-US" sz="2000" smtClean="0"/>
              <a:t>newtypes)</a:t>
            </a:r>
            <a:endParaRPr lang="ro-RO" sz="2000"/>
          </a:p>
          <a:p>
            <a:pPr lvl="1">
              <a:buClr>
                <a:srgbClr val="F06157"/>
              </a:buClr>
            </a:pPr>
            <a:r>
              <a:rPr lang="ro-RO" sz="2000" smtClean="0">
                <a:solidFill>
                  <a:srgbClr val="000000"/>
                </a:solidFill>
              </a:rPr>
              <a:t>Se vor lua </a:t>
            </a:r>
            <a:r>
              <a:rPr lang="ro-RO" sz="2000" i="1" smtClean="0">
                <a:solidFill>
                  <a:srgbClr val="000000"/>
                </a:solidFill>
              </a:rPr>
              <a:t>count</a:t>
            </a:r>
            <a:r>
              <a:rPr lang="ro-RO" sz="2000" smtClean="0">
                <a:solidFill>
                  <a:srgbClr val="000000"/>
                </a:solidFill>
              </a:rPr>
              <a:t> blocuri de lungime </a:t>
            </a:r>
            <a:r>
              <a:rPr lang="ro-RO" sz="2000" i="1" smtClean="0">
                <a:solidFill>
                  <a:srgbClr val="000000"/>
                </a:solidFill>
              </a:rPr>
              <a:t>blocklength</a:t>
            </a:r>
            <a:r>
              <a:rPr lang="ro-RO" sz="2000" smtClean="0">
                <a:solidFill>
                  <a:srgbClr val="000000"/>
                </a:solidFill>
              </a:rPr>
              <a:t> </a:t>
            </a:r>
            <a:endParaRPr lang="en-US" sz="2000" smtClean="0">
              <a:solidFill>
                <a:srgbClr val="000000"/>
              </a:solidFill>
            </a:endParaRPr>
          </a:p>
          <a:p>
            <a:pPr lvl="1">
              <a:buClr>
                <a:srgbClr val="F06157"/>
              </a:buClr>
            </a:pPr>
            <a:r>
              <a:rPr lang="en-US" sz="2000" smtClean="0">
                <a:solidFill>
                  <a:srgbClr val="000000"/>
                </a:solidFill>
              </a:rPr>
              <a:t>Un element din bloc este de tipul </a:t>
            </a:r>
            <a:r>
              <a:rPr lang="en-US" sz="2000" i="1" smtClean="0">
                <a:solidFill>
                  <a:srgbClr val="000000"/>
                </a:solidFill>
              </a:rPr>
              <a:t>oldtype</a:t>
            </a:r>
            <a:endParaRPr lang="ro-RO" sz="2000" i="1" smtClean="0">
              <a:solidFill>
                <a:srgbClr val="000000"/>
              </a:solidFill>
            </a:endParaRPr>
          </a:p>
          <a:p>
            <a:pPr lvl="1">
              <a:buClr>
                <a:srgbClr val="F06157"/>
              </a:buClr>
            </a:pPr>
            <a:r>
              <a:rPr lang="en-US" sz="2000" smtClean="0">
                <a:solidFill>
                  <a:srgbClr val="000000"/>
                </a:solidFill>
              </a:rPr>
              <a:t>Fiecare bloc se g</a:t>
            </a:r>
            <a:r>
              <a:rPr lang="ro-RO" sz="2000" smtClean="0">
                <a:solidFill>
                  <a:srgbClr val="000000"/>
                </a:solidFill>
              </a:rPr>
              <a:t>ăsește la deplasamentul corespunzător din </a:t>
            </a:r>
            <a:r>
              <a:rPr lang="ro-RO" sz="2000" i="1" smtClean="0">
                <a:solidFill>
                  <a:srgbClr val="000000"/>
                </a:solidFill>
              </a:rPr>
              <a:t>offsets</a:t>
            </a:r>
            <a:endParaRPr lang="en-US" sz="2000" i="1" smtClean="0">
              <a:solidFill>
                <a:srgbClr val="000000"/>
              </a:solidFill>
            </a:endParaRPr>
          </a:p>
          <a:p>
            <a:pPr lvl="1">
              <a:buClr>
                <a:srgbClr val="F06157"/>
              </a:buClr>
            </a:pPr>
            <a:endParaRPr lang="ro-RO" sz="1000" i="1">
              <a:solidFill>
                <a:srgbClr val="000000"/>
              </a:solidFill>
            </a:endParaRPr>
          </a:p>
          <a:p>
            <a:pPr marL="342900" lvl="1" indent="-342900">
              <a:buClr>
                <a:srgbClr val="3568C7"/>
              </a:buClr>
              <a:buFont typeface="Times" charset="0"/>
              <a:buChar char="•"/>
            </a:pPr>
            <a:r>
              <a:rPr lang="ro-RO" sz="2000" smtClean="0">
                <a:solidFill>
                  <a:srgbClr val="000000"/>
                </a:solidFill>
              </a:rPr>
              <a:t>Exemplu:</a:t>
            </a:r>
            <a:r>
              <a:rPr lang="ro-RO" sz="2000" smtClean="0"/>
              <a:t> </a:t>
            </a:r>
            <a:r>
              <a:rPr lang="ro-RO" altLang="ja-JP" sz="2000" smtClean="0"/>
              <a:t>un </a:t>
            </a:r>
            <a:r>
              <a:rPr lang="ro-RO" altLang="ja-JP" sz="2000"/>
              <a:t>apel </a:t>
            </a:r>
            <a:r>
              <a:rPr lang="en-US" sz="2000" b="1"/>
              <a:t>MPI_Type_struct</a:t>
            </a:r>
            <a:r>
              <a:rPr lang="ro-RO" altLang="ja-JP" sz="2000" smtClean="0"/>
              <a:t> </a:t>
            </a:r>
            <a:r>
              <a:rPr lang="ro-RO" altLang="ja-JP" sz="2000"/>
              <a:t>cu </a:t>
            </a:r>
            <a:r>
              <a:rPr lang="ro-RO" altLang="ja-JP" sz="2000" i="1"/>
              <a:t>count</a:t>
            </a:r>
            <a:r>
              <a:rPr lang="ro-RO" altLang="ja-JP" sz="2000"/>
              <a:t>=2, </a:t>
            </a:r>
            <a:r>
              <a:rPr lang="ro-RO" altLang="ja-JP" sz="2000" i="1"/>
              <a:t>blocklens[0]</a:t>
            </a:r>
            <a:r>
              <a:rPr lang="ro-RO" altLang="ja-JP" sz="2000"/>
              <a:t>=1, </a:t>
            </a:r>
            <a:r>
              <a:rPr lang="ro-RO" altLang="ja-JP" sz="2000" i="1"/>
              <a:t>old_types[0]</a:t>
            </a:r>
            <a:r>
              <a:rPr lang="ro-RO" altLang="ja-JP" sz="2000"/>
              <a:t>=MPI_INT, </a:t>
            </a:r>
            <a:r>
              <a:rPr lang="ro-RO" altLang="ja-JP" sz="2000" i="1"/>
              <a:t>blocklens[1]</a:t>
            </a:r>
            <a:r>
              <a:rPr lang="ro-RO" altLang="ja-JP" sz="2000"/>
              <a:t>=3 şi </a:t>
            </a:r>
            <a:r>
              <a:rPr lang="ro-RO" altLang="ja-JP" sz="2000" i="1"/>
              <a:t>old_types[1]</a:t>
            </a:r>
            <a:r>
              <a:rPr lang="ro-RO" altLang="ja-JP" sz="2000"/>
              <a:t>=</a:t>
            </a:r>
            <a:r>
              <a:rPr lang="ro-RO" altLang="ja-JP" sz="2000" smtClean="0"/>
              <a:t>MPI_DOUBLE</a:t>
            </a:r>
            <a:endParaRPr lang="ro-RO" sz="200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87824" y="4047728"/>
            <a:ext cx="864093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87824" y="4875820"/>
            <a:ext cx="1440157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87824" y="5703912"/>
            <a:ext cx="864093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91947" y="5703912"/>
            <a:ext cx="1440157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72134" y="5703912"/>
            <a:ext cx="1440157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320" y="5703912"/>
            <a:ext cx="1440157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6199" y="411437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MPI_INT</a:t>
            </a:r>
            <a:endParaRPr lang="en-US" sz="2000" i="1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199" y="4942465"/>
            <a:ext cx="207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MPI_DOUBLE</a:t>
            </a:r>
            <a:endParaRPr lang="en-US" sz="2000" i="1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245" y="577055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smtClean="0">
                <a:latin typeface="+mn-lt"/>
              </a:rPr>
              <a:t>newtype</a:t>
            </a:r>
            <a:endParaRPr lang="en-US" sz="2000" i="1"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915816" y="6381328"/>
            <a:ext cx="0" cy="1800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915816" y="6551401"/>
            <a:ext cx="10081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3919711" y="6386332"/>
            <a:ext cx="0" cy="1800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3995936" y="6381328"/>
            <a:ext cx="0" cy="1800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3995936" y="6551401"/>
            <a:ext cx="511256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9107313" y="6381328"/>
            <a:ext cx="0" cy="1800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18706" y="6576999"/>
            <a:ext cx="90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smtClean="0">
                <a:latin typeface="+mn-lt"/>
              </a:rPr>
              <a:t>Block 1</a:t>
            </a:r>
            <a:endParaRPr lang="en-US" sz="140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42162" y="6566352"/>
            <a:ext cx="90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smtClean="0">
                <a:latin typeface="+mn-lt"/>
              </a:rPr>
              <a:t>Block 2</a:t>
            </a:r>
            <a:endParaRPr lang="en-US" sz="1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95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844675"/>
            <a:ext cx="8763000" cy="49688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2400"/>
              <a:t>MPI este o</a:t>
            </a:r>
            <a:r>
              <a:rPr lang="en-AU" sz="2400" b="1"/>
              <a:t> </a:t>
            </a:r>
            <a:r>
              <a:rPr lang="en-AU" sz="2400"/>
              <a:t>(</a:t>
            </a:r>
            <a:r>
              <a:rPr lang="en-AU" sz="2400" i="1" smtClean="0"/>
              <a:t>specifica</a:t>
            </a:r>
            <a:r>
              <a:rPr lang="ro-RO" sz="2400" i="1" smtClean="0"/>
              <a:t>ț</a:t>
            </a:r>
            <a:r>
              <a:rPr lang="en-AU" sz="2400" i="1" smtClean="0"/>
              <a:t>ie</a:t>
            </a:r>
            <a:r>
              <a:rPr lang="en-AU" sz="2400" smtClean="0"/>
              <a:t> </a:t>
            </a:r>
            <a:r>
              <a:rPr lang="en-AU" sz="2400"/>
              <a:t>pentru o)</a:t>
            </a:r>
            <a:r>
              <a:rPr lang="en-AU" sz="2400" b="1"/>
              <a:t> </a:t>
            </a:r>
            <a:r>
              <a:rPr lang="en-AU" sz="2400" b="1">
                <a:solidFill>
                  <a:srgbClr val="C00000"/>
                </a:solidFill>
              </a:rPr>
              <a:t>bibliotec</a:t>
            </a:r>
            <a:r>
              <a:rPr lang="ro-RO" sz="2400" b="1" smtClean="0">
                <a:solidFill>
                  <a:srgbClr val="C00000"/>
                </a:solidFill>
              </a:rPr>
              <a:t>ă</a:t>
            </a:r>
            <a:r>
              <a:rPr lang="ro-RO" sz="2400" smtClean="0"/>
              <a:t>,</a:t>
            </a:r>
            <a:r>
              <a:rPr lang="en-AU" sz="2400" smtClean="0"/>
              <a:t> </a:t>
            </a:r>
            <a:r>
              <a:rPr lang="en-AU" sz="2400"/>
              <a:t>nu un limbaj. </a:t>
            </a:r>
          </a:p>
          <a:p>
            <a:r>
              <a:rPr lang="en-AU" sz="2400"/>
              <a:t>MPI specific</a:t>
            </a:r>
            <a:r>
              <a:rPr lang="ro-RO" sz="2400"/>
              <a:t>ă</a:t>
            </a:r>
            <a:r>
              <a:rPr lang="en-AU" sz="2400"/>
              <a:t> reguli de apel pentru: </a:t>
            </a:r>
            <a:endParaRPr lang="en-AU" sz="2400" smtClean="0"/>
          </a:p>
          <a:p>
            <a:pPr lvl="1"/>
            <a:r>
              <a:rPr lang="en-AU" sz="2400" smtClean="0"/>
              <a:t>C</a:t>
            </a:r>
            <a:r>
              <a:rPr lang="ro-RO" sz="2400" smtClean="0"/>
              <a:t> </a:t>
            </a:r>
            <a:r>
              <a:rPr lang="en-AU" sz="2400" smtClean="0"/>
              <a:t>/</a:t>
            </a:r>
            <a:r>
              <a:rPr lang="ro-RO" sz="2400" smtClean="0"/>
              <a:t> </a:t>
            </a:r>
            <a:r>
              <a:rPr lang="en-AU" sz="2400" smtClean="0"/>
              <a:t>C++</a:t>
            </a:r>
          </a:p>
          <a:p>
            <a:pPr lvl="1"/>
            <a:r>
              <a:rPr lang="en-AU" sz="2400" smtClean="0"/>
              <a:t>FORTRAN</a:t>
            </a:r>
            <a:r>
              <a:rPr lang="ro-RO" sz="2400" smtClean="0"/>
              <a:t> </a:t>
            </a:r>
            <a:r>
              <a:rPr lang="en-AU" sz="2400" smtClean="0"/>
              <a:t>77 </a:t>
            </a:r>
            <a:r>
              <a:rPr lang="ro-RO" sz="2400" smtClean="0"/>
              <a:t> </a:t>
            </a:r>
            <a:r>
              <a:rPr lang="en-AU" sz="2400" smtClean="0"/>
              <a:t>/ </a:t>
            </a:r>
            <a:r>
              <a:rPr lang="ro-RO" sz="2400" smtClean="0"/>
              <a:t> </a:t>
            </a:r>
            <a:r>
              <a:rPr lang="en-AU" sz="2400" smtClean="0"/>
              <a:t>FORTRAN</a:t>
            </a:r>
            <a:r>
              <a:rPr lang="ro-RO" sz="2400" smtClean="0"/>
              <a:t> </a:t>
            </a:r>
            <a:r>
              <a:rPr lang="en-AU" sz="2400" smtClean="0"/>
              <a:t>90</a:t>
            </a:r>
            <a:endParaRPr lang="ro-RO" sz="2400" smtClean="0"/>
          </a:p>
          <a:p>
            <a:r>
              <a:rPr lang="en-US" sz="2400"/>
              <a:t>Istoric:</a:t>
            </a:r>
          </a:p>
          <a:p>
            <a:pPr lvl="1"/>
            <a:r>
              <a:rPr lang="en-US" sz="2400" b="1"/>
              <a:t>MPI 1</a:t>
            </a:r>
            <a:r>
              <a:rPr lang="en-US" sz="2400"/>
              <a:t> (1993 – SC93) </a:t>
            </a:r>
            <a:r>
              <a:rPr lang="ro-RO" sz="2400" smtClean="0"/>
              <a:t> - </a:t>
            </a:r>
            <a:r>
              <a:rPr lang="en-US" sz="2000" smtClean="0"/>
              <a:t>orientat </a:t>
            </a:r>
            <a:r>
              <a:rPr lang="en-US" sz="2000"/>
              <a:t>pe comunicarea punct la </a:t>
            </a:r>
            <a:r>
              <a:rPr lang="en-US" sz="2000" smtClean="0"/>
              <a:t>punct</a:t>
            </a:r>
            <a:endParaRPr lang="en-US" sz="2000"/>
          </a:p>
          <a:p>
            <a:pPr lvl="1"/>
            <a:r>
              <a:rPr lang="en-US" sz="2400" b="1" smtClean="0"/>
              <a:t>MPI </a:t>
            </a:r>
            <a:r>
              <a:rPr lang="en-US" sz="2400" b="1"/>
              <a:t>2</a:t>
            </a:r>
            <a:r>
              <a:rPr lang="en-US" sz="2400"/>
              <a:t> (1997) include:</a:t>
            </a:r>
          </a:p>
          <a:p>
            <a:pPr lvl="2"/>
            <a:r>
              <a:rPr lang="en-US"/>
              <a:t>Procese dinamice</a:t>
            </a:r>
          </a:p>
          <a:p>
            <a:pPr lvl="2"/>
            <a:r>
              <a:rPr lang="en-US"/>
              <a:t>Comunicarea </a:t>
            </a:r>
            <a:r>
              <a:rPr lang="en-US" i="1" smtClean="0"/>
              <a:t>one-sided</a:t>
            </a:r>
            <a:endParaRPr lang="en-AU"/>
          </a:p>
          <a:p>
            <a:pPr lvl="2"/>
            <a:r>
              <a:rPr lang="en-AU" smtClean="0"/>
              <a:t>Opera</a:t>
            </a:r>
            <a:r>
              <a:rPr lang="ro-RO" smtClean="0"/>
              <a:t>ț</a:t>
            </a:r>
            <a:r>
              <a:rPr lang="en-AU" smtClean="0"/>
              <a:t>ii </a:t>
            </a:r>
            <a:r>
              <a:rPr lang="en-AU"/>
              <a:t>de </a:t>
            </a:r>
            <a:r>
              <a:rPr lang="en-AU" smtClean="0"/>
              <a:t>I/</a:t>
            </a:r>
            <a:r>
              <a:rPr lang="ro-RO"/>
              <a:t>E</a:t>
            </a:r>
            <a:r>
              <a:rPr lang="en-AU" smtClean="0"/>
              <a:t> </a:t>
            </a:r>
            <a:r>
              <a:rPr lang="en-AU"/>
              <a:t>paralele</a:t>
            </a:r>
            <a:r>
              <a:rPr lang="en-US"/>
              <a:t> </a:t>
            </a:r>
          </a:p>
          <a:p>
            <a:pPr lvl="1"/>
            <a:endParaRPr lang="en-US" sz="24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347663"/>
          </a:xfrm>
        </p:spPr>
        <p:txBody>
          <a:bodyPr/>
          <a:lstStyle/>
          <a:p>
            <a:r>
              <a:rPr lang="en-AU" sz="2800" dirty="0" smtClean="0"/>
              <a:t>MPI - </a:t>
            </a:r>
            <a:r>
              <a:rPr lang="en-AU" sz="2800" i="1" dirty="0" smtClean="0"/>
              <a:t>Message Passing Interface</a:t>
            </a:r>
            <a:r>
              <a:rPr lang="en-US" sz="3200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7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87363"/>
          </a:xfrm>
        </p:spPr>
        <p:txBody>
          <a:bodyPr/>
          <a:lstStyle/>
          <a:p>
            <a:r>
              <a:rPr lang="ro-RO" sz="2800" smtClean="0"/>
              <a:t>MPI_type_struct - exemplu</a:t>
            </a:r>
            <a:endParaRPr lang="en-US" sz="280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87604"/>
              </p:ext>
            </p:extLst>
          </p:nvPr>
        </p:nvGraphicFramePr>
        <p:xfrm>
          <a:off x="776425" y="2346512"/>
          <a:ext cx="7591151" cy="33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Worksheet" r:id="rId4" imgW="6458065" imgH="2866965" progId="Excel.Sheet.12">
                  <p:embed/>
                </p:oleObj>
              </mc:Choice>
              <mc:Fallback>
                <p:oleObj name="Worksheet" r:id="rId4" imgW="6458065" imgH="2866965" progId="Excel.Shee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25" y="2346512"/>
                        <a:ext cx="7591151" cy="337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2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87363"/>
          </a:xfrm>
        </p:spPr>
        <p:txBody>
          <a:bodyPr/>
          <a:lstStyle/>
          <a:p>
            <a:r>
              <a:rPr lang="ro-RO" sz="2800" smtClean="0"/>
              <a:t>MPI_type_struct - exemplu</a:t>
            </a:r>
            <a:endParaRPr lang="en-US" sz="280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605808"/>
              </p:ext>
            </p:extLst>
          </p:nvPr>
        </p:nvGraphicFramePr>
        <p:xfrm>
          <a:off x="755576" y="2119784"/>
          <a:ext cx="7632848" cy="390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Worksheet" r:id="rId4" imgW="5981620" imgH="3057538" progId="Excel.Sheet.12">
                  <p:embed/>
                </p:oleObj>
              </mc:Choice>
              <mc:Fallback>
                <p:oleObj name="Worksheet" r:id="rId4" imgW="5981620" imgH="3057538" progId="Excel.Shee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19784"/>
                        <a:ext cx="7632848" cy="390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5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2"/>
          </a:xfrm>
        </p:spPr>
        <p:txBody>
          <a:bodyPr/>
          <a:lstStyle/>
          <a:p>
            <a:pPr algn="just"/>
            <a:r>
              <a:rPr lang="en-US" sz="2000" smtClean="0"/>
              <a:t>O topologie este un mecanism prin care se ob</a:t>
            </a:r>
            <a:r>
              <a:rPr lang="ro-RO" sz="2000" smtClean="0"/>
              <a:t>ține o modalitate facilă de a </a:t>
            </a:r>
            <a:r>
              <a:rPr lang="ro-RO" sz="2000" i="1" smtClean="0"/>
              <a:t>numi</a:t>
            </a:r>
            <a:r>
              <a:rPr lang="ro-RO" sz="2000" smtClean="0"/>
              <a:t> procesele dintr-un grup (comunicator).</a:t>
            </a:r>
          </a:p>
          <a:p>
            <a:pPr algn="just"/>
            <a:r>
              <a:rPr lang="ro-RO" sz="2000" smtClean="0"/>
              <a:t>În cazul multor aplicații distribuite, simpla folosire a rangurilor nu reflectă modelul logic de comunicare între procese.</a:t>
            </a:r>
          </a:p>
          <a:p>
            <a:pPr algn="just"/>
            <a:r>
              <a:rPr lang="ro-RO" sz="2000" smtClean="0"/>
              <a:t>Procesele pot fi văzute ca făcând parte dintr-un:</a:t>
            </a:r>
          </a:p>
          <a:p>
            <a:pPr lvl="1" algn="just"/>
            <a:r>
              <a:rPr lang="ro-RO" sz="1600" smtClean="0"/>
              <a:t>grid sau structură carteziană (două/trei/... dimensiuni)</a:t>
            </a:r>
          </a:p>
          <a:p>
            <a:pPr lvl="1" algn="just"/>
            <a:r>
              <a:rPr lang="ro-RO" sz="1600" smtClean="0"/>
              <a:t>graf (model generic)</a:t>
            </a:r>
          </a:p>
          <a:p>
            <a:pPr algn="just"/>
            <a:r>
              <a:rPr lang="ro-RO" sz="2000"/>
              <a:t>T</a:t>
            </a:r>
            <a:r>
              <a:rPr lang="ro-RO" sz="2000" smtClean="0"/>
              <a:t>rebuie făcută distincția între:</a:t>
            </a:r>
          </a:p>
          <a:p>
            <a:pPr lvl="1" algn="just"/>
            <a:r>
              <a:rPr lang="ro-RO" sz="1600" smtClean="0"/>
              <a:t>topologia virtuală</a:t>
            </a:r>
          </a:p>
          <a:p>
            <a:pPr lvl="1" algn="just"/>
            <a:r>
              <a:rPr lang="ro-RO" sz="1600" smtClean="0"/>
              <a:t>topologia hardware-ului</a:t>
            </a:r>
          </a:p>
          <a:p>
            <a:pPr lvl="0" algn="just">
              <a:buClr>
                <a:srgbClr val="3568C7"/>
              </a:buClr>
            </a:pPr>
            <a:r>
              <a:rPr lang="ro-RO" sz="2000" smtClean="0">
                <a:solidFill>
                  <a:srgbClr val="000000"/>
                </a:solidFill>
              </a:rPr>
              <a:t>Topologia virtuală poate fi concepută astfel încât să respecte modul în care procesele sunt repartizate procesoarelor (topologia hardware), pentru o sporire a performanței comunicării dintre procese.</a:t>
            </a:r>
            <a:endParaRPr lang="ro-RO" sz="2000">
              <a:solidFill>
                <a:srgbClr val="000000"/>
              </a:solidFill>
            </a:endParaRPr>
          </a:p>
          <a:p>
            <a:pPr lvl="1" algn="just"/>
            <a:endParaRPr lang="ro-RO" sz="160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en-US" sz="2800" smtClean="0"/>
              <a:t>Topologii virtuale</a:t>
            </a:r>
          </a:p>
        </p:txBody>
      </p:sp>
    </p:spTree>
    <p:extLst>
      <p:ext uri="{BB962C8B-B14F-4D97-AF65-F5344CB8AC3E}">
        <p14:creationId xmlns:p14="http://schemas.microsoft.com/office/powerpoint/2010/main" val="29961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2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MPI_Cart_create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MPI_Comm comm_old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ndims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200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     </a:t>
            </a:r>
            <a:r>
              <a:rPr lang="en-US" sz="200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dims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periods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200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     </a:t>
            </a:r>
            <a:r>
              <a:rPr lang="en-US" sz="200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reorder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MPI_Comm comm_cart</a:t>
            </a:r>
            <a:r>
              <a:rPr lang="en-US" sz="2000" b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2800">
              <a:latin typeface="Calibri"/>
              <a:ea typeface="Calibri"/>
              <a:cs typeface="Times New Roman"/>
            </a:endParaRPr>
          </a:p>
          <a:p>
            <a:r>
              <a:rPr lang="ro-RO" sz="2000" smtClean="0"/>
              <a:t>Funcția creează un nou comunicator în care topologia este una carteziană, conform parametrilor (procesele implicate sunt cele din </a:t>
            </a:r>
            <a:r>
              <a:rPr lang="ro-RO" sz="2000" i="1" smtClean="0"/>
              <a:t>comm_old</a:t>
            </a:r>
            <a:r>
              <a:rPr lang="ro-RO" sz="2000" smtClean="0"/>
              <a:t>):</a:t>
            </a:r>
          </a:p>
          <a:p>
            <a:pPr lvl="1"/>
            <a:r>
              <a:rPr lang="ro-RO" sz="1600" i="1"/>
              <a:t>n</a:t>
            </a:r>
            <a:r>
              <a:rPr lang="ro-RO" sz="1600" i="1" smtClean="0"/>
              <a:t>dims</a:t>
            </a:r>
            <a:r>
              <a:rPr lang="ro-RO" sz="1600" smtClean="0"/>
              <a:t> – numărul de dimensiuni din structura carteziană</a:t>
            </a:r>
          </a:p>
          <a:p>
            <a:pPr lvl="1"/>
            <a:r>
              <a:rPr lang="ro-RO" sz="1600" i="1"/>
              <a:t>d</a:t>
            </a:r>
            <a:r>
              <a:rPr lang="ro-RO" sz="1600" i="1" smtClean="0"/>
              <a:t>ims</a:t>
            </a:r>
            <a:r>
              <a:rPr lang="ro-RO" sz="1600" smtClean="0"/>
              <a:t> – un vector de dimensiune </a:t>
            </a:r>
            <a:r>
              <a:rPr lang="ro-RO" sz="1600" i="1" smtClean="0"/>
              <a:t>ndims</a:t>
            </a:r>
            <a:r>
              <a:rPr lang="ro-RO" sz="1600" smtClean="0"/>
              <a:t> care specifică numărul de procese de pe fiecare dimensiune</a:t>
            </a:r>
          </a:p>
          <a:p>
            <a:pPr lvl="1"/>
            <a:r>
              <a:rPr lang="ro-RO" sz="1600" i="1"/>
              <a:t>p</a:t>
            </a:r>
            <a:r>
              <a:rPr lang="ro-RO" sz="1600" i="1" smtClean="0"/>
              <a:t>eriods</a:t>
            </a:r>
            <a:r>
              <a:rPr lang="ro-RO" sz="1600" smtClean="0"/>
              <a:t> – un vector cu valori de tip boolean care indică prezența/absența periodicității pe o anumită dimensiune</a:t>
            </a:r>
          </a:p>
          <a:p>
            <a:pPr lvl="1"/>
            <a:r>
              <a:rPr lang="ro-RO" sz="1600" i="1"/>
              <a:t>r</a:t>
            </a:r>
            <a:r>
              <a:rPr lang="ro-RO" sz="1600" i="1" smtClean="0"/>
              <a:t>eorder</a:t>
            </a:r>
            <a:r>
              <a:rPr lang="ro-RO" sz="1600" smtClean="0"/>
              <a:t> – valoare booleană care permite (sau nu) MPI-ului să reordoneze procesele din noul comunicator în funcție de proximitățile fizice ale procesoarelor pe care rulează procesele (topologia hardware)</a:t>
            </a:r>
          </a:p>
          <a:p>
            <a:pPr lvl="1"/>
            <a:endParaRPr lang="en-US" sz="20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smtClean="0"/>
              <a:t>Topologii virtuale</a:t>
            </a:r>
          </a:p>
        </p:txBody>
      </p:sp>
    </p:spTree>
    <p:extLst>
      <p:ext uri="{BB962C8B-B14F-4D97-AF65-F5344CB8AC3E}">
        <p14:creationId xmlns:p14="http://schemas.microsoft.com/office/powerpoint/2010/main" val="3124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ro-RO" sz="2800" smtClean="0"/>
              <a:t>Exemple de grile carteziene 2D</a:t>
            </a:r>
            <a:br>
              <a:rPr lang="ro-RO" sz="2800" smtClean="0"/>
            </a:br>
            <a:r>
              <a:rPr lang="ro-RO" sz="2800" smtClean="0"/>
              <a:t>Grilă neperiodică</a:t>
            </a:r>
            <a:endParaRPr lang="en-US" sz="280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2195736" y="2780928"/>
            <a:ext cx="703438" cy="703439"/>
            <a:chOff x="2195738" y="2636913"/>
            <a:chExt cx="763869" cy="763870"/>
          </a:xfrm>
        </p:grpSpPr>
        <p:sp>
          <p:nvSpPr>
            <p:cNvPr id="5" name="Oval 4"/>
            <p:cNvSpPr/>
            <p:nvPr/>
          </p:nvSpPr>
          <p:spPr bwMode="auto">
            <a:xfrm>
              <a:off x="2195738" y="2636913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89640" y="2757237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0</a:t>
              </a: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(0,0)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195736" y="3861048"/>
            <a:ext cx="703438" cy="703439"/>
            <a:chOff x="2195736" y="3817258"/>
            <a:chExt cx="763869" cy="763870"/>
          </a:xfrm>
        </p:grpSpPr>
        <p:sp>
          <p:nvSpPr>
            <p:cNvPr id="27" name="Oval 26"/>
            <p:cNvSpPr/>
            <p:nvPr/>
          </p:nvSpPr>
          <p:spPr bwMode="auto">
            <a:xfrm>
              <a:off x="2195736" y="3817258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9638" y="3937582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3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(1,0)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195736" y="4957809"/>
            <a:ext cx="703438" cy="703439"/>
            <a:chOff x="2195736" y="5157192"/>
            <a:chExt cx="763869" cy="763870"/>
          </a:xfrm>
        </p:grpSpPr>
        <p:sp>
          <p:nvSpPr>
            <p:cNvPr id="29" name="Oval 28"/>
            <p:cNvSpPr/>
            <p:nvPr/>
          </p:nvSpPr>
          <p:spPr bwMode="auto">
            <a:xfrm>
              <a:off x="2195736" y="515719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9638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6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(2,0)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86675" y="2780928"/>
            <a:ext cx="703438" cy="703439"/>
            <a:chOff x="3880139" y="2636912"/>
            <a:chExt cx="763869" cy="763870"/>
          </a:xfrm>
        </p:grpSpPr>
        <p:sp>
          <p:nvSpPr>
            <p:cNvPr id="31" name="Oval 30"/>
            <p:cNvSpPr/>
            <p:nvPr/>
          </p:nvSpPr>
          <p:spPr bwMode="auto">
            <a:xfrm>
              <a:off x="3880139" y="263691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74041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1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(0,1)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886675" y="3861048"/>
            <a:ext cx="703438" cy="703439"/>
            <a:chOff x="3880139" y="3789040"/>
            <a:chExt cx="763869" cy="763870"/>
          </a:xfrm>
        </p:grpSpPr>
        <p:sp>
          <p:nvSpPr>
            <p:cNvPr id="33" name="Oval 32"/>
            <p:cNvSpPr/>
            <p:nvPr/>
          </p:nvSpPr>
          <p:spPr bwMode="auto">
            <a:xfrm>
              <a:off x="3880139" y="3789040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74041" y="3909364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4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(1,1)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577615" y="2780928"/>
            <a:ext cx="703438" cy="703439"/>
            <a:chOff x="5536323" y="2636912"/>
            <a:chExt cx="763869" cy="763870"/>
          </a:xfrm>
        </p:grpSpPr>
        <p:sp>
          <p:nvSpPr>
            <p:cNvPr id="37" name="Oval 36"/>
            <p:cNvSpPr/>
            <p:nvPr/>
          </p:nvSpPr>
          <p:spPr bwMode="auto">
            <a:xfrm>
              <a:off x="5536323" y="263691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0225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2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(0,2)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577615" y="3861048"/>
            <a:ext cx="703438" cy="703439"/>
            <a:chOff x="5630225" y="3817258"/>
            <a:chExt cx="763869" cy="763870"/>
          </a:xfrm>
        </p:grpSpPr>
        <p:sp>
          <p:nvSpPr>
            <p:cNvPr id="39" name="Oval 38"/>
            <p:cNvSpPr/>
            <p:nvPr/>
          </p:nvSpPr>
          <p:spPr bwMode="auto">
            <a:xfrm>
              <a:off x="5630225" y="3817258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24127" y="3937582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5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(1,2)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86675" y="4957809"/>
            <a:ext cx="703438" cy="703439"/>
            <a:chOff x="3880139" y="5157192"/>
            <a:chExt cx="763869" cy="763870"/>
          </a:xfrm>
        </p:grpSpPr>
        <p:sp>
          <p:nvSpPr>
            <p:cNvPr id="35" name="Oval 34"/>
            <p:cNvSpPr/>
            <p:nvPr/>
          </p:nvSpPr>
          <p:spPr bwMode="auto">
            <a:xfrm>
              <a:off x="3880139" y="515719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74041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7</a:t>
              </a: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(2,1)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577615" y="4957809"/>
            <a:ext cx="703438" cy="703439"/>
            <a:chOff x="5679372" y="5142344"/>
            <a:chExt cx="763869" cy="763870"/>
          </a:xfrm>
        </p:grpSpPr>
        <p:sp>
          <p:nvSpPr>
            <p:cNvPr id="41" name="Oval 40"/>
            <p:cNvSpPr/>
            <p:nvPr/>
          </p:nvSpPr>
          <p:spPr bwMode="auto">
            <a:xfrm>
              <a:off x="5679372" y="5142344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73274" y="5262668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8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(2,2)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cxnSp>
        <p:nvCxnSpPr>
          <p:cNvPr id="75" name="Straight Connector 74"/>
          <p:cNvCxnSpPr>
            <a:stCxn id="5" idx="6"/>
            <a:endCxn id="31" idx="2"/>
          </p:cNvCxnSpPr>
          <p:nvPr/>
        </p:nvCxnSpPr>
        <p:spPr bwMode="auto">
          <a:xfrm>
            <a:off x="2899174" y="3132648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7" name="Straight Connector 76"/>
          <p:cNvCxnSpPr/>
          <p:nvPr/>
        </p:nvCxnSpPr>
        <p:spPr bwMode="auto">
          <a:xfrm>
            <a:off x="4590114" y="3137954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8" name="Straight Connector 77"/>
          <p:cNvCxnSpPr/>
          <p:nvPr/>
        </p:nvCxnSpPr>
        <p:spPr bwMode="auto">
          <a:xfrm>
            <a:off x="2899173" y="4212767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9" name="Straight Connector 78"/>
          <p:cNvCxnSpPr/>
          <p:nvPr/>
        </p:nvCxnSpPr>
        <p:spPr bwMode="auto">
          <a:xfrm>
            <a:off x="4590114" y="4218074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0" name="Straight Connector 79"/>
          <p:cNvCxnSpPr/>
          <p:nvPr/>
        </p:nvCxnSpPr>
        <p:spPr bwMode="auto">
          <a:xfrm>
            <a:off x="2899174" y="5309528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1" name="Straight Connector 80"/>
          <p:cNvCxnSpPr/>
          <p:nvPr/>
        </p:nvCxnSpPr>
        <p:spPr bwMode="auto">
          <a:xfrm>
            <a:off x="4590114" y="5314835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2" name="Straight Connector 81"/>
          <p:cNvCxnSpPr>
            <a:stCxn id="5" idx="4"/>
            <a:endCxn id="27" idx="0"/>
          </p:cNvCxnSpPr>
          <p:nvPr/>
        </p:nvCxnSpPr>
        <p:spPr bwMode="auto">
          <a:xfrm>
            <a:off x="2547455" y="3484367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9" name="Straight Connector 88"/>
          <p:cNvCxnSpPr/>
          <p:nvPr/>
        </p:nvCxnSpPr>
        <p:spPr bwMode="auto">
          <a:xfrm>
            <a:off x="2532685" y="4581128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0" name="Straight Connector 89"/>
          <p:cNvCxnSpPr/>
          <p:nvPr/>
        </p:nvCxnSpPr>
        <p:spPr bwMode="auto">
          <a:xfrm>
            <a:off x="4223623" y="3484367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1" name="Straight Connector 90"/>
          <p:cNvCxnSpPr/>
          <p:nvPr/>
        </p:nvCxnSpPr>
        <p:spPr bwMode="auto">
          <a:xfrm>
            <a:off x="4242674" y="4596235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2" name="Straight Connector 91"/>
          <p:cNvCxnSpPr/>
          <p:nvPr/>
        </p:nvCxnSpPr>
        <p:spPr bwMode="auto">
          <a:xfrm>
            <a:off x="5929333" y="3484367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3" name="Straight Connector 92"/>
          <p:cNvCxnSpPr/>
          <p:nvPr/>
        </p:nvCxnSpPr>
        <p:spPr bwMode="auto">
          <a:xfrm>
            <a:off x="5929334" y="4601817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grpSp>
        <p:nvGrpSpPr>
          <p:cNvPr id="97" name="Group 96"/>
          <p:cNvGrpSpPr/>
          <p:nvPr/>
        </p:nvGrpSpPr>
        <p:grpSpPr>
          <a:xfrm>
            <a:off x="107504" y="1772816"/>
            <a:ext cx="1440161" cy="1224137"/>
            <a:chOff x="2128337" y="2636913"/>
            <a:chExt cx="898670" cy="763870"/>
          </a:xfrm>
        </p:grpSpPr>
        <p:sp>
          <p:nvSpPr>
            <p:cNvPr id="98" name="Oval 97"/>
            <p:cNvSpPr/>
            <p:nvPr/>
          </p:nvSpPr>
          <p:spPr bwMode="auto">
            <a:xfrm>
              <a:off x="2195738" y="2636913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128337" y="2816648"/>
              <a:ext cx="898670" cy="307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Rang</a:t>
              </a: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(linie,coloană)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0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r>
              <a:rPr lang="ro-RO" sz="2800" smtClean="0"/>
              <a:t>Exemple de grile carteziene 2D</a:t>
            </a:r>
            <a:br>
              <a:rPr lang="ro-RO" sz="2800" smtClean="0"/>
            </a:br>
            <a:r>
              <a:rPr lang="ro-RO" sz="2800" smtClean="0"/>
              <a:t>Grilă periodică pe linii</a:t>
            </a:r>
            <a:endParaRPr lang="en-US" sz="280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2195736" y="2780928"/>
            <a:ext cx="703438" cy="703439"/>
            <a:chOff x="2195738" y="2636913"/>
            <a:chExt cx="763869" cy="763870"/>
          </a:xfrm>
        </p:grpSpPr>
        <p:sp>
          <p:nvSpPr>
            <p:cNvPr id="5" name="Oval 4"/>
            <p:cNvSpPr/>
            <p:nvPr/>
          </p:nvSpPr>
          <p:spPr bwMode="auto">
            <a:xfrm>
              <a:off x="2195738" y="2636913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89640" y="2757237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0</a:t>
              </a: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(0,0)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195736" y="3861048"/>
            <a:ext cx="703438" cy="703439"/>
            <a:chOff x="2195736" y="3817258"/>
            <a:chExt cx="763869" cy="763870"/>
          </a:xfrm>
        </p:grpSpPr>
        <p:sp>
          <p:nvSpPr>
            <p:cNvPr id="27" name="Oval 26"/>
            <p:cNvSpPr/>
            <p:nvPr/>
          </p:nvSpPr>
          <p:spPr bwMode="auto">
            <a:xfrm>
              <a:off x="2195736" y="3817258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9638" y="3937582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3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(1,0)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195736" y="4957809"/>
            <a:ext cx="703438" cy="703439"/>
            <a:chOff x="2195736" y="5157192"/>
            <a:chExt cx="763869" cy="763870"/>
          </a:xfrm>
        </p:grpSpPr>
        <p:sp>
          <p:nvSpPr>
            <p:cNvPr id="29" name="Oval 28"/>
            <p:cNvSpPr/>
            <p:nvPr/>
          </p:nvSpPr>
          <p:spPr bwMode="auto">
            <a:xfrm>
              <a:off x="2195736" y="515719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9638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6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(2,0)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86675" y="2780928"/>
            <a:ext cx="703438" cy="703439"/>
            <a:chOff x="3880139" y="2636912"/>
            <a:chExt cx="763869" cy="763870"/>
          </a:xfrm>
        </p:grpSpPr>
        <p:sp>
          <p:nvSpPr>
            <p:cNvPr id="31" name="Oval 30"/>
            <p:cNvSpPr/>
            <p:nvPr/>
          </p:nvSpPr>
          <p:spPr bwMode="auto">
            <a:xfrm>
              <a:off x="3880139" y="263691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74041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1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(0,1)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886675" y="3861048"/>
            <a:ext cx="703438" cy="703439"/>
            <a:chOff x="3880139" y="3789040"/>
            <a:chExt cx="763869" cy="763870"/>
          </a:xfrm>
        </p:grpSpPr>
        <p:sp>
          <p:nvSpPr>
            <p:cNvPr id="33" name="Oval 32"/>
            <p:cNvSpPr/>
            <p:nvPr/>
          </p:nvSpPr>
          <p:spPr bwMode="auto">
            <a:xfrm>
              <a:off x="3880139" y="3789040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74041" y="3909364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4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(1,1)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577615" y="2780928"/>
            <a:ext cx="703438" cy="703439"/>
            <a:chOff x="5536323" y="2636912"/>
            <a:chExt cx="763869" cy="763870"/>
          </a:xfrm>
        </p:grpSpPr>
        <p:sp>
          <p:nvSpPr>
            <p:cNvPr id="37" name="Oval 36"/>
            <p:cNvSpPr/>
            <p:nvPr/>
          </p:nvSpPr>
          <p:spPr bwMode="auto">
            <a:xfrm>
              <a:off x="5536323" y="263691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0225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2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(0,2)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577615" y="3861048"/>
            <a:ext cx="703438" cy="703439"/>
            <a:chOff x="5630225" y="3817258"/>
            <a:chExt cx="763869" cy="763870"/>
          </a:xfrm>
        </p:grpSpPr>
        <p:sp>
          <p:nvSpPr>
            <p:cNvPr id="39" name="Oval 38"/>
            <p:cNvSpPr/>
            <p:nvPr/>
          </p:nvSpPr>
          <p:spPr bwMode="auto">
            <a:xfrm>
              <a:off x="5630225" y="3817258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24127" y="3937582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5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(1,2)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86675" y="4957809"/>
            <a:ext cx="703438" cy="703439"/>
            <a:chOff x="3880139" y="5157192"/>
            <a:chExt cx="763869" cy="763870"/>
          </a:xfrm>
        </p:grpSpPr>
        <p:sp>
          <p:nvSpPr>
            <p:cNvPr id="35" name="Oval 34"/>
            <p:cNvSpPr/>
            <p:nvPr/>
          </p:nvSpPr>
          <p:spPr bwMode="auto">
            <a:xfrm>
              <a:off x="3880139" y="515719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74041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7</a:t>
              </a: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(2,1)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577615" y="4957809"/>
            <a:ext cx="703438" cy="703439"/>
            <a:chOff x="5679372" y="5142344"/>
            <a:chExt cx="763869" cy="763870"/>
          </a:xfrm>
        </p:grpSpPr>
        <p:sp>
          <p:nvSpPr>
            <p:cNvPr id="41" name="Oval 40"/>
            <p:cNvSpPr/>
            <p:nvPr/>
          </p:nvSpPr>
          <p:spPr bwMode="auto">
            <a:xfrm>
              <a:off x="5679372" y="5142344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73274" y="5262668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8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(2,2)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cxnSp>
        <p:nvCxnSpPr>
          <p:cNvPr id="75" name="Straight Connector 74"/>
          <p:cNvCxnSpPr>
            <a:stCxn id="5" idx="6"/>
            <a:endCxn id="31" idx="2"/>
          </p:cNvCxnSpPr>
          <p:nvPr/>
        </p:nvCxnSpPr>
        <p:spPr bwMode="auto">
          <a:xfrm>
            <a:off x="2899174" y="3132648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7" name="Straight Connector 76"/>
          <p:cNvCxnSpPr/>
          <p:nvPr/>
        </p:nvCxnSpPr>
        <p:spPr bwMode="auto">
          <a:xfrm>
            <a:off x="4590114" y="3137954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8" name="Straight Connector 77"/>
          <p:cNvCxnSpPr/>
          <p:nvPr/>
        </p:nvCxnSpPr>
        <p:spPr bwMode="auto">
          <a:xfrm>
            <a:off x="2899173" y="4212767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9" name="Straight Connector 78"/>
          <p:cNvCxnSpPr/>
          <p:nvPr/>
        </p:nvCxnSpPr>
        <p:spPr bwMode="auto">
          <a:xfrm>
            <a:off x="4590114" y="4218074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0" name="Straight Connector 79"/>
          <p:cNvCxnSpPr/>
          <p:nvPr/>
        </p:nvCxnSpPr>
        <p:spPr bwMode="auto">
          <a:xfrm>
            <a:off x="2899174" y="5309528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1" name="Straight Connector 80"/>
          <p:cNvCxnSpPr/>
          <p:nvPr/>
        </p:nvCxnSpPr>
        <p:spPr bwMode="auto">
          <a:xfrm>
            <a:off x="4590114" y="5314835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2" name="Straight Connector 81"/>
          <p:cNvCxnSpPr>
            <a:stCxn id="5" idx="4"/>
            <a:endCxn id="27" idx="0"/>
          </p:cNvCxnSpPr>
          <p:nvPr/>
        </p:nvCxnSpPr>
        <p:spPr bwMode="auto">
          <a:xfrm>
            <a:off x="2547455" y="3484367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9" name="Straight Connector 88"/>
          <p:cNvCxnSpPr/>
          <p:nvPr/>
        </p:nvCxnSpPr>
        <p:spPr bwMode="auto">
          <a:xfrm>
            <a:off x="2532685" y="4581128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0" name="Straight Connector 89"/>
          <p:cNvCxnSpPr/>
          <p:nvPr/>
        </p:nvCxnSpPr>
        <p:spPr bwMode="auto">
          <a:xfrm>
            <a:off x="4223623" y="3484367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1" name="Straight Connector 90"/>
          <p:cNvCxnSpPr/>
          <p:nvPr/>
        </p:nvCxnSpPr>
        <p:spPr bwMode="auto">
          <a:xfrm>
            <a:off x="4242674" y="4581128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2" name="Straight Connector 91"/>
          <p:cNvCxnSpPr/>
          <p:nvPr/>
        </p:nvCxnSpPr>
        <p:spPr bwMode="auto">
          <a:xfrm>
            <a:off x="5929333" y="3484367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3" name="Straight Connector 92"/>
          <p:cNvCxnSpPr/>
          <p:nvPr/>
        </p:nvCxnSpPr>
        <p:spPr bwMode="auto">
          <a:xfrm>
            <a:off x="5929334" y="4581128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50" name="Straight Connector 49"/>
          <p:cNvCxnSpPr/>
          <p:nvPr/>
        </p:nvCxnSpPr>
        <p:spPr bwMode="auto">
          <a:xfrm>
            <a:off x="2542209" y="2404247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53" name="Straight Connector 52"/>
          <p:cNvCxnSpPr/>
          <p:nvPr/>
        </p:nvCxnSpPr>
        <p:spPr bwMode="auto">
          <a:xfrm>
            <a:off x="4242674" y="2400304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54" name="Straight Connector 53"/>
          <p:cNvCxnSpPr/>
          <p:nvPr/>
        </p:nvCxnSpPr>
        <p:spPr bwMode="auto">
          <a:xfrm>
            <a:off x="5929334" y="2396361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grpSp>
        <p:nvGrpSpPr>
          <p:cNvPr id="55" name="Group 54"/>
          <p:cNvGrpSpPr/>
          <p:nvPr/>
        </p:nvGrpSpPr>
        <p:grpSpPr>
          <a:xfrm>
            <a:off x="2195736" y="1709255"/>
            <a:ext cx="703438" cy="703439"/>
            <a:chOff x="2195738" y="2636913"/>
            <a:chExt cx="763869" cy="763870"/>
          </a:xfrm>
          <a:solidFill>
            <a:schemeClr val="accent6">
              <a:lumMod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2195738" y="2636913"/>
              <a:ext cx="763869" cy="76387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29518" y="2757237"/>
              <a:ext cx="669966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6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(-1,0)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59" name="Oval 58"/>
          <p:cNvSpPr/>
          <p:nvPr/>
        </p:nvSpPr>
        <p:spPr bwMode="auto">
          <a:xfrm>
            <a:off x="3890955" y="1714561"/>
            <a:ext cx="703438" cy="70343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5577615" y="1709254"/>
            <a:ext cx="703438" cy="70343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2899174" y="2071587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1" name="Straight Connector 70"/>
          <p:cNvCxnSpPr/>
          <p:nvPr/>
        </p:nvCxnSpPr>
        <p:spPr bwMode="auto">
          <a:xfrm>
            <a:off x="4594393" y="2071587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72" name="TextBox 71"/>
          <p:cNvSpPr txBox="1"/>
          <p:nvPr/>
        </p:nvSpPr>
        <p:spPr>
          <a:xfrm>
            <a:off x="3934192" y="1825365"/>
            <a:ext cx="6169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 smtClean="0">
                <a:solidFill>
                  <a:srgbClr val="FFFFFF"/>
                </a:solidFill>
                <a:latin typeface="+mn-lt"/>
              </a:rPr>
              <a:t>7</a:t>
            </a:r>
          </a:p>
          <a:p>
            <a:pPr algn="ctr"/>
            <a:r>
              <a:rPr lang="ro-RO" sz="1300" b="1" smtClean="0">
                <a:solidFill>
                  <a:srgbClr val="FFFFFF"/>
                </a:solidFill>
                <a:latin typeface="+mn-lt"/>
              </a:rPr>
              <a:t>(-1,1)</a:t>
            </a:r>
            <a:endParaRPr lang="en-US" sz="13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20852" y="1820060"/>
            <a:ext cx="6169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 smtClean="0">
                <a:solidFill>
                  <a:srgbClr val="FFFFFF"/>
                </a:solidFill>
                <a:latin typeface="+mn-lt"/>
              </a:rPr>
              <a:t>8</a:t>
            </a:r>
          </a:p>
          <a:p>
            <a:pPr algn="ctr"/>
            <a:r>
              <a:rPr lang="ro-RO" sz="1300" b="1" smtClean="0">
                <a:solidFill>
                  <a:srgbClr val="FFFFFF"/>
                </a:solidFill>
                <a:latin typeface="+mn-lt"/>
              </a:rPr>
              <a:t>(-1,2)</a:t>
            </a:r>
            <a:endParaRPr lang="en-US" sz="1300" b="1">
              <a:solidFill>
                <a:srgbClr val="FFFFFF"/>
              </a:solidFill>
              <a:latin typeface="+mn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195736" y="6037929"/>
            <a:ext cx="703438" cy="703439"/>
            <a:chOff x="2195736" y="5157192"/>
            <a:chExt cx="763869" cy="763870"/>
          </a:xfrm>
          <a:solidFill>
            <a:schemeClr val="accent6">
              <a:lumMod val="50000"/>
            </a:schemeClr>
          </a:solidFill>
        </p:grpSpPr>
        <p:sp>
          <p:nvSpPr>
            <p:cNvPr id="76" name="Oval 75"/>
            <p:cNvSpPr/>
            <p:nvPr/>
          </p:nvSpPr>
          <p:spPr bwMode="auto">
            <a:xfrm>
              <a:off x="2195736" y="5157192"/>
              <a:ext cx="763869" cy="76387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9638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0</a:t>
              </a: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(3,0)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886675" y="6037929"/>
            <a:ext cx="703438" cy="703439"/>
            <a:chOff x="3880139" y="5157192"/>
            <a:chExt cx="763869" cy="763870"/>
          </a:xfrm>
          <a:solidFill>
            <a:schemeClr val="accent6">
              <a:lumMod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3880139" y="5157192"/>
              <a:ext cx="763869" cy="76387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74041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1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(3,1)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577615" y="6037929"/>
            <a:ext cx="703438" cy="703439"/>
            <a:chOff x="5679372" y="5142344"/>
            <a:chExt cx="763869" cy="763870"/>
          </a:xfrm>
          <a:solidFill>
            <a:schemeClr val="accent6">
              <a:lumMod val="50000"/>
            </a:schemeClr>
          </a:solidFill>
        </p:grpSpPr>
        <p:sp>
          <p:nvSpPr>
            <p:cNvPr id="88" name="Oval 87"/>
            <p:cNvSpPr/>
            <p:nvPr/>
          </p:nvSpPr>
          <p:spPr bwMode="auto">
            <a:xfrm>
              <a:off x="5679372" y="5142344"/>
              <a:ext cx="763869" cy="76387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73274" y="5262668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2</a:t>
              </a: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(3,2)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 bwMode="auto">
          <a:xfrm>
            <a:off x="2899174" y="6389648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6" name="Straight Connector 95"/>
          <p:cNvCxnSpPr/>
          <p:nvPr/>
        </p:nvCxnSpPr>
        <p:spPr bwMode="auto">
          <a:xfrm>
            <a:off x="4590114" y="6394955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7" name="Straight Connector 96"/>
          <p:cNvCxnSpPr/>
          <p:nvPr/>
        </p:nvCxnSpPr>
        <p:spPr bwMode="auto">
          <a:xfrm>
            <a:off x="2532685" y="5661248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8" name="Straight Connector 97"/>
          <p:cNvCxnSpPr/>
          <p:nvPr/>
        </p:nvCxnSpPr>
        <p:spPr bwMode="auto">
          <a:xfrm>
            <a:off x="4242674" y="5661248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9" name="Straight Connector 98"/>
          <p:cNvCxnSpPr/>
          <p:nvPr/>
        </p:nvCxnSpPr>
        <p:spPr bwMode="auto">
          <a:xfrm>
            <a:off x="5929334" y="5661248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23150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2195736" y="2780928"/>
            <a:ext cx="703438" cy="703439"/>
            <a:chOff x="2195738" y="2636913"/>
            <a:chExt cx="763869" cy="763870"/>
          </a:xfrm>
        </p:grpSpPr>
        <p:sp>
          <p:nvSpPr>
            <p:cNvPr id="68" name="Oval 67"/>
            <p:cNvSpPr/>
            <p:nvPr/>
          </p:nvSpPr>
          <p:spPr bwMode="auto">
            <a:xfrm>
              <a:off x="2195738" y="2636913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89640" y="2757237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0</a:t>
              </a: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(0,0)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95736" y="3861048"/>
            <a:ext cx="703438" cy="703439"/>
            <a:chOff x="2195736" y="3817258"/>
            <a:chExt cx="763869" cy="763870"/>
          </a:xfrm>
        </p:grpSpPr>
        <p:sp>
          <p:nvSpPr>
            <p:cNvPr id="71" name="Oval 70"/>
            <p:cNvSpPr/>
            <p:nvPr/>
          </p:nvSpPr>
          <p:spPr bwMode="auto">
            <a:xfrm>
              <a:off x="2195736" y="3817258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89638" y="3937582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3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(1,0)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195736" y="4957809"/>
            <a:ext cx="703438" cy="703439"/>
            <a:chOff x="2195736" y="5157192"/>
            <a:chExt cx="763869" cy="763870"/>
          </a:xfrm>
        </p:grpSpPr>
        <p:sp>
          <p:nvSpPr>
            <p:cNvPr id="74" name="Oval 73"/>
            <p:cNvSpPr/>
            <p:nvPr/>
          </p:nvSpPr>
          <p:spPr bwMode="auto">
            <a:xfrm>
              <a:off x="2195736" y="515719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89638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6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(2,0)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86675" y="2780928"/>
            <a:ext cx="703438" cy="703439"/>
            <a:chOff x="3880139" y="2636912"/>
            <a:chExt cx="763869" cy="763870"/>
          </a:xfrm>
        </p:grpSpPr>
        <p:sp>
          <p:nvSpPr>
            <p:cNvPr id="77" name="Oval 76"/>
            <p:cNvSpPr/>
            <p:nvPr/>
          </p:nvSpPr>
          <p:spPr bwMode="auto">
            <a:xfrm>
              <a:off x="3880139" y="263691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74041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1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(0,1)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886675" y="3861048"/>
            <a:ext cx="703438" cy="703439"/>
            <a:chOff x="3880139" y="3789040"/>
            <a:chExt cx="763869" cy="763870"/>
          </a:xfrm>
        </p:grpSpPr>
        <p:sp>
          <p:nvSpPr>
            <p:cNvPr id="80" name="Oval 79"/>
            <p:cNvSpPr/>
            <p:nvPr/>
          </p:nvSpPr>
          <p:spPr bwMode="auto">
            <a:xfrm>
              <a:off x="3880139" y="3789040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974041" y="3909364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4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(1,1)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577615" y="2780928"/>
            <a:ext cx="703438" cy="703439"/>
            <a:chOff x="5536323" y="2636912"/>
            <a:chExt cx="763869" cy="763870"/>
          </a:xfrm>
        </p:grpSpPr>
        <p:sp>
          <p:nvSpPr>
            <p:cNvPr id="83" name="Oval 82"/>
            <p:cNvSpPr/>
            <p:nvPr/>
          </p:nvSpPr>
          <p:spPr bwMode="auto">
            <a:xfrm>
              <a:off x="5536323" y="263691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30225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2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(0,2)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77615" y="3861048"/>
            <a:ext cx="703438" cy="703439"/>
            <a:chOff x="5630225" y="3817258"/>
            <a:chExt cx="763869" cy="763870"/>
          </a:xfrm>
        </p:grpSpPr>
        <p:sp>
          <p:nvSpPr>
            <p:cNvPr id="86" name="Oval 85"/>
            <p:cNvSpPr/>
            <p:nvPr/>
          </p:nvSpPr>
          <p:spPr bwMode="auto">
            <a:xfrm>
              <a:off x="5630225" y="3817258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724127" y="3937582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5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(1,2)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886675" y="4957809"/>
            <a:ext cx="703438" cy="703439"/>
            <a:chOff x="3880139" y="5157192"/>
            <a:chExt cx="763869" cy="763870"/>
          </a:xfrm>
        </p:grpSpPr>
        <p:sp>
          <p:nvSpPr>
            <p:cNvPr id="89" name="Oval 88"/>
            <p:cNvSpPr/>
            <p:nvPr/>
          </p:nvSpPr>
          <p:spPr bwMode="auto">
            <a:xfrm>
              <a:off x="3880139" y="515719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74041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7</a:t>
              </a: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(2,1)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577615" y="4957809"/>
            <a:ext cx="703438" cy="703439"/>
            <a:chOff x="5679372" y="5142344"/>
            <a:chExt cx="763869" cy="763870"/>
          </a:xfrm>
        </p:grpSpPr>
        <p:sp>
          <p:nvSpPr>
            <p:cNvPr id="92" name="Oval 91"/>
            <p:cNvSpPr/>
            <p:nvPr/>
          </p:nvSpPr>
          <p:spPr bwMode="auto">
            <a:xfrm>
              <a:off x="5679372" y="5142344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73274" y="5262668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300" b="1">
                  <a:solidFill>
                    <a:srgbClr val="FFFFFF"/>
                  </a:solidFill>
                  <a:latin typeface="+mn-lt"/>
                </a:rPr>
                <a:t>8</a:t>
              </a:r>
              <a:endParaRPr lang="ro-RO" sz="13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300" b="1" smtClean="0">
                  <a:solidFill>
                    <a:srgbClr val="FFFFFF"/>
                  </a:solidFill>
                  <a:latin typeface="+mn-lt"/>
                </a:rPr>
                <a:t>(2,2)</a:t>
              </a:r>
              <a:endParaRPr lang="en-US" sz="1300" b="1">
                <a:solidFill>
                  <a:srgbClr val="FFFFFF"/>
                </a:solidFill>
                <a:latin typeface="+mn-lt"/>
              </a:endParaRPr>
            </a:p>
          </p:txBody>
        </p:sp>
      </p:grpSp>
      <p:cxnSp>
        <p:nvCxnSpPr>
          <p:cNvPr id="94" name="Straight Connector 93"/>
          <p:cNvCxnSpPr>
            <a:stCxn id="68" idx="6"/>
            <a:endCxn id="77" idx="2"/>
          </p:cNvCxnSpPr>
          <p:nvPr/>
        </p:nvCxnSpPr>
        <p:spPr bwMode="auto">
          <a:xfrm>
            <a:off x="2899174" y="3132648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5" name="Straight Connector 94"/>
          <p:cNvCxnSpPr/>
          <p:nvPr/>
        </p:nvCxnSpPr>
        <p:spPr bwMode="auto">
          <a:xfrm>
            <a:off x="4590114" y="3137954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6" name="Straight Connector 95"/>
          <p:cNvCxnSpPr/>
          <p:nvPr/>
        </p:nvCxnSpPr>
        <p:spPr bwMode="auto">
          <a:xfrm>
            <a:off x="2899173" y="4212767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7" name="Straight Connector 96"/>
          <p:cNvCxnSpPr/>
          <p:nvPr/>
        </p:nvCxnSpPr>
        <p:spPr bwMode="auto">
          <a:xfrm>
            <a:off x="4590114" y="4218074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8" name="Straight Connector 97"/>
          <p:cNvCxnSpPr/>
          <p:nvPr/>
        </p:nvCxnSpPr>
        <p:spPr bwMode="auto">
          <a:xfrm>
            <a:off x="2899174" y="5309528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9" name="Straight Connector 98"/>
          <p:cNvCxnSpPr/>
          <p:nvPr/>
        </p:nvCxnSpPr>
        <p:spPr bwMode="auto">
          <a:xfrm>
            <a:off x="4590114" y="5314835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0" name="Straight Connector 99"/>
          <p:cNvCxnSpPr>
            <a:stCxn id="68" idx="4"/>
            <a:endCxn id="71" idx="0"/>
          </p:cNvCxnSpPr>
          <p:nvPr/>
        </p:nvCxnSpPr>
        <p:spPr bwMode="auto">
          <a:xfrm>
            <a:off x="2547455" y="3484367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1" name="Straight Connector 100"/>
          <p:cNvCxnSpPr/>
          <p:nvPr/>
        </p:nvCxnSpPr>
        <p:spPr bwMode="auto">
          <a:xfrm>
            <a:off x="2532685" y="4581128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2" name="Straight Connector 101"/>
          <p:cNvCxnSpPr/>
          <p:nvPr/>
        </p:nvCxnSpPr>
        <p:spPr bwMode="auto">
          <a:xfrm>
            <a:off x="4223623" y="3484367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3" name="Straight Connector 102"/>
          <p:cNvCxnSpPr/>
          <p:nvPr/>
        </p:nvCxnSpPr>
        <p:spPr bwMode="auto">
          <a:xfrm>
            <a:off x="4242674" y="4581128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5929333" y="3484367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5929334" y="4581128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106" name="Oval 105"/>
          <p:cNvSpPr/>
          <p:nvPr/>
        </p:nvSpPr>
        <p:spPr bwMode="auto">
          <a:xfrm>
            <a:off x="7287693" y="2780928"/>
            <a:ext cx="703438" cy="70343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374166" y="2891733"/>
            <a:ext cx="530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 smtClean="0">
                <a:solidFill>
                  <a:srgbClr val="FFFFFF"/>
                </a:solidFill>
                <a:latin typeface="+mn-lt"/>
              </a:rPr>
              <a:t>0</a:t>
            </a:r>
          </a:p>
          <a:p>
            <a:pPr algn="ctr"/>
            <a:r>
              <a:rPr lang="ro-RO" sz="1300" b="1" smtClean="0">
                <a:solidFill>
                  <a:srgbClr val="FFFFFF"/>
                </a:solidFill>
                <a:latin typeface="+mn-lt"/>
              </a:rPr>
              <a:t>(0,3)</a:t>
            </a:r>
            <a:endParaRPr lang="en-US" sz="13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7287693" y="3861048"/>
            <a:ext cx="703438" cy="70343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74166" y="3971853"/>
            <a:ext cx="530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>
                <a:solidFill>
                  <a:srgbClr val="FFFFFF"/>
                </a:solidFill>
                <a:latin typeface="+mn-lt"/>
              </a:rPr>
              <a:t>3</a:t>
            </a:r>
            <a:endParaRPr lang="ro-RO" sz="1300" b="1" smtClean="0">
              <a:solidFill>
                <a:srgbClr val="FFFFFF"/>
              </a:solidFill>
              <a:latin typeface="+mn-lt"/>
            </a:endParaRPr>
          </a:p>
          <a:p>
            <a:pPr algn="ctr"/>
            <a:r>
              <a:rPr lang="ro-RO" sz="1300" b="1" smtClean="0">
                <a:solidFill>
                  <a:srgbClr val="FFFFFF"/>
                </a:solidFill>
                <a:latin typeface="+mn-lt"/>
              </a:rPr>
              <a:t>(1,3)</a:t>
            </a:r>
            <a:endParaRPr lang="en-US" sz="13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7287693" y="4957809"/>
            <a:ext cx="703438" cy="70343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74166" y="5068614"/>
            <a:ext cx="530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 smtClean="0">
                <a:solidFill>
                  <a:srgbClr val="FFFFFF"/>
                </a:solidFill>
                <a:latin typeface="+mn-lt"/>
              </a:rPr>
              <a:t>6</a:t>
            </a:r>
          </a:p>
          <a:p>
            <a:pPr algn="ctr"/>
            <a:r>
              <a:rPr lang="ro-RO" sz="1300" b="1" smtClean="0">
                <a:solidFill>
                  <a:srgbClr val="FFFFFF"/>
                </a:solidFill>
                <a:latin typeface="+mn-lt"/>
              </a:rPr>
              <a:t>(2,3)</a:t>
            </a:r>
            <a:endParaRPr lang="en-US" sz="1300" b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6300192" y="3137954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3" name="Straight Connector 112"/>
          <p:cNvCxnSpPr/>
          <p:nvPr/>
        </p:nvCxnSpPr>
        <p:spPr bwMode="auto">
          <a:xfrm>
            <a:off x="6300192" y="4218074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4" name="Straight Connector 113"/>
          <p:cNvCxnSpPr/>
          <p:nvPr/>
        </p:nvCxnSpPr>
        <p:spPr bwMode="auto">
          <a:xfrm>
            <a:off x="6300192" y="5314835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5" name="Straight Connector 114"/>
          <p:cNvCxnSpPr/>
          <p:nvPr/>
        </p:nvCxnSpPr>
        <p:spPr bwMode="auto">
          <a:xfrm>
            <a:off x="7639411" y="3484367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6" name="Straight Connector 115"/>
          <p:cNvCxnSpPr/>
          <p:nvPr/>
        </p:nvCxnSpPr>
        <p:spPr bwMode="auto">
          <a:xfrm>
            <a:off x="7639412" y="4601817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117" name="Oval 116"/>
          <p:cNvSpPr/>
          <p:nvPr/>
        </p:nvSpPr>
        <p:spPr bwMode="auto">
          <a:xfrm>
            <a:off x="504797" y="2780928"/>
            <a:ext cx="703438" cy="70343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04798" y="2891733"/>
            <a:ext cx="7034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>
                <a:solidFill>
                  <a:srgbClr val="FFFFFF"/>
                </a:solidFill>
                <a:latin typeface="+mn-lt"/>
              </a:rPr>
              <a:t>2</a:t>
            </a:r>
            <a:endParaRPr lang="ro-RO" sz="1300" b="1" smtClean="0">
              <a:solidFill>
                <a:srgbClr val="FFFFFF"/>
              </a:solidFill>
              <a:latin typeface="+mn-lt"/>
            </a:endParaRPr>
          </a:p>
          <a:p>
            <a:pPr algn="ctr"/>
            <a:r>
              <a:rPr lang="ro-RO" sz="1300" b="1" smtClean="0">
                <a:solidFill>
                  <a:srgbClr val="FFFFFF"/>
                </a:solidFill>
                <a:latin typeface="+mn-lt"/>
              </a:rPr>
              <a:t>(0,-1)</a:t>
            </a:r>
            <a:endParaRPr lang="en-US" sz="13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504797" y="3861048"/>
            <a:ext cx="703438" cy="70343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504797" y="4957809"/>
            <a:ext cx="703438" cy="70343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cxnSp>
        <p:nvCxnSpPr>
          <p:cNvPr id="121" name="Straight Connector 120"/>
          <p:cNvCxnSpPr>
            <a:stCxn id="117" idx="6"/>
          </p:cNvCxnSpPr>
          <p:nvPr/>
        </p:nvCxnSpPr>
        <p:spPr bwMode="auto">
          <a:xfrm>
            <a:off x="1208235" y="3132648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22" name="Straight Connector 121"/>
          <p:cNvCxnSpPr/>
          <p:nvPr/>
        </p:nvCxnSpPr>
        <p:spPr bwMode="auto">
          <a:xfrm>
            <a:off x="1208234" y="4212767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23" name="Straight Connector 122"/>
          <p:cNvCxnSpPr/>
          <p:nvPr/>
        </p:nvCxnSpPr>
        <p:spPr bwMode="auto">
          <a:xfrm>
            <a:off x="1208235" y="5309528"/>
            <a:ext cx="98750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24" name="Straight Connector 123"/>
          <p:cNvCxnSpPr>
            <a:stCxn id="117" idx="4"/>
            <a:endCxn id="119" idx="0"/>
          </p:cNvCxnSpPr>
          <p:nvPr/>
        </p:nvCxnSpPr>
        <p:spPr bwMode="auto">
          <a:xfrm>
            <a:off x="856516" y="3484367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25" name="Straight Connector 124"/>
          <p:cNvCxnSpPr/>
          <p:nvPr/>
        </p:nvCxnSpPr>
        <p:spPr bwMode="auto">
          <a:xfrm>
            <a:off x="841746" y="4581128"/>
            <a:ext cx="0" cy="376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126" name="TextBox 125"/>
          <p:cNvSpPr txBox="1"/>
          <p:nvPr/>
        </p:nvSpPr>
        <p:spPr>
          <a:xfrm>
            <a:off x="504797" y="3966545"/>
            <a:ext cx="7034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 smtClean="0">
                <a:solidFill>
                  <a:srgbClr val="FFFFFF"/>
                </a:solidFill>
                <a:latin typeface="+mn-lt"/>
              </a:rPr>
              <a:t>5</a:t>
            </a:r>
          </a:p>
          <a:p>
            <a:pPr algn="ctr"/>
            <a:r>
              <a:rPr lang="ro-RO" sz="1300" b="1" smtClean="0">
                <a:solidFill>
                  <a:srgbClr val="FFFFFF"/>
                </a:solidFill>
                <a:latin typeface="+mn-lt"/>
              </a:rPr>
              <a:t>(1,-1)</a:t>
            </a:r>
            <a:endParaRPr lang="en-US" sz="13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04798" y="5063306"/>
            <a:ext cx="7034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 smtClean="0">
                <a:solidFill>
                  <a:srgbClr val="FFFFFF"/>
                </a:solidFill>
                <a:latin typeface="+mn-lt"/>
              </a:rPr>
              <a:t>8</a:t>
            </a:r>
          </a:p>
          <a:p>
            <a:pPr algn="ctr"/>
            <a:r>
              <a:rPr lang="ro-RO" sz="1300" b="1" smtClean="0">
                <a:solidFill>
                  <a:srgbClr val="FFFFFF"/>
                </a:solidFill>
                <a:latin typeface="+mn-lt"/>
              </a:rPr>
              <a:t>(2,-1)</a:t>
            </a:r>
            <a:endParaRPr lang="en-US" sz="13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smtClean="0"/>
              <a:t>Exemple de grile carteziene 2D</a:t>
            </a:r>
            <a:br>
              <a:rPr lang="ro-RO" sz="2800" smtClean="0"/>
            </a:br>
            <a:r>
              <a:rPr lang="ro-RO" sz="2800" smtClean="0"/>
              <a:t>Grilă periodică pe coloane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6917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579296" cy="4722514"/>
          </a:xfrm>
        </p:spPr>
        <p:txBody>
          <a:bodyPr/>
          <a:lstStyle/>
          <a:p>
            <a:r>
              <a:rPr lang="en-US" sz="2000"/>
              <a:t>Furnizare </a:t>
            </a:r>
            <a:r>
              <a:rPr lang="en-US" sz="2000" i="1"/>
              <a:t>dims</a:t>
            </a:r>
            <a:r>
              <a:rPr lang="en-US" sz="2000"/>
              <a:t>, </a:t>
            </a:r>
            <a:r>
              <a:rPr lang="en-US" sz="2000" i="1"/>
              <a:t>periods</a:t>
            </a:r>
            <a:r>
              <a:rPr lang="en-US" sz="2000"/>
              <a:t> </a:t>
            </a:r>
            <a:r>
              <a:rPr lang="ro-RO" sz="2000" smtClean="0"/>
              <a:t>ș</a:t>
            </a:r>
            <a:r>
              <a:rPr lang="en-US" sz="2000" smtClean="0"/>
              <a:t>i </a:t>
            </a:r>
            <a:r>
              <a:rPr lang="en-US" sz="2000" i="1"/>
              <a:t>coords</a:t>
            </a:r>
            <a:r>
              <a:rPr lang="en-US" sz="2000"/>
              <a:t> </a:t>
            </a:r>
            <a:r>
              <a:rPr lang="ro-RO" sz="2000" smtClean="0"/>
              <a:t>pentru </a:t>
            </a:r>
            <a:r>
              <a:rPr lang="en-US" sz="2000" smtClean="0"/>
              <a:t>proces</a:t>
            </a:r>
            <a:r>
              <a:rPr lang="ro-RO" sz="2000" smtClean="0"/>
              <a:t>ul</a:t>
            </a:r>
            <a:r>
              <a:rPr lang="en-US" sz="2000" smtClean="0"/>
              <a:t> apelant:</a:t>
            </a:r>
          </a:p>
          <a:p>
            <a:pPr marL="0" indent="0">
              <a:buNone/>
            </a:pP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int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MPI_Cart_get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MPI_Comm comm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maxdims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         </a:t>
            </a:r>
            <a:endParaRPr lang="en-US" sz="280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                  int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dims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periods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endParaRPr lang="en-US" sz="280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      </a:t>
            </a:r>
            <a:r>
              <a:rPr lang="en-US" sz="200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coords</a:t>
            </a:r>
            <a:r>
              <a:rPr lang="en-US" sz="2000" b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2800">
              <a:latin typeface="Calibri"/>
              <a:ea typeface="Calibri"/>
              <a:cs typeface="Times New Roman"/>
            </a:endParaRPr>
          </a:p>
          <a:p>
            <a:r>
              <a:rPr lang="en-US" sz="2000" smtClean="0"/>
              <a:t>Aflare </a:t>
            </a:r>
            <a:r>
              <a:rPr lang="en-US" sz="2000" i="1" smtClean="0"/>
              <a:t>coords</a:t>
            </a:r>
            <a:r>
              <a:rPr lang="en-US" sz="2000" smtClean="0"/>
              <a:t> pentru un proces cu rang cunoscut: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 int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MPI_Cart_coords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MPI_Comm comm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rank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280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         </a:t>
            </a:r>
            <a:r>
              <a:rPr lang="en-US" sz="200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maxdims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coords</a:t>
            </a:r>
            <a:r>
              <a:rPr lang="en-US" sz="2000" b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2800">
              <a:latin typeface="Calibri"/>
              <a:ea typeface="Calibri"/>
              <a:cs typeface="Times New Roman"/>
            </a:endParaRPr>
          </a:p>
          <a:p>
            <a:pPr lvl="0">
              <a:buClr>
                <a:srgbClr val="3568C7"/>
              </a:buClr>
            </a:pPr>
            <a:r>
              <a:rPr lang="en-US" sz="2000" smtClean="0">
                <a:solidFill>
                  <a:srgbClr val="000000"/>
                </a:solidFill>
              </a:rPr>
              <a:t>Pentru a determina sursa </a:t>
            </a:r>
            <a:r>
              <a:rPr lang="ro-RO" sz="2000" smtClean="0">
                <a:solidFill>
                  <a:srgbClr val="000000"/>
                </a:solidFill>
              </a:rPr>
              <a:t>și destinația care vor fi folosite într-un apel ulterior </a:t>
            </a:r>
            <a:r>
              <a:rPr lang="ro-RO" sz="2000" i="1" smtClean="0">
                <a:solidFill>
                  <a:srgbClr val="000000"/>
                </a:solidFill>
              </a:rPr>
              <a:t>MPI_Sendrecv</a:t>
            </a:r>
            <a:r>
              <a:rPr lang="ro-RO" sz="2000">
                <a:solidFill>
                  <a:srgbClr val="000000"/>
                </a:solidFill>
              </a:rPr>
              <a:t> </a:t>
            </a:r>
            <a:r>
              <a:rPr lang="ro-RO" sz="2000" smtClean="0">
                <a:solidFill>
                  <a:srgbClr val="000000"/>
                </a:solidFill>
              </a:rPr>
              <a:t>(sursa și destinația pe aceeași direcție):</a:t>
            </a:r>
            <a:endParaRPr lang="en-US" sz="200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3568C7"/>
              </a:buClr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MPI_Cart_shift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MPI_Comm comm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direction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endParaRPr lang="en-US" sz="280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      </a:t>
            </a:r>
            <a:r>
              <a:rPr lang="en-US" sz="200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displ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source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dest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2800">
              <a:latin typeface="Calibri"/>
              <a:ea typeface="Calibri"/>
              <a:cs typeface="Times New Roman"/>
            </a:endParaRPr>
          </a:p>
          <a:p>
            <a:pPr marL="0" lvl="0" indent="0">
              <a:buClr>
                <a:srgbClr val="3568C7"/>
              </a:buClr>
              <a:buNone/>
            </a:pPr>
            <a:r>
              <a:rPr lang="ro-RO" sz="2000" smtClean="0">
                <a:solidFill>
                  <a:srgbClr val="000000"/>
                </a:solidFill>
              </a:rPr>
              <a:t>    Obs:	sursa = rang proces apelant – deplasament</a:t>
            </a:r>
          </a:p>
          <a:p>
            <a:pPr marL="0" lvl="0" indent="0">
              <a:buClr>
                <a:srgbClr val="3568C7"/>
              </a:buClr>
              <a:buNone/>
            </a:pPr>
            <a:r>
              <a:rPr lang="ro-RO" sz="2000">
                <a:solidFill>
                  <a:srgbClr val="000000"/>
                </a:solidFill>
              </a:rPr>
              <a:t> </a:t>
            </a:r>
            <a:r>
              <a:rPr lang="ro-RO" sz="2000" smtClean="0">
                <a:solidFill>
                  <a:srgbClr val="000000"/>
                </a:solidFill>
              </a:rPr>
              <a:t>          	destinația = rang proces apelant + deplasament</a:t>
            </a:r>
          </a:p>
          <a:p>
            <a:pPr lvl="0">
              <a:buClr>
                <a:srgbClr val="3568C7"/>
              </a:buClr>
            </a:pPr>
            <a:endParaRPr lang="en-US" sz="2000" i="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b="1" smtClean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000" smtClean="0"/>
              <a:t> </a:t>
            </a:r>
            <a:endParaRPr lang="en-US" sz="2000"/>
          </a:p>
          <a:p>
            <a:endParaRPr lang="en-US" sz="2000" smtClean="0"/>
          </a:p>
          <a:p>
            <a:endParaRPr lang="en-US" sz="20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smtClean="0"/>
              <a:t>Primitive pentru topologii carteziene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3669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smtClean="0"/>
              <a:t>Grilă periodică pe toate dimensiunile (tor)</a:t>
            </a:r>
            <a:br>
              <a:rPr lang="ro-RO" sz="2800" smtClean="0"/>
            </a:br>
            <a:r>
              <a:rPr lang="ro-RO" sz="2800" smtClean="0"/>
              <a:t>MPI_Cart_shift</a:t>
            </a:r>
            <a:endParaRPr lang="en-US" sz="2800" smtClean="0"/>
          </a:p>
        </p:txBody>
      </p:sp>
      <p:sp>
        <p:nvSpPr>
          <p:cNvPr id="5" name="Oval 4"/>
          <p:cNvSpPr/>
          <p:nvPr/>
        </p:nvSpPr>
        <p:spPr bwMode="auto">
          <a:xfrm>
            <a:off x="1533106" y="3036366"/>
            <a:ext cx="593057" cy="59305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6010" y="3129784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0</a:t>
            </a:r>
          </a:p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(0,0)</a:t>
            </a:r>
            <a:endParaRPr lang="en-US" sz="10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533106" y="4871658"/>
            <a:ext cx="593057" cy="59305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6010" y="4965076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+mn-lt"/>
              </a:rPr>
              <a:t>6</a:t>
            </a:r>
            <a:endParaRPr lang="ro-RO" sz="1000" b="1" smtClean="0">
              <a:solidFill>
                <a:srgbClr val="FFFFFF"/>
              </a:solidFill>
              <a:latin typeface="+mn-lt"/>
            </a:endParaRPr>
          </a:p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(2,0)</a:t>
            </a:r>
            <a:endParaRPr lang="en-US" sz="1000" b="1">
              <a:solidFill>
                <a:srgbClr val="FFFFFF"/>
              </a:solidFill>
              <a:latin typeface="+mn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958708" y="3036366"/>
            <a:ext cx="593057" cy="593057"/>
            <a:chOff x="3880139" y="2636912"/>
            <a:chExt cx="763869" cy="763870"/>
          </a:xfrm>
        </p:grpSpPr>
        <p:sp>
          <p:nvSpPr>
            <p:cNvPr id="31" name="Oval 30"/>
            <p:cNvSpPr/>
            <p:nvPr/>
          </p:nvSpPr>
          <p:spPr bwMode="auto">
            <a:xfrm>
              <a:off x="3880139" y="263691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74041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000" b="1">
                  <a:solidFill>
                    <a:srgbClr val="FFFFFF"/>
                  </a:solidFill>
                  <a:latin typeface="+mn-lt"/>
                </a:rPr>
                <a:t>1</a:t>
              </a:r>
              <a:endParaRPr lang="ro-RO" sz="10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000" b="1" smtClean="0">
                  <a:solidFill>
                    <a:srgbClr val="FFFFFF"/>
                  </a:solidFill>
                  <a:latin typeface="+mn-lt"/>
                </a:rPr>
                <a:t>(0,1)</a:t>
              </a:r>
              <a:endParaRPr lang="en-US" sz="10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84311" y="3036366"/>
            <a:ext cx="593057" cy="593057"/>
            <a:chOff x="5536323" y="2636912"/>
            <a:chExt cx="763869" cy="763870"/>
          </a:xfrm>
        </p:grpSpPr>
        <p:sp>
          <p:nvSpPr>
            <p:cNvPr id="37" name="Oval 36"/>
            <p:cNvSpPr/>
            <p:nvPr/>
          </p:nvSpPr>
          <p:spPr bwMode="auto">
            <a:xfrm>
              <a:off x="5536323" y="263691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0225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000" b="1">
                  <a:solidFill>
                    <a:srgbClr val="FFFFFF"/>
                  </a:solidFill>
                  <a:latin typeface="+mn-lt"/>
                </a:rPr>
                <a:t>2</a:t>
              </a:r>
              <a:endParaRPr lang="ro-RO" sz="10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000" b="1" smtClean="0">
                  <a:solidFill>
                    <a:srgbClr val="FFFFFF"/>
                  </a:solidFill>
                  <a:latin typeface="+mn-lt"/>
                </a:rPr>
                <a:t>(0,2)</a:t>
              </a:r>
              <a:endParaRPr lang="en-US" sz="1000" b="1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39" name="Oval 38"/>
          <p:cNvSpPr/>
          <p:nvPr/>
        </p:nvSpPr>
        <p:spPr bwMode="auto">
          <a:xfrm>
            <a:off x="4384311" y="3946997"/>
            <a:ext cx="593057" cy="59305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57215" y="4040415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+mn-lt"/>
              </a:rPr>
              <a:t>5</a:t>
            </a:r>
            <a:endParaRPr lang="ro-RO" sz="1000" b="1" smtClean="0">
              <a:solidFill>
                <a:srgbClr val="FFFFFF"/>
              </a:solidFill>
              <a:latin typeface="+mn-lt"/>
            </a:endParaRPr>
          </a:p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(1,2)</a:t>
            </a:r>
            <a:endParaRPr lang="en-US" sz="1000" b="1">
              <a:solidFill>
                <a:srgbClr val="FFFFFF"/>
              </a:solidFill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58708" y="4871658"/>
            <a:ext cx="593057" cy="593057"/>
            <a:chOff x="3880139" y="5157192"/>
            <a:chExt cx="763869" cy="763870"/>
          </a:xfrm>
        </p:grpSpPr>
        <p:sp>
          <p:nvSpPr>
            <p:cNvPr id="35" name="Oval 34"/>
            <p:cNvSpPr/>
            <p:nvPr/>
          </p:nvSpPr>
          <p:spPr bwMode="auto">
            <a:xfrm>
              <a:off x="3880139" y="5157192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74041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000" b="1" smtClean="0">
                  <a:solidFill>
                    <a:srgbClr val="FFFFFF"/>
                  </a:solidFill>
                  <a:latin typeface="+mn-lt"/>
                </a:rPr>
                <a:t>7</a:t>
              </a:r>
            </a:p>
            <a:p>
              <a:pPr algn="ctr"/>
              <a:r>
                <a:rPr lang="ro-RO" sz="1000" b="1" smtClean="0">
                  <a:solidFill>
                    <a:srgbClr val="FFFFFF"/>
                  </a:solidFill>
                  <a:latin typeface="+mn-lt"/>
                </a:rPr>
                <a:t>(2,1)</a:t>
              </a:r>
              <a:endParaRPr lang="en-US" sz="10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84311" y="4871658"/>
            <a:ext cx="593057" cy="593057"/>
            <a:chOff x="5679372" y="5142344"/>
            <a:chExt cx="763869" cy="763870"/>
          </a:xfrm>
        </p:grpSpPr>
        <p:sp>
          <p:nvSpPr>
            <p:cNvPr id="41" name="Oval 40"/>
            <p:cNvSpPr/>
            <p:nvPr/>
          </p:nvSpPr>
          <p:spPr bwMode="auto">
            <a:xfrm>
              <a:off x="5679372" y="5142344"/>
              <a:ext cx="763869" cy="7638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73274" y="5262668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000" b="1">
                  <a:solidFill>
                    <a:srgbClr val="FFFFFF"/>
                  </a:solidFill>
                  <a:latin typeface="+mn-lt"/>
                </a:rPr>
                <a:t>8</a:t>
              </a:r>
              <a:endParaRPr lang="ro-RO" sz="10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000" b="1" smtClean="0">
                  <a:solidFill>
                    <a:srgbClr val="FFFFFF"/>
                  </a:solidFill>
                  <a:latin typeface="+mn-lt"/>
                </a:rPr>
                <a:t>(2,2)</a:t>
              </a:r>
              <a:endParaRPr lang="en-US" sz="1000" b="1">
                <a:solidFill>
                  <a:srgbClr val="FFFFFF"/>
                </a:solidFill>
                <a:latin typeface="+mn-lt"/>
              </a:endParaRPr>
            </a:p>
          </p:txBody>
        </p:sp>
      </p:grpSp>
      <p:cxnSp>
        <p:nvCxnSpPr>
          <p:cNvPr id="75" name="Straight Connector 74"/>
          <p:cNvCxnSpPr>
            <a:stCxn id="5" idx="6"/>
            <a:endCxn id="31" idx="2"/>
          </p:cNvCxnSpPr>
          <p:nvPr/>
        </p:nvCxnSpPr>
        <p:spPr bwMode="auto">
          <a:xfrm>
            <a:off x="2126163" y="3332895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7" name="Straight Connector 76"/>
          <p:cNvCxnSpPr/>
          <p:nvPr/>
        </p:nvCxnSpPr>
        <p:spPr bwMode="auto">
          <a:xfrm>
            <a:off x="3551766" y="3337369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8" name="Straight Connector 77"/>
          <p:cNvCxnSpPr/>
          <p:nvPr/>
        </p:nvCxnSpPr>
        <p:spPr bwMode="auto">
          <a:xfrm>
            <a:off x="2126162" y="4243525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9" name="Straight Connector 78"/>
          <p:cNvCxnSpPr/>
          <p:nvPr/>
        </p:nvCxnSpPr>
        <p:spPr bwMode="auto">
          <a:xfrm>
            <a:off x="3551766" y="4248000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0" name="Straight Connector 79"/>
          <p:cNvCxnSpPr/>
          <p:nvPr/>
        </p:nvCxnSpPr>
        <p:spPr bwMode="auto">
          <a:xfrm>
            <a:off x="2126163" y="5168186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1" name="Straight Connector 80"/>
          <p:cNvCxnSpPr/>
          <p:nvPr/>
        </p:nvCxnSpPr>
        <p:spPr bwMode="auto">
          <a:xfrm>
            <a:off x="3551766" y="5172660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2" name="Straight Connector 81"/>
          <p:cNvCxnSpPr>
            <a:stCxn id="5" idx="4"/>
            <a:endCxn id="27" idx="0"/>
          </p:cNvCxnSpPr>
          <p:nvPr/>
        </p:nvCxnSpPr>
        <p:spPr bwMode="auto">
          <a:xfrm>
            <a:off x="1829635" y="3629424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9" name="Straight Connector 88"/>
          <p:cNvCxnSpPr/>
          <p:nvPr/>
        </p:nvCxnSpPr>
        <p:spPr bwMode="auto">
          <a:xfrm>
            <a:off x="1817182" y="4554084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0" name="Straight Connector 89"/>
          <p:cNvCxnSpPr/>
          <p:nvPr/>
        </p:nvCxnSpPr>
        <p:spPr bwMode="auto">
          <a:xfrm>
            <a:off x="3242784" y="3629424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1" name="Straight Connector 90"/>
          <p:cNvCxnSpPr/>
          <p:nvPr/>
        </p:nvCxnSpPr>
        <p:spPr bwMode="auto">
          <a:xfrm>
            <a:off x="3258845" y="4551587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2" name="Straight Connector 91"/>
          <p:cNvCxnSpPr/>
          <p:nvPr/>
        </p:nvCxnSpPr>
        <p:spPr bwMode="auto">
          <a:xfrm>
            <a:off x="4680839" y="3629424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3" name="Straight Connector 92"/>
          <p:cNvCxnSpPr/>
          <p:nvPr/>
        </p:nvCxnSpPr>
        <p:spPr bwMode="auto">
          <a:xfrm>
            <a:off x="4680840" y="4551587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53" name="Oval 52"/>
          <p:cNvSpPr/>
          <p:nvPr/>
        </p:nvSpPr>
        <p:spPr bwMode="auto">
          <a:xfrm>
            <a:off x="5826049" y="3036366"/>
            <a:ext cx="593057" cy="5930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98953" y="3129784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0</a:t>
            </a:r>
          </a:p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(0,3)</a:t>
            </a:r>
            <a:endParaRPr lang="en-US" sz="10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826049" y="3946997"/>
            <a:ext cx="593057" cy="5930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98953" y="4040415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+mn-lt"/>
              </a:rPr>
              <a:t>3</a:t>
            </a:r>
            <a:endParaRPr lang="ro-RO" sz="1000" b="1" smtClean="0">
              <a:solidFill>
                <a:srgbClr val="FFFFFF"/>
              </a:solidFill>
              <a:latin typeface="+mn-lt"/>
            </a:endParaRPr>
          </a:p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(1,3)</a:t>
            </a:r>
            <a:endParaRPr lang="en-US" sz="10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5826049" y="4871658"/>
            <a:ext cx="593057" cy="5930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98953" y="4965075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6</a:t>
            </a:r>
          </a:p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(2,3)</a:t>
            </a:r>
            <a:endParaRPr lang="en-US" sz="1000" b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4993504" y="3337369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62" name="Straight Connector 61"/>
          <p:cNvCxnSpPr/>
          <p:nvPr/>
        </p:nvCxnSpPr>
        <p:spPr bwMode="auto">
          <a:xfrm>
            <a:off x="4993504" y="4248000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63" name="Straight Connector 62"/>
          <p:cNvCxnSpPr/>
          <p:nvPr/>
        </p:nvCxnSpPr>
        <p:spPr bwMode="auto">
          <a:xfrm>
            <a:off x="4993504" y="5172660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64" name="Straight Connector 63"/>
          <p:cNvCxnSpPr/>
          <p:nvPr/>
        </p:nvCxnSpPr>
        <p:spPr bwMode="auto">
          <a:xfrm>
            <a:off x="6122577" y="3629424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65" name="Straight Connector 64"/>
          <p:cNvCxnSpPr/>
          <p:nvPr/>
        </p:nvCxnSpPr>
        <p:spPr bwMode="auto">
          <a:xfrm>
            <a:off x="6122578" y="4571527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67" name="Oval 66"/>
          <p:cNvSpPr/>
          <p:nvPr/>
        </p:nvSpPr>
        <p:spPr bwMode="auto">
          <a:xfrm>
            <a:off x="107504" y="3036366"/>
            <a:ext cx="593057" cy="5930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7505" y="3129784"/>
            <a:ext cx="593055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+mn-lt"/>
              </a:rPr>
              <a:t>2</a:t>
            </a:r>
            <a:endParaRPr lang="ro-RO" sz="1000" b="1" smtClean="0">
              <a:solidFill>
                <a:srgbClr val="FFFFFF"/>
              </a:solidFill>
              <a:latin typeface="+mn-lt"/>
            </a:endParaRPr>
          </a:p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(0,-1)</a:t>
            </a:r>
            <a:endParaRPr lang="en-US" sz="10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107504" y="3946997"/>
            <a:ext cx="593057" cy="5930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07504" y="4871658"/>
            <a:ext cx="593057" cy="5930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cxnSp>
        <p:nvCxnSpPr>
          <p:cNvPr id="76" name="Straight Connector 75"/>
          <p:cNvCxnSpPr>
            <a:stCxn id="67" idx="6"/>
          </p:cNvCxnSpPr>
          <p:nvPr/>
        </p:nvCxnSpPr>
        <p:spPr bwMode="auto">
          <a:xfrm>
            <a:off x="700561" y="3332895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3" name="Straight Connector 82"/>
          <p:cNvCxnSpPr/>
          <p:nvPr/>
        </p:nvCxnSpPr>
        <p:spPr bwMode="auto">
          <a:xfrm>
            <a:off x="700560" y="4243525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4" name="Straight Connector 83"/>
          <p:cNvCxnSpPr/>
          <p:nvPr/>
        </p:nvCxnSpPr>
        <p:spPr bwMode="auto">
          <a:xfrm>
            <a:off x="700561" y="5168186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5" name="Straight Connector 84"/>
          <p:cNvCxnSpPr>
            <a:stCxn id="67" idx="4"/>
            <a:endCxn id="70" idx="0"/>
          </p:cNvCxnSpPr>
          <p:nvPr/>
        </p:nvCxnSpPr>
        <p:spPr bwMode="auto">
          <a:xfrm>
            <a:off x="404032" y="3629424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6" name="Straight Connector 85"/>
          <p:cNvCxnSpPr/>
          <p:nvPr/>
        </p:nvCxnSpPr>
        <p:spPr bwMode="auto">
          <a:xfrm>
            <a:off x="391580" y="4554084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87" name="TextBox 86"/>
          <p:cNvSpPr txBox="1"/>
          <p:nvPr/>
        </p:nvSpPr>
        <p:spPr>
          <a:xfrm>
            <a:off x="107504" y="4035940"/>
            <a:ext cx="593055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5</a:t>
            </a:r>
          </a:p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(1,-1)</a:t>
            </a:r>
            <a:endParaRPr lang="en-US" sz="10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7505" y="4960600"/>
            <a:ext cx="593055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8</a:t>
            </a:r>
          </a:p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(2,-1)</a:t>
            </a:r>
            <a:endParaRPr lang="en-US" sz="1000" b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825212" y="2718793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5" name="Straight Connector 94"/>
          <p:cNvCxnSpPr/>
          <p:nvPr/>
        </p:nvCxnSpPr>
        <p:spPr bwMode="auto">
          <a:xfrm>
            <a:off x="3258845" y="2715469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6" name="Straight Connector 95"/>
          <p:cNvCxnSpPr/>
          <p:nvPr/>
        </p:nvCxnSpPr>
        <p:spPr bwMode="auto">
          <a:xfrm>
            <a:off x="4680840" y="2712144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grpSp>
        <p:nvGrpSpPr>
          <p:cNvPr id="100" name="Group 99"/>
          <p:cNvGrpSpPr/>
          <p:nvPr/>
        </p:nvGrpSpPr>
        <p:grpSpPr>
          <a:xfrm>
            <a:off x="1533106" y="2132857"/>
            <a:ext cx="593057" cy="593057"/>
            <a:chOff x="2195738" y="2636913"/>
            <a:chExt cx="763869" cy="763870"/>
          </a:xfrm>
          <a:solidFill>
            <a:schemeClr val="accent6">
              <a:lumMod val="50000"/>
            </a:schemeClr>
          </a:solidFill>
        </p:grpSpPr>
        <p:sp>
          <p:nvSpPr>
            <p:cNvPr id="101" name="Oval 100"/>
            <p:cNvSpPr/>
            <p:nvPr/>
          </p:nvSpPr>
          <p:spPr bwMode="auto">
            <a:xfrm>
              <a:off x="2195738" y="2636913"/>
              <a:ext cx="763869" cy="76387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229518" y="2757237"/>
              <a:ext cx="669966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000" b="1">
                  <a:solidFill>
                    <a:srgbClr val="FFFFFF"/>
                  </a:solidFill>
                  <a:latin typeface="+mn-lt"/>
                </a:rPr>
                <a:t>6</a:t>
              </a:r>
              <a:endParaRPr lang="ro-RO" sz="10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000" b="1" smtClean="0">
                  <a:solidFill>
                    <a:srgbClr val="FFFFFF"/>
                  </a:solidFill>
                  <a:latin typeface="+mn-lt"/>
                </a:rPr>
                <a:t>(-1,0)</a:t>
              </a:r>
              <a:endParaRPr lang="en-US" sz="1000" b="1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03" name="Oval 102"/>
          <p:cNvSpPr/>
          <p:nvPr/>
        </p:nvSpPr>
        <p:spPr bwMode="auto">
          <a:xfrm>
            <a:off x="2962317" y="2137330"/>
            <a:ext cx="593057" cy="5930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4384311" y="2132856"/>
            <a:ext cx="593057" cy="5930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2126163" y="2438333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6" name="Straight Connector 105"/>
          <p:cNvCxnSpPr/>
          <p:nvPr/>
        </p:nvCxnSpPr>
        <p:spPr bwMode="auto">
          <a:xfrm>
            <a:off x="3555373" y="2438333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grpSp>
        <p:nvGrpSpPr>
          <p:cNvPr id="107" name="Group 106"/>
          <p:cNvGrpSpPr/>
          <p:nvPr/>
        </p:nvGrpSpPr>
        <p:grpSpPr>
          <a:xfrm>
            <a:off x="1533106" y="5782289"/>
            <a:ext cx="593057" cy="593057"/>
            <a:chOff x="2195736" y="5157192"/>
            <a:chExt cx="763869" cy="763870"/>
          </a:xfrm>
          <a:solidFill>
            <a:schemeClr val="accent6">
              <a:lumMod val="50000"/>
            </a:schemeClr>
          </a:solidFill>
        </p:grpSpPr>
        <p:sp>
          <p:nvSpPr>
            <p:cNvPr id="108" name="Oval 107"/>
            <p:cNvSpPr/>
            <p:nvPr/>
          </p:nvSpPr>
          <p:spPr bwMode="auto">
            <a:xfrm>
              <a:off x="2195736" y="5157192"/>
              <a:ext cx="763869" cy="76387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89638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000" b="1" smtClean="0">
                  <a:solidFill>
                    <a:srgbClr val="FFFFFF"/>
                  </a:solidFill>
                  <a:latin typeface="+mn-lt"/>
                </a:rPr>
                <a:t>0</a:t>
              </a:r>
            </a:p>
            <a:p>
              <a:pPr algn="ctr"/>
              <a:r>
                <a:rPr lang="ro-RO" sz="1000" b="1" smtClean="0">
                  <a:solidFill>
                    <a:srgbClr val="FFFFFF"/>
                  </a:solidFill>
                  <a:latin typeface="+mn-lt"/>
                </a:rPr>
                <a:t>(3,0)</a:t>
              </a:r>
              <a:endParaRPr lang="en-US" sz="10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958708" y="5782289"/>
            <a:ext cx="593057" cy="593057"/>
            <a:chOff x="3880139" y="5157192"/>
            <a:chExt cx="763869" cy="763870"/>
          </a:xfrm>
          <a:solidFill>
            <a:schemeClr val="accent6">
              <a:lumMod val="50000"/>
            </a:schemeClr>
          </a:solidFill>
        </p:grpSpPr>
        <p:sp>
          <p:nvSpPr>
            <p:cNvPr id="111" name="Oval 110"/>
            <p:cNvSpPr/>
            <p:nvPr/>
          </p:nvSpPr>
          <p:spPr bwMode="auto">
            <a:xfrm>
              <a:off x="3880139" y="5157192"/>
              <a:ext cx="763869" cy="76387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974041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000" b="1">
                  <a:solidFill>
                    <a:srgbClr val="FFFFFF"/>
                  </a:solidFill>
                  <a:latin typeface="+mn-lt"/>
                </a:rPr>
                <a:t>1</a:t>
              </a:r>
              <a:endParaRPr lang="ro-RO" sz="1000" b="1" smtClean="0">
                <a:solidFill>
                  <a:srgbClr val="FFFFFF"/>
                </a:solidFill>
                <a:latin typeface="+mn-lt"/>
              </a:endParaRPr>
            </a:p>
            <a:p>
              <a:pPr algn="ctr"/>
              <a:r>
                <a:rPr lang="ro-RO" sz="1000" b="1" smtClean="0">
                  <a:solidFill>
                    <a:srgbClr val="FFFFFF"/>
                  </a:solidFill>
                  <a:latin typeface="+mn-lt"/>
                </a:rPr>
                <a:t>(3,1)</a:t>
              </a:r>
              <a:endParaRPr lang="en-US" sz="1000" b="1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384311" y="5782289"/>
            <a:ext cx="593057" cy="593057"/>
            <a:chOff x="5679372" y="5142344"/>
            <a:chExt cx="763869" cy="763870"/>
          </a:xfrm>
          <a:solidFill>
            <a:schemeClr val="accent6">
              <a:lumMod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5679372" y="5142344"/>
              <a:ext cx="763869" cy="76387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73274" y="5262668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000" b="1" smtClean="0">
                  <a:solidFill>
                    <a:srgbClr val="FFFFFF"/>
                  </a:solidFill>
                  <a:latin typeface="+mn-lt"/>
                </a:rPr>
                <a:t>2</a:t>
              </a:r>
            </a:p>
            <a:p>
              <a:pPr algn="ctr"/>
              <a:r>
                <a:rPr lang="ro-RO" sz="1000" b="1" smtClean="0">
                  <a:solidFill>
                    <a:srgbClr val="FFFFFF"/>
                  </a:solidFill>
                  <a:latin typeface="+mn-lt"/>
                </a:rPr>
                <a:t>(3,2)</a:t>
              </a:r>
              <a:endParaRPr lang="en-US" sz="1000" b="1">
                <a:solidFill>
                  <a:srgbClr val="FFFFFF"/>
                </a:solidFill>
                <a:latin typeface="+mn-lt"/>
              </a:endParaRPr>
            </a:p>
          </p:txBody>
        </p:sp>
      </p:grpSp>
      <p:cxnSp>
        <p:nvCxnSpPr>
          <p:cNvPr id="116" name="Straight Connector 115"/>
          <p:cNvCxnSpPr/>
          <p:nvPr/>
        </p:nvCxnSpPr>
        <p:spPr bwMode="auto">
          <a:xfrm>
            <a:off x="2126163" y="6078817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3551766" y="6083291"/>
            <a:ext cx="832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1817182" y="5464715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9" name="Straight Connector 118"/>
          <p:cNvCxnSpPr/>
          <p:nvPr/>
        </p:nvCxnSpPr>
        <p:spPr bwMode="auto">
          <a:xfrm>
            <a:off x="3258845" y="5464715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20" name="Straight Connector 119"/>
          <p:cNvCxnSpPr/>
          <p:nvPr/>
        </p:nvCxnSpPr>
        <p:spPr bwMode="auto">
          <a:xfrm>
            <a:off x="4680840" y="5464715"/>
            <a:ext cx="0" cy="3175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121" name="TextBox 120"/>
          <p:cNvSpPr txBox="1"/>
          <p:nvPr/>
        </p:nvSpPr>
        <p:spPr>
          <a:xfrm>
            <a:off x="3019160" y="2230748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7</a:t>
            </a:r>
          </a:p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(2,1)</a:t>
            </a:r>
            <a:endParaRPr lang="en-US" sz="10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457215" y="2221799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+mn-lt"/>
              </a:rPr>
              <a:t>8</a:t>
            </a:r>
            <a:endParaRPr lang="ro-RO" sz="1000" b="1" smtClean="0">
              <a:solidFill>
                <a:srgbClr val="FFFFFF"/>
              </a:solidFill>
              <a:latin typeface="+mn-lt"/>
            </a:endParaRPr>
          </a:p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(2,2)</a:t>
            </a:r>
            <a:endParaRPr lang="en-US" sz="10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344046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smtClean="0">
                <a:latin typeface="+mn-lt"/>
              </a:rPr>
              <a:t>Proces apelant: </a:t>
            </a:r>
            <a:r>
              <a:rPr lang="ro-RO" sz="1600" b="1" smtClean="0">
                <a:latin typeface="+mn-lt"/>
              </a:rPr>
              <a:t>5</a:t>
            </a:r>
          </a:p>
          <a:p>
            <a:r>
              <a:rPr lang="ro-RO" sz="1600" smtClean="0">
                <a:latin typeface="+mn-lt"/>
              </a:rPr>
              <a:t>Direcție: 1 (linia comună)</a:t>
            </a:r>
          </a:p>
          <a:p>
            <a:r>
              <a:rPr lang="ro-RO" sz="1600" smtClean="0">
                <a:latin typeface="+mn-lt"/>
              </a:rPr>
              <a:t>Deplasament: 2</a:t>
            </a:r>
            <a:endParaRPr lang="en-US" sz="1600">
              <a:latin typeface="+mn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588224" y="4356393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smtClean="0">
                <a:latin typeface="+mn-lt"/>
              </a:rPr>
              <a:t>Sursa: </a:t>
            </a:r>
            <a:r>
              <a:rPr lang="ro-RO" sz="1600" b="1" smtClean="0">
                <a:latin typeface="+mn-lt"/>
              </a:rPr>
              <a:t>3</a:t>
            </a:r>
          </a:p>
          <a:p>
            <a:r>
              <a:rPr lang="ro-RO" sz="1600" smtClean="0">
                <a:latin typeface="+mn-lt"/>
              </a:rPr>
              <a:t>Destinația: </a:t>
            </a:r>
            <a:r>
              <a:rPr lang="ro-RO" sz="1600" b="1" smtClean="0">
                <a:latin typeface="+mn-lt"/>
              </a:rPr>
              <a:t>4</a:t>
            </a:r>
            <a:r>
              <a:rPr lang="ro-RO" sz="1600" smtClean="0">
                <a:latin typeface="+mn-lt"/>
              </a:rPr>
              <a:t> </a:t>
            </a:r>
            <a:endParaRPr lang="en-US" sz="1600">
              <a:latin typeface="+mn-lt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533106" y="3946997"/>
            <a:ext cx="593057" cy="59305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6010" y="4040415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+mn-lt"/>
              </a:rPr>
              <a:t>3</a:t>
            </a:r>
            <a:endParaRPr lang="ro-RO" sz="1000" b="1" smtClean="0">
              <a:solidFill>
                <a:srgbClr val="FFFFFF"/>
              </a:solidFill>
              <a:latin typeface="+mn-lt"/>
            </a:endParaRPr>
          </a:p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(1,0)</a:t>
            </a:r>
            <a:endParaRPr lang="en-US" sz="10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958708" y="3946997"/>
            <a:ext cx="593057" cy="59305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1612" y="4040415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+mn-lt"/>
              </a:rPr>
              <a:t>4</a:t>
            </a:r>
            <a:endParaRPr lang="ro-RO" sz="1000" b="1" smtClean="0">
              <a:solidFill>
                <a:srgbClr val="FFFFFF"/>
              </a:solidFill>
              <a:latin typeface="+mn-lt"/>
            </a:endParaRPr>
          </a:p>
          <a:p>
            <a:pPr algn="ctr"/>
            <a:r>
              <a:rPr lang="ro-RO" sz="1000" b="1" smtClean="0">
                <a:solidFill>
                  <a:srgbClr val="FFFFFF"/>
                </a:solidFill>
                <a:latin typeface="+mn-lt"/>
              </a:rPr>
              <a:t>(1,1)</a:t>
            </a:r>
            <a:endParaRPr lang="en-US" sz="1000" b="1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6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" grpId="0"/>
      <p:bldP spid="126" grpId="0"/>
      <p:bldP spid="27" grpId="0" animBg="1"/>
      <p:bldP spid="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57943"/>
            <a:ext cx="8915400" cy="1066801"/>
          </a:xfrm>
        </p:spPr>
        <p:txBody>
          <a:bodyPr/>
          <a:lstStyle/>
          <a:p>
            <a:r>
              <a:rPr lang="en-US" sz="2800" smtClean="0"/>
              <a:t>Exemplu</a:t>
            </a:r>
            <a:r>
              <a:rPr lang="ro-RO" sz="2800" smtClean="0"/>
              <a:t> (1)</a:t>
            </a:r>
            <a:endParaRPr lang="en-US" sz="280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361925"/>
              </p:ext>
            </p:extLst>
          </p:nvPr>
        </p:nvGraphicFramePr>
        <p:xfrm>
          <a:off x="1066800" y="1706835"/>
          <a:ext cx="7010400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Worksheet" r:id="rId4" imgW="7010400" imgH="4962448" progId="Excel.Sheet.12">
                  <p:embed/>
                </p:oleObj>
              </mc:Choice>
              <mc:Fallback>
                <p:oleObj name="Worksheet" r:id="rId4" imgW="7010400" imgH="4962448" progId="Excel.Sheet.12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06835"/>
                        <a:ext cx="7010400" cy="496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7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44675"/>
            <a:ext cx="8763000" cy="49688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err="1"/>
              <a:t>Standardizare</a:t>
            </a:r>
            <a:endParaRPr lang="en-US" sz="280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/>
              <a:t>Singura </a:t>
            </a:r>
            <a:r>
              <a:rPr lang="ro-RO" sz="2400" smtClean="0"/>
              <a:t>bibliotecă</a:t>
            </a:r>
            <a:r>
              <a:rPr lang="en-US" sz="2400" smtClean="0"/>
              <a:t> </a:t>
            </a:r>
            <a:r>
              <a:rPr lang="en-US" sz="2400"/>
              <a:t>de transmitere de mesaje ce poate fi </a:t>
            </a:r>
            <a:r>
              <a:rPr lang="en-US" sz="2400" smtClean="0"/>
              <a:t>considerat</a:t>
            </a:r>
            <a:r>
              <a:rPr lang="ro-RO" sz="2400" smtClean="0"/>
              <a:t>ă</a:t>
            </a:r>
            <a:r>
              <a:rPr lang="en-US" sz="2400" smtClean="0"/>
              <a:t> </a:t>
            </a:r>
            <a:r>
              <a:rPr lang="en-US" sz="2400"/>
              <a:t>standard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err="1"/>
              <a:t>Portabilitate</a:t>
            </a:r>
            <a:endParaRPr lang="en-US" sz="280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/>
              <a:t>Codul nu trebuie modificat la portarea </a:t>
            </a:r>
            <a:r>
              <a:rPr lang="en-US" sz="2400" smtClean="0"/>
              <a:t>aplica</a:t>
            </a:r>
            <a:r>
              <a:rPr lang="ro-RO" sz="2400" smtClean="0"/>
              <a:t>ț</a:t>
            </a:r>
            <a:r>
              <a:rPr lang="en-US" sz="2400" smtClean="0"/>
              <a:t>iilor</a:t>
            </a:r>
            <a:endParaRPr lang="en-US" sz="240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smtClean="0"/>
              <a:t>Performan</a:t>
            </a:r>
            <a:r>
              <a:rPr lang="ro-RO" sz="2800" smtClean="0"/>
              <a:t>ț</a:t>
            </a:r>
            <a:r>
              <a:rPr lang="ro-RO" sz="2800"/>
              <a:t>ă</a:t>
            </a:r>
            <a:endParaRPr lang="en-US" sz="280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/>
              <a:t>Implementarile </a:t>
            </a:r>
            <a:r>
              <a:rPr lang="en-US" sz="2400" smtClean="0"/>
              <a:t>produc</a:t>
            </a:r>
            <a:r>
              <a:rPr lang="ro-RO" sz="2400" smtClean="0"/>
              <a:t>ă</a:t>
            </a:r>
            <a:r>
              <a:rPr lang="en-US" sz="2400" smtClean="0"/>
              <a:t>torilor </a:t>
            </a:r>
            <a:r>
              <a:rPr lang="en-US" sz="2400"/>
              <a:t>pot exploata carcateristici hardware native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smtClean="0"/>
              <a:t>Func</a:t>
            </a:r>
            <a:r>
              <a:rPr lang="ro-RO" sz="2800" smtClean="0"/>
              <a:t>ț</a:t>
            </a:r>
            <a:r>
              <a:rPr lang="en-US" sz="2800" smtClean="0"/>
              <a:t>ionalitate</a:t>
            </a:r>
            <a:endParaRPr lang="en-US" sz="280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smtClean="0"/>
              <a:t>Peste</a:t>
            </a:r>
            <a:r>
              <a:rPr lang="ro-RO" sz="2400"/>
              <a:t> </a:t>
            </a:r>
            <a:r>
              <a:rPr lang="en-US" sz="2400" smtClean="0"/>
              <a:t>115 </a:t>
            </a:r>
            <a:r>
              <a:rPr lang="en-US" sz="2400"/>
              <a:t>rutine doar </a:t>
            </a:r>
            <a:r>
              <a:rPr lang="ro-RO" sz="2400" smtClean="0"/>
              <a:t>î</a:t>
            </a:r>
            <a:r>
              <a:rPr lang="en-US" sz="2400" smtClean="0"/>
              <a:t>n </a:t>
            </a:r>
            <a:r>
              <a:rPr lang="en-US" sz="2400" b="1" smtClean="0"/>
              <a:t>MPI</a:t>
            </a:r>
            <a:r>
              <a:rPr lang="ro-RO" sz="2400" b="1" smtClean="0"/>
              <a:t> 1</a:t>
            </a:r>
            <a:endParaRPr lang="en-US" sz="2400" b="1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err="1"/>
              <a:t>Disponibilitate</a:t>
            </a:r>
            <a:endParaRPr lang="en-US" sz="280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smtClean="0"/>
              <a:t>Implement</a:t>
            </a:r>
            <a:r>
              <a:rPr lang="ro-RO" sz="2400" smtClean="0"/>
              <a:t>ă</a:t>
            </a:r>
            <a:r>
              <a:rPr lang="en-US" sz="2400" smtClean="0"/>
              <a:t>ri at</a:t>
            </a:r>
            <a:r>
              <a:rPr lang="ro-RO" sz="2400" smtClean="0"/>
              <a:t>â</a:t>
            </a:r>
            <a:r>
              <a:rPr lang="en-US" sz="2400" smtClean="0"/>
              <a:t>t publice</a:t>
            </a:r>
            <a:r>
              <a:rPr lang="ro-RO" sz="2400" smtClean="0"/>
              <a:t>, </a:t>
            </a:r>
            <a:r>
              <a:rPr lang="en-US" sz="2400" smtClean="0"/>
              <a:t>c</a:t>
            </a:r>
            <a:r>
              <a:rPr lang="ro-RO" sz="2400" smtClean="0"/>
              <a:t>â</a:t>
            </a:r>
            <a:r>
              <a:rPr lang="en-US" sz="2400" smtClean="0"/>
              <a:t>t </a:t>
            </a:r>
            <a:r>
              <a:rPr lang="ro-RO" sz="2400" err="1"/>
              <a:t>ș</a:t>
            </a:r>
            <a:r>
              <a:rPr lang="en-US" sz="2400" smtClean="0"/>
              <a:t>i </a:t>
            </a:r>
            <a:r>
              <a:rPr lang="en-US" sz="2400"/>
              <a:t>de la </a:t>
            </a:r>
            <a:r>
              <a:rPr lang="en-US" sz="2400" smtClean="0"/>
              <a:t>produc</a:t>
            </a:r>
            <a:r>
              <a:rPr lang="ro-RO" sz="2400" smtClean="0"/>
              <a:t>ă</a:t>
            </a:r>
            <a:r>
              <a:rPr lang="en-US" sz="2400" smtClean="0"/>
              <a:t>tori</a:t>
            </a:r>
            <a:endParaRPr lang="en-US" sz="2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Obiective</a:t>
            </a:r>
            <a:r>
              <a:rPr lang="en-US" sz="2800" dirty="0" smtClean="0"/>
              <a:t> MPI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57943"/>
            <a:ext cx="8915400" cy="1066801"/>
          </a:xfrm>
        </p:spPr>
        <p:txBody>
          <a:bodyPr/>
          <a:lstStyle/>
          <a:p>
            <a:r>
              <a:rPr lang="en-US" sz="2800" smtClean="0"/>
              <a:t>Exemplu</a:t>
            </a:r>
            <a:r>
              <a:rPr lang="ro-RO" sz="2800" smtClean="0"/>
              <a:t> (2)</a:t>
            </a:r>
            <a:endParaRPr lang="en-US" sz="2800" smtClean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416763"/>
              </p:ext>
            </p:extLst>
          </p:nvPr>
        </p:nvGraphicFramePr>
        <p:xfrm>
          <a:off x="971600" y="1704975"/>
          <a:ext cx="7010400" cy="515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Worksheet" r:id="rId4" imgW="7010364" imgH="5153032" progId="Excel.Sheet.12">
                  <p:embed/>
                </p:oleObj>
              </mc:Choice>
              <mc:Fallback>
                <p:oleObj name="Worksheet" r:id="rId4" imgW="7010364" imgH="5153032" progId="Excel.Sheet.12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04975"/>
                        <a:ext cx="7010400" cy="515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1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2"/>
          </a:xfrm>
        </p:spPr>
        <p:txBody>
          <a:bodyPr/>
          <a:lstStyle/>
          <a:p>
            <a:r>
              <a:rPr lang="en-US" sz="2000" smtClean="0"/>
              <a:t>Comunicarea colectiv</a:t>
            </a:r>
            <a:r>
              <a:rPr lang="ro-RO" sz="2000" smtClean="0"/>
              <a:t>ă se referă la acele funcții din MPI care implică </a:t>
            </a:r>
            <a:r>
              <a:rPr lang="ro-RO" sz="2000" b="1" smtClean="0"/>
              <a:t>toate procesele</a:t>
            </a:r>
            <a:r>
              <a:rPr lang="ro-RO" sz="2000" smtClean="0"/>
              <a:t> din comunicator.</a:t>
            </a:r>
          </a:p>
          <a:p>
            <a:r>
              <a:rPr lang="ro-RO" sz="2000" smtClean="0"/>
              <a:t>Caracteristici:</a:t>
            </a:r>
          </a:p>
          <a:p>
            <a:pPr lvl="1"/>
            <a:r>
              <a:rPr lang="ro-RO" sz="2000" smtClean="0"/>
              <a:t>O operație colectivă presupune apelul funcției corespunzătoare de către toate procesele din comunicator, folosind argumente potrivite.</a:t>
            </a:r>
          </a:p>
          <a:p>
            <a:pPr lvl="1"/>
            <a:r>
              <a:rPr lang="ro-RO" sz="2000" smtClean="0"/>
              <a:t>Dimensiunea datelor trimise trebuie să </a:t>
            </a:r>
            <a:r>
              <a:rPr lang="ro-RO" sz="2000" b="1" smtClean="0"/>
              <a:t>coincidă</a:t>
            </a:r>
            <a:r>
              <a:rPr lang="ro-RO" sz="2000" smtClean="0"/>
              <a:t> cu dimensiunea datelor primite.</a:t>
            </a:r>
          </a:p>
          <a:p>
            <a:pPr lvl="1"/>
            <a:r>
              <a:rPr lang="ro-RO" sz="2000" smtClean="0"/>
              <a:t>Operațiile colective se pot executa doar în </a:t>
            </a:r>
            <a:r>
              <a:rPr lang="ro-RO" sz="2000" b="1" smtClean="0"/>
              <a:t>modul blocant</a:t>
            </a:r>
            <a:r>
              <a:rPr lang="ro-RO" sz="2000" smtClean="0"/>
              <a:t>.</a:t>
            </a:r>
          </a:p>
          <a:p>
            <a:pPr lvl="0">
              <a:buClr>
                <a:srgbClr val="3568C7"/>
              </a:buClr>
            </a:pPr>
            <a:r>
              <a:rPr lang="ro-RO" sz="2000" smtClean="0">
                <a:solidFill>
                  <a:srgbClr val="000000"/>
                </a:solidFill>
              </a:rPr>
              <a:t>Operațiile de comunicare colectivă se împart în:</a:t>
            </a:r>
          </a:p>
          <a:p>
            <a:pPr lvl="1"/>
            <a:r>
              <a:rPr lang="ro-RO" sz="2000"/>
              <a:t>Operații de sincronizare</a:t>
            </a:r>
          </a:p>
          <a:p>
            <a:pPr lvl="1"/>
            <a:r>
              <a:rPr lang="ro-RO" sz="2000"/>
              <a:t>Operații de transfer de date</a:t>
            </a:r>
          </a:p>
          <a:p>
            <a:pPr lvl="1"/>
            <a:r>
              <a:rPr lang="ro-RO" sz="2000" smtClean="0"/>
              <a:t>Calcule colective (de reducere)</a:t>
            </a:r>
            <a:endParaRPr lang="ro-RO" sz="20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en-US" sz="2800" smtClean="0"/>
              <a:t>Comunicare colectiv</a:t>
            </a:r>
            <a:r>
              <a:rPr lang="ro-RO" sz="2800" smtClean="0"/>
              <a:t>ă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1888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6966"/>
            <a:ext cx="8229600" cy="169817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MPI_Barrier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MPI_Comm comm</a:t>
            </a:r>
            <a:r>
              <a:rPr lang="en-US" sz="2000" b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ro-RO" sz="2000" b="1" smtClean="0">
              <a:solidFill>
                <a:srgbClr val="000080"/>
              </a:solidFill>
              <a:latin typeface="Courier New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ro-RO" sz="2000" smtClean="0"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000" smtClean="0">
                <a:ea typeface="Calibri"/>
                <a:cs typeface="Times New Roman"/>
              </a:rPr>
              <a:t>MPI_Barrier sincronizează toate procesele din comunicator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000" smtClean="0">
                <a:ea typeface="Calibri"/>
                <a:cs typeface="Times New Roman"/>
              </a:rPr>
              <a:t>Un proces apelant se blochează până când toate celelalte procese din comunicator apelează, la rândul lor, această funcție</a:t>
            </a:r>
            <a:endParaRPr lang="en-US" sz="2000">
              <a:ea typeface="Calibri"/>
              <a:cs typeface="Times New Roman"/>
            </a:endParaRPr>
          </a:p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ro-RO" sz="2800" smtClean="0"/>
              <a:t>Operații de sincronizare</a:t>
            </a:r>
            <a:br>
              <a:rPr lang="ro-RO" sz="2800" smtClean="0"/>
            </a:br>
            <a:r>
              <a:rPr lang="ro-RO" sz="2800" smtClean="0"/>
              <a:t>Sincronizarea cu barieră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8071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smtClean="0"/>
              <a:t>Operații de transfer de date:</a:t>
            </a:r>
          </a:p>
          <a:p>
            <a:pPr lvl="1"/>
            <a:r>
              <a:rPr lang="ro-RO" sz="2000" b="1" smtClean="0"/>
              <a:t>Difuzarea</a:t>
            </a:r>
            <a:r>
              <a:rPr lang="ro-RO" sz="2000" smtClean="0"/>
              <a:t> (</a:t>
            </a:r>
            <a:r>
              <a:rPr lang="ro-RO" sz="2000" i="1" smtClean="0"/>
              <a:t>broadcast</a:t>
            </a:r>
            <a:r>
              <a:rPr lang="ro-RO" sz="2000" smtClean="0"/>
              <a:t>)</a:t>
            </a:r>
          </a:p>
          <a:p>
            <a:pPr lvl="2"/>
            <a:r>
              <a:rPr lang="ro-RO" sz="2000" smtClean="0"/>
              <a:t>propagarea unui mesaj de la </a:t>
            </a:r>
            <a:r>
              <a:rPr lang="ro-RO" sz="2000" i="1" smtClean="0"/>
              <a:t>rădăcină</a:t>
            </a:r>
            <a:r>
              <a:rPr lang="ro-RO" sz="2000" smtClean="0"/>
              <a:t> la restul proceselor</a:t>
            </a:r>
          </a:p>
          <a:p>
            <a:pPr lvl="1"/>
            <a:r>
              <a:rPr lang="ro-RO" sz="2000" b="1" smtClean="0"/>
              <a:t>Colectarea</a:t>
            </a:r>
            <a:r>
              <a:rPr lang="ro-RO" sz="2000" smtClean="0"/>
              <a:t> (</a:t>
            </a:r>
            <a:r>
              <a:rPr lang="ro-RO" sz="2000" i="1" smtClean="0"/>
              <a:t>gather</a:t>
            </a:r>
            <a:r>
              <a:rPr lang="ro-RO" sz="2000" smtClean="0"/>
              <a:t>)</a:t>
            </a:r>
          </a:p>
          <a:p>
            <a:pPr lvl="2"/>
            <a:r>
              <a:rPr lang="ro-RO" sz="2000" smtClean="0"/>
              <a:t>procesul </a:t>
            </a:r>
            <a:r>
              <a:rPr lang="ro-RO" sz="2000" i="1" smtClean="0"/>
              <a:t>rădăcină</a:t>
            </a:r>
            <a:r>
              <a:rPr lang="ro-RO" sz="2000" smtClean="0"/>
              <a:t> colectează date de la celelalte procese</a:t>
            </a:r>
          </a:p>
          <a:p>
            <a:pPr lvl="1"/>
            <a:r>
              <a:rPr lang="ro-RO" sz="2000" b="1" smtClean="0"/>
              <a:t>Distribuirea</a:t>
            </a:r>
            <a:r>
              <a:rPr lang="ro-RO" sz="2000" smtClean="0"/>
              <a:t> (</a:t>
            </a:r>
            <a:r>
              <a:rPr lang="ro-RO" sz="2000" i="1" smtClean="0"/>
              <a:t>scatter</a:t>
            </a:r>
            <a:r>
              <a:rPr lang="ro-RO" sz="2000" smtClean="0"/>
              <a:t>)</a:t>
            </a:r>
          </a:p>
          <a:p>
            <a:pPr lvl="2"/>
            <a:r>
              <a:rPr lang="ro-RO" sz="2000" smtClean="0"/>
              <a:t>inversa operației de colectare</a:t>
            </a:r>
          </a:p>
          <a:p>
            <a:pPr lvl="1"/>
            <a:r>
              <a:rPr lang="ro-RO" sz="2000" smtClean="0"/>
              <a:t>Variații ale colectării și distribuirii (</a:t>
            </a:r>
            <a:r>
              <a:rPr lang="ro-RO" sz="2000" i="1" smtClean="0"/>
              <a:t>allgather</a:t>
            </a:r>
            <a:r>
              <a:rPr lang="ro-RO" sz="2000" smtClean="0"/>
              <a:t>, </a:t>
            </a:r>
            <a:r>
              <a:rPr lang="ro-RO" sz="2000" i="1" smtClean="0"/>
              <a:t>alltoall</a:t>
            </a:r>
            <a:r>
              <a:rPr lang="ro-RO" sz="2000" smtClean="0"/>
              <a:t>)</a:t>
            </a:r>
          </a:p>
          <a:p>
            <a:pPr lvl="2"/>
            <a:r>
              <a:rPr lang="ro-RO" sz="2000" i="1" smtClean="0"/>
              <a:t>allgather</a:t>
            </a:r>
            <a:endParaRPr lang="ro-RO" sz="2000"/>
          </a:p>
          <a:p>
            <a:pPr lvl="3"/>
            <a:r>
              <a:rPr lang="ro-RO" smtClean="0"/>
              <a:t>fiecare proces colectează datele de la celelalte procese</a:t>
            </a:r>
          </a:p>
          <a:p>
            <a:pPr lvl="2"/>
            <a:r>
              <a:rPr lang="ro-RO" sz="2000" i="1" smtClean="0"/>
              <a:t>alltoall</a:t>
            </a:r>
            <a:endParaRPr lang="ro-RO" sz="2000"/>
          </a:p>
          <a:p>
            <a:pPr lvl="3"/>
            <a:r>
              <a:rPr lang="ro-RO"/>
              <a:t>fiecare proces </a:t>
            </a:r>
            <a:r>
              <a:rPr lang="ro-RO" smtClean="0"/>
              <a:t>realizează o distribuire a datelor, în funcție de rangul celorlalte procese</a:t>
            </a:r>
            <a:endParaRPr lang="ro-RO"/>
          </a:p>
          <a:p>
            <a:pPr lvl="1"/>
            <a:endParaRPr lang="ro-RO" sz="2000" smtClean="0"/>
          </a:p>
          <a:p>
            <a:pPr lvl="1"/>
            <a:endParaRPr lang="en-US" sz="20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ro-RO" sz="2800" smtClean="0"/>
              <a:t>Operații de transfer de date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2740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08534"/>
              </p:ext>
            </p:extLst>
          </p:nvPr>
        </p:nvGraphicFramePr>
        <p:xfrm>
          <a:off x="611560" y="3176972"/>
          <a:ext cx="223224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107504" y="3100898"/>
            <a:ext cx="499560" cy="1552238"/>
            <a:chOff x="179512" y="2164794"/>
            <a:chExt cx="499560" cy="155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79512" y="2164794"/>
                  <a:ext cx="4995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164794"/>
                  <a:ext cx="499559" cy="400110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79512" y="2548837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548837"/>
                  <a:ext cx="493597" cy="400110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79512" y="2932880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932880"/>
                  <a:ext cx="499560" cy="400110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79512" y="3316922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316922"/>
                  <a:ext cx="499560" cy="400110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683568" y="3172906"/>
            <a:ext cx="370614" cy="1480230"/>
            <a:chOff x="1470369" y="2092786"/>
            <a:chExt cx="370614" cy="1480230"/>
          </a:xfrm>
        </p:grpSpPr>
        <p:sp>
          <p:nvSpPr>
            <p:cNvPr id="7" name="TextBox 6" hidden="1"/>
            <p:cNvSpPr txBox="1"/>
            <p:nvPr/>
          </p:nvSpPr>
          <p:spPr>
            <a:xfrm>
              <a:off x="1470369" y="2092786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A</a:t>
              </a:r>
              <a:endParaRPr 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0369" y="2452826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A</a:t>
              </a:r>
              <a:endParaRPr 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0369" y="2812866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A</a:t>
              </a:r>
              <a:endParaRPr lang="en-US" sz="2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70369" y="3172906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A</a:t>
              </a:r>
              <a:endParaRPr lang="en-US" sz="20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3568" y="319294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A</a:t>
            </a:r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1079471" y="2636912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Difuzare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87088"/>
              </p:ext>
            </p:extLst>
          </p:nvPr>
        </p:nvGraphicFramePr>
        <p:xfrm>
          <a:off x="3635896" y="3176972"/>
          <a:ext cx="223224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3203848" y="3172906"/>
            <a:ext cx="499560" cy="1552238"/>
            <a:chOff x="3275856" y="2236802"/>
            <a:chExt cx="499560" cy="155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275856" y="2236802"/>
                  <a:ext cx="4995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236802"/>
                  <a:ext cx="499559" cy="400110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75856" y="2620845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620845"/>
                  <a:ext cx="493597" cy="400110"/>
                </a:xfrm>
                <a:prstGeom prst="rect">
                  <a:avLst/>
                </a:prstGeom>
                <a:blipFill rotWithShape="1">
                  <a:blip r:embed="rId7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275856" y="3004888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3004888"/>
                  <a:ext cx="499560" cy="400110"/>
                </a:xfrm>
                <a:prstGeom prst="rect">
                  <a:avLst/>
                </a:prstGeom>
                <a:blipFill rotWithShape="1">
                  <a:blip r:embed="rId8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75856" y="3388930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3388930"/>
                  <a:ext cx="499560" cy="400110"/>
                </a:xfrm>
                <a:prstGeom prst="rect">
                  <a:avLst/>
                </a:prstGeom>
                <a:blipFill rotWithShape="1">
                  <a:blip r:embed="rId9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3718478" y="319294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A</a:t>
            </a:r>
            <a:endParaRPr 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3923928" y="2708920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Distribuire</a:t>
            </a:r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290061" y="3192941"/>
            <a:ext cx="1506075" cy="400110"/>
            <a:chOff x="4362069" y="2257638"/>
            <a:chExt cx="1506075" cy="400110"/>
          </a:xfrm>
        </p:grpSpPr>
        <p:sp>
          <p:nvSpPr>
            <p:cNvPr id="27" name="TextBox 26"/>
            <p:cNvSpPr txBox="1"/>
            <p:nvPr/>
          </p:nvSpPr>
          <p:spPr>
            <a:xfrm>
              <a:off x="4929800" y="22576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C</a:t>
              </a:r>
              <a:endParaRPr 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62069" y="22576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97530" y="2257638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</a:t>
              </a:r>
            </a:p>
          </p:txBody>
        </p:sp>
      </p:grpSp>
      <p:sp>
        <p:nvSpPr>
          <p:cNvPr id="32" name="TextBox 31" hidden="1"/>
          <p:cNvSpPr txBox="1"/>
          <p:nvPr/>
        </p:nvSpPr>
        <p:spPr>
          <a:xfrm>
            <a:off x="3769338" y="22768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A</a:t>
            </a:r>
            <a:endParaRPr lang="en-US" sz="2000"/>
          </a:p>
        </p:txBody>
      </p:sp>
      <p:grpSp>
        <p:nvGrpSpPr>
          <p:cNvPr id="37" name="Group 36"/>
          <p:cNvGrpSpPr/>
          <p:nvPr/>
        </p:nvGrpSpPr>
        <p:grpSpPr>
          <a:xfrm>
            <a:off x="3707904" y="3573016"/>
            <a:ext cx="370614" cy="1120190"/>
            <a:chOff x="3769338" y="2636912"/>
            <a:chExt cx="370614" cy="1120190"/>
          </a:xfrm>
        </p:grpSpPr>
        <p:sp>
          <p:nvSpPr>
            <p:cNvPr id="33" name="TextBox 32"/>
            <p:cNvSpPr txBox="1"/>
            <p:nvPr/>
          </p:nvSpPr>
          <p:spPr>
            <a:xfrm>
              <a:off x="3769338" y="263691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69338" y="299695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C</a:t>
              </a:r>
              <a:endParaRPr lang="en-US" sz="2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9338" y="33569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42455"/>
              </p:ext>
            </p:extLst>
          </p:nvPr>
        </p:nvGraphicFramePr>
        <p:xfrm>
          <a:off x="6660232" y="3176972"/>
          <a:ext cx="223224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156176" y="3172906"/>
            <a:ext cx="499560" cy="1552238"/>
            <a:chOff x="6228184" y="2236802"/>
            <a:chExt cx="499560" cy="155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228184" y="2236802"/>
                  <a:ext cx="4995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2236802"/>
                  <a:ext cx="499559" cy="400110"/>
                </a:xfrm>
                <a:prstGeom prst="rect">
                  <a:avLst/>
                </a:prstGeom>
                <a:blipFill rotWithShape="1">
                  <a:blip r:embed="rId10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28184" y="2620845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2620845"/>
                  <a:ext cx="493597" cy="400110"/>
                </a:xfrm>
                <a:prstGeom prst="rect">
                  <a:avLst/>
                </a:prstGeom>
                <a:blipFill rotWithShape="1"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228184" y="3004888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3004888"/>
                  <a:ext cx="499560" cy="400110"/>
                </a:xfrm>
                <a:prstGeom prst="rect">
                  <a:avLst/>
                </a:prstGeom>
                <a:blipFill rotWithShape="1">
                  <a:blip r:embed="rId12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228184" y="3388930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3388930"/>
                  <a:ext cx="499560" cy="400110"/>
                </a:xfrm>
                <a:prstGeom prst="rect">
                  <a:avLst/>
                </a:prstGeom>
                <a:blipFill rotWithShape="1">
                  <a:blip r:embed="rId13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/>
          <p:cNvSpPr txBox="1"/>
          <p:nvPr/>
        </p:nvSpPr>
        <p:spPr>
          <a:xfrm>
            <a:off x="6732240" y="319294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A</a:t>
            </a:r>
            <a:endParaRPr lang="en-US" sz="2000"/>
          </a:p>
        </p:txBody>
      </p:sp>
      <p:sp>
        <p:nvSpPr>
          <p:cNvPr id="44" name="TextBox 43"/>
          <p:cNvSpPr txBox="1"/>
          <p:nvPr/>
        </p:nvSpPr>
        <p:spPr>
          <a:xfrm>
            <a:off x="7092280" y="2708920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Colectare</a:t>
            </a:r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7314397" y="3192941"/>
            <a:ext cx="1506075" cy="400110"/>
            <a:chOff x="4362069" y="2257638"/>
            <a:chExt cx="1506075" cy="400110"/>
          </a:xfrm>
        </p:grpSpPr>
        <p:sp>
          <p:nvSpPr>
            <p:cNvPr id="46" name="TextBox 45"/>
            <p:cNvSpPr txBox="1"/>
            <p:nvPr/>
          </p:nvSpPr>
          <p:spPr>
            <a:xfrm>
              <a:off x="4929800" y="22576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C</a:t>
              </a:r>
              <a:endParaRPr lang="en-US" sz="2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62069" y="22576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97530" y="2257638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21666" y="3573016"/>
            <a:ext cx="370614" cy="1120190"/>
            <a:chOff x="3769338" y="2636912"/>
            <a:chExt cx="370614" cy="1120190"/>
          </a:xfrm>
        </p:grpSpPr>
        <p:sp>
          <p:nvSpPr>
            <p:cNvPr id="50" name="TextBox 49"/>
            <p:cNvSpPr txBox="1"/>
            <p:nvPr/>
          </p:nvSpPr>
          <p:spPr>
            <a:xfrm>
              <a:off x="3769338" y="263691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69338" y="299695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C</a:t>
              </a:r>
              <a:endParaRPr lang="en-US" sz="20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9338" y="33569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</a:t>
              </a:r>
            </a:p>
          </p:txBody>
        </p:sp>
      </p:grp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114300" y="345976"/>
            <a:ext cx="891540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ro-RO" sz="2800" smtClean="0"/>
              <a:t>Operații de transfer de date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60145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90945"/>
              </p:ext>
            </p:extLst>
          </p:nvPr>
        </p:nvGraphicFramePr>
        <p:xfrm>
          <a:off x="1998132" y="3537012"/>
          <a:ext cx="223224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1422068" y="3460938"/>
            <a:ext cx="499560" cy="1552238"/>
            <a:chOff x="179512" y="2164794"/>
            <a:chExt cx="499560" cy="155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79512" y="2164794"/>
                  <a:ext cx="4995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164794"/>
                  <a:ext cx="499559" cy="400110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79512" y="2548837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548837"/>
                  <a:ext cx="493597" cy="400110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79512" y="2932880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932880"/>
                  <a:ext cx="499560" cy="400110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79512" y="3316922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316922"/>
                  <a:ext cx="499560" cy="400110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2466043" y="2996952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Allgather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72897"/>
              </p:ext>
            </p:extLst>
          </p:nvPr>
        </p:nvGraphicFramePr>
        <p:xfrm>
          <a:off x="5022468" y="3537012"/>
          <a:ext cx="223224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590420" y="3532946"/>
            <a:ext cx="499560" cy="1552238"/>
            <a:chOff x="3275856" y="2236802"/>
            <a:chExt cx="499560" cy="155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275856" y="2236802"/>
                  <a:ext cx="4995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236802"/>
                  <a:ext cx="499559" cy="400110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75856" y="2620845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620845"/>
                  <a:ext cx="493597" cy="400110"/>
                </a:xfrm>
                <a:prstGeom prst="rect">
                  <a:avLst/>
                </a:prstGeom>
                <a:blipFill rotWithShape="1">
                  <a:blip r:embed="rId7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275856" y="3004888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3004888"/>
                  <a:ext cx="499560" cy="400110"/>
                </a:xfrm>
                <a:prstGeom prst="rect">
                  <a:avLst/>
                </a:prstGeom>
                <a:blipFill rotWithShape="1">
                  <a:blip r:embed="rId8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75856" y="3388930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3388930"/>
                  <a:ext cx="499560" cy="400110"/>
                </a:xfrm>
                <a:prstGeom prst="rect">
                  <a:avLst/>
                </a:prstGeom>
                <a:blipFill rotWithShape="1">
                  <a:blip r:embed="rId9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/>
          <p:cNvSpPr txBox="1"/>
          <p:nvPr/>
        </p:nvSpPr>
        <p:spPr>
          <a:xfrm>
            <a:off x="5310500" y="306896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Alltoall</a:t>
            </a:r>
            <a:endParaRPr lang="en-US"/>
          </a:p>
        </p:txBody>
      </p:sp>
      <p:sp>
        <p:nvSpPr>
          <p:cNvPr id="32" name="TextBox 31" hidden="1"/>
          <p:cNvSpPr txBox="1"/>
          <p:nvPr/>
        </p:nvSpPr>
        <p:spPr>
          <a:xfrm>
            <a:off x="3769338" y="22768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A</a:t>
            </a:r>
            <a:endParaRPr lang="en-US" sz="2000"/>
          </a:p>
        </p:txBody>
      </p:sp>
      <p:grpSp>
        <p:nvGrpSpPr>
          <p:cNvPr id="19" name="Group 18"/>
          <p:cNvGrpSpPr/>
          <p:nvPr/>
        </p:nvGrpSpPr>
        <p:grpSpPr>
          <a:xfrm>
            <a:off x="2070140" y="3503984"/>
            <a:ext cx="381188" cy="1500265"/>
            <a:chOff x="1907704" y="2492896"/>
            <a:chExt cx="381188" cy="1500265"/>
          </a:xfrm>
        </p:grpSpPr>
        <p:sp>
          <p:nvSpPr>
            <p:cNvPr id="53" name="TextBox 52"/>
            <p:cNvSpPr txBox="1"/>
            <p:nvPr/>
          </p:nvSpPr>
          <p:spPr>
            <a:xfrm>
              <a:off x="1918278" y="2492896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A</a:t>
              </a:r>
              <a:endParaRPr lang="en-US" sz="200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907704" y="2872971"/>
              <a:ext cx="370614" cy="1120190"/>
              <a:chOff x="3769338" y="2636912"/>
              <a:chExt cx="370614" cy="112019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769338" y="2636912"/>
                <a:ext cx="356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B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769338" y="2996952"/>
                <a:ext cx="356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</a:t>
                </a:r>
                <a:endParaRPr lang="en-US" sz="20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769338" y="3356992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D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649729" y="3503984"/>
            <a:ext cx="1508643" cy="400110"/>
            <a:chOff x="2487293" y="2495872"/>
            <a:chExt cx="1508643" cy="400110"/>
          </a:xfrm>
        </p:grpSpPr>
        <p:sp>
          <p:nvSpPr>
            <p:cNvPr id="62" name="TextBox 61"/>
            <p:cNvSpPr txBox="1"/>
            <p:nvPr/>
          </p:nvSpPr>
          <p:spPr>
            <a:xfrm>
              <a:off x="2487293" y="249587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 smtClean="0"/>
                <a:t>B</a:t>
              </a:r>
              <a:endParaRPr 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6308" y="249587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/>
                <a:t>C</a:t>
              </a:r>
              <a:endParaRPr lang="en-US" sz="2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25322" y="249587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/>
                <a:t>D</a:t>
              </a:r>
              <a:endParaRPr lang="en-US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39155" y="3884059"/>
            <a:ext cx="1508643" cy="400110"/>
            <a:chOff x="2476719" y="2875947"/>
            <a:chExt cx="1508643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2476719" y="287594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 smtClean="0"/>
                <a:t>A</a:t>
              </a:r>
              <a:endParaRPr lang="en-US" sz="2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45734" y="2875947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 smtClean="0"/>
                <a:t>C</a:t>
              </a:r>
              <a:endParaRPr lang="en-US" sz="2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14748" y="287594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 smtClean="0"/>
                <a:t>D</a:t>
              </a:r>
              <a:endParaRPr lang="en-US" sz="2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39155" y="4244099"/>
            <a:ext cx="1508643" cy="400110"/>
            <a:chOff x="2476719" y="3235987"/>
            <a:chExt cx="1508643" cy="400110"/>
          </a:xfrm>
        </p:grpSpPr>
        <p:sp>
          <p:nvSpPr>
            <p:cNvPr id="65" name="TextBox 64"/>
            <p:cNvSpPr txBox="1"/>
            <p:nvPr/>
          </p:nvSpPr>
          <p:spPr>
            <a:xfrm>
              <a:off x="2476719" y="323598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 smtClean="0"/>
                <a:t>A</a:t>
              </a:r>
              <a:endParaRPr lang="en-US" sz="2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45734" y="3235987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/>
                <a:t>B</a:t>
              </a:r>
              <a:endParaRPr lang="en-US" sz="2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14748" y="323598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/>
                <a:t>D</a:t>
              </a:r>
              <a:endParaRPr lang="en-US" sz="2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39155" y="4604139"/>
            <a:ext cx="1494217" cy="400110"/>
            <a:chOff x="2476719" y="3596027"/>
            <a:chExt cx="1494217" cy="400110"/>
          </a:xfrm>
        </p:grpSpPr>
        <p:sp>
          <p:nvSpPr>
            <p:cNvPr id="66" name="TextBox 65"/>
            <p:cNvSpPr txBox="1"/>
            <p:nvPr/>
          </p:nvSpPr>
          <p:spPr>
            <a:xfrm>
              <a:off x="2476719" y="359602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/>
                <a:t>A</a:t>
              </a:r>
              <a:endParaRPr lang="en-US" sz="2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45734" y="3596027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 smtClean="0"/>
                <a:t>B</a:t>
              </a:r>
              <a:endParaRPr lang="en-US" sz="2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14748" y="3596027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/>
                <a:t>C</a:t>
              </a:r>
              <a:endParaRPr lang="en-US" sz="20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022468" y="3507480"/>
            <a:ext cx="2285836" cy="1490125"/>
            <a:chOff x="4846891" y="2514939"/>
            <a:chExt cx="2285836" cy="1490125"/>
          </a:xfrm>
        </p:grpSpPr>
        <p:grpSp>
          <p:nvGrpSpPr>
            <p:cNvPr id="98" name="Group 97"/>
            <p:cNvGrpSpPr/>
            <p:nvPr/>
          </p:nvGrpSpPr>
          <p:grpSpPr>
            <a:xfrm>
              <a:off x="4847404" y="2514939"/>
              <a:ext cx="2284811" cy="400110"/>
              <a:chOff x="4833751" y="2514939"/>
              <a:chExt cx="2284811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4833751" y="2514939"/>
                    <a:ext cx="53033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751" y="2514939"/>
                    <a:ext cx="530337" cy="400110"/>
                  </a:xfrm>
                  <a:prstGeom prst="rect">
                    <a:avLst/>
                  </a:prstGeom>
                  <a:blipFill rotWithShape="1">
                    <a:blip r:embed="rId10" cstate="print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5420563" y="2514939"/>
                    <a:ext cx="5243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563" y="2514939"/>
                    <a:ext cx="524374" cy="400110"/>
                  </a:xfrm>
                  <a:prstGeom prst="rect">
                    <a:avLst/>
                  </a:prstGeom>
                  <a:blipFill rotWithShape="1">
                    <a:blip r:embed="rId11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6001412" y="2514939"/>
                    <a:ext cx="53033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412" y="2514939"/>
                    <a:ext cx="530338" cy="400110"/>
                  </a:xfrm>
                  <a:prstGeom prst="rect">
                    <a:avLst/>
                  </a:prstGeom>
                  <a:blipFill rotWithShape="1">
                    <a:blip r:embed="rId12" cstate="print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6588224" y="2514939"/>
                    <a:ext cx="53033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8224" y="2514939"/>
                    <a:ext cx="530338" cy="400110"/>
                  </a:xfrm>
                  <a:prstGeom prst="rect">
                    <a:avLst/>
                  </a:prstGeom>
                  <a:blipFill rotWithShape="1">
                    <a:blip r:embed="rId13" cstate="print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9" name="Group 98"/>
            <p:cNvGrpSpPr/>
            <p:nvPr/>
          </p:nvGrpSpPr>
          <p:grpSpPr>
            <a:xfrm>
              <a:off x="4849841" y="2878277"/>
              <a:ext cx="2279937" cy="400110"/>
              <a:chOff x="4833751" y="2514939"/>
              <a:chExt cx="2279937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4833751" y="2514939"/>
                    <a:ext cx="52546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751" y="2514939"/>
                    <a:ext cx="525464" cy="400110"/>
                  </a:xfrm>
                  <a:prstGeom prst="rect">
                    <a:avLst/>
                  </a:prstGeom>
                  <a:blipFill rotWithShape="1">
                    <a:blip r:embed="rId14" cstate="print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420563" y="2514939"/>
                    <a:ext cx="51950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563" y="2514939"/>
                    <a:ext cx="519501" cy="400110"/>
                  </a:xfrm>
                  <a:prstGeom prst="rect">
                    <a:avLst/>
                  </a:prstGeom>
                  <a:blipFill rotWithShape="1">
                    <a:blip r:embed="rId15" cstate="print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6001412" y="2514939"/>
                    <a:ext cx="52546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412" y="2514939"/>
                    <a:ext cx="525464" cy="400110"/>
                  </a:xfrm>
                  <a:prstGeom prst="rect">
                    <a:avLst/>
                  </a:prstGeom>
                  <a:blipFill rotWithShape="1">
                    <a:blip r:embed="rId16" cstate="print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6588224" y="2514939"/>
                    <a:ext cx="52546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8224" y="2514939"/>
                    <a:ext cx="525464" cy="400110"/>
                  </a:xfrm>
                  <a:prstGeom prst="rect">
                    <a:avLst/>
                  </a:prstGeom>
                  <a:blipFill rotWithShape="1">
                    <a:blip r:embed="rId17" cstate="print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 99"/>
            <p:cNvGrpSpPr/>
            <p:nvPr/>
          </p:nvGrpSpPr>
          <p:grpSpPr>
            <a:xfrm>
              <a:off x="4859715" y="3241615"/>
              <a:ext cx="2260188" cy="400110"/>
              <a:chOff x="4833751" y="2514939"/>
              <a:chExt cx="2260188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4833751" y="2514939"/>
                    <a:ext cx="50571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751" y="2514939"/>
                    <a:ext cx="505715" cy="400110"/>
                  </a:xfrm>
                  <a:prstGeom prst="rect">
                    <a:avLst/>
                  </a:prstGeom>
                  <a:blipFill rotWithShape="1">
                    <a:blip r:embed="rId18" cstate="print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420563" y="2514939"/>
                    <a:ext cx="49975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563" y="2514939"/>
                    <a:ext cx="499752" cy="400110"/>
                  </a:xfrm>
                  <a:prstGeom prst="rect">
                    <a:avLst/>
                  </a:prstGeom>
                  <a:blipFill rotWithShape="1">
                    <a:blip r:embed="rId19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6001412" y="2514939"/>
                    <a:ext cx="50571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412" y="2514939"/>
                    <a:ext cx="505715" cy="400110"/>
                  </a:xfrm>
                  <a:prstGeom prst="rect">
                    <a:avLst/>
                  </a:prstGeom>
                  <a:blipFill rotWithShape="1">
                    <a:blip r:embed="rId20" cstate="print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588224" y="2514939"/>
                    <a:ext cx="50571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8224" y="2514939"/>
                    <a:ext cx="505715" cy="400110"/>
                  </a:xfrm>
                  <a:prstGeom prst="rect">
                    <a:avLst/>
                  </a:prstGeom>
                  <a:blipFill rotWithShape="1">
                    <a:blip r:embed="rId21" cstate="print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100"/>
            <p:cNvGrpSpPr/>
            <p:nvPr/>
          </p:nvGrpSpPr>
          <p:grpSpPr>
            <a:xfrm>
              <a:off x="4846891" y="3604954"/>
              <a:ext cx="2285836" cy="400110"/>
              <a:chOff x="4833751" y="2514939"/>
              <a:chExt cx="2285836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4833751" y="2514939"/>
                    <a:ext cx="53136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751" y="2514939"/>
                    <a:ext cx="531363" cy="400110"/>
                  </a:xfrm>
                  <a:prstGeom prst="rect">
                    <a:avLst/>
                  </a:prstGeom>
                  <a:blipFill rotWithShape="1">
                    <a:blip r:embed="rId22" cstate="print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420563" y="2514939"/>
                    <a:ext cx="52540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563" y="2514939"/>
                    <a:ext cx="525400" cy="400110"/>
                  </a:xfrm>
                  <a:prstGeom prst="rect">
                    <a:avLst/>
                  </a:prstGeom>
                  <a:blipFill rotWithShape="1">
                    <a:blip r:embed="rId23" cstate="print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001412" y="2514939"/>
                    <a:ext cx="53136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412" y="2514939"/>
                    <a:ext cx="531363" cy="400110"/>
                  </a:xfrm>
                  <a:prstGeom prst="rect">
                    <a:avLst/>
                  </a:prstGeom>
                  <a:blipFill rotWithShape="1">
                    <a:blip r:embed="rId24" cstate="print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588224" y="2514939"/>
                    <a:ext cx="53136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8224" y="2514939"/>
                    <a:ext cx="531363" cy="400110"/>
                  </a:xfrm>
                  <a:prstGeom prst="rect">
                    <a:avLst/>
                  </a:prstGeom>
                  <a:blipFill rotWithShape="1">
                    <a:blip r:embed="rId25" cstate="print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3" name="Group 132"/>
          <p:cNvGrpSpPr/>
          <p:nvPr/>
        </p:nvGrpSpPr>
        <p:grpSpPr>
          <a:xfrm>
            <a:off x="5071613" y="3491908"/>
            <a:ext cx="2187547" cy="1521268"/>
            <a:chOff x="4905758" y="2492896"/>
            <a:chExt cx="2187547" cy="15212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05758" y="2492896"/>
                  <a:ext cx="5303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2492896"/>
                  <a:ext cx="530337" cy="400110"/>
                </a:xfrm>
                <a:prstGeom prst="rect">
                  <a:avLst/>
                </a:prstGeom>
                <a:blipFill rotWithShape="1">
                  <a:blip r:embed="rId26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905758" y="2866615"/>
                  <a:ext cx="5243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2866615"/>
                  <a:ext cx="524374" cy="400110"/>
                </a:xfrm>
                <a:prstGeom prst="rect">
                  <a:avLst/>
                </a:prstGeom>
                <a:blipFill rotWithShape="1">
                  <a:blip r:embed="rId27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905758" y="3240334"/>
                  <a:ext cx="5303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3240334"/>
                  <a:ext cx="530338" cy="400110"/>
                </a:xfrm>
                <a:prstGeom prst="rect">
                  <a:avLst/>
                </a:prstGeom>
                <a:blipFill rotWithShape="1">
                  <a:blip r:embed="rId28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4905758" y="3614054"/>
                  <a:ext cx="5303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3614054"/>
                  <a:ext cx="530338" cy="400110"/>
                </a:xfrm>
                <a:prstGeom prst="rect">
                  <a:avLst/>
                </a:prstGeom>
                <a:blipFill rotWithShape="1">
                  <a:blip r:embed="rId29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5467652" y="2492896"/>
                  <a:ext cx="5254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2492896"/>
                  <a:ext cx="525464" cy="400110"/>
                </a:xfrm>
                <a:prstGeom prst="rect">
                  <a:avLst/>
                </a:prstGeom>
                <a:blipFill rotWithShape="1">
                  <a:blip r:embed="rId30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5467652" y="2866615"/>
                  <a:ext cx="5195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2866615"/>
                  <a:ext cx="519501" cy="400110"/>
                </a:xfrm>
                <a:prstGeom prst="rect">
                  <a:avLst/>
                </a:prstGeom>
                <a:blipFill rotWithShape="1">
                  <a:blip r:embed="rId31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467652" y="3240334"/>
                  <a:ext cx="5254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3240334"/>
                  <a:ext cx="525464" cy="400110"/>
                </a:xfrm>
                <a:prstGeom prst="rect">
                  <a:avLst/>
                </a:prstGeom>
                <a:blipFill rotWithShape="1">
                  <a:blip r:embed="rId32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5467652" y="3614054"/>
                  <a:ext cx="5254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3614054"/>
                  <a:ext cx="525464" cy="400110"/>
                </a:xfrm>
                <a:prstGeom prst="rect">
                  <a:avLst/>
                </a:prstGeom>
                <a:blipFill rotWithShape="1">
                  <a:blip r:embed="rId33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024672" y="2492896"/>
                  <a:ext cx="5057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2492896"/>
                  <a:ext cx="505715" cy="400110"/>
                </a:xfrm>
                <a:prstGeom prst="rect">
                  <a:avLst/>
                </a:prstGeom>
                <a:blipFill rotWithShape="1">
                  <a:blip r:embed="rId34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024672" y="2866615"/>
                  <a:ext cx="4997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2866615"/>
                  <a:ext cx="499752" cy="400110"/>
                </a:xfrm>
                <a:prstGeom prst="rect">
                  <a:avLst/>
                </a:prstGeom>
                <a:blipFill rotWithShape="1">
                  <a:blip r:embed="rId35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6024672" y="3240334"/>
                  <a:ext cx="5057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3240334"/>
                  <a:ext cx="505715" cy="400110"/>
                </a:xfrm>
                <a:prstGeom prst="rect">
                  <a:avLst/>
                </a:prstGeom>
                <a:blipFill rotWithShape="1">
                  <a:blip r:embed="rId36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6024672" y="3614054"/>
                  <a:ext cx="5057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3614054"/>
                  <a:ext cx="505715" cy="400110"/>
                </a:xfrm>
                <a:prstGeom prst="rect">
                  <a:avLst/>
                </a:prstGeom>
                <a:blipFill rotWithShape="1">
                  <a:blip r:embed="rId37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6561942" y="2492896"/>
                  <a:ext cx="5313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2492896"/>
                  <a:ext cx="531363" cy="400110"/>
                </a:xfrm>
                <a:prstGeom prst="rect">
                  <a:avLst/>
                </a:prstGeom>
                <a:blipFill rotWithShape="1">
                  <a:blip r:embed="rId38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6561942" y="2866615"/>
                  <a:ext cx="5254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2866615"/>
                  <a:ext cx="525400" cy="400110"/>
                </a:xfrm>
                <a:prstGeom prst="rect">
                  <a:avLst/>
                </a:prstGeom>
                <a:blipFill rotWithShape="1">
                  <a:blip r:embed="rId39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6561942" y="3240334"/>
                  <a:ext cx="5313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3240334"/>
                  <a:ext cx="531363" cy="400110"/>
                </a:xfrm>
                <a:prstGeom prst="rect">
                  <a:avLst/>
                </a:prstGeom>
                <a:blipFill rotWithShape="1">
                  <a:blip r:embed="rId40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6561942" y="3614054"/>
                  <a:ext cx="5313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3614054"/>
                  <a:ext cx="531363" cy="400110"/>
                </a:xfrm>
                <a:prstGeom prst="rect">
                  <a:avLst/>
                </a:prstGeom>
                <a:blipFill rotWithShape="1">
                  <a:blip r:embed="rId41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114300" y="345976"/>
            <a:ext cx="891540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ro-RO" sz="2800" smtClean="0"/>
              <a:t>Operații de transfer de date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92001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67596"/>
              </p:ext>
            </p:extLst>
          </p:nvPr>
        </p:nvGraphicFramePr>
        <p:xfrm>
          <a:off x="3680597" y="3201714"/>
          <a:ext cx="223224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74838"/>
            <a:ext cx="8915400" cy="133813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MPI_Reduce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sendbuf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recvbuf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count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ro-RO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ro-RO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   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MPI_Datatype 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datatype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MPI_Op 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op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ro-RO" sz="200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ro-RO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   </a:t>
            </a:r>
            <a:r>
              <a:rPr lang="en-US" sz="200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root</a:t>
            </a:r>
            <a:r>
              <a:rPr lang="en-US" sz="2000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MPI_Comm comm</a:t>
            </a:r>
            <a:r>
              <a:rPr lang="en-US" sz="2000" b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2000">
              <a:latin typeface="Calibri"/>
              <a:ea typeface="Calibri"/>
              <a:cs typeface="Times New Roman"/>
            </a:endParaRPr>
          </a:p>
          <a:p>
            <a:endParaRPr lang="en-US" sz="20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" y="345976"/>
            <a:ext cx="891540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ro-RO" sz="2800" smtClean="0"/>
              <a:t>Calcule colective (operații de reducere)</a:t>
            </a:r>
            <a:endParaRPr lang="en-US" sz="2800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3752605" y="3156610"/>
            <a:ext cx="2187547" cy="1521268"/>
            <a:chOff x="4905758" y="2492896"/>
            <a:chExt cx="2187547" cy="15212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905758" y="2492896"/>
                  <a:ext cx="5303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2492896"/>
                  <a:ext cx="530337" cy="400110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905758" y="2866615"/>
                  <a:ext cx="5254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2866615"/>
                  <a:ext cx="525464" cy="400110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905758" y="3240334"/>
                  <a:ext cx="5057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3240334"/>
                  <a:ext cx="505716" cy="400110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05758" y="3614054"/>
                  <a:ext cx="5313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3614054"/>
                  <a:ext cx="531364" cy="400110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467652" y="2492896"/>
                  <a:ext cx="5243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2492896"/>
                  <a:ext cx="524374" cy="400110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467652" y="2866615"/>
                  <a:ext cx="5195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2866615"/>
                  <a:ext cx="519501" cy="400110"/>
                </a:xfrm>
                <a:prstGeom prst="rect">
                  <a:avLst/>
                </a:prstGeom>
                <a:blipFill rotWithShape="1">
                  <a:blip r:embed="rId7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467652" y="3240334"/>
                  <a:ext cx="4997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3240334"/>
                  <a:ext cx="499752" cy="400110"/>
                </a:xfrm>
                <a:prstGeom prst="rect">
                  <a:avLst/>
                </a:prstGeom>
                <a:blipFill rotWithShape="1">
                  <a:blip r:embed="rId8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467652" y="3614054"/>
                  <a:ext cx="5254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3614054"/>
                  <a:ext cx="525400" cy="400110"/>
                </a:xfrm>
                <a:prstGeom prst="rect">
                  <a:avLst/>
                </a:prstGeom>
                <a:blipFill rotWithShape="1">
                  <a:blip r:embed="rId9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24672" y="2492896"/>
                  <a:ext cx="5303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2492896"/>
                  <a:ext cx="530337" cy="400110"/>
                </a:xfrm>
                <a:prstGeom prst="rect">
                  <a:avLst/>
                </a:prstGeom>
                <a:blipFill rotWithShape="1">
                  <a:blip r:embed="rId10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024672" y="2866615"/>
                  <a:ext cx="5254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2866615"/>
                  <a:ext cx="525464" cy="400110"/>
                </a:xfrm>
                <a:prstGeom prst="rect">
                  <a:avLst/>
                </a:prstGeom>
                <a:blipFill rotWithShape="1">
                  <a:blip r:embed="rId11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24672" y="3240334"/>
                  <a:ext cx="5057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3240334"/>
                  <a:ext cx="505715" cy="400110"/>
                </a:xfrm>
                <a:prstGeom prst="rect">
                  <a:avLst/>
                </a:prstGeom>
                <a:blipFill rotWithShape="1">
                  <a:blip r:embed="rId12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24672" y="3614054"/>
                  <a:ext cx="5313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3614054"/>
                  <a:ext cx="531364" cy="400110"/>
                </a:xfrm>
                <a:prstGeom prst="rect">
                  <a:avLst/>
                </a:prstGeom>
                <a:blipFill rotWithShape="1">
                  <a:blip r:embed="rId13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61942" y="2492896"/>
                  <a:ext cx="5303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2492896"/>
                  <a:ext cx="530337" cy="400110"/>
                </a:xfrm>
                <a:prstGeom prst="rect">
                  <a:avLst/>
                </a:prstGeom>
                <a:blipFill rotWithShape="1">
                  <a:blip r:embed="rId14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561942" y="2866615"/>
                  <a:ext cx="5254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2866615"/>
                  <a:ext cx="525464" cy="400110"/>
                </a:xfrm>
                <a:prstGeom prst="rect">
                  <a:avLst/>
                </a:prstGeom>
                <a:blipFill rotWithShape="1">
                  <a:blip r:embed="rId15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561942" y="3240334"/>
                  <a:ext cx="5057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3240334"/>
                  <a:ext cx="505716" cy="400110"/>
                </a:xfrm>
                <a:prstGeom prst="rect">
                  <a:avLst/>
                </a:prstGeom>
                <a:blipFill rotWithShape="1">
                  <a:blip r:embed="rId16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561942" y="3614054"/>
                  <a:ext cx="5313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3614054"/>
                  <a:ext cx="531363" cy="400110"/>
                </a:xfrm>
                <a:prstGeom prst="rect">
                  <a:avLst/>
                </a:prstGeom>
                <a:blipFill rotWithShape="1">
                  <a:blip r:embed="rId17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267744" y="3180940"/>
                <a:ext cx="18645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o-RO" sz="2000" smtClean="0"/>
                  <a:t> </a:t>
                </a:r>
                <a:r>
                  <a:rPr lang="ro-RO" sz="2000" i="1" smtClean="0">
                    <a:latin typeface="+mn-lt"/>
                  </a:rPr>
                  <a:t>sendbuf</a:t>
                </a:r>
                <a:endParaRPr lang="en-US" sz="2000" i="1">
                  <a:latin typeface="+mn-lt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180940"/>
                <a:ext cx="1864583" cy="400110"/>
              </a:xfrm>
              <a:prstGeom prst="rect">
                <a:avLst/>
              </a:prstGeom>
              <a:blipFill rotWithShape="1">
                <a:blip r:embed="rId18" cstate="print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30773"/>
              </p:ext>
            </p:extLst>
          </p:nvPr>
        </p:nvGraphicFramePr>
        <p:xfrm>
          <a:off x="395534" y="5258008"/>
          <a:ext cx="849694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24237"/>
                <a:gridCol w="2124237"/>
                <a:gridCol w="2124237"/>
                <a:gridCol w="2124237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23528" y="5258008"/>
                <a:ext cx="2295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ro-RO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ro-RO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ro-RO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58008"/>
                <a:ext cx="2295872" cy="400110"/>
              </a:xfrm>
              <a:prstGeom prst="rect">
                <a:avLst/>
              </a:prstGeom>
              <a:blipFill rotWithShape="1">
                <a:blip r:embed="rId19" cstate="print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483768" y="5258008"/>
                <a:ext cx="2295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o-RO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o-RO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o-RO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258008"/>
                <a:ext cx="2295872" cy="400110"/>
              </a:xfrm>
              <a:prstGeom prst="rect">
                <a:avLst/>
              </a:prstGeom>
              <a:blipFill rotWithShape="1">
                <a:blip r:embed="rId20" cstate="print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580384" y="5258008"/>
                <a:ext cx="2295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o-RO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o-RO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o-RO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384" y="5258008"/>
                <a:ext cx="2295872" cy="400110"/>
              </a:xfrm>
              <a:prstGeom prst="rect">
                <a:avLst/>
              </a:prstGeom>
              <a:blipFill rotWithShape="1">
                <a:blip r:embed="rId21" cstate="print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-80427" y="5186000"/>
            <a:ext cx="547971" cy="1552238"/>
            <a:chOff x="179512" y="2164794"/>
            <a:chExt cx="547971" cy="155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79512" y="2164794"/>
                  <a:ext cx="5479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2000" b="1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164794"/>
                  <a:ext cx="547971" cy="400110"/>
                </a:xfrm>
                <a:prstGeom prst="rect">
                  <a:avLst/>
                </a:prstGeom>
                <a:blipFill rotWithShape="1">
                  <a:blip r:embed="rId22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79512" y="2548837"/>
                  <a:ext cx="5479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548837"/>
                  <a:ext cx="547971" cy="400110"/>
                </a:xfrm>
                <a:prstGeom prst="rect">
                  <a:avLst/>
                </a:prstGeom>
                <a:blipFill rotWithShape="1">
                  <a:blip r:embed="rId23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79512" y="2932880"/>
                  <a:ext cx="5479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932880"/>
                  <a:ext cx="547971" cy="400110"/>
                </a:xfrm>
                <a:prstGeom prst="rect">
                  <a:avLst/>
                </a:prstGeom>
                <a:blipFill rotWithShape="1">
                  <a:blip r:embed="rId24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79512" y="3316922"/>
                  <a:ext cx="5479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000" b="1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316922"/>
                  <a:ext cx="547971" cy="400110"/>
                </a:xfrm>
                <a:prstGeom prst="rect">
                  <a:avLst/>
                </a:prstGeom>
                <a:blipFill rotWithShape="1">
                  <a:blip r:embed="rId25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740624" y="5229200"/>
                <a:ext cx="2295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o-RO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o-RO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o-RO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624" y="5229200"/>
                <a:ext cx="2295872" cy="400110"/>
              </a:xfrm>
              <a:prstGeom prst="rect">
                <a:avLst/>
              </a:prstGeom>
              <a:blipFill rotWithShape="1">
                <a:blip r:embed="rId26" cstate="print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267744" y="3573016"/>
                <a:ext cx="18645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o-RO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o-RO" sz="2000" smtClean="0"/>
                  <a:t> </a:t>
                </a:r>
                <a:r>
                  <a:rPr lang="ro-RO" sz="2000" i="1" smtClean="0">
                    <a:latin typeface="+mn-lt"/>
                  </a:rPr>
                  <a:t>sendbuf</a:t>
                </a:r>
                <a:endParaRPr lang="en-US" sz="2000" i="1">
                  <a:latin typeface="+mn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573016"/>
                <a:ext cx="1864583" cy="400110"/>
              </a:xfrm>
              <a:prstGeom prst="rect">
                <a:avLst/>
              </a:prstGeom>
              <a:blipFill rotWithShape="1">
                <a:blip r:embed="rId27" cstate="print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267744" y="3933056"/>
                <a:ext cx="18645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o-RO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o-RO" sz="2000" smtClean="0"/>
                  <a:t> </a:t>
                </a:r>
                <a:r>
                  <a:rPr lang="ro-RO" sz="2000" i="1" smtClean="0">
                    <a:latin typeface="+mn-lt"/>
                  </a:rPr>
                  <a:t>sendbuf</a:t>
                </a:r>
                <a:endParaRPr lang="en-US" sz="2000" i="1">
                  <a:latin typeface="+mn-lt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933056"/>
                <a:ext cx="1864583" cy="400110"/>
              </a:xfrm>
              <a:prstGeom prst="rect">
                <a:avLst/>
              </a:prstGeom>
              <a:blipFill rotWithShape="1">
                <a:blip r:embed="rId28" cstate="print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67744" y="4325034"/>
                <a:ext cx="18645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o-RO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o-RO" sz="2000" smtClean="0"/>
                  <a:t> </a:t>
                </a:r>
                <a:r>
                  <a:rPr lang="ro-RO" sz="2000" i="1" smtClean="0">
                    <a:latin typeface="+mn-lt"/>
                  </a:rPr>
                  <a:t>sendbuf</a:t>
                </a:r>
                <a:endParaRPr lang="en-US" sz="2000" i="1">
                  <a:latin typeface="+mn-lt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325034"/>
                <a:ext cx="1864583" cy="400110"/>
              </a:xfrm>
              <a:prstGeom prst="rect">
                <a:avLst/>
              </a:prstGeom>
              <a:blipFill rotWithShape="1">
                <a:blip r:embed="rId29" cstate="print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96280" y="4757082"/>
                <a:ext cx="8240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000" smtClean="0">
                    <a:latin typeface="+mn-lt"/>
                  </a:rPr>
                  <a:t>Rezultat MPI_Reduce: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o-RO" sz="2000" smtClean="0"/>
                  <a:t> </a:t>
                </a:r>
                <a:r>
                  <a:rPr lang="ro-RO" sz="2000" i="1" smtClean="0">
                    <a:latin typeface="+mn-lt"/>
                  </a:rPr>
                  <a:t>recvbuf</a:t>
                </a:r>
                <a:r>
                  <a:rPr lang="ro-RO" sz="2000" smtClean="0">
                    <a:latin typeface="+mn-lt"/>
                  </a:rPr>
                  <a:t> va conține suma celor 4 vectori</a:t>
                </a:r>
                <a:endParaRPr lang="en-US" sz="2000">
                  <a:latin typeface="+mn-lt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0" y="4757082"/>
                <a:ext cx="8240216" cy="400110"/>
              </a:xfrm>
              <a:prstGeom prst="rect">
                <a:avLst/>
              </a:prstGeom>
              <a:blipFill rotWithShape="1">
                <a:blip r:embed="rId30" cstate="print"/>
                <a:stretch>
                  <a:fillRect l="-81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6228184" y="357301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smtClean="0">
                <a:latin typeface="+mn-lt"/>
              </a:rPr>
              <a:t>MPI_Op = MPI_SUM</a:t>
            </a:r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285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 animBg="1"/>
      <p:bldP spid="62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43398"/>
                <a:ext cx="8229600" cy="45259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8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ro-RO" sz="28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o-RO" sz="2800" b="0" i="1" smtClean="0">
                                <a:latin typeface="Cambria Math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ro-RO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o-RO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ro-RO" sz="2800" b="0" i="1" smtClean="0">
                            <a:latin typeface="Cambria Math"/>
                          </a:rPr>
                          <m:t> </m:t>
                        </m:r>
                        <m:r>
                          <a:rPr lang="ro-RO" sz="2800" b="0" i="1" smtClean="0">
                            <a:latin typeface="Cambria Math"/>
                          </a:rPr>
                          <m:t>𝑑𝑥</m:t>
                        </m:r>
                        <m:r>
                          <a:rPr lang="ro-RO" sz="2800" b="0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8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ro-RO" sz="28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nary>
                  </m:oMath>
                </a14:m>
                <a:endParaRPr lang="ro-RO" sz="2800" smtClean="0"/>
              </a:p>
              <a:p>
                <a:r>
                  <a:rPr lang="ro-RO" sz="2400" smtClean="0"/>
                  <a:t>Suma Riemann: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800" b="0" i="1" smtClean="0">
                            <a:latin typeface="Cambria Math"/>
                          </a:rPr>
                          <m:t>𝑘</m:t>
                        </m:r>
                        <m:r>
                          <a:rPr lang="ro-RO" sz="2800" b="0" i="1" smtClean="0">
                            <a:latin typeface="Cambria Math"/>
                          </a:rPr>
                          <m:t> =1</m:t>
                        </m:r>
                      </m:sub>
                      <m:sup>
                        <m:r>
                          <a:rPr lang="ro-RO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ro-RO" sz="2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o-RO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ro-RO" sz="28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ro-RO" sz="28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ro-RO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ro-RO" sz="2800" b="0" i="1" smtClean="0">
                            <a:latin typeface="Cambria Math"/>
                          </a:rPr>
                          <m:t> − </m:t>
                        </m:r>
                        <m:sSub>
                          <m:sSubPr>
                            <m:ctrlP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8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ro-RO" sz="28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ro-RO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ro-RO" sz="2800" smtClean="0"/>
              </a:p>
              <a:p>
                <a:endParaRPr lang="ro-RO" sz="2800" smtClean="0"/>
              </a:p>
              <a:p>
                <a:r>
                  <a:rPr lang="ro-RO" sz="2400" smtClean="0"/>
                  <a:t>Soluție secvențială:</a:t>
                </a:r>
              </a:p>
              <a:p>
                <a:pPr marL="0" indent="0">
                  <a:buNone/>
                </a:pPr>
                <a:r>
                  <a:rPr lang="ro-RO" sz="2400" b="1">
                    <a:solidFill>
                      <a:srgbClr val="0000FF"/>
                    </a:solidFill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lang="ro-RO" sz="2400" b="1" smtClean="0">
                    <a:solidFill>
                      <a:srgbClr val="0000FF"/>
                    </a:solidFill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lang="en-US" sz="2400" b="1" smtClean="0">
                    <a:solidFill>
                      <a:srgbClr val="0000FF"/>
                    </a:solidFill>
                    <a:latin typeface="Courier New"/>
                    <a:ea typeface="Times New Roman"/>
                    <a:cs typeface="Times New Roman"/>
                  </a:rPr>
                  <a:t>for</a:t>
                </a:r>
                <a:r>
                  <a:rPr lang="en-US" sz="2400" smtClean="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(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i 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=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lang="en-US" sz="2400">
                    <a:solidFill>
                      <a:srgbClr val="FF8000"/>
                    </a:solidFill>
                    <a:latin typeface="Courier New"/>
                    <a:ea typeface="Times New Roman"/>
                    <a:cs typeface="Times New Roman"/>
                  </a:rPr>
                  <a:t>1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;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i 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&lt;=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n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;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i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++)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{</a:t>
                </a:r>
                <a:endParaRPr lang="en-US" sz="2400">
                  <a:latin typeface="Calibri"/>
                  <a:ea typeface="Calibri"/>
                  <a:cs typeface="Times New Roman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smtClean="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   </a:t>
                </a:r>
                <a:r>
                  <a:rPr lang="en-US" sz="2400" smtClean="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x 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=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h 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*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((</a:t>
                </a:r>
                <a:r>
                  <a:rPr lang="en-US" sz="2400">
                    <a:solidFill>
                      <a:srgbClr val="8000FF"/>
                    </a:solidFill>
                    <a:latin typeface="Courier New"/>
                    <a:ea typeface="Times New Roman"/>
                    <a:cs typeface="Times New Roman"/>
                  </a:rPr>
                  <a:t>double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)(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i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)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-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lang="en-US" sz="2400">
                    <a:solidFill>
                      <a:srgbClr val="FF8000"/>
                    </a:solidFill>
                    <a:latin typeface="Courier New"/>
                    <a:ea typeface="Times New Roman"/>
                    <a:cs typeface="Times New Roman"/>
                  </a:rPr>
                  <a:t>0.5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);</a:t>
                </a:r>
                <a:endParaRPr lang="en-US" sz="2400">
                  <a:latin typeface="Calibri"/>
                  <a:ea typeface="Calibri"/>
                  <a:cs typeface="Times New Roman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lang="ro-RO" sz="2400" smtClean="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  </a:t>
                </a:r>
                <a:r>
                  <a:rPr lang="en-US" sz="2400" smtClean="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sum 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=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sum 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+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f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(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x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);</a:t>
                </a:r>
                <a:endParaRPr lang="en-US" sz="2400">
                  <a:latin typeface="Calibri"/>
                  <a:ea typeface="Calibri"/>
                  <a:cs typeface="Times New Roman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1" smtClean="0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  </a:t>
                </a:r>
                <a:r>
                  <a:rPr lang="en-US" sz="2400" b="1" smtClean="0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}</a:t>
                </a:r>
                <a:endParaRPr lang="en-US" sz="2400">
                  <a:latin typeface="Calibri"/>
                  <a:ea typeface="Calibri"/>
                  <a:cs typeface="Times New Roman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smtClean="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 </a:t>
                </a:r>
                <a:r>
                  <a:rPr lang="en-US" sz="2400" smtClean="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pi 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=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h </a:t>
                </a:r>
                <a:r>
                  <a:rPr lang="en-US" sz="2400" b="1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*</a:t>
                </a:r>
                <a:r>
                  <a:rPr lang="en-US" sz="2400">
                    <a:solidFill>
                      <a:srgbClr val="000000"/>
                    </a:solidFill>
                    <a:latin typeface="Courier New"/>
                    <a:ea typeface="Times New Roman"/>
                    <a:cs typeface="Times New Roman"/>
                  </a:rPr>
                  <a:t> sum</a:t>
                </a:r>
                <a:r>
                  <a:rPr lang="en-US" sz="2400" b="1" smtClean="0">
                    <a:solidFill>
                      <a:srgbClr val="000080"/>
                    </a:solidFill>
                    <a:latin typeface="Courier New"/>
                    <a:ea typeface="Times New Roman"/>
                    <a:cs typeface="Times New Roman"/>
                  </a:rPr>
                  <a:t>;</a:t>
                </a:r>
                <a:r>
                  <a:rPr lang="en-US" sz="2400">
                    <a:latin typeface="Calibri"/>
                    <a:ea typeface="Calibri"/>
                    <a:cs typeface="Times New Roman"/>
                  </a:rPr>
                  <a:t> </a:t>
                </a:r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43398"/>
                <a:ext cx="8229600" cy="4525962"/>
              </a:xfrm>
              <a:blipFill rotWithShape="1">
                <a:blip r:embed="rId2" cstate="print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88640"/>
            <a:ext cx="891540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ro-RO" sz="2800" smtClean="0"/>
              <a:t>Calcule colective (operații de reducere)</a:t>
            </a:r>
          </a:p>
          <a:p>
            <a:r>
              <a:rPr lang="ro-RO" sz="2800" smtClean="0"/>
              <a:t>Exemplu – aproximare valoare PI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8854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188640"/>
            <a:ext cx="891540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ro-RO" sz="2800" smtClean="0"/>
              <a:t>Calcule colective (operații de reducere)</a:t>
            </a:r>
          </a:p>
          <a:p>
            <a:r>
              <a:rPr lang="ro-RO" sz="2800" smtClean="0"/>
              <a:t>Exemplu – aproximare valoare PI</a:t>
            </a:r>
            <a:endParaRPr lang="en-US" sz="280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288805"/>
              </p:ext>
            </p:extLst>
          </p:nvPr>
        </p:nvGraphicFramePr>
        <p:xfrm>
          <a:off x="1500187" y="1719719"/>
          <a:ext cx="6384181" cy="5093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Worksheet" r:id="rId4" imgW="6219708" imgH="4962459" progId="Excel.Sheet.12">
                  <p:embed/>
                </p:oleObj>
              </mc:Choice>
              <mc:Fallback>
                <p:oleObj name="Worksheet" r:id="rId4" imgW="6219708" imgH="4962459" progId="Excel.Shee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7" y="1719719"/>
                        <a:ext cx="6384181" cy="5093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3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Sumar</a:t>
            </a:r>
            <a:endParaRPr 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23850" y="2287413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800" i="1" smtClean="0"/>
              <a:t>Message Passing Interface</a:t>
            </a:r>
          </a:p>
          <a:p>
            <a:pPr lvl="1">
              <a:defRPr/>
            </a:pPr>
            <a:r>
              <a:rPr lang="en-US" sz="2400" err="1" smtClean="0">
                <a:ea typeface="+mn-ea"/>
                <a:cs typeface="+mn-cs"/>
              </a:rPr>
              <a:t>Elemente</a:t>
            </a:r>
            <a:r>
              <a:rPr lang="en-US" sz="2400" smtClean="0">
                <a:ea typeface="+mn-ea"/>
                <a:cs typeface="+mn-cs"/>
              </a:rPr>
              <a:t> introdu</a:t>
            </a:r>
            <a:r>
              <a:rPr lang="ro-RO" sz="2400" smtClean="0">
                <a:ea typeface="+mn-ea"/>
                <a:cs typeface="+mn-cs"/>
              </a:rPr>
              <a:t>se</a:t>
            </a:r>
            <a:endParaRPr lang="en-US" sz="240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sz="2400" err="1" smtClean="0">
                <a:ea typeface="+mn-ea"/>
                <a:cs typeface="+mn-cs"/>
              </a:rPr>
              <a:t>Comunicarea</a:t>
            </a:r>
            <a:r>
              <a:rPr lang="en-US" sz="2400" smtClean="0">
                <a:ea typeface="+mn-ea"/>
                <a:cs typeface="+mn-cs"/>
              </a:rPr>
              <a:t> punct</a:t>
            </a:r>
            <a:r>
              <a:rPr lang="ro-RO" sz="2400" smtClean="0">
                <a:ea typeface="+mn-ea"/>
                <a:cs typeface="+mn-cs"/>
              </a:rPr>
              <a:t> </a:t>
            </a:r>
            <a:r>
              <a:rPr lang="en-US" sz="2400" smtClean="0">
                <a:ea typeface="+mn-ea"/>
                <a:cs typeface="+mn-cs"/>
              </a:rPr>
              <a:t>–</a:t>
            </a:r>
            <a:r>
              <a:rPr lang="ro-RO" sz="2400" smtClean="0">
                <a:ea typeface="+mn-ea"/>
                <a:cs typeface="+mn-cs"/>
              </a:rPr>
              <a:t> </a:t>
            </a:r>
            <a:r>
              <a:rPr lang="en-US" sz="2400" smtClean="0">
                <a:ea typeface="+mn-ea"/>
                <a:cs typeface="+mn-cs"/>
              </a:rPr>
              <a:t>la</a:t>
            </a:r>
            <a:r>
              <a:rPr lang="ro-RO" sz="2400" smtClean="0">
                <a:ea typeface="+mn-ea"/>
                <a:cs typeface="+mn-cs"/>
              </a:rPr>
              <a:t> </a:t>
            </a:r>
            <a:r>
              <a:rPr lang="en-US" sz="2400"/>
              <a:t>–</a:t>
            </a:r>
            <a:r>
              <a:rPr lang="ro-RO" sz="2400"/>
              <a:t> </a:t>
            </a:r>
            <a:r>
              <a:rPr lang="en-US" sz="2400" smtClean="0">
                <a:ea typeface="+mn-ea"/>
                <a:cs typeface="+mn-cs"/>
              </a:rPr>
              <a:t>punct</a:t>
            </a:r>
          </a:p>
          <a:p>
            <a:pPr lvl="1">
              <a:defRPr/>
            </a:pPr>
            <a:r>
              <a:rPr lang="en-US" sz="2400" err="1" smtClean="0">
                <a:ea typeface="+mn-ea"/>
                <a:cs typeface="+mn-cs"/>
              </a:rPr>
              <a:t>Tipuri</a:t>
            </a:r>
            <a:r>
              <a:rPr lang="en-US" sz="2400" smtClean="0">
                <a:ea typeface="+mn-ea"/>
                <a:cs typeface="+mn-cs"/>
              </a:rPr>
              <a:t> de date</a:t>
            </a:r>
          </a:p>
          <a:p>
            <a:pPr lvl="1">
              <a:defRPr/>
            </a:pPr>
            <a:r>
              <a:rPr lang="en-US" sz="2400" err="1" smtClean="0">
                <a:ea typeface="+mn-ea"/>
                <a:cs typeface="+mn-cs"/>
              </a:rPr>
              <a:t>Topologii</a:t>
            </a:r>
            <a:r>
              <a:rPr lang="en-US" sz="2400" smtClean="0">
                <a:ea typeface="+mn-ea"/>
                <a:cs typeface="+mn-cs"/>
              </a:rPr>
              <a:t> de </a:t>
            </a:r>
            <a:r>
              <a:rPr lang="en-US" sz="2400" err="1" smtClean="0">
                <a:ea typeface="+mn-ea"/>
                <a:cs typeface="+mn-cs"/>
              </a:rPr>
              <a:t>procese</a:t>
            </a:r>
            <a:endParaRPr lang="en-US" sz="240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sz="2400" err="1" smtClean="0">
                <a:ea typeface="+mn-ea"/>
                <a:cs typeface="+mn-cs"/>
              </a:rPr>
              <a:t>Comunicare</a:t>
            </a:r>
            <a:r>
              <a:rPr lang="en-US" sz="2400" smtClean="0">
                <a:ea typeface="+mn-ea"/>
                <a:cs typeface="+mn-cs"/>
              </a:rPr>
              <a:t> colectiv</a:t>
            </a:r>
            <a:r>
              <a:rPr lang="ro-RO" sz="2400" smtClean="0">
                <a:ea typeface="+mn-ea"/>
                <a:cs typeface="+mn-cs"/>
              </a:rPr>
              <a:t>ă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44675"/>
            <a:ext cx="8857108" cy="49688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dirty="0" smtClean="0"/>
              <a:t>Tampon </a:t>
            </a:r>
            <a:r>
              <a:rPr lang="en-US" sz="2800" b="1" dirty="0"/>
              <a:t>de </a:t>
            </a:r>
            <a:r>
              <a:rPr lang="en-US" sz="2800" b="1" dirty="0" err="1"/>
              <a:t>comunica</a:t>
            </a:r>
            <a:r>
              <a:rPr lang="ro-RO" sz="2800" b="1" dirty="0"/>
              <a:t>ț</a:t>
            </a:r>
            <a:r>
              <a:rPr lang="en-US" sz="2800" b="1" dirty="0" err="1" smtClean="0"/>
              <a:t>ie</a:t>
            </a:r>
            <a:r>
              <a:rPr lang="ro-RO" sz="2800" dirty="0" smtClean="0"/>
              <a:t> - </a:t>
            </a:r>
            <a:r>
              <a:rPr lang="en-US" sz="2800" dirty="0" err="1" smtClean="0"/>
              <a:t>definit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tripleta</a:t>
            </a:r>
            <a:r>
              <a:rPr lang="ro-RO" sz="2800" dirty="0"/>
              <a:t>:</a:t>
            </a:r>
            <a:r>
              <a:rPr lang="en-US" sz="2800" dirty="0"/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i="1" dirty="0">
                <a:solidFill>
                  <a:srgbClr val="C00000"/>
                </a:solidFill>
              </a:rPr>
              <a:t>(</a:t>
            </a:r>
            <a:r>
              <a:rPr lang="en-AU" sz="2400" i="1" dirty="0" err="1">
                <a:solidFill>
                  <a:srgbClr val="C00000"/>
                </a:solidFill>
              </a:rPr>
              <a:t>adres</a:t>
            </a:r>
            <a:r>
              <a:rPr lang="ro-RO" sz="2400" i="1" dirty="0">
                <a:solidFill>
                  <a:srgbClr val="C00000"/>
                </a:solidFill>
              </a:rPr>
              <a:t>ă</a:t>
            </a:r>
            <a:r>
              <a:rPr lang="en-AU" sz="2400" i="1" dirty="0">
                <a:solidFill>
                  <a:srgbClr val="C00000"/>
                </a:solidFill>
              </a:rPr>
              <a:t>, </a:t>
            </a:r>
            <a:r>
              <a:rPr lang="en-AU" sz="2400" i="1" dirty="0" err="1">
                <a:solidFill>
                  <a:srgbClr val="C00000"/>
                </a:solidFill>
              </a:rPr>
              <a:t>contor</a:t>
            </a:r>
            <a:r>
              <a:rPr lang="en-AU" sz="2400" i="1" dirty="0">
                <a:solidFill>
                  <a:srgbClr val="C00000"/>
                </a:solidFill>
              </a:rPr>
              <a:t>, </a:t>
            </a:r>
            <a:r>
              <a:rPr lang="en-AU" sz="2400" i="1" dirty="0" err="1" smtClean="0">
                <a:solidFill>
                  <a:srgbClr val="C00000"/>
                </a:solidFill>
              </a:rPr>
              <a:t>tip_de_date</a:t>
            </a:r>
            <a:r>
              <a:rPr lang="en-AU" sz="2400" i="1" dirty="0" smtClean="0">
                <a:solidFill>
                  <a:srgbClr val="C00000"/>
                </a:solidFill>
              </a:rPr>
              <a:t>)</a:t>
            </a:r>
            <a:endParaRPr lang="ro-RO" sz="2400" i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2800" b="1" dirty="0" smtClean="0"/>
              <a:t>Context</a:t>
            </a:r>
            <a:endParaRPr lang="en-US" sz="2800" dirty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comunicare</a:t>
            </a:r>
            <a:r>
              <a:rPr lang="en-US" sz="2400" dirty="0"/>
              <a:t> de </a:t>
            </a:r>
            <a:r>
              <a:rPr lang="en-US" sz="2400" dirty="0" err="1"/>
              <a:t>mesaj</a:t>
            </a:r>
            <a:r>
              <a:rPr lang="en-US" sz="2400" dirty="0"/>
              <a:t> se </a:t>
            </a:r>
            <a:r>
              <a:rPr lang="en-US" sz="2400" dirty="0" err="1"/>
              <a:t>deruleaz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-un </a:t>
            </a:r>
            <a:r>
              <a:rPr lang="en-US" sz="2400" i="1" dirty="0"/>
              <a:t>context</a:t>
            </a:r>
            <a:r>
              <a:rPr lang="en-US" sz="2400" dirty="0"/>
              <a:t>.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err="1"/>
              <a:t>Mesajele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 err="1"/>
              <a:t>ntotdeauna</a:t>
            </a:r>
            <a:r>
              <a:rPr lang="en-US" sz="2400" dirty="0"/>
              <a:t> </a:t>
            </a:r>
            <a:r>
              <a:rPr lang="en-US" sz="2400" dirty="0" err="1"/>
              <a:t>primite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contextul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care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transmise</a:t>
            </a:r>
            <a:r>
              <a:rPr lang="en-US" sz="2400" dirty="0" smtClean="0"/>
              <a:t>.</a:t>
            </a:r>
            <a:endParaRPr lang="ro-RO" sz="2400" dirty="0" smtClean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AU" sz="2400" dirty="0" err="1"/>
              <a:t>Mesajele</a:t>
            </a:r>
            <a:r>
              <a:rPr lang="en-AU" sz="2400" dirty="0"/>
              <a:t> </a:t>
            </a:r>
            <a:r>
              <a:rPr lang="en-AU" sz="2400" dirty="0" err="1"/>
              <a:t>transmise</a:t>
            </a:r>
            <a:r>
              <a:rPr lang="en-AU" sz="2400" dirty="0"/>
              <a:t> </a:t>
            </a:r>
            <a:r>
              <a:rPr lang="en-AU" sz="2400" dirty="0" err="1"/>
              <a:t>în</a:t>
            </a:r>
            <a:r>
              <a:rPr lang="en-AU" sz="2400" dirty="0"/>
              <a:t> </a:t>
            </a:r>
            <a:r>
              <a:rPr lang="en-AU" sz="2400" dirty="0" err="1"/>
              <a:t>contexte</a:t>
            </a:r>
            <a:r>
              <a:rPr lang="en-AU" sz="2400" dirty="0"/>
              <a:t> </a:t>
            </a:r>
            <a:r>
              <a:rPr lang="en-AU" sz="2400" dirty="0" err="1"/>
              <a:t>diferite</a:t>
            </a:r>
            <a:r>
              <a:rPr lang="en-AU" sz="2400" dirty="0"/>
              <a:t> nu </a:t>
            </a:r>
            <a:r>
              <a:rPr lang="en-AU" sz="2400" dirty="0" err="1" smtClean="0"/>
              <a:t>interfer</a:t>
            </a:r>
            <a:r>
              <a:rPr lang="ro-RO" sz="2400" dirty="0" smtClean="0"/>
              <a:t>ă.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err="1"/>
              <a:t>Mesajele</a:t>
            </a:r>
            <a:r>
              <a:rPr lang="en-US" sz="2400" dirty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caracterizate</a:t>
            </a:r>
            <a:r>
              <a:rPr lang="en-US" sz="2400" dirty="0" smtClean="0"/>
              <a:t> de</a:t>
            </a:r>
            <a:r>
              <a:rPr lang="ro-RO" sz="2400" b="1" dirty="0" smtClean="0"/>
              <a:t>: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2000" b="1" dirty="0" smtClean="0">
                <a:solidFill>
                  <a:srgbClr val="C00000"/>
                </a:solidFill>
              </a:rPr>
              <a:t>context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2000" b="1" dirty="0">
                <a:solidFill>
                  <a:srgbClr val="C00000"/>
                </a:solidFill>
              </a:rPr>
              <a:t>t</a:t>
            </a:r>
            <a:r>
              <a:rPr lang="ro-RO" sz="2000" b="1" dirty="0" smtClean="0">
                <a:solidFill>
                  <a:srgbClr val="C00000"/>
                </a:solidFill>
              </a:rPr>
              <a:t>ag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dirty="0" err="1"/>
              <a:t>Grup</a:t>
            </a:r>
            <a:r>
              <a:rPr lang="en-US" sz="2800" b="1" dirty="0"/>
              <a:t> de </a:t>
            </a:r>
            <a:r>
              <a:rPr lang="en-US" sz="2800" b="1" dirty="0" err="1" smtClean="0"/>
              <a:t>procese</a:t>
            </a:r>
            <a:endParaRPr lang="en-US" sz="2800" dirty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err="1"/>
              <a:t>Contextul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partajat</a:t>
            </a:r>
            <a:r>
              <a:rPr lang="en-US" sz="2400" dirty="0"/>
              <a:t> de un</a:t>
            </a:r>
            <a:r>
              <a:rPr lang="en-US" sz="2400" b="1" dirty="0"/>
              <a:t> </a:t>
            </a:r>
            <a:r>
              <a:rPr lang="en-US" sz="2400" i="1" dirty="0" err="1"/>
              <a:t>grup</a:t>
            </a:r>
            <a:r>
              <a:rPr lang="en-US" sz="2400" i="1" dirty="0"/>
              <a:t> de </a:t>
            </a:r>
            <a:r>
              <a:rPr lang="en-US" sz="2400" i="1" dirty="0" err="1" smtClean="0"/>
              <a:t>procese</a:t>
            </a:r>
            <a:r>
              <a:rPr lang="ro-RO" sz="2400" i="1" dirty="0" smtClean="0"/>
              <a:t>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proces</a:t>
            </a:r>
            <a:r>
              <a:rPr lang="en-US" sz="2400" dirty="0"/>
              <a:t> are un rang (</a:t>
            </a:r>
            <a:r>
              <a:rPr lang="en-US" sz="2400" dirty="0" smtClean="0"/>
              <a:t>n</a:t>
            </a:r>
            <a:r>
              <a:rPr lang="ro-RO" sz="2400" dirty="0" smtClean="0"/>
              <a:t>umăr întreg).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2400" dirty="0" smtClean="0"/>
              <a:t>Deci, f</a:t>
            </a:r>
            <a:r>
              <a:rPr lang="en-US" sz="2400" dirty="0" err="1" smtClean="0"/>
              <a:t>iecare</a:t>
            </a:r>
            <a:r>
              <a:rPr lang="en-US" sz="2400" dirty="0" smtClean="0"/>
              <a:t> </a:t>
            </a:r>
            <a:r>
              <a:rPr lang="en-US" sz="2400" dirty="0" err="1"/>
              <a:t>proces</a:t>
            </a:r>
            <a:r>
              <a:rPr lang="en-US" sz="2400" dirty="0"/>
              <a:t> </a:t>
            </a:r>
            <a:r>
              <a:rPr lang="ro-RO" sz="2400" dirty="0" smtClean="0"/>
              <a:t>e </a:t>
            </a:r>
            <a:r>
              <a:rPr lang="en-US" sz="2400" dirty="0" err="1" smtClean="0"/>
              <a:t>caracterizat</a:t>
            </a:r>
            <a:r>
              <a:rPr lang="en-US" sz="2400" dirty="0" smtClean="0"/>
              <a:t> de</a:t>
            </a:r>
            <a:r>
              <a:rPr lang="ro-RO" sz="2400" dirty="0" smtClean="0"/>
              <a:t>: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dirty="0" err="1" smtClean="0">
                <a:solidFill>
                  <a:srgbClr val="C00000"/>
                </a:solidFill>
              </a:rPr>
              <a:t>grup</a:t>
            </a:r>
            <a:endParaRPr lang="ro-RO" sz="2000" b="1" dirty="0" smtClean="0">
              <a:solidFill>
                <a:srgbClr val="C00000"/>
              </a:solidFill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rang </a:t>
            </a:r>
            <a:r>
              <a:rPr lang="ro-RO" sz="2000" b="1" dirty="0" smtClean="0">
                <a:solidFill>
                  <a:srgbClr val="C00000"/>
                </a:solidFill>
              </a:rPr>
              <a:t>î</a:t>
            </a:r>
            <a:r>
              <a:rPr lang="en-US" sz="2000" b="1" dirty="0" smtClean="0">
                <a:solidFill>
                  <a:srgbClr val="C00000"/>
                </a:solidFill>
              </a:rPr>
              <a:t>n </a:t>
            </a:r>
            <a:r>
              <a:rPr lang="en-US" sz="2000" b="1" dirty="0" err="1" smtClean="0">
                <a:solidFill>
                  <a:srgbClr val="C00000"/>
                </a:solidFill>
              </a:rPr>
              <a:t>grup</a:t>
            </a:r>
            <a:endParaRPr lang="en-US" sz="2000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ro-RO" sz="2400" dirty="0" smtClean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400" dirty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ro-RO" sz="2400" i="1" dirty="0" smtClean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ro-RO" sz="2000" i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487363"/>
          </a:xfrm>
        </p:spPr>
        <p:txBody>
          <a:bodyPr/>
          <a:lstStyle/>
          <a:p>
            <a:r>
              <a:rPr lang="en-US" sz="2800" smtClean="0"/>
              <a:t>Elemente noi</a:t>
            </a:r>
            <a:r>
              <a:rPr lang="ro-RO" sz="2800" smtClean="0"/>
              <a:t> introduse de MPI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605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228600" y="2924175"/>
            <a:ext cx="8915400" cy="1066800"/>
          </a:xfrm>
        </p:spPr>
        <p:txBody>
          <a:bodyPr/>
          <a:lstStyle/>
          <a:p>
            <a:r>
              <a:rPr lang="ro-RO" smtClean="0"/>
              <a:t>Întrebări?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Oval 5"/>
          <p:cNvSpPr>
            <a:spLocks noChangeArrowheads="1"/>
          </p:cNvSpPr>
          <p:nvPr/>
        </p:nvSpPr>
        <p:spPr bwMode="auto">
          <a:xfrm>
            <a:off x="2797447" y="2904331"/>
            <a:ext cx="574675" cy="576263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0</a:t>
            </a:r>
          </a:p>
        </p:txBody>
      </p:sp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4129088" y="2564706"/>
            <a:ext cx="574675" cy="576262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1</a:t>
            </a:r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3562995" y="3418982"/>
            <a:ext cx="574675" cy="576263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3</a:t>
            </a:r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2544762" y="3932957"/>
            <a:ext cx="574675" cy="576262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4</a:t>
            </a:r>
          </a:p>
        </p:txBody>
      </p:sp>
      <p:sp>
        <p:nvSpPr>
          <p:cNvPr id="11272" name="Oval 9"/>
          <p:cNvSpPr>
            <a:spLocks noChangeArrowheads="1"/>
          </p:cNvSpPr>
          <p:nvPr/>
        </p:nvSpPr>
        <p:spPr bwMode="auto">
          <a:xfrm>
            <a:off x="3924821" y="4264744"/>
            <a:ext cx="574675" cy="576263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5</a:t>
            </a:r>
          </a:p>
        </p:txBody>
      </p:sp>
      <p:sp>
        <p:nvSpPr>
          <p:cNvPr id="11273" name="Oval 10"/>
          <p:cNvSpPr>
            <a:spLocks noChangeArrowheads="1"/>
          </p:cNvSpPr>
          <p:nvPr/>
        </p:nvSpPr>
        <p:spPr bwMode="auto">
          <a:xfrm>
            <a:off x="4887838" y="3688481"/>
            <a:ext cx="574675" cy="576263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6</a:t>
            </a:r>
          </a:p>
        </p:txBody>
      </p:sp>
      <p:sp>
        <p:nvSpPr>
          <p:cNvPr id="11274" name="Oval 11"/>
          <p:cNvSpPr>
            <a:spLocks noChangeArrowheads="1"/>
          </p:cNvSpPr>
          <p:nvPr/>
        </p:nvSpPr>
        <p:spPr bwMode="auto">
          <a:xfrm>
            <a:off x="5281613" y="2543373"/>
            <a:ext cx="574675" cy="576263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2</a:t>
            </a:r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107504" y="1735409"/>
            <a:ext cx="3509466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b="1">
                <a:cs typeface="Arial" charset="0"/>
              </a:rPr>
              <a:t>MPI_COMM_WORLD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5838363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>
              <a:buFontTx/>
              <a:buNone/>
            </a:pPr>
            <a:r>
              <a:rPr lang="ro-RO" smtClean="0">
                <a:latin typeface="+mn-lt"/>
              </a:rPr>
              <a:t>Există un c</a:t>
            </a:r>
            <a:r>
              <a:rPr lang="en-US" smtClean="0">
                <a:latin typeface="+mn-lt"/>
              </a:rPr>
              <a:t>omunicator predefinit:</a:t>
            </a:r>
            <a:r>
              <a:rPr lang="ro-RO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b="1" i="1" smtClean="0">
                <a:solidFill>
                  <a:srgbClr val="FF0000"/>
                </a:solidFill>
                <a:latin typeface="+mn-lt"/>
              </a:rPr>
              <a:t>MPI_COMM_WORLD</a:t>
            </a:r>
            <a:endParaRPr lang="en-US" b="1" i="1">
              <a:solidFill>
                <a:srgbClr val="FF0000"/>
              </a:solidFill>
              <a:latin typeface="+mn-lt"/>
            </a:endParaRPr>
          </a:p>
          <a:p>
            <a:endParaRPr lang="en-US">
              <a:latin typeface="+mn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87363"/>
          </a:xfrm>
        </p:spPr>
        <p:txBody>
          <a:bodyPr/>
          <a:lstStyle/>
          <a:p>
            <a:r>
              <a:rPr lang="en-US" sz="2800" smtClean="0"/>
              <a:t>Elemente noi</a:t>
            </a:r>
            <a:r>
              <a:rPr lang="ro-RO" sz="2800" smtClean="0"/>
              <a:t> introduse de MPI</a:t>
            </a:r>
            <a:endParaRPr lang="en-US" sz="2800" smtClean="0"/>
          </a:p>
        </p:txBody>
      </p:sp>
      <p:sp>
        <p:nvSpPr>
          <p:cNvPr id="14" name="Cloud 13"/>
          <p:cNvSpPr/>
          <p:nvPr/>
        </p:nvSpPr>
        <p:spPr bwMode="auto">
          <a:xfrm rot="21328277">
            <a:off x="1527143" y="2041817"/>
            <a:ext cx="5121443" cy="3330595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87363"/>
          </a:xfrm>
        </p:spPr>
        <p:txBody>
          <a:bodyPr/>
          <a:lstStyle/>
          <a:p>
            <a:r>
              <a:rPr lang="en-US" sz="2800" smtClean="0"/>
              <a:t>Structura general</a:t>
            </a:r>
            <a:r>
              <a:rPr lang="ro-RO" sz="2800" smtClean="0"/>
              <a:t>ă</a:t>
            </a:r>
            <a:r>
              <a:rPr lang="en-US" sz="2800" smtClean="0"/>
              <a:t> a unui program MPI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125770"/>
              </p:ext>
            </p:extLst>
          </p:nvPr>
        </p:nvGraphicFramePr>
        <p:xfrm>
          <a:off x="2123728" y="1772816"/>
          <a:ext cx="4968552" cy="4931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Worksheet" r:id="rId4" imgW="3848036" imgH="3819396" progId="Excel.Sheet.12">
                  <p:embed/>
                </p:oleObj>
              </mc:Choice>
              <mc:Fallback>
                <p:oleObj name="Worksheet" r:id="rId4" imgW="3848036" imgH="3819396" progId="Excel.Sheet.12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772816"/>
                        <a:ext cx="4968552" cy="4931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3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414338"/>
            <a:ext cx="8458200" cy="347662"/>
          </a:xfrm>
        </p:spPr>
        <p:txBody>
          <a:bodyPr/>
          <a:lstStyle/>
          <a:p>
            <a:r>
              <a:rPr lang="en-AU" sz="2800" smtClean="0"/>
              <a:t>Comunicarea punct la punct</a:t>
            </a:r>
            <a:r>
              <a:rPr lang="ro-RO" sz="2800" smtClean="0"/>
              <a:t> – operații de bază</a:t>
            </a:r>
            <a:endParaRPr lang="en-US" sz="3200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44675"/>
            <a:ext cx="8763000" cy="468066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2800" smtClean="0"/>
              <a:t>Forma clasică:</a:t>
            </a:r>
            <a:endParaRPr lang="en-US" sz="280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smtClean="0"/>
              <a:t>send </a:t>
            </a:r>
            <a:r>
              <a:rPr lang="en-US" sz="2400"/>
              <a:t>(</a:t>
            </a:r>
            <a:r>
              <a:rPr lang="en-US" sz="2400" smtClean="0"/>
              <a:t>adres</a:t>
            </a:r>
            <a:r>
              <a:rPr lang="ro-RO" sz="2400" smtClean="0"/>
              <a:t>ă</a:t>
            </a:r>
            <a:r>
              <a:rPr lang="en-US" sz="2400" smtClean="0"/>
              <a:t>, </a:t>
            </a:r>
            <a:r>
              <a:rPr lang="en-US" sz="2400"/>
              <a:t>lungime, </a:t>
            </a:r>
            <a:r>
              <a:rPr lang="en-US" sz="2400" smtClean="0"/>
              <a:t>destina</a:t>
            </a:r>
            <a:r>
              <a:rPr lang="ro-RO" sz="2400" smtClean="0"/>
              <a:t>ț</a:t>
            </a:r>
            <a:r>
              <a:rPr lang="en-US" sz="2400" smtClean="0"/>
              <a:t>ie</a:t>
            </a:r>
            <a:r>
              <a:rPr lang="en-US" sz="2400"/>
              <a:t>, tag</a:t>
            </a:r>
            <a:r>
              <a:rPr lang="en-US" sz="2400" smtClean="0"/>
              <a:t>)</a:t>
            </a:r>
            <a:endParaRPr lang="ro-RO" sz="2400" smtClean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AU" sz="2400"/>
              <a:t>recv </a:t>
            </a:r>
            <a:r>
              <a:rPr lang="ro-RO" sz="2400" smtClean="0"/>
              <a:t> </a:t>
            </a:r>
            <a:r>
              <a:rPr lang="en-AU" sz="2400" smtClean="0"/>
              <a:t>(adres</a:t>
            </a:r>
            <a:r>
              <a:rPr lang="ro-RO" sz="2400" smtClean="0"/>
              <a:t>ă</a:t>
            </a:r>
            <a:r>
              <a:rPr lang="en-AU" sz="2400" smtClean="0"/>
              <a:t>, </a:t>
            </a:r>
            <a:r>
              <a:rPr lang="ro-RO" sz="2400" smtClean="0"/>
              <a:t>lungime_maximă</a:t>
            </a:r>
            <a:r>
              <a:rPr lang="en-AU" sz="2400" smtClean="0"/>
              <a:t>, </a:t>
            </a:r>
            <a:r>
              <a:rPr lang="en-AU" sz="2400"/>
              <a:t>surs</a:t>
            </a:r>
            <a:r>
              <a:rPr lang="ro-RO" sz="2400"/>
              <a:t>ă</a:t>
            </a:r>
            <a:r>
              <a:rPr lang="en-AU" sz="2400"/>
              <a:t>, tag, </a:t>
            </a:r>
            <a:r>
              <a:rPr lang="ro-RO" sz="2400" smtClean="0"/>
              <a:t>lungime_</a:t>
            </a:r>
            <a:r>
              <a:rPr lang="en-US" sz="2400" smtClean="0"/>
              <a:t>efectiv</a:t>
            </a:r>
            <a:r>
              <a:rPr lang="ro-RO" sz="2400" smtClean="0"/>
              <a:t>ă</a:t>
            </a:r>
            <a:r>
              <a:rPr lang="en-AU" sz="2400" smtClean="0"/>
              <a:t>)</a:t>
            </a:r>
            <a:r>
              <a:rPr lang="en-US" sz="2400" smtClean="0"/>
              <a:t> </a:t>
            </a:r>
            <a:endParaRPr lang="en-US" sz="240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ro-RO" sz="2400" smtClean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2800" smtClean="0"/>
              <a:t>În MPI:</a:t>
            </a:r>
            <a:endParaRPr lang="en-US" sz="280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AU" sz="2400" smtClean="0"/>
              <a:t>MPI_SEND </a:t>
            </a:r>
            <a:r>
              <a:rPr lang="en-AU" sz="2400"/>
              <a:t>(buf, count, datatype, dest, tag, comm)</a:t>
            </a:r>
            <a:r>
              <a:rPr lang="en-US" sz="2400"/>
              <a:t> </a:t>
            </a:r>
            <a:endParaRPr lang="ro-RO" sz="2400" smtClean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AU" sz="2400"/>
              <a:t>MPI_RECV (buf, count, datatype, source, tag, comm, status)</a:t>
            </a:r>
            <a:r>
              <a:rPr lang="en-US" sz="1400"/>
              <a:t> </a:t>
            </a:r>
            <a:endParaRPr lang="ro-RO" sz="1400" smtClean="0"/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ro-RO" sz="1400" smtClean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o-RO" sz="2800" smtClean="0"/>
              <a:t>Limbajul C: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MPI_Send</a:t>
            </a:r>
            <a:r>
              <a:rPr lang="ro-RO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buf</a:t>
            </a:r>
            <a:r>
              <a:rPr lang="en-US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count</a:t>
            </a:r>
            <a:r>
              <a:rPr lang="en-US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ro-RO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		       </a:t>
            </a:r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o-RO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ro-RO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 </a:t>
            </a:r>
            <a:r>
              <a:rPr lang="en-US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MPI_Datatype </a:t>
            </a:r>
            <a:r>
              <a:rPr lang="en-US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datatype</a:t>
            </a:r>
            <a:r>
              <a:rPr lang="en-US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dest</a:t>
            </a:r>
            <a:r>
              <a:rPr lang="en-US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ro-RO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o-RO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ro-RO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 </a:t>
            </a:r>
            <a:r>
              <a:rPr lang="en-US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tag</a:t>
            </a:r>
            <a:r>
              <a:rPr lang="en-US" b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MPI_Comm </a:t>
            </a:r>
            <a:r>
              <a:rPr lang="en-US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comm</a:t>
            </a:r>
            <a:r>
              <a:rPr lang="en-US" b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ro-RO" sz="3600" smtClean="0">
              <a:latin typeface="Calibri"/>
              <a:ea typeface="Times New Roman"/>
              <a:cs typeface="Times New Roman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mtClean="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urier New"/>
              </a:rPr>
              <a:t> MPI_Recv</a:t>
            </a:r>
            <a:r>
              <a:rPr lang="ro-RO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>
                <a:solidFill>
                  <a:srgbClr val="000080"/>
                </a:solidFill>
                <a:latin typeface="Courier New"/>
              </a:rPr>
              <a:t>*</a:t>
            </a:r>
            <a:r>
              <a:rPr lang="en-US">
                <a:solidFill>
                  <a:srgbClr val="000000"/>
                </a:solidFill>
                <a:latin typeface="Courier New"/>
              </a:rPr>
              <a:t>buf</a:t>
            </a:r>
            <a:r>
              <a:rPr lang="en-US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urier New"/>
              </a:rPr>
              <a:t>count</a:t>
            </a:r>
            <a:r>
              <a:rPr lang="en-US" b="1" smtClean="0">
                <a:solidFill>
                  <a:srgbClr val="000080"/>
                </a:solidFill>
                <a:latin typeface="Courier New"/>
              </a:rPr>
              <a:t>,</a:t>
            </a:r>
            <a:endParaRPr lang="ro-RO" smtClean="0">
              <a:solidFill>
                <a:srgbClr val="000000"/>
              </a:solidFill>
              <a:latin typeface="Courier New"/>
            </a:endParaRPr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o-RO">
                <a:solidFill>
                  <a:srgbClr val="000000"/>
                </a:solidFill>
                <a:latin typeface="Courier New"/>
              </a:rPr>
              <a:t> </a:t>
            </a:r>
            <a:r>
              <a:rPr lang="ro-RO" smtClean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mtClean="0">
                <a:solidFill>
                  <a:srgbClr val="000000"/>
                </a:solidFill>
                <a:latin typeface="Courier New"/>
              </a:rPr>
              <a:t>MPI_Datatype </a:t>
            </a:r>
            <a:r>
              <a:rPr lang="en-US">
                <a:solidFill>
                  <a:srgbClr val="000000"/>
                </a:solidFill>
                <a:latin typeface="Courier New"/>
              </a:rPr>
              <a:t>datatype</a:t>
            </a:r>
            <a:r>
              <a:rPr lang="en-US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</a:rPr>
              <a:t> source</a:t>
            </a:r>
            <a:r>
              <a:rPr lang="en-US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endParaRPr lang="ro-RO" smtClean="0">
              <a:solidFill>
                <a:srgbClr val="000000"/>
              </a:solidFill>
              <a:latin typeface="Courier New"/>
            </a:endParaRPr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o-RO">
                <a:solidFill>
                  <a:srgbClr val="000000"/>
                </a:solidFill>
                <a:latin typeface="Courier New"/>
              </a:rPr>
              <a:t> </a:t>
            </a:r>
            <a:r>
              <a:rPr lang="ro-RO" smtClean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mtClean="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>
                <a:solidFill>
                  <a:srgbClr val="000000"/>
                </a:solidFill>
                <a:latin typeface="Courier New"/>
              </a:rPr>
              <a:t>tag</a:t>
            </a:r>
            <a:r>
              <a:rPr lang="en-US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>
                <a:solidFill>
                  <a:srgbClr val="000000"/>
                </a:solidFill>
                <a:latin typeface="Courier New"/>
              </a:rPr>
              <a:t> MPI_Comm comm</a:t>
            </a:r>
            <a:r>
              <a:rPr lang="en-US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>
                <a:solidFill>
                  <a:srgbClr val="000000"/>
                </a:solidFill>
                <a:latin typeface="Courier New"/>
              </a:rPr>
              <a:t> MPI_Status </a:t>
            </a:r>
            <a:r>
              <a:rPr lang="en-US" b="1">
                <a:solidFill>
                  <a:srgbClr val="000080"/>
                </a:solidFill>
                <a:latin typeface="Courier New"/>
              </a:rPr>
              <a:t>*</a:t>
            </a:r>
            <a:r>
              <a:rPr lang="en-US">
                <a:solidFill>
                  <a:srgbClr val="000000"/>
                </a:solidFill>
                <a:latin typeface="Courier New"/>
              </a:rPr>
              <a:t>status</a:t>
            </a:r>
            <a:r>
              <a:rPr lang="en-US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endParaRPr lang="en-US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136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167547" y="313492"/>
            <a:ext cx="28089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</a:defRPr>
            </a:lvl1pPr>
            <a:lvl2pPr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lvl="1"/>
            <a:r>
              <a:rPr lang="en-US" sz="2800">
                <a:solidFill>
                  <a:schemeClr val="tx2"/>
                </a:solidFill>
                <a:latin typeface="Lucida Grande" charset="0"/>
              </a:rPr>
              <a:t> </a:t>
            </a:r>
            <a:r>
              <a:rPr lang="en-US" sz="2800" b="1">
                <a:solidFill>
                  <a:schemeClr val="tx2"/>
                </a:solidFill>
                <a:latin typeface="Lucida Grande" charset="0"/>
              </a:rPr>
              <a:t>Exemplu</a:t>
            </a:r>
            <a:endParaRPr lang="en-US" sz="2800">
              <a:solidFill>
                <a:schemeClr val="tx2"/>
              </a:solidFill>
              <a:latin typeface="Lucida Grande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491728"/>
              </p:ext>
            </p:extLst>
          </p:nvPr>
        </p:nvGraphicFramePr>
        <p:xfrm>
          <a:off x="827584" y="1772816"/>
          <a:ext cx="7488832" cy="487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Worksheet" r:id="rId4" imgW="6458008" imgH="4200525" progId="Excel.Sheet.12">
                  <p:embed/>
                </p:oleObj>
              </mc:Choice>
              <mc:Fallback>
                <p:oleObj name="Worksheet" r:id="rId4" imgW="6458008" imgH="4200525" progId="Excel.Sheet.12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7488832" cy="4871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3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HardDisk:Applications:Microsoft Office X:Templates:Presentations:Designs:Lightbar</Template>
  <TotalTime>5350</TotalTime>
  <Words>2390</Words>
  <Application>Microsoft Office PowerPoint</Application>
  <PresentationFormat>Expunere pe ecran (4:3)</PresentationFormat>
  <Paragraphs>673</Paragraphs>
  <Slides>50</Slides>
  <Notes>6</Notes>
  <HiddenSlides>0</HiddenSlides>
  <MMClips>0</MMClips>
  <ScaleCrop>false</ScaleCrop>
  <HeadingPairs>
    <vt:vector size="8" baseType="variant">
      <vt:variant>
        <vt:lpstr>Fonturi utilizate</vt:lpstr>
      </vt:variant>
      <vt:variant>
        <vt:i4>9</vt:i4>
      </vt:variant>
      <vt:variant>
        <vt:lpstr>Temă</vt:lpstr>
      </vt:variant>
      <vt:variant>
        <vt:i4>1</vt:i4>
      </vt:variant>
      <vt:variant>
        <vt:lpstr>Servere OLE încorporate</vt:lpstr>
      </vt:variant>
      <vt:variant>
        <vt:i4>1</vt:i4>
      </vt:variant>
      <vt:variant>
        <vt:lpstr>Titluri diapozitive</vt:lpstr>
      </vt:variant>
      <vt:variant>
        <vt:i4>50</vt:i4>
      </vt:variant>
    </vt:vector>
  </HeadingPairs>
  <TitlesOfParts>
    <vt:vector size="61" baseType="lpstr">
      <vt:lpstr>MS Mincho</vt:lpstr>
      <vt:lpstr>Arial</vt:lpstr>
      <vt:lpstr>Calibri</vt:lpstr>
      <vt:lpstr>Cambria Math</vt:lpstr>
      <vt:lpstr>Courier New</vt:lpstr>
      <vt:lpstr>Lucida Grande</vt:lpstr>
      <vt:lpstr>Times</vt:lpstr>
      <vt:lpstr>Times New Roman</vt:lpstr>
      <vt:lpstr>Wingdings</vt:lpstr>
      <vt:lpstr>Lightbar</vt:lpstr>
      <vt:lpstr>Worksheet</vt:lpstr>
      <vt:lpstr>MPI</vt:lpstr>
      <vt:lpstr>MPI - Message Passing Interface </vt:lpstr>
      <vt:lpstr>MPI - Message Passing Interface </vt:lpstr>
      <vt:lpstr>Obiective MPI</vt:lpstr>
      <vt:lpstr>Elemente noi introduse de MPI</vt:lpstr>
      <vt:lpstr>Elemente noi introduse de MPI</vt:lpstr>
      <vt:lpstr>Structura generală a unui program MPI</vt:lpstr>
      <vt:lpstr>Comunicarea punct la punct – operații de bază</vt:lpstr>
      <vt:lpstr>Prezentare PowerPoint</vt:lpstr>
      <vt:lpstr>Prezentare PowerPoint</vt:lpstr>
      <vt:lpstr>Modurile de comunicaţie MPI</vt:lpstr>
      <vt:lpstr>Probleme de transmitere în modul sincron</vt:lpstr>
      <vt:lpstr>Probleme de transmitere în modul sincron</vt:lpstr>
      <vt:lpstr>Operaţii send-recv combinate</vt:lpstr>
      <vt:lpstr>Transmitere prin tampon alocat explicit</vt:lpstr>
      <vt:lpstr>Transmitere sincronă și în mod pregătit</vt:lpstr>
      <vt:lpstr>Comunicația non-blocantă</vt:lpstr>
      <vt:lpstr>Exemplu</vt:lpstr>
      <vt:lpstr>Evitarea întârzierii nelimitate (1)</vt:lpstr>
      <vt:lpstr>Prezentare PowerPoint</vt:lpstr>
      <vt:lpstr>Cereri de comunicare persistentă</vt:lpstr>
      <vt:lpstr>Cereri de comunicare persistentă</vt:lpstr>
      <vt:lpstr>Cereri de comunicare persistentă</vt:lpstr>
      <vt:lpstr>Tipuri de date predefinite în MPI</vt:lpstr>
      <vt:lpstr>Tipuri de date derivate în MPI</vt:lpstr>
      <vt:lpstr>Tipuri de date derivate în MPI</vt:lpstr>
      <vt:lpstr>Tipuri de date derivate în MPI - constructori</vt:lpstr>
      <vt:lpstr>Tipuri de date derivate în MPI - constructori</vt:lpstr>
      <vt:lpstr>Tipuri de date derivate în MPI - constructori</vt:lpstr>
      <vt:lpstr>MPI_type_struct - exemplu</vt:lpstr>
      <vt:lpstr>MPI_type_struct - exemplu</vt:lpstr>
      <vt:lpstr>Topologii virtuale</vt:lpstr>
      <vt:lpstr>Topologii virtuale</vt:lpstr>
      <vt:lpstr>Exemple de grile carteziene 2D Grilă neperiodică</vt:lpstr>
      <vt:lpstr>Exemple de grile carteziene 2D Grilă periodică pe linii</vt:lpstr>
      <vt:lpstr>Exemple de grile carteziene 2D Grilă periodică pe coloane</vt:lpstr>
      <vt:lpstr>Primitive pentru topologii carteziene</vt:lpstr>
      <vt:lpstr>Grilă periodică pe toate dimensiunile (tor) MPI_Cart_shift</vt:lpstr>
      <vt:lpstr>Exemplu (1)</vt:lpstr>
      <vt:lpstr>Exemplu (2)</vt:lpstr>
      <vt:lpstr>Comunicare colectivă</vt:lpstr>
      <vt:lpstr>Operații de sincronizare Sincronizarea cu barieră</vt:lpstr>
      <vt:lpstr>Operații de transfer de date</vt:lpstr>
      <vt:lpstr>Prezentare PowerPoint</vt:lpstr>
      <vt:lpstr>Prezentare PowerPoint</vt:lpstr>
      <vt:lpstr>Prezentare PowerPoint</vt:lpstr>
      <vt:lpstr>Prezentare PowerPoint</vt:lpstr>
      <vt:lpstr>Prezentare PowerPoint</vt:lpstr>
      <vt:lpstr>Sumar</vt:lpstr>
      <vt:lpstr>Întrebări?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Complexitatea algoritmilor paraleli</dc:title>
  <dc:creator>Ciprian Dobre</dc:creator>
  <cp:lastModifiedBy>cipsm</cp:lastModifiedBy>
  <cp:revision>484</cp:revision>
  <dcterms:created xsi:type="dcterms:W3CDTF">2003-12-18T12:29:33Z</dcterms:created>
  <dcterms:modified xsi:type="dcterms:W3CDTF">2016-11-23T13:29:31Z</dcterms:modified>
</cp:coreProperties>
</file>