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1"/>
  </p:notesMasterIdLst>
  <p:sldIdLst>
    <p:sldId id="256" r:id="rId2"/>
    <p:sldId id="319" r:id="rId3"/>
    <p:sldId id="350" r:id="rId4"/>
    <p:sldId id="351" r:id="rId5"/>
    <p:sldId id="320" r:id="rId6"/>
    <p:sldId id="338" r:id="rId7"/>
    <p:sldId id="321" r:id="rId8"/>
    <p:sldId id="352" r:id="rId9"/>
    <p:sldId id="339" r:id="rId10"/>
    <p:sldId id="355" r:id="rId11"/>
    <p:sldId id="322" r:id="rId12"/>
    <p:sldId id="323" r:id="rId13"/>
    <p:sldId id="324" r:id="rId14"/>
    <p:sldId id="325" r:id="rId15"/>
    <p:sldId id="353" r:id="rId16"/>
    <p:sldId id="337" r:id="rId17"/>
    <p:sldId id="341" r:id="rId18"/>
    <p:sldId id="342" r:id="rId19"/>
    <p:sldId id="326" r:id="rId20"/>
    <p:sldId id="327" r:id="rId21"/>
    <p:sldId id="328" r:id="rId22"/>
    <p:sldId id="329" r:id="rId23"/>
    <p:sldId id="348" r:id="rId24"/>
    <p:sldId id="330" r:id="rId25"/>
    <p:sldId id="331" r:id="rId26"/>
    <p:sldId id="332" r:id="rId27"/>
    <p:sldId id="333" r:id="rId28"/>
    <p:sldId id="334" r:id="rId29"/>
    <p:sldId id="335" r:id="rId30"/>
    <p:sldId id="336" r:id="rId31"/>
    <p:sldId id="340" r:id="rId32"/>
    <p:sldId id="343" r:id="rId33"/>
    <p:sldId id="344" r:id="rId34"/>
    <p:sldId id="345" r:id="rId35"/>
    <p:sldId id="346" r:id="rId36"/>
    <p:sldId id="347" r:id="rId37"/>
    <p:sldId id="306" r:id="rId38"/>
    <p:sldId id="354" r:id="rId39"/>
    <p:sldId id="307" r:id="rId4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ennadi Procopciuc" initials="G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B0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8" autoAdjust="0"/>
    <p:restoredTop sz="82302" autoAdjust="0"/>
  </p:normalViewPr>
  <p:slideViewPr>
    <p:cSldViewPr>
      <p:cViewPr>
        <p:scale>
          <a:sx n="80" d="100"/>
          <a:sy n="80" d="100"/>
        </p:scale>
        <p:origin x="-1122" y="72"/>
      </p:cViewPr>
      <p:guideLst>
        <p:guide orient="horz" pos="2160"/>
        <p:guide pos="2880"/>
      </p:guideLst>
    </p:cSldViewPr>
  </p:slideViewPr>
  <p:outlineViewPr>
    <p:cViewPr>
      <p:scale>
        <a:sx n="33" d="100"/>
        <a:sy n="33" d="100"/>
      </p:scale>
      <p:origin x="0" y="32316"/>
    </p:cViewPr>
  </p:outlineViewPr>
  <p:notesTextViewPr>
    <p:cViewPr>
      <p:scale>
        <a:sx n="100" d="100"/>
        <a:sy n="100" d="100"/>
      </p:scale>
      <p:origin x="0" y="0"/>
    </p:cViewPr>
  </p:notesTextViewPr>
  <p:sorterViewPr>
    <p:cViewPr>
      <p:scale>
        <a:sx n="75" d="100"/>
        <a:sy n="75" d="100"/>
      </p:scale>
      <p:origin x="0" y="12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9-30T13:29:29.685" idx="1">
    <p:pos x="165" y="1144"/>
    <p:text>Sagetile nu lcatuiesc un cerc perfect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9-30T22:00:10.369" idx="2">
    <p:pos x="1434" y="1586"/>
    <p:text>negrul de pe canale mi se pare prea dur ... ar trebui ceva mai psoft. Culorile nu mi se par cele mai potrivite.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vl1pPr>
          </a:lstStyle>
          <a:p>
            <a:fld id="{0B14CDED-A524-47C1-B951-664F35A0F8CC}" type="datetimeFigureOut">
              <a:rPr lang="en-US"/>
              <a:pPr/>
              <a:t>12/8/2015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FEE92D84-0E1C-4EE8-B77A-520C3F5A7BE9}" type="slidenum">
              <a:rPr lang="en-US"/>
              <a:pPr/>
              <a:t>‹#›</a:t>
            </a:fld>
            <a:endParaRPr lang="en-US"/>
          </a:p>
        </p:txBody>
      </p:sp>
    </p:spTree>
    <p:extLst>
      <p:ext uri="{BB962C8B-B14F-4D97-AF65-F5344CB8AC3E}">
        <p14:creationId xmlns:p14="http://schemas.microsoft.com/office/powerpoint/2010/main" val="1440241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3CC3151-EFF9-4028-B823-1AA3B9B6CCA8}" type="slidenum">
              <a:rPr lang="en-US" sz="1300"/>
              <a:pPr/>
              <a:t>2</a:t>
            </a:fld>
            <a:endParaRPr lang="en-US" sz="1300"/>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smtClean="0"/>
              <a:t>În cazul unui algoritm distribuit detectarea terminării este mai dificilă, deoarece nu există nici o cale de a "capta" starea instantanee a tuturor proceselor. </a:t>
            </a:r>
            <a:r>
              <a:rPr lang="es-ES" smtClean="0"/>
              <a:t>Deci, chiar dacă, la un moment dat, un proces termină prelucrarea, el poate fi reactivat ulterior de un mesaj primit de la un alt proces al programului</a:t>
            </a:r>
            <a:r>
              <a:rPr lang="en-US"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AICI ÎNCEPE PARALELA</a:t>
            </a:r>
            <a:endParaRPr lang="en-US" dirty="0"/>
          </a:p>
        </p:txBody>
      </p:sp>
      <p:sp>
        <p:nvSpPr>
          <p:cNvPr id="4" name="Slide Number Placeholder 3"/>
          <p:cNvSpPr>
            <a:spLocks noGrp="1"/>
          </p:cNvSpPr>
          <p:nvPr>
            <p:ph type="sldNum" sz="quarter" idx="10"/>
          </p:nvPr>
        </p:nvSpPr>
        <p:spPr/>
        <p:txBody>
          <a:bodyPr/>
          <a:lstStyle/>
          <a:p>
            <a:fld id="{FEE92D84-0E1C-4EE8-B77A-520C3F5A7BE9}" type="slidenum">
              <a:rPr lang="en-US" smtClean="0"/>
              <a:pPr/>
              <a:t>16</a:t>
            </a:fld>
            <a:endParaRPr lang="en-US"/>
          </a:p>
        </p:txBody>
      </p:sp>
    </p:spTree>
    <p:extLst>
      <p:ext uri="{BB962C8B-B14F-4D97-AF65-F5344CB8AC3E}">
        <p14:creationId xmlns:p14="http://schemas.microsoft.com/office/powerpoint/2010/main" val="66599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AICI ÎNCEPE PARALELA</a:t>
            </a:r>
            <a:endParaRPr lang="en-US" dirty="0"/>
          </a:p>
        </p:txBody>
      </p:sp>
      <p:sp>
        <p:nvSpPr>
          <p:cNvPr id="4" name="Slide Number Placeholder 3"/>
          <p:cNvSpPr>
            <a:spLocks noGrp="1"/>
          </p:cNvSpPr>
          <p:nvPr>
            <p:ph type="sldNum" sz="quarter" idx="10"/>
          </p:nvPr>
        </p:nvSpPr>
        <p:spPr/>
        <p:txBody>
          <a:bodyPr/>
          <a:lstStyle/>
          <a:p>
            <a:fld id="{FEE92D84-0E1C-4EE8-B77A-520C3F5A7BE9}" type="slidenum">
              <a:rPr lang="en-US" smtClean="0"/>
              <a:pPr/>
              <a:t>17</a:t>
            </a:fld>
            <a:endParaRPr lang="en-US"/>
          </a:p>
        </p:txBody>
      </p:sp>
    </p:spTree>
    <p:extLst>
      <p:ext uri="{BB962C8B-B14F-4D97-AF65-F5344CB8AC3E}">
        <p14:creationId xmlns:p14="http://schemas.microsoft.com/office/powerpoint/2010/main" val="66599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AICI ÎNCEPE PARALELA</a:t>
            </a:r>
            <a:endParaRPr lang="en-US" dirty="0"/>
          </a:p>
        </p:txBody>
      </p:sp>
      <p:sp>
        <p:nvSpPr>
          <p:cNvPr id="4" name="Slide Number Placeholder 3"/>
          <p:cNvSpPr>
            <a:spLocks noGrp="1"/>
          </p:cNvSpPr>
          <p:nvPr>
            <p:ph type="sldNum" sz="quarter" idx="10"/>
          </p:nvPr>
        </p:nvSpPr>
        <p:spPr/>
        <p:txBody>
          <a:bodyPr/>
          <a:lstStyle/>
          <a:p>
            <a:fld id="{FEE92D84-0E1C-4EE8-B77A-520C3F5A7BE9}" type="slidenum">
              <a:rPr lang="en-US" smtClean="0"/>
              <a:pPr/>
              <a:t>18</a:t>
            </a:fld>
            <a:endParaRPr lang="en-US"/>
          </a:p>
        </p:txBody>
      </p:sp>
    </p:spTree>
    <p:extLst>
      <p:ext uri="{BB962C8B-B14F-4D97-AF65-F5344CB8AC3E}">
        <p14:creationId xmlns:p14="http://schemas.microsoft.com/office/powerpoint/2010/main" val="665991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 LORD – winston churchill</a:t>
            </a:r>
          </a:p>
          <a:p>
            <a:r>
              <a:rPr lang="ro-RO" dirty="0" smtClean="0"/>
              <a:t>THE BUTLER</a:t>
            </a:r>
            <a:r>
              <a:rPr lang="ro-RO" baseline="0" dirty="0" smtClean="0"/>
              <a:t> – alfred</a:t>
            </a:r>
          </a:p>
          <a:p>
            <a:endParaRPr lang="ro-RO" baseline="0" dirty="0" smtClean="0"/>
          </a:p>
          <a:p>
            <a:r>
              <a:rPr lang="ro-RO" baseline="0" dirty="0" smtClean="0"/>
              <a:t>FACEM O PARALELĂ (punem o gimnastă)</a:t>
            </a:r>
            <a:endParaRPr lang="en-US" dirty="0"/>
          </a:p>
        </p:txBody>
      </p:sp>
      <p:sp>
        <p:nvSpPr>
          <p:cNvPr id="4" name="Slide Number Placeholder 3"/>
          <p:cNvSpPr>
            <a:spLocks noGrp="1"/>
          </p:cNvSpPr>
          <p:nvPr>
            <p:ph type="sldNum" sz="quarter" idx="10"/>
          </p:nvPr>
        </p:nvSpPr>
        <p:spPr/>
        <p:txBody>
          <a:bodyPr/>
          <a:lstStyle/>
          <a:p>
            <a:fld id="{FEE92D84-0E1C-4EE8-B77A-520C3F5A7BE9}" type="slidenum">
              <a:rPr lang="en-US" smtClean="0"/>
              <a:pPr/>
              <a:t>19</a:t>
            </a:fld>
            <a:endParaRPr lang="en-US"/>
          </a:p>
        </p:txBody>
      </p:sp>
    </p:spTree>
    <p:extLst>
      <p:ext uri="{BB962C8B-B14F-4D97-AF65-F5344CB8AC3E}">
        <p14:creationId xmlns:p14="http://schemas.microsoft.com/office/powerpoint/2010/main" val="3567995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9AA8F6F5-C2B4-456A-81F9-53D8A34918C4}" type="slidenum">
              <a:rPr lang="en-US" sz="1300"/>
              <a:pPr/>
              <a:t>20</a:t>
            </a:fld>
            <a:endParaRPr lang="en-US" sz="130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sz="1100" dirty="0" err="1" smtClean="0"/>
              <a:t>Pentru</a:t>
            </a:r>
            <a:r>
              <a:rPr lang="en-US" sz="1100" dirty="0" smtClean="0"/>
              <a:t> </a:t>
            </a:r>
            <a:r>
              <a:rPr lang="en-US" sz="1100" dirty="0" err="1" smtClean="0"/>
              <a:t>recepția</a:t>
            </a:r>
            <a:r>
              <a:rPr lang="en-US" sz="1100" dirty="0" smtClean="0"/>
              <a:t> </a:t>
            </a:r>
            <a:r>
              <a:rPr lang="en-US" sz="1100" dirty="0" err="1" smtClean="0"/>
              <a:t>semnalelor</a:t>
            </a:r>
            <a:r>
              <a:rPr lang="en-US" sz="1100" dirty="0" smtClean="0"/>
              <a:t> </a:t>
            </a:r>
            <a:r>
              <a:rPr lang="en-US" sz="1100" dirty="0" err="1" smtClean="0"/>
              <a:t>pe</a:t>
            </a:r>
            <a:r>
              <a:rPr lang="en-US" sz="1100" dirty="0" smtClean="0"/>
              <a:t> </a:t>
            </a:r>
            <a:r>
              <a:rPr lang="en-US" sz="1100" dirty="0" err="1" smtClean="0"/>
              <a:t>legăturile</a:t>
            </a:r>
            <a:r>
              <a:rPr lang="en-US" sz="1100" dirty="0" smtClean="0"/>
              <a:t> de </a:t>
            </a:r>
            <a:r>
              <a:rPr lang="en-US" sz="1100" dirty="0" err="1" smtClean="0"/>
              <a:t>ieşire</a:t>
            </a:r>
            <a:r>
              <a:rPr lang="en-US" sz="1100" dirty="0" smtClean="0"/>
              <a:t>, se </a:t>
            </a:r>
            <a:r>
              <a:rPr lang="en-US" sz="1100" dirty="0" err="1" smtClean="0"/>
              <a:t>poate</a:t>
            </a:r>
            <a:r>
              <a:rPr lang="en-US" sz="1100" dirty="0" smtClean="0"/>
              <a:t> </a:t>
            </a:r>
            <a:r>
              <a:rPr lang="en-US" sz="1100" dirty="0" err="1" smtClean="0"/>
              <a:t>ține</a:t>
            </a:r>
            <a:r>
              <a:rPr lang="en-US" sz="1100" dirty="0" smtClean="0"/>
              <a:t> o </a:t>
            </a:r>
            <a:r>
              <a:rPr lang="en-US" sz="1100" dirty="0" err="1" smtClean="0"/>
              <a:t>evidență</a:t>
            </a:r>
            <a:r>
              <a:rPr lang="en-US" sz="1100" dirty="0" smtClean="0"/>
              <a:t> </a:t>
            </a:r>
            <a:r>
              <a:rPr lang="en-US" sz="1100" dirty="0" err="1" smtClean="0"/>
              <a:t>globală</a:t>
            </a:r>
            <a:r>
              <a:rPr lang="en-US" sz="1100" dirty="0" smtClean="0"/>
              <a:t>, </a:t>
            </a:r>
            <a:r>
              <a:rPr lang="en-US" sz="1100" dirty="0" err="1" smtClean="0"/>
              <a:t>deoarece</a:t>
            </a:r>
            <a:r>
              <a:rPr lang="en-US" sz="1100" dirty="0" smtClean="0"/>
              <a:t> </a:t>
            </a:r>
            <a:r>
              <a:rPr lang="en-US" sz="1100" dirty="0" err="1" smtClean="0"/>
              <a:t>este</a:t>
            </a:r>
            <a:r>
              <a:rPr lang="en-US" sz="1100" dirty="0" smtClean="0"/>
              <a:t> important </a:t>
            </a:r>
            <a:r>
              <a:rPr lang="en-US" sz="1100" dirty="0" err="1" smtClean="0"/>
              <a:t>ca</a:t>
            </a:r>
            <a:r>
              <a:rPr lang="en-US" sz="1100" dirty="0" smtClean="0"/>
              <a:t>  </a:t>
            </a:r>
            <a:r>
              <a:rPr lang="en-US" sz="1100" dirty="0" err="1" smtClean="0"/>
              <a:t>deficitele</a:t>
            </a:r>
            <a:r>
              <a:rPr lang="en-US" sz="1100" dirty="0" smtClean="0"/>
              <a:t> </a:t>
            </a:r>
            <a:r>
              <a:rPr lang="en-US" sz="1100" dirty="0" err="1" smtClean="0"/>
              <a:t>legăturilor</a:t>
            </a:r>
            <a:r>
              <a:rPr lang="en-US" sz="1100" dirty="0" smtClean="0"/>
              <a:t> de </a:t>
            </a:r>
            <a:r>
              <a:rPr lang="en-US" sz="1100" dirty="0" err="1" smtClean="0"/>
              <a:t>ieşire</a:t>
            </a:r>
            <a:r>
              <a:rPr lang="en-US" sz="1100" dirty="0" smtClean="0"/>
              <a:t> </a:t>
            </a:r>
            <a:r>
              <a:rPr lang="en-US" sz="1100" dirty="0" err="1" smtClean="0"/>
              <a:t>să</a:t>
            </a:r>
            <a:r>
              <a:rPr lang="en-US" sz="1100" dirty="0" smtClean="0"/>
              <a:t> se </a:t>
            </a:r>
            <a:r>
              <a:rPr lang="en-US" sz="1100" dirty="0" err="1" smtClean="0"/>
              <a:t>anuleze</a:t>
            </a:r>
            <a:r>
              <a:rPr lang="en-US" sz="1100" dirty="0" smtClean="0"/>
              <a:t>,  </a:t>
            </a:r>
            <a:r>
              <a:rPr lang="en-US" sz="1100" dirty="0" err="1" smtClean="0"/>
              <a:t>neavînd</a:t>
            </a:r>
            <a:r>
              <a:rPr lang="en-US" sz="1100" dirty="0" smtClean="0"/>
              <a:t>  </a:t>
            </a:r>
            <a:r>
              <a:rPr lang="en-US" sz="1100" dirty="0" err="1" smtClean="0"/>
              <a:t>importanță</a:t>
            </a:r>
            <a:r>
              <a:rPr lang="en-US" sz="1100" dirty="0" smtClean="0"/>
              <a:t> </a:t>
            </a:r>
            <a:r>
              <a:rPr lang="en-US" sz="1100" dirty="0" err="1" smtClean="0"/>
              <a:t>identitatea</a:t>
            </a:r>
            <a:r>
              <a:rPr lang="en-US" sz="1100" dirty="0" smtClean="0"/>
              <a:t> </a:t>
            </a:r>
            <a:r>
              <a:rPr lang="en-US" sz="1100" dirty="0" err="1" smtClean="0"/>
              <a:t>legăturilor</a:t>
            </a:r>
            <a:r>
              <a:rPr lang="en-US" sz="1100" dirty="0" smtClean="0"/>
              <a:t> </a:t>
            </a:r>
            <a:r>
              <a:rPr lang="en-US" sz="1100" dirty="0" err="1" smtClean="0"/>
              <a:t>pe</a:t>
            </a:r>
            <a:r>
              <a:rPr lang="en-US" sz="1100" dirty="0" smtClean="0"/>
              <a:t> care se </a:t>
            </a:r>
            <a:r>
              <a:rPr lang="en-US" sz="1100" dirty="0" err="1" smtClean="0"/>
              <a:t>primesc</a:t>
            </a:r>
            <a:r>
              <a:rPr lang="en-US" sz="1100" dirty="0" smtClean="0"/>
              <a:t> </a:t>
            </a:r>
            <a:r>
              <a:rPr lang="en-US" sz="1100" dirty="0" err="1" smtClean="0"/>
              <a:t>semnale</a:t>
            </a:r>
            <a:r>
              <a:rPr lang="en-US" sz="1100" dirty="0" smtClean="0"/>
              <a:t>. </a:t>
            </a:r>
            <a:r>
              <a:rPr lang="en-US" sz="1100" dirty="0" err="1" smtClean="0"/>
              <a:t>Ca</a:t>
            </a:r>
            <a:r>
              <a:rPr lang="en-US" sz="1100" dirty="0" smtClean="0"/>
              <a:t> </a:t>
            </a:r>
            <a:r>
              <a:rPr lang="en-US" sz="1100" dirty="0" err="1" smtClean="0"/>
              <a:t>urmare</a:t>
            </a:r>
            <a:r>
              <a:rPr lang="en-US" sz="1100" dirty="0" smtClean="0"/>
              <a:t>, o </a:t>
            </a:r>
            <a:r>
              <a:rPr lang="en-US" sz="1100" dirty="0" err="1" smtClean="0"/>
              <a:t>singură</a:t>
            </a:r>
            <a:r>
              <a:rPr lang="en-US" sz="1100" dirty="0" smtClean="0"/>
              <a:t> </a:t>
            </a:r>
            <a:r>
              <a:rPr lang="en-US" sz="1100" dirty="0" err="1" smtClean="0"/>
              <a:t>variabilă</a:t>
            </a:r>
            <a:r>
              <a:rPr lang="en-US" sz="1100" dirty="0" smtClean="0"/>
              <a:t> </a:t>
            </a:r>
            <a:r>
              <a:rPr lang="en-US" sz="1100" b="1" dirty="0" err="1" smtClean="0"/>
              <a:t>nsemnale</a:t>
            </a:r>
            <a:r>
              <a:rPr lang="en-US" sz="1100" dirty="0" smtClean="0"/>
              <a:t> care </a:t>
            </a:r>
            <a:r>
              <a:rPr lang="en-US" sz="1100" dirty="0" err="1" smtClean="0"/>
              <a:t>să</a:t>
            </a:r>
            <a:r>
              <a:rPr lang="en-US" sz="1100" dirty="0" smtClean="0"/>
              <a:t> </a:t>
            </a:r>
            <a:r>
              <a:rPr lang="en-US" sz="1100" dirty="0" err="1" smtClean="0"/>
              <a:t>țină</a:t>
            </a:r>
            <a:r>
              <a:rPr lang="en-US" sz="1100" dirty="0" smtClean="0"/>
              <a:t> </a:t>
            </a:r>
            <a:r>
              <a:rPr lang="en-US" sz="1100" dirty="0" err="1" smtClean="0"/>
              <a:t>minte</a:t>
            </a:r>
            <a:r>
              <a:rPr lang="en-US" sz="1100" dirty="0" smtClean="0"/>
              <a:t> </a:t>
            </a:r>
            <a:r>
              <a:rPr lang="en-US" sz="1100" dirty="0" err="1" smtClean="0"/>
              <a:t>suma</a:t>
            </a:r>
            <a:r>
              <a:rPr lang="en-US" sz="1100" dirty="0" smtClean="0"/>
              <a:t> </a:t>
            </a:r>
            <a:r>
              <a:rPr lang="en-US" sz="1100" dirty="0" err="1" smtClean="0"/>
              <a:t>deficitelor</a:t>
            </a:r>
            <a:r>
              <a:rPr lang="en-US" sz="1100" dirty="0" smtClean="0"/>
              <a:t> </a:t>
            </a:r>
            <a:r>
              <a:rPr lang="en-US" sz="1100" dirty="0" err="1" smtClean="0"/>
              <a:t>legăturilor</a:t>
            </a:r>
            <a:r>
              <a:rPr lang="en-US" sz="1100" dirty="0" smtClean="0"/>
              <a:t> de </a:t>
            </a:r>
            <a:r>
              <a:rPr lang="en-US" sz="1100" dirty="0" err="1" smtClean="0"/>
              <a:t>ieşire</a:t>
            </a:r>
            <a:r>
              <a:rPr lang="en-US" sz="1100" dirty="0" smtClean="0"/>
              <a:t> </a:t>
            </a:r>
            <a:r>
              <a:rPr lang="en-US" sz="1100" dirty="0" err="1" smtClean="0"/>
              <a:t>este</a:t>
            </a:r>
            <a:r>
              <a:rPr lang="en-US" sz="1100" dirty="0" smtClean="0"/>
              <a:t> </a:t>
            </a:r>
            <a:r>
              <a:rPr lang="en-US" sz="1100" dirty="0" err="1" smtClean="0"/>
              <a:t>suficientă</a:t>
            </a:r>
            <a:r>
              <a:rPr lang="en-US" sz="1100" dirty="0" smtClean="0"/>
              <a:t>.</a:t>
            </a:r>
          </a:p>
          <a:p>
            <a:pPr eaLnBrk="1" hangingPunct="1">
              <a:lnSpc>
                <a:spcPct val="90000"/>
              </a:lnSpc>
            </a:pPr>
            <a:endParaRPr lang="en-US" sz="1100" dirty="0" smtClean="0"/>
          </a:p>
          <a:p>
            <a:pPr eaLnBrk="1" hangingPunct="1">
              <a:lnSpc>
                <a:spcPct val="90000"/>
              </a:lnSpc>
            </a:pPr>
            <a:r>
              <a:rPr lang="en-US" sz="1100" dirty="0" err="1" smtClean="0"/>
              <a:t>Algoritmul</a:t>
            </a:r>
            <a:r>
              <a:rPr lang="en-US" sz="1100" dirty="0" smtClean="0"/>
              <a:t>  </a:t>
            </a:r>
            <a:r>
              <a:rPr lang="en-US" sz="1100" dirty="0" err="1" smtClean="0"/>
              <a:t>fiecărui</a:t>
            </a:r>
            <a:r>
              <a:rPr lang="en-US" sz="1100" dirty="0" smtClean="0"/>
              <a:t> nod </a:t>
            </a:r>
            <a:r>
              <a:rPr lang="en-US" sz="1100" dirty="0" err="1" smtClean="0"/>
              <a:t>este</a:t>
            </a:r>
            <a:r>
              <a:rPr lang="en-US" sz="1100" dirty="0" smtClean="0"/>
              <a:t> </a:t>
            </a:r>
            <a:r>
              <a:rPr lang="en-US" sz="1100" dirty="0" err="1" smtClean="0"/>
              <a:t>repartizat</a:t>
            </a:r>
            <a:r>
              <a:rPr lang="en-US" sz="1100" dirty="0" smtClean="0"/>
              <a:t> </a:t>
            </a:r>
            <a:r>
              <a:rPr lang="en-US" sz="1100" dirty="0" err="1" smtClean="0"/>
              <a:t>în</a:t>
            </a:r>
            <a:r>
              <a:rPr lang="en-US" sz="1100" dirty="0" smtClean="0"/>
              <a:t> </a:t>
            </a:r>
            <a:r>
              <a:rPr lang="en-US" sz="1100" dirty="0" err="1" smtClean="0"/>
              <a:t>două</a:t>
            </a:r>
            <a:r>
              <a:rPr lang="en-US" sz="1100" dirty="0" smtClean="0"/>
              <a:t>  </a:t>
            </a:r>
            <a:r>
              <a:rPr lang="en-US" sz="1100" dirty="0" err="1" smtClean="0"/>
              <a:t>procese</a:t>
            </a:r>
            <a:r>
              <a:rPr lang="en-US" sz="1100" dirty="0" smtClean="0"/>
              <a:t>: </a:t>
            </a:r>
            <a:r>
              <a:rPr lang="en-US" sz="1100" dirty="0" err="1" smtClean="0"/>
              <a:t>Prelucrare</a:t>
            </a:r>
            <a:r>
              <a:rPr lang="en-US" sz="1100" dirty="0" smtClean="0"/>
              <a:t>(</a:t>
            </a:r>
            <a:r>
              <a:rPr lang="en-US" sz="1100" dirty="0" err="1" smtClean="0"/>
              <a:t>i</a:t>
            </a:r>
            <a:r>
              <a:rPr lang="en-US" sz="1100" dirty="0" smtClean="0"/>
              <a:t>) </a:t>
            </a:r>
            <a:r>
              <a:rPr lang="en-US" sz="1100" dirty="0" err="1" smtClean="0"/>
              <a:t>realizează</a:t>
            </a:r>
            <a:r>
              <a:rPr lang="en-US" sz="1100" dirty="0" smtClean="0"/>
              <a:t> </a:t>
            </a:r>
            <a:r>
              <a:rPr lang="en-US" sz="1100" dirty="0" err="1" smtClean="0"/>
              <a:t>transformarea</a:t>
            </a:r>
            <a:r>
              <a:rPr lang="en-US" sz="1100" dirty="0" smtClean="0"/>
              <a:t> </a:t>
            </a:r>
            <a:r>
              <a:rPr lang="en-US" sz="1100" dirty="0" err="1" smtClean="0"/>
              <a:t>datelor</a:t>
            </a:r>
            <a:r>
              <a:rPr lang="en-US" sz="1100" dirty="0" smtClean="0"/>
              <a:t>; Nod(</a:t>
            </a:r>
            <a:r>
              <a:rPr lang="en-US" sz="1100" dirty="0" err="1" smtClean="0"/>
              <a:t>i</a:t>
            </a:r>
            <a:r>
              <a:rPr lang="en-US" sz="1100" dirty="0" smtClean="0"/>
              <a:t>) </a:t>
            </a:r>
            <a:r>
              <a:rPr lang="en-US" sz="1100" dirty="0" err="1" smtClean="0"/>
              <a:t>realizează</a:t>
            </a:r>
            <a:r>
              <a:rPr lang="en-US" sz="1100" dirty="0" smtClean="0"/>
              <a:t> </a:t>
            </a:r>
            <a:r>
              <a:rPr lang="en-US" sz="1100" dirty="0" err="1" smtClean="0"/>
              <a:t>gestiunea</a:t>
            </a:r>
            <a:r>
              <a:rPr lang="en-US" sz="1100" dirty="0" smtClean="0"/>
              <a:t> </a:t>
            </a:r>
            <a:r>
              <a:rPr lang="en-US" sz="1100" dirty="0" err="1" smtClean="0"/>
              <a:t>mesajelor</a:t>
            </a:r>
            <a:r>
              <a:rPr lang="en-US" sz="1100" dirty="0" smtClean="0"/>
              <a:t> </a:t>
            </a:r>
            <a:r>
              <a:rPr lang="en-US" sz="1100" dirty="0" err="1" smtClean="0"/>
              <a:t>şi</a:t>
            </a:r>
            <a:r>
              <a:rPr lang="en-US" sz="1100" dirty="0" smtClean="0"/>
              <a:t> a </a:t>
            </a:r>
            <a:r>
              <a:rPr lang="en-US" sz="1100" dirty="0" err="1" smtClean="0"/>
              <a:t>semnalelor</a:t>
            </a:r>
            <a:r>
              <a:rPr lang="en-US" sz="1100" dirty="0" smtClean="0"/>
              <a:t> </a:t>
            </a:r>
            <a:r>
              <a:rPr lang="en-US" sz="1100" dirty="0" err="1" smtClean="0"/>
              <a:t>schimbate</a:t>
            </a:r>
            <a:r>
              <a:rPr lang="en-US" sz="1100" dirty="0" smtClean="0"/>
              <a:t> cu </a:t>
            </a:r>
            <a:r>
              <a:rPr lang="en-US" sz="1100" dirty="0" err="1" smtClean="0"/>
              <a:t>celelalte</a:t>
            </a:r>
            <a:r>
              <a:rPr lang="en-US" sz="1100" dirty="0" smtClean="0"/>
              <a:t> </a:t>
            </a:r>
            <a:r>
              <a:rPr lang="en-US" sz="1100" dirty="0" err="1" smtClean="0"/>
              <a:t>noduri</a:t>
            </a:r>
            <a:r>
              <a:rPr lang="en-US" sz="1100" dirty="0" smtClean="0"/>
              <a:t>. </a:t>
            </a:r>
            <a:r>
              <a:rPr lang="en-US" sz="1100" dirty="0" err="1" smtClean="0"/>
              <a:t>Prelucrare</a:t>
            </a:r>
            <a:r>
              <a:rPr lang="en-US" sz="1100" dirty="0" smtClean="0"/>
              <a:t>(</a:t>
            </a:r>
            <a:r>
              <a:rPr lang="en-US" sz="1100" dirty="0" err="1" smtClean="0"/>
              <a:t>i</a:t>
            </a:r>
            <a:r>
              <a:rPr lang="en-US" sz="1100" dirty="0" smtClean="0"/>
              <a:t>) are un canal chm[</a:t>
            </a:r>
            <a:r>
              <a:rPr lang="en-US" sz="1100" dirty="0" err="1" smtClean="0"/>
              <a:t>i</a:t>
            </a:r>
            <a:r>
              <a:rPr lang="en-US" sz="1100" dirty="0" smtClean="0"/>
              <a:t>] </a:t>
            </a:r>
            <a:r>
              <a:rPr lang="en-US" sz="1100" dirty="0" err="1" smtClean="0"/>
              <a:t>prin</a:t>
            </a:r>
            <a:r>
              <a:rPr lang="en-US" sz="1100" dirty="0" smtClean="0"/>
              <a:t> care </a:t>
            </a:r>
            <a:r>
              <a:rPr lang="en-US" sz="1100" dirty="0" err="1" smtClean="0"/>
              <a:t>primeşte</a:t>
            </a:r>
            <a:r>
              <a:rPr lang="en-US" sz="1100" dirty="0" smtClean="0"/>
              <a:t> </a:t>
            </a:r>
            <a:r>
              <a:rPr lang="en-US" sz="1100" dirty="0" err="1" smtClean="0"/>
              <a:t>mesajele</a:t>
            </a:r>
            <a:r>
              <a:rPr lang="en-US" sz="1100" dirty="0" smtClean="0"/>
              <a:t> de date. Nod(</a:t>
            </a:r>
            <a:r>
              <a:rPr lang="en-US" sz="1100" dirty="0" err="1" smtClean="0"/>
              <a:t>i</a:t>
            </a:r>
            <a:r>
              <a:rPr lang="en-US" sz="1100" dirty="0" smtClean="0"/>
              <a:t>) are un canal </a:t>
            </a:r>
            <a:r>
              <a:rPr lang="en-US" sz="1100" dirty="0" err="1" smtClean="0"/>
              <a:t>chs</a:t>
            </a:r>
            <a:r>
              <a:rPr lang="en-US" sz="1100" dirty="0" smtClean="0"/>
              <a:t>[</a:t>
            </a:r>
            <a:r>
              <a:rPr lang="en-US" sz="1100" dirty="0" err="1" smtClean="0"/>
              <a:t>i</a:t>
            </a:r>
            <a:r>
              <a:rPr lang="en-US" sz="1100" dirty="0" smtClean="0"/>
              <a:t>] </a:t>
            </a:r>
            <a:r>
              <a:rPr lang="en-US" sz="1100" dirty="0" err="1" smtClean="0"/>
              <a:t>prin</a:t>
            </a:r>
            <a:r>
              <a:rPr lang="en-US" sz="1100" dirty="0" smtClean="0"/>
              <a:t> care </a:t>
            </a:r>
            <a:r>
              <a:rPr lang="en-US" sz="1100" dirty="0" err="1" smtClean="0"/>
              <a:t>primeşte</a:t>
            </a:r>
            <a:r>
              <a:rPr lang="en-US" sz="1100" dirty="0" smtClean="0"/>
              <a:t> </a:t>
            </a:r>
            <a:r>
              <a:rPr lang="en-US" sz="1100" dirty="0" err="1" smtClean="0"/>
              <a:t>semnale</a:t>
            </a:r>
            <a:r>
              <a:rPr lang="en-US" sz="1100" dirty="0" smtClean="0"/>
              <a:t> de la </a:t>
            </a:r>
            <a:r>
              <a:rPr lang="en-US" sz="1100" dirty="0" err="1" smtClean="0"/>
              <a:t>celelalte</a:t>
            </a:r>
            <a:r>
              <a:rPr lang="en-US" sz="1100" dirty="0" smtClean="0"/>
              <a:t> </a:t>
            </a:r>
            <a:r>
              <a:rPr lang="en-US" sz="1100" dirty="0" err="1" smtClean="0"/>
              <a:t>procese</a:t>
            </a:r>
            <a:r>
              <a:rPr lang="en-US" sz="1100" dirty="0" smtClean="0"/>
              <a:t>, </a:t>
            </a:r>
            <a:r>
              <a:rPr lang="en-US" sz="1100" dirty="0" err="1" smtClean="0"/>
              <a:t>anunțuri</a:t>
            </a:r>
            <a:r>
              <a:rPr lang="en-US" sz="1100" dirty="0" smtClean="0"/>
              <a:t> de </a:t>
            </a:r>
            <a:r>
              <a:rPr lang="en-US" sz="1100" dirty="0" err="1" smtClean="0"/>
              <a:t>transmitere</a:t>
            </a:r>
            <a:r>
              <a:rPr lang="en-US" sz="1100" dirty="0" smtClean="0"/>
              <a:t>/</a:t>
            </a:r>
            <a:r>
              <a:rPr lang="en-US" sz="1100" dirty="0" err="1" smtClean="0"/>
              <a:t>recepție</a:t>
            </a:r>
            <a:r>
              <a:rPr lang="en-US" sz="1100" dirty="0" smtClean="0"/>
              <a:t> de </a:t>
            </a:r>
            <a:r>
              <a:rPr lang="en-US" sz="1100" dirty="0" err="1" smtClean="0"/>
              <a:t>mesaje</a:t>
            </a:r>
            <a:r>
              <a:rPr lang="en-US" sz="1100" dirty="0" smtClean="0"/>
              <a:t> de date </a:t>
            </a:r>
            <a:r>
              <a:rPr lang="en-US" sz="1100" dirty="0" err="1" smtClean="0"/>
              <a:t>şi</a:t>
            </a:r>
            <a:r>
              <a:rPr lang="en-US" sz="1100" dirty="0" smtClean="0"/>
              <a:t> </a:t>
            </a:r>
            <a:r>
              <a:rPr lang="en-US" sz="1100" dirty="0" err="1" smtClean="0"/>
              <a:t>cereri</a:t>
            </a:r>
            <a:r>
              <a:rPr lang="en-US" sz="1100" dirty="0" smtClean="0"/>
              <a:t> de </a:t>
            </a:r>
            <a:r>
              <a:rPr lang="en-US" sz="1100" dirty="0" err="1" smtClean="0"/>
              <a:t>terminare</a:t>
            </a:r>
            <a:r>
              <a:rPr lang="en-US" sz="1100" dirty="0" smtClean="0"/>
              <a:t> de la </a:t>
            </a:r>
            <a:r>
              <a:rPr lang="en-US" sz="1100" dirty="0" err="1" smtClean="0"/>
              <a:t>Prelucrare</a:t>
            </a:r>
            <a:r>
              <a:rPr lang="en-US" sz="1100" dirty="0" smtClean="0"/>
              <a:t>(</a:t>
            </a:r>
            <a:r>
              <a:rPr lang="en-US" sz="1100" dirty="0" err="1" smtClean="0"/>
              <a:t>i</a:t>
            </a:r>
            <a:r>
              <a:rPr lang="en-US" sz="1100" dirty="0" smtClean="0"/>
              <a:t>). </a:t>
            </a:r>
            <a:r>
              <a:rPr lang="en-US" sz="1100" dirty="0" err="1" smtClean="0"/>
              <a:t>Răspunsul</a:t>
            </a:r>
            <a:r>
              <a:rPr lang="en-US" sz="1100" dirty="0" smtClean="0"/>
              <a:t> la </a:t>
            </a:r>
            <a:r>
              <a:rPr lang="en-US" sz="1100" dirty="0" err="1" smtClean="0"/>
              <a:t>cererile</a:t>
            </a:r>
            <a:r>
              <a:rPr lang="en-US" sz="1100" dirty="0" smtClean="0"/>
              <a:t> de </a:t>
            </a:r>
            <a:r>
              <a:rPr lang="en-US" sz="1100" dirty="0" err="1" smtClean="0"/>
              <a:t>terminare</a:t>
            </a:r>
            <a:r>
              <a:rPr lang="en-US" sz="1100" dirty="0" smtClean="0"/>
              <a:t> </a:t>
            </a:r>
            <a:r>
              <a:rPr lang="en-US" sz="1100" dirty="0" err="1" smtClean="0"/>
              <a:t>este</a:t>
            </a:r>
            <a:r>
              <a:rPr lang="en-US" sz="1100" dirty="0" smtClean="0"/>
              <a:t> </a:t>
            </a:r>
            <a:r>
              <a:rPr lang="en-US" sz="1100" dirty="0" err="1" smtClean="0"/>
              <a:t>dat</a:t>
            </a:r>
            <a:r>
              <a:rPr lang="en-US" sz="1100" dirty="0" smtClean="0"/>
              <a:t> </a:t>
            </a:r>
            <a:r>
              <a:rPr lang="en-US" sz="1100" dirty="0" err="1" smtClean="0"/>
              <a:t>pe</a:t>
            </a:r>
            <a:r>
              <a:rPr lang="en-US" sz="1100" dirty="0" smtClean="0"/>
              <a:t> </a:t>
            </a:r>
            <a:r>
              <a:rPr lang="en-US" sz="1100" dirty="0" err="1" smtClean="0"/>
              <a:t>canalele</a:t>
            </a:r>
            <a:r>
              <a:rPr lang="en-US" sz="1100" dirty="0" smtClean="0"/>
              <a:t> stop[</a:t>
            </a:r>
            <a:r>
              <a:rPr lang="en-US" sz="1100" dirty="0" err="1" smtClean="0"/>
              <a:t>i</a:t>
            </a:r>
            <a:r>
              <a:rPr lang="en-US" sz="1100" dirty="0" smtClean="0"/>
              <a:t>].</a:t>
            </a:r>
          </a:p>
          <a:p>
            <a:pPr eaLnBrk="1" hangingPunct="1">
              <a:lnSpc>
                <a:spcPct val="90000"/>
              </a:lnSpc>
            </a:pPr>
            <a:endParaRPr lang="en-US" sz="1100" dirty="0" smtClean="0"/>
          </a:p>
          <a:p>
            <a:pPr eaLnBrk="1" hangingPunct="1">
              <a:lnSpc>
                <a:spcPct val="90000"/>
              </a:lnSpc>
            </a:pPr>
            <a:r>
              <a:rPr lang="pt-BR" sz="1100" dirty="0" smtClean="0"/>
              <a:t>Procesul </a:t>
            </a:r>
            <a:r>
              <a:rPr lang="pt-BR" sz="1100" b="1" dirty="0" smtClean="0"/>
              <a:t>Prelucrare (i)</a:t>
            </a:r>
            <a:r>
              <a:rPr lang="pt-BR" sz="1100" dirty="0" smtClean="0"/>
              <a:t> are o funcționare ciclică. După recepția unui mesaj de date, el realizează prelucrările cerute şi, eventual, transmite mesaje de date altor procese. El însuşi poate primi mesaje de date de la celelalte procese, pe canalele de intrare. Recepțiile şi transmiterile de mesaje sunt anunțate procesului Nod(i). La sfîrşitul prelucrării, procesul trimite lui Nod(i) o cerere de terminare şi aşteaptă recepția unei confirmări pe un canal special stop[i].</a:t>
            </a:r>
          </a:p>
          <a:p>
            <a:pPr eaLnBrk="1" hangingPunct="1">
              <a:lnSpc>
                <a:spcPct val="90000"/>
              </a:lnSpc>
            </a:pPr>
            <a:r>
              <a:rPr lang="pt-BR" sz="1100" dirty="0" smtClean="0"/>
              <a:t>Procesul </a:t>
            </a:r>
            <a:r>
              <a:rPr lang="pt-BR" sz="1100" b="1" dirty="0" smtClean="0"/>
              <a:t>Nod(i)</a:t>
            </a:r>
            <a:r>
              <a:rPr lang="pt-BR" sz="1100" dirty="0" smtClean="0"/>
              <a:t> are o funcționare ciclică. </a:t>
            </a:r>
            <a:r>
              <a:rPr lang="es-ES" sz="1100" dirty="0" smtClean="0"/>
              <a:t>La </a:t>
            </a:r>
            <a:r>
              <a:rPr lang="es-ES" sz="1100" dirty="0" err="1" smtClean="0"/>
              <a:t>fiecare</a:t>
            </a:r>
            <a:r>
              <a:rPr lang="es-ES" sz="1100" dirty="0" smtClean="0"/>
              <a:t> </a:t>
            </a:r>
            <a:r>
              <a:rPr lang="es-ES" sz="1100" dirty="0" err="1" smtClean="0"/>
              <a:t>iterație</a:t>
            </a:r>
            <a:r>
              <a:rPr lang="es-ES" sz="1100" dirty="0" smtClean="0"/>
              <a:t>, el </a:t>
            </a:r>
            <a:r>
              <a:rPr lang="es-ES" sz="1100" dirty="0" err="1" smtClean="0"/>
              <a:t>tratează</a:t>
            </a:r>
            <a:r>
              <a:rPr lang="es-ES" sz="1100" dirty="0" smtClean="0"/>
              <a:t> </a:t>
            </a:r>
            <a:r>
              <a:rPr lang="es-ES" sz="1100" dirty="0" err="1" smtClean="0"/>
              <a:t>unul</a:t>
            </a:r>
            <a:r>
              <a:rPr lang="es-ES" sz="1100" dirty="0" smtClean="0"/>
              <a:t> </a:t>
            </a:r>
            <a:r>
              <a:rPr lang="es-ES" sz="1100" dirty="0" err="1" smtClean="0"/>
              <a:t>din</a:t>
            </a:r>
            <a:r>
              <a:rPr lang="es-ES" sz="1100" dirty="0" smtClean="0"/>
              <a:t> </a:t>
            </a:r>
            <a:r>
              <a:rPr lang="es-ES" sz="1100" dirty="0" err="1" smtClean="0"/>
              <a:t>mesajele</a:t>
            </a:r>
            <a:r>
              <a:rPr lang="es-ES" sz="1100" dirty="0" smtClean="0"/>
              <a:t> </a:t>
            </a:r>
            <a:r>
              <a:rPr lang="es-ES" sz="1100" dirty="0" err="1" smtClean="0"/>
              <a:t>primite</a:t>
            </a:r>
            <a:r>
              <a:rPr lang="es-ES" sz="1100" dirty="0" smtClean="0"/>
              <a:t> de la </a:t>
            </a:r>
            <a:r>
              <a:rPr lang="es-ES" sz="1100" dirty="0" err="1" smtClean="0"/>
              <a:t>procesul</a:t>
            </a:r>
            <a:r>
              <a:rPr lang="es-ES" sz="1100" dirty="0" smtClean="0"/>
              <a:t>  de </a:t>
            </a:r>
            <a:r>
              <a:rPr lang="es-ES" sz="1100" dirty="0" err="1" smtClean="0"/>
              <a:t>prelucrare</a:t>
            </a:r>
            <a:r>
              <a:rPr lang="es-ES" sz="1100" dirty="0" smtClean="0"/>
              <a:t> local </a:t>
            </a:r>
            <a:r>
              <a:rPr lang="es-ES" sz="1100" dirty="0" err="1" smtClean="0"/>
              <a:t>sau</a:t>
            </a:r>
            <a:r>
              <a:rPr lang="es-ES" sz="1100" dirty="0" smtClean="0"/>
              <a:t> de la </a:t>
            </a:r>
            <a:r>
              <a:rPr lang="es-ES" sz="1100" dirty="0" err="1" smtClean="0"/>
              <a:t>celelalte</a:t>
            </a:r>
            <a:r>
              <a:rPr lang="es-ES" sz="1100" dirty="0" smtClean="0"/>
              <a:t> procese </a:t>
            </a:r>
            <a:r>
              <a:rPr lang="es-ES" sz="1100" dirty="0" err="1" smtClean="0"/>
              <a:t>Nod</a:t>
            </a:r>
            <a:r>
              <a:rPr lang="es-ES" sz="1100" dirty="0" smtClean="0"/>
              <a:t>. </a:t>
            </a:r>
            <a:r>
              <a:rPr lang="es-ES" sz="1100" dirty="0" err="1" smtClean="0"/>
              <a:t>Pentru</a:t>
            </a:r>
            <a:r>
              <a:rPr lang="es-ES" sz="1100" dirty="0" smtClean="0"/>
              <a:t> un </a:t>
            </a:r>
            <a:r>
              <a:rPr lang="es-ES" sz="1100" dirty="0" err="1" smtClean="0"/>
              <a:t>anunț</a:t>
            </a:r>
            <a:r>
              <a:rPr lang="es-ES" sz="1100" dirty="0" smtClean="0"/>
              <a:t> de </a:t>
            </a:r>
            <a:r>
              <a:rPr lang="es-ES" sz="1100" dirty="0" err="1" smtClean="0"/>
              <a:t>recepție</a:t>
            </a:r>
            <a:r>
              <a:rPr lang="es-ES" sz="1100" dirty="0" smtClean="0"/>
              <a:t> de date, </a:t>
            </a:r>
            <a:r>
              <a:rPr lang="es-ES" sz="1100" dirty="0" err="1" smtClean="0"/>
              <a:t>procesul</a:t>
            </a:r>
            <a:r>
              <a:rPr lang="es-ES" sz="1100" dirty="0" smtClean="0"/>
              <a:t> </a:t>
            </a:r>
            <a:r>
              <a:rPr lang="es-ES" sz="1100" dirty="0" err="1" smtClean="0"/>
              <a:t>actualizează</a:t>
            </a:r>
            <a:r>
              <a:rPr lang="es-ES" sz="1100" dirty="0" smtClean="0"/>
              <a:t> </a:t>
            </a:r>
            <a:r>
              <a:rPr lang="es-ES" sz="1100" dirty="0" err="1" smtClean="0"/>
              <a:t>deficitul</a:t>
            </a:r>
            <a:r>
              <a:rPr lang="es-ES" sz="1100" dirty="0" smtClean="0"/>
              <a:t> </a:t>
            </a:r>
            <a:r>
              <a:rPr lang="es-ES" sz="1100" dirty="0" err="1" smtClean="0"/>
              <a:t>legăturii</a:t>
            </a:r>
            <a:r>
              <a:rPr lang="es-ES" sz="1100" dirty="0" smtClean="0"/>
              <a:t> de </a:t>
            </a:r>
            <a:r>
              <a:rPr lang="es-ES" sz="1100" dirty="0" err="1" smtClean="0"/>
              <a:t>intrare</a:t>
            </a:r>
            <a:r>
              <a:rPr lang="es-ES" sz="1100" dirty="0" smtClean="0"/>
              <a:t> </a:t>
            </a:r>
            <a:r>
              <a:rPr lang="es-ES" sz="1100" dirty="0" err="1" smtClean="0"/>
              <a:t>şi</a:t>
            </a:r>
            <a:r>
              <a:rPr lang="es-ES" sz="1100" dirty="0" smtClean="0"/>
              <a:t>, eventual, </a:t>
            </a:r>
            <a:r>
              <a:rPr lang="es-ES" sz="1100" b="1" dirty="0" err="1" smtClean="0"/>
              <a:t>prim</a:t>
            </a:r>
            <a:r>
              <a:rPr lang="es-ES" sz="1100" dirty="0" smtClean="0"/>
              <a:t>. Un </a:t>
            </a:r>
            <a:r>
              <a:rPr lang="es-ES" sz="1100" dirty="0" err="1" smtClean="0"/>
              <a:t>anunț</a:t>
            </a:r>
            <a:r>
              <a:rPr lang="es-ES" sz="1100" dirty="0" smtClean="0"/>
              <a:t> de </a:t>
            </a:r>
            <a:r>
              <a:rPr lang="es-ES" sz="1100" dirty="0" err="1" smtClean="0"/>
              <a:t>transmitere</a:t>
            </a:r>
            <a:r>
              <a:rPr lang="es-ES" sz="1100" dirty="0" smtClean="0"/>
              <a:t> </a:t>
            </a:r>
            <a:r>
              <a:rPr lang="es-ES" sz="1100" dirty="0" err="1" smtClean="0"/>
              <a:t>determină</a:t>
            </a:r>
            <a:r>
              <a:rPr lang="es-ES" sz="1100" dirty="0" smtClean="0"/>
              <a:t> </a:t>
            </a:r>
            <a:r>
              <a:rPr lang="es-ES" sz="1100" dirty="0" err="1" smtClean="0"/>
              <a:t>incrementarea</a:t>
            </a:r>
            <a:r>
              <a:rPr lang="es-ES" sz="1100" dirty="0" smtClean="0"/>
              <a:t>  </a:t>
            </a:r>
            <a:r>
              <a:rPr lang="es-ES" sz="1100" dirty="0" err="1" smtClean="0"/>
              <a:t>variabilei</a:t>
            </a:r>
            <a:r>
              <a:rPr lang="es-ES" sz="1100" dirty="0" smtClean="0"/>
              <a:t>  </a:t>
            </a:r>
            <a:r>
              <a:rPr lang="es-ES" sz="1100" b="1" dirty="0" err="1" smtClean="0"/>
              <a:t>nsemnale</a:t>
            </a:r>
            <a:r>
              <a:rPr lang="es-ES" sz="1100" dirty="0" smtClean="0"/>
              <a:t>.  Un  </a:t>
            </a:r>
            <a:r>
              <a:rPr lang="es-ES" sz="1100" dirty="0" err="1" smtClean="0"/>
              <a:t>semnal</a:t>
            </a:r>
            <a:r>
              <a:rPr lang="es-ES" sz="1100" dirty="0" smtClean="0"/>
              <a:t>  </a:t>
            </a:r>
            <a:r>
              <a:rPr lang="es-ES" sz="1100" dirty="0" err="1" smtClean="0"/>
              <a:t>determină</a:t>
            </a:r>
            <a:r>
              <a:rPr lang="es-ES" sz="1100" dirty="0" smtClean="0"/>
              <a:t> </a:t>
            </a:r>
            <a:r>
              <a:rPr lang="es-ES" sz="1100" dirty="0" err="1" smtClean="0"/>
              <a:t>decrementarea</a:t>
            </a:r>
            <a:r>
              <a:rPr lang="es-ES" sz="1100" dirty="0" smtClean="0"/>
              <a:t> </a:t>
            </a:r>
            <a:r>
              <a:rPr lang="es-ES" sz="1100" dirty="0" err="1" smtClean="0"/>
              <a:t>variabilei</a:t>
            </a:r>
            <a:r>
              <a:rPr lang="es-ES" sz="1100" dirty="0" smtClean="0"/>
              <a:t> </a:t>
            </a:r>
            <a:r>
              <a:rPr lang="es-ES" sz="1100" b="1" dirty="0" err="1" smtClean="0"/>
              <a:t>nsemnale</a:t>
            </a:r>
            <a:r>
              <a:rPr lang="es-ES" sz="1100" dirty="0" smtClean="0"/>
              <a:t>. </a:t>
            </a:r>
            <a:r>
              <a:rPr lang="es-ES" sz="1100" dirty="0" err="1" smtClean="0"/>
              <a:t>În</a:t>
            </a:r>
            <a:r>
              <a:rPr lang="es-ES" sz="1100" dirty="0" smtClean="0"/>
              <a:t> fine, o </a:t>
            </a:r>
            <a:r>
              <a:rPr lang="es-ES" sz="1100" dirty="0" err="1" smtClean="0"/>
              <a:t>cerere</a:t>
            </a:r>
            <a:r>
              <a:rPr lang="es-ES" sz="1100" dirty="0" smtClean="0"/>
              <a:t> de terminare </a:t>
            </a:r>
            <a:r>
              <a:rPr lang="es-ES" sz="1100" dirty="0" err="1" smtClean="0"/>
              <a:t>provoacă</a:t>
            </a:r>
            <a:r>
              <a:rPr lang="es-ES" sz="1100" dirty="0" smtClean="0"/>
              <a:t> </a:t>
            </a:r>
            <a:r>
              <a:rPr lang="es-ES" sz="1100" dirty="0" err="1" smtClean="0"/>
              <a:t>transmiterea</a:t>
            </a:r>
            <a:r>
              <a:rPr lang="es-ES" sz="1100" dirty="0" smtClean="0"/>
              <a:t> de </a:t>
            </a:r>
            <a:r>
              <a:rPr lang="es-ES" sz="1100" dirty="0" err="1" smtClean="0"/>
              <a:t>semnale</a:t>
            </a:r>
            <a:r>
              <a:rPr lang="es-ES" sz="1100" dirty="0" smtClean="0"/>
              <a:t> pe </a:t>
            </a:r>
            <a:r>
              <a:rPr lang="es-ES" sz="1100" dirty="0" err="1" smtClean="0"/>
              <a:t>legăturile</a:t>
            </a:r>
            <a:r>
              <a:rPr lang="es-ES" sz="1100" dirty="0" smtClean="0"/>
              <a:t> de </a:t>
            </a:r>
            <a:r>
              <a:rPr lang="es-ES" sz="1100" dirty="0" err="1" smtClean="0"/>
              <a:t>intrare</a:t>
            </a:r>
            <a:r>
              <a:rPr lang="es-ES" sz="1100" dirty="0" smtClean="0"/>
              <a:t>. </a:t>
            </a:r>
            <a:r>
              <a:rPr lang="es-ES" sz="1100" dirty="0" err="1" smtClean="0"/>
              <a:t>Dacă</a:t>
            </a:r>
            <a:r>
              <a:rPr lang="es-ES" sz="1100" dirty="0" smtClean="0"/>
              <a:t> </a:t>
            </a:r>
            <a:r>
              <a:rPr lang="es-ES" sz="1100" b="1" dirty="0" err="1" smtClean="0"/>
              <a:t>nsemnale</a:t>
            </a:r>
            <a:r>
              <a:rPr lang="es-ES" sz="1100" dirty="0" smtClean="0"/>
              <a:t> este </a:t>
            </a:r>
            <a:r>
              <a:rPr lang="es-ES" sz="1100" dirty="0" err="1" smtClean="0"/>
              <a:t>nul</a:t>
            </a:r>
            <a:r>
              <a:rPr lang="es-ES" sz="1100" dirty="0" smtClean="0"/>
              <a:t>, </a:t>
            </a:r>
            <a:r>
              <a:rPr lang="es-ES" sz="1100" dirty="0" err="1" smtClean="0"/>
              <a:t>atunci</a:t>
            </a:r>
            <a:r>
              <a:rPr lang="es-ES" sz="1100" dirty="0" smtClean="0"/>
              <a:t> se </a:t>
            </a:r>
            <a:r>
              <a:rPr lang="es-ES" sz="1100" dirty="0" err="1" smtClean="0"/>
              <a:t>transmit</a:t>
            </a:r>
            <a:r>
              <a:rPr lang="es-ES" sz="1100" dirty="0" smtClean="0"/>
              <a:t> </a:t>
            </a:r>
            <a:r>
              <a:rPr lang="es-ES" sz="1100" dirty="0" err="1" smtClean="0"/>
              <a:t>semnale</a:t>
            </a:r>
            <a:r>
              <a:rPr lang="es-ES" sz="1100" dirty="0" smtClean="0"/>
              <a:t> </a:t>
            </a:r>
            <a:r>
              <a:rPr lang="es-ES" sz="1100" dirty="0" err="1" smtClean="0"/>
              <a:t>către</a:t>
            </a:r>
            <a:r>
              <a:rPr lang="es-ES" sz="1100" dirty="0" smtClean="0"/>
              <a:t> </a:t>
            </a:r>
            <a:r>
              <a:rPr lang="es-ES" sz="1100" dirty="0" err="1" smtClean="0"/>
              <a:t>nodul</a:t>
            </a:r>
            <a:r>
              <a:rPr lang="es-ES" sz="1100" dirty="0" smtClean="0"/>
              <a:t> </a:t>
            </a:r>
            <a:r>
              <a:rPr lang="es-ES" sz="1100" dirty="0" err="1" smtClean="0"/>
              <a:t>părinte</a:t>
            </a:r>
            <a:r>
              <a:rPr lang="es-ES" sz="1100" dirty="0" smtClean="0"/>
              <a:t> </a:t>
            </a:r>
            <a:r>
              <a:rPr lang="es-ES" sz="1100" dirty="0" err="1" smtClean="0"/>
              <a:t>din</a:t>
            </a:r>
            <a:r>
              <a:rPr lang="es-ES" sz="1100" dirty="0" smtClean="0"/>
              <a:t> </a:t>
            </a:r>
            <a:r>
              <a:rPr lang="es-ES" sz="1100" dirty="0" err="1" smtClean="0"/>
              <a:t>arborele</a:t>
            </a:r>
            <a:r>
              <a:rPr lang="es-ES" sz="1100" dirty="0" smtClean="0"/>
              <a:t> de </a:t>
            </a:r>
            <a:r>
              <a:rPr lang="es-ES" sz="1100" dirty="0" err="1" smtClean="0"/>
              <a:t>acoperire</a:t>
            </a:r>
            <a:r>
              <a:rPr lang="es-ES" sz="1100" dirty="0" smtClean="0"/>
              <a:t> (</a:t>
            </a:r>
            <a:r>
              <a:rPr lang="es-ES" sz="1100" dirty="0" err="1" smtClean="0"/>
              <a:t>prim</a:t>
            </a:r>
            <a:r>
              <a:rPr lang="es-ES" sz="1100" dirty="0" smtClean="0"/>
              <a:t>) </a:t>
            </a:r>
            <a:r>
              <a:rPr lang="es-ES" sz="1100" dirty="0" err="1" smtClean="0"/>
              <a:t>şi</a:t>
            </a:r>
            <a:r>
              <a:rPr lang="es-ES" sz="1100" dirty="0" smtClean="0"/>
              <a:t> se </a:t>
            </a:r>
            <a:r>
              <a:rPr lang="es-ES" sz="1100" dirty="0" err="1" smtClean="0"/>
              <a:t>confirmă</a:t>
            </a:r>
            <a:r>
              <a:rPr lang="es-ES" sz="1100" dirty="0" smtClean="0"/>
              <a:t> </a:t>
            </a:r>
            <a:r>
              <a:rPr lang="es-ES" sz="1100" dirty="0" err="1" smtClean="0"/>
              <a:t>terminarea</a:t>
            </a:r>
            <a:r>
              <a:rPr lang="es-ES" sz="1100" dirty="0" smtClean="0"/>
              <a:t>. </a:t>
            </a:r>
            <a:r>
              <a:rPr lang="pt-BR" sz="1100" dirty="0" smtClean="0"/>
              <a:t>Altfel, se transmite o infirmare a terminării.</a:t>
            </a:r>
            <a:endParaRPr lang="en-US" sz="11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37804A6A-5A04-4A6D-AD8C-6E6F5AD42DC9}" type="slidenum">
              <a:rPr lang="en-US" sz="1300"/>
              <a:pPr/>
              <a:t>21</a:t>
            </a:fld>
            <a:endParaRPr lang="en-US" sz="1300"/>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US" sz="1100" dirty="0" err="1" smtClean="0"/>
              <a:t>Pentru</a:t>
            </a:r>
            <a:r>
              <a:rPr lang="en-US" sz="1100" dirty="0" smtClean="0"/>
              <a:t> </a:t>
            </a:r>
            <a:r>
              <a:rPr lang="en-US" sz="1100" dirty="0" err="1" smtClean="0"/>
              <a:t>recepția</a:t>
            </a:r>
            <a:r>
              <a:rPr lang="en-US" sz="1100" dirty="0" smtClean="0"/>
              <a:t> </a:t>
            </a:r>
            <a:r>
              <a:rPr lang="en-US" sz="1100" dirty="0" err="1" smtClean="0"/>
              <a:t>semnalelor</a:t>
            </a:r>
            <a:r>
              <a:rPr lang="en-US" sz="1100" dirty="0" smtClean="0"/>
              <a:t> </a:t>
            </a:r>
            <a:r>
              <a:rPr lang="en-US" sz="1100" dirty="0" err="1" smtClean="0"/>
              <a:t>pe</a:t>
            </a:r>
            <a:r>
              <a:rPr lang="en-US" sz="1100" dirty="0" smtClean="0"/>
              <a:t> </a:t>
            </a:r>
            <a:r>
              <a:rPr lang="en-US" sz="1100" dirty="0" err="1" smtClean="0"/>
              <a:t>legăturile</a:t>
            </a:r>
            <a:r>
              <a:rPr lang="en-US" sz="1100" dirty="0" smtClean="0"/>
              <a:t> de </a:t>
            </a:r>
            <a:r>
              <a:rPr lang="en-US" sz="1100" dirty="0" err="1" smtClean="0"/>
              <a:t>ieşire</a:t>
            </a:r>
            <a:r>
              <a:rPr lang="en-US" sz="1100" dirty="0" smtClean="0"/>
              <a:t>, se </a:t>
            </a:r>
            <a:r>
              <a:rPr lang="en-US" sz="1100" dirty="0" err="1" smtClean="0"/>
              <a:t>poate</a:t>
            </a:r>
            <a:r>
              <a:rPr lang="en-US" sz="1100" dirty="0" smtClean="0"/>
              <a:t> </a:t>
            </a:r>
            <a:r>
              <a:rPr lang="en-US" sz="1100" dirty="0" err="1" smtClean="0"/>
              <a:t>ține</a:t>
            </a:r>
            <a:r>
              <a:rPr lang="en-US" sz="1100" dirty="0" smtClean="0"/>
              <a:t> o </a:t>
            </a:r>
            <a:r>
              <a:rPr lang="en-US" sz="1100" dirty="0" err="1" smtClean="0"/>
              <a:t>evidență</a:t>
            </a:r>
            <a:r>
              <a:rPr lang="en-US" sz="1100" dirty="0" smtClean="0"/>
              <a:t> </a:t>
            </a:r>
            <a:r>
              <a:rPr lang="en-US" sz="1100" dirty="0" err="1" smtClean="0"/>
              <a:t>globală</a:t>
            </a:r>
            <a:r>
              <a:rPr lang="en-US" sz="1100" dirty="0" smtClean="0"/>
              <a:t>, </a:t>
            </a:r>
            <a:r>
              <a:rPr lang="en-US" sz="1100" dirty="0" err="1" smtClean="0"/>
              <a:t>deoarece</a:t>
            </a:r>
            <a:r>
              <a:rPr lang="en-US" sz="1100" dirty="0" smtClean="0"/>
              <a:t> </a:t>
            </a:r>
            <a:r>
              <a:rPr lang="en-US" sz="1100" dirty="0" err="1" smtClean="0"/>
              <a:t>este</a:t>
            </a:r>
            <a:r>
              <a:rPr lang="en-US" sz="1100" dirty="0" smtClean="0"/>
              <a:t> important </a:t>
            </a:r>
            <a:r>
              <a:rPr lang="en-US" sz="1100" dirty="0" err="1" smtClean="0"/>
              <a:t>ca</a:t>
            </a:r>
            <a:r>
              <a:rPr lang="en-US" sz="1100" dirty="0" smtClean="0"/>
              <a:t>  </a:t>
            </a:r>
            <a:r>
              <a:rPr lang="en-US" sz="1100" dirty="0" err="1" smtClean="0"/>
              <a:t>deficitele</a:t>
            </a:r>
            <a:r>
              <a:rPr lang="en-US" sz="1100" dirty="0" smtClean="0"/>
              <a:t> </a:t>
            </a:r>
            <a:r>
              <a:rPr lang="en-US" sz="1100" dirty="0" err="1" smtClean="0"/>
              <a:t>legăturilor</a:t>
            </a:r>
            <a:r>
              <a:rPr lang="en-US" sz="1100" dirty="0" smtClean="0"/>
              <a:t> de </a:t>
            </a:r>
            <a:r>
              <a:rPr lang="en-US" sz="1100" dirty="0" err="1" smtClean="0"/>
              <a:t>ieşire</a:t>
            </a:r>
            <a:r>
              <a:rPr lang="en-US" sz="1100" dirty="0" smtClean="0"/>
              <a:t> </a:t>
            </a:r>
            <a:r>
              <a:rPr lang="en-US" sz="1100" dirty="0" err="1" smtClean="0"/>
              <a:t>să</a:t>
            </a:r>
            <a:r>
              <a:rPr lang="en-US" sz="1100" dirty="0" smtClean="0"/>
              <a:t> se </a:t>
            </a:r>
            <a:r>
              <a:rPr lang="en-US" sz="1100" dirty="0" err="1" smtClean="0"/>
              <a:t>anuleze</a:t>
            </a:r>
            <a:r>
              <a:rPr lang="en-US" sz="1100" dirty="0" smtClean="0"/>
              <a:t>,  </a:t>
            </a:r>
            <a:r>
              <a:rPr lang="en-US" sz="1100" dirty="0" err="1" smtClean="0"/>
              <a:t>neavînd</a:t>
            </a:r>
            <a:r>
              <a:rPr lang="en-US" sz="1100" dirty="0" smtClean="0"/>
              <a:t>  </a:t>
            </a:r>
            <a:r>
              <a:rPr lang="en-US" sz="1100" dirty="0" err="1" smtClean="0"/>
              <a:t>importanță</a:t>
            </a:r>
            <a:r>
              <a:rPr lang="en-US" sz="1100" dirty="0" smtClean="0"/>
              <a:t> </a:t>
            </a:r>
            <a:r>
              <a:rPr lang="en-US" sz="1100" dirty="0" err="1" smtClean="0"/>
              <a:t>identitatea</a:t>
            </a:r>
            <a:r>
              <a:rPr lang="en-US" sz="1100" dirty="0" smtClean="0"/>
              <a:t> </a:t>
            </a:r>
            <a:r>
              <a:rPr lang="en-US" sz="1100" dirty="0" err="1" smtClean="0"/>
              <a:t>legăturilor</a:t>
            </a:r>
            <a:r>
              <a:rPr lang="en-US" sz="1100" dirty="0" smtClean="0"/>
              <a:t> </a:t>
            </a:r>
            <a:r>
              <a:rPr lang="en-US" sz="1100" dirty="0" err="1" smtClean="0"/>
              <a:t>pe</a:t>
            </a:r>
            <a:r>
              <a:rPr lang="en-US" sz="1100" dirty="0" smtClean="0"/>
              <a:t> care se </a:t>
            </a:r>
            <a:r>
              <a:rPr lang="en-US" sz="1100" dirty="0" err="1" smtClean="0"/>
              <a:t>primesc</a:t>
            </a:r>
            <a:r>
              <a:rPr lang="en-US" sz="1100" dirty="0" smtClean="0"/>
              <a:t> </a:t>
            </a:r>
            <a:r>
              <a:rPr lang="en-US" sz="1100" dirty="0" err="1" smtClean="0"/>
              <a:t>semnale</a:t>
            </a:r>
            <a:r>
              <a:rPr lang="en-US" sz="1100" dirty="0" smtClean="0"/>
              <a:t>. </a:t>
            </a:r>
            <a:r>
              <a:rPr lang="en-US" sz="1100" dirty="0" err="1" smtClean="0"/>
              <a:t>Ca</a:t>
            </a:r>
            <a:r>
              <a:rPr lang="en-US" sz="1100" dirty="0" smtClean="0"/>
              <a:t> </a:t>
            </a:r>
            <a:r>
              <a:rPr lang="en-US" sz="1100" dirty="0" err="1" smtClean="0"/>
              <a:t>urmare</a:t>
            </a:r>
            <a:r>
              <a:rPr lang="en-US" sz="1100" dirty="0" smtClean="0"/>
              <a:t>, o </a:t>
            </a:r>
            <a:r>
              <a:rPr lang="en-US" sz="1100" dirty="0" err="1" smtClean="0"/>
              <a:t>singură</a:t>
            </a:r>
            <a:r>
              <a:rPr lang="en-US" sz="1100" dirty="0" smtClean="0"/>
              <a:t> </a:t>
            </a:r>
            <a:r>
              <a:rPr lang="en-US" sz="1100" dirty="0" err="1" smtClean="0"/>
              <a:t>variabilă</a:t>
            </a:r>
            <a:r>
              <a:rPr lang="en-US" sz="1100" dirty="0" smtClean="0"/>
              <a:t> </a:t>
            </a:r>
            <a:r>
              <a:rPr lang="en-US" sz="1100" b="1" dirty="0" err="1" smtClean="0"/>
              <a:t>nsemnale</a:t>
            </a:r>
            <a:r>
              <a:rPr lang="en-US" sz="1100" dirty="0" smtClean="0"/>
              <a:t> care </a:t>
            </a:r>
            <a:r>
              <a:rPr lang="en-US" sz="1100" dirty="0" err="1" smtClean="0"/>
              <a:t>să</a:t>
            </a:r>
            <a:r>
              <a:rPr lang="en-US" sz="1100" dirty="0" smtClean="0"/>
              <a:t> </a:t>
            </a:r>
            <a:r>
              <a:rPr lang="en-US" sz="1100" dirty="0" err="1" smtClean="0"/>
              <a:t>țină</a:t>
            </a:r>
            <a:r>
              <a:rPr lang="en-US" sz="1100" dirty="0" smtClean="0"/>
              <a:t> </a:t>
            </a:r>
            <a:r>
              <a:rPr lang="en-US" sz="1100" dirty="0" err="1" smtClean="0"/>
              <a:t>minte</a:t>
            </a:r>
            <a:r>
              <a:rPr lang="en-US" sz="1100" dirty="0" smtClean="0"/>
              <a:t> </a:t>
            </a:r>
            <a:r>
              <a:rPr lang="en-US" sz="1100" dirty="0" err="1" smtClean="0"/>
              <a:t>suma</a:t>
            </a:r>
            <a:r>
              <a:rPr lang="en-US" sz="1100" dirty="0" smtClean="0"/>
              <a:t> </a:t>
            </a:r>
            <a:r>
              <a:rPr lang="en-US" sz="1100" dirty="0" err="1" smtClean="0"/>
              <a:t>deficitelor</a:t>
            </a:r>
            <a:r>
              <a:rPr lang="en-US" sz="1100" dirty="0" smtClean="0"/>
              <a:t> </a:t>
            </a:r>
            <a:r>
              <a:rPr lang="en-US" sz="1100" dirty="0" err="1" smtClean="0"/>
              <a:t>legăturilor</a:t>
            </a:r>
            <a:r>
              <a:rPr lang="en-US" sz="1100" dirty="0" smtClean="0"/>
              <a:t> de </a:t>
            </a:r>
            <a:r>
              <a:rPr lang="en-US" sz="1100" dirty="0" err="1" smtClean="0"/>
              <a:t>ieşire</a:t>
            </a:r>
            <a:r>
              <a:rPr lang="en-US" sz="1100" dirty="0" smtClean="0"/>
              <a:t> </a:t>
            </a:r>
            <a:r>
              <a:rPr lang="en-US" sz="1100" dirty="0" err="1" smtClean="0"/>
              <a:t>este</a:t>
            </a:r>
            <a:r>
              <a:rPr lang="en-US" sz="1100" dirty="0" smtClean="0"/>
              <a:t> </a:t>
            </a:r>
            <a:r>
              <a:rPr lang="en-US" sz="1100" dirty="0" err="1" smtClean="0"/>
              <a:t>suficientă</a:t>
            </a:r>
            <a:r>
              <a:rPr lang="en-US" sz="1100" dirty="0" smtClean="0"/>
              <a:t>.</a:t>
            </a:r>
          </a:p>
          <a:p>
            <a:pPr eaLnBrk="1" hangingPunct="1">
              <a:lnSpc>
                <a:spcPct val="90000"/>
              </a:lnSpc>
            </a:pPr>
            <a:endParaRPr lang="en-US" sz="1100" dirty="0" smtClean="0"/>
          </a:p>
          <a:p>
            <a:pPr eaLnBrk="1" hangingPunct="1">
              <a:lnSpc>
                <a:spcPct val="90000"/>
              </a:lnSpc>
            </a:pPr>
            <a:r>
              <a:rPr lang="en-US" sz="1100" dirty="0" err="1" smtClean="0"/>
              <a:t>Algoritmul</a:t>
            </a:r>
            <a:r>
              <a:rPr lang="en-US" sz="1100" dirty="0" smtClean="0"/>
              <a:t>  </a:t>
            </a:r>
            <a:r>
              <a:rPr lang="en-US" sz="1100" dirty="0" err="1" smtClean="0"/>
              <a:t>fiecărui</a:t>
            </a:r>
            <a:r>
              <a:rPr lang="en-US" sz="1100" dirty="0" smtClean="0"/>
              <a:t> nod </a:t>
            </a:r>
            <a:r>
              <a:rPr lang="en-US" sz="1100" dirty="0" err="1" smtClean="0"/>
              <a:t>este</a:t>
            </a:r>
            <a:r>
              <a:rPr lang="en-US" sz="1100" dirty="0" smtClean="0"/>
              <a:t> </a:t>
            </a:r>
            <a:r>
              <a:rPr lang="en-US" sz="1100" dirty="0" err="1" smtClean="0"/>
              <a:t>repartizat</a:t>
            </a:r>
            <a:r>
              <a:rPr lang="en-US" sz="1100" dirty="0" smtClean="0"/>
              <a:t> </a:t>
            </a:r>
            <a:r>
              <a:rPr lang="en-US" sz="1100" dirty="0" err="1" smtClean="0"/>
              <a:t>în</a:t>
            </a:r>
            <a:r>
              <a:rPr lang="en-US" sz="1100" dirty="0" smtClean="0"/>
              <a:t> </a:t>
            </a:r>
            <a:r>
              <a:rPr lang="en-US" sz="1100" dirty="0" err="1" smtClean="0"/>
              <a:t>două</a:t>
            </a:r>
            <a:r>
              <a:rPr lang="en-US" sz="1100" dirty="0" smtClean="0"/>
              <a:t>  </a:t>
            </a:r>
            <a:r>
              <a:rPr lang="en-US" sz="1100" dirty="0" err="1" smtClean="0"/>
              <a:t>procese</a:t>
            </a:r>
            <a:r>
              <a:rPr lang="en-US" sz="1100" dirty="0" smtClean="0"/>
              <a:t>: </a:t>
            </a:r>
            <a:r>
              <a:rPr lang="en-US" sz="1100" dirty="0" err="1" smtClean="0"/>
              <a:t>Prelucrare</a:t>
            </a:r>
            <a:r>
              <a:rPr lang="en-US" sz="1100" dirty="0" smtClean="0"/>
              <a:t>(</a:t>
            </a:r>
            <a:r>
              <a:rPr lang="en-US" sz="1100" dirty="0" err="1" smtClean="0"/>
              <a:t>i</a:t>
            </a:r>
            <a:r>
              <a:rPr lang="en-US" sz="1100" dirty="0" smtClean="0"/>
              <a:t>) </a:t>
            </a:r>
            <a:r>
              <a:rPr lang="en-US" sz="1100" dirty="0" err="1" smtClean="0"/>
              <a:t>realizează</a:t>
            </a:r>
            <a:r>
              <a:rPr lang="en-US" sz="1100" dirty="0" smtClean="0"/>
              <a:t> </a:t>
            </a:r>
            <a:r>
              <a:rPr lang="en-US" sz="1100" dirty="0" err="1" smtClean="0"/>
              <a:t>transformarea</a:t>
            </a:r>
            <a:r>
              <a:rPr lang="en-US" sz="1100" dirty="0" smtClean="0"/>
              <a:t> </a:t>
            </a:r>
            <a:r>
              <a:rPr lang="en-US" sz="1100" dirty="0" err="1" smtClean="0"/>
              <a:t>datelor</a:t>
            </a:r>
            <a:r>
              <a:rPr lang="en-US" sz="1100" dirty="0" smtClean="0"/>
              <a:t>; Nod(</a:t>
            </a:r>
            <a:r>
              <a:rPr lang="en-US" sz="1100" dirty="0" err="1" smtClean="0"/>
              <a:t>i</a:t>
            </a:r>
            <a:r>
              <a:rPr lang="en-US" sz="1100" dirty="0" smtClean="0"/>
              <a:t>) </a:t>
            </a:r>
            <a:r>
              <a:rPr lang="en-US" sz="1100" dirty="0" err="1" smtClean="0"/>
              <a:t>realizează</a:t>
            </a:r>
            <a:r>
              <a:rPr lang="en-US" sz="1100" dirty="0" smtClean="0"/>
              <a:t> </a:t>
            </a:r>
            <a:r>
              <a:rPr lang="en-US" sz="1100" dirty="0" err="1" smtClean="0"/>
              <a:t>gestiunea</a:t>
            </a:r>
            <a:r>
              <a:rPr lang="en-US" sz="1100" dirty="0" smtClean="0"/>
              <a:t> </a:t>
            </a:r>
            <a:r>
              <a:rPr lang="en-US" sz="1100" dirty="0" err="1" smtClean="0"/>
              <a:t>mesajelor</a:t>
            </a:r>
            <a:r>
              <a:rPr lang="en-US" sz="1100" dirty="0" smtClean="0"/>
              <a:t> </a:t>
            </a:r>
            <a:r>
              <a:rPr lang="en-US" sz="1100" dirty="0" err="1" smtClean="0"/>
              <a:t>şi</a:t>
            </a:r>
            <a:r>
              <a:rPr lang="en-US" sz="1100" dirty="0" smtClean="0"/>
              <a:t> a </a:t>
            </a:r>
            <a:r>
              <a:rPr lang="en-US" sz="1100" dirty="0" err="1" smtClean="0"/>
              <a:t>semnalelor</a:t>
            </a:r>
            <a:r>
              <a:rPr lang="en-US" sz="1100" dirty="0" smtClean="0"/>
              <a:t> </a:t>
            </a:r>
            <a:r>
              <a:rPr lang="en-US" sz="1100" dirty="0" err="1" smtClean="0"/>
              <a:t>schimbate</a:t>
            </a:r>
            <a:r>
              <a:rPr lang="en-US" sz="1100" dirty="0" smtClean="0"/>
              <a:t> cu </a:t>
            </a:r>
            <a:r>
              <a:rPr lang="en-US" sz="1100" dirty="0" err="1" smtClean="0"/>
              <a:t>celelalte</a:t>
            </a:r>
            <a:r>
              <a:rPr lang="en-US" sz="1100" dirty="0" smtClean="0"/>
              <a:t> </a:t>
            </a:r>
            <a:r>
              <a:rPr lang="en-US" sz="1100" dirty="0" err="1" smtClean="0"/>
              <a:t>noduri</a:t>
            </a:r>
            <a:r>
              <a:rPr lang="en-US" sz="1100" dirty="0" smtClean="0"/>
              <a:t>. </a:t>
            </a:r>
            <a:r>
              <a:rPr lang="en-US" sz="1100" dirty="0" err="1" smtClean="0"/>
              <a:t>Prelucrare</a:t>
            </a:r>
            <a:r>
              <a:rPr lang="en-US" sz="1100" dirty="0" smtClean="0"/>
              <a:t>(</a:t>
            </a:r>
            <a:r>
              <a:rPr lang="en-US" sz="1100" dirty="0" err="1" smtClean="0"/>
              <a:t>i</a:t>
            </a:r>
            <a:r>
              <a:rPr lang="en-US" sz="1100" dirty="0" smtClean="0"/>
              <a:t>) are un canal chm[</a:t>
            </a:r>
            <a:r>
              <a:rPr lang="en-US" sz="1100" dirty="0" err="1" smtClean="0"/>
              <a:t>i</a:t>
            </a:r>
            <a:r>
              <a:rPr lang="en-US" sz="1100" dirty="0" smtClean="0"/>
              <a:t>] </a:t>
            </a:r>
            <a:r>
              <a:rPr lang="en-US" sz="1100" dirty="0" err="1" smtClean="0"/>
              <a:t>prin</a:t>
            </a:r>
            <a:r>
              <a:rPr lang="en-US" sz="1100" dirty="0" smtClean="0"/>
              <a:t> care </a:t>
            </a:r>
            <a:r>
              <a:rPr lang="en-US" sz="1100" dirty="0" err="1" smtClean="0"/>
              <a:t>primeşte</a:t>
            </a:r>
            <a:r>
              <a:rPr lang="en-US" sz="1100" dirty="0" smtClean="0"/>
              <a:t> </a:t>
            </a:r>
            <a:r>
              <a:rPr lang="en-US" sz="1100" dirty="0" err="1" smtClean="0"/>
              <a:t>mesajele</a:t>
            </a:r>
            <a:r>
              <a:rPr lang="en-US" sz="1100" dirty="0" smtClean="0"/>
              <a:t> de date. Nod(</a:t>
            </a:r>
            <a:r>
              <a:rPr lang="en-US" sz="1100" dirty="0" err="1" smtClean="0"/>
              <a:t>i</a:t>
            </a:r>
            <a:r>
              <a:rPr lang="en-US" sz="1100" dirty="0" smtClean="0"/>
              <a:t>) are un canal </a:t>
            </a:r>
            <a:r>
              <a:rPr lang="en-US" sz="1100" dirty="0" err="1" smtClean="0"/>
              <a:t>chs</a:t>
            </a:r>
            <a:r>
              <a:rPr lang="en-US" sz="1100" dirty="0" smtClean="0"/>
              <a:t>[</a:t>
            </a:r>
            <a:r>
              <a:rPr lang="en-US" sz="1100" dirty="0" err="1" smtClean="0"/>
              <a:t>i</a:t>
            </a:r>
            <a:r>
              <a:rPr lang="en-US" sz="1100" dirty="0" smtClean="0"/>
              <a:t>] </a:t>
            </a:r>
            <a:r>
              <a:rPr lang="en-US" sz="1100" dirty="0" err="1" smtClean="0"/>
              <a:t>prin</a:t>
            </a:r>
            <a:r>
              <a:rPr lang="en-US" sz="1100" dirty="0" smtClean="0"/>
              <a:t> care </a:t>
            </a:r>
            <a:r>
              <a:rPr lang="en-US" sz="1100" dirty="0" err="1" smtClean="0"/>
              <a:t>primeşte</a:t>
            </a:r>
            <a:r>
              <a:rPr lang="en-US" sz="1100" dirty="0" smtClean="0"/>
              <a:t> </a:t>
            </a:r>
            <a:r>
              <a:rPr lang="en-US" sz="1100" dirty="0" err="1" smtClean="0"/>
              <a:t>semnale</a:t>
            </a:r>
            <a:r>
              <a:rPr lang="en-US" sz="1100" dirty="0" smtClean="0"/>
              <a:t> de la </a:t>
            </a:r>
            <a:r>
              <a:rPr lang="en-US" sz="1100" dirty="0" err="1" smtClean="0"/>
              <a:t>celelalte</a:t>
            </a:r>
            <a:r>
              <a:rPr lang="en-US" sz="1100" dirty="0" smtClean="0"/>
              <a:t> </a:t>
            </a:r>
            <a:r>
              <a:rPr lang="en-US" sz="1100" dirty="0" err="1" smtClean="0"/>
              <a:t>procese</a:t>
            </a:r>
            <a:r>
              <a:rPr lang="en-US" sz="1100" dirty="0" smtClean="0"/>
              <a:t>, </a:t>
            </a:r>
            <a:r>
              <a:rPr lang="en-US" sz="1100" dirty="0" err="1" smtClean="0"/>
              <a:t>anunțuri</a:t>
            </a:r>
            <a:r>
              <a:rPr lang="en-US" sz="1100" dirty="0" smtClean="0"/>
              <a:t> de </a:t>
            </a:r>
            <a:r>
              <a:rPr lang="en-US" sz="1100" dirty="0" err="1" smtClean="0"/>
              <a:t>transmitere</a:t>
            </a:r>
            <a:r>
              <a:rPr lang="en-US" sz="1100" dirty="0" smtClean="0"/>
              <a:t>/</a:t>
            </a:r>
            <a:r>
              <a:rPr lang="en-US" sz="1100" dirty="0" err="1" smtClean="0"/>
              <a:t>recepție</a:t>
            </a:r>
            <a:r>
              <a:rPr lang="en-US" sz="1100" dirty="0" smtClean="0"/>
              <a:t> de </a:t>
            </a:r>
            <a:r>
              <a:rPr lang="en-US" sz="1100" dirty="0" err="1" smtClean="0"/>
              <a:t>mesaje</a:t>
            </a:r>
            <a:r>
              <a:rPr lang="en-US" sz="1100" dirty="0" smtClean="0"/>
              <a:t> de date </a:t>
            </a:r>
            <a:r>
              <a:rPr lang="en-US" sz="1100" dirty="0" err="1" smtClean="0"/>
              <a:t>şi</a:t>
            </a:r>
            <a:r>
              <a:rPr lang="en-US" sz="1100" dirty="0" smtClean="0"/>
              <a:t> </a:t>
            </a:r>
            <a:r>
              <a:rPr lang="en-US" sz="1100" dirty="0" err="1" smtClean="0"/>
              <a:t>cereri</a:t>
            </a:r>
            <a:r>
              <a:rPr lang="en-US" sz="1100" dirty="0" smtClean="0"/>
              <a:t> de </a:t>
            </a:r>
            <a:r>
              <a:rPr lang="en-US" sz="1100" dirty="0" err="1" smtClean="0"/>
              <a:t>terminare</a:t>
            </a:r>
            <a:r>
              <a:rPr lang="en-US" sz="1100" dirty="0" smtClean="0"/>
              <a:t> de la </a:t>
            </a:r>
            <a:r>
              <a:rPr lang="en-US" sz="1100" dirty="0" err="1" smtClean="0"/>
              <a:t>Prelucrare</a:t>
            </a:r>
            <a:r>
              <a:rPr lang="en-US" sz="1100" dirty="0" smtClean="0"/>
              <a:t>(</a:t>
            </a:r>
            <a:r>
              <a:rPr lang="en-US" sz="1100" dirty="0" err="1" smtClean="0"/>
              <a:t>i</a:t>
            </a:r>
            <a:r>
              <a:rPr lang="en-US" sz="1100" dirty="0" smtClean="0"/>
              <a:t>). </a:t>
            </a:r>
            <a:r>
              <a:rPr lang="en-US" sz="1100" dirty="0" err="1" smtClean="0"/>
              <a:t>Răspunsul</a:t>
            </a:r>
            <a:r>
              <a:rPr lang="en-US" sz="1100" dirty="0" smtClean="0"/>
              <a:t> la </a:t>
            </a:r>
            <a:r>
              <a:rPr lang="en-US" sz="1100" dirty="0" err="1" smtClean="0"/>
              <a:t>cererile</a:t>
            </a:r>
            <a:r>
              <a:rPr lang="en-US" sz="1100" dirty="0" smtClean="0"/>
              <a:t> de </a:t>
            </a:r>
            <a:r>
              <a:rPr lang="en-US" sz="1100" dirty="0" err="1" smtClean="0"/>
              <a:t>terminare</a:t>
            </a:r>
            <a:r>
              <a:rPr lang="en-US" sz="1100" dirty="0" smtClean="0"/>
              <a:t> </a:t>
            </a:r>
            <a:r>
              <a:rPr lang="en-US" sz="1100" dirty="0" err="1" smtClean="0"/>
              <a:t>este</a:t>
            </a:r>
            <a:r>
              <a:rPr lang="en-US" sz="1100" dirty="0" smtClean="0"/>
              <a:t> </a:t>
            </a:r>
            <a:r>
              <a:rPr lang="en-US" sz="1100" dirty="0" err="1" smtClean="0"/>
              <a:t>dat</a:t>
            </a:r>
            <a:r>
              <a:rPr lang="en-US" sz="1100" dirty="0" smtClean="0"/>
              <a:t> </a:t>
            </a:r>
            <a:r>
              <a:rPr lang="en-US" sz="1100" dirty="0" err="1" smtClean="0"/>
              <a:t>pe</a:t>
            </a:r>
            <a:r>
              <a:rPr lang="en-US" sz="1100" dirty="0" smtClean="0"/>
              <a:t> </a:t>
            </a:r>
            <a:r>
              <a:rPr lang="en-US" sz="1100" dirty="0" err="1" smtClean="0"/>
              <a:t>canalele</a:t>
            </a:r>
            <a:r>
              <a:rPr lang="en-US" sz="1100" dirty="0" smtClean="0"/>
              <a:t> stop[</a:t>
            </a:r>
            <a:r>
              <a:rPr lang="en-US" sz="1100" dirty="0" err="1" smtClean="0"/>
              <a:t>i</a:t>
            </a:r>
            <a:r>
              <a:rPr lang="en-US" sz="1100" dirty="0" smtClean="0"/>
              <a:t>].</a:t>
            </a:r>
          </a:p>
          <a:p>
            <a:pPr eaLnBrk="1" hangingPunct="1">
              <a:lnSpc>
                <a:spcPct val="90000"/>
              </a:lnSpc>
            </a:pPr>
            <a:endParaRPr lang="en-US" sz="1100" dirty="0" smtClean="0"/>
          </a:p>
          <a:p>
            <a:pPr eaLnBrk="1" hangingPunct="1">
              <a:lnSpc>
                <a:spcPct val="90000"/>
              </a:lnSpc>
            </a:pPr>
            <a:r>
              <a:rPr lang="pt-BR" sz="1100" dirty="0" smtClean="0"/>
              <a:t>Procesul </a:t>
            </a:r>
            <a:r>
              <a:rPr lang="pt-BR" sz="1100" b="1" dirty="0" smtClean="0"/>
              <a:t>Prelucrare (i)</a:t>
            </a:r>
            <a:r>
              <a:rPr lang="pt-BR" sz="1100" dirty="0" smtClean="0"/>
              <a:t> are o funcționare ciclică. După recepția unui mesaj de date, el realizează prelucrările cerute şi, eventual, transmite mesaje de date altor procese. El însuşi poate primi mesaje de date de la celelalte procese, pe canalele de intrare. Recepțiile şi transmiterile de mesaje sunt anunțate procesului Nod(i). La sfîrşitul prelucrării, procesul trimite lui Nod(i) o cerere de terminare şi aşteaptă recepția unei confirmări pe un canal special stop[i].</a:t>
            </a:r>
          </a:p>
          <a:p>
            <a:pPr eaLnBrk="1" hangingPunct="1">
              <a:lnSpc>
                <a:spcPct val="90000"/>
              </a:lnSpc>
            </a:pPr>
            <a:r>
              <a:rPr lang="pt-BR" sz="1100" dirty="0" smtClean="0"/>
              <a:t>Procesul </a:t>
            </a:r>
            <a:r>
              <a:rPr lang="pt-BR" sz="1100" b="1" dirty="0" smtClean="0"/>
              <a:t>Nod(i)</a:t>
            </a:r>
            <a:r>
              <a:rPr lang="pt-BR" sz="1100" dirty="0" smtClean="0"/>
              <a:t> are o funcționare ciclică. </a:t>
            </a:r>
            <a:r>
              <a:rPr lang="es-ES" sz="1100" dirty="0" smtClean="0"/>
              <a:t>La </a:t>
            </a:r>
            <a:r>
              <a:rPr lang="es-ES" sz="1100" dirty="0" err="1" smtClean="0"/>
              <a:t>fiecare</a:t>
            </a:r>
            <a:r>
              <a:rPr lang="es-ES" sz="1100" dirty="0" smtClean="0"/>
              <a:t> </a:t>
            </a:r>
            <a:r>
              <a:rPr lang="es-ES" sz="1100" dirty="0" err="1" smtClean="0"/>
              <a:t>iterație</a:t>
            </a:r>
            <a:r>
              <a:rPr lang="es-ES" sz="1100" dirty="0" smtClean="0"/>
              <a:t>, el </a:t>
            </a:r>
            <a:r>
              <a:rPr lang="es-ES" sz="1100" dirty="0" err="1" smtClean="0"/>
              <a:t>tratează</a:t>
            </a:r>
            <a:r>
              <a:rPr lang="es-ES" sz="1100" dirty="0" smtClean="0"/>
              <a:t> </a:t>
            </a:r>
            <a:r>
              <a:rPr lang="es-ES" sz="1100" dirty="0" err="1" smtClean="0"/>
              <a:t>unul</a:t>
            </a:r>
            <a:r>
              <a:rPr lang="es-ES" sz="1100" dirty="0" smtClean="0"/>
              <a:t> </a:t>
            </a:r>
            <a:r>
              <a:rPr lang="es-ES" sz="1100" dirty="0" err="1" smtClean="0"/>
              <a:t>din</a:t>
            </a:r>
            <a:r>
              <a:rPr lang="es-ES" sz="1100" dirty="0" smtClean="0"/>
              <a:t> </a:t>
            </a:r>
            <a:r>
              <a:rPr lang="es-ES" sz="1100" dirty="0" err="1" smtClean="0"/>
              <a:t>mesajele</a:t>
            </a:r>
            <a:r>
              <a:rPr lang="es-ES" sz="1100" dirty="0" smtClean="0"/>
              <a:t> </a:t>
            </a:r>
            <a:r>
              <a:rPr lang="es-ES" sz="1100" dirty="0" err="1" smtClean="0"/>
              <a:t>primite</a:t>
            </a:r>
            <a:r>
              <a:rPr lang="es-ES" sz="1100" dirty="0" smtClean="0"/>
              <a:t> de la </a:t>
            </a:r>
            <a:r>
              <a:rPr lang="es-ES" sz="1100" dirty="0" err="1" smtClean="0"/>
              <a:t>procesul</a:t>
            </a:r>
            <a:r>
              <a:rPr lang="es-ES" sz="1100" dirty="0" smtClean="0"/>
              <a:t>  de </a:t>
            </a:r>
            <a:r>
              <a:rPr lang="es-ES" sz="1100" dirty="0" err="1" smtClean="0"/>
              <a:t>prelucrare</a:t>
            </a:r>
            <a:r>
              <a:rPr lang="es-ES" sz="1100" dirty="0" smtClean="0"/>
              <a:t> local </a:t>
            </a:r>
            <a:r>
              <a:rPr lang="es-ES" sz="1100" dirty="0" err="1" smtClean="0"/>
              <a:t>sau</a:t>
            </a:r>
            <a:r>
              <a:rPr lang="es-ES" sz="1100" dirty="0" smtClean="0"/>
              <a:t> de la </a:t>
            </a:r>
            <a:r>
              <a:rPr lang="es-ES" sz="1100" dirty="0" err="1" smtClean="0"/>
              <a:t>celelalte</a:t>
            </a:r>
            <a:r>
              <a:rPr lang="es-ES" sz="1100" dirty="0" smtClean="0"/>
              <a:t> procese </a:t>
            </a:r>
            <a:r>
              <a:rPr lang="es-ES" sz="1100" dirty="0" err="1" smtClean="0"/>
              <a:t>Nod</a:t>
            </a:r>
            <a:r>
              <a:rPr lang="es-ES" sz="1100" dirty="0" smtClean="0"/>
              <a:t>. </a:t>
            </a:r>
            <a:r>
              <a:rPr lang="es-ES" sz="1100" dirty="0" err="1" smtClean="0"/>
              <a:t>Pentru</a:t>
            </a:r>
            <a:r>
              <a:rPr lang="es-ES" sz="1100" dirty="0" smtClean="0"/>
              <a:t> un </a:t>
            </a:r>
            <a:r>
              <a:rPr lang="es-ES" sz="1100" dirty="0" err="1" smtClean="0"/>
              <a:t>anunț</a:t>
            </a:r>
            <a:r>
              <a:rPr lang="es-ES" sz="1100" dirty="0" smtClean="0"/>
              <a:t> de </a:t>
            </a:r>
            <a:r>
              <a:rPr lang="es-ES" sz="1100" dirty="0" err="1" smtClean="0"/>
              <a:t>recepție</a:t>
            </a:r>
            <a:r>
              <a:rPr lang="es-ES" sz="1100" dirty="0" smtClean="0"/>
              <a:t> de date, </a:t>
            </a:r>
            <a:r>
              <a:rPr lang="es-ES" sz="1100" dirty="0" err="1" smtClean="0"/>
              <a:t>procesul</a:t>
            </a:r>
            <a:r>
              <a:rPr lang="es-ES" sz="1100" dirty="0" smtClean="0"/>
              <a:t> </a:t>
            </a:r>
            <a:r>
              <a:rPr lang="es-ES" sz="1100" dirty="0" err="1" smtClean="0"/>
              <a:t>actualizează</a:t>
            </a:r>
            <a:r>
              <a:rPr lang="es-ES" sz="1100" dirty="0" smtClean="0"/>
              <a:t> </a:t>
            </a:r>
            <a:r>
              <a:rPr lang="es-ES" sz="1100" dirty="0" err="1" smtClean="0"/>
              <a:t>deficitul</a:t>
            </a:r>
            <a:r>
              <a:rPr lang="es-ES" sz="1100" dirty="0" smtClean="0"/>
              <a:t> </a:t>
            </a:r>
            <a:r>
              <a:rPr lang="es-ES" sz="1100" dirty="0" err="1" smtClean="0"/>
              <a:t>legăturii</a:t>
            </a:r>
            <a:r>
              <a:rPr lang="es-ES" sz="1100" dirty="0" smtClean="0"/>
              <a:t> de </a:t>
            </a:r>
            <a:r>
              <a:rPr lang="es-ES" sz="1100" dirty="0" err="1" smtClean="0"/>
              <a:t>intrare</a:t>
            </a:r>
            <a:r>
              <a:rPr lang="es-ES" sz="1100" dirty="0" smtClean="0"/>
              <a:t> </a:t>
            </a:r>
            <a:r>
              <a:rPr lang="es-ES" sz="1100" dirty="0" err="1" smtClean="0"/>
              <a:t>şi</a:t>
            </a:r>
            <a:r>
              <a:rPr lang="es-ES" sz="1100" dirty="0" smtClean="0"/>
              <a:t>, eventual, </a:t>
            </a:r>
            <a:r>
              <a:rPr lang="es-ES" sz="1100" b="1" dirty="0" err="1" smtClean="0"/>
              <a:t>prim</a:t>
            </a:r>
            <a:r>
              <a:rPr lang="es-ES" sz="1100" dirty="0" smtClean="0"/>
              <a:t>. Un </a:t>
            </a:r>
            <a:r>
              <a:rPr lang="es-ES" sz="1100" dirty="0" err="1" smtClean="0"/>
              <a:t>anunț</a:t>
            </a:r>
            <a:r>
              <a:rPr lang="es-ES" sz="1100" dirty="0" smtClean="0"/>
              <a:t> de </a:t>
            </a:r>
            <a:r>
              <a:rPr lang="es-ES" sz="1100" dirty="0" err="1" smtClean="0"/>
              <a:t>transmitere</a:t>
            </a:r>
            <a:r>
              <a:rPr lang="es-ES" sz="1100" dirty="0" smtClean="0"/>
              <a:t> </a:t>
            </a:r>
            <a:r>
              <a:rPr lang="es-ES" sz="1100" dirty="0" err="1" smtClean="0"/>
              <a:t>determină</a:t>
            </a:r>
            <a:r>
              <a:rPr lang="es-ES" sz="1100" dirty="0" smtClean="0"/>
              <a:t> </a:t>
            </a:r>
            <a:r>
              <a:rPr lang="es-ES" sz="1100" dirty="0" err="1" smtClean="0"/>
              <a:t>incrementarea</a:t>
            </a:r>
            <a:r>
              <a:rPr lang="es-ES" sz="1100" dirty="0" smtClean="0"/>
              <a:t>  </a:t>
            </a:r>
            <a:r>
              <a:rPr lang="es-ES" sz="1100" dirty="0" err="1" smtClean="0"/>
              <a:t>variabilei</a:t>
            </a:r>
            <a:r>
              <a:rPr lang="es-ES" sz="1100" dirty="0" smtClean="0"/>
              <a:t>  </a:t>
            </a:r>
            <a:r>
              <a:rPr lang="es-ES" sz="1100" b="1" dirty="0" err="1" smtClean="0"/>
              <a:t>nsemnale</a:t>
            </a:r>
            <a:r>
              <a:rPr lang="es-ES" sz="1100" dirty="0" smtClean="0"/>
              <a:t>.  Un  </a:t>
            </a:r>
            <a:r>
              <a:rPr lang="es-ES" sz="1100" dirty="0" err="1" smtClean="0"/>
              <a:t>semnal</a:t>
            </a:r>
            <a:r>
              <a:rPr lang="es-ES" sz="1100" dirty="0" smtClean="0"/>
              <a:t>  </a:t>
            </a:r>
            <a:r>
              <a:rPr lang="es-ES" sz="1100" dirty="0" err="1" smtClean="0"/>
              <a:t>determină</a:t>
            </a:r>
            <a:r>
              <a:rPr lang="es-ES" sz="1100" dirty="0" smtClean="0"/>
              <a:t> </a:t>
            </a:r>
            <a:r>
              <a:rPr lang="es-ES" sz="1100" dirty="0" err="1" smtClean="0"/>
              <a:t>decrementarea</a:t>
            </a:r>
            <a:r>
              <a:rPr lang="es-ES" sz="1100" dirty="0" smtClean="0"/>
              <a:t> </a:t>
            </a:r>
            <a:r>
              <a:rPr lang="es-ES" sz="1100" dirty="0" err="1" smtClean="0"/>
              <a:t>variabilei</a:t>
            </a:r>
            <a:r>
              <a:rPr lang="es-ES" sz="1100" dirty="0" smtClean="0"/>
              <a:t> </a:t>
            </a:r>
            <a:r>
              <a:rPr lang="es-ES" sz="1100" b="1" dirty="0" err="1" smtClean="0"/>
              <a:t>nsemnale</a:t>
            </a:r>
            <a:r>
              <a:rPr lang="es-ES" sz="1100" dirty="0" smtClean="0"/>
              <a:t>. </a:t>
            </a:r>
            <a:r>
              <a:rPr lang="es-ES" sz="1100" dirty="0" err="1" smtClean="0"/>
              <a:t>În</a:t>
            </a:r>
            <a:r>
              <a:rPr lang="es-ES" sz="1100" dirty="0" smtClean="0"/>
              <a:t> fine, o </a:t>
            </a:r>
            <a:r>
              <a:rPr lang="es-ES" sz="1100" dirty="0" err="1" smtClean="0"/>
              <a:t>cerere</a:t>
            </a:r>
            <a:r>
              <a:rPr lang="es-ES" sz="1100" dirty="0" smtClean="0"/>
              <a:t> de terminare </a:t>
            </a:r>
            <a:r>
              <a:rPr lang="es-ES" sz="1100" dirty="0" err="1" smtClean="0"/>
              <a:t>provoacă</a:t>
            </a:r>
            <a:r>
              <a:rPr lang="es-ES" sz="1100" dirty="0" smtClean="0"/>
              <a:t> </a:t>
            </a:r>
            <a:r>
              <a:rPr lang="es-ES" sz="1100" dirty="0" err="1" smtClean="0"/>
              <a:t>transmiterea</a:t>
            </a:r>
            <a:r>
              <a:rPr lang="es-ES" sz="1100" dirty="0" smtClean="0"/>
              <a:t> de </a:t>
            </a:r>
            <a:r>
              <a:rPr lang="es-ES" sz="1100" dirty="0" err="1" smtClean="0"/>
              <a:t>semnale</a:t>
            </a:r>
            <a:r>
              <a:rPr lang="es-ES" sz="1100" dirty="0" smtClean="0"/>
              <a:t> pe </a:t>
            </a:r>
            <a:r>
              <a:rPr lang="es-ES" sz="1100" dirty="0" err="1" smtClean="0"/>
              <a:t>legăturile</a:t>
            </a:r>
            <a:r>
              <a:rPr lang="es-ES" sz="1100" dirty="0" smtClean="0"/>
              <a:t> de </a:t>
            </a:r>
            <a:r>
              <a:rPr lang="es-ES" sz="1100" dirty="0" err="1" smtClean="0"/>
              <a:t>intrare</a:t>
            </a:r>
            <a:r>
              <a:rPr lang="es-ES" sz="1100" dirty="0" smtClean="0"/>
              <a:t>. </a:t>
            </a:r>
            <a:r>
              <a:rPr lang="es-ES" sz="1100" dirty="0" err="1" smtClean="0"/>
              <a:t>Dacă</a:t>
            </a:r>
            <a:r>
              <a:rPr lang="es-ES" sz="1100" dirty="0" smtClean="0"/>
              <a:t> </a:t>
            </a:r>
            <a:r>
              <a:rPr lang="es-ES" sz="1100" b="1" dirty="0" err="1" smtClean="0"/>
              <a:t>nsemnale</a:t>
            </a:r>
            <a:r>
              <a:rPr lang="es-ES" sz="1100" dirty="0" smtClean="0"/>
              <a:t> este </a:t>
            </a:r>
            <a:r>
              <a:rPr lang="es-ES" sz="1100" dirty="0" err="1" smtClean="0"/>
              <a:t>nul</a:t>
            </a:r>
            <a:r>
              <a:rPr lang="es-ES" sz="1100" dirty="0" smtClean="0"/>
              <a:t>, </a:t>
            </a:r>
            <a:r>
              <a:rPr lang="es-ES" sz="1100" dirty="0" err="1" smtClean="0"/>
              <a:t>atunci</a:t>
            </a:r>
            <a:r>
              <a:rPr lang="es-ES" sz="1100" dirty="0" smtClean="0"/>
              <a:t> se </a:t>
            </a:r>
            <a:r>
              <a:rPr lang="es-ES" sz="1100" dirty="0" err="1" smtClean="0"/>
              <a:t>transmit</a:t>
            </a:r>
            <a:r>
              <a:rPr lang="es-ES" sz="1100" dirty="0" smtClean="0"/>
              <a:t> </a:t>
            </a:r>
            <a:r>
              <a:rPr lang="es-ES" sz="1100" dirty="0" err="1" smtClean="0"/>
              <a:t>semnale</a:t>
            </a:r>
            <a:r>
              <a:rPr lang="es-ES" sz="1100" dirty="0" smtClean="0"/>
              <a:t> </a:t>
            </a:r>
            <a:r>
              <a:rPr lang="es-ES" sz="1100" dirty="0" err="1" smtClean="0"/>
              <a:t>către</a:t>
            </a:r>
            <a:r>
              <a:rPr lang="es-ES" sz="1100" dirty="0" smtClean="0"/>
              <a:t> </a:t>
            </a:r>
            <a:r>
              <a:rPr lang="es-ES" sz="1100" dirty="0" err="1" smtClean="0"/>
              <a:t>nodul</a:t>
            </a:r>
            <a:r>
              <a:rPr lang="es-ES" sz="1100" dirty="0" smtClean="0"/>
              <a:t> </a:t>
            </a:r>
            <a:r>
              <a:rPr lang="es-ES" sz="1100" dirty="0" err="1" smtClean="0"/>
              <a:t>părinte</a:t>
            </a:r>
            <a:r>
              <a:rPr lang="es-ES" sz="1100" dirty="0" smtClean="0"/>
              <a:t> </a:t>
            </a:r>
            <a:r>
              <a:rPr lang="es-ES" sz="1100" dirty="0" err="1" smtClean="0"/>
              <a:t>din</a:t>
            </a:r>
            <a:r>
              <a:rPr lang="es-ES" sz="1100" dirty="0" smtClean="0"/>
              <a:t> </a:t>
            </a:r>
            <a:r>
              <a:rPr lang="es-ES" sz="1100" dirty="0" err="1" smtClean="0"/>
              <a:t>arborele</a:t>
            </a:r>
            <a:r>
              <a:rPr lang="es-ES" sz="1100" dirty="0" smtClean="0"/>
              <a:t> de </a:t>
            </a:r>
            <a:r>
              <a:rPr lang="es-ES" sz="1100" dirty="0" err="1" smtClean="0"/>
              <a:t>acoperire</a:t>
            </a:r>
            <a:r>
              <a:rPr lang="es-ES" sz="1100" dirty="0" smtClean="0"/>
              <a:t> (</a:t>
            </a:r>
            <a:r>
              <a:rPr lang="es-ES" sz="1100" dirty="0" err="1" smtClean="0"/>
              <a:t>prim</a:t>
            </a:r>
            <a:r>
              <a:rPr lang="es-ES" sz="1100" dirty="0" smtClean="0"/>
              <a:t>) </a:t>
            </a:r>
            <a:r>
              <a:rPr lang="es-ES" sz="1100" dirty="0" err="1" smtClean="0"/>
              <a:t>şi</a:t>
            </a:r>
            <a:r>
              <a:rPr lang="es-ES" sz="1100" dirty="0" smtClean="0"/>
              <a:t> se </a:t>
            </a:r>
            <a:r>
              <a:rPr lang="es-ES" sz="1100" dirty="0" err="1" smtClean="0"/>
              <a:t>confirmă</a:t>
            </a:r>
            <a:r>
              <a:rPr lang="es-ES" sz="1100" dirty="0" smtClean="0"/>
              <a:t> </a:t>
            </a:r>
            <a:r>
              <a:rPr lang="es-ES" sz="1100" dirty="0" err="1" smtClean="0"/>
              <a:t>terminarea</a:t>
            </a:r>
            <a:r>
              <a:rPr lang="es-ES" sz="1100" dirty="0" smtClean="0"/>
              <a:t>. </a:t>
            </a:r>
            <a:r>
              <a:rPr lang="pt-BR" sz="1100" dirty="0" smtClean="0"/>
              <a:t>Altfel, se transmite o infirmare a terminării.</a:t>
            </a:r>
            <a:endParaRPr lang="en-US" sz="110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E92D84-0E1C-4EE8-B77A-520C3F5A7BE9}" type="slidenum">
              <a:rPr lang="en-US" smtClean="0"/>
              <a:pPr/>
              <a:t>24</a:t>
            </a:fld>
            <a:endParaRPr lang="en-US"/>
          </a:p>
        </p:txBody>
      </p:sp>
    </p:spTree>
    <p:extLst>
      <p:ext uri="{BB962C8B-B14F-4D97-AF65-F5344CB8AC3E}">
        <p14:creationId xmlns:p14="http://schemas.microsoft.com/office/powerpoint/2010/main" val="27134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o-RO" dirty="0" smtClean="0"/>
              <a:t>Dacă term</a:t>
            </a:r>
            <a:r>
              <a:rPr lang="ro-RO" baseline="0" dirty="0" smtClean="0"/>
              <a:t> != true, nu mă pot opri.</a:t>
            </a:r>
          </a:p>
          <a:p>
            <a:pPr marL="171450" indent="-171450">
              <a:buFontTx/>
              <a:buChar char="-"/>
            </a:pPr>
            <a:r>
              <a:rPr lang="ro-RO" baseline="0" dirty="0" smtClean="0"/>
              <a:t>Dacă term == true, atunci trimit marcaje pe toate legăturile de ieșire pe care nu am trimis încă și care sunt active, ca să-i anunț pe toți că am terminat.</a:t>
            </a:r>
            <a:endParaRPr lang="ro-RO" dirty="0" smtClean="0"/>
          </a:p>
          <a:p>
            <a:pPr marL="171450" indent="-171450">
              <a:buFontTx/>
              <a:buChar char="-"/>
            </a:pPr>
            <a:r>
              <a:rPr lang="en-US" dirty="0" smtClean="0"/>
              <a:t>Da</a:t>
            </a:r>
            <a:r>
              <a:rPr lang="ro-RO" dirty="0" smtClean="0"/>
              <a:t>că nu am primit toate</a:t>
            </a:r>
            <a:r>
              <a:rPr lang="ro-RO" baseline="0" dirty="0" smtClean="0"/>
              <a:t> marcajele așteptate, nu mă pot opri.</a:t>
            </a:r>
          </a:p>
          <a:p>
            <a:pPr marL="171450" indent="-171450">
              <a:buFontTx/>
              <a:buChar char="-"/>
            </a:pPr>
            <a:r>
              <a:rPr lang="ro-RO" baseline="0" dirty="0" smtClean="0"/>
              <a:t>Dacă am primit toate marcajele așteptate, trimit semnale pe toate canalele de intrare (mai puțin PRIM, canalul părintelui) ca să știe că am terminat.</a:t>
            </a:r>
          </a:p>
          <a:p>
            <a:pPr marL="171450" indent="-171450">
              <a:buFontTx/>
              <a:buChar char="-"/>
            </a:pPr>
            <a:r>
              <a:rPr lang="ro-RO" baseline="0" dirty="0" smtClean="0"/>
              <a:t>Dacă nu am primit toate semnalele așteptate pe canalele de ieșire, atunci nu pot termina.</a:t>
            </a:r>
          </a:p>
          <a:p>
            <a:pPr marL="171450" indent="-171450">
              <a:buFontTx/>
              <a:buChar char="-"/>
            </a:pPr>
            <a:r>
              <a:rPr lang="ro-RO" baseline="0" dirty="0" smtClean="0"/>
              <a:t>Dacă le-am primit pe toate, trimit un semnal lui PRIM să-i zic părintelui că am terminat.</a:t>
            </a:r>
          </a:p>
          <a:p>
            <a:pPr marL="171450" indent="-171450">
              <a:buFontTx/>
              <a:buChar char="-"/>
            </a:pPr>
            <a:r>
              <a:rPr lang="ro-RO" baseline="0" dirty="0" smtClean="0"/>
              <a:t>Pot să-i zic lui Prelucrare că am terminat.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E92D84-0E1C-4EE8-B77A-520C3F5A7BE9}" type="slidenum">
              <a:rPr lang="en-US" smtClean="0"/>
              <a:pPr/>
              <a:t>26</a:t>
            </a:fld>
            <a:endParaRPr lang="en-US"/>
          </a:p>
        </p:txBody>
      </p:sp>
    </p:spTree>
    <p:extLst>
      <p:ext uri="{BB962C8B-B14F-4D97-AF65-F5344CB8AC3E}">
        <p14:creationId xmlns:p14="http://schemas.microsoft.com/office/powerpoint/2010/main" val="23082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SIMULARE!</a:t>
            </a:r>
            <a:endParaRPr lang="en-US" dirty="0"/>
          </a:p>
        </p:txBody>
      </p:sp>
      <p:sp>
        <p:nvSpPr>
          <p:cNvPr id="4" name="Slide Number Placeholder 3"/>
          <p:cNvSpPr>
            <a:spLocks noGrp="1"/>
          </p:cNvSpPr>
          <p:nvPr>
            <p:ph type="sldNum" sz="quarter" idx="10"/>
          </p:nvPr>
        </p:nvSpPr>
        <p:spPr/>
        <p:txBody>
          <a:bodyPr/>
          <a:lstStyle/>
          <a:p>
            <a:fld id="{FEE92D84-0E1C-4EE8-B77A-520C3F5A7BE9}" type="slidenum">
              <a:rPr lang="en-US" smtClean="0"/>
              <a:pPr/>
              <a:t>29</a:t>
            </a:fld>
            <a:endParaRPr lang="en-US"/>
          </a:p>
        </p:txBody>
      </p:sp>
    </p:spTree>
    <p:extLst>
      <p:ext uri="{BB962C8B-B14F-4D97-AF65-F5344CB8AC3E}">
        <p14:creationId xmlns:p14="http://schemas.microsoft.com/office/powerpoint/2010/main" val="2443491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La HUANG toate slide-urile</a:t>
            </a:r>
            <a:r>
              <a:rPr lang="ro-RO" baseline="0" dirty="0" smtClean="0"/>
              <a:t> animației au același titlu pentru a nu încurca studenții (a le atrage atenția spre schimbarea titlului). </a:t>
            </a:r>
            <a:endParaRPr lang="en-US" dirty="0"/>
          </a:p>
        </p:txBody>
      </p:sp>
      <p:sp>
        <p:nvSpPr>
          <p:cNvPr id="4" name="Slide Number Placeholder 3"/>
          <p:cNvSpPr>
            <a:spLocks noGrp="1"/>
          </p:cNvSpPr>
          <p:nvPr>
            <p:ph type="sldNum" sz="quarter" idx="10"/>
          </p:nvPr>
        </p:nvSpPr>
        <p:spPr/>
        <p:txBody>
          <a:bodyPr/>
          <a:lstStyle/>
          <a:p>
            <a:fld id="{FEE92D84-0E1C-4EE8-B77A-520C3F5A7BE9}" type="slidenum">
              <a:rPr lang="en-US" smtClean="0"/>
              <a:pPr/>
              <a:t>31</a:t>
            </a:fld>
            <a:endParaRPr lang="en-US"/>
          </a:p>
        </p:txBody>
      </p:sp>
    </p:spTree>
    <p:extLst>
      <p:ext uri="{BB962C8B-B14F-4D97-AF65-F5344CB8AC3E}">
        <p14:creationId xmlns:p14="http://schemas.microsoft.com/office/powerpoint/2010/main" val="422148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1C60467F-E31E-4214-ACBB-C3E3F6C36EBA}" type="slidenum">
              <a:rPr lang="en-US" sz="1300"/>
              <a:pPr/>
              <a:t>5</a:t>
            </a:fld>
            <a:endParaRPr lang="en-US" sz="1300"/>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s-ES" dirty="0" err="1" smtClean="0"/>
              <a:t>Pentru</a:t>
            </a:r>
            <a:r>
              <a:rPr lang="es-ES" dirty="0" smtClean="0"/>
              <a:t> a detecta </a:t>
            </a:r>
            <a:r>
              <a:rPr lang="es-ES" dirty="0" err="1" smtClean="0"/>
              <a:t>terminarea</a:t>
            </a:r>
            <a:r>
              <a:rPr lang="es-ES" dirty="0" smtClean="0"/>
              <a:t> </a:t>
            </a:r>
            <a:r>
              <a:rPr lang="es-ES" dirty="0" err="1" smtClean="0"/>
              <a:t>folosim</a:t>
            </a:r>
            <a:r>
              <a:rPr lang="es-ES" dirty="0" smtClean="0"/>
              <a:t> un </a:t>
            </a:r>
            <a:r>
              <a:rPr lang="es-ES" dirty="0" err="1" smtClean="0"/>
              <a:t>jeton</a:t>
            </a:r>
            <a:r>
              <a:rPr lang="es-ES" dirty="0" smtClean="0"/>
              <a:t> pe </a:t>
            </a:r>
            <a:r>
              <a:rPr lang="es-ES" dirty="0" err="1" smtClean="0"/>
              <a:t>care</a:t>
            </a:r>
            <a:r>
              <a:rPr lang="es-ES" dirty="0" smtClean="0"/>
              <a:t> </a:t>
            </a:r>
            <a:r>
              <a:rPr lang="es-ES" dirty="0" err="1" smtClean="0"/>
              <a:t>procesele</a:t>
            </a:r>
            <a:r>
              <a:rPr lang="es-ES" dirty="0" smtClean="0"/>
              <a:t> </a:t>
            </a:r>
            <a:r>
              <a:rPr lang="es-ES" dirty="0" err="1" smtClean="0"/>
              <a:t>şi</a:t>
            </a:r>
            <a:r>
              <a:rPr lang="es-ES" dirty="0" smtClean="0"/>
              <a:t>-l </a:t>
            </a:r>
            <a:r>
              <a:rPr lang="es-ES" dirty="0" err="1" smtClean="0"/>
              <a:t>trimit</a:t>
            </a:r>
            <a:r>
              <a:rPr lang="es-ES" dirty="0" smtClean="0"/>
              <a:t> pe </a:t>
            </a:r>
            <a:r>
              <a:rPr lang="es-ES" dirty="0" err="1" smtClean="0"/>
              <a:t>aceleaşi</a:t>
            </a:r>
            <a:r>
              <a:rPr lang="es-ES" dirty="0" smtClean="0"/>
              <a:t> </a:t>
            </a:r>
            <a:r>
              <a:rPr lang="es-ES" dirty="0" err="1" smtClean="0"/>
              <a:t>canale</a:t>
            </a:r>
            <a:r>
              <a:rPr lang="es-ES" dirty="0" smtClean="0"/>
              <a:t> pe </a:t>
            </a:r>
            <a:r>
              <a:rPr lang="es-ES" dirty="0" err="1" smtClean="0"/>
              <a:t>care</a:t>
            </a:r>
            <a:r>
              <a:rPr lang="es-ES" dirty="0" smtClean="0"/>
              <a:t> le </a:t>
            </a:r>
            <a:r>
              <a:rPr lang="es-ES" dirty="0" err="1" smtClean="0"/>
              <a:t>folosesc</a:t>
            </a:r>
            <a:r>
              <a:rPr lang="es-ES" dirty="0" smtClean="0"/>
              <a:t> </a:t>
            </a:r>
            <a:r>
              <a:rPr lang="es-ES" dirty="0" err="1" smtClean="0"/>
              <a:t>pentru</a:t>
            </a:r>
            <a:r>
              <a:rPr lang="es-ES" dirty="0" smtClean="0"/>
              <a:t> </a:t>
            </a:r>
            <a:r>
              <a:rPr lang="es-ES" dirty="0" err="1" smtClean="0"/>
              <a:t>mesajele</a:t>
            </a:r>
            <a:r>
              <a:rPr lang="es-ES" dirty="0" smtClean="0"/>
              <a:t> </a:t>
            </a:r>
            <a:r>
              <a:rPr lang="es-ES" dirty="0" err="1" smtClean="0"/>
              <a:t>uzuale</a:t>
            </a:r>
            <a:r>
              <a:rPr lang="es-ES" dirty="0" smtClean="0"/>
              <a:t>. </a:t>
            </a:r>
            <a:r>
              <a:rPr lang="es-ES" dirty="0" err="1" smtClean="0"/>
              <a:t>Cînd</a:t>
            </a:r>
            <a:r>
              <a:rPr lang="es-ES" dirty="0" smtClean="0"/>
              <a:t> </a:t>
            </a:r>
            <a:r>
              <a:rPr lang="es-ES" dirty="0" err="1" smtClean="0"/>
              <a:t>procesul</a:t>
            </a:r>
            <a:r>
              <a:rPr lang="es-ES" dirty="0" smtClean="0"/>
              <a:t> </a:t>
            </a:r>
            <a:r>
              <a:rPr lang="es-ES" dirty="0" err="1" smtClean="0"/>
              <a:t>care</a:t>
            </a:r>
            <a:r>
              <a:rPr lang="es-ES" dirty="0" smtClean="0"/>
              <a:t> </a:t>
            </a:r>
            <a:r>
              <a:rPr lang="es-ES" dirty="0" err="1" smtClean="0"/>
              <a:t>deține</a:t>
            </a:r>
            <a:r>
              <a:rPr lang="es-ES" dirty="0" smtClean="0"/>
              <a:t> </a:t>
            </a:r>
            <a:r>
              <a:rPr lang="es-ES" dirty="0" err="1" smtClean="0"/>
              <a:t>jetonul</a:t>
            </a:r>
            <a:r>
              <a:rPr lang="es-ES" dirty="0" smtClean="0"/>
              <a:t> la un </a:t>
            </a:r>
            <a:r>
              <a:rPr lang="es-ES" dirty="0" err="1" smtClean="0"/>
              <a:t>moment</a:t>
            </a:r>
            <a:r>
              <a:rPr lang="es-ES" dirty="0" smtClean="0"/>
              <a:t> </a:t>
            </a:r>
            <a:r>
              <a:rPr lang="es-ES" dirty="0" err="1" smtClean="0"/>
              <a:t>dat</a:t>
            </a:r>
            <a:r>
              <a:rPr lang="es-ES" dirty="0" smtClean="0"/>
              <a:t> se </a:t>
            </a:r>
            <a:r>
              <a:rPr lang="es-ES" dirty="0" err="1" smtClean="0"/>
              <a:t>termină</a:t>
            </a:r>
            <a:r>
              <a:rPr lang="es-ES" dirty="0" smtClean="0"/>
              <a:t>, el </a:t>
            </a:r>
            <a:r>
              <a:rPr lang="es-ES" dirty="0" err="1" smtClean="0"/>
              <a:t>trimite</a:t>
            </a:r>
            <a:r>
              <a:rPr lang="es-ES" dirty="0" smtClean="0"/>
              <a:t> </a:t>
            </a:r>
            <a:r>
              <a:rPr lang="es-ES" dirty="0" err="1" smtClean="0"/>
              <a:t>jetonul</a:t>
            </a:r>
            <a:r>
              <a:rPr lang="es-ES" dirty="0" smtClean="0"/>
              <a:t> </a:t>
            </a:r>
            <a:r>
              <a:rPr lang="es-ES" dirty="0" err="1" smtClean="0"/>
              <a:t>mai</a:t>
            </a:r>
            <a:r>
              <a:rPr lang="es-ES" dirty="0" smtClean="0"/>
              <a:t> departe, </a:t>
            </a:r>
            <a:r>
              <a:rPr lang="es-ES" dirty="0" err="1" smtClean="0"/>
              <a:t>procesului</a:t>
            </a:r>
            <a:r>
              <a:rPr lang="es-ES" dirty="0" smtClean="0"/>
              <a:t> </a:t>
            </a:r>
            <a:r>
              <a:rPr lang="es-ES" dirty="0" err="1" smtClean="0"/>
              <a:t>următor</a:t>
            </a:r>
            <a:r>
              <a:rPr lang="es-ES" dirty="0" smtClean="0"/>
              <a:t>. </a:t>
            </a:r>
            <a:r>
              <a:rPr lang="es-ES" dirty="0" err="1" smtClean="0"/>
              <a:t>Fiecare</a:t>
            </a:r>
            <a:r>
              <a:rPr lang="es-ES" dirty="0" smtClean="0"/>
              <a:t> </a:t>
            </a:r>
            <a:r>
              <a:rPr lang="es-ES" dirty="0" err="1" smtClean="0"/>
              <a:t>dintre</a:t>
            </a:r>
            <a:r>
              <a:rPr lang="es-ES" dirty="0" smtClean="0"/>
              <a:t> </a:t>
            </a:r>
            <a:r>
              <a:rPr lang="es-ES" dirty="0" err="1" smtClean="0"/>
              <a:t>procesele</a:t>
            </a:r>
            <a:r>
              <a:rPr lang="es-ES" dirty="0" smtClean="0"/>
              <a:t> </a:t>
            </a:r>
            <a:r>
              <a:rPr lang="es-ES" dirty="0" err="1" smtClean="0"/>
              <a:t>următoare</a:t>
            </a:r>
            <a:r>
              <a:rPr lang="es-ES" dirty="0" smtClean="0"/>
              <a:t> </a:t>
            </a:r>
            <a:r>
              <a:rPr lang="es-ES" dirty="0" err="1" smtClean="0"/>
              <a:t>participă</a:t>
            </a:r>
            <a:r>
              <a:rPr lang="es-ES" dirty="0" smtClean="0"/>
              <a:t> la </a:t>
            </a:r>
            <a:r>
              <a:rPr lang="es-ES" dirty="0" err="1" smtClean="0"/>
              <a:t>transmiterea</a:t>
            </a:r>
            <a:r>
              <a:rPr lang="es-ES" dirty="0" smtClean="0"/>
              <a:t> </a:t>
            </a:r>
            <a:r>
              <a:rPr lang="es-ES" dirty="0" err="1" smtClean="0"/>
              <a:t>jetonului</a:t>
            </a:r>
            <a:r>
              <a:rPr lang="es-ES" dirty="0" smtClean="0"/>
              <a:t> </a:t>
            </a:r>
            <a:r>
              <a:rPr lang="es-ES" dirty="0" err="1" smtClean="0"/>
              <a:t>în</a:t>
            </a:r>
            <a:r>
              <a:rPr lang="es-ES" dirty="0" smtClean="0"/>
              <a:t> continuare (</a:t>
            </a:r>
            <a:r>
              <a:rPr lang="es-ES" dirty="0" err="1" smtClean="0"/>
              <a:t>convenim</a:t>
            </a:r>
            <a:r>
              <a:rPr lang="es-ES" dirty="0" smtClean="0"/>
              <a:t> </a:t>
            </a:r>
            <a:r>
              <a:rPr lang="es-ES" dirty="0" err="1" smtClean="0"/>
              <a:t>ca</a:t>
            </a:r>
            <a:r>
              <a:rPr lang="es-ES" dirty="0" smtClean="0"/>
              <a:t> un </a:t>
            </a:r>
            <a:r>
              <a:rPr lang="es-ES" dirty="0" err="1" smtClean="0"/>
              <a:t>proces</a:t>
            </a:r>
            <a:r>
              <a:rPr lang="es-ES" dirty="0" smtClean="0"/>
              <a:t> </a:t>
            </a:r>
            <a:r>
              <a:rPr lang="es-ES" dirty="0" err="1" smtClean="0"/>
              <a:t>să</a:t>
            </a:r>
            <a:r>
              <a:rPr lang="es-ES" dirty="0" smtClean="0"/>
              <a:t> participe la </a:t>
            </a:r>
            <a:r>
              <a:rPr lang="es-ES" dirty="0" err="1" smtClean="0"/>
              <a:t>transmiterea</a:t>
            </a:r>
            <a:r>
              <a:rPr lang="es-ES" dirty="0" smtClean="0"/>
              <a:t> </a:t>
            </a:r>
            <a:r>
              <a:rPr lang="es-ES" dirty="0" err="1" smtClean="0"/>
              <a:t>jetonului</a:t>
            </a:r>
            <a:r>
              <a:rPr lang="es-ES" dirty="0" smtClean="0"/>
              <a:t> </a:t>
            </a:r>
            <a:r>
              <a:rPr lang="es-ES" dirty="0" err="1" smtClean="0"/>
              <a:t>în</a:t>
            </a:r>
            <a:r>
              <a:rPr lang="es-ES" dirty="0" smtClean="0"/>
              <a:t> </a:t>
            </a:r>
            <a:r>
              <a:rPr lang="es-ES" dirty="0" err="1" smtClean="0"/>
              <a:t>algoritmul</a:t>
            </a:r>
            <a:r>
              <a:rPr lang="es-ES" dirty="0" smtClean="0"/>
              <a:t> de </a:t>
            </a:r>
            <a:r>
              <a:rPr lang="es-ES" dirty="0" err="1" smtClean="0"/>
              <a:t>stabilire</a:t>
            </a:r>
            <a:r>
              <a:rPr lang="es-ES" dirty="0" smtClean="0"/>
              <a:t> a </a:t>
            </a:r>
            <a:r>
              <a:rPr lang="es-ES" dirty="0" err="1" smtClean="0"/>
              <a:t>terminării</a:t>
            </a:r>
            <a:r>
              <a:rPr lang="es-ES" dirty="0" smtClean="0"/>
              <a:t> </a:t>
            </a:r>
            <a:r>
              <a:rPr lang="es-ES" dirty="0" err="1" smtClean="0"/>
              <a:t>întregului</a:t>
            </a:r>
            <a:r>
              <a:rPr lang="es-ES" dirty="0" smtClean="0"/>
              <a:t> </a:t>
            </a:r>
            <a:r>
              <a:rPr lang="es-ES" dirty="0" err="1" smtClean="0"/>
              <a:t>program</a:t>
            </a:r>
            <a:r>
              <a:rPr lang="es-ES" dirty="0" smtClean="0"/>
              <a:t>, </a:t>
            </a:r>
            <a:r>
              <a:rPr lang="es-ES" dirty="0" err="1" smtClean="0"/>
              <a:t>chiar</a:t>
            </a:r>
            <a:r>
              <a:rPr lang="es-ES" dirty="0" smtClean="0"/>
              <a:t> </a:t>
            </a:r>
            <a:r>
              <a:rPr lang="es-ES" dirty="0" err="1" smtClean="0"/>
              <a:t>dacă</a:t>
            </a:r>
            <a:r>
              <a:rPr lang="es-ES" dirty="0" smtClean="0"/>
              <a:t> el </a:t>
            </a:r>
            <a:r>
              <a:rPr lang="es-ES" dirty="0" err="1" smtClean="0"/>
              <a:t>nu</a:t>
            </a:r>
            <a:r>
              <a:rPr lang="es-ES" dirty="0" smtClean="0"/>
              <a:t> </a:t>
            </a:r>
            <a:r>
              <a:rPr lang="es-ES" dirty="0" err="1" smtClean="0"/>
              <a:t>mai</a:t>
            </a:r>
            <a:r>
              <a:rPr lang="es-ES" dirty="0" smtClean="0"/>
              <a:t> </a:t>
            </a:r>
            <a:r>
              <a:rPr lang="es-ES" dirty="0" err="1" smtClean="0"/>
              <a:t>participă</a:t>
            </a:r>
            <a:r>
              <a:rPr lang="es-ES" dirty="0" smtClean="0"/>
              <a:t> la calcule). Ca </a:t>
            </a:r>
            <a:r>
              <a:rPr lang="es-ES" dirty="0" err="1" smtClean="0"/>
              <a:t>urmare</a:t>
            </a:r>
            <a:r>
              <a:rPr lang="es-ES" dirty="0" smtClean="0"/>
              <a:t>, la un </a:t>
            </a:r>
            <a:r>
              <a:rPr lang="es-ES" dirty="0" err="1" smtClean="0"/>
              <a:t>moment</a:t>
            </a:r>
            <a:r>
              <a:rPr lang="es-ES" dirty="0" smtClean="0"/>
              <a:t> </a:t>
            </a:r>
            <a:r>
              <a:rPr lang="es-ES" dirty="0" err="1" smtClean="0"/>
              <a:t>dat</a:t>
            </a:r>
            <a:r>
              <a:rPr lang="es-ES" dirty="0" smtClean="0"/>
              <a:t>, </a:t>
            </a:r>
            <a:r>
              <a:rPr lang="es-ES" dirty="0" err="1" smtClean="0"/>
              <a:t>jetonul</a:t>
            </a:r>
            <a:r>
              <a:rPr lang="es-ES" dirty="0" smtClean="0"/>
              <a:t> va </a:t>
            </a:r>
            <a:r>
              <a:rPr lang="es-ES" dirty="0" err="1" smtClean="0"/>
              <a:t>ajunge</a:t>
            </a:r>
            <a:r>
              <a:rPr lang="es-ES" dirty="0" smtClean="0"/>
              <a:t> </a:t>
            </a:r>
            <a:r>
              <a:rPr lang="es-ES" dirty="0" err="1" smtClean="0"/>
              <a:t>înapoi</a:t>
            </a:r>
            <a:r>
              <a:rPr lang="es-ES" dirty="0" smtClean="0"/>
              <a:t> la </a:t>
            </a:r>
            <a:r>
              <a:rPr lang="es-ES" dirty="0" err="1" smtClean="0"/>
              <a:t>inițiatorul</a:t>
            </a:r>
            <a:r>
              <a:rPr lang="es-ES" dirty="0" smtClean="0"/>
              <a:t> </a:t>
            </a:r>
            <a:r>
              <a:rPr lang="es-ES" dirty="0" err="1" smtClean="0"/>
              <a:t>acțiunii</a:t>
            </a:r>
            <a:r>
              <a:rPr lang="es-ES" dirty="0" smtClean="0"/>
              <a:t> de terminare. </a:t>
            </a:r>
            <a:r>
              <a:rPr lang="es-ES" dirty="0" err="1" smtClean="0"/>
              <a:t>Poate</a:t>
            </a:r>
            <a:r>
              <a:rPr lang="es-ES" dirty="0" smtClean="0"/>
              <a:t> </a:t>
            </a:r>
            <a:r>
              <a:rPr lang="es-ES" dirty="0" err="1" smtClean="0"/>
              <a:t>acesta</a:t>
            </a:r>
            <a:r>
              <a:rPr lang="es-ES" dirty="0" smtClean="0"/>
              <a:t> decide </a:t>
            </a:r>
            <a:r>
              <a:rPr lang="es-ES" dirty="0" err="1" smtClean="0"/>
              <a:t>că</a:t>
            </a:r>
            <a:r>
              <a:rPr lang="es-ES" dirty="0" smtClean="0"/>
              <a:t> </a:t>
            </a:r>
            <a:r>
              <a:rPr lang="es-ES" dirty="0" err="1" smtClean="0"/>
              <a:t>programul</a:t>
            </a:r>
            <a:r>
              <a:rPr lang="es-ES" dirty="0" smtClean="0"/>
              <a:t> s-a </a:t>
            </a:r>
            <a:r>
              <a:rPr lang="es-ES" dirty="0" err="1" smtClean="0"/>
              <a:t>terminat</a:t>
            </a:r>
            <a:r>
              <a:rPr lang="es-ES" dirty="0" smtClean="0"/>
              <a:t>? </a:t>
            </a:r>
          </a:p>
          <a:p>
            <a:pPr eaLnBrk="1" hangingPunct="1"/>
            <a:endParaRPr lang="es-ES" dirty="0" smtClean="0"/>
          </a:p>
          <a:p>
            <a:pPr eaLnBrk="1" hangingPunct="1"/>
            <a:r>
              <a:rPr lang="es-ES" dirty="0" smtClean="0"/>
              <a:t>La prima </a:t>
            </a:r>
            <a:r>
              <a:rPr lang="es-ES" dirty="0" err="1" smtClean="0"/>
              <a:t>vedere</a:t>
            </a:r>
            <a:r>
              <a:rPr lang="es-ES" dirty="0" smtClean="0"/>
              <a:t>, da! Dar, </a:t>
            </a:r>
            <a:r>
              <a:rPr lang="es-ES" dirty="0" err="1" smtClean="0"/>
              <a:t>nu</a:t>
            </a:r>
            <a:r>
              <a:rPr lang="es-ES" dirty="0" smtClean="0"/>
              <a:t> </a:t>
            </a:r>
            <a:r>
              <a:rPr lang="es-ES" dirty="0" err="1" smtClean="0"/>
              <a:t>trebuie</a:t>
            </a:r>
            <a:r>
              <a:rPr lang="es-ES" dirty="0" smtClean="0"/>
              <a:t> </a:t>
            </a:r>
            <a:r>
              <a:rPr lang="es-ES" dirty="0" err="1" smtClean="0"/>
              <a:t>uitat</a:t>
            </a:r>
            <a:r>
              <a:rPr lang="es-ES" dirty="0" smtClean="0"/>
              <a:t> </a:t>
            </a:r>
            <a:r>
              <a:rPr lang="es-ES" dirty="0" err="1" smtClean="0"/>
              <a:t>că</a:t>
            </a:r>
            <a:r>
              <a:rPr lang="es-ES" dirty="0" smtClean="0"/>
              <a:t> </a:t>
            </a:r>
            <a:r>
              <a:rPr lang="es-ES" dirty="0" err="1" smtClean="0"/>
              <a:t>inițiatorul</a:t>
            </a:r>
            <a:r>
              <a:rPr lang="es-ES" dirty="0" smtClean="0"/>
              <a:t> </a:t>
            </a:r>
            <a:r>
              <a:rPr lang="es-ES" dirty="0" err="1" smtClean="0"/>
              <a:t>poate</a:t>
            </a:r>
            <a:r>
              <a:rPr lang="es-ES" dirty="0" smtClean="0"/>
              <a:t> </a:t>
            </a:r>
            <a:r>
              <a:rPr lang="es-ES" dirty="0" err="1" smtClean="0"/>
              <a:t>primi</a:t>
            </a:r>
            <a:r>
              <a:rPr lang="es-ES" dirty="0" smtClean="0"/>
              <a:t> </a:t>
            </a:r>
            <a:r>
              <a:rPr lang="es-ES" dirty="0" err="1" smtClean="0"/>
              <a:t>mesaje</a:t>
            </a:r>
            <a:r>
              <a:rPr lang="es-ES" dirty="0" smtClean="0"/>
              <a:t> </a:t>
            </a:r>
            <a:r>
              <a:rPr lang="es-ES" dirty="0" err="1" smtClean="0"/>
              <a:t>obişnuite</a:t>
            </a:r>
            <a:r>
              <a:rPr lang="es-ES" dirty="0" smtClean="0"/>
              <a:t> </a:t>
            </a:r>
            <a:r>
              <a:rPr lang="es-ES" dirty="0" err="1" smtClean="0"/>
              <a:t>fiind</a:t>
            </a:r>
            <a:r>
              <a:rPr lang="es-ES" dirty="0" smtClean="0"/>
              <a:t> </a:t>
            </a:r>
            <a:r>
              <a:rPr lang="es-ES" dirty="0" err="1" smtClean="0"/>
              <a:t>reactivat</a:t>
            </a:r>
            <a:r>
              <a:rPr lang="es-ES" dirty="0" smtClean="0"/>
              <a:t>, </a:t>
            </a:r>
            <a:r>
              <a:rPr lang="es-ES" dirty="0" err="1" smtClean="0"/>
              <a:t>înainte</a:t>
            </a:r>
            <a:r>
              <a:rPr lang="es-ES" dirty="0" smtClean="0"/>
              <a:t> de </a:t>
            </a:r>
            <a:r>
              <a:rPr lang="es-ES" dirty="0" err="1" smtClean="0"/>
              <a:t>primirea</a:t>
            </a:r>
            <a:r>
              <a:rPr lang="es-ES" dirty="0" smtClean="0"/>
              <a:t> </a:t>
            </a:r>
            <a:r>
              <a:rPr lang="es-ES" dirty="0" err="1" smtClean="0"/>
              <a:t>jetonului</a:t>
            </a:r>
            <a:r>
              <a:rPr lang="es-ES" dirty="0" smtClean="0"/>
              <a:t> </a:t>
            </a:r>
            <a:r>
              <a:rPr lang="es-ES" dirty="0" err="1" smtClean="0"/>
              <a:t>înapoi</a:t>
            </a:r>
            <a:r>
              <a:rPr lang="es-ES" dirty="0" smtClean="0"/>
              <a:t>. Ca </a:t>
            </a:r>
            <a:r>
              <a:rPr lang="es-ES" dirty="0" err="1" smtClean="0"/>
              <a:t>urmare</a:t>
            </a:r>
            <a:r>
              <a:rPr lang="es-ES" dirty="0" smtClean="0"/>
              <a:t>, </a:t>
            </a:r>
            <a:r>
              <a:rPr lang="es-ES" dirty="0" err="1" smtClean="0"/>
              <a:t>pentru</a:t>
            </a:r>
            <a:r>
              <a:rPr lang="es-ES" dirty="0" smtClean="0"/>
              <a:t> a decide </a:t>
            </a:r>
            <a:r>
              <a:rPr lang="es-ES" dirty="0" err="1" smtClean="0"/>
              <a:t>terminarea</a:t>
            </a:r>
            <a:r>
              <a:rPr lang="es-ES" dirty="0" smtClean="0"/>
              <a:t>, este </a:t>
            </a:r>
            <a:r>
              <a:rPr lang="es-ES" dirty="0" err="1" smtClean="0"/>
              <a:t>nevoie</a:t>
            </a:r>
            <a:r>
              <a:rPr lang="es-ES" dirty="0" smtClean="0"/>
              <a:t> de o </a:t>
            </a:r>
            <a:r>
              <a:rPr lang="es-ES" b="1" dirty="0" err="1" smtClean="0"/>
              <a:t>condiție</a:t>
            </a:r>
            <a:r>
              <a:rPr lang="es-ES" b="1" dirty="0" smtClean="0"/>
              <a:t> </a:t>
            </a:r>
            <a:r>
              <a:rPr lang="es-ES" b="1" dirty="0" err="1" smtClean="0"/>
              <a:t>suplimentară</a:t>
            </a:r>
            <a:r>
              <a:rPr lang="es-ES" dirty="0" smtClean="0"/>
              <a:t>: </a:t>
            </a:r>
            <a:r>
              <a:rPr lang="es-ES" dirty="0" err="1" smtClean="0"/>
              <a:t>după</a:t>
            </a:r>
            <a:r>
              <a:rPr lang="es-ES" dirty="0" smtClean="0"/>
              <a:t> </a:t>
            </a:r>
            <a:r>
              <a:rPr lang="es-ES" dirty="0" err="1" smtClean="0"/>
              <a:t>generarea</a:t>
            </a:r>
            <a:r>
              <a:rPr lang="es-ES" dirty="0" smtClean="0"/>
              <a:t> </a:t>
            </a:r>
            <a:r>
              <a:rPr lang="es-ES" dirty="0" err="1" smtClean="0"/>
              <a:t>jetonului</a:t>
            </a:r>
            <a:r>
              <a:rPr lang="es-ES" dirty="0" smtClean="0"/>
              <a:t> de terminare, </a:t>
            </a:r>
            <a:r>
              <a:rPr lang="es-ES" dirty="0" err="1" smtClean="0"/>
              <a:t>inițiatorul</a:t>
            </a:r>
            <a:r>
              <a:rPr lang="es-ES" dirty="0" smtClean="0"/>
              <a:t> </a:t>
            </a:r>
            <a:r>
              <a:rPr lang="es-ES" dirty="0" err="1" smtClean="0"/>
              <a:t>să</a:t>
            </a:r>
            <a:r>
              <a:rPr lang="es-ES" dirty="0" smtClean="0"/>
              <a:t> </a:t>
            </a:r>
            <a:r>
              <a:rPr lang="es-ES" dirty="0" err="1" smtClean="0"/>
              <a:t>nu</a:t>
            </a:r>
            <a:r>
              <a:rPr lang="es-ES" dirty="0" smtClean="0"/>
              <a:t> </a:t>
            </a:r>
            <a:r>
              <a:rPr lang="es-ES" dirty="0" err="1" smtClean="0"/>
              <a:t>mai</a:t>
            </a:r>
            <a:r>
              <a:rPr lang="es-ES" dirty="0" smtClean="0"/>
              <a:t> </a:t>
            </a:r>
            <a:r>
              <a:rPr lang="es-ES" dirty="0" err="1" smtClean="0"/>
              <a:t>primească</a:t>
            </a:r>
            <a:r>
              <a:rPr lang="es-ES" dirty="0" smtClean="0"/>
              <a:t> </a:t>
            </a:r>
            <a:r>
              <a:rPr lang="es-ES" dirty="0" err="1" smtClean="0"/>
              <a:t>alte</a:t>
            </a:r>
            <a:r>
              <a:rPr lang="es-ES" dirty="0" smtClean="0"/>
              <a:t> </a:t>
            </a:r>
            <a:r>
              <a:rPr lang="es-ES" dirty="0" err="1" smtClean="0"/>
              <a:t>mesaje</a:t>
            </a:r>
            <a:r>
              <a:rPr lang="es-ES" dirty="0" smtClean="0"/>
              <a:t>. </a:t>
            </a:r>
            <a:r>
              <a:rPr lang="es-ES" dirty="0" err="1" smtClean="0"/>
              <a:t>Pentru</a:t>
            </a:r>
            <a:r>
              <a:rPr lang="es-ES" dirty="0" smtClean="0"/>
              <a:t> a putea </a:t>
            </a:r>
            <a:r>
              <a:rPr lang="es-ES" dirty="0" err="1" smtClean="0"/>
              <a:t>face</a:t>
            </a:r>
            <a:r>
              <a:rPr lang="es-ES" dirty="0" smtClean="0"/>
              <a:t> </a:t>
            </a:r>
            <a:r>
              <a:rPr lang="es-ES" dirty="0" err="1" smtClean="0"/>
              <a:t>această</a:t>
            </a:r>
            <a:r>
              <a:rPr lang="es-ES" dirty="0" smtClean="0"/>
              <a:t> verificare, </a:t>
            </a:r>
            <a:r>
              <a:rPr lang="es-ES" dirty="0" err="1" smtClean="0"/>
              <a:t>marcăm</a:t>
            </a:r>
            <a:r>
              <a:rPr lang="es-ES" dirty="0" smtClean="0"/>
              <a:t> </a:t>
            </a:r>
            <a:r>
              <a:rPr lang="es-ES" b="1" dirty="0" err="1" smtClean="0"/>
              <a:t>starea</a:t>
            </a:r>
            <a:r>
              <a:rPr lang="es-ES" b="1" dirty="0" smtClean="0"/>
              <a:t> </a:t>
            </a:r>
            <a:r>
              <a:rPr lang="es-ES" b="1" dirty="0" err="1" smtClean="0"/>
              <a:t>procesului</a:t>
            </a:r>
            <a:r>
              <a:rPr lang="es-ES" dirty="0" smtClean="0"/>
              <a:t>, la </a:t>
            </a:r>
            <a:r>
              <a:rPr lang="es-ES" dirty="0" err="1" smtClean="0"/>
              <a:t>transmiterea</a:t>
            </a:r>
            <a:r>
              <a:rPr lang="es-ES" dirty="0" smtClean="0"/>
              <a:t> </a:t>
            </a:r>
            <a:r>
              <a:rPr lang="es-ES" dirty="0" err="1" smtClean="0"/>
              <a:t>jetonului</a:t>
            </a:r>
            <a:r>
              <a:rPr lang="es-ES" dirty="0" smtClean="0"/>
              <a:t>, </a:t>
            </a:r>
            <a:r>
              <a:rPr lang="es-ES" dirty="0" err="1" smtClean="0"/>
              <a:t>cu</a:t>
            </a:r>
            <a:r>
              <a:rPr lang="es-ES" dirty="0" smtClean="0"/>
              <a:t> </a:t>
            </a:r>
            <a:r>
              <a:rPr lang="es-ES" b="1" dirty="0" err="1" smtClean="0"/>
              <a:t>albastru</a:t>
            </a:r>
            <a:r>
              <a:rPr lang="es-ES" dirty="0" smtClean="0"/>
              <a:t> </a:t>
            </a:r>
            <a:r>
              <a:rPr lang="es-ES" dirty="0" err="1" smtClean="0"/>
              <a:t>şi</a:t>
            </a:r>
            <a:r>
              <a:rPr lang="es-ES" dirty="0" smtClean="0"/>
              <a:t> </a:t>
            </a:r>
            <a:r>
              <a:rPr lang="es-ES" dirty="0" err="1" smtClean="0"/>
              <a:t>îi</a:t>
            </a:r>
            <a:r>
              <a:rPr lang="es-ES" dirty="0" smtClean="0"/>
              <a:t> </a:t>
            </a:r>
            <a:r>
              <a:rPr lang="es-ES" dirty="0" err="1" smtClean="0"/>
              <a:t>schimbăm</a:t>
            </a:r>
            <a:r>
              <a:rPr lang="es-ES" dirty="0" smtClean="0"/>
              <a:t> </a:t>
            </a:r>
            <a:r>
              <a:rPr lang="es-ES" dirty="0" err="1" smtClean="0"/>
              <a:t>culoarea</a:t>
            </a:r>
            <a:r>
              <a:rPr lang="es-ES" dirty="0" smtClean="0"/>
              <a:t> </a:t>
            </a:r>
            <a:r>
              <a:rPr lang="es-ES" dirty="0" err="1" smtClean="0"/>
              <a:t>în</a:t>
            </a:r>
            <a:r>
              <a:rPr lang="es-ES" dirty="0" smtClean="0"/>
              <a:t> </a:t>
            </a:r>
            <a:r>
              <a:rPr lang="es-ES" b="1" dirty="0" err="1" smtClean="0"/>
              <a:t>roşu</a:t>
            </a:r>
            <a:r>
              <a:rPr lang="es-ES" dirty="0" smtClean="0"/>
              <a:t> </a:t>
            </a:r>
            <a:r>
              <a:rPr lang="es-ES" dirty="0" err="1" smtClean="0"/>
              <a:t>dacă</a:t>
            </a:r>
            <a:r>
              <a:rPr lang="es-ES" dirty="0" smtClean="0"/>
              <a:t> </a:t>
            </a:r>
            <a:r>
              <a:rPr lang="es-ES" dirty="0" err="1" smtClean="0"/>
              <a:t>primeşte</a:t>
            </a:r>
            <a:r>
              <a:rPr lang="es-ES" dirty="0" smtClean="0"/>
              <a:t> un </a:t>
            </a:r>
            <a:r>
              <a:rPr lang="es-ES" dirty="0" err="1" smtClean="0"/>
              <a:t>mesaj</a:t>
            </a:r>
            <a:r>
              <a:rPr lang="es-ES" dirty="0" smtClean="0"/>
              <a:t> </a:t>
            </a:r>
            <a:r>
              <a:rPr lang="es-ES" dirty="0" err="1" smtClean="0"/>
              <a:t>obişnuit</a:t>
            </a:r>
            <a:r>
              <a:rPr lang="es-ES" dirty="0" smtClean="0"/>
              <a:t> </a:t>
            </a:r>
            <a:r>
              <a:rPr lang="es-ES" dirty="0" err="1" smtClean="0"/>
              <a:t>şi</a:t>
            </a:r>
            <a:r>
              <a:rPr lang="es-ES" dirty="0" smtClean="0"/>
              <a:t> </a:t>
            </a:r>
            <a:r>
              <a:rPr lang="es-ES" dirty="0" err="1" smtClean="0"/>
              <a:t>face</a:t>
            </a:r>
            <a:r>
              <a:rPr lang="es-ES" dirty="0" smtClean="0"/>
              <a:t> calcule. </a:t>
            </a:r>
            <a:r>
              <a:rPr lang="pt-BR" dirty="0" smtClean="0"/>
              <a:t>Dacă procesul primeşte jetonul înapoi şi culoarea sa a rămas albastru atunci el poate decide terminarea programului paralel.</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1C60467F-E31E-4214-ACBB-C3E3F6C36EBA}" type="slidenum">
              <a:rPr lang="en-US" sz="1300"/>
              <a:pPr/>
              <a:t>6</a:t>
            </a:fld>
            <a:endParaRPr lang="en-US" sz="1300"/>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s-ES" dirty="0" err="1" smtClean="0"/>
              <a:t>Pentru</a:t>
            </a:r>
            <a:r>
              <a:rPr lang="es-ES" dirty="0" smtClean="0"/>
              <a:t> a detecta </a:t>
            </a:r>
            <a:r>
              <a:rPr lang="es-ES" dirty="0" err="1" smtClean="0"/>
              <a:t>terminarea</a:t>
            </a:r>
            <a:r>
              <a:rPr lang="es-ES" dirty="0" smtClean="0"/>
              <a:t> </a:t>
            </a:r>
            <a:r>
              <a:rPr lang="es-ES" dirty="0" err="1" smtClean="0"/>
              <a:t>folosim</a:t>
            </a:r>
            <a:r>
              <a:rPr lang="es-ES" dirty="0" smtClean="0"/>
              <a:t> un </a:t>
            </a:r>
            <a:r>
              <a:rPr lang="es-ES" dirty="0" err="1" smtClean="0"/>
              <a:t>jeton</a:t>
            </a:r>
            <a:r>
              <a:rPr lang="es-ES" dirty="0" smtClean="0"/>
              <a:t> pe </a:t>
            </a:r>
            <a:r>
              <a:rPr lang="es-ES" dirty="0" err="1" smtClean="0"/>
              <a:t>care</a:t>
            </a:r>
            <a:r>
              <a:rPr lang="es-ES" dirty="0" smtClean="0"/>
              <a:t> </a:t>
            </a:r>
            <a:r>
              <a:rPr lang="es-ES" dirty="0" err="1" smtClean="0"/>
              <a:t>procesele</a:t>
            </a:r>
            <a:r>
              <a:rPr lang="es-ES" dirty="0" smtClean="0"/>
              <a:t> </a:t>
            </a:r>
            <a:r>
              <a:rPr lang="es-ES" dirty="0" err="1" smtClean="0"/>
              <a:t>şi</a:t>
            </a:r>
            <a:r>
              <a:rPr lang="es-ES" dirty="0" smtClean="0"/>
              <a:t>-l </a:t>
            </a:r>
            <a:r>
              <a:rPr lang="es-ES" dirty="0" err="1" smtClean="0"/>
              <a:t>trimit</a:t>
            </a:r>
            <a:r>
              <a:rPr lang="es-ES" dirty="0" smtClean="0"/>
              <a:t> pe </a:t>
            </a:r>
            <a:r>
              <a:rPr lang="es-ES" dirty="0" err="1" smtClean="0"/>
              <a:t>aceleaşi</a:t>
            </a:r>
            <a:r>
              <a:rPr lang="es-ES" dirty="0" smtClean="0"/>
              <a:t> </a:t>
            </a:r>
            <a:r>
              <a:rPr lang="es-ES" dirty="0" err="1" smtClean="0"/>
              <a:t>canale</a:t>
            </a:r>
            <a:r>
              <a:rPr lang="es-ES" dirty="0" smtClean="0"/>
              <a:t> pe </a:t>
            </a:r>
            <a:r>
              <a:rPr lang="es-ES" dirty="0" err="1" smtClean="0"/>
              <a:t>care</a:t>
            </a:r>
            <a:r>
              <a:rPr lang="es-ES" dirty="0" smtClean="0"/>
              <a:t> le </a:t>
            </a:r>
            <a:r>
              <a:rPr lang="es-ES" dirty="0" err="1" smtClean="0"/>
              <a:t>folosesc</a:t>
            </a:r>
            <a:r>
              <a:rPr lang="es-ES" dirty="0" smtClean="0"/>
              <a:t> </a:t>
            </a:r>
            <a:r>
              <a:rPr lang="es-ES" dirty="0" err="1" smtClean="0"/>
              <a:t>pentru</a:t>
            </a:r>
            <a:r>
              <a:rPr lang="es-ES" dirty="0" smtClean="0"/>
              <a:t> </a:t>
            </a:r>
            <a:r>
              <a:rPr lang="es-ES" dirty="0" err="1" smtClean="0"/>
              <a:t>mesajele</a:t>
            </a:r>
            <a:r>
              <a:rPr lang="es-ES" dirty="0" smtClean="0"/>
              <a:t> </a:t>
            </a:r>
            <a:r>
              <a:rPr lang="es-ES" dirty="0" err="1" smtClean="0"/>
              <a:t>uzuale</a:t>
            </a:r>
            <a:r>
              <a:rPr lang="es-ES" dirty="0" smtClean="0"/>
              <a:t>. </a:t>
            </a:r>
            <a:r>
              <a:rPr lang="es-ES" dirty="0" err="1" smtClean="0"/>
              <a:t>Cînd</a:t>
            </a:r>
            <a:r>
              <a:rPr lang="es-ES" dirty="0" smtClean="0"/>
              <a:t> </a:t>
            </a:r>
            <a:r>
              <a:rPr lang="es-ES" dirty="0" err="1" smtClean="0"/>
              <a:t>procesul</a:t>
            </a:r>
            <a:r>
              <a:rPr lang="es-ES" dirty="0" smtClean="0"/>
              <a:t> </a:t>
            </a:r>
            <a:r>
              <a:rPr lang="es-ES" dirty="0" err="1" smtClean="0"/>
              <a:t>care</a:t>
            </a:r>
            <a:r>
              <a:rPr lang="es-ES" dirty="0" smtClean="0"/>
              <a:t> </a:t>
            </a:r>
            <a:r>
              <a:rPr lang="es-ES" dirty="0" err="1" smtClean="0"/>
              <a:t>deține</a:t>
            </a:r>
            <a:r>
              <a:rPr lang="es-ES" dirty="0" smtClean="0"/>
              <a:t> </a:t>
            </a:r>
            <a:r>
              <a:rPr lang="es-ES" dirty="0" err="1" smtClean="0"/>
              <a:t>jetonul</a:t>
            </a:r>
            <a:r>
              <a:rPr lang="es-ES" dirty="0" smtClean="0"/>
              <a:t> la un </a:t>
            </a:r>
            <a:r>
              <a:rPr lang="es-ES" dirty="0" err="1" smtClean="0"/>
              <a:t>moment</a:t>
            </a:r>
            <a:r>
              <a:rPr lang="es-ES" dirty="0" smtClean="0"/>
              <a:t> </a:t>
            </a:r>
            <a:r>
              <a:rPr lang="es-ES" dirty="0" err="1" smtClean="0"/>
              <a:t>dat</a:t>
            </a:r>
            <a:r>
              <a:rPr lang="es-ES" dirty="0" smtClean="0"/>
              <a:t> se </a:t>
            </a:r>
            <a:r>
              <a:rPr lang="es-ES" dirty="0" err="1" smtClean="0"/>
              <a:t>termină</a:t>
            </a:r>
            <a:r>
              <a:rPr lang="es-ES" dirty="0" smtClean="0"/>
              <a:t>, el </a:t>
            </a:r>
            <a:r>
              <a:rPr lang="es-ES" dirty="0" err="1" smtClean="0"/>
              <a:t>trimite</a:t>
            </a:r>
            <a:r>
              <a:rPr lang="es-ES" dirty="0" smtClean="0"/>
              <a:t> </a:t>
            </a:r>
            <a:r>
              <a:rPr lang="es-ES" dirty="0" err="1" smtClean="0"/>
              <a:t>jetonul</a:t>
            </a:r>
            <a:r>
              <a:rPr lang="es-ES" dirty="0" smtClean="0"/>
              <a:t> </a:t>
            </a:r>
            <a:r>
              <a:rPr lang="es-ES" dirty="0" err="1" smtClean="0"/>
              <a:t>mai</a:t>
            </a:r>
            <a:r>
              <a:rPr lang="es-ES" dirty="0" smtClean="0"/>
              <a:t> departe, </a:t>
            </a:r>
            <a:r>
              <a:rPr lang="es-ES" dirty="0" err="1" smtClean="0"/>
              <a:t>procesului</a:t>
            </a:r>
            <a:r>
              <a:rPr lang="es-ES" dirty="0" smtClean="0"/>
              <a:t> </a:t>
            </a:r>
            <a:r>
              <a:rPr lang="es-ES" dirty="0" err="1" smtClean="0"/>
              <a:t>următor</a:t>
            </a:r>
            <a:r>
              <a:rPr lang="es-ES" dirty="0" smtClean="0"/>
              <a:t>. </a:t>
            </a:r>
            <a:r>
              <a:rPr lang="es-ES" dirty="0" err="1" smtClean="0"/>
              <a:t>Fiecare</a:t>
            </a:r>
            <a:r>
              <a:rPr lang="es-ES" dirty="0" smtClean="0"/>
              <a:t> </a:t>
            </a:r>
            <a:r>
              <a:rPr lang="es-ES" dirty="0" err="1" smtClean="0"/>
              <a:t>dintre</a:t>
            </a:r>
            <a:r>
              <a:rPr lang="es-ES" dirty="0" smtClean="0"/>
              <a:t> </a:t>
            </a:r>
            <a:r>
              <a:rPr lang="es-ES" dirty="0" err="1" smtClean="0"/>
              <a:t>procesele</a:t>
            </a:r>
            <a:r>
              <a:rPr lang="es-ES" dirty="0" smtClean="0"/>
              <a:t> </a:t>
            </a:r>
            <a:r>
              <a:rPr lang="es-ES" dirty="0" err="1" smtClean="0"/>
              <a:t>următoare</a:t>
            </a:r>
            <a:r>
              <a:rPr lang="es-ES" dirty="0" smtClean="0"/>
              <a:t> </a:t>
            </a:r>
            <a:r>
              <a:rPr lang="es-ES" dirty="0" err="1" smtClean="0"/>
              <a:t>participă</a:t>
            </a:r>
            <a:r>
              <a:rPr lang="es-ES" dirty="0" smtClean="0"/>
              <a:t> la </a:t>
            </a:r>
            <a:r>
              <a:rPr lang="es-ES" dirty="0" err="1" smtClean="0"/>
              <a:t>transmiterea</a:t>
            </a:r>
            <a:r>
              <a:rPr lang="es-ES" dirty="0" smtClean="0"/>
              <a:t> </a:t>
            </a:r>
            <a:r>
              <a:rPr lang="es-ES" dirty="0" err="1" smtClean="0"/>
              <a:t>jetonului</a:t>
            </a:r>
            <a:r>
              <a:rPr lang="es-ES" dirty="0" smtClean="0"/>
              <a:t> </a:t>
            </a:r>
            <a:r>
              <a:rPr lang="es-ES" dirty="0" err="1" smtClean="0"/>
              <a:t>în</a:t>
            </a:r>
            <a:r>
              <a:rPr lang="es-ES" dirty="0" smtClean="0"/>
              <a:t> continuare (</a:t>
            </a:r>
            <a:r>
              <a:rPr lang="es-ES" dirty="0" err="1" smtClean="0"/>
              <a:t>convenim</a:t>
            </a:r>
            <a:r>
              <a:rPr lang="es-ES" dirty="0" smtClean="0"/>
              <a:t> </a:t>
            </a:r>
            <a:r>
              <a:rPr lang="es-ES" dirty="0" err="1" smtClean="0"/>
              <a:t>ca</a:t>
            </a:r>
            <a:r>
              <a:rPr lang="es-ES" dirty="0" smtClean="0"/>
              <a:t> un </a:t>
            </a:r>
            <a:r>
              <a:rPr lang="es-ES" dirty="0" err="1" smtClean="0"/>
              <a:t>proces</a:t>
            </a:r>
            <a:r>
              <a:rPr lang="es-ES" dirty="0" smtClean="0"/>
              <a:t> </a:t>
            </a:r>
            <a:r>
              <a:rPr lang="es-ES" dirty="0" err="1" smtClean="0"/>
              <a:t>să</a:t>
            </a:r>
            <a:r>
              <a:rPr lang="es-ES" dirty="0" smtClean="0"/>
              <a:t> participe la </a:t>
            </a:r>
            <a:r>
              <a:rPr lang="es-ES" dirty="0" err="1" smtClean="0"/>
              <a:t>transmiterea</a:t>
            </a:r>
            <a:r>
              <a:rPr lang="es-ES" dirty="0" smtClean="0"/>
              <a:t> </a:t>
            </a:r>
            <a:r>
              <a:rPr lang="es-ES" dirty="0" err="1" smtClean="0"/>
              <a:t>jetonului</a:t>
            </a:r>
            <a:r>
              <a:rPr lang="es-ES" dirty="0" smtClean="0"/>
              <a:t> </a:t>
            </a:r>
            <a:r>
              <a:rPr lang="es-ES" dirty="0" err="1" smtClean="0"/>
              <a:t>în</a:t>
            </a:r>
            <a:r>
              <a:rPr lang="es-ES" dirty="0" smtClean="0"/>
              <a:t> </a:t>
            </a:r>
            <a:r>
              <a:rPr lang="es-ES" dirty="0" err="1" smtClean="0"/>
              <a:t>algoritmul</a:t>
            </a:r>
            <a:r>
              <a:rPr lang="es-ES" dirty="0" smtClean="0"/>
              <a:t> de </a:t>
            </a:r>
            <a:r>
              <a:rPr lang="es-ES" dirty="0" err="1" smtClean="0"/>
              <a:t>stabilire</a:t>
            </a:r>
            <a:r>
              <a:rPr lang="es-ES" dirty="0" smtClean="0"/>
              <a:t> a </a:t>
            </a:r>
            <a:r>
              <a:rPr lang="es-ES" dirty="0" err="1" smtClean="0"/>
              <a:t>terminării</a:t>
            </a:r>
            <a:r>
              <a:rPr lang="es-ES" dirty="0" smtClean="0"/>
              <a:t> </a:t>
            </a:r>
            <a:r>
              <a:rPr lang="es-ES" dirty="0" err="1" smtClean="0"/>
              <a:t>întregului</a:t>
            </a:r>
            <a:r>
              <a:rPr lang="es-ES" dirty="0" smtClean="0"/>
              <a:t> </a:t>
            </a:r>
            <a:r>
              <a:rPr lang="es-ES" dirty="0" err="1" smtClean="0"/>
              <a:t>program</a:t>
            </a:r>
            <a:r>
              <a:rPr lang="es-ES" dirty="0" smtClean="0"/>
              <a:t>, </a:t>
            </a:r>
            <a:r>
              <a:rPr lang="es-ES" dirty="0" err="1" smtClean="0"/>
              <a:t>chiar</a:t>
            </a:r>
            <a:r>
              <a:rPr lang="es-ES" dirty="0" smtClean="0"/>
              <a:t> </a:t>
            </a:r>
            <a:r>
              <a:rPr lang="es-ES" dirty="0" err="1" smtClean="0"/>
              <a:t>dacă</a:t>
            </a:r>
            <a:r>
              <a:rPr lang="es-ES" dirty="0" smtClean="0"/>
              <a:t> el </a:t>
            </a:r>
            <a:r>
              <a:rPr lang="es-ES" dirty="0" err="1" smtClean="0"/>
              <a:t>nu</a:t>
            </a:r>
            <a:r>
              <a:rPr lang="es-ES" dirty="0" smtClean="0"/>
              <a:t> </a:t>
            </a:r>
            <a:r>
              <a:rPr lang="es-ES" dirty="0" err="1" smtClean="0"/>
              <a:t>mai</a:t>
            </a:r>
            <a:r>
              <a:rPr lang="es-ES" dirty="0" smtClean="0"/>
              <a:t> </a:t>
            </a:r>
            <a:r>
              <a:rPr lang="es-ES" dirty="0" err="1" smtClean="0"/>
              <a:t>participă</a:t>
            </a:r>
            <a:r>
              <a:rPr lang="es-ES" dirty="0" smtClean="0"/>
              <a:t> la calcule). Ca </a:t>
            </a:r>
            <a:r>
              <a:rPr lang="es-ES" dirty="0" err="1" smtClean="0"/>
              <a:t>urmare</a:t>
            </a:r>
            <a:r>
              <a:rPr lang="es-ES" dirty="0" smtClean="0"/>
              <a:t>, la un </a:t>
            </a:r>
            <a:r>
              <a:rPr lang="es-ES" dirty="0" err="1" smtClean="0"/>
              <a:t>moment</a:t>
            </a:r>
            <a:r>
              <a:rPr lang="es-ES" dirty="0" smtClean="0"/>
              <a:t> </a:t>
            </a:r>
            <a:r>
              <a:rPr lang="es-ES" dirty="0" err="1" smtClean="0"/>
              <a:t>dat</a:t>
            </a:r>
            <a:r>
              <a:rPr lang="es-ES" dirty="0" smtClean="0"/>
              <a:t>, </a:t>
            </a:r>
            <a:r>
              <a:rPr lang="es-ES" dirty="0" err="1" smtClean="0"/>
              <a:t>jetonul</a:t>
            </a:r>
            <a:r>
              <a:rPr lang="es-ES" dirty="0" smtClean="0"/>
              <a:t> va </a:t>
            </a:r>
            <a:r>
              <a:rPr lang="es-ES" dirty="0" err="1" smtClean="0"/>
              <a:t>ajunge</a:t>
            </a:r>
            <a:r>
              <a:rPr lang="es-ES" dirty="0" smtClean="0"/>
              <a:t> </a:t>
            </a:r>
            <a:r>
              <a:rPr lang="es-ES" dirty="0" err="1" smtClean="0"/>
              <a:t>înapoi</a:t>
            </a:r>
            <a:r>
              <a:rPr lang="es-ES" dirty="0" smtClean="0"/>
              <a:t> la </a:t>
            </a:r>
            <a:r>
              <a:rPr lang="es-ES" dirty="0" err="1" smtClean="0"/>
              <a:t>inițiatorul</a:t>
            </a:r>
            <a:r>
              <a:rPr lang="es-ES" dirty="0" smtClean="0"/>
              <a:t> </a:t>
            </a:r>
            <a:r>
              <a:rPr lang="es-ES" dirty="0" err="1" smtClean="0"/>
              <a:t>acțiunii</a:t>
            </a:r>
            <a:r>
              <a:rPr lang="es-ES" dirty="0" smtClean="0"/>
              <a:t> de terminare. </a:t>
            </a:r>
            <a:r>
              <a:rPr lang="es-ES" dirty="0" err="1" smtClean="0"/>
              <a:t>Poate</a:t>
            </a:r>
            <a:r>
              <a:rPr lang="es-ES" dirty="0" smtClean="0"/>
              <a:t> </a:t>
            </a:r>
            <a:r>
              <a:rPr lang="es-ES" dirty="0" err="1" smtClean="0"/>
              <a:t>acesta</a:t>
            </a:r>
            <a:r>
              <a:rPr lang="es-ES" dirty="0" smtClean="0"/>
              <a:t> decide </a:t>
            </a:r>
            <a:r>
              <a:rPr lang="es-ES" dirty="0" err="1" smtClean="0"/>
              <a:t>că</a:t>
            </a:r>
            <a:r>
              <a:rPr lang="es-ES" dirty="0" smtClean="0"/>
              <a:t> </a:t>
            </a:r>
            <a:r>
              <a:rPr lang="es-ES" dirty="0" err="1" smtClean="0"/>
              <a:t>programul</a:t>
            </a:r>
            <a:r>
              <a:rPr lang="es-ES" dirty="0" smtClean="0"/>
              <a:t> s-a </a:t>
            </a:r>
            <a:r>
              <a:rPr lang="es-ES" dirty="0" err="1" smtClean="0"/>
              <a:t>terminat</a:t>
            </a:r>
            <a:r>
              <a:rPr lang="es-ES" dirty="0" smtClean="0"/>
              <a:t>? </a:t>
            </a:r>
          </a:p>
          <a:p>
            <a:pPr eaLnBrk="1" hangingPunct="1"/>
            <a:endParaRPr lang="es-ES" dirty="0" smtClean="0"/>
          </a:p>
          <a:p>
            <a:pPr eaLnBrk="1" hangingPunct="1"/>
            <a:r>
              <a:rPr lang="es-ES" dirty="0" smtClean="0"/>
              <a:t>La prima </a:t>
            </a:r>
            <a:r>
              <a:rPr lang="es-ES" dirty="0" err="1" smtClean="0"/>
              <a:t>vedere</a:t>
            </a:r>
            <a:r>
              <a:rPr lang="es-ES" dirty="0" smtClean="0"/>
              <a:t>, da! Dar, </a:t>
            </a:r>
            <a:r>
              <a:rPr lang="es-ES" dirty="0" err="1" smtClean="0"/>
              <a:t>nu</a:t>
            </a:r>
            <a:r>
              <a:rPr lang="es-ES" dirty="0" smtClean="0"/>
              <a:t> </a:t>
            </a:r>
            <a:r>
              <a:rPr lang="es-ES" dirty="0" err="1" smtClean="0"/>
              <a:t>trebuie</a:t>
            </a:r>
            <a:r>
              <a:rPr lang="es-ES" dirty="0" smtClean="0"/>
              <a:t> </a:t>
            </a:r>
            <a:r>
              <a:rPr lang="es-ES" dirty="0" err="1" smtClean="0"/>
              <a:t>uitat</a:t>
            </a:r>
            <a:r>
              <a:rPr lang="es-ES" dirty="0" smtClean="0"/>
              <a:t> </a:t>
            </a:r>
            <a:r>
              <a:rPr lang="es-ES" dirty="0" err="1" smtClean="0"/>
              <a:t>că</a:t>
            </a:r>
            <a:r>
              <a:rPr lang="es-ES" dirty="0" smtClean="0"/>
              <a:t> </a:t>
            </a:r>
            <a:r>
              <a:rPr lang="es-ES" dirty="0" err="1" smtClean="0"/>
              <a:t>inițiatorul</a:t>
            </a:r>
            <a:r>
              <a:rPr lang="es-ES" dirty="0" smtClean="0"/>
              <a:t> </a:t>
            </a:r>
            <a:r>
              <a:rPr lang="es-ES" dirty="0" err="1" smtClean="0"/>
              <a:t>poate</a:t>
            </a:r>
            <a:r>
              <a:rPr lang="es-ES" dirty="0" smtClean="0"/>
              <a:t> </a:t>
            </a:r>
            <a:r>
              <a:rPr lang="es-ES" dirty="0" err="1" smtClean="0"/>
              <a:t>primi</a:t>
            </a:r>
            <a:r>
              <a:rPr lang="es-ES" dirty="0" smtClean="0"/>
              <a:t> </a:t>
            </a:r>
            <a:r>
              <a:rPr lang="es-ES" dirty="0" err="1" smtClean="0"/>
              <a:t>mesaje</a:t>
            </a:r>
            <a:r>
              <a:rPr lang="es-ES" dirty="0" smtClean="0"/>
              <a:t> </a:t>
            </a:r>
            <a:r>
              <a:rPr lang="es-ES" dirty="0" err="1" smtClean="0"/>
              <a:t>obişnuite</a:t>
            </a:r>
            <a:r>
              <a:rPr lang="es-ES" dirty="0" smtClean="0"/>
              <a:t> </a:t>
            </a:r>
            <a:r>
              <a:rPr lang="es-ES" dirty="0" err="1" smtClean="0"/>
              <a:t>fiind</a:t>
            </a:r>
            <a:r>
              <a:rPr lang="es-ES" dirty="0" smtClean="0"/>
              <a:t> </a:t>
            </a:r>
            <a:r>
              <a:rPr lang="es-ES" dirty="0" err="1" smtClean="0"/>
              <a:t>reactivat</a:t>
            </a:r>
            <a:r>
              <a:rPr lang="es-ES" dirty="0" smtClean="0"/>
              <a:t>, </a:t>
            </a:r>
            <a:r>
              <a:rPr lang="es-ES" dirty="0" err="1" smtClean="0"/>
              <a:t>înainte</a:t>
            </a:r>
            <a:r>
              <a:rPr lang="es-ES" dirty="0" smtClean="0"/>
              <a:t> de </a:t>
            </a:r>
            <a:r>
              <a:rPr lang="es-ES" dirty="0" err="1" smtClean="0"/>
              <a:t>primirea</a:t>
            </a:r>
            <a:r>
              <a:rPr lang="es-ES" dirty="0" smtClean="0"/>
              <a:t> </a:t>
            </a:r>
            <a:r>
              <a:rPr lang="es-ES" dirty="0" err="1" smtClean="0"/>
              <a:t>jetonului</a:t>
            </a:r>
            <a:r>
              <a:rPr lang="es-ES" dirty="0" smtClean="0"/>
              <a:t> </a:t>
            </a:r>
            <a:r>
              <a:rPr lang="es-ES" dirty="0" err="1" smtClean="0"/>
              <a:t>înapoi</a:t>
            </a:r>
            <a:r>
              <a:rPr lang="es-ES" dirty="0" smtClean="0"/>
              <a:t>. Ca </a:t>
            </a:r>
            <a:r>
              <a:rPr lang="es-ES" dirty="0" err="1" smtClean="0"/>
              <a:t>urmare</a:t>
            </a:r>
            <a:r>
              <a:rPr lang="es-ES" dirty="0" smtClean="0"/>
              <a:t>, </a:t>
            </a:r>
            <a:r>
              <a:rPr lang="es-ES" dirty="0" err="1" smtClean="0"/>
              <a:t>pentru</a:t>
            </a:r>
            <a:r>
              <a:rPr lang="es-ES" dirty="0" smtClean="0"/>
              <a:t> a decide </a:t>
            </a:r>
            <a:r>
              <a:rPr lang="es-ES" dirty="0" err="1" smtClean="0"/>
              <a:t>terminarea</a:t>
            </a:r>
            <a:r>
              <a:rPr lang="es-ES" dirty="0" smtClean="0"/>
              <a:t>, este </a:t>
            </a:r>
            <a:r>
              <a:rPr lang="es-ES" dirty="0" err="1" smtClean="0"/>
              <a:t>nevoie</a:t>
            </a:r>
            <a:r>
              <a:rPr lang="es-ES" dirty="0" smtClean="0"/>
              <a:t> de o </a:t>
            </a:r>
            <a:r>
              <a:rPr lang="es-ES" b="1" dirty="0" err="1" smtClean="0"/>
              <a:t>condiție</a:t>
            </a:r>
            <a:r>
              <a:rPr lang="es-ES" b="1" dirty="0" smtClean="0"/>
              <a:t> </a:t>
            </a:r>
            <a:r>
              <a:rPr lang="es-ES" b="1" dirty="0" err="1" smtClean="0"/>
              <a:t>suplimentară</a:t>
            </a:r>
            <a:r>
              <a:rPr lang="es-ES" dirty="0" smtClean="0"/>
              <a:t>: </a:t>
            </a:r>
            <a:r>
              <a:rPr lang="es-ES" dirty="0" err="1" smtClean="0"/>
              <a:t>după</a:t>
            </a:r>
            <a:r>
              <a:rPr lang="es-ES" dirty="0" smtClean="0"/>
              <a:t> </a:t>
            </a:r>
            <a:r>
              <a:rPr lang="es-ES" dirty="0" err="1" smtClean="0"/>
              <a:t>generarea</a:t>
            </a:r>
            <a:r>
              <a:rPr lang="es-ES" dirty="0" smtClean="0"/>
              <a:t> </a:t>
            </a:r>
            <a:r>
              <a:rPr lang="es-ES" dirty="0" err="1" smtClean="0"/>
              <a:t>jetonului</a:t>
            </a:r>
            <a:r>
              <a:rPr lang="es-ES" dirty="0" smtClean="0"/>
              <a:t> de terminare, </a:t>
            </a:r>
            <a:r>
              <a:rPr lang="es-ES" dirty="0" err="1" smtClean="0"/>
              <a:t>inițiatorul</a:t>
            </a:r>
            <a:r>
              <a:rPr lang="es-ES" dirty="0" smtClean="0"/>
              <a:t> </a:t>
            </a:r>
            <a:r>
              <a:rPr lang="es-ES" dirty="0" err="1" smtClean="0"/>
              <a:t>să</a:t>
            </a:r>
            <a:r>
              <a:rPr lang="es-ES" dirty="0" smtClean="0"/>
              <a:t> </a:t>
            </a:r>
            <a:r>
              <a:rPr lang="es-ES" dirty="0" err="1" smtClean="0"/>
              <a:t>nu</a:t>
            </a:r>
            <a:r>
              <a:rPr lang="es-ES" dirty="0" smtClean="0"/>
              <a:t> </a:t>
            </a:r>
            <a:r>
              <a:rPr lang="es-ES" dirty="0" err="1" smtClean="0"/>
              <a:t>mai</a:t>
            </a:r>
            <a:r>
              <a:rPr lang="es-ES" dirty="0" smtClean="0"/>
              <a:t> </a:t>
            </a:r>
            <a:r>
              <a:rPr lang="es-ES" dirty="0" err="1" smtClean="0"/>
              <a:t>primească</a:t>
            </a:r>
            <a:r>
              <a:rPr lang="es-ES" dirty="0" smtClean="0"/>
              <a:t> </a:t>
            </a:r>
            <a:r>
              <a:rPr lang="es-ES" dirty="0" err="1" smtClean="0"/>
              <a:t>alte</a:t>
            </a:r>
            <a:r>
              <a:rPr lang="es-ES" dirty="0" smtClean="0"/>
              <a:t> </a:t>
            </a:r>
            <a:r>
              <a:rPr lang="es-ES" dirty="0" err="1" smtClean="0"/>
              <a:t>mesaje</a:t>
            </a:r>
            <a:r>
              <a:rPr lang="es-ES" dirty="0" smtClean="0"/>
              <a:t>. </a:t>
            </a:r>
            <a:r>
              <a:rPr lang="es-ES" dirty="0" err="1" smtClean="0"/>
              <a:t>Pentru</a:t>
            </a:r>
            <a:r>
              <a:rPr lang="es-ES" dirty="0" smtClean="0"/>
              <a:t> a putea </a:t>
            </a:r>
            <a:r>
              <a:rPr lang="es-ES" dirty="0" err="1" smtClean="0"/>
              <a:t>face</a:t>
            </a:r>
            <a:r>
              <a:rPr lang="es-ES" dirty="0" smtClean="0"/>
              <a:t> </a:t>
            </a:r>
            <a:r>
              <a:rPr lang="es-ES" dirty="0" err="1" smtClean="0"/>
              <a:t>această</a:t>
            </a:r>
            <a:r>
              <a:rPr lang="es-ES" dirty="0" smtClean="0"/>
              <a:t> verificare, </a:t>
            </a:r>
            <a:r>
              <a:rPr lang="es-ES" dirty="0" err="1" smtClean="0"/>
              <a:t>marcăm</a:t>
            </a:r>
            <a:r>
              <a:rPr lang="es-ES" dirty="0" smtClean="0"/>
              <a:t> </a:t>
            </a:r>
            <a:r>
              <a:rPr lang="es-ES" b="1" dirty="0" err="1" smtClean="0"/>
              <a:t>starea</a:t>
            </a:r>
            <a:r>
              <a:rPr lang="es-ES" b="1" dirty="0" smtClean="0"/>
              <a:t> </a:t>
            </a:r>
            <a:r>
              <a:rPr lang="es-ES" b="1" dirty="0" err="1" smtClean="0"/>
              <a:t>procesului</a:t>
            </a:r>
            <a:r>
              <a:rPr lang="es-ES" dirty="0" smtClean="0"/>
              <a:t>, la </a:t>
            </a:r>
            <a:r>
              <a:rPr lang="es-ES" dirty="0" err="1" smtClean="0"/>
              <a:t>transmiterea</a:t>
            </a:r>
            <a:r>
              <a:rPr lang="es-ES" dirty="0" smtClean="0"/>
              <a:t> </a:t>
            </a:r>
            <a:r>
              <a:rPr lang="es-ES" dirty="0" err="1" smtClean="0"/>
              <a:t>jetonului</a:t>
            </a:r>
            <a:r>
              <a:rPr lang="es-ES" dirty="0" smtClean="0"/>
              <a:t>, </a:t>
            </a:r>
            <a:r>
              <a:rPr lang="es-ES" dirty="0" err="1" smtClean="0"/>
              <a:t>cu</a:t>
            </a:r>
            <a:r>
              <a:rPr lang="es-ES" dirty="0" smtClean="0"/>
              <a:t> </a:t>
            </a:r>
            <a:r>
              <a:rPr lang="es-ES" b="1" dirty="0" err="1" smtClean="0"/>
              <a:t>albastru</a:t>
            </a:r>
            <a:r>
              <a:rPr lang="es-ES" dirty="0" smtClean="0"/>
              <a:t> </a:t>
            </a:r>
            <a:r>
              <a:rPr lang="es-ES" dirty="0" err="1" smtClean="0"/>
              <a:t>şi</a:t>
            </a:r>
            <a:r>
              <a:rPr lang="es-ES" dirty="0" smtClean="0"/>
              <a:t> </a:t>
            </a:r>
            <a:r>
              <a:rPr lang="es-ES" dirty="0" err="1" smtClean="0"/>
              <a:t>îi</a:t>
            </a:r>
            <a:r>
              <a:rPr lang="es-ES" dirty="0" smtClean="0"/>
              <a:t> </a:t>
            </a:r>
            <a:r>
              <a:rPr lang="es-ES" dirty="0" err="1" smtClean="0"/>
              <a:t>schimbăm</a:t>
            </a:r>
            <a:r>
              <a:rPr lang="es-ES" dirty="0" smtClean="0"/>
              <a:t> </a:t>
            </a:r>
            <a:r>
              <a:rPr lang="es-ES" dirty="0" err="1" smtClean="0"/>
              <a:t>culoarea</a:t>
            </a:r>
            <a:r>
              <a:rPr lang="es-ES" dirty="0" smtClean="0"/>
              <a:t> </a:t>
            </a:r>
            <a:r>
              <a:rPr lang="es-ES" dirty="0" err="1" smtClean="0"/>
              <a:t>în</a:t>
            </a:r>
            <a:r>
              <a:rPr lang="es-ES" dirty="0" smtClean="0"/>
              <a:t> </a:t>
            </a:r>
            <a:r>
              <a:rPr lang="es-ES" b="1" dirty="0" err="1" smtClean="0"/>
              <a:t>roşu</a:t>
            </a:r>
            <a:r>
              <a:rPr lang="es-ES" dirty="0" smtClean="0"/>
              <a:t> </a:t>
            </a:r>
            <a:r>
              <a:rPr lang="es-ES" dirty="0" err="1" smtClean="0"/>
              <a:t>dacă</a:t>
            </a:r>
            <a:r>
              <a:rPr lang="es-ES" dirty="0" smtClean="0"/>
              <a:t> </a:t>
            </a:r>
            <a:r>
              <a:rPr lang="es-ES" dirty="0" err="1" smtClean="0"/>
              <a:t>primeşte</a:t>
            </a:r>
            <a:r>
              <a:rPr lang="es-ES" dirty="0" smtClean="0"/>
              <a:t> un </a:t>
            </a:r>
            <a:r>
              <a:rPr lang="es-ES" dirty="0" err="1" smtClean="0"/>
              <a:t>mesaj</a:t>
            </a:r>
            <a:r>
              <a:rPr lang="es-ES" dirty="0" smtClean="0"/>
              <a:t> </a:t>
            </a:r>
            <a:r>
              <a:rPr lang="es-ES" dirty="0" err="1" smtClean="0"/>
              <a:t>obişnuit</a:t>
            </a:r>
            <a:r>
              <a:rPr lang="es-ES" dirty="0" smtClean="0"/>
              <a:t> </a:t>
            </a:r>
            <a:r>
              <a:rPr lang="es-ES" dirty="0" err="1" smtClean="0"/>
              <a:t>şi</a:t>
            </a:r>
            <a:r>
              <a:rPr lang="es-ES" dirty="0" smtClean="0"/>
              <a:t> </a:t>
            </a:r>
            <a:r>
              <a:rPr lang="es-ES" dirty="0" err="1" smtClean="0"/>
              <a:t>face</a:t>
            </a:r>
            <a:r>
              <a:rPr lang="es-ES" dirty="0" smtClean="0"/>
              <a:t> calcule. </a:t>
            </a:r>
            <a:r>
              <a:rPr lang="pt-BR" dirty="0" smtClean="0"/>
              <a:t>Dacă procesul primeşte jetonul înapoi şi culoarea sa a rămas albastru atunci el poate decide terminarea programului paralel.</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6F1BA5D-003C-4FB2-ADB4-B8C85E7DCD5F}" type="slidenum">
              <a:rPr lang="en-US" sz="1300"/>
              <a:pPr/>
              <a:t>7</a:t>
            </a:fld>
            <a:endParaRPr lang="en-US" sz="13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dirty="0" err="1" smtClean="0"/>
              <a:t>Cheia</a:t>
            </a:r>
            <a:r>
              <a:rPr lang="fr-FR" dirty="0" smtClean="0"/>
              <a:t> </a:t>
            </a:r>
            <a:r>
              <a:rPr lang="fr-FR" dirty="0" err="1" smtClean="0"/>
              <a:t>algoritmului</a:t>
            </a:r>
            <a:r>
              <a:rPr lang="fr-FR" dirty="0" smtClean="0"/>
              <a:t> </a:t>
            </a:r>
            <a:r>
              <a:rPr lang="fr-FR" dirty="0" err="1" smtClean="0"/>
              <a:t>pentru</a:t>
            </a:r>
            <a:r>
              <a:rPr lang="fr-FR" dirty="0" smtClean="0"/>
              <a:t> </a:t>
            </a:r>
            <a:r>
              <a:rPr lang="fr-FR" dirty="0" err="1" smtClean="0"/>
              <a:t>topologia</a:t>
            </a:r>
            <a:r>
              <a:rPr lang="fr-FR" dirty="0" smtClean="0"/>
              <a:t> </a:t>
            </a:r>
            <a:r>
              <a:rPr lang="fr-FR" dirty="0" err="1" smtClean="0"/>
              <a:t>inel</a:t>
            </a:r>
            <a:r>
              <a:rPr lang="fr-FR" dirty="0" smtClean="0"/>
              <a:t> este </a:t>
            </a:r>
            <a:r>
              <a:rPr lang="fr-FR" dirty="0" err="1" smtClean="0"/>
              <a:t>că</a:t>
            </a:r>
            <a:r>
              <a:rPr lang="fr-FR" dirty="0" smtClean="0"/>
              <a:t> </a:t>
            </a:r>
            <a:r>
              <a:rPr lang="fr-FR" dirty="0" err="1" smtClean="0"/>
              <a:t>jetonul</a:t>
            </a:r>
            <a:r>
              <a:rPr lang="fr-FR" dirty="0" smtClean="0"/>
              <a:t> </a:t>
            </a:r>
            <a:r>
              <a:rPr lang="fr-FR" dirty="0" err="1" smtClean="0"/>
              <a:t>parcurge</a:t>
            </a:r>
            <a:r>
              <a:rPr lang="fr-FR" dirty="0" smtClean="0"/>
              <a:t> </a:t>
            </a:r>
            <a:r>
              <a:rPr lang="fr-FR" dirty="0" err="1" smtClean="0"/>
              <a:t>toate</a:t>
            </a:r>
            <a:r>
              <a:rPr lang="fr-FR" dirty="0" smtClean="0"/>
              <a:t> </a:t>
            </a:r>
            <a:r>
              <a:rPr lang="fr-FR" dirty="0" err="1" smtClean="0"/>
              <a:t>legăturile</a:t>
            </a:r>
            <a:r>
              <a:rPr lang="fr-FR" dirty="0" smtClean="0"/>
              <a:t> </a:t>
            </a:r>
            <a:r>
              <a:rPr lang="fr-FR" dirty="0" err="1" smtClean="0"/>
              <a:t>posibile</a:t>
            </a:r>
            <a:r>
              <a:rPr lang="fr-FR" dirty="0" smtClean="0"/>
              <a:t> </a:t>
            </a:r>
            <a:r>
              <a:rPr lang="fr-FR" dirty="0" err="1" smtClean="0"/>
              <a:t>între</a:t>
            </a:r>
            <a:r>
              <a:rPr lang="fr-FR" dirty="0" smtClean="0"/>
              <a:t> </a:t>
            </a:r>
            <a:r>
              <a:rPr lang="fr-FR" dirty="0" err="1" smtClean="0"/>
              <a:t>procese</a:t>
            </a:r>
            <a:r>
              <a:rPr lang="fr-FR" dirty="0" smtClean="0"/>
              <a:t>, </a:t>
            </a:r>
            <a:r>
              <a:rPr lang="fr-FR" b="1" dirty="0" err="1" smtClean="0"/>
              <a:t>golind</a:t>
            </a:r>
            <a:r>
              <a:rPr lang="fr-FR" dirty="0" smtClean="0"/>
              <a:t> </a:t>
            </a:r>
            <a:r>
              <a:rPr lang="fr-FR" dirty="0" err="1" smtClean="0"/>
              <a:t>canalele</a:t>
            </a:r>
            <a:r>
              <a:rPr lang="fr-FR" dirty="0" smtClean="0"/>
              <a:t> de </a:t>
            </a:r>
            <a:r>
              <a:rPr lang="fr-FR" dirty="0" err="1" smtClean="0"/>
              <a:t>comunicare</a:t>
            </a:r>
            <a:r>
              <a:rPr lang="fr-FR" dirty="0" smtClean="0"/>
              <a:t> de </a:t>
            </a:r>
            <a:r>
              <a:rPr lang="fr-FR" dirty="0" err="1" smtClean="0"/>
              <a:t>mesajele</a:t>
            </a:r>
            <a:r>
              <a:rPr lang="fr-FR" dirty="0" smtClean="0"/>
              <a:t> </a:t>
            </a:r>
            <a:r>
              <a:rPr lang="fr-FR" dirty="0" err="1" smtClean="0"/>
              <a:t>uzuale</a:t>
            </a:r>
            <a:r>
              <a:rPr lang="fr-FR" dirty="0" smtClean="0"/>
              <a:t>. </a:t>
            </a:r>
            <a:r>
              <a:rPr lang="fr-FR" dirty="0" err="1" smtClean="0"/>
              <a:t>Putem</a:t>
            </a:r>
            <a:r>
              <a:rPr lang="fr-FR" dirty="0" smtClean="0"/>
              <a:t> </a:t>
            </a:r>
            <a:r>
              <a:rPr lang="fr-FR" dirty="0" err="1" smtClean="0"/>
              <a:t>extinde</a:t>
            </a:r>
            <a:r>
              <a:rPr lang="fr-FR" dirty="0" smtClean="0"/>
              <a:t> </a:t>
            </a:r>
            <a:r>
              <a:rPr lang="fr-FR" dirty="0" err="1" smtClean="0"/>
              <a:t>această</a:t>
            </a:r>
            <a:r>
              <a:rPr lang="fr-FR" dirty="0" smtClean="0"/>
              <a:t> </a:t>
            </a:r>
            <a:r>
              <a:rPr lang="fr-FR" dirty="0" err="1" smtClean="0"/>
              <a:t>metodă</a:t>
            </a:r>
            <a:r>
              <a:rPr lang="fr-FR" dirty="0" smtClean="0"/>
              <a:t> la noua topologie, </a:t>
            </a:r>
            <a:r>
              <a:rPr lang="fr-FR" dirty="0" err="1" smtClean="0"/>
              <a:t>cerînd</a:t>
            </a:r>
            <a:r>
              <a:rPr lang="fr-FR" dirty="0" smtClean="0"/>
              <a:t> ca </a:t>
            </a:r>
            <a:r>
              <a:rPr lang="fr-FR" dirty="0" err="1" smtClean="0"/>
              <a:t>jetonul</a:t>
            </a:r>
            <a:r>
              <a:rPr lang="fr-FR" dirty="0" smtClean="0"/>
              <a:t> </a:t>
            </a:r>
            <a:r>
              <a:rPr lang="fr-FR" dirty="0" err="1" smtClean="0"/>
              <a:t>să</a:t>
            </a:r>
            <a:r>
              <a:rPr lang="fr-FR" dirty="0" smtClean="0"/>
              <a:t> </a:t>
            </a:r>
            <a:r>
              <a:rPr lang="fr-FR" dirty="0" err="1" smtClean="0"/>
              <a:t>parcurgă</a:t>
            </a:r>
            <a:r>
              <a:rPr lang="fr-FR" dirty="0" smtClean="0"/>
              <a:t> </a:t>
            </a:r>
            <a:r>
              <a:rPr lang="fr-FR" dirty="0" err="1" smtClean="0"/>
              <a:t>fiecare</a:t>
            </a:r>
            <a:r>
              <a:rPr lang="fr-FR" dirty="0" smtClean="0"/>
              <a:t> arc al </a:t>
            </a:r>
            <a:r>
              <a:rPr lang="fr-FR" dirty="0" err="1" smtClean="0"/>
              <a:t>grafului</a:t>
            </a:r>
            <a:r>
              <a:rPr lang="fr-FR" dirty="0" smtClean="0"/>
              <a:t>. </a:t>
            </a:r>
            <a:r>
              <a:rPr lang="fr-FR" dirty="0" err="1" smtClean="0"/>
              <a:t>Aceasta</a:t>
            </a:r>
            <a:r>
              <a:rPr lang="fr-FR" dirty="0" smtClean="0"/>
              <a:t> </a:t>
            </a:r>
            <a:r>
              <a:rPr lang="fr-FR" dirty="0" err="1" smtClean="0"/>
              <a:t>înseamnă</a:t>
            </a:r>
            <a:r>
              <a:rPr lang="fr-FR" dirty="0" smtClean="0"/>
              <a:t> </a:t>
            </a:r>
            <a:r>
              <a:rPr lang="fr-FR" dirty="0" err="1" smtClean="0"/>
              <a:t>că</a:t>
            </a:r>
            <a:r>
              <a:rPr lang="fr-FR" dirty="0" smtClean="0"/>
              <a:t> </a:t>
            </a:r>
            <a:r>
              <a:rPr lang="fr-FR" dirty="0" err="1" smtClean="0"/>
              <a:t>fiecare</a:t>
            </a:r>
            <a:r>
              <a:rPr lang="fr-FR" dirty="0" smtClean="0"/>
              <a:t> </a:t>
            </a:r>
            <a:r>
              <a:rPr lang="fr-FR" dirty="0" err="1" smtClean="0"/>
              <a:t>proces</a:t>
            </a:r>
            <a:r>
              <a:rPr lang="fr-FR" dirty="0" smtClean="0"/>
              <a:t> este </a:t>
            </a:r>
            <a:r>
              <a:rPr lang="fr-FR" dirty="0" err="1" smtClean="0"/>
              <a:t>vizitat</a:t>
            </a:r>
            <a:r>
              <a:rPr lang="fr-FR" dirty="0" smtClean="0"/>
              <a:t> de mai </a:t>
            </a:r>
            <a:r>
              <a:rPr lang="fr-FR" dirty="0" err="1" smtClean="0"/>
              <a:t>multe</a:t>
            </a:r>
            <a:r>
              <a:rPr lang="fr-FR" dirty="0" smtClean="0"/>
              <a:t> </a:t>
            </a:r>
            <a:r>
              <a:rPr lang="fr-FR" dirty="0" err="1" smtClean="0"/>
              <a:t>ori</a:t>
            </a:r>
            <a:r>
              <a:rPr lang="fr-FR" dirty="0" smtClean="0"/>
              <a:t>. </a:t>
            </a:r>
            <a:r>
              <a:rPr lang="fr-FR" dirty="0" err="1" smtClean="0"/>
              <a:t>Dacă</a:t>
            </a:r>
            <a:r>
              <a:rPr lang="fr-FR" dirty="0" smtClean="0"/>
              <a:t> la </a:t>
            </a:r>
            <a:r>
              <a:rPr lang="fr-FR" dirty="0" err="1" smtClean="0"/>
              <a:t>fiecare</a:t>
            </a:r>
            <a:r>
              <a:rPr lang="fr-FR" dirty="0" smtClean="0"/>
              <a:t> </a:t>
            </a:r>
            <a:r>
              <a:rPr lang="fr-FR" dirty="0" err="1" smtClean="0"/>
              <a:t>vizitare</a:t>
            </a:r>
            <a:r>
              <a:rPr lang="fr-FR" dirty="0" smtClean="0"/>
              <a:t> </a:t>
            </a:r>
            <a:r>
              <a:rPr lang="fr-FR" dirty="0" err="1" smtClean="0"/>
              <a:t>procesul</a:t>
            </a:r>
            <a:r>
              <a:rPr lang="fr-FR" dirty="0" smtClean="0"/>
              <a:t> se </a:t>
            </a:r>
            <a:r>
              <a:rPr lang="fr-FR" dirty="0" err="1" smtClean="0"/>
              <a:t>menține</a:t>
            </a:r>
            <a:r>
              <a:rPr lang="fr-FR" dirty="0" smtClean="0"/>
              <a:t> liber, </a:t>
            </a:r>
            <a:r>
              <a:rPr lang="fr-FR" dirty="0" err="1" smtClean="0"/>
              <a:t>putem</a:t>
            </a:r>
            <a:r>
              <a:rPr lang="fr-FR" dirty="0" smtClean="0"/>
              <a:t> </a:t>
            </a:r>
            <a:r>
              <a:rPr lang="fr-FR" dirty="0" err="1" smtClean="0"/>
              <a:t>decide</a:t>
            </a:r>
            <a:r>
              <a:rPr lang="fr-FR" dirty="0" smtClean="0"/>
              <a:t> </a:t>
            </a:r>
            <a:r>
              <a:rPr lang="fr-FR" dirty="0" err="1" smtClean="0"/>
              <a:t>terminarea</a:t>
            </a:r>
            <a:r>
              <a:rPr lang="fr-FR" dirty="0" smtClean="0"/>
              <a:t> </a:t>
            </a:r>
            <a:r>
              <a:rPr lang="fr-FR" dirty="0" err="1" smtClean="0"/>
              <a:t>întregii</a:t>
            </a:r>
            <a:r>
              <a:rPr lang="fr-FR" dirty="0" smtClean="0"/>
              <a:t> </a:t>
            </a:r>
            <a:r>
              <a:rPr lang="fr-FR" dirty="0" err="1" smtClean="0"/>
              <a:t>colecții</a:t>
            </a:r>
            <a:r>
              <a:rPr lang="fr-FR" dirty="0" smtClean="0"/>
              <a:t> de </a:t>
            </a:r>
            <a:r>
              <a:rPr lang="fr-FR" dirty="0" err="1" smtClean="0"/>
              <a:t>procese</a:t>
            </a:r>
            <a:r>
              <a:rPr lang="fr-FR" dirty="0" smtClean="0"/>
              <a:t>.</a:t>
            </a:r>
          </a:p>
          <a:p>
            <a:pPr eaLnBrk="1" hangingPunct="1"/>
            <a:endParaRPr lang="fr-FR" dirty="0" smtClean="0"/>
          </a:p>
          <a:p>
            <a:pPr eaLnBrk="1" hangingPunct="1"/>
            <a:r>
              <a:rPr lang="fr-FR" dirty="0" smtClean="0"/>
              <a:t>Fie c un </a:t>
            </a:r>
            <a:r>
              <a:rPr lang="fr-FR" dirty="0" err="1" smtClean="0"/>
              <a:t>ciclu</a:t>
            </a:r>
            <a:r>
              <a:rPr lang="fr-FR" dirty="0" smtClean="0"/>
              <a:t> care </a:t>
            </a:r>
            <a:r>
              <a:rPr lang="fr-FR" dirty="0" err="1" smtClean="0"/>
              <a:t>include</a:t>
            </a:r>
            <a:r>
              <a:rPr lang="fr-FR" dirty="0" smtClean="0"/>
              <a:t> </a:t>
            </a:r>
            <a:r>
              <a:rPr lang="fr-FR" dirty="0" err="1" smtClean="0"/>
              <a:t>toate</a:t>
            </a:r>
            <a:r>
              <a:rPr lang="fr-FR" dirty="0" smtClean="0"/>
              <a:t> </a:t>
            </a:r>
            <a:r>
              <a:rPr lang="fr-FR" dirty="0" err="1" smtClean="0"/>
              <a:t>arcele</a:t>
            </a:r>
            <a:r>
              <a:rPr lang="fr-FR" dirty="0" smtClean="0"/>
              <a:t> </a:t>
            </a:r>
            <a:r>
              <a:rPr lang="fr-FR" dirty="0" err="1" smtClean="0"/>
              <a:t>grafului</a:t>
            </a:r>
            <a:r>
              <a:rPr lang="fr-FR" dirty="0" smtClean="0"/>
              <a:t> </a:t>
            </a:r>
            <a:r>
              <a:rPr lang="fr-FR" dirty="0" err="1" smtClean="0"/>
              <a:t>şi</a:t>
            </a:r>
            <a:r>
              <a:rPr lang="fr-FR" dirty="0" smtClean="0"/>
              <a:t> fie </a:t>
            </a:r>
            <a:r>
              <a:rPr lang="fr-FR" b="1" dirty="0" err="1" smtClean="0"/>
              <a:t>nc</a:t>
            </a:r>
            <a:r>
              <a:rPr lang="fr-FR" dirty="0" smtClean="0"/>
              <a:t> </a:t>
            </a:r>
            <a:r>
              <a:rPr lang="fr-FR" dirty="0" err="1" smtClean="0"/>
              <a:t>lungimea</a:t>
            </a:r>
            <a:r>
              <a:rPr lang="fr-FR" dirty="0" smtClean="0"/>
              <a:t> lui. </a:t>
            </a:r>
            <a:r>
              <a:rPr lang="fr-FR" dirty="0" err="1" smtClean="0"/>
              <a:t>Procesele</a:t>
            </a:r>
            <a:r>
              <a:rPr lang="fr-FR" dirty="0" smtClean="0"/>
              <a:t> </a:t>
            </a:r>
            <a:r>
              <a:rPr lang="fr-FR" dirty="0" err="1" smtClean="0"/>
              <a:t>păstrează</a:t>
            </a:r>
            <a:r>
              <a:rPr lang="fr-FR" dirty="0" smtClean="0"/>
              <a:t> o </a:t>
            </a:r>
            <a:r>
              <a:rPr lang="fr-FR" dirty="0" err="1" smtClean="0"/>
              <a:t>urmă</a:t>
            </a:r>
            <a:r>
              <a:rPr lang="fr-FR" dirty="0" smtClean="0"/>
              <a:t> a </a:t>
            </a:r>
            <a:r>
              <a:rPr lang="fr-FR" dirty="0" err="1" smtClean="0"/>
              <a:t>acestui</a:t>
            </a:r>
            <a:r>
              <a:rPr lang="fr-FR" dirty="0" smtClean="0"/>
              <a:t> </a:t>
            </a:r>
            <a:r>
              <a:rPr lang="fr-FR" dirty="0" err="1" smtClean="0"/>
              <a:t>ciclu</a:t>
            </a:r>
            <a:r>
              <a:rPr lang="fr-FR" dirty="0" smtClean="0"/>
              <a:t>, </a:t>
            </a:r>
            <a:r>
              <a:rPr lang="fr-FR" dirty="0" err="1" smtClean="0"/>
              <a:t>astfel</a:t>
            </a:r>
            <a:r>
              <a:rPr lang="fr-FR" dirty="0" smtClean="0"/>
              <a:t> </a:t>
            </a:r>
            <a:r>
              <a:rPr lang="fr-FR" dirty="0" err="1" smtClean="0"/>
              <a:t>că</a:t>
            </a:r>
            <a:r>
              <a:rPr lang="fr-FR" dirty="0" smtClean="0"/>
              <a:t> la </a:t>
            </a:r>
            <a:r>
              <a:rPr lang="fr-FR" dirty="0" err="1" smtClean="0"/>
              <a:t>fiecare</a:t>
            </a:r>
            <a:r>
              <a:rPr lang="fr-FR" dirty="0" smtClean="0"/>
              <a:t> </a:t>
            </a:r>
            <a:r>
              <a:rPr lang="fr-FR" dirty="0" err="1" smtClean="0"/>
              <a:t>vizitare</a:t>
            </a:r>
            <a:r>
              <a:rPr lang="fr-FR" dirty="0" smtClean="0"/>
              <a:t> </a:t>
            </a:r>
            <a:r>
              <a:rPr lang="fr-FR" dirty="0" err="1" smtClean="0"/>
              <a:t>ele</a:t>
            </a:r>
            <a:r>
              <a:rPr lang="fr-FR" dirty="0" smtClean="0"/>
              <a:t> </a:t>
            </a:r>
            <a:r>
              <a:rPr lang="fr-FR" dirty="0" err="1" smtClean="0"/>
              <a:t>aleg</a:t>
            </a:r>
            <a:r>
              <a:rPr lang="fr-FR" dirty="0" smtClean="0"/>
              <a:t> </a:t>
            </a:r>
            <a:r>
              <a:rPr lang="fr-FR" dirty="0" err="1" smtClean="0"/>
              <a:t>următoarea</a:t>
            </a:r>
            <a:r>
              <a:rPr lang="fr-FR" dirty="0" smtClean="0"/>
              <a:t> </a:t>
            </a:r>
            <a:r>
              <a:rPr lang="fr-FR" dirty="0" err="1" smtClean="0"/>
              <a:t>legătură</a:t>
            </a:r>
            <a:r>
              <a:rPr lang="fr-FR" dirty="0" smtClean="0"/>
              <a:t> </a:t>
            </a:r>
            <a:r>
              <a:rPr lang="fr-FR" dirty="0" err="1" smtClean="0"/>
              <a:t>pe</a:t>
            </a:r>
            <a:r>
              <a:rPr lang="fr-FR" dirty="0" smtClean="0"/>
              <a:t> care transmit </a:t>
            </a:r>
            <a:r>
              <a:rPr lang="fr-FR" dirty="0" err="1" smtClean="0"/>
              <a:t>jetonul</a:t>
            </a:r>
            <a:r>
              <a:rPr lang="fr-FR" dirty="0" smtClean="0"/>
              <a:t>. Ca </a:t>
            </a:r>
            <a:r>
              <a:rPr lang="fr-FR" dirty="0" err="1" smtClean="0"/>
              <a:t>şi</a:t>
            </a:r>
            <a:r>
              <a:rPr lang="fr-FR" dirty="0" smtClean="0"/>
              <a:t> mai </a:t>
            </a:r>
            <a:r>
              <a:rPr lang="fr-FR" dirty="0" err="1" smtClean="0"/>
              <a:t>înainte</a:t>
            </a:r>
            <a:r>
              <a:rPr lang="fr-FR" dirty="0" smtClean="0"/>
              <a:t>, </a:t>
            </a:r>
            <a:r>
              <a:rPr lang="fr-FR" dirty="0" err="1" smtClean="0"/>
              <a:t>jetonul</a:t>
            </a:r>
            <a:r>
              <a:rPr lang="fr-FR" dirty="0" smtClean="0"/>
              <a:t> </a:t>
            </a:r>
            <a:r>
              <a:rPr lang="fr-FR" dirty="0" err="1" smtClean="0"/>
              <a:t>poartă</a:t>
            </a:r>
            <a:r>
              <a:rPr lang="fr-FR" dirty="0" smtClean="0"/>
              <a:t> </a:t>
            </a:r>
            <a:r>
              <a:rPr lang="fr-FR" dirty="0" err="1" smtClean="0"/>
              <a:t>numărul</a:t>
            </a:r>
            <a:r>
              <a:rPr lang="fr-FR" dirty="0" smtClean="0"/>
              <a:t> de </a:t>
            </a:r>
            <a:r>
              <a:rPr lang="fr-FR" dirty="0" err="1" smtClean="0"/>
              <a:t>legături</a:t>
            </a:r>
            <a:r>
              <a:rPr lang="fr-FR" dirty="0" smtClean="0"/>
              <a:t> </a:t>
            </a:r>
            <a:r>
              <a:rPr lang="fr-FR" dirty="0" err="1" smtClean="0"/>
              <a:t>găsite</a:t>
            </a:r>
            <a:r>
              <a:rPr lang="fr-FR" dirty="0" smtClean="0"/>
              <a:t> </a:t>
            </a:r>
            <a:r>
              <a:rPr lang="fr-FR" dirty="0" err="1" smtClean="0"/>
              <a:t>libere</a:t>
            </a:r>
            <a:r>
              <a:rPr lang="fr-FR" dirty="0" smtClean="0"/>
              <a:t>. </a:t>
            </a:r>
            <a:r>
              <a:rPr lang="fr-FR" dirty="0" err="1" smtClean="0"/>
              <a:t>Spre</a:t>
            </a:r>
            <a:r>
              <a:rPr lang="fr-FR" dirty="0" smtClean="0"/>
              <a:t> </a:t>
            </a:r>
            <a:r>
              <a:rPr lang="fr-FR" dirty="0" err="1" smtClean="0"/>
              <a:t>deosebire</a:t>
            </a:r>
            <a:r>
              <a:rPr lang="fr-FR" dirty="0" smtClean="0"/>
              <a:t> de </a:t>
            </a:r>
            <a:r>
              <a:rPr lang="fr-FR" dirty="0" err="1" smtClean="0"/>
              <a:t>cazul</a:t>
            </a:r>
            <a:r>
              <a:rPr lang="fr-FR" dirty="0" smtClean="0"/>
              <a:t> </a:t>
            </a:r>
            <a:r>
              <a:rPr lang="fr-FR" dirty="0" err="1" smtClean="0"/>
              <a:t>precedent</a:t>
            </a:r>
            <a:r>
              <a:rPr lang="fr-FR" dirty="0" smtClean="0"/>
              <a:t>, nu este </a:t>
            </a:r>
            <a:r>
              <a:rPr lang="fr-FR" dirty="0" err="1" smtClean="0"/>
              <a:t>sigur</a:t>
            </a:r>
            <a:r>
              <a:rPr lang="fr-FR" dirty="0" smtClean="0"/>
              <a:t> </a:t>
            </a:r>
            <a:r>
              <a:rPr lang="fr-FR" dirty="0" err="1" smtClean="0"/>
              <a:t>că</a:t>
            </a:r>
            <a:r>
              <a:rPr lang="fr-FR" dirty="0" smtClean="0"/>
              <a:t> </a:t>
            </a:r>
            <a:r>
              <a:rPr lang="fr-FR" dirty="0" err="1" smtClean="0"/>
              <a:t>dacă</a:t>
            </a:r>
            <a:r>
              <a:rPr lang="fr-FR" dirty="0" smtClean="0"/>
              <a:t> la </a:t>
            </a:r>
            <a:r>
              <a:rPr lang="fr-FR" dirty="0" err="1" smtClean="0"/>
              <a:t>capătul</a:t>
            </a:r>
            <a:r>
              <a:rPr lang="fr-FR" dirty="0" smtClean="0"/>
              <a:t> </a:t>
            </a:r>
            <a:r>
              <a:rPr lang="fr-FR" dirty="0" err="1" smtClean="0"/>
              <a:t>ciclului</a:t>
            </a:r>
            <a:r>
              <a:rPr lang="fr-FR" dirty="0" smtClean="0"/>
              <a:t> </a:t>
            </a:r>
            <a:r>
              <a:rPr lang="fr-FR" dirty="0" err="1" smtClean="0"/>
              <a:t>jetonul</a:t>
            </a:r>
            <a:r>
              <a:rPr lang="fr-FR" dirty="0" smtClean="0"/>
              <a:t> </a:t>
            </a:r>
            <a:r>
              <a:rPr lang="fr-FR" dirty="0" err="1" smtClean="0"/>
              <a:t>găseşte</a:t>
            </a:r>
            <a:r>
              <a:rPr lang="fr-FR" dirty="0" smtClean="0"/>
              <a:t> </a:t>
            </a:r>
            <a:r>
              <a:rPr lang="fr-FR" dirty="0" err="1" smtClean="0"/>
              <a:t>procesul</a:t>
            </a:r>
            <a:r>
              <a:rPr lang="fr-FR" dirty="0" smtClean="0"/>
              <a:t> </a:t>
            </a:r>
            <a:r>
              <a:rPr lang="fr-FR" dirty="0" err="1" smtClean="0"/>
              <a:t>inițiator</a:t>
            </a:r>
            <a:r>
              <a:rPr lang="fr-FR" dirty="0" smtClean="0"/>
              <a:t> la </a:t>
            </a:r>
            <a:r>
              <a:rPr lang="fr-FR" dirty="0" err="1" smtClean="0"/>
              <a:t>culoarea</a:t>
            </a:r>
            <a:r>
              <a:rPr lang="fr-FR" dirty="0" smtClean="0"/>
              <a:t> de </a:t>
            </a:r>
            <a:r>
              <a:rPr lang="fr-FR" dirty="0" err="1" smtClean="0"/>
              <a:t>start</a:t>
            </a:r>
            <a:r>
              <a:rPr lang="fr-FR" dirty="0" smtClean="0"/>
              <a:t>, </a:t>
            </a:r>
            <a:r>
              <a:rPr lang="fr-FR" dirty="0" err="1" smtClean="0"/>
              <a:t>celelalte</a:t>
            </a:r>
            <a:r>
              <a:rPr lang="fr-FR" dirty="0" smtClean="0"/>
              <a:t> </a:t>
            </a:r>
            <a:r>
              <a:rPr lang="fr-FR" dirty="0" err="1" smtClean="0"/>
              <a:t>procese</a:t>
            </a:r>
            <a:r>
              <a:rPr lang="fr-FR" dirty="0" smtClean="0"/>
              <a:t> nu au </a:t>
            </a:r>
            <a:r>
              <a:rPr lang="fr-FR" dirty="0" err="1" smtClean="0"/>
              <a:t>schimbat</a:t>
            </a:r>
            <a:r>
              <a:rPr lang="fr-FR" dirty="0" smtClean="0"/>
              <a:t> </a:t>
            </a:r>
            <a:r>
              <a:rPr lang="fr-FR" dirty="0" err="1" smtClean="0"/>
              <a:t>mesaje</a:t>
            </a:r>
            <a:r>
              <a:rPr lang="fr-FR" dirty="0" smtClean="0"/>
              <a:t> </a:t>
            </a:r>
            <a:r>
              <a:rPr lang="fr-FR" dirty="0" err="1" smtClean="0"/>
              <a:t>între</a:t>
            </a:r>
            <a:r>
              <a:rPr lang="fr-FR" dirty="0" smtClean="0"/>
              <a:t> </a:t>
            </a:r>
            <a:r>
              <a:rPr lang="fr-FR" dirty="0" err="1" smtClean="0"/>
              <a:t>ele</a:t>
            </a:r>
            <a:r>
              <a:rPr lang="fr-FR" dirty="0" smtClean="0"/>
              <a:t>. </a:t>
            </a:r>
            <a:r>
              <a:rPr lang="pt-BR" dirty="0" smtClean="0"/>
              <a:t>Ca urmare, de data aceasta este nevoie de o regulă diferită de pasare a jetonului şi de o condiție diferită de decidere a terminării.</a:t>
            </a:r>
          </a:p>
          <a:p>
            <a:pPr eaLnBrk="1" hangingPunct="1"/>
            <a:endParaRPr lang="pt-BR" dirty="0" smtClean="0"/>
          </a:p>
          <a:p>
            <a:pPr eaLnBrk="1" hangingPunct="1"/>
            <a:r>
              <a:rPr lang="en-US" dirty="0" err="1" smtClean="0"/>
              <a:t>În</a:t>
            </a:r>
            <a:r>
              <a:rPr lang="en-US" dirty="0" smtClean="0"/>
              <a:t> </a:t>
            </a:r>
            <a:r>
              <a:rPr lang="en-US" dirty="0" err="1" smtClean="0"/>
              <a:t>fapt</a:t>
            </a:r>
            <a:r>
              <a:rPr lang="en-US" dirty="0" smtClean="0"/>
              <a:t>, </a:t>
            </a:r>
            <a:r>
              <a:rPr lang="en-US" dirty="0" err="1" smtClean="0"/>
              <a:t>jetonul</a:t>
            </a:r>
            <a:r>
              <a:rPr lang="en-US" dirty="0" smtClean="0"/>
              <a:t> </a:t>
            </a:r>
            <a:r>
              <a:rPr lang="en-US" dirty="0" err="1" smtClean="0"/>
              <a:t>parcurge</a:t>
            </a:r>
            <a:r>
              <a:rPr lang="en-US" dirty="0" smtClean="0"/>
              <a:t> </a:t>
            </a:r>
            <a:r>
              <a:rPr lang="en-US" dirty="0" err="1" smtClean="0"/>
              <a:t>ciclul</a:t>
            </a:r>
            <a:r>
              <a:rPr lang="en-US" dirty="0" smtClean="0"/>
              <a:t> de </a:t>
            </a:r>
            <a:r>
              <a:rPr lang="en-US" dirty="0" err="1" smtClean="0"/>
              <a:t>două</a:t>
            </a:r>
            <a:r>
              <a:rPr lang="en-US" dirty="0" smtClean="0"/>
              <a:t> </a:t>
            </a:r>
            <a:r>
              <a:rPr lang="en-US" dirty="0" err="1" smtClean="0"/>
              <a:t>ori</a:t>
            </a:r>
            <a:r>
              <a:rPr lang="en-US" dirty="0" smtClean="0"/>
              <a:t> </a:t>
            </a:r>
            <a:r>
              <a:rPr lang="en-US" dirty="0" err="1" smtClean="0"/>
              <a:t>pentru</a:t>
            </a:r>
            <a:r>
              <a:rPr lang="en-US" dirty="0" smtClean="0"/>
              <a:t> a decide </a:t>
            </a:r>
            <a:r>
              <a:rPr lang="en-US" dirty="0" err="1" smtClean="0"/>
              <a:t>terminarea</a:t>
            </a:r>
            <a:r>
              <a:rPr lang="en-US" dirty="0" smtClean="0"/>
              <a:t>: o </a:t>
            </a:r>
            <a:r>
              <a:rPr lang="en-US" dirty="0" err="1" smtClean="0"/>
              <a:t>dată</a:t>
            </a:r>
            <a:r>
              <a:rPr lang="en-US" dirty="0" smtClean="0"/>
              <a:t> </a:t>
            </a:r>
            <a:r>
              <a:rPr lang="en-US" dirty="0" err="1" smtClean="0"/>
              <a:t>pentru</a:t>
            </a:r>
            <a:r>
              <a:rPr lang="en-US" dirty="0" smtClean="0"/>
              <a:t> a </a:t>
            </a:r>
            <a:r>
              <a:rPr lang="en-US" dirty="0" err="1" smtClean="0"/>
              <a:t>pune</a:t>
            </a:r>
            <a:r>
              <a:rPr lang="en-US" dirty="0" smtClean="0"/>
              <a:t> </a:t>
            </a:r>
            <a:r>
              <a:rPr lang="en-US" dirty="0" err="1" smtClean="0"/>
              <a:t>procesele</a:t>
            </a:r>
            <a:r>
              <a:rPr lang="en-US" dirty="0" smtClean="0"/>
              <a:t> la </a:t>
            </a:r>
            <a:r>
              <a:rPr lang="en-US" dirty="0" err="1" smtClean="0"/>
              <a:t>culoarea</a:t>
            </a:r>
            <a:r>
              <a:rPr lang="en-US" dirty="0" smtClean="0"/>
              <a:t> </a:t>
            </a:r>
            <a:r>
              <a:rPr lang="en-US" dirty="0" err="1" smtClean="0"/>
              <a:t>albastru</a:t>
            </a:r>
            <a:r>
              <a:rPr lang="en-US" dirty="0" smtClean="0"/>
              <a:t> </a:t>
            </a:r>
            <a:r>
              <a:rPr lang="en-US" dirty="0" err="1" smtClean="0"/>
              <a:t>şi</a:t>
            </a:r>
            <a:r>
              <a:rPr lang="en-US" dirty="0" smtClean="0"/>
              <a:t> a </a:t>
            </a:r>
            <a:r>
              <a:rPr lang="en-US" dirty="0" err="1" smtClean="0"/>
              <a:t>doua</a:t>
            </a:r>
            <a:r>
              <a:rPr lang="en-US" dirty="0" smtClean="0"/>
              <a:t> </a:t>
            </a:r>
            <a:r>
              <a:rPr lang="en-US" dirty="0" err="1" smtClean="0"/>
              <a:t>oară</a:t>
            </a:r>
            <a:r>
              <a:rPr lang="en-US" dirty="0" smtClean="0"/>
              <a:t> </a:t>
            </a:r>
            <a:r>
              <a:rPr lang="en-US" dirty="0" err="1" smtClean="0"/>
              <a:t>pentru</a:t>
            </a:r>
            <a:r>
              <a:rPr lang="en-US" dirty="0" smtClean="0"/>
              <a:t> a </a:t>
            </a:r>
            <a:r>
              <a:rPr lang="en-US" dirty="0" err="1" smtClean="0"/>
              <a:t>verifica</a:t>
            </a:r>
            <a:r>
              <a:rPr lang="en-US" dirty="0" smtClean="0"/>
              <a:t> </a:t>
            </a:r>
            <a:r>
              <a:rPr lang="en-US" dirty="0" err="1" smtClean="0"/>
              <a:t>păstrarea</a:t>
            </a:r>
            <a:r>
              <a:rPr lang="en-US" dirty="0" smtClean="0"/>
              <a:t> </a:t>
            </a:r>
            <a:r>
              <a:rPr lang="en-US" dirty="0" err="1" smtClean="0"/>
              <a:t>culorii</a:t>
            </a:r>
            <a:r>
              <a:rPr lang="en-US" dirty="0" smtClean="0"/>
              <a:t> de la </a:t>
            </a:r>
            <a:r>
              <a:rPr lang="en-US" dirty="0" err="1" smtClean="0"/>
              <a:t>ultima</a:t>
            </a:r>
            <a:r>
              <a:rPr lang="en-US" dirty="0" smtClean="0"/>
              <a:t> </a:t>
            </a:r>
            <a:r>
              <a:rPr lang="en-US" dirty="0" err="1" smtClean="0"/>
              <a:t>modificare.s</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6F1BA5D-003C-4FB2-ADB4-B8C85E7DCD5F}" type="slidenum">
              <a:rPr lang="en-US" sz="1300"/>
              <a:pPr/>
              <a:t>8</a:t>
            </a:fld>
            <a:endParaRPr lang="en-US" sz="13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dirty="0" err="1" smtClean="0"/>
              <a:t>Cheia</a:t>
            </a:r>
            <a:r>
              <a:rPr lang="fr-FR" dirty="0" smtClean="0"/>
              <a:t> </a:t>
            </a:r>
            <a:r>
              <a:rPr lang="fr-FR" dirty="0" err="1" smtClean="0"/>
              <a:t>algoritmului</a:t>
            </a:r>
            <a:r>
              <a:rPr lang="fr-FR" dirty="0" smtClean="0"/>
              <a:t> </a:t>
            </a:r>
            <a:r>
              <a:rPr lang="fr-FR" dirty="0" err="1" smtClean="0"/>
              <a:t>pentru</a:t>
            </a:r>
            <a:r>
              <a:rPr lang="fr-FR" dirty="0" smtClean="0"/>
              <a:t> </a:t>
            </a:r>
            <a:r>
              <a:rPr lang="fr-FR" dirty="0" err="1" smtClean="0"/>
              <a:t>topologia</a:t>
            </a:r>
            <a:r>
              <a:rPr lang="fr-FR" dirty="0" smtClean="0"/>
              <a:t> </a:t>
            </a:r>
            <a:r>
              <a:rPr lang="fr-FR" dirty="0" err="1" smtClean="0"/>
              <a:t>inel</a:t>
            </a:r>
            <a:r>
              <a:rPr lang="fr-FR" dirty="0" smtClean="0"/>
              <a:t> este </a:t>
            </a:r>
            <a:r>
              <a:rPr lang="fr-FR" dirty="0" err="1" smtClean="0"/>
              <a:t>că</a:t>
            </a:r>
            <a:r>
              <a:rPr lang="fr-FR" dirty="0" smtClean="0"/>
              <a:t> </a:t>
            </a:r>
            <a:r>
              <a:rPr lang="fr-FR" dirty="0" err="1" smtClean="0"/>
              <a:t>jetonul</a:t>
            </a:r>
            <a:r>
              <a:rPr lang="fr-FR" dirty="0" smtClean="0"/>
              <a:t> </a:t>
            </a:r>
            <a:r>
              <a:rPr lang="fr-FR" dirty="0" err="1" smtClean="0"/>
              <a:t>parcurge</a:t>
            </a:r>
            <a:r>
              <a:rPr lang="fr-FR" dirty="0" smtClean="0"/>
              <a:t> </a:t>
            </a:r>
            <a:r>
              <a:rPr lang="fr-FR" dirty="0" err="1" smtClean="0"/>
              <a:t>toate</a:t>
            </a:r>
            <a:r>
              <a:rPr lang="fr-FR" dirty="0" smtClean="0"/>
              <a:t> </a:t>
            </a:r>
            <a:r>
              <a:rPr lang="fr-FR" dirty="0" err="1" smtClean="0"/>
              <a:t>legăturile</a:t>
            </a:r>
            <a:r>
              <a:rPr lang="fr-FR" dirty="0" smtClean="0"/>
              <a:t> </a:t>
            </a:r>
            <a:r>
              <a:rPr lang="fr-FR" dirty="0" err="1" smtClean="0"/>
              <a:t>posibile</a:t>
            </a:r>
            <a:r>
              <a:rPr lang="fr-FR" dirty="0" smtClean="0"/>
              <a:t> </a:t>
            </a:r>
            <a:r>
              <a:rPr lang="fr-FR" dirty="0" err="1" smtClean="0"/>
              <a:t>între</a:t>
            </a:r>
            <a:r>
              <a:rPr lang="fr-FR" dirty="0" smtClean="0"/>
              <a:t> </a:t>
            </a:r>
            <a:r>
              <a:rPr lang="fr-FR" dirty="0" err="1" smtClean="0"/>
              <a:t>procese</a:t>
            </a:r>
            <a:r>
              <a:rPr lang="fr-FR" dirty="0" smtClean="0"/>
              <a:t>, </a:t>
            </a:r>
            <a:r>
              <a:rPr lang="fr-FR" b="1" dirty="0" err="1" smtClean="0"/>
              <a:t>golind</a:t>
            </a:r>
            <a:r>
              <a:rPr lang="fr-FR" dirty="0" smtClean="0"/>
              <a:t> </a:t>
            </a:r>
            <a:r>
              <a:rPr lang="fr-FR" dirty="0" err="1" smtClean="0"/>
              <a:t>canalele</a:t>
            </a:r>
            <a:r>
              <a:rPr lang="fr-FR" dirty="0" smtClean="0"/>
              <a:t> de </a:t>
            </a:r>
            <a:r>
              <a:rPr lang="fr-FR" dirty="0" err="1" smtClean="0"/>
              <a:t>comunicare</a:t>
            </a:r>
            <a:r>
              <a:rPr lang="fr-FR" dirty="0" smtClean="0"/>
              <a:t> de </a:t>
            </a:r>
            <a:r>
              <a:rPr lang="fr-FR" dirty="0" err="1" smtClean="0"/>
              <a:t>mesajele</a:t>
            </a:r>
            <a:r>
              <a:rPr lang="fr-FR" dirty="0" smtClean="0"/>
              <a:t> </a:t>
            </a:r>
            <a:r>
              <a:rPr lang="fr-FR" dirty="0" err="1" smtClean="0"/>
              <a:t>uzuale</a:t>
            </a:r>
            <a:r>
              <a:rPr lang="fr-FR" dirty="0" smtClean="0"/>
              <a:t>. </a:t>
            </a:r>
            <a:r>
              <a:rPr lang="fr-FR" dirty="0" err="1" smtClean="0"/>
              <a:t>Putem</a:t>
            </a:r>
            <a:r>
              <a:rPr lang="fr-FR" dirty="0" smtClean="0"/>
              <a:t> </a:t>
            </a:r>
            <a:r>
              <a:rPr lang="fr-FR" dirty="0" err="1" smtClean="0"/>
              <a:t>extinde</a:t>
            </a:r>
            <a:r>
              <a:rPr lang="fr-FR" dirty="0" smtClean="0"/>
              <a:t> </a:t>
            </a:r>
            <a:r>
              <a:rPr lang="fr-FR" dirty="0" err="1" smtClean="0"/>
              <a:t>această</a:t>
            </a:r>
            <a:r>
              <a:rPr lang="fr-FR" dirty="0" smtClean="0"/>
              <a:t> </a:t>
            </a:r>
            <a:r>
              <a:rPr lang="fr-FR" dirty="0" err="1" smtClean="0"/>
              <a:t>metodă</a:t>
            </a:r>
            <a:r>
              <a:rPr lang="fr-FR" dirty="0" smtClean="0"/>
              <a:t> la noua topologie, </a:t>
            </a:r>
            <a:r>
              <a:rPr lang="fr-FR" dirty="0" err="1" smtClean="0"/>
              <a:t>cerînd</a:t>
            </a:r>
            <a:r>
              <a:rPr lang="fr-FR" dirty="0" smtClean="0"/>
              <a:t> ca </a:t>
            </a:r>
            <a:r>
              <a:rPr lang="fr-FR" dirty="0" err="1" smtClean="0"/>
              <a:t>jetonul</a:t>
            </a:r>
            <a:r>
              <a:rPr lang="fr-FR" dirty="0" smtClean="0"/>
              <a:t> </a:t>
            </a:r>
            <a:r>
              <a:rPr lang="fr-FR" dirty="0" err="1" smtClean="0"/>
              <a:t>să</a:t>
            </a:r>
            <a:r>
              <a:rPr lang="fr-FR" dirty="0" smtClean="0"/>
              <a:t> </a:t>
            </a:r>
            <a:r>
              <a:rPr lang="fr-FR" dirty="0" err="1" smtClean="0"/>
              <a:t>parcurgă</a:t>
            </a:r>
            <a:r>
              <a:rPr lang="fr-FR" dirty="0" smtClean="0"/>
              <a:t> </a:t>
            </a:r>
            <a:r>
              <a:rPr lang="fr-FR" dirty="0" err="1" smtClean="0"/>
              <a:t>fiecare</a:t>
            </a:r>
            <a:r>
              <a:rPr lang="fr-FR" dirty="0" smtClean="0"/>
              <a:t> arc al </a:t>
            </a:r>
            <a:r>
              <a:rPr lang="fr-FR" dirty="0" err="1" smtClean="0"/>
              <a:t>grafului</a:t>
            </a:r>
            <a:r>
              <a:rPr lang="fr-FR" dirty="0" smtClean="0"/>
              <a:t>. </a:t>
            </a:r>
            <a:r>
              <a:rPr lang="fr-FR" dirty="0" err="1" smtClean="0"/>
              <a:t>Aceasta</a:t>
            </a:r>
            <a:r>
              <a:rPr lang="fr-FR" dirty="0" smtClean="0"/>
              <a:t> </a:t>
            </a:r>
            <a:r>
              <a:rPr lang="fr-FR" dirty="0" err="1" smtClean="0"/>
              <a:t>înseamnă</a:t>
            </a:r>
            <a:r>
              <a:rPr lang="fr-FR" dirty="0" smtClean="0"/>
              <a:t> </a:t>
            </a:r>
            <a:r>
              <a:rPr lang="fr-FR" dirty="0" err="1" smtClean="0"/>
              <a:t>că</a:t>
            </a:r>
            <a:r>
              <a:rPr lang="fr-FR" dirty="0" smtClean="0"/>
              <a:t> </a:t>
            </a:r>
            <a:r>
              <a:rPr lang="fr-FR" dirty="0" err="1" smtClean="0"/>
              <a:t>fiecare</a:t>
            </a:r>
            <a:r>
              <a:rPr lang="fr-FR" dirty="0" smtClean="0"/>
              <a:t> </a:t>
            </a:r>
            <a:r>
              <a:rPr lang="fr-FR" dirty="0" err="1" smtClean="0"/>
              <a:t>proces</a:t>
            </a:r>
            <a:r>
              <a:rPr lang="fr-FR" dirty="0" smtClean="0"/>
              <a:t> este </a:t>
            </a:r>
            <a:r>
              <a:rPr lang="fr-FR" dirty="0" err="1" smtClean="0"/>
              <a:t>vizitat</a:t>
            </a:r>
            <a:r>
              <a:rPr lang="fr-FR" dirty="0" smtClean="0"/>
              <a:t> de mai </a:t>
            </a:r>
            <a:r>
              <a:rPr lang="fr-FR" dirty="0" err="1" smtClean="0"/>
              <a:t>multe</a:t>
            </a:r>
            <a:r>
              <a:rPr lang="fr-FR" dirty="0" smtClean="0"/>
              <a:t> </a:t>
            </a:r>
            <a:r>
              <a:rPr lang="fr-FR" dirty="0" err="1" smtClean="0"/>
              <a:t>ori</a:t>
            </a:r>
            <a:r>
              <a:rPr lang="fr-FR" dirty="0" smtClean="0"/>
              <a:t>. </a:t>
            </a:r>
            <a:r>
              <a:rPr lang="fr-FR" dirty="0" err="1" smtClean="0"/>
              <a:t>Dacă</a:t>
            </a:r>
            <a:r>
              <a:rPr lang="fr-FR" dirty="0" smtClean="0"/>
              <a:t> la </a:t>
            </a:r>
            <a:r>
              <a:rPr lang="fr-FR" dirty="0" err="1" smtClean="0"/>
              <a:t>fiecare</a:t>
            </a:r>
            <a:r>
              <a:rPr lang="fr-FR" dirty="0" smtClean="0"/>
              <a:t> </a:t>
            </a:r>
            <a:r>
              <a:rPr lang="fr-FR" dirty="0" err="1" smtClean="0"/>
              <a:t>vizitare</a:t>
            </a:r>
            <a:r>
              <a:rPr lang="fr-FR" dirty="0" smtClean="0"/>
              <a:t> </a:t>
            </a:r>
            <a:r>
              <a:rPr lang="fr-FR" dirty="0" err="1" smtClean="0"/>
              <a:t>procesul</a:t>
            </a:r>
            <a:r>
              <a:rPr lang="fr-FR" dirty="0" smtClean="0"/>
              <a:t> se </a:t>
            </a:r>
            <a:r>
              <a:rPr lang="fr-FR" dirty="0" err="1" smtClean="0"/>
              <a:t>menține</a:t>
            </a:r>
            <a:r>
              <a:rPr lang="fr-FR" dirty="0" smtClean="0"/>
              <a:t> liber, </a:t>
            </a:r>
            <a:r>
              <a:rPr lang="fr-FR" dirty="0" err="1" smtClean="0"/>
              <a:t>putem</a:t>
            </a:r>
            <a:r>
              <a:rPr lang="fr-FR" dirty="0" smtClean="0"/>
              <a:t> </a:t>
            </a:r>
            <a:r>
              <a:rPr lang="fr-FR" dirty="0" err="1" smtClean="0"/>
              <a:t>decide</a:t>
            </a:r>
            <a:r>
              <a:rPr lang="fr-FR" dirty="0" smtClean="0"/>
              <a:t> </a:t>
            </a:r>
            <a:r>
              <a:rPr lang="fr-FR" dirty="0" err="1" smtClean="0"/>
              <a:t>terminarea</a:t>
            </a:r>
            <a:r>
              <a:rPr lang="fr-FR" dirty="0" smtClean="0"/>
              <a:t> </a:t>
            </a:r>
            <a:r>
              <a:rPr lang="fr-FR" dirty="0" err="1" smtClean="0"/>
              <a:t>întregii</a:t>
            </a:r>
            <a:r>
              <a:rPr lang="fr-FR" dirty="0" smtClean="0"/>
              <a:t> </a:t>
            </a:r>
            <a:r>
              <a:rPr lang="fr-FR" dirty="0" err="1" smtClean="0"/>
              <a:t>colecții</a:t>
            </a:r>
            <a:r>
              <a:rPr lang="fr-FR" dirty="0" smtClean="0"/>
              <a:t> de </a:t>
            </a:r>
            <a:r>
              <a:rPr lang="fr-FR" dirty="0" err="1" smtClean="0"/>
              <a:t>procese</a:t>
            </a:r>
            <a:r>
              <a:rPr lang="fr-FR" dirty="0" smtClean="0"/>
              <a:t>.</a:t>
            </a:r>
          </a:p>
          <a:p>
            <a:pPr eaLnBrk="1" hangingPunct="1"/>
            <a:endParaRPr lang="fr-FR" dirty="0" smtClean="0"/>
          </a:p>
          <a:p>
            <a:pPr eaLnBrk="1" hangingPunct="1"/>
            <a:r>
              <a:rPr lang="fr-FR" dirty="0" smtClean="0"/>
              <a:t>Fie c un </a:t>
            </a:r>
            <a:r>
              <a:rPr lang="fr-FR" dirty="0" err="1" smtClean="0"/>
              <a:t>ciclu</a:t>
            </a:r>
            <a:r>
              <a:rPr lang="fr-FR" dirty="0" smtClean="0"/>
              <a:t> care </a:t>
            </a:r>
            <a:r>
              <a:rPr lang="fr-FR" dirty="0" err="1" smtClean="0"/>
              <a:t>include</a:t>
            </a:r>
            <a:r>
              <a:rPr lang="fr-FR" dirty="0" smtClean="0"/>
              <a:t> </a:t>
            </a:r>
            <a:r>
              <a:rPr lang="fr-FR" dirty="0" err="1" smtClean="0"/>
              <a:t>toate</a:t>
            </a:r>
            <a:r>
              <a:rPr lang="fr-FR" dirty="0" smtClean="0"/>
              <a:t> </a:t>
            </a:r>
            <a:r>
              <a:rPr lang="fr-FR" dirty="0" err="1" smtClean="0"/>
              <a:t>arcele</a:t>
            </a:r>
            <a:r>
              <a:rPr lang="fr-FR" dirty="0" smtClean="0"/>
              <a:t> </a:t>
            </a:r>
            <a:r>
              <a:rPr lang="fr-FR" dirty="0" err="1" smtClean="0"/>
              <a:t>grafului</a:t>
            </a:r>
            <a:r>
              <a:rPr lang="fr-FR" dirty="0" smtClean="0"/>
              <a:t> </a:t>
            </a:r>
            <a:r>
              <a:rPr lang="fr-FR" dirty="0" err="1" smtClean="0"/>
              <a:t>şi</a:t>
            </a:r>
            <a:r>
              <a:rPr lang="fr-FR" dirty="0" smtClean="0"/>
              <a:t> fie </a:t>
            </a:r>
            <a:r>
              <a:rPr lang="fr-FR" b="1" dirty="0" err="1" smtClean="0"/>
              <a:t>nc</a:t>
            </a:r>
            <a:r>
              <a:rPr lang="fr-FR" dirty="0" smtClean="0"/>
              <a:t> </a:t>
            </a:r>
            <a:r>
              <a:rPr lang="fr-FR" dirty="0" err="1" smtClean="0"/>
              <a:t>lungimea</a:t>
            </a:r>
            <a:r>
              <a:rPr lang="fr-FR" dirty="0" smtClean="0"/>
              <a:t> lui. </a:t>
            </a:r>
            <a:r>
              <a:rPr lang="fr-FR" dirty="0" err="1" smtClean="0"/>
              <a:t>Procesele</a:t>
            </a:r>
            <a:r>
              <a:rPr lang="fr-FR" dirty="0" smtClean="0"/>
              <a:t> </a:t>
            </a:r>
            <a:r>
              <a:rPr lang="fr-FR" dirty="0" err="1" smtClean="0"/>
              <a:t>păstrează</a:t>
            </a:r>
            <a:r>
              <a:rPr lang="fr-FR" dirty="0" smtClean="0"/>
              <a:t> o </a:t>
            </a:r>
            <a:r>
              <a:rPr lang="fr-FR" dirty="0" err="1" smtClean="0"/>
              <a:t>urmă</a:t>
            </a:r>
            <a:r>
              <a:rPr lang="fr-FR" dirty="0" smtClean="0"/>
              <a:t> a </a:t>
            </a:r>
            <a:r>
              <a:rPr lang="fr-FR" dirty="0" err="1" smtClean="0"/>
              <a:t>acestui</a:t>
            </a:r>
            <a:r>
              <a:rPr lang="fr-FR" dirty="0" smtClean="0"/>
              <a:t> </a:t>
            </a:r>
            <a:r>
              <a:rPr lang="fr-FR" dirty="0" err="1" smtClean="0"/>
              <a:t>ciclu</a:t>
            </a:r>
            <a:r>
              <a:rPr lang="fr-FR" dirty="0" smtClean="0"/>
              <a:t>, </a:t>
            </a:r>
            <a:r>
              <a:rPr lang="fr-FR" dirty="0" err="1" smtClean="0"/>
              <a:t>astfel</a:t>
            </a:r>
            <a:r>
              <a:rPr lang="fr-FR" dirty="0" smtClean="0"/>
              <a:t> </a:t>
            </a:r>
            <a:r>
              <a:rPr lang="fr-FR" dirty="0" err="1" smtClean="0"/>
              <a:t>că</a:t>
            </a:r>
            <a:r>
              <a:rPr lang="fr-FR" dirty="0" smtClean="0"/>
              <a:t> la </a:t>
            </a:r>
            <a:r>
              <a:rPr lang="fr-FR" dirty="0" err="1" smtClean="0"/>
              <a:t>fiecare</a:t>
            </a:r>
            <a:r>
              <a:rPr lang="fr-FR" dirty="0" smtClean="0"/>
              <a:t> </a:t>
            </a:r>
            <a:r>
              <a:rPr lang="fr-FR" dirty="0" err="1" smtClean="0"/>
              <a:t>vizitare</a:t>
            </a:r>
            <a:r>
              <a:rPr lang="fr-FR" dirty="0" smtClean="0"/>
              <a:t> </a:t>
            </a:r>
            <a:r>
              <a:rPr lang="fr-FR" dirty="0" err="1" smtClean="0"/>
              <a:t>ele</a:t>
            </a:r>
            <a:r>
              <a:rPr lang="fr-FR" dirty="0" smtClean="0"/>
              <a:t> </a:t>
            </a:r>
            <a:r>
              <a:rPr lang="fr-FR" dirty="0" err="1" smtClean="0"/>
              <a:t>aleg</a:t>
            </a:r>
            <a:r>
              <a:rPr lang="fr-FR" dirty="0" smtClean="0"/>
              <a:t> </a:t>
            </a:r>
            <a:r>
              <a:rPr lang="fr-FR" dirty="0" err="1" smtClean="0"/>
              <a:t>următoarea</a:t>
            </a:r>
            <a:r>
              <a:rPr lang="fr-FR" dirty="0" smtClean="0"/>
              <a:t> </a:t>
            </a:r>
            <a:r>
              <a:rPr lang="fr-FR" dirty="0" err="1" smtClean="0"/>
              <a:t>legătură</a:t>
            </a:r>
            <a:r>
              <a:rPr lang="fr-FR" dirty="0" smtClean="0"/>
              <a:t> </a:t>
            </a:r>
            <a:r>
              <a:rPr lang="fr-FR" dirty="0" err="1" smtClean="0"/>
              <a:t>pe</a:t>
            </a:r>
            <a:r>
              <a:rPr lang="fr-FR" dirty="0" smtClean="0"/>
              <a:t> care transmit </a:t>
            </a:r>
            <a:r>
              <a:rPr lang="fr-FR" dirty="0" err="1" smtClean="0"/>
              <a:t>jetonul</a:t>
            </a:r>
            <a:r>
              <a:rPr lang="fr-FR" dirty="0" smtClean="0"/>
              <a:t>. Ca </a:t>
            </a:r>
            <a:r>
              <a:rPr lang="fr-FR" dirty="0" err="1" smtClean="0"/>
              <a:t>şi</a:t>
            </a:r>
            <a:r>
              <a:rPr lang="fr-FR" dirty="0" smtClean="0"/>
              <a:t> mai </a:t>
            </a:r>
            <a:r>
              <a:rPr lang="fr-FR" dirty="0" err="1" smtClean="0"/>
              <a:t>înainte</a:t>
            </a:r>
            <a:r>
              <a:rPr lang="fr-FR" dirty="0" smtClean="0"/>
              <a:t>, </a:t>
            </a:r>
            <a:r>
              <a:rPr lang="fr-FR" dirty="0" err="1" smtClean="0"/>
              <a:t>jetonul</a:t>
            </a:r>
            <a:r>
              <a:rPr lang="fr-FR" dirty="0" smtClean="0"/>
              <a:t> </a:t>
            </a:r>
            <a:r>
              <a:rPr lang="fr-FR" dirty="0" err="1" smtClean="0"/>
              <a:t>poartă</a:t>
            </a:r>
            <a:r>
              <a:rPr lang="fr-FR" dirty="0" smtClean="0"/>
              <a:t> </a:t>
            </a:r>
            <a:r>
              <a:rPr lang="fr-FR" dirty="0" err="1" smtClean="0"/>
              <a:t>numărul</a:t>
            </a:r>
            <a:r>
              <a:rPr lang="fr-FR" dirty="0" smtClean="0"/>
              <a:t> de </a:t>
            </a:r>
            <a:r>
              <a:rPr lang="fr-FR" dirty="0" err="1" smtClean="0"/>
              <a:t>legături</a:t>
            </a:r>
            <a:r>
              <a:rPr lang="fr-FR" dirty="0" smtClean="0"/>
              <a:t> </a:t>
            </a:r>
            <a:r>
              <a:rPr lang="fr-FR" dirty="0" err="1" smtClean="0"/>
              <a:t>găsite</a:t>
            </a:r>
            <a:r>
              <a:rPr lang="fr-FR" dirty="0" smtClean="0"/>
              <a:t> </a:t>
            </a:r>
            <a:r>
              <a:rPr lang="fr-FR" dirty="0" err="1" smtClean="0"/>
              <a:t>libere</a:t>
            </a:r>
            <a:r>
              <a:rPr lang="fr-FR" dirty="0" smtClean="0"/>
              <a:t>. </a:t>
            </a:r>
            <a:r>
              <a:rPr lang="fr-FR" dirty="0" err="1" smtClean="0"/>
              <a:t>Spre</a:t>
            </a:r>
            <a:r>
              <a:rPr lang="fr-FR" dirty="0" smtClean="0"/>
              <a:t> </a:t>
            </a:r>
            <a:r>
              <a:rPr lang="fr-FR" dirty="0" err="1" smtClean="0"/>
              <a:t>deosebire</a:t>
            </a:r>
            <a:r>
              <a:rPr lang="fr-FR" dirty="0" smtClean="0"/>
              <a:t> de </a:t>
            </a:r>
            <a:r>
              <a:rPr lang="fr-FR" dirty="0" err="1" smtClean="0"/>
              <a:t>cazul</a:t>
            </a:r>
            <a:r>
              <a:rPr lang="fr-FR" dirty="0" smtClean="0"/>
              <a:t> </a:t>
            </a:r>
            <a:r>
              <a:rPr lang="fr-FR" dirty="0" err="1" smtClean="0"/>
              <a:t>precedent</a:t>
            </a:r>
            <a:r>
              <a:rPr lang="fr-FR" dirty="0" smtClean="0"/>
              <a:t>, nu este </a:t>
            </a:r>
            <a:r>
              <a:rPr lang="fr-FR" dirty="0" err="1" smtClean="0"/>
              <a:t>sigur</a:t>
            </a:r>
            <a:r>
              <a:rPr lang="fr-FR" dirty="0" smtClean="0"/>
              <a:t> </a:t>
            </a:r>
            <a:r>
              <a:rPr lang="fr-FR" dirty="0" err="1" smtClean="0"/>
              <a:t>că</a:t>
            </a:r>
            <a:r>
              <a:rPr lang="fr-FR" dirty="0" smtClean="0"/>
              <a:t> </a:t>
            </a:r>
            <a:r>
              <a:rPr lang="fr-FR" dirty="0" err="1" smtClean="0"/>
              <a:t>dacă</a:t>
            </a:r>
            <a:r>
              <a:rPr lang="fr-FR" dirty="0" smtClean="0"/>
              <a:t> la </a:t>
            </a:r>
            <a:r>
              <a:rPr lang="fr-FR" dirty="0" err="1" smtClean="0"/>
              <a:t>capătul</a:t>
            </a:r>
            <a:r>
              <a:rPr lang="fr-FR" dirty="0" smtClean="0"/>
              <a:t> </a:t>
            </a:r>
            <a:r>
              <a:rPr lang="fr-FR" dirty="0" err="1" smtClean="0"/>
              <a:t>ciclului</a:t>
            </a:r>
            <a:r>
              <a:rPr lang="fr-FR" dirty="0" smtClean="0"/>
              <a:t> </a:t>
            </a:r>
            <a:r>
              <a:rPr lang="fr-FR" dirty="0" err="1" smtClean="0"/>
              <a:t>jetonul</a:t>
            </a:r>
            <a:r>
              <a:rPr lang="fr-FR" dirty="0" smtClean="0"/>
              <a:t> </a:t>
            </a:r>
            <a:r>
              <a:rPr lang="fr-FR" dirty="0" err="1" smtClean="0"/>
              <a:t>găseşte</a:t>
            </a:r>
            <a:r>
              <a:rPr lang="fr-FR" dirty="0" smtClean="0"/>
              <a:t> </a:t>
            </a:r>
            <a:r>
              <a:rPr lang="fr-FR" dirty="0" err="1" smtClean="0"/>
              <a:t>procesul</a:t>
            </a:r>
            <a:r>
              <a:rPr lang="fr-FR" dirty="0" smtClean="0"/>
              <a:t> </a:t>
            </a:r>
            <a:r>
              <a:rPr lang="fr-FR" dirty="0" err="1" smtClean="0"/>
              <a:t>inițiator</a:t>
            </a:r>
            <a:r>
              <a:rPr lang="fr-FR" dirty="0" smtClean="0"/>
              <a:t> la </a:t>
            </a:r>
            <a:r>
              <a:rPr lang="fr-FR" dirty="0" err="1" smtClean="0"/>
              <a:t>culoarea</a:t>
            </a:r>
            <a:r>
              <a:rPr lang="fr-FR" dirty="0" smtClean="0"/>
              <a:t> de </a:t>
            </a:r>
            <a:r>
              <a:rPr lang="fr-FR" dirty="0" err="1" smtClean="0"/>
              <a:t>start</a:t>
            </a:r>
            <a:r>
              <a:rPr lang="fr-FR" dirty="0" smtClean="0"/>
              <a:t>, </a:t>
            </a:r>
            <a:r>
              <a:rPr lang="fr-FR" dirty="0" err="1" smtClean="0"/>
              <a:t>celelalte</a:t>
            </a:r>
            <a:r>
              <a:rPr lang="fr-FR" dirty="0" smtClean="0"/>
              <a:t> </a:t>
            </a:r>
            <a:r>
              <a:rPr lang="fr-FR" dirty="0" err="1" smtClean="0"/>
              <a:t>procese</a:t>
            </a:r>
            <a:r>
              <a:rPr lang="fr-FR" dirty="0" smtClean="0"/>
              <a:t> nu au </a:t>
            </a:r>
            <a:r>
              <a:rPr lang="fr-FR" dirty="0" err="1" smtClean="0"/>
              <a:t>schimbat</a:t>
            </a:r>
            <a:r>
              <a:rPr lang="fr-FR" dirty="0" smtClean="0"/>
              <a:t> </a:t>
            </a:r>
            <a:r>
              <a:rPr lang="fr-FR" dirty="0" err="1" smtClean="0"/>
              <a:t>mesaje</a:t>
            </a:r>
            <a:r>
              <a:rPr lang="fr-FR" dirty="0" smtClean="0"/>
              <a:t> </a:t>
            </a:r>
            <a:r>
              <a:rPr lang="fr-FR" dirty="0" err="1" smtClean="0"/>
              <a:t>între</a:t>
            </a:r>
            <a:r>
              <a:rPr lang="fr-FR" dirty="0" smtClean="0"/>
              <a:t> </a:t>
            </a:r>
            <a:r>
              <a:rPr lang="fr-FR" dirty="0" err="1" smtClean="0"/>
              <a:t>ele</a:t>
            </a:r>
            <a:r>
              <a:rPr lang="fr-FR" dirty="0" smtClean="0"/>
              <a:t>. </a:t>
            </a:r>
            <a:r>
              <a:rPr lang="pt-BR" dirty="0" smtClean="0"/>
              <a:t>Ca urmare, de data aceasta este nevoie de o regulă diferită de pasare a jetonului şi de o condiție diferită de decidere a terminării.</a:t>
            </a:r>
          </a:p>
          <a:p>
            <a:pPr eaLnBrk="1" hangingPunct="1"/>
            <a:endParaRPr lang="pt-BR" dirty="0" smtClean="0"/>
          </a:p>
          <a:p>
            <a:pPr eaLnBrk="1" hangingPunct="1"/>
            <a:r>
              <a:rPr lang="en-US" dirty="0" err="1" smtClean="0"/>
              <a:t>În</a:t>
            </a:r>
            <a:r>
              <a:rPr lang="en-US" dirty="0" smtClean="0"/>
              <a:t> </a:t>
            </a:r>
            <a:r>
              <a:rPr lang="en-US" dirty="0" err="1" smtClean="0"/>
              <a:t>fapt</a:t>
            </a:r>
            <a:r>
              <a:rPr lang="en-US" dirty="0" smtClean="0"/>
              <a:t>, </a:t>
            </a:r>
            <a:r>
              <a:rPr lang="en-US" dirty="0" err="1" smtClean="0"/>
              <a:t>jetonul</a:t>
            </a:r>
            <a:r>
              <a:rPr lang="en-US" dirty="0" smtClean="0"/>
              <a:t> </a:t>
            </a:r>
            <a:r>
              <a:rPr lang="en-US" dirty="0" err="1" smtClean="0"/>
              <a:t>parcurge</a:t>
            </a:r>
            <a:r>
              <a:rPr lang="en-US" dirty="0" smtClean="0"/>
              <a:t> </a:t>
            </a:r>
            <a:r>
              <a:rPr lang="en-US" dirty="0" err="1" smtClean="0"/>
              <a:t>ciclul</a:t>
            </a:r>
            <a:r>
              <a:rPr lang="en-US" dirty="0" smtClean="0"/>
              <a:t> de </a:t>
            </a:r>
            <a:r>
              <a:rPr lang="en-US" dirty="0" err="1" smtClean="0"/>
              <a:t>două</a:t>
            </a:r>
            <a:r>
              <a:rPr lang="en-US" dirty="0" smtClean="0"/>
              <a:t> </a:t>
            </a:r>
            <a:r>
              <a:rPr lang="en-US" dirty="0" err="1" smtClean="0"/>
              <a:t>ori</a:t>
            </a:r>
            <a:r>
              <a:rPr lang="en-US" dirty="0" smtClean="0"/>
              <a:t> </a:t>
            </a:r>
            <a:r>
              <a:rPr lang="en-US" dirty="0" err="1" smtClean="0"/>
              <a:t>pentru</a:t>
            </a:r>
            <a:r>
              <a:rPr lang="en-US" dirty="0" smtClean="0"/>
              <a:t> a decide </a:t>
            </a:r>
            <a:r>
              <a:rPr lang="en-US" dirty="0" err="1" smtClean="0"/>
              <a:t>terminarea</a:t>
            </a:r>
            <a:r>
              <a:rPr lang="en-US" dirty="0" smtClean="0"/>
              <a:t>: o </a:t>
            </a:r>
            <a:r>
              <a:rPr lang="en-US" dirty="0" err="1" smtClean="0"/>
              <a:t>dată</a:t>
            </a:r>
            <a:r>
              <a:rPr lang="en-US" dirty="0" smtClean="0"/>
              <a:t> </a:t>
            </a:r>
            <a:r>
              <a:rPr lang="en-US" dirty="0" err="1" smtClean="0"/>
              <a:t>pentru</a:t>
            </a:r>
            <a:r>
              <a:rPr lang="en-US" dirty="0" smtClean="0"/>
              <a:t> a </a:t>
            </a:r>
            <a:r>
              <a:rPr lang="en-US" dirty="0" err="1" smtClean="0"/>
              <a:t>pune</a:t>
            </a:r>
            <a:r>
              <a:rPr lang="en-US" dirty="0" smtClean="0"/>
              <a:t> </a:t>
            </a:r>
            <a:r>
              <a:rPr lang="en-US" dirty="0" err="1" smtClean="0"/>
              <a:t>procesele</a:t>
            </a:r>
            <a:r>
              <a:rPr lang="en-US" dirty="0" smtClean="0"/>
              <a:t> la </a:t>
            </a:r>
            <a:r>
              <a:rPr lang="en-US" dirty="0" err="1" smtClean="0"/>
              <a:t>culoarea</a:t>
            </a:r>
            <a:r>
              <a:rPr lang="en-US" dirty="0" smtClean="0"/>
              <a:t> </a:t>
            </a:r>
            <a:r>
              <a:rPr lang="en-US" dirty="0" err="1" smtClean="0"/>
              <a:t>albastru</a:t>
            </a:r>
            <a:r>
              <a:rPr lang="en-US" dirty="0" smtClean="0"/>
              <a:t> </a:t>
            </a:r>
            <a:r>
              <a:rPr lang="en-US" dirty="0" err="1" smtClean="0"/>
              <a:t>şi</a:t>
            </a:r>
            <a:r>
              <a:rPr lang="en-US" dirty="0" smtClean="0"/>
              <a:t> a </a:t>
            </a:r>
            <a:r>
              <a:rPr lang="en-US" dirty="0" err="1" smtClean="0"/>
              <a:t>doua</a:t>
            </a:r>
            <a:r>
              <a:rPr lang="en-US" dirty="0" smtClean="0"/>
              <a:t> </a:t>
            </a:r>
            <a:r>
              <a:rPr lang="en-US" dirty="0" err="1" smtClean="0"/>
              <a:t>oară</a:t>
            </a:r>
            <a:r>
              <a:rPr lang="en-US" dirty="0" smtClean="0"/>
              <a:t> </a:t>
            </a:r>
            <a:r>
              <a:rPr lang="en-US" dirty="0" err="1" smtClean="0"/>
              <a:t>pentru</a:t>
            </a:r>
            <a:r>
              <a:rPr lang="en-US" dirty="0" smtClean="0"/>
              <a:t> a </a:t>
            </a:r>
            <a:r>
              <a:rPr lang="en-US" dirty="0" err="1" smtClean="0"/>
              <a:t>verifica</a:t>
            </a:r>
            <a:r>
              <a:rPr lang="en-US" dirty="0" smtClean="0"/>
              <a:t> </a:t>
            </a:r>
            <a:r>
              <a:rPr lang="en-US" dirty="0" err="1" smtClean="0"/>
              <a:t>păstrarea</a:t>
            </a:r>
            <a:r>
              <a:rPr lang="en-US" dirty="0" smtClean="0"/>
              <a:t> </a:t>
            </a:r>
            <a:r>
              <a:rPr lang="en-US" dirty="0" err="1" smtClean="0"/>
              <a:t>culorii</a:t>
            </a:r>
            <a:r>
              <a:rPr lang="en-US" dirty="0" smtClean="0"/>
              <a:t> de la </a:t>
            </a:r>
            <a:r>
              <a:rPr lang="en-US" dirty="0" err="1" smtClean="0"/>
              <a:t>ultima</a:t>
            </a:r>
            <a:r>
              <a:rPr lang="en-US" dirty="0" smtClean="0"/>
              <a:t> </a:t>
            </a:r>
            <a:r>
              <a:rPr lang="en-US" dirty="0" err="1" smtClean="0"/>
              <a:t>modificare.s</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6F1BA5D-003C-4FB2-ADB4-B8C85E7DCD5F}" type="slidenum">
              <a:rPr lang="en-US" sz="1300"/>
              <a:pPr/>
              <a:t>9</a:t>
            </a:fld>
            <a:endParaRPr lang="en-US" sz="13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fr-FR" dirty="0" err="1" smtClean="0"/>
              <a:t>Cheia</a:t>
            </a:r>
            <a:r>
              <a:rPr lang="fr-FR" dirty="0" smtClean="0"/>
              <a:t> </a:t>
            </a:r>
            <a:r>
              <a:rPr lang="fr-FR" dirty="0" err="1" smtClean="0"/>
              <a:t>algoritmului</a:t>
            </a:r>
            <a:r>
              <a:rPr lang="fr-FR" dirty="0" smtClean="0"/>
              <a:t> </a:t>
            </a:r>
            <a:r>
              <a:rPr lang="fr-FR" dirty="0" err="1" smtClean="0"/>
              <a:t>pentru</a:t>
            </a:r>
            <a:r>
              <a:rPr lang="fr-FR" dirty="0" smtClean="0"/>
              <a:t> </a:t>
            </a:r>
            <a:r>
              <a:rPr lang="fr-FR" dirty="0" err="1" smtClean="0"/>
              <a:t>topologia</a:t>
            </a:r>
            <a:r>
              <a:rPr lang="fr-FR" dirty="0" smtClean="0"/>
              <a:t> </a:t>
            </a:r>
            <a:r>
              <a:rPr lang="fr-FR" dirty="0" err="1" smtClean="0"/>
              <a:t>inel</a:t>
            </a:r>
            <a:r>
              <a:rPr lang="fr-FR" dirty="0" smtClean="0"/>
              <a:t> este </a:t>
            </a:r>
            <a:r>
              <a:rPr lang="fr-FR" dirty="0" err="1" smtClean="0"/>
              <a:t>că</a:t>
            </a:r>
            <a:r>
              <a:rPr lang="fr-FR" dirty="0" smtClean="0"/>
              <a:t> </a:t>
            </a:r>
            <a:r>
              <a:rPr lang="fr-FR" dirty="0" err="1" smtClean="0"/>
              <a:t>jetonul</a:t>
            </a:r>
            <a:r>
              <a:rPr lang="fr-FR" dirty="0" smtClean="0"/>
              <a:t> </a:t>
            </a:r>
            <a:r>
              <a:rPr lang="fr-FR" dirty="0" err="1" smtClean="0"/>
              <a:t>parcurge</a:t>
            </a:r>
            <a:r>
              <a:rPr lang="fr-FR" dirty="0" smtClean="0"/>
              <a:t> </a:t>
            </a:r>
            <a:r>
              <a:rPr lang="fr-FR" dirty="0" err="1" smtClean="0"/>
              <a:t>toate</a:t>
            </a:r>
            <a:r>
              <a:rPr lang="fr-FR" dirty="0" smtClean="0"/>
              <a:t> </a:t>
            </a:r>
            <a:r>
              <a:rPr lang="fr-FR" dirty="0" err="1" smtClean="0"/>
              <a:t>legăturile</a:t>
            </a:r>
            <a:r>
              <a:rPr lang="fr-FR" dirty="0" smtClean="0"/>
              <a:t> </a:t>
            </a:r>
            <a:r>
              <a:rPr lang="fr-FR" dirty="0" err="1" smtClean="0"/>
              <a:t>posibile</a:t>
            </a:r>
            <a:r>
              <a:rPr lang="fr-FR" dirty="0" smtClean="0"/>
              <a:t> </a:t>
            </a:r>
            <a:r>
              <a:rPr lang="fr-FR" dirty="0" err="1" smtClean="0"/>
              <a:t>între</a:t>
            </a:r>
            <a:r>
              <a:rPr lang="fr-FR" dirty="0" smtClean="0"/>
              <a:t> </a:t>
            </a:r>
            <a:r>
              <a:rPr lang="fr-FR" dirty="0" err="1" smtClean="0"/>
              <a:t>procese</a:t>
            </a:r>
            <a:r>
              <a:rPr lang="fr-FR" dirty="0" smtClean="0"/>
              <a:t>, </a:t>
            </a:r>
            <a:r>
              <a:rPr lang="fr-FR" b="1" dirty="0" err="1" smtClean="0"/>
              <a:t>golind</a:t>
            </a:r>
            <a:r>
              <a:rPr lang="fr-FR" dirty="0" smtClean="0"/>
              <a:t> </a:t>
            </a:r>
            <a:r>
              <a:rPr lang="fr-FR" dirty="0" err="1" smtClean="0"/>
              <a:t>canalele</a:t>
            </a:r>
            <a:r>
              <a:rPr lang="fr-FR" dirty="0" smtClean="0"/>
              <a:t> de </a:t>
            </a:r>
            <a:r>
              <a:rPr lang="fr-FR" dirty="0" err="1" smtClean="0"/>
              <a:t>comunicare</a:t>
            </a:r>
            <a:r>
              <a:rPr lang="fr-FR" dirty="0" smtClean="0"/>
              <a:t> de </a:t>
            </a:r>
            <a:r>
              <a:rPr lang="fr-FR" dirty="0" err="1" smtClean="0"/>
              <a:t>mesajele</a:t>
            </a:r>
            <a:r>
              <a:rPr lang="fr-FR" dirty="0" smtClean="0"/>
              <a:t> </a:t>
            </a:r>
            <a:r>
              <a:rPr lang="fr-FR" dirty="0" err="1" smtClean="0"/>
              <a:t>uzuale</a:t>
            </a:r>
            <a:r>
              <a:rPr lang="fr-FR" dirty="0" smtClean="0"/>
              <a:t>. </a:t>
            </a:r>
            <a:r>
              <a:rPr lang="fr-FR" dirty="0" err="1" smtClean="0"/>
              <a:t>Putem</a:t>
            </a:r>
            <a:r>
              <a:rPr lang="fr-FR" dirty="0" smtClean="0"/>
              <a:t> </a:t>
            </a:r>
            <a:r>
              <a:rPr lang="fr-FR" dirty="0" err="1" smtClean="0"/>
              <a:t>extinde</a:t>
            </a:r>
            <a:r>
              <a:rPr lang="fr-FR" dirty="0" smtClean="0"/>
              <a:t> </a:t>
            </a:r>
            <a:r>
              <a:rPr lang="fr-FR" dirty="0" err="1" smtClean="0"/>
              <a:t>această</a:t>
            </a:r>
            <a:r>
              <a:rPr lang="fr-FR" dirty="0" smtClean="0"/>
              <a:t> </a:t>
            </a:r>
            <a:r>
              <a:rPr lang="fr-FR" dirty="0" err="1" smtClean="0"/>
              <a:t>metodă</a:t>
            </a:r>
            <a:r>
              <a:rPr lang="fr-FR" dirty="0" smtClean="0"/>
              <a:t> la noua topologie, </a:t>
            </a:r>
            <a:r>
              <a:rPr lang="fr-FR" dirty="0" err="1" smtClean="0"/>
              <a:t>cerînd</a:t>
            </a:r>
            <a:r>
              <a:rPr lang="fr-FR" dirty="0" smtClean="0"/>
              <a:t> ca </a:t>
            </a:r>
            <a:r>
              <a:rPr lang="fr-FR" dirty="0" err="1" smtClean="0"/>
              <a:t>jetonul</a:t>
            </a:r>
            <a:r>
              <a:rPr lang="fr-FR" dirty="0" smtClean="0"/>
              <a:t> </a:t>
            </a:r>
            <a:r>
              <a:rPr lang="fr-FR" dirty="0" err="1" smtClean="0"/>
              <a:t>să</a:t>
            </a:r>
            <a:r>
              <a:rPr lang="fr-FR" dirty="0" smtClean="0"/>
              <a:t> </a:t>
            </a:r>
            <a:r>
              <a:rPr lang="fr-FR" dirty="0" err="1" smtClean="0"/>
              <a:t>parcurgă</a:t>
            </a:r>
            <a:r>
              <a:rPr lang="fr-FR" dirty="0" smtClean="0"/>
              <a:t> </a:t>
            </a:r>
            <a:r>
              <a:rPr lang="fr-FR" dirty="0" err="1" smtClean="0"/>
              <a:t>fiecare</a:t>
            </a:r>
            <a:r>
              <a:rPr lang="fr-FR" dirty="0" smtClean="0"/>
              <a:t> arc al </a:t>
            </a:r>
            <a:r>
              <a:rPr lang="fr-FR" dirty="0" err="1" smtClean="0"/>
              <a:t>grafului</a:t>
            </a:r>
            <a:r>
              <a:rPr lang="fr-FR" dirty="0" smtClean="0"/>
              <a:t>. </a:t>
            </a:r>
            <a:r>
              <a:rPr lang="fr-FR" dirty="0" err="1" smtClean="0"/>
              <a:t>Aceasta</a:t>
            </a:r>
            <a:r>
              <a:rPr lang="fr-FR" dirty="0" smtClean="0"/>
              <a:t> </a:t>
            </a:r>
            <a:r>
              <a:rPr lang="fr-FR" dirty="0" err="1" smtClean="0"/>
              <a:t>înseamnă</a:t>
            </a:r>
            <a:r>
              <a:rPr lang="fr-FR" dirty="0" smtClean="0"/>
              <a:t> </a:t>
            </a:r>
            <a:r>
              <a:rPr lang="fr-FR" dirty="0" err="1" smtClean="0"/>
              <a:t>că</a:t>
            </a:r>
            <a:r>
              <a:rPr lang="fr-FR" dirty="0" smtClean="0"/>
              <a:t> </a:t>
            </a:r>
            <a:r>
              <a:rPr lang="fr-FR" dirty="0" err="1" smtClean="0"/>
              <a:t>fiecare</a:t>
            </a:r>
            <a:r>
              <a:rPr lang="fr-FR" dirty="0" smtClean="0"/>
              <a:t> </a:t>
            </a:r>
            <a:r>
              <a:rPr lang="fr-FR" dirty="0" err="1" smtClean="0"/>
              <a:t>proces</a:t>
            </a:r>
            <a:r>
              <a:rPr lang="fr-FR" dirty="0" smtClean="0"/>
              <a:t> este </a:t>
            </a:r>
            <a:r>
              <a:rPr lang="fr-FR" dirty="0" err="1" smtClean="0"/>
              <a:t>vizitat</a:t>
            </a:r>
            <a:r>
              <a:rPr lang="fr-FR" dirty="0" smtClean="0"/>
              <a:t> de mai </a:t>
            </a:r>
            <a:r>
              <a:rPr lang="fr-FR" dirty="0" err="1" smtClean="0"/>
              <a:t>multe</a:t>
            </a:r>
            <a:r>
              <a:rPr lang="fr-FR" dirty="0" smtClean="0"/>
              <a:t> </a:t>
            </a:r>
            <a:r>
              <a:rPr lang="fr-FR" dirty="0" err="1" smtClean="0"/>
              <a:t>ori</a:t>
            </a:r>
            <a:r>
              <a:rPr lang="fr-FR" dirty="0" smtClean="0"/>
              <a:t>. </a:t>
            </a:r>
            <a:r>
              <a:rPr lang="fr-FR" dirty="0" err="1" smtClean="0"/>
              <a:t>Dacă</a:t>
            </a:r>
            <a:r>
              <a:rPr lang="fr-FR" dirty="0" smtClean="0"/>
              <a:t> la </a:t>
            </a:r>
            <a:r>
              <a:rPr lang="fr-FR" dirty="0" err="1" smtClean="0"/>
              <a:t>fiecare</a:t>
            </a:r>
            <a:r>
              <a:rPr lang="fr-FR" dirty="0" smtClean="0"/>
              <a:t> </a:t>
            </a:r>
            <a:r>
              <a:rPr lang="fr-FR" dirty="0" err="1" smtClean="0"/>
              <a:t>vizitare</a:t>
            </a:r>
            <a:r>
              <a:rPr lang="fr-FR" dirty="0" smtClean="0"/>
              <a:t> </a:t>
            </a:r>
            <a:r>
              <a:rPr lang="fr-FR" dirty="0" err="1" smtClean="0"/>
              <a:t>procesul</a:t>
            </a:r>
            <a:r>
              <a:rPr lang="fr-FR" dirty="0" smtClean="0"/>
              <a:t> se </a:t>
            </a:r>
            <a:r>
              <a:rPr lang="fr-FR" dirty="0" err="1" smtClean="0"/>
              <a:t>menține</a:t>
            </a:r>
            <a:r>
              <a:rPr lang="fr-FR" dirty="0" smtClean="0"/>
              <a:t> liber, </a:t>
            </a:r>
            <a:r>
              <a:rPr lang="fr-FR" dirty="0" err="1" smtClean="0"/>
              <a:t>putem</a:t>
            </a:r>
            <a:r>
              <a:rPr lang="fr-FR" dirty="0" smtClean="0"/>
              <a:t> </a:t>
            </a:r>
            <a:r>
              <a:rPr lang="fr-FR" dirty="0" err="1" smtClean="0"/>
              <a:t>decide</a:t>
            </a:r>
            <a:r>
              <a:rPr lang="fr-FR" dirty="0" smtClean="0"/>
              <a:t> </a:t>
            </a:r>
            <a:r>
              <a:rPr lang="fr-FR" dirty="0" err="1" smtClean="0"/>
              <a:t>terminarea</a:t>
            </a:r>
            <a:r>
              <a:rPr lang="fr-FR" dirty="0" smtClean="0"/>
              <a:t> </a:t>
            </a:r>
            <a:r>
              <a:rPr lang="fr-FR" dirty="0" err="1" smtClean="0"/>
              <a:t>întregii</a:t>
            </a:r>
            <a:r>
              <a:rPr lang="fr-FR" dirty="0" smtClean="0"/>
              <a:t> </a:t>
            </a:r>
            <a:r>
              <a:rPr lang="fr-FR" dirty="0" err="1" smtClean="0"/>
              <a:t>colecții</a:t>
            </a:r>
            <a:r>
              <a:rPr lang="fr-FR" dirty="0" smtClean="0"/>
              <a:t> de </a:t>
            </a:r>
            <a:r>
              <a:rPr lang="fr-FR" dirty="0" err="1" smtClean="0"/>
              <a:t>procese</a:t>
            </a:r>
            <a:r>
              <a:rPr lang="fr-FR" dirty="0" smtClean="0"/>
              <a:t>.</a:t>
            </a:r>
          </a:p>
          <a:p>
            <a:pPr eaLnBrk="1" hangingPunct="1"/>
            <a:endParaRPr lang="fr-FR" dirty="0" smtClean="0"/>
          </a:p>
          <a:p>
            <a:pPr eaLnBrk="1" hangingPunct="1"/>
            <a:r>
              <a:rPr lang="fr-FR" dirty="0" smtClean="0"/>
              <a:t>Fie c un </a:t>
            </a:r>
            <a:r>
              <a:rPr lang="fr-FR" dirty="0" err="1" smtClean="0"/>
              <a:t>ciclu</a:t>
            </a:r>
            <a:r>
              <a:rPr lang="fr-FR" dirty="0" smtClean="0"/>
              <a:t> care </a:t>
            </a:r>
            <a:r>
              <a:rPr lang="fr-FR" dirty="0" err="1" smtClean="0"/>
              <a:t>include</a:t>
            </a:r>
            <a:r>
              <a:rPr lang="fr-FR" dirty="0" smtClean="0"/>
              <a:t> </a:t>
            </a:r>
            <a:r>
              <a:rPr lang="fr-FR" dirty="0" err="1" smtClean="0"/>
              <a:t>toate</a:t>
            </a:r>
            <a:r>
              <a:rPr lang="fr-FR" dirty="0" smtClean="0"/>
              <a:t> </a:t>
            </a:r>
            <a:r>
              <a:rPr lang="fr-FR" dirty="0" err="1" smtClean="0"/>
              <a:t>arcele</a:t>
            </a:r>
            <a:r>
              <a:rPr lang="fr-FR" dirty="0" smtClean="0"/>
              <a:t> </a:t>
            </a:r>
            <a:r>
              <a:rPr lang="fr-FR" dirty="0" err="1" smtClean="0"/>
              <a:t>grafului</a:t>
            </a:r>
            <a:r>
              <a:rPr lang="fr-FR" dirty="0" smtClean="0"/>
              <a:t> </a:t>
            </a:r>
            <a:r>
              <a:rPr lang="fr-FR" dirty="0" err="1" smtClean="0"/>
              <a:t>şi</a:t>
            </a:r>
            <a:r>
              <a:rPr lang="fr-FR" dirty="0" smtClean="0"/>
              <a:t> fie </a:t>
            </a:r>
            <a:r>
              <a:rPr lang="fr-FR" b="1" dirty="0" err="1" smtClean="0"/>
              <a:t>nc</a:t>
            </a:r>
            <a:r>
              <a:rPr lang="fr-FR" dirty="0" smtClean="0"/>
              <a:t> </a:t>
            </a:r>
            <a:r>
              <a:rPr lang="fr-FR" dirty="0" err="1" smtClean="0"/>
              <a:t>lungimea</a:t>
            </a:r>
            <a:r>
              <a:rPr lang="fr-FR" dirty="0" smtClean="0"/>
              <a:t> lui. </a:t>
            </a:r>
            <a:r>
              <a:rPr lang="fr-FR" dirty="0" err="1" smtClean="0"/>
              <a:t>Procesele</a:t>
            </a:r>
            <a:r>
              <a:rPr lang="fr-FR" dirty="0" smtClean="0"/>
              <a:t> </a:t>
            </a:r>
            <a:r>
              <a:rPr lang="fr-FR" dirty="0" err="1" smtClean="0"/>
              <a:t>păstrează</a:t>
            </a:r>
            <a:r>
              <a:rPr lang="fr-FR" dirty="0" smtClean="0"/>
              <a:t> o </a:t>
            </a:r>
            <a:r>
              <a:rPr lang="fr-FR" dirty="0" err="1" smtClean="0"/>
              <a:t>urmă</a:t>
            </a:r>
            <a:r>
              <a:rPr lang="fr-FR" dirty="0" smtClean="0"/>
              <a:t> a </a:t>
            </a:r>
            <a:r>
              <a:rPr lang="fr-FR" dirty="0" err="1" smtClean="0"/>
              <a:t>acestui</a:t>
            </a:r>
            <a:r>
              <a:rPr lang="fr-FR" dirty="0" smtClean="0"/>
              <a:t> </a:t>
            </a:r>
            <a:r>
              <a:rPr lang="fr-FR" dirty="0" err="1" smtClean="0"/>
              <a:t>ciclu</a:t>
            </a:r>
            <a:r>
              <a:rPr lang="fr-FR" dirty="0" smtClean="0"/>
              <a:t>, </a:t>
            </a:r>
            <a:r>
              <a:rPr lang="fr-FR" dirty="0" err="1" smtClean="0"/>
              <a:t>astfel</a:t>
            </a:r>
            <a:r>
              <a:rPr lang="fr-FR" dirty="0" smtClean="0"/>
              <a:t> </a:t>
            </a:r>
            <a:r>
              <a:rPr lang="fr-FR" dirty="0" err="1" smtClean="0"/>
              <a:t>că</a:t>
            </a:r>
            <a:r>
              <a:rPr lang="fr-FR" dirty="0" smtClean="0"/>
              <a:t> la </a:t>
            </a:r>
            <a:r>
              <a:rPr lang="fr-FR" dirty="0" err="1" smtClean="0"/>
              <a:t>fiecare</a:t>
            </a:r>
            <a:r>
              <a:rPr lang="fr-FR" dirty="0" smtClean="0"/>
              <a:t> </a:t>
            </a:r>
            <a:r>
              <a:rPr lang="fr-FR" dirty="0" err="1" smtClean="0"/>
              <a:t>vizitare</a:t>
            </a:r>
            <a:r>
              <a:rPr lang="fr-FR" dirty="0" smtClean="0"/>
              <a:t> </a:t>
            </a:r>
            <a:r>
              <a:rPr lang="fr-FR" dirty="0" err="1" smtClean="0"/>
              <a:t>ele</a:t>
            </a:r>
            <a:r>
              <a:rPr lang="fr-FR" dirty="0" smtClean="0"/>
              <a:t> </a:t>
            </a:r>
            <a:r>
              <a:rPr lang="fr-FR" dirty="0" err="1" smtClean="0"/>
              <a:t>aleg</a:t>
            </a:r>
            <a:r>
              <a:rPr lang="fr-FR" dirty="0" smtClean="0"/>
              <a:t> </a:t>
            </a:r>
            <a:r>
              <a:rPr lang="fr-FR" dirty="0" err="1" smtClean="0"/>
              <a:t>următoarea</a:t>
            </a:r>
            <a:r>
              <a:rPr lang="fr-FR" dirty="0" smtClean="0"/>
              <a:t> </a:t>
            </a:r>
            <a:r>
              <a:rPr lang="fr-FR" dirty="0" err="1" smtClean="0"/>
              <a:t>legătură</a:t>
            </a:r>
            <a:r>
              <a:rPr lang="fr-FR" dirty="0" smtClean="0"/>
              <a:t> </a:t>
            </a:r>
            <a:r>
              <a:rPr lang="fr-FR" dirty="0" err="1" smtClean="0"/>
              <a:t>pe</a:t>
            </a:r>
            <a:r>
              <a:rPr lang="fr-FR" dirty="0" smtClean="0"/>
              <a:t> care transmit </a:t>
            </a:r>
            <a:r>
              <a:rPr lang="fr-FR" dirty="0" err="1" smtClean="0"/>
              <a:t>jetonul</a:t>
            </a:r>
            <a:r>
              <a:rPr lang="fr-FR" dirty="0" smtClean="0"/>
              <a:t>. Ca </a:t>
            </a:r>
            <a:r>
              <a:rPr lang="fr-FR" dirty="0" err="1" smtClean="0"/>
              <a:t>şi</a:t>
            </a:r>
            <a:r>
              <a:rPr lang="fr-FR" dirty="0" smtClean="0"/>
              <a:t> mai </a:t>
            </a:r>
            <a:r>
              <a:rPr lang="fr-FR" dirty="0" err="1" smtClean="0"/>
              <a:t>înainte</a:t>
            </a:r>
            <a:r>
              <a:rPr lang="fr-FR" dirty="0" smtClean="0"/>
              <a:t>, </a:t>
            </a:r>
            <a:r>
              <a:rPr lang="fr-FR" dirty="0" err="1" smtClean="0"/>
              <a:t>jetonul</a:t>
            </a:r>
            <a:r>
              <a:rPr lang="fr-FR" dirty="0" smtClean="0"/>
              <a:t> </a:t>
            </a:r>
            <a:r>
              <a:rPr lang="fr-FR" dirty="0" err="1" smtClean="0"/>
              <a:t>poartă</a:t>
            </a:r>
            <a:r>
              <a:rPr lang="fr-FR" dirty="0" smtClean="0"/>
              <a:t> </a:t>
            </a:r>
            <a:r>
              <a:rPr lang="fr-FR" dirty="0" err="1" smtClean="0"/>
              <a:t>numărul</a:t>
            </a:r>
            <a:r>
              <a:rPr lang="fr-FR" dirty="0" smtClean="0"/>
              <a:t> de </a:t>
            </a:r>
            <a:r>
              <a:rPr lang="fr-FR" dirty="0" err="1" smtClean="0"/>
              <a:t>legături</a:t>
            </a:r>
            <a:r>
              <a:rPr lang="fr-FR" dirty="0" smtClean="0"/>
              <a:t> </a:t>
            </a:r>
            <a:r>
              <a:rPr lang="fr-FR" dirty="0" err="1" smtClean="0"/>
              <a:t>găsite</a:t>
            </a:r>
            <a:r>
              <a:rPr lang="fr-FR" dirty="0" smtClean="0"/>
              <a:t> </a:t>
            </a:r>
            <a:r>
              <a:rPr lang="fr-FR" dirty="0" err="1" smtClean="0"/>
              <a:t>libere</a:t>
            </a:r>
            <a:r>
              <a:rPr lang="fr-FR" dirty="0" smtClean="0"/>
              <a:t>. </a:t>
            </a:r>
            <a:r>
              <a:rPr lang="fr-FR" dirty="0" err="1" smtClean="0"/>
              <a:t>Spre</a:t>
            </a:r>
            <a:r>
              <a:rPr lang="fr-FR" dirty="0" smtClean="0"/>
              <a:t> </a:t>
            </a:r>
            <a:r>
              <a:rPr lang="fr-FR" dirty="0" err="1" smtClean="0"/>
              <a:t>deosebire</a:t>
            </a:r>
            <a:r>
              <a:rPr lang="fr-FR" dirty="0" smtClean="0"/>
              <a:t> de </a:t>
            </a:r>
            <a:r>
              <a:rPr lang="fr-FR" dirty="0" err="1" smtClean="0"/>
              <a:t>cazul</a:t>
            </a:r>
            <a:r>
              <a:rPr lang="fr-FR" dirty="0" smtClean="0"/>
              <a:t> </a:t>
            </a:r>
            <a:r>
              <a:rPr lang="fr-FR" dirty="0" err="1" smtClean="0"/>
              <a:t>precedent</a:t>
            </a:r>
            <a:r>
              <a:rPr lang="fr-FR" dirty="0" smtClean="0"/>
              <a:t>, nu este </a:t>
            </a:r>
            <a:r>
              <a:rPr lang="fr-FR" dirty="0" err="1" smtClean="0"/>
              <a:t>sigur</a:t>
            </a:r>
            <a:r>
              <a:rPr lang="fr-FR" dirty="0" smtClean="0"/>
              <a:t> </a:t>
            </a:r>
            <a:r>
              <a:rPr lang="fr-FR" dirty="0" err="1" smtClean="0"/>
              <a:t>că</a:t>
            </a:r>
            <a:r>
              <a:rPr lang="fr-FR" dirty="0" smtClean="0"/>
              <a:t> </a:t>
            </a:r>
            <a:r>
              <a:rPr lang="fr-FR" dirty="0" err="1" smtClean="0"/>
              <a:t>dacă</a:t>
            </a:r>
            <a:r>
              <a:rPr lang="fr-FR" dirty="0" smtClean="0"/>
              <a:t> la </a:t>
            </a:r>
            <a:r>
              <a:rPr lang="fr-FR" dirty="0" err="1" smtClean="0"/>
              <a:t>capătul</a:t>
            </a:r>
            <a:r>
              <a:rPr lang="fr-FR" dirty="0" smtClean="0"/>
              <a:t> </a:t>
            </a:r>
            <a:r>
              <a:rPr lang="fr-FR" dirty="0" err="1" smtClean="0"/>
              <a:t>ciclului</a:t>
            </a:r>
            <a:r>
              <a:rPr lang="fr-FR" dirty="0" smtClean="0"/>
              <a:t> </a:t>
            </a:r>
            <a:r>
              <a:rPr lang="fr-FR" dirty="0" err="1" smtClean="0"/>
              <a:t>jetonul</a:t>
            </a:r>
            <a:r>
              <a:rPr lang="fr-FR" dirty="0" smtClean="0"/>
              <a:t> </a:t>
            </a:r>
            <a:r>
              <a:rPr lang="fr-FR" dirty="0" err="1" smtClean="0"/>
              <a:t>găseşte</a:t>
            </a:r>
            <a:r>
              <a:rPr lang="fr-FR" dirty="0" smtClean="0"/>
              <a:t> </a:t>
            </a:r>
            <a:r>
              <a:rPr lang="fr-FR" dirty="0" err="1" smtClean="0"/>
              <a:t>procesul</a:t>
            </a:r>
            <a:r>
              <a:rPr lang="fr-FR" dirty="0" smtClean="0"/>
              <a:t> </a:t>
            </a:r>
            <a:r>
              <a:rPr lang="fr-FR" dirty="0" err="1" smtClean="0"/>
              <a:t>inițiator</a:t>
            </a:r>
            <a:r>
              <a:rPr lang="fr-FR" dirty="0" smtClean="0"/>
              <a:t> la </a:t>
            </a:r>
            <a:r>
              <a:rPr lang="fr-FR" dirty="0" err="1" smtClean="0"/>
              <a:t>culoarea</a:t>
            </a:r>
            <a:r>
              <a:rPr lang="fr-FR" dirty="0" smtClean="0"/>
              <a:t> de </a:t>
            </a:r>
            <a:r>
              <a:rPr lang="fr-FR" dirty="0" err="1" smtClean="0"/>
              <a:t>start</a:t>
            </a:r>
            <a:r>
              <a:rPr lang="fr-FR" dirty="0" smtClean="0"/>
              <a:t>, </a:t>
            </a:r>
            <a:r>
              <a:rPr lang="fr-FR" dirty="0" err="1" smtClean="0"/>
              <a:t>celelalte</a:t>
            </a:r>
            <a:r>
              <a:rPr lang="fr-FR" dirty="0" smtClean="0"/>
              <a:t> </a:t>
            </a:r>
            <a:r>
              <a:rPr lang="fr-FR" dirty="0" err="1" smtClean="0"/>
              <a:t>procese</a:t>
            </a:r>
            <a:r>
              <a:rPr lang="fr-FR" dirty="0" smtClean="0"/>
              <a:t> nu au </a:t>
            </a:r>
            <a:r>
              <a:rPr lang="fr-FR" dirty="0" err="1" smtClean="0"/>
              <a:t>schimbat</a:t>
            </a:r>
            <a:r>
              <a:rPr lang="fr-FR" dirty="0" smtClean="0"/>
              <a:t> </a:t>
            </a:r>
            <a:r>
              <a:rPr lang="fr-FR" dirty="0" err="1" smtClean="0"/>
              <a:t>mesaje</a:t>
            </a:r>
            <a:r>
              <a:rPr lang="fr-FR" dirty="0" smtClean="0"/>
              <a:t> </a:t>
            </a:r>
            <a:r>
              <a:rPr lang="fr-FR" dirty="0" err="1" smtClean="0"/>
              <a:t>între</a:t>
            </a:r>
            <a:r>
              <a:rPr lang="fr-FR" dirty="0" smtClean="0"/>
              <a:t> </a:t>
            </a:r>
            <a:r>
              <a:rPr lang="fr-FR" dirty="0" err="1" smtClean="0"/>
              <a:t>ele</a:t>
            </a:r>
            <a:r>
              <a:rPr lang="fr-FR" dirty="0" smtClean="0"/>
              <a:t>. </a:t>
            </a:r>
            <a:r>
              <a:rPr lang="pt-BR" dirty="0" smtClean="0"/>
              <a:t>Ca urmare, de data aceasta este nevoie de o regulă diferită de pasare a jetonului şi de o condiție diferită de decidere a terminării.</a:t>
            </a:r>
          </a:p>
          <a:p>
            <a:pPr eaLnBrk="1" hangingPunct="1"/>
            <a:endParaRPr lang="pt-BR" dirty="0" smtClean="0"/>
          </a:p>
          <a:p>
            <a:pPr eaLnBrk="1" hangingPunct="1"/>
            <a:r>
              <a:rPr lang="en-US" dirty="0" err="1" smtClean="0"/>
              <a:t>În</a:t>
            </a:r>
            <a:r>
              <a:rPr lang="en-US" dirty="0" smtClean="0"/>
              <a:t> </a:t>
            </a:r>
            <a:r>
              <a:rPr lang="en-US" dirty="0" err="1" smtClean="0"/>
              <a:t>fapt</a:t>
            </a:r>
            <a:r>
              <a:rPr lang="en-US" dirty="0" smtClean="0"/>
              <a:t>, </a:t>
            </a:r>
            <a:r>
              <a:rPr lang="en-US" dirty="0" err="1" smtClean="0"/>
              <a:t>jetonul</a:t>
            </a:r>
            <a:r>
              <a:rPr lang="en-US" dirty="0" smtClean="0"/>
              <a:t> </a:t>
            </a:r>
            <a:r>
              <a:rPr lang="en-US" dirty="0" err="1" smtClean="0"/>
              <a:t>parcurge</a:t>
            </a:r>
            <a:r>
              <a:rPr lang="en-US" dirty="0" smtClean="0"/>
              <a:t> </a:t>
            </a:r>
            <a:r>
              <a:rPr lang="en-US" dirty="0" err="1" smtClean="0"/>
              <a:t>ciclul</a:t>
            </a:r>
            <a:r>
              <a:rPr lang="en-US" dirty="0" smtClean="0"/>
              <a:t> de </a:t>
            </a:r>
            <a:r>
              <a:rPr lang="en-US" dirty="0" err="1" smtClean="0"/>
              <a:t>două</a:t>
            </a:r>
            <a:r>
              <a:rPr lang="en-US" dirty="0" smtClean="0"/>
              <a:t> </a:t>
            </a:r>
            <a:r>
              <a:rPr lang="en-US" dirty="0" err="1" smtClean="0"/>
              <a:t>ori</a:t>
            </a:r>
            <a:r>
              <a:rPr lang="en-US" dirty="0" smtClean="0"/>
              <a:t> </a:t>
            </a:r>
            <a:r>
              <a:rPr lang="en-US" dirty="0" err="1" smtClean="0"/>
              <a:t>pentru</a:t>
            </a:r>
            <a:r>
              <a:rPr lang="en-US" dirty="0" smtClean="0"/>
              <a:t> a decide </a:t>
            </a:r>
            <a:r>
              <a:rPr lang="en-US" dirty="0" err="1" smtClean="0"/>
              <a:t>terminarea</a:t>
            </a:r>
            <a:r>
              <a:rPr lang="en-US" dirty="0" smtClean="0"/>
              <a:t>: o </a:t>
            </a:r>
            <a:r>
              <a:rPr lang="en-US" dirty="0" err="1" smtClean="0"/>
              <a:t>dată</a:t>
            </a:r>
            <a:r>
              <a:rPr lang="en-US" dirty="0" smtClean="0"/>
              <a:t> </a:t>
            </a:r>
            <a:r>
              <a:rPr lang="en-US" dirty="0" err="1" smtClean="0"/>
              <a:t>pentru</a:t>
            </a:r>
            <a:r>
              <a:rPr lang="en-US" dirty="0" smtClean="0"/>
              <a:t> a </a:t>
            </a:r>
            <a:r>
              <a:rPr lang="en-US" dirty="0" err="1" smtClean="0"/>
              <a:t>pune</a:t>
            </a:r>
            <a:r>
              <a:rPr lang="en-US" dirty="0" smtClean="0"/>
              <a:t> </a:t>
            </a:r>
            <a:r>
              <a:rPr lang="en-US" dirty="0" err="1" smtClean="0"/>
              <a:t>procesele</a:t>
            </a:r>
            <a:r>
              <a:rPr lang="en-US" dirty="0" smtClean="0"/>
              <a:t> la </a:t>
            </a:r>
            <a:r>
              <a:rPr lang="en-US" dirty="0" err="1" smtClean="0"/>
              <a:t>culoarea</a:t>
            </a:r>
            <a:r>
              <a:rPr lang="en-US" dirty="0" smtClean="0"/>
              <a:t> </a:t>
            </a:r>
            <a:r>
              <a:rPr lang="en-US" dirty="0" err="1" smtClean="0"/>
              <a:t>albastru</a:t>
            </a:r>
            <a:r>
              <a:rPr lang="en-US" dirty="0" smtClean="0"/>
              <a:t> </a:t>
            </a:r>
            <a:r>
              <a:rPr lang="en-US" dirty="0" err="1" smtClean="0"/>
              <a:t>şi</a:t>
            </a:r>
            <a:r>
              <a:rPr lang="en-US" dirty="0" smtClean="0"/>
              <a:t> a </a:t>
            </a:r>
            <a:r>
              <a:rPr lang="en-US" dirty="0" err="1" smtClean="0"/>
              <a:t>doua</a:t>
            </a:r>
            <a:r>
              <a:rPr lang="en-US" dirty="0" smtClean="0"/>
              <a:t> </a:t>
            </a:r>
            <a:r>
              <a:rPr lang="en-US" dirty="0" err="1" smtClean="0"/>
              <a:t>oară</a:t>
            </a:r>
            <a:r>
              <a:rPr lang="en-US" dirty="0" smtClean="0"/>
              <a:t> </a:t>
            </a:r>
            <a:r>
              <a:rPr lang="en-US" dirty="0" err="1" smtClean="0"/>
              <a:t>pentru</a:t>
            </a:r>
            <a:r>
              <a:rPr lang="en-US" dirty="0" smtClean="0"/>
              <a:t> a </a:t>
            </a:r>
            <a:r>
              <a:rPr lang="en-US" dirty="0" err="1" smtClean="0"/>
              <a:t>verifica</a:t>
            </a:r>
            <a:r>
              <a:rPr lang="en-US" dirty="0" smtClean="0"/>
              <a:t> </a:t>
            </a:r>
            <a:r>
              <a:rPr lang="en-US" dirty="0" err="1" smtClean="0"/>
              <a:t>păstrarea</a:t>
            </a:r>
            <a:r>
              <a:rPr lang="en-US" dirty="0" smtClean="0"/>
              <a:t> </a:t>
            </a:r>
            <a:r>
              <a:rPr lang="en-US" dirty="0" err="1" smtClean="0"/>
              <a:t>culorii</a:t>
            </a:r>
            <a:r>
              <a:rPr lang="en-US" dirty="0" smtClean="0"/>
              <a:t> de la </a:t>
            </a:r>
            <a:r>
              <a:rPr lang="en-US" dirty="0" err="1" smtClean="0"/>
              <a:t>ultima</a:t>
            </a:r>
            <a:r>
              <a:rPr lang="en-US" dirty="0" smtClean="0"/>
              <a:t> </a:t>
            </a:r>
            <a:r>
              <a:rPr lang="en-US" dirty="0" err="1" smtClean="0"/>
              <a:t>modificare.s</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74208DF-8C14-43AC-82C3-EB00AD88307A}" type="slidenum">
              <a:rPr lang="en-US" sz="1300"/>
              <a:pPr/>
              <a:t>11</a:t>
            </a:fld>
            <a:endParaRPr lang="en-US" sz="130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err="1" smtClean="0"/>
              <a:t>Funcția</a:t>
            </a:r>
            <a:r>
              <a:rPr lang="en-US" dirty="0" smtClean="0"/>
              <a:t> de </a:t>
            </a:r>
            <a:r>
              <a:rPr lang="en-US" dirty="0" err="1" smtClean="0"/>
              <a:t>determinare</a:t>
            </a:r>
            <a:r>
              <a:rPr lang="en-US" dirty="0" smtClean="0"/>
              <a:t> a </a:t>
            </a:r>
            <a:r>
              <a:rPr lang="en-US" dirty="0" err="1" smtClean="0"/>
              <a:t>stării</a:t>
            </a:r>
            <a:r>
              <a:rPr lang="en-US" dirty="0" smtClean="0"/>
              <a:t> </a:t>
            </a:r>
            <a:r>
              <a:rPr lang="en-US" dirty="0" err="1" smtClean="0"/>
              <a:t>canalelor</a:t>
            </a:r>
            <a:r>
              <a:rPr lang="en-US" dirty="0" smtClean="0"/>
              <a:t> se </a:t>
            </a:r>
            <a:r>
              <a:rPr lang="en-US" dirty="0" err="1" smtClean="0"/>
              <a:t>poate</a:t>
            </a:r>
            <a:r>
              <a:rPr lang="en-US" dirty="0" smtClean="0"/>
              <a:t> </a:t>
            </a:r>
            <a:r>
              <a:rPr lang="en-US" dirty="0" err="1" smtClean="0"/>
              <a:t>împărți</a:t>
            </a:r>
            <a:r>
              <a:rPr lang="en-US" dirty="0" smtClean="0"/>
              <a:t> </a:t>
            </a:r>
            <a:r>
              <a:rPr lang="en-US" dirty="0" err="1" smtClean="0"/>
              <a:t>între</a:t>
            </a:r>
            <a:r>
              <a:rPr lang="en-US" dirty="0" smtClean="0"/>
              <a:t> </a:t>
            </a:r>
            <a:r>
              <a:rPr lang="en-US" dirty="0" err="1" smtClean="0"/>
              <a:t>procesele</a:t>
            </a:r>
            <a:r>
              <a:rPr lang="en-US" dirty="0" smtClean="0"/>
              <a:t> </a:t>
            </a:r>
            <a:r>
              <a:rPr lang="en-US" dirty="0" err="1" smtClean="0"/>
              <a:t>programului</a:t>
            </a:r>
            <a:r>
              <a:rPr lang="en-US" dirty="0" smtClean="0"/>
              <a:t>: </a:t>
            </a:r>
            <a:r>
              <a:rPr lang="en-US" dirty="0" err="1" smtClean="0"/>
              <a:t>fiecare</a:t>
            </a:r>
            <a:r>
              <a:rPr lang="en-US" dirty="0" smtClean="0"/>
              <a:t> </a:t>
            </a:r>
            <a:r>
              <a:rPr lang="en-US" dirty="0" err="1" smtClean="0"/>
              <a:t>proces</a:t>
            </a:r>
            <a:r>
              <a:rPr lang="en-US" dirty="0" smtClean="0"/>
              <a:t> </a:t>
            </a:r>
            <a:r>
              <a:rPr lang="en-US" dirty="0" err="1" smtClean="0"/>
              <a:t>verifică</a:t>
            </a:r>
            <a:r>
              <a:rPr lang="en-US" dirty="0" smtClean="0"/>
              <a:t> </a:t>
            </a:r>
            <a:r>
              <a:rPr lang="en-US" dirty="0" err="1" smtClean="0"/>
              <a:t>acele</a:t>
            </a:r>
            <a:r>
              <a:rPr lang="en-US" dirty="0" smtClean="0"/>
              <a:t> </a:t>
            </a:r>
            <a:r>
              <a:rPr lang="en-US" dirty="0" err="1" smtClean="0"/>
              <a:t>canale</a:t>
            </a:r>
            <a:r>
              <a:rPr lang="en-US" dirty="0" smtClean="0"/>
              <a:t> </a:t>
            </a:r>
            <a:r>
              <a:rPr lang="en-US" dirty="0" err="1" smtClean="0"/>
              <a:t>pe</a:t>
            </a:r>
            <a:r>
              <a:rPr lang="en-US" dirty="0" smtClean="0"/>
              <a:t> care a </a:t>
            </a:r>
            <a:r>
              <a:rPr lang="en-US" dirty="0" err="1" smtClean="0"/>
              <a:t>transmis</a:t>
            </a:r>
            <a:r>
              <a:rPr lang="en-US" dirty="0" smtClean="0"/>
              <a:t> </a:t>
            </a:r>
            <a:r>
              <a:rPr lang="en-US" dirty="0" err="1" smtClean="0"/>
              <a:t>mesaje</a:t>
            </a:r>
            <a:r>
              <a:rPr lang="en-US" dirty="0" smtClean="0"/>
              <a:t> </a:t>
            </a:r>
            <a:r>
              <a:rPr lang="en-US" dirty="0" err="1" smtClean="0"/>
              <a:t>altor</a:t>
            </a:r>
            <a:r>
              <a:rPr lang="en-US" dirty="0" smtClean="0"/>
              <a:t> </a:t>
            </a:r>
            <a:r>
              <a:rPr lang="en-US" dirty="0" err="1" smtClean="0"/>
              <a:t>procese</a:t>
            </a:r>
            <a:r>
              <a:rPr lang="en-US" dirty="0" smtClean="0"/>
              <a:t> </a:t>
            </a:r>
            <a:r>
              <a:rPr lang="en-US" dirty="0" err="1" smtClean="0"/>
              <a:t>şi</a:t>
            </a:r>
            <a:r>
              <a:rPr lang="en-US" dirty="0" smtClean="0"/>
              <a:t> care </a:t>
            </a:r>
            <a:r>
              <a:rPr lang="en-US" dirty="0" err="1" smtClean="0"/>
              <a:t>constituie</a:t>
            </a:r>
            <a:r>
              <a:rPr lang="en-US" dirty="0" smtClean="0"/>
              <a:t>, </a:t>
            </a:r>
            <a:r>
              <a:rPr lang="en-US" dirty="0" err="1" smtClean="0"/>
              <a:t>deci</a:t>
            </a:r>
            <a:r>
              <a:rPr lang="en-US" dirty="0" smtClean="0"/>
              <a:t>, </a:t>
            </a:r>
            <a:r>
              <a:rPr lang="en-US" dirty="0" err="1" smtClean="0"/>
              <a:t>canalele</a:t>
            </a:r>
            <a:r>
              <a:rPr lang="en-US" dirty="0" smtClean="0"/>
              <a:t> sale de </a:t>
            </a:r>
            <a:r>
              <a:rPr lang="en-US" dirty="0" err="1" smtClean="0"/>
              <a:t>ieşire</a:t>
            </a:r>
            <a:r>
              <a:rPr lang="en-US" dirty="0" smtClean="0"/>
              <a:t>.</a:t>
            </a:r>
          </a:p>
          <a:p>
            <a:pPr eaLnBrk="1" hangingPunct="1"/>
            <a:endParaRPr lang="en-US" dirty="0" smtClean="0"/>
          </a:p>
          <a:p>
            <a:pPr eaLnBrk="1" hangingPunct="1"/>
            <a:r>
              <a:rPr lang="en-US" b="1" dirty="0" err="1" smtClean="0"/>
              <a:t>confirmărilor</a:t>
            </a:r>
            <a:r>
              <a:rPr lang="en-US" dirty="0" smtClean="0"/>
              <a:t>: </a:t>
            </a:r>
            <a:r>
              <a:rPr lang="en-US" dirty="0" err="1" smtClean="0"/>
              <a:t>dacă</a:t>
            </a:r>
            <a:r>
              <a:rPr lang="en-US" dirty="0" smtClean="0"/>
              <a:t> </a:t>
            </a:r>
            <a:r>
              <a:rPr lang="en-US" dirty="0" err="1" smtClean="0"/>
              <a:t>pentru</a:t>
            </a:r>
            <a:r>
              <a:rPr lang="en-US" dirty="0" smtClean="0"/>
              <a:t> </a:t>
            </a:r>
            <a:r>
              <a:rPr lang="en-US" dirty="0" err="1" smtClean="0"/>
              <a:t>fiecare</a:t>
            </a:r>
            <a:r>
              <a:rPr lang="en-US" dirty="0" smtClean="0"/>
              <a:t> </a:t>
            </a:r>
            <a:r>
              <a:rPr lang="en-US" dirty="0" err="1" smtClean="0"/>
              <a:t>mesaj</a:t>
            </a:r>
            <a:r>
              <a:rPr lang="en-US" dirty="0" smtClean="0"/>
              <a:t> </a:t>
            </a:r>
            <a:r>
              <a:rPr lang="en-US" dirty="0" err="1" smtClean="0"/>
              <a:t>transmis</a:t>
            </a:r>
            <a:r>
              <a:rPr lang="en-US" dirty="0" smtClean="0"/>
              <a:t> </a:t>
            </a:r>
            <a:r>
              <a:rPr lang="en-US" dirty="0" err="1" smtClean="0"/>
              <a:t>pe</a:t>
            </a:r>
            <a:r>
              <a:rPr lang="en-US" dirty="0" smtClean="0"/>
              <a:t> un canal, </a:t>
            </a:r>
            <a:r>
              <a:rPr lang="en-US" dirty="0" err="1" smtClean="0"/>
              <a:t>procesul</a:t>
            </a:r>
            <a:r>
              <a:rPr lang="en-US" dirty="0" smtClean="0"/>
              <a:t> </a:t>
            </a:r>
            <a:r>
              <a:rPr lang="en-US" dirty="0" err="1" smtClean="0"/>
              <a:t>primeşte</a:t>
            </a:r>
            <a:r>
              <a:rPr lang="en-US" dirty="0" smtClean="0"/>
              <a:t> de la receptor un </a:t>
            </a:r>
            <a:r>
              <a:rPr lang="en-US" dirty="0" err="1" smtClean="0"/>
              <a:t>semnal</a:t>
            </a:r>
            <a:r>
              <a:rPr lang="en-US" dirty="0" smtClean="0"/>
              <a:t> de </a:t>
            </a:r>
            <a:r>
              <a:rPr lang="en-US" dirty="0" err="1" smtClean="0"/>
              <a:t>confirmare</a:t>
            </a:r>
            <a:r>
              <a:rPr lang="en-US" dirty="0" smtClean="0"/>
              <a:t>, </a:t>
            </a:r>
            <a:r>
              <a:rPr lang="en-US" dirty="0" err="1" smtClean="0"/>
              <a:t>atunci</a:t>
            </a:r>
            <a:r>
              <a:rPr lang="en-US" dirty="0" smtClean="0"/>
              <a:t> </a:t>
            </a:r>
            <a:r>
              <a:rPr lang="en-US" dirty="0" err="1" smtClean="0"/>
              <a:t>canalul</a:t>
            </a:r>
            <a:r>
              <a:rPr lang="en-US" dirty="0" smtClean="0"/>
              <a:t> </a:t>
            </a:r>
            <a:r>
              <a:rPr lang="en-US" dirty="0" err="1" smtClean="0"/>
              <a:t>respectiv</a:t>
            </a:r>
            <a:r>
              <a:rPr lang="en-US" dirty="0" smtClean="0"/>
              <a:t> </a:t>
            </a:r>
            <a:r>
              <a:rPr lang="en-US" dirty="0" err="1" smtClean="0"/>
              <a:t>este</a:t>
            </a:r>
            <a:r>
              <a:rPr lang="en-US" dirty="0" smtClean="0"/>
              <a:t> </a:t>
            </a:r>
            <a:r>
              <a:rPr lang="en-US" dirty="0" err="1" smtClean="0"/>
              <a:t>gol</a:t>
            </a:r>
            <a:r>
              <a:rPr lang="en-US" dirty="0"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E92D84-0E1C-4EE8-B77A-520C3F5A7BE9}" type="slidenum">
              <a:rPr lang="en-US" smtClean="0"/>
              <a:pPr/>
              <a:t>12</a:t>
            </a:fld>
            <a:endParaRPr lang="en-US"/>
          </a:p>
        </p:txBody>
      </p:sp>
    </p:spTree>
    <p:extLst>
      <p:ext uri="{BB962C8B-B14F-4D97-AF65-F5344CB8AC3E}">
        <p14:creationId xmlns:p14="http://schemas.microsoft.com/office/powerpoint/2010/main" val="355229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2C3AB7E-25BF-40EF-B0EB-0D211EC853AB}" type="slidenum">
              <a:rPr lang="en-US" sz="1300"/>
              <a:pPr/>
              <a:t>13</a:t>
            </a:fld>
            <a:endParaRPr lang="en-US" sz="1300"/>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pt-BR" dirty="0" smtClean="0"/>
              <a:t>Ea urmăreşte informarea </a:t>
            </a:r>
            <a:r>
              <a:rPr lang="pt-BR" b="1" dirty="0" smtClean="0"/>
              <a:t>sursei</a:t>
            </a:r>
            <a:r>
              <a:rPr lang="pt-BR" dirty="0" smtClean="0"/>
              <a:t> despre terminarea colecției de  procese. Procesele pot recepționa şi transmite semnalele, chiar şi atunci cînd sunt libere, deci au terminat prelucrarea caracteristică a datelor. </a:t>
            </a:r>
            <a:r>
              <a:rPr lang="en-US" b="1" dirty="0" err="1" smtClean="0"/>
              <a:t>Semnalele</a:t>
            </a:r>
            <a:r>
              <a:rPr lang="en-US" dirty="0" smtClean="0"/>
              <a:t> se transmit, evident, </a:t>
            </a:r>
            <a:r>
              <a:rPr lang="en-US" dirty="0" err="1" smtClean="0"/>
              <a:t>în</a:t>
            </a:r>
            <a:r>
              <a:rPr lang="en-US" dirty="0" smtClean="0"/>
              <a:t> </a:t>
            </a:r>
            <a:r>
              <a:rPr lang="en-US" dirty="0" err="1" smtClean="0"/>
              <a:t>sens</a:t>
            </a:r>
            <a:r>
              <a:rPr lang="en-US" dirty="0" smtClean="0"/>
              <a:t> invers </a:t>
            </a:r>
            <a:r>
              <a:rPr lang="en-US" dirty="0" err="1" smtClean="0"/>
              <a:t>datelor</a:t>
            </a:r>
            <a:r>
              <a:rPr lang="en-US" dirty="0" smtClean="0"/>
              <a:t>, </a:t>
            </a:r>
            <a:r>
              <a:rPr lang="en-US" dirty="0" err="1" smtClean="0"/>
              <a:t>reprezentînd</a:t>
            </a:r>
            <a:r>
              <a:rPr lang="en-US" dirty="0" smtClean="0"/>
              <a:t> </a:t>
            </a:r>
            <a:r>
              <a:rPr lang="en-US" dirty="0" err="1" smtClean="0"/>
              <a:t>confirmări</a:t>
            </a:r>
            <a:r>
              <a:rPr lang="en-US" dirty="0" smtClean="0"/>
              <a:t> ale </a:t>
            </a:r>
            <a:r>
              <a:rPr lang="en-US" dirty="0" err="1" smtClean="0"/>
              <a:t>preluării</a:t>
            </a:r>
            <a:r>
              <a:rPr lang="en-US" dirty="0" smtClean="0"/>
              <a:t> </a:t>
            </a:r>
            <a:r>
              <a:rPr lang="en-US" dirty="0" err="1" smtClean="0"/>
              <a:t>acestora</a:t>
            </a:r>
            <a:r>
              <a:rPr lang="en-US" dirty="0" smtClean="0"/>
              <a:t> de </a:t>
            </a:r>
            <a:r>
              <a:rPr lang="en-US" dirty="0" err="1" smtClean="0"/>
              <a:t>către</a:t>
            </a:r>
            <a:r>
              <a:rPr lang="en-US" dirty="0" smtClean="0"/>
              <a:t> </a:t>
            </a:r>
            <a:r>
              <a:rPr lang="en-US" dirty="0" err="1" smtClean="0"/>
              <a:t>destinatar</a:t>
            </a:r>
            <a:r>
              <a:rPr lang="en-US" dirty="0" smtClean="0"/>
              <a:t>.</a:t>
            </a:r>
          </a:p>
          <a:p>
            <a:pPr eaLnBrk="1" hangingPunct="1"/>
            <a:r>
              <a:rPr lang="en-US" dirty="0" err="1" smtClean="0"/>
              <a:t>Dacă</a:t>
            </a:r>
            <a:r>
              <a:rPr lang="en-US" dirty="0" smtClean="0"/>
              <a:t> </a:t>
            </a:r>
            <a:r>
              <a:rPr lang="en-US" dirty="0" err="1" smtClean="0"/>
              <a:t>procesele</a:t>
            </a:r>
            <a:r>
              <a:rPr lang="en-US" dirty="0" smtClean="0"/>
              <a:t> </a:t>
            </a:r>
            <a:r>
              <a:rPr lang="en-US" dirty="0" err="1" smtClean="0"/>
              <a:t>ar</a:t>
            </a:r>
            <a:r>
              <a:rPr lang="en-US" dirty="0" smtClean="0"/>
              <a:t> fi </a:t>
            </a:r>
            <a:r>
              <a:rPr lang="en-US" dirty="0" err="1" smtClean="0"/>
              <a:t>organizate</a:t>
            </a:r>
            <a:r>
              <a:rPr lang="en-US" dirty="0" smtClean="0"/>
              <a:t> </a:t>
            </a:r>
            <a:r>
              <a:rPr lang="en-US" dirty="0" err="1" smtClean="0"/>
              <a:t>într</a:t>
            </a:r>
            <a:r>
              <a:rPr lang="en-US" dirty="0" smtClean="0"/>
              <a:t>-o </a:t>
            </a:r>
            <a:r>
              <a:rPr lang="en-US" dirty="0" err="1" smtClean="0"/>
              <a:t>rețea</a:t>
            </a:r>
            <a:r>
              <a:rPr lang="en-US" dirty="0" smtClean="0"/>
              <a:t> cu </a:t>
            </a:r>
            <a:r>
              <a:rPr lang="en-US" dirty="0" err="1" smtClean="0"/>
              <a:t>topologie</a:t>
            </a:r>
            <a:r>
              <a:rPr lang="en-US" dirty="0" smtClean="0"/>
              <a:t> </a:t>
            </a:r>
            <a:r>
              <a:rPr lang="en-US" dirty="0" err="1" smtClean="0"/>
              <a:t>arborescentă</a:t>
            </a:r>
            <a:r>
              <a:rPr lang="en-US" dirty="0" smtClean="0"/>
              <a:t>, </a:t>
            </a:r>
            <a:r>
              <a:rPr lang="en-US" dirty="0" err="1" smtClean="0"/>
              <a:t>algoritmul</a:t>
            </a:r>
            <a:r>
              <a:rPr lang="en-US" dirty="0" smtClean="0"/>
              <a:t> de </a:t>
            </a:r>
            <a:r>
              <a:rPr lang="en-US" dirty="0" err="1" smtClean="0"/>
              <a:t>semnalare</a:t>
            </a:r>
            <a:r>
              <a:rPr lang="en-US" dirty="0" smtClean="0"/>
              <a:t> </a:t>
            </a:r>
            <a:r>
              <a:rPr lang="en-US" dirty="0" err="1" smtClean="0"/>
              <a:t>ar</a:t>
            </a:r>
            <a:r>
              <a:rPr lang="en-US" dirty="0" smtClean="0"/>
              <a:t> fi </a:t>
            </a:r>
            <a:r>
              <a:rPr lang="en-US" dirty="0" err="1" smtClean="0"/>
              <a:t>simplu</a:t>
            </a:r>
            <a:r>
              <a:rPr lang="en-US" dirty="0" smtClean="0"/>
              <a:t>: </a:t>
            </a:r>
            <a:r>
              <a:rPr lang="en-US" dirty="0" err="1" smtClean="0"/>
              <a:t>cînd</a:t>
            </a:r>
            <a:r>
              <a:rPr lang="en-US" dirty="0" smtClean="0"/>
              <a:t> un </a:t>
            </a:r>
            <a:r>
              <a:rPr lang="en-US" dirty="0" err="1" smtClean="0"/>
              <a:t>proces</a:t>
            </a:r>
            <a:r>
              <a:rPr lang="en-US" dirty="0" smtClean="0"/>
              <a:t> </a:t>
            </a:r>
            <a:r>
              <a:rPr lang="en-US" dirty="0" err="1" smtClean="0"/>
              <a:t>frunză</a:t>
            </a:r>
            <a:r>
              <a:rPr lang="en-US" dirty="0" smtClean="0"/>
              <a:t> se </a:t>
            </a:r>
            <a:r>
              <a:rPr lang="en-US" dirty="0" err="1" smtClean="0"/>
              <a:t>termină</a:t>
            </a:r>
            <a:r>
              <a:rPr lang="en-US" dirty="0" smtClean="0"/>
              <a:t>, el </a:t>
            </a:r>
            <a:r>
              <a:rPr lang="en-US" dirty="0" err="1" smtClean="0"/>
              <a:t>anunță</a:t>
            </a:r>
            <a:r>
              <a:rPr lang="en-US" dirty="0" smtClean="0"/>
              <a:t> </a:t>
            </a:r>
            <a:r>
              <a:rPr lang="en-US" dirty="0" err="1" smtClean="0"/>
              <a:t>părintele</a:t>
            </a:r>
            <a:r>
              <a:rPr lang="en-US" dirty="0" smtClean="0"/>
              <a:t> </a:t>
            </a:r>
            <a:r>
              <a:rPr lang="en-US" dirty="0" err="1" smtClean="0"/>
              <a:t>său</a:t>
            </a:r>
            <a:r>
              <a:rPr lang="en-US" dirty="0" smtClean="0"/>
              <a:t>. </a:t>
            </a:r>
            <a:r>
              <a:rPr lang="en-US" dirty="0" err="1" smtClean="0"/>
              <a:t>Cînd</a:t>
            </a:r>
            <a:r>
              <a:rPr lang="en-US" dirty="0" smtClean="0"/>
              <a:t> un nod </a:t>
            </a:r>
            <a:r>
              <a:rPr lang="en-US" dirty="0" err="1" smtClean="0"/>
              <a:t>oarecare</a:t>
            </a:r>
            <a:r>
              <a:rPr lang="en-US" dirty="0" smtClean="0"/>
              <a:t> al </a:t>
            </a:r>
            <a:r>
              <a:rPr lang="en-US" dirty="0" err="1" smtClean="0"/>
              <a:t>arborelui</a:t>
            </a:r>
            <a:r>
              <a:rPr lang="en-US" dirty="0" smtClean="0"/>
              <a:t> se </a:t>
            </a:r>
            <a:r>
              <a:rPr lang="en-US" dirty="0" err="1" smtClean="0"/>
              <a:t>termină</a:t>
            </a:r>
            <a:r>
              <a:rPr lang="en-US" dirty="0" smtClean="0"/>
              <a:t>, el </a:t>
            </a:r>
            <a:r>
              <a:rPr lang="en-US" dirty="0" err="1" smtClean="0"/>
              <a:t>aşteaptă</a:t>
            </a:r>
            <a:r>
              <a:rPr lang="en-US" dirty="0" smtClean="0"/>
              <a:t>  </a:t>
            </a:r>
            <a:r>
              <a:rPr lang="en-US" dirty="0" err="1" smtClean="0"/>
              <a:t>notificarea</a:t>
            </a:r>
            <a:r>
              <a:rPr lang="en-US" dirty="0" smtClean="0"/>
              <a:t> </a:t>
            </a:r>
            <a:r>
              <a:rPr lang="en-US" dirty="0" err="1" smtClean="0"/>
              <a:t>terminării</a:t>
            </a:r>
            <a:r>
              <a:rPr lang="en-US" dirty="0" smtClean="0"/>
              <a:t> de la </a:t>
            </a:r>
            <a:r>
              <a:rPr lang="en-US" dirty="0" err="1" smtClean="0"/>
              <a:t>toți</a:t>
            </a:r>
            <a:r>
              <a:rPr lang="en-US" dirty="0" smtClean="0"/>
              <a:t> </a:t>
            </a:r>
            <a:r>
              <a:rPr lang="en-US" dirty="0" err="1" smtClean="0"/>
              <a:t>fiii</a:t>
            </a:r>
            <a:r>
              <a:rPr lang="en-US" dirty="0" smtClean="0"/>
              <a:t> </a:t>
            </a:r>
            <a:r>
              <a:rPr lang="en-US" dirty="0" err="1" smtClean="0"/>
              <a:t>săi</a:t>
            </a:r>
            <a:r>
              <a:rPr lang="en-US" dirty="0" smtClean="0"/>
              <a:t> </a:t>
            </a:r>
            <a:r>
              <a:rPr lang="en-US" dirty="0" err="1" smtClean="0"/>
              <a:t>şi</a:t>
            </a:r>
            <a:r>
              <a:rPr lang="en-US" dirty="0" smtClean="0"/>
              <a:t> </a:t>
            </a:r>
            <a:r>
              <a:rPr lang="en-US" dirty="0" err="1" smtClean="0"/>
              <a:t>apoi</a:t>
            </a:r>
            <a:r>
              <a:rPr lang="en-US" dirty="0" smtClean="0"/>
              <a:t> </a:t>
            </a:r>
            <a:r>
              <a:rPr lang="en-US" dirty="0" err="1" smtClean="0"/>
              <a:t>îşi</a:t>
            </a:r>
            <a:r>
              <a:rPr lang="en-US" dirty="0" smtClean="0"/>
              <a:t> </a:t>
            </a:r>
            <a:r>
              <a:rPr lang="en-US" dirty="0" err="1" smtClean="0"/>
              <a:t>anunță</a:t>
            </a:r>
            <a:r>
              <a:rPr lang="en-US" dirty="0" smtClean="0"/>
              <a:t> </a:t>
            </a:r>
            <a:r>
              <a:rPr lang="en-US" dirty="0" err="1" smtClean="0"/>
              <a:t>părintele</a:t>
            </a:r>
            <a:r>
              <a:rPr lang="en-US" dirty="0" smtClean="0"/>
              <a:t>. </a:t>
            </a:r>
            <a:r>
              <a:rPr lang="en-US" dirty="0" err="1" smtClean="0"/>
              <a:t>Notificările</a:t>
            </a:r>
            <a:r>
              <a:rPr lang="en-US" dirty="0" smtClean="0"/>
              <a:t> se </a:t>
            </a:r>
            <a:r>
              <a:rPr lang="en-US" dirty="0" err="1" smtClean="0"/>
              <a:t>propagă</a:t>
            </a:r>
            <a:r>
              <a:rPr lang="en-US" dirty="0" smtClean="0"/>
              <a:t> </a:t>
            </a:r>
            <a:r>
              <a:rPr lang="en-US" dirty="0" err="1" smtClean="0"/>
              <a:t>astfel</a:t>
            </a:r>
            <a:r>
              <a:rPr lang="en-US" dirty="0" smtClean="0"/>
              <a:t> </a:t>
            </a:r>
            <a:r>
              <a:rPr lang="en-US" dirty="0" err="1" smtClean="0"/>
              <a:t>pînă</a:t>
            </a:r>
            <a:r>
              <a:rPr lang="en-US" dirty="0" smtClean="0"/>
              <a:t> la </a:t>
            </a:r>
            <a:r>
              <a:rPr lang="en-US" dirty="0" err="1" smtClean="0"/>
              <a:t>procesul</a:t>
            </a:r>
            <a:r>
              <a:rPr lang="en-US" dirty="0" smtClean="0"/>
              <a:t> </a:t>
            </a:r>
            <a:r>
              <a:rPr lang="en-US" dirty="0" err="1" smtClean="0"/>
              <a:t>sursa</a:t>
            </a:r>
            <a:r>
              <a:rPr lang="en-US" dirty="0" smtClean="0"/>
              <a:t>, </a:t>
            </a:r>
            <a:r>
              <a:rPr lang="en-US" dirty="0" err="1" smtClean="0"/>
              <a:t>aflat</a:t>
            </a:r>
            <a:r>
              <a:rPr lang="en-US" dirty="0" smtClean="0"/>
              <a:t> </a:t>
            </a:r>
            <a:r>
              <a:rPr lang="en-US" dirty="0" err="1" smtClean="0"/>
              <a:t>în</a:t>
            </a:r>
            <a:r>
              <a:rPr lang="en-US" dirty="0" smtClean="0"/>
              <a:t> </a:t>
            </a:r>
            <a:r>
              <a:rPr lang="en-US" dirty="0" err="1" smtClean="0"/>
              <a:t>rădăcina</a:t>
            </a:r>
            <a:r>
              <a:rPr lang="en-US" dirty="0" smtClean="0"/>
              <a:t> </a:t>
            </a:r>
            <a:r>
              <a:rPr lang="en-US" dirty="0" err="1" smtClean="0"/>
              <a:t>arborelui</a:t>
            </a:r>
            <a:r>
              <a:rPr lang="en-US" dirty="0" smtClean="0"/>
              <a:t>.</a:t>
            </a:r>
          </a:p>
          <a:p>
            <a:pPr eaLnBrk="1" hangingPunct="1"/>
            <a:r>
              <a:rPr lang="en-US" dirty="0" err="1" smtClean="0"/>
              <a:t>Acest</a:t>
            </a:r>
            <a:r>
              <a:rPr lang="en-US" dirty="0" smtClean="0"/>
              <a:t> </a:t>
            </a:r>
            <a:r>
              <a:rPr lang="en-US" dirty="0" err="1" smtClean="0"/>
              <a:t>algoritm</a:t>
            </a:r>
            <a:r>
              <a:rPr lang="en-US" dirty="0" smtClean="0"/>
              <a:t> </a:t>
            </a:r>
            <a:r>
              <a:rPr lang="en-US" dirty="0" err="1" smtClean="0"/>
              <a:t>poate</a:t>
            </a:r>
            <a:r>
              <a:rPr lang="en-US" dirty="0" smtClean="0"/>
              <a:t> fi </a:t>
            </a:r>
            <a:r>
              <a:rPr lang="en-US" dirty="0" err="1" smtClean="0"/>
              <a:t>extins</a:t>
            </a:r>
            <a:r>
              <a:rPr lang="en-US" dirty="0" smtClean="0"/>
              <a:t> la un </a:t>
            </a:r>
            <a:r>
              <a:rPr lang="en-US" b="1" dirty="0" err="1" smtClean="0"/>
              <a:t>graf</a:t>
            </a:r>
            <a:r>
              <a:rPr lang="en-US" b="1" dirty="0" smtClean="0"/>
              <a:t> </a:t>
            </a:r>
            <a:r>
              <a:rPr lang="en-US" b="1" dirty="0" err="1" smtClean="0"/>
              <a:t>dirijat</a:t>
            </a:r>
            <a:r>
              <a:rPr lang="en-US" b="1" dirty="0" smtClean="0"/>
              <a:t> </a:t>
            </a:r>
            <a:r>
              <a:rPr lang="en-US" b="1" dirty="0" err="1" smtClean="0"/>
              <a:t>aciclic</a:t>
            </a:r>
            <a:r>
              <a:rPr lang="en-US" dirty="0" smtClean="0"/>
              <a:t> de </a:t>
            </a:r>
            <a:r>
              <a:rPr lang="en-US" dirty="0" err="1" smtClean="0"/>
              <a:t>procese</a:t>
            </a:r>
            <a:r>
              <a:rPr lang="en-US" dirty="0" smtClean="0"/>
              <a:t>. </a:t>
            </a:r>
            <a:r>
              <a:rPr lang="en-US" dirty="0" err="1" smtClean="0"/>
              <a:t>Fiecărei</a:t>
            </a:r>
            <a:r>
              <a:rPr lang="en-US" dirty="0" smtClean="0"/>
              <a:t> </a:t>
            </a:r>
            <a:r>
              <a:rPr lang="en-US" dirty="0" err="1" smtClean="0"/>
              <a:t>legături</a:t>
            </a:r>
            <a:r>
              <a:rPr lang="en-US" dirty="0" smtClean="0"/>
              <a:t> </a:t>
            </a:r>
            <a:r>
              <a:rPr lang="en-US" dirty="0" err="1" smtClean="0"/>
              <a:t>i</a:t>
            </a:r>
            <a:r>
              <a:rPr lang="en-US" dirty="0" smtClean="0"/>
              <a:t> se </a:t>
            </a:r>
            <a:r>
              <a:rPr lang="en-US" dirty="0" err="1" smtClean="0"/>
              <a:t>asociază</a:t>
            </a:r>
            <a:r>
              <a:rPr lang="en-US" dirty="0" smtClean="0"/>
              <a:t> un </a:t>
            </a:r>
            <a:r>
              <a:rPr lang="en-US" dirty="0" err="1" smtClean="0"/>
              <a:t>număr</a:t>
            </a:r>
            <a:r>
              <a:rPr lang="en-US" dirty="0" smtClean="0"/>
              <a:t>, </a:t>
            </a:r>
            <a:r>
              <a:rPr lang="en-US" dirty="0" err="1" smtClean="0"/>
              <a:t>reprezentînd</a:t>
            </a:r>
            <a:r>
              <a:rPr lang="en-US" dirty="0" smtClean="0"/>
              <a:t> </a:t>
            </a:r>
            <a:r>
              <a:rPr lang="en-US" dirty="0" err="1" smtClean="0"/>
              <a:t>diferența</a:t>
            </a:r>
            <a:r>
              <a:rPr lang="en-US" dirty="0" smtClean="0"/>
              <a:t> </a:t>
            </a:r>
            <a:r>
              <a:rPr lang="en-US" dirty="0" err="1" smtClean="0"/>
              <a:t>dintre</a:t>
            </a:r>
            <a:r>
              <a:rPr lang="en-US" dirty="0" smtClean="0"/>
              <a:t> </a:t>
            </a:r>
            <a:r>
              <a:rPr lang="en-US" dirty="0" err="1" smtClean="0"/>
              <a:t>numărul</a:t>
            </a:r>
            <a:r>
              <a:rPr lang="en-US" dirty="0" smtClean="0"/>
              <a:t> de </a:t>
            </a:r>
            <a:r>
              <a:rPr lang="en-US" dirty="0" err="1" smtClean="0"/>
              <a:t>mesaje</a:t>
            </a:r>
            <a:r>
              <a:rPr lang="en-US" dirty="0" smtClean="0"/>
              <a:t> de date </a:t>
            </a:r>
            <a:r>
              <a:rPr lang="en-US" dirty="0" err="1" smtClean="0"/>
              <a:t>transmise</a:t>
            </a:r>
            <a:r>
              <a:rPr lang="en-US" dirty="0" smtClean="0"/>
              <a:t> </a:t>
            </a:r>
            <a:r>
              <a:rPr lang="en-US" dirty="0" err="1" smtClean="0"/>
              <a:t>şi</a:t>
            </a:r>
            <a:r>
              <a:rPr lang="en-US" dirty="0" smtClean="0"/>
              <a:t> </a:t>
            </a:r>
            <a:r>
              <a:rPr lang="en-US" dirty="0" err="1" smtClean="0"/>
              <a:t>numărul</a:t>
            </a:r>
            <a:r>
              <a:rPr lang="en-US" dirty="0" smtClean="0"/>
              <a:t> de </a:t>
            </a:r>
            <a:r>
              <a:rPr lang="en-US" dirty="0" err="1" smtClean="0"/>
              <a:t>semnale</a:t>
            </a:r>
            <a:r>
              <a:rPr lang="en-US" dirty="0" smtClean="0"/>
              <a:t> de </a:t>
            </a:r>
            <a:r>
              <a:rPr lang="en-US" dirty="0" err="1" smtClean="0"/>
              <a:t>confirmare</a:t>
            </a:r>
            <a:r>
              <a:rPr lang="en-US" dirty="0" smtClean="0"/>
              <a:t> </a:t>
            </a:r>
            <a:r>
              <a:rPr lang="en-US" dirty="0" err="1" smtClean="0"/>
              <a:t>primite</a:t>
            </a:r>
            <a:r>
              <a:rPr lang="en-US" dirty="0" smtClean="0"/>
              <a:t> </a:t>
            </a:r>
            <a:r>
              <a:rPr lang="en-US" dirty="0" err="1" smtClean="0"/>
              <a:t>pe</a:t>
            </a:r>
            <a:r>
              <a:rPr lang="en-US" dirty="0" smtClean="0"/>
              <a:t> </a:t>
            </a:r>
            <a:r>
              <a:rPr lang="en-US" dirty="0" err="1" smtClean="0"/>
              <a:t>acea</a:t>
            </a:r>
            <a:r>
              <a:rPr lang="en-US" dirty="0" smtClean="0"/>
              <a:t> </a:t>
            </a:r>
            <a:r>
              <a:rPr lang="en-US" dirty="0" err="1" smtClean="0"/>
              <a:t>legătură</a:t>
            </a:r>
            <a:r>
              <a:rPr lang="en-US" dirty="0" smtClean="0"/>
              <a:t>. </a:t>
            </a:r>
            <a:r>
              <a:rPr lang="en-US" dirty="0" err="1" smtClean="0"/>
              <a:t>Numim</a:t>
            </a:r>
            <a:r>
              <a:rPr lang="en-US" dirty="0" smtClean="0"/>
              <a:t> </a:t>
            </a:r>
            <a:r>
              <a:rPr lang="en-US" b="1" dirty="0" smtClean="0"/>
              <a:t>deficit</a:t>
            </a:r>
            <a:r>
              <a:rPr lang="en-US" dirty="0" smtClean="0"/>
              <a:t> </a:t>
            </a:r>
            <a:r>
              <a:rPr lang="en-US" dirty="0" err="1" smtClean="0"/>
              <a:t>această</a:t>
            </a:r>
            <a:r>
              <a:rPr lang="en-US" dirty="0" smtClean="0"/>
              <a:t> </a:t>
            </a:r>
            <a:r>
              <a:rPr lang="en-US" dirty="0" err="1" smtClean="0"/>
              <a:t>diferență</a:t>
            </a:r>
            <a:r>
              <a:rPr lang="en-US" dirty="0" smtClean="0"/>
              <a:t>. </a:t>
            </a:r>
            <a:r>
              <a:rPr lang="en-US" dirty="0" err="1" smtClean="0"/>
              <a:t>Cînd</a:t>
            </a:r>
            <a:r>
              <a:rPr lang="en-US" dirty="0" smtClean="0"/>
              <a:t> un nod </a:t>
            </a:r>
            <a:r>
              <a:rPr lang="en-US" dirty="0" err="1" smtClean="0"/>
              <a:t>doreşte</a:t>
            </a:r>
            <a:r>
              <a:rPr lang="en-US" dirty="0" smtClean="0"/>
              <a:t> </a:t>
            </a:r>
            <a:r>
              <a:rPr lang="en-US" dirty="0" err="1" smtClean="0"/>
              <a:t>să</a:t>
            </a:r>
            <a:r>
              <a:rPr lang="en-US" dirty="0" smtClean="0"/>
              <a:t> </a:t>
            </a:r>
            <a:r>
              <a:rPr lang="en-US" dirty="0" err="1" smtClean="0"/>
              <a:t>termine</a:t>
            </a:r>
            <a:r>
              <a:rPr lang="en-US" dirty="0" smtClean="0"/>
              <a:t>, el </a:t>
            </a:r>
            <a:r>
              <a:rPr lang="en-US" dirty="0" err="1" smtClean="0"/>
              <a:t>aşteaptă</a:t>
            </a:r>
            <a:r>
              <a:rPr lang="en-US" dirty="0" smtClean="0"/>
              <a:t> </a:t>
            </a:r>
            <a:r>
              <a:rPr lang="en-US" dirty="0" err="1" smtClean="0"/>
              <a:t>primirea</a:t>
            </a:r>
            <a:r>
              <a:rPr lang="en-US" dirty="0" smtClean="0"/>
              <a:t> </a:t>
            </a:r>
            <a:r>
              <a:rPr lang="en-US" dirty="0" err="1" smtClean="0"/>
              <a:t>pe</a:t>
            </a:r>
            <a:r>
              <a:rPr lang="en-US" dirty="0" smtClean="0"/>
              <a:t> </a:t>
            </a:r>
            <a:r>
              <a:rPr lang="en-US" dirty="0" err="1" smtClean="0"/>
              <a:t>legăturile</a:t>
            </a:r>
            <a:r>
              <a:rPr lang="en-US" dirty="0" smtClean="0"/>
              <a:t> de </a:t>
            </a:r>
            <a:r>
              <a:rPr lang="en-US" dirty="0" err="1" smtClean="0"/>
              <a:t>ieşire</a:t>
            </a:r>
            <a:r>
              <a:rPr lang="en-US" dirty="0" smtClean="0"/>
              <a:t> a </a:t>
            </a:r>
            <a:r>
              <a:rPr lang="en-US" dirty="0" err="1" smtClean="0"/>
              <a:t>datelor</a:t>
            </a:r>
            <a:r>
              <a:rPr lang="en-US" dirty="0" smtClean="0"/>
              <a:t>, a </a:t>
            </a:r>
            <a:r>
              <a:rPr lang="en-US" dirty="0" err="1" smtClean="0"/>
              <a:t>unor</a:t>
            </a:r>
            <a:r>
              <a:rPr lang="en-US" dirty="0" smtClean="0"/>
              <a:t> </a:t>
            </a:r>
            <a:r>
              <a:rPr lang="en-US" dirty="0" err="1" smtClean="0"/>
              <a:t>semnale</a:t>
            </a:r>
            <a:r>
              <a:rPr lang="en-US" dirty="0" smtClean="0"/>
              <a:t> care </a:t>
            </a:r>
            <a:r>
              <a:rPr lang="en-US" dirty="0" err="1" smtClean="0"/>
              <a:t>reduc</a:t>
            </a:r>
            <a:r>
              <a:rPr lang="en-US" dirty="0" smtClean="0"/>
              <a:t> </a:t>
            </a:r>
            <a:r>
              <a:rPr lang="en-US" dirty="0" err="1" smtClean="0"/>
              <a:t>deficitele</a:t>
            </a:r>
            <a:r>
              <a:rPr lang="en-US" dirty="0" smtClean="0"/>
              <a:t> la zero, </a:t>
            </a:r>
            <a:r>
              <a:rPr lang="en-US" dirty="0" err="1" smtClean="0"/>
              <a:t>după</a:t>
            </a:r>
            <a:r>
              <a:rPr lang="en-US" dirty="0" smtClean="0"/>
              <a:t> care </a:t>
            </a:r>
            <a:r>
              <a:rPr lang="en-US" dirty="0" err="1" smtClean="0"/>
              <a:t>trimite</a:t>
            </a:r>
            <a:r>
              <a:rPr lang="en-US" dirty="0" smtClean="0"/>
              <a:t> </a:t>
            </a:r>
            <a:r>
              <a:rPr lang="en-US" dirty="0" err="1" smtClean="0"/>
              <a:t>pe</a:t>
            </a:r>
            <a:r>
              <a:rPr lang="en-US" dirty="0" smtClean="0"/>
              <a:t> </a:t>
            </a:r>
            <a:r>
              <a:rPr lang="en-US" dirty="0" err="1" smtClean="0"/>
              <a:t>fiecare</a:t>
            </a:r>
            <a:r>
              <a:rPr lang="en-US" dirty="0" smtClean="0"/>
              <a:t> </a:t>
            </a:r>
            <a:r>
              <a:rPr lang="en-US" dirty="0" err="1" smtClean="0"/>
              <a:t>legătură</a:t>
            </a:r>
            <a:r>
              <a:rPr lang="en-US" dirty="0" smtClean="0"/>
              <a:t> de </a:t>
            </a:r>
            <a:r>
              <a:rPr lang="en-US" dirty="0" err="1" smtClean="0"/>
              <a:t>intrare</a:t>
            </a:r>
            <a:r>
              <a:rPr lang="en-US" dirty="0" smtClean="0"/>
              <a:t> a </a:t>
            </a:r>
            <a:r>
              <a:rPr lang="en-US" dirty="0" err="1" smtClean="0"/>
              <a:t>datelor</a:t>
            </a:r>
            <a:r>
              <a:rPr lang="en-US" dirty="0" smtClean="0"/>
              <a:t> un </a:t>
            </a:r>
            <a:r>
              <a:rPr lang="en-US" dirty="0" err="1" smtClean="0"/>
              <a:t>număr</a:t>
            </a:r>
            <a:r>
              <a:rPr lang="en-US" dirty="0" smtClean="0"/>
              <a:t> de </a:t>
            </a:r>
            <a:r>
              <a:rPr lang="en-US" dirty="0" err="1" smtClean="0"/>
              <a:t>semnale</a:t>
            </a:r>
            <a:r>
              <a:rPr lang="en-US" dirty="0" smtClean="0"/>
              <a:t> </a:t>
            </a:r>
            <a:r>
              <a:rPr lang="en-US" dirty="0" err="1" smtClean="0"/>
              <a:t>egal</a:t>
            </a:r>
            <a:r>
              <a:rPr lang="en-US" dirty="0" smtClean="0"/>
              <a:t> cu </a:t>
            </a:r>
            <a:r>
              <a:rPr lang="en-US" dirty="0" err="1" smtClean="0"/>
              <a:t>deficitul</a:t>
            </a:r>
            <a:r>
              <a:rPr 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
          <p:cNvGrpSpPr>
            <a:grpSpLocks/>
          </p:cNvGrpSpPr>
          <p:nvPr/>
        </p:nvGrpSpPr>
        <p:grpSpPr bwMode="auto">
          <a:xfrm>
            <a:off x="0" y="0"/>
            <a:ext cx="9144000" cy="4038600"/>
            <a:chOff x="0" y="0"/>
            <a:chExt cx="5760" cy="2544"/>
          </a:xfrm>
        </p:grpSpPr>
        <p:sp>
          <p:nvSpPr>
            <p:cNvPr id="5" name="Rectangle 6" descr="aqbg"/>
            <p:cNvSpPr>
              <a:spLocks noChangeArrowheads="1"/>
            </p:cNvSpPr>
            <p:nvPr/>
          </p:nvSpPr>
          <p:spPr bwMode="auto">
            <a:xfrm>
              <a:off x="0" y="0"/>
              <a:ext cx="5760" cy="2208"/>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en-US"/>
            </a:p>
          </p:txBody>
        </p:sp>
        <p:grpSp>
          <p:nvGrpSpPr>
            <p:cNvPr id="6" name="Group 7"/>
            <p:cNvGrpSpPr>
              <a:grpSpLocks/>
            </p:cNvGrpSpPr>
            <p:nvPr userDrawn="1"/>
          </p:nvGrpSpPr>
          <p:grpSpPr bwMode="auto">
            <a:xfrm>
              <a:off x="0" y="2196"/>
              <a:ext cx="5756" cy="237"/>
              <a:chOff x="0" y="768"/>
              <a:chExt cx="5760" cy="197"/>
            </a:xfrm>
          </p:grpSpPr>
          <p:sp>
            <p:nvSpPr>
              <p:cNvPr id="8" name="Rectangle 8"/>
              <p:cNvSpPr>
                <a:spLocks noChangeArrowheads="1"/>
              </p:cNvSpPr>
              <p:nvPr/>
            </p:nvSpPr>
            <p:spPr bwMode="auto">
              <a:xfrm flipV="1">
                <a:off x="0" y="780"/>
                <a:ext cx="5760" cy="48"/>
              </a:xfrm>
              <a:prstGeom prst="rect">
                <a:avLst/>
              </a:prstGeom>
              <a:solidFill>
                <a:schemeClr val="bg1"/>
              </a:solidFill>
              <a:ln w="9525">
                <a:noFill/>
                <a:miter lim="800000"/>
                <a:headEnd/>
                <a:tailEnd/>
              </a:ln>
              <a:effectLst/>
            </p:spPr>
            <p:txBody>
              <a:bodyPr wrap="none" anchor="ctr"/>
              <a:lstStyle/>
              <a:p>
                <a:endParaRPr lang="en-US"/>
              </a:p>
            </p:txBody>
          </p:sp>
          <p:sp>
            <p:nvSpPr>
              <p:cNvPr id="9" name="Rectangle 9"/>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endParaRPr lang="en-US"/>
              </a:p>
            </p:txBody>
          </p:sp>
          <p:sp>
            <p:nvSpPr>
              <p:cNvPr id="10" name="Rectangle 10"/>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endParaRPr lang="en-US"/>
              </a:p>
            </p:txBody>
          </p:sp>
          <p:sp>
            <p:nvSpPr>
              <p:cNvPr id="11" name="Rectangle 11"/>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endParaRPr lang="en-GB"/>
              </a:p>
            </p:txBody>
          </p:sp>
          <p:sp>
            <p:nvSpPr>
              <p:cNvPr id="12" name="Rectangle 12"/>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w="9525">
                <a:noFill/>
                <a:miter lim="800000"/>
                <a:headEnd/>
                <a:tailEnd/>
              </a:ln>
              <a:effectLst/>
            </p:spPr>
            <p:txBody>
              <a:bodyPr wrap="none" anchor="ctr"/>
              <a:lstStyle/>
              <a:p>
                <a:endParaRPr lang="en-US"/>
              </a:p>
            </p:txBody>
          </p:sp>
        </p:grpSp>
        <p:sp>
          <p:nvSpPr>
            <p:cNvPr id="7" name="Rectangle 13"/>
            <p:cNvSpPr>
              <a:spLocks noChangeArrowheads="1"/>
            </p:cNvSpPr>
            <p:nvPr/>
          </p:nvSpPr>
          <p:spPr bwMode="auto">
            <a:xfrm>
              <a:off x="2" y="2448"/>
              <a:ext cx="5758" cy="96"/>
            </a:xfrm>
            <a:prstGeom prst="rect">
              <a:avLst/>
            </a:prstGeom>
            <a:gradFill rotWithShape="1">
              <a:gsLst>
                <a:gs pos="0">
                  <a:srgbClr val="777777"/>
                </a:gs>
                <a:gs pos="100000">
                  <a:srgbClr val="777777">
                    <a:gamma/>
                    <a:tint val="0"/>
                    <a:invGamma/>
                  </a:srgbClr>
                </a:gs>
              </a:gsLst>
              <a:lin ang="5400000" scaled="1"/>
            </a:gradFill>
            <a:ln w="9525">
              <a:noFill/>
              <a:miter lim="800000"/>
              <a:headEnd/>
              <a:tailEnd/>
            </a:ln>
            <a:effectLst/>
          </p:spPr>
          <p:txBody>
            <a:bodyPr wrap="none" anchor="ctr"/>
            <a:lstStyle/>
            <a:p>
              <a:endParaRPr lang="en-US"/>
            </a:p>
          </p:txBody>
        </p:sp>
      </p:grpSp>
      <p:sp>
        <p:nvSpPr>
          <p:cNvPr id="13" name="Rectangle 14"/>
          <p:cNvSpPr>
            <a:spLocks noChangeArrowheads="1"/>
          </p:cNvSpPr>
          <p:nvPr/>
        </p:nvSpPr>
        <p:spPr bwMode="auto">
          <a:xfrm>
            <a:off x="0" y="3470275"/>
            <a:ext cx="9139238" cy="74613"/>
          </a:xfrm>
          <a:prstGeom prst="rect">
            <a:avLst/>
          </a:prstGeom>
          <a:solidFill>
            <a:srgbClr val="777777">
              <a:alpha val="31000"/>
            </a:srgbClr>
          </a:solidFill>
          <a:ln w="9525">
            <a:noFill/>
            <a:miter lim="800000"/>
            <a:headEnd/>
            <a:tailEnd/>
          </a:ln>
          <a:effectLst/>
        </p:spPr>
        <p:txBody>
          <a:bodyPr wrap="none" anchor="ctr"/>
          <a:lstStyle/>
          <a:p>
            <a:endParaRPr lang="en-US"/>
          </a:p>
        </p:txBody>
      </p:sp>
      <p:sp>
        <p:nvSpPr>
          <p:cNvPr id="4111" name="Rectangle 15"/>
          <p:cNvSpPr>
            <a:spLocks noGrp="1" noChangeArrowheads="1"/>
          </p:cNvSpPr>
          <p:nvPr>
            <p:ph type="ctrTitle"/>
          </p:nvPr>
        </p:nvSpPr>
        <p:spPr>
          <a:xfrm>
            <a:off x="685800" y="1752600"/>
            <a:ext cx="7772400" cy="1470025"/>
          </a:xfrm>
        </p:spPr>
        <p:txBody>
          <a:bodyPr/>
          <a:lstStyle>
            <a:lvl1pPr>
              <a:defRPr/>
            </a:lvl1pPr>
          </a:lstStyle>
          <a:p>
            <a:r>
              <a:rPr lang="en-US"/>
              <a:t>Click to edit Master title style</a:t>
            </a:r>
          </a:p>
        </p:txBody>
      </p:sp>
      <p:sp>
        <p:nvSpPr>
          <p:cNvPr id="4112" name="Rectangle 16"/>
          <p:cNvSpPr>
            <a:spLocks noGrp="1" noChangeArrowheads="1"/>
          </p:cNvSpPr>
          <p:nvPr>
            <p:ph type="subTitle" idx="1"/>
          </p:nvPr>
        </p:nvSpPr>
        <p:spPr>
          <a:xfrm>
            <a:off x="1371600" y="4114800"/>
            <a:ext cx="6400800" cy="1752600"/>
          </a:xfrm>
        </p:spPr>
        <p:txBody>
          <a:bodyPr/>
          <a:lstStyle>
            <a:lvl1pPr marL="0" indent="0" algn="ctr">
              <a:buFont typeface="Times" charset="0"/>
              <a:buNone/>
              <a:defRPr/>
            </a:lvl1pPr>
          </a:lstStyle>
          <a:p>
            <a:r>
              <a:rPr lang="en-US"/>
              <a:t>Click to edit Master subtitle style</a:t>
            </a:r>
          </a:p>
        </p:txBody>
      </p:sp>
      <p:sp>
        <p:nvSpPr>
          <p:cNvPr id="14" name="Rectangle 2"/>
          <p:cNvSpPr>
            <a:spLocks noGrp="1" noChangeArrowheads="1"/>
          </p:cNvSpPr>
          <p:nvPr>
            <p:ph type="dt" sz="half" idx="10"/>
          </p:nvPr>
        </p:nvSpPr>
        <p:spPr>
          <a:xfrm>
            <a:off x="457200" y="6245225"/>
            <a:ext cx="2133600" cy="476250"/>
          </a:xfrm>
        </p:spPr>
        <p:txBody>
          <a:bodyPr/>
          <a:lstStyle>
            <a:lvl1pPr>
              <a:defRPr/>
            </a:lvl1pPr>
          </a:lstStyle>
          <a:p>
            <a:endParaRPr lang="en-GB"/>
          </a:p>
        </p:txBody>
      </p:sp>
      <p:sp>
        <p:nvSpPr>
          <p:cNvPr id="15" name="Rectangle 3"/>
          <p:cNvSpPr>
            <a:spLocks noGrp="1" noChangeArrowheads="1"/>
          </p:cNvSpPr>
          <p:nvPr>
            <p:ph type="ftr" sz="quarter" idx="11"/>
          </p:nvPr>
        </p:nvSpPr>
        <p:spPr>
          <a:xfrm>
            <a:off x="3124200" y="6245225"/>
            <a:ext cx="2895600" cy="476250"/>
          </a:xfrm>
        </p:spPr>
        <p:txBody>
          <a:bodyPr/>
          <a:lstStyle>
            <a:lvl1pPr>
              <a:defRPr/>
            </a:lvl1pPr>
          </a:lstStyle>
          <a:p>
            <a:endParaRPr lang="en-GB"/>
          </a:p>
        </p:txBody>
      </p:sp>
      <p:sp>
        <p:nvSpPr>
          <p:cNvPr id="16" name="Rectangle 4"/>
          <p:cNvSpPr>
            <a:spLocks noGrp="1" noChangeArrowheads="1"/>
          </p:cNvSpPr>
          <p:nvPr>
            <p:ph type="sldNum" sz="quarter" idx="12"/>
          </p:nvPr>
        </p:nvSpPr>
        <p:spPr>
          <a:xfrm>
            <a:off x="6553200" y="6245225"/>
            <a:ext cx="2133600" cy="476250"/>
          </a:xfrm>
        </p:spPr>
        <p:txBody>
          <a:bodyPr/>
          <a:lstStyle>
            <a:lvl1pPr>
              <a:defRPr/>
            </a:lvl1pPr>
          </a:lstStyle>
          <a:p>
            <a:fld id="{B73FF3A7-0B8D-49C3-BD3C-09118059F9FA}" type="slidenum">
              <a:rPr lang="en-GB"/>
              <a:pPr/>
              <a:t>‹#›</a:t>
            </a:fld>
            <a:endParaRPr lang="en-GB"/>
          </a:p>
        </p:txBody>
      </p:sp>
    </p:spTree>
    <p:extLst>
      <p:ext uri="{BB962C8B-B14F-4D97-AF65-F5344CB8AC3E}">
        <p14:creationId xmlns:p14="http://schemas.microsoft.com/office/powerpoint/2010/main" val="652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358D3652-11B0-490A-BB24-1B1A46BF471F}" type="slidenum">
              <a:rPr lang="en-GB"/>
              <a:pPr/>
              <a:t>‹#›</a:t>
            </a:fld>
            <a:endParaRPr lang="en-GB"/>
          </a:p>
        </p:txBody>
      </p:sp>
    </p:spTree>
    <p:extLst>
      <p:ext uri="{BB962C8B-B14F-4D97-AF65-F5344CB8AC3E}">
        <p14:creationId xmlns:p14="http://schemas.microsoft.com/office/powerpoint/2010/main" val="415041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76200"/>
            <a:ext cx="22288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5341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4A523D45-ADB4-4B9A-A687-3868D17B869C}" type="slidenum">
              <a:rPr lang="en-GB"/>
              <a:pPr/>
              <a:t>‹#›</a:t>
            </a:fld>
            <a:endParaRPr lang="en-GB"/>
          </a:p>
        </p:txBody>
      </p:sp>
    </p:spTree>
    <p:extLst>
      <p:ext uri="{BB962C8B-B14F-4D97-AF65-F5344CB8AC3E}">
        <p14:creationId xmlns:p14="http://schemas.microsoft.com/office/powerpoint/2010/main" val="84428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746EBC53-4E8D-444E-AD09-E7905F64ED17}" type="slidenum">
              <a:rPr lang="en-GB"/>
              <a:pPr/>
              <a:t>‹#›</a:t>
            </a:fld>
            <a:endParaRPr lang="en-GB"/>
          </a:p>
        </p:txBody>
      </p:sp>
    </p:spTree>
    <p:extLst>
      <p:ext uri="{BB962C8B-B14F-4D97-AF65-F5344CB8AC3E}">
        <p14:creationId xmlns:p14="http://schemas.microsoft.com/office/powerpoint/2010/main" val="4020403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65CB1BF1-67BD-4FC4-A32A-13EFF447D4E9}" type="slidenum">
              <a:rPr lang="en-GB"/>
              <a:pPr/>
              <a:t>‹#›</a:t>
            </a:fld>
            <a:endParaRPr lang="en-GB"/>
          </a:p>
        </p:txBody>
      </p:sp>
    </p:spTree>
    <p:extLst>
      <p:ext uri="{BB962C8B-B14F-4D97-AF65-F5344CB8AC3E}">
        <p14:creationId xmlns:p14="http://schemas.microsoft.com/office/powerpoint/2010/main" val="127872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630D1934-93C1-48F8-8A42-9D26D7EC8D41}" type="slidenum">
              <a:rPr lang="en-GB"/>
              <a:pPr/>
              <a:t>‹#›</a:t>
            </a:fld>
            <a:endParaRPr lang="en-GB"/>
          </a:p>
        </p:txBody>
      </p:sp>
    </p:spTree>
    <p:extLst>
      <p:ext uri="{BB962C8B-B14F-4D97-AF65-F5344CB8AC3E}">
        <p14:creationId xmlns:p14="http://schemas.microsoft.com/office/powerpoint/2010/main" val="138147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GB"/>
          </a:p>
        </p:txBody>
      </p:sp>
      <p:sp>
        <p:nvSpPr>
          <p:cNvPr id="8" name="Rectangle 5"/>
          <p:cNvSpPr>
            <a:spLocks noGrp="1" noChangeArrowheads="1"/>
          </p:cNvSpPr>
          <p:nvPr>
            <p:ph type="ftr" sz="quarter" idx="11"/>
          </p:nvPr>
        </p:nvSpPr>
        <p:spPr>
          <a:ln/>
        </p:spPr>
        <p:txBody>
          <a:bodyPr/>
          <a:lstStyle>
            <a:lvl1pPr>
              <a:defRPr/>
            </a:lvl1pPr>
          </a:lstStyle>
          <a:p>
            <a:endParaRPr lang="en-GB"/>
          </a:p>
        </p:txBody>
      </p:sp>
      <p:sp>
        <p:nvSpPr>
          <p:cNvPr id="9" name="Rectangle 6"/>
          <p:cNvSpPr>
            <a:spLocks noGrp="1" noChangeArrowheads="1"/>
          </p:cNvSpPr>
          <p:nvPr>
            <p:ph type="sldNum" sz="quarter" idx="12"/>
          </p:nvPr>
        </p:nvSpPr>
        <p:spPr>
          <a:ln/>
        </p:spPr>
        <p:txBody>
          <a:bodyPr/>
          <a:lstStyle>
            <a:lvl1pPr>
              <a:defRPr/>
            </a:lvl1pPr>
          </a:lstStyle>
          <a:p>
            <a:fld id="{F949D8B3-9049-4CD0-B345-3EE030F57310}" type="slidenum">
              <a:rPr lang="en-GB"/>
              <a:pPr/>
              <a:t>‹#›</a:t>
            </a:fld>
            <a:endParaRPr lang="en-GB"/>
          </a:p>
        </p:txBody>
      </p:sp>
    </p:spTree>
    <p:extLst>
      <p:ext uri="{BB962C8B-B14F-4D97-AF65-F5344CB8AC3E}">
        <p14:creationId xmlns:p14="http://schemas.microsoft.com/office/powerpoint/2010/main" val="204910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GB"/>
          </a:p>
        </p:txBody>
      </p:sp>
      <p:sp>
        <p:nvSpPr>
          <p:cNvPr id="4" name="Rectangle 5"/>
          <p:cNvSpPr>
            <a:spLocks noGrp="1" noChangeArrowheads="1"/>
          </p:cNvSpPr>
          <p:nvPr>
            <p:ph type="ftr" sz="quarter" idx="11"/>
          </p:nvPr>
        </p:nvSpPr>
        <p:spPr>
          <a:ln/>
        </p:spPr>
        <p:txBody>
          <a:bodyPr/>
          <a:lstStyle>
            <a:lvl1pPr>
              <a:defRPr/>
            </a:lvl1pPr>
          </a:lstStyle>
          <a:p>
            <a:endParaRPr lang="en-GB"/>
          </a:p>
        </p:txBody>
      </p:sp>
      <p:sp>
        <p:nvSpPr>
          <p:cNvPr id="5" name="Rectangle 6"/>
          <p:cNvSpPr>
            <a:spLocks noGrp="1" noChangeArrowheads="1"/>
          </p:cNvSpPr>
          <p:nvPr>
            <p:ph type="sldNum" sz="quarter" idx="12"/>
          </p:nvPr>
        </p:nvSpPr>
        <p:spPr>
          <a:ln/>
        </p:spPr>
        <p:txBody>
          <a:bodyPr/>
          <a:lstStyle>
            <a:lvl1pPr>
              <a:defRPr/>
            </a:lvl1pPr>
          </a:lstStyle>
          <a:p>
            <a:fld id="{4E2DA5E4-DCD0-46C3-AA9F-30B108BC4F2B}" type="slidenum">
              <a:rPr lang="en-GB"/>
              <a:pPr/>
              <a:t>‹#›</a:t>
            </a:fld>
            <a:endParaRPr lang="en-GB"/>
          </a:p>
        </p:txBody>
      </p:sp>
    </p:spTree>
    <p:extLst>
      <p:ext uri="{BB962C8B-B14F-4D97-AF65-F5344CB8AC3E}">
        <p14:creationId xmlns:p14="http://schemas.microsoft.com/office/powerpoint/2010/main" val="392755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GB"/>
          </a:p>
        </p:txBody>
      </p:sp>
      <p:sp>
        <p:nvSpPr>
          <p:cNvPr id="3" name="Rectangle 5"/>
          <p:cNvSpPr>
            <a:spLocks noGrp="1" noChangeArrowheads="1"/>
          </p:cNvSpPr>
          <p:nvPr>
            <p:ph type="ftr" sz="quarter" idx="11"/>
          </p:nvPr>
        </p:nvSpPr>
        <p:spPr>
          <a:ln/>
        </p:spPr>
        <p:txBody>
          <a:bodyPr/>
          <a:lstStyle>
            <a:lvl1pPr>
              <a:defRPr/>
            </a:lvl1pPr>
          </a:lstStyle>
          <a:p>
            <a:endParaRPr lang="en-GB"/>
          </a:p>
        </p:txBody>
      </p:sp>
      <p:sp>
        <p:nvSpPr>
          <p:cNvPr id="4" name="Rectangle 6"/>
          <p:cNvSpPr>
            <a:spLocks noGrp="1" noChangeArrowheads="1"/>
          </p:cNvSpPr>
          <p:nvPr>
            <p:ph type="sldNum" sz="quarter" idx="12"/>
          </p:nvPr>
        </p:nvSpPr>
        <p:spPr>
          <a:ln/>
        </p:spPr>
        <p:txBody>
          <a:bodyPr/>
          <a:lstStyle>
            <a:lvl1pPr>
              <a:defRPr/>
            </a:lvl1pPr>
          </a:lstStyle>
          <a:p>
            <a:fld id="{C5521E18-093E-4DAD-BDA5-B2E82BE00F2A}" type="slidenum">
              <a:rPr lang="en-GB"/>
              <a:pPr/>
              <a:t>‹#›</a:t>
            </a:fld>
            <a:endParaRPr lang="en-GB"/>
          </a:p>
        </p:txBody>
      </p:sp>
    </p:spTree>
    <p:extLst>
      <p:ext uri="{BB962C8B-B14F-4D97-AF65-F5344CB8AC3E}">
        <p14:creationId xmlns:p14="http://schemas.microsoft.com/office/powerpoint/2010/main" val="121639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63838E85-1A87-481C-8330-FB15E517CA1E}" type="slidenum">
              <a:rPr lang="en-GB"/>
              <a:pPr/>
              <a:t>‹#›</a:t>
            </a:fld>
            <a:endParaRPr lang="en-GB"/>
          </a:p>
        </p:txBody>
      </p:sp>
    </p:spTree>
    <p:extLst>
      <p:ext uri="{BB962C8B-B14F-4D97-AF65-F5344CB8AC3E}">
        <p14:creationId xmlns:p14="http://schemas.microsoft.com/office/powerpoint/2010/main" val="406385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BAE44F32-1E65-4C59-871C-C444FBA50E5E}" type="slidenum">
              <a:rPr lang="en-GB"/>
              <a:pPr/>
              <a:t>‹#›</a:t>
            </a:fld>
            <a:endParaRPr lang="en-GB"/>
          </a:p>
        </p:txBody>
      </p:sp>
    </p:spTree>
    <p:extLst>
      <p:ext uri="{BB962C8B-B14F-4D97-AF65-F5344CB8AC3E}">
        <p14:creationId xmlns:p14="http://schemas.microsoft.com/office/powerpoint/2010/main" val="194520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a:endParaRPr lang="en-GB"/>
          </a:p>
        </p:txBody>
      </p:sp>
      <p:sp>
        <p:nvSpPr>
          <p:cNvPr id="3075"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a:endParaRPr lang="en-GB"/>
          </a:p>
        </p:txBody>
      </p:sp>
      <p:sp>
        <p:nvSpPr>
          <p:cNvPr id="3076"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GB"/>
          </a:p>
        </p:txBody>
      </p:sp>
      <p:sp>
        <p:nvSpPr>
          <p:cNvPr id="3077"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GB"/>
          </a:p>
        </p:txBody>
      </p:sp>
      <p:sp>
        <p:nvSpPr>
          <p:cNvPr id="3078"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2"/>
                </a:solidFill>
                <a:latin typeface="Arial" charset="0"/>
              </a:defRPr>
            </a:lvl1pPr>
          </a:lstStyle>
          <a:p>
            <a:fld id="{0FA09157-1486-4D58-8CC2-6D1A6E488A3A}" type="slidenum">
              <a:rPr lang="en-GB"/>
              <a:pPr/>
              <a:t>‹#›</a:t>
            </a:fld>
            <a:endParaRPr lang="en-GB"/>
          </a:p>
        </p:txBody>
      </p:sp>
      <p:grpSp>
        <p:nvGrpSpPr>
          <p:cNvPr id="1031" name="Group 7"/>
          <p:cNvGrpSpPr>
            <a:grpSpLocks/>
          </p:cNvGrpSpPr>
          <p:nvPr/>
        </p:nvGrpSpPr>
        <p:grpSpPr bwMode="auto">
          <a:xfrm>
            <a:off x="0" y="0"/>
            <a:ext cx="9144000" cy="1752600"/>
            <a:chOff x="0" y="0"/>
            <a:chExt cx="5760" cy="1104"/>
          </a:xfrm>
        </p:grpSpPr>
        <p:grpSp>
          <p:nvGrpSpPr>
            <p:cNvPr id="1034" name="Group 8"/>
            <p:cNvGrpSpPr>
              <a:grpSpLocks/>
            </p:cNvGrpSpPr>
            <p:nvPr userDrawn="1"/>
          </p:nvGrpSpPr>
          <p:grpSpPr bwMode="auto">
            <a:xfrm>
              <a:off x="4" y="768"/>
              <a:ext cx="5756" cy="240"/>
              <a:chOff x="0" y="768"/>
              <a:chExt cx="5760" cy="197"/>
            </a:xfrm>
          </p:grpSpPr>
          <p:sp>
            <p:nvSpPr>
              <p:cNvPr id="2" name="Rectangle 9"/>
              <p:cNvSpPr>
                <a:spLocks noChangeArrowheads="1"/>
              </p:cNvSpPr>
              <p:nvPr/>
            </p:nvSpPr>
            <p:spPr bwMode="auto">
              <a:xfrm flipV="1">
                <a:off x="0" y="780"/>
                <a:ext cx="5760" cy="48"/>
              </a:xfrm>
              <a:prstGeom prst="rect">
                <a:avLst/>
              </a:prstGeom>
              <a:solidFill>
                <a:schemeClr val="bg1"/>
              </a:solidFill>
              <a:ln w="9525">
                <a:noFill/>
                <a:miter lim="800000"/>
                <a:headEnd/>
                <a:tailEnd/>
              </a:ln>
              <a:effectLst/>
            </p:spPr>
            <p:txBody>
              <a:bodyPr wrap="none" anchor="ctr"/>
              <a:lstStyle/>
              <a:p>
                <a:endParaRPr lang="en-US"/>
              </a:p>
            </p:txBody>
          </p:sp>
          <p:sp>
            <p:nvSpPr>
              <p:cNvPr id="3" name="Rectangle 10"/>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endParaRPr lang="en-US"/>
              </a:p>
            </p:txBody>
          </p:sp>
          <p:sp>
            <p:nvSpPr>
              <p:cNvPr id="3083" name="Rectangle 11"/>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endParaRPr lang="en-US"/>
              </a:p>
            </p:txBody>
          </p:sp>
          <p:sp>
            <p:nvSpPr>
              <p:cNvPr id="3084" name="Rectangle 12"/>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endParaRPr lang="en-GB"/>
              </a:p>
            </p:txBody>
          </p:sp>
          <p:sp>
            <p:nvSpPr>
              <p:cNvPr id="3085" name="Rectangle 13"/>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w="9525">
                <a:noFill/>
                <a:miter lim="800000"/>
                <a:headEnd/>
                <a:tailEnd/>
              </a:ln>
              <a:effectLst/>
            </p:spPr>
            <p:txBody>
              <a:bodyPr wrap="none" anchor="ctr"/>
              <a:lstStyle/>
              <a:p>
                <a:endParaRPr lang="en-US"/>
              </a:p>
            </p:txBody>
          </p:sp>
        </p:grpSp>
        <p:sp>
          <p:nvSpPr>
            <p:cNvPr id="3086" name="Rectangle 14" descr="aqbg"/>
            <p:cNvSpPr>
              <a:spLocks noChangeArrowheads="1"/>
            </p:cNvSpPr>
            <p:nvPr/>
          </p:nvSpPr>
          <p:spPr bwMode="auto">
            <a:xfrm>
              <a:off x="0" y="0"/>
              <a:ext cx="5760" cy="768"/>
            </a:xfrm>
            <a:prstGeom prst="rect">
              <a:avLst/>
            </a:prstGeom>
            <a:blipFill dpi="0" rotWithShape="1">
              <a:blip r:embed="rId13" cstate="print"/>
              <a:srcRect/>
              <a:tile tx="0" ty="0" sx="100000" sy="100000" flip="none" algn="tl"/>
            </a:blipFill>
            <a:ln w="9525">
              <a:noFill/>
              <a:miter lim="800000"/>
              <a:headEnd/>
              <a:tailEnd/>
            </a:ln>
            <a:effectLst/>
          </p:spPr>
          <p:txBody>
            <a:bodyPr wrap="none" anchor="ctr"/>
            <a:lstStyle/>
            <a:p>
              <a:endParaRPr lang="en-US"/>
            </a:p>
          </p:txBody>
        </p:sp>
        <p:sp>
          <p:nvSpPr>
            <p:cNvPr id="3087" name="Rectangle 15"/>
            <p:cNvSpPr>
              <a:spLocks noChangeArrowheads="1"/>
            </p:cNvSpPr>
            <p:nvPr/>
          </p:nvSpPr>
          <p:spPr bwMode="auto">
            <a:xfrm>
              <a:off x="2" y="1008"/>
              <a:ext cx="5758" cy="96"/>
            </a:xfrm>
            <a:prstGeom prst="rect">
              <a:avLst/>
            </a:prstGeom>
            <a:gradFill rotWithShape="1">
              <a:gsLst>
                <a:gs pos="0">
                  <a:srgbClr val="777777"/>
                </a:gs>
                <a:gs pos="100000">
                  <a:srgbClr val="777777">
                    <a:gamma/>
                    <a:tint val="0"/>
                    <a:invGamma/>
                  </a:srgbClr>
                </a:gs>
              </a:gsLst>
              <a:lin ang="5400000" scaled="1"/>
            </a:gradFill>
            <a:ln w="9525">
              <a:noFill/>
              <a:miter lim="800000"/>
              <a:headEnd/>
              <a:tailEnd/>
            </a:ln>
            <a:effectLst/>
          </p:spPr>
          <p:txBody>
            <a:bodyPr wrap="none" anchor="ctr"/>
            <a:lstStyle/>
            <a:p>
              <a:endParaRPr lang="en-US"/>
            </a:p>
          </p:txBody>
        </p:sp>
        <p:sp>
          <p:nvSpPr>
            <p:cNvPr id="3088" name="Rectangle 16"/>
            <p:cNvSpPr>
              <a:spLocks noChangeArrowheads="1"/>
            </p:cNvSpPr>
            <p:nvPr/>
          </p:nvSpPr>
          <p:spPr bwMode="auto">
            <a:xfrm>
              <a:off x="3" y="746"/>
              <a:ext cx="5757" cy="47"/>
            </a:xfrm>
            <a:prstGeom prst="rect">
              <a:avLst/>
            </a:prstGeom>
            <a:solidFill>
              <a:srgbClr val="777777">
                <a:alpha val="31000"/>
              </a:srgbClr>
            </a:solidFill>
            <a:ln w="9525">
              <a:noFill/>
              <a:miter lim="800000"/>
              <a:headEnd/>
              <a:tailEnd/>
            </a:ln>
            <a:effectLst/>
          </p:spPr>
          <p:txBody>
            <a:bodyPr wrap="none" anchor="ctr"/>
            <a:lstStyle/>
            <a:p>
              <a:endParaRPr lang="en-US"/>
            </a:p>
          </p:txBody>
        </p:sp>
      </p:grpSp>
      <p:sp>
        <p:nvSpPr>
          <p:cNvPr id="1032" name="Rectangle 17"/>
          <p:cNvSpPr>
            <a:spLocks noGrp="1" noChangeArrowheads="1"/>
          </p:cNvSpPr>
          <p:nvPr>
            <p:ph type="title"/>
          </p:nvPr>
        </p:nvSpPr>
        <p:spPr bwMode="auto">
          <a:xfrm>
            <a:off x="152400" y="762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3" name="Rectangle 18"/>
          <p:cNvSpPr>
            <a:spLocks noGrp="1" noChangeArrowheads="1"/>
          </p:cNvSpPr>
          <p:nvPr>
            <p:ph type="body" idx="1"/>
          </p:nvPr>
        </p:nvSpPr>
        <p:spPr bwMode="auto">
          <a:xfrm>
            <a:off x="457200" y="18748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938"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052513"/>
            <a:ext cx="7772400" cy="1470025"/>
          </a:xfrm>
        </p:spPr>
        <p:txBody>
          <a:bodyPr/>
          <a:lstStyle/>
          <a:p>
            <a:pPr eaLnBrk="1" hangingPunct="1"/>
            <a:r>
              <a:rPr lang="ro-RO" dirty="0" smtClean="0"/>
              <a:t>Terminarea programelor distribuite</a:t>
            </a:r>
            <a:endParaRPr lang="en-GB" dirty="0" smtClean="0">
              <a:solidFill>
                <a:srgbClr val="FF0000"/>
              </a:solidFill>
            </a:endParaRPr>
          </a:p>
        </p:txBody>
      </p:sp>
      <p:sp>
        <p:nvSpPr>
          <p:cNvPr id="3075" name="Rectangle 3"/>
          <p:cNvSpPr>
            <a:spLocks noGrp="1" noChangeArrowheads="1"/>
          </p:cNvSpPr>
          <p:nvPr>
            <p:ph type="subTitle" idx="1"/>
          </p:nvPr>
        </p:nvSpPr>
        <p:spPr>
          <a:xfrm>
            <a:off x="2268538" y="4292600"/>
            <a:ext cx="6400800" cy="1752600"/>
          </a:xfrm>
        </p:spPr>
        <p:txBody>
          <a:bodyPr/>
          <a:lstStyle/>
          <a:p>
            <a:pPr algn="r" eaLnBrk="1" hangingPunct="1">
              <a:lnSpc>
                <a:spcPct val="90000"/>
              </a:lnSpc>
            </a:pPr>
            <a:r>
              <a:rPr lang="en-GB" sz="2400" smtClean="0"/>
              <a:t>Ciprian Dobre</a:t>
            </a:r>
          </a:p>
          <a:p>
            <a:pPr algn="r" eaLnBrk="1" hangingPunct="1">
              <a:lnSpc>
                <a:spcPct val="90000"/>
              </a:lnSpc>
            </a:pPr>
            <a:r>
              <a:rPr lang="en-GB" sz="2400" smtClean="0"/>
              <a:t>ciprian.dobre@cs.pub.ro</a:t>
            </a:r>
          </a:p>
          <a:p>
            <a:pPr algn="r" eaLnBrk="1" hangingPunct="1">
              <a:lnSpc>
                <a:spcPct val="90000"/>
              </a:lnSpc>
            </a:pPr>
            <a:endParaRPr lang="en-GB"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z="2800" dirty="0" err="1" smtClean="0">
                <a:ea typeface="+mj-ea"/>
                <a:cs typeface="+mj-cs"/>
              </a:rPr>
              <a:t>Terminarea</a:t>
            </a:r>
            <a:r>
              <a:rPr lang="en-US" sz="2800" dirty="0" smtClean="0">
                <a:ea typeface="+mj-ea"/>
                <a:cs typeface="+mj-cs"/>
              </a:rPr>
              <a:t> in </a:t>
            </a:r>
            <a:r>
              <a:rPr lang="en-US" sz="2800" dirty="0" err="1" smtClean="0">
                <a:ea typeface="+mj-ea"/>
                <a:cs typeface="+mj-cs"/>
              </a:rPr>
              <a:t>topologii</a:t>
            </a:r>
            <a:r>
              <a:rPr lang="en-US" sz="2800" dirty="0" smtClean="0">
                <a:ea typeface="+mj-ea"/>
                <a:cs typeface="+mj-cs"/>
              </a:rPr>
              <a:t> arbore</a:t>
            </a:r>
          </a:p>
        </p:txBody>
      </p:sp>
      <p:sp>
        <p:nvSpPr>
          <p:cNvPr id="56323" name="Rectangle 3"/>
          <p:cNvSpPr>
            <a:spLocks noGrp="1" noChangeArrowheads="1"/>
          </p:cNvSpPr>
          <p:nvPr>
            <p:ph type="body" idx="1"/>
          </p:nvPr>
        </p:nvSpPr>
        <p:spPr>
          <a:xfrm>
            <a:off x="190500" y="1752600"/>
            <a:ext cx="8763000" cy="2438400"/>
          </a:xfrm>
        </p:spPr>
        <p:txBody>
          <a:bodyPr/>
          <a:lstStyle/>
          <a:p>
            <a:pPr eaLnBrk="1" hangingPunct="1">
              <a:spcBef>
                <a:spcPct val="0"/>
              </a:spcBef>
              <a:spcAft>
                <a:spcPts val="1200"/>
              </a:spcAft>
            </a:pPr>
            <a:r>
              <a:rPr lang="en-US" sz="2200" dirty="0" err="1" smtClean="0">
                <a:latin typeface="Arial" pitchFamily="34" charset="0"/>
                <a:cs typeface="Arial" pitchFamily="34" charset="0"/>
              </a:rPr>
              <a:t>Când</a:t>
            </a:r>
            <a:r>
              <a:rPr lang="en-US" sz="2200" dirty="0" smtClean="0">
                <a:latin typeface="Arial" pitchFamily="34" charset="0"/>
                <a:cs typeface="Arial" pitchFamily="34" charset="0"/>
              </a:rPr>
              <a:t> un </a:t>
            </a:r>
            <a:r>
              <a:rPr lang="en-US" sz="2200" dirty="0" err="1" smtClean="0">
                <a:latin typeface="Arial" pitchFamily="34" charset="0"/>
                <a:cs typeface="Arial" pitchFamily="34" charset="0"/>
              </a:rPr>
              <a:t>proces</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frunză</a:t>
            </a:r>
            <a:r>
              <a:rPr lang="en-US" sz="2200" dirty="0" smtClean="0">
                <a:latin typeface="Arial" pitchFamily="34" charset="0"/>
                <a:cs typeface="Arial" pitchFamily="34" charset="0"/>
              </a:rPr>
              <a:t> se </a:t>
            </a:r>
            <a:r>
              <a:rPr lang="en-US" sz="2200" dirty="0" err="1" smtClean="0">
                <a:latin typeface="Arial" pitchFamily="34" charset="0"/>
                <a:cs typeface="Arial" pitchFamily="34" charset="0"/>
              </a:rPr>
              <a:t>termină</a:t>
            </a:r>
            <a:r>
              <a:rPr lang="en-US" sz="2200" dirty="0" smtClean="0">
                <a:latin typeface="Arial" pitchFamily="34" charset="0"/>
                <a:cs typeface="Arial" pitchFamily="34" charset="0"/>
              </a:rPr>
              <a:t>, el </a:t>
            </a:r>
            <a:r>
              <a:rPr lang="en-US" sz="2200" dirty="0" err="1" smtClean="0">
                <a:latin typeface="Arial" pitchFamily="34" charset="0"/>
                <a:cs typeface="Arial" pitchFamily="34" charset="0"/>
              </a:rPr>
              <a:t>anunţă</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părintele</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său</a:t>
            </a:r>
            <a:r>
              <a:rPr lang="en-US" sz="2200" dirty="0" smtClean="0">
                <a:latin typeface="Arial" pitchFamily="34" charset="0"/>
                <a:cs typeface="Arial" pitchFamily="34" charset="0"/>
              </a:rPr>
              <a:t>. </a:t>
            </a:r>
          </a:p>
          <a:p>
            <a:pPr eaLnBrk="1" hangingPunct="1">
              <a:spcBef>
                <a:spcPct val="0"/>
              </a:spcBef>
              <a:spcAft>
                <a:spcPts val="1200"/>
              </a:spcAft>
            </a:pPr>
            <a:r>
              <a:rPr lang="en-US" sz="2200" dirty="0" err="1" smtClean="0">
                <a:latin typeface="Arial" pitchFamily="34" charset="0"/>
                <a:cs typeface="Arial" pitchFamily="34" charset="0"/>
              </a:rPr>
              <a:t>Când</a:t>
            </a:r>
            <a:r>
              <a:rPr lang="en-US" sz="2200" dirty="0" smtClean="0">
                <a:latin typeface="Arial" pitchFamily="34" charset="0"/>
                <a:cs typeface="Arial" pitchFamily="34" charset="0"/>
              </a:rPr>
              <a:t> un nod </a:t>
            </a:r>
            <a:r>
              <a:rPr lang="en-US" sz="2200" dirty="0" err="1" smtClean="0">
                <a:latin typeface="Arial" pitchFamily="34" charset="0"/>
                <a:cs typeface="Arial" pitchFamily="34" charset="0"/>
              </a:rPr>
              <a:t>oarecare</a:t>
            </a:r>
            <a:r>
              <a:rPr lang="en-US" sz="2200" dirty="0" smtClean="0">
                <a:latin typeface="Arial" pitchFamily="34" charset="0"/>
                <a:cs typeface="Arial" pitchFamily="34" charset="0"/>
              </a:rPr>
              <a:t> al </a:t>
            </a:r>
            <a:r>
              <a:rPr lang="en-US" sz="2200" dirty="0" err="1" smtClean="0">
                <a:latin typeface="Arial" pitchFamily="34" charset="0"/>
                <a:cs typeface="Arial" pitchFamily="34" charset="0"/>
              </a:rPr>
              <a:t>arborelui</a:t>
            </a:r>
            <a:r>
              <a:rPr lang="en-US" sz="2200" dirty="0" smtClean="0">
                <a:latin typeface="Arial" pitchFamily="34" charset="0"/>
                <a:cs typeface="Arial" pitchFamily="34" charset="0"/>
              </a:rPr>
              <a:t> se </a:t>
            </a:r>
            <a:r>
              <a:rPr lang="en-US" sz="2200" dirty="0" err="1" smtClean="0">
                <a:latin typeface="Arial" pitchFamily="34" charset="0"/>
                <a:cs typeface="Arial" pitchFamily="34" charset="0"/>
              </a:rPr>
              <a:t>termină</a:t>
            </a:r>
            <a:r>
              <a:rPr lang="en-US" sz="2200" dirty="0" smtClean="0">
                <a:latin typeface="Arial" pitchFamily="34" charset="0"/>
                <a:cs typeface="Arial" pitchFamily="34" charset="0"/>
              </a:rPr>
              <a:t>, el </a:t>
            </a:r>
            <a:r>
              <a:rPr lang="en-US" sz="2200" dirty="0" err="1" smtClean="0">
                <a:latin typeface="Arial" pitchFamily="34" charset="0"/>
                <a:cs typeface="Arial" pitchFamily="34" charset="0"/>
              </a:rPr>
              <a:t>aşteaptă</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notificarea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terminării</a:t>
            </a:r>
            <a:r>
              <a:rPr lang="en-US" sz="2200" dirty="0" smtClean="0">
                <a:latin typeface="Arial" pitchFamily="34" charset="0"/>
                <a:cs typeface="Arial" pitchFamily="34" charset="0"/>
              </a:rPr>
              <a:t> de la </a:t>
            </a:r>
            <a:r>
              <a:rPr lang="en-US" sz="2200" dirty="0" err="1" smtClean="0">
                <a:latin typeface="Arial" pitchFamily="34" charset="0"/>
                <a:cs typeface="Arial" pitchFamily="34" charset="0"/>
              </a:rPr>
              <a:t>toţi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fiii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săi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şi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apoi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îşi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anunţă</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părintele</a:t>
            </a:r>
            <a:r>
              <a:rPr lang="en-US" sz="2200" dirty="0" smtClean="0">
                <a:latin typeface="Arial" pitchFamily="34" charset="0"/>
                <a:cs typeface="Arial" pitchFamily="34" charset="0"/>
              </a:rPr>
              <a:t>. </a:t>
            </a:r>
          </a:p>
          <a:p>
            <a:pPr eaLnBrk="1" hangingPunct="1">
              <a:spcBef>
                <a:spcPct val="0"/>
              </a:spcBef>
              <a:spcAft>
                <a:spcPts val="1200"/>
              </a:spcAft>
            </a:pPr>
            <a:r>
              <a:rPr lang="en-US" sz="2200" dirty="0" err="1" smtClean="0">
                <a:latin typeface="Arial" pitchFamily="34" charset="0"/>
                <a:cs typeface="Arial" pitchFamily="34" charset="0"/>
              </a:rPr>
              <a:t>Notificările</a:t>
            </a:r>
            <a:r>
              <a:rPr lang="en-US" sz="2200" dirty="0" smtClean="0">
                <a:latin typeface="Arial" pitchFamily="34" charset="0"/>
                <a:cs typeface="Arial" pitchFamily="34" charset="0"/>
              </a:rPr>
              <a:t> se </a:t>
            </a:r>
            <a:r>
              <a:rPr lang="en-US" sz="2200" dirty="0" err="1" smtClean="0">
                <a:latin typeface="Arial" pitchFamily="34" charset="0"/>
                <a:cs typeface="Arial" pitchFamily="34" charset="0"/>
              </a:rPr>
              <a:t>propagă</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astfel</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pînă</a:t>
            </a:r>
            <a:r>
              <a:rPr lang="en-US" sz="2200" dirty="0" smtClean="0">
                <a:latin typeface="Arial" pitchFamily="34" charset="0"/>
                <a:cs typeface="Arial" pitchFamily="34" charset="0"/>
              </a:rPr>
              <a:t> la </a:t>
            </a:r>
            <a:r>
              <a:rPr lang="en-US" sz="2200" dirty="0" err="1" smtClean="0">
                <a:latin typeface="Arial" pitchFamily="34" charset="0"/>
                <a:cs typeface="Arial" pitchFamily="34" charset="0"/>
              </a:rPr>
              <a:t>procesul</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sursa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aflat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în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rădăcina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arborelui</a:t>
            </a:r>
            <a:r>
              <a:rPr lang="en-US" sz="2200" dirty="0" smtClean="0">
                <a:latin typeface="Arial" pitchFamily="34" charset="0"/>
                <a:cs typeface="Arial" pitchFamily="34" charset="0"/>
              </a:rPr>
              <a:t>. </a:t>
            </a:r>
          </a:p>
        </p:txBody>
      </p:sp>
      <p:sp>
        <p:nvSpPr>
          <p:cNvPr id="56324" name="Oval 4"/>
          <p:cNvSpPr>
            <a:spLocks noChangeArrowheads="1"/>
          </p:cNvSpPr>
          <p:nvPr/>
        </p:nvSpPr>
        <p:spPr bwMode="auto">
          <a:xfrm>
            <a:off x="3810000" y="38862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1</a:t>
            </a:r>
          </a:p>
        </p:txBody>
      </p:sp>
      <p:sp>
        <p:nvSpPr>
          <p:cNvPr id="56325" name="Oval 5"/>
          <p:cNvSpPr>
            <a:spLocks noChangeArrowheads="1"/>
          </p:cNvSpPr>
          <p:nvPr/>
        </p:nvSpPr>
        <p:spPr bwMode="auto">
          <a:xfrm>
            <a:off x="2819400" y="47244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2</a:t>
            </a:r>
          </a:p>
        </p:txBody>
      </p:sp>
      <p:sp>
        <p:nvSpPr>
          <p:cNvPr id="56326" name="Oval 6"/>
          <p:cNvSpPr>
            <a:spLocks noChangeArrowheads="1"/>
          </p:cNvSpPr>
          <p:nvPr/>
        </p:nvSpPr>
        <p:spPr bwMode="auto">
          <a:xfrm>
            <a:off x="5562600" y="47244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3</a:t>
            </a:r>
          </a:p>
        </p:txBody>
      </p:sp>
      <p:sp>
        <p:nvSpPr>
          <p:cNvPr id="56327" name="Oval 7"/>
          <p:cNvSpPr>
            <a:spLocks noChangeArrowheads="1"/>
          </p:cNvSpPr>
          <p:nvPr/>
        </p:nvSpPr>
        <p:spPr bwMode="auto">
          <a:xfrm>
            <a:off x="1524000" y="57912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4</a:t>
            </a:r>
          </a:p>
        </p:txBody>
      </p:sp>
      <p:sp>
        <p:nvSpPr>
          <p:cNvPr id="56328" name="Oval 8"/>
          <p:cNvSpPr>
            <a:spLocks noChangeArrowheads="1"/>
          </p:cNvSpPr>
          <p:nvPr/>
        </p:nvSpPr>
        <p:spPr bwMode="auto">
          <a:xfrm>
            <a:off x="2819400" y="57912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5</a:t>
            </a:r>
          </a:p>
        </p:txBody>
      </p:sp>
      <p:sp>
        <p:nvSpPr>
          <p:cNvPr id="56329" name="Oval 9"/>
          <p:cNvSpPr>
            <a:spLocks noChangeArrowheads="1"/>
          </p:cNvSpPr>
          <p:nvPr/>
        </p:nvSpPr>
        <p:spPr bwMode="auto">
          <a:xfrm>
            <a:off x="3962400" y="57912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6</a:t>
            </a:r>
          </a:p>
        </p:txBody>
      </p:sp>
      <p:sp>
        <p:nvSpPr>
          <p:cNvPr id="56330" name="Oval 10"/>
          <p:cNvSpPr>
            <a:spLocks noChangeArrowheads="1"/>
          </p:cNvSpPr>
          <p:nvPr/>
        </p:nvSpPr>
        <p:spPr bwMode="auto">
          <a:xfrm>
            <a:off x="5029200" y="57912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7</a:t>
            </a:r>
          </a:p>
        </p:txBody>
      </p:sp>
      <p:sp>
        <p:nvSpPr>
          <p:cNvPr id="56331" name="Oval 11"/>
          <p:cNvSpPr>
            <a:spLocks noChangeArrowheads="1"/>
          </p:cNvSpPr>
          <p:nvPr/>
        </p:nvSpPr>
        <p:spPr bwMode="auto">
          <a:xfrm>
            <a:off x="6477000" y="57150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8</a:t>
            </a:r>
          </a:p>
        </p:txBody>
      </p:sp>
      <p:sp>
        <p:nvSpPr>
          <p:cNvPr id="56332" name="Line 12"/>
          <p:cNvSpPr>
            <a:spLocks noChangeShapeType="1"/>
          </p:cNvSpPr>
          <p:nvPr/>
        </p:nvSpPr>
        <p:spPr bwMode="auto">
          <a:xfrm flipH="1">
            <a:off x="3352800" y="4419600"/>
            <a:ext cx="5334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33" name="Line 13"/>
          <p:cNvSpPr>
            <a:spLocks noChangeShapeType="1"/>
          </p:cNvSpPr>
          <p:nvPr/>
        </p:nvSpPr>
        <p:spPr bwMode="auto">
          <a:xfrm flipH="1">
            <a:off x="1981200" y="5181600"/>
            <a:ext cx="91440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34" name="Line 14"/>
          <p:cNvSpPr>
            <a:spLocks noChangeShapeType="1"/>
          </p:cNvSpPr>
          <p:nvPr/>
        </p:nvSpPr>
        <p:spPr bwMode="auto">
          <a:xfrm>
            <a:off x="3124200" y="53340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36" name="Line 16"/>
          <p:cNvSpPr>
            <a:spLocks noChangeShapeType="1"/>
          </p:cNvSpPr>
          <p:nvPr/>
        </p:nvSpPr>
        <p:spPr bwMode="auto">
          <a:xfrm>
            <a:off x="4419600" y="4267200"/>
            <a:ext cx="12192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37" name="Line 17"/>
          <p:cNvSpPr>
            <a:spLocks noChangeShapeType="1"/>
          </p:cNvSpPr>
          <p:nvPr/>
        </p:nvSpPr>
        <p:spPr bwMode="auto">
          <a:xfrm flipH="1">
            <a:off x="5486400" y="5334000"/>
            <a:ext cx="22860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38" name="Line 18"/>
          <p:cNvSpPr>
            <a:spLocks noChangeShapeType="1"/>
          </p:cNvSpPr>
          <p:nvPr/>
        </p:nvSpPr>
        <p:spPr bwMode="auto">
          <a:xfrm>
            <a:off x="6096000" y="5257800"/>
            <a:ext cx="5334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39" name="Line 19"/>
          <p:cNvSpPr>
            <a:spLocks noChangeShapeType="1"/>
          </p:cNvSpPr>
          <p:nvPr/>
        </p:nvSpPr>
        <p:spPr bwMode="auto">
          <a:xfrm flipH="1">
            <a:off x="3581400" y="4343400"/>
            <a:ext cx="2286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40" name="Line 20"/>
          <p:cNvSpPr>
            <a:spLocks noChangeShapeType="1"/>
          </p:cNvSpPr>
          <p:nvPr/>
        </p:nvSpPr>
        <p:spPr bwMode="auto">
          <a:xfrm flipH="1">
            <a:off x="3276600" y="4495800"/>
            <a:ext cx="2286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42" name="Line 22"/>
          <p:cNvSpPr>
            <a:spLocks noChangeShapeType="1"/>
          </p:cNvSpPr>
          <p:nvPr/>
        </p:nvSpPr>
        <p:spPr bwMode="auto">
          <a:xfrm flipH="1">
            <a:off x="2133600" y="5410200"/>
            <a:ext cx="2286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43" name="Line 23"/>
          <p:cNvSpPr>
            <a:spLocks noChangeShapeType="1"/>
          </p:cNvSpPr>
          <p:nvPr/>
        </p:nvSpPr>
        <p:spPr bwMode="auto">
          <a:xfrm>
            <a:off x="4495800" y="4419600"/>
            <a:ext cx="228600" cy="76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44" name="Line 24"/>
          <p:cNvSpPr>
            <a:spLocks noChangeShapeType="1"/>
          </p:cNvSpPr>
          <p:nvPr/>
        </p:nvSpPr>
        <p:spPr bwMode="auto">
          <a:xfrm>
            <a:off x="4800600" y="4572000"/>
            <a:ext cx="228600" cy="76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46" name="Line 26"/>
          <p:cNvSpPr>
            <a:spLocks noChangeShapeType="1"/>
          </p:cNvSpPr>
          <p:nvPr/>
        </p:nvSpPr>
        <p:spPr bwMode="auto">
          <a:xfrm>
            <a:off x="3048000" y="5410200"/>
            <a:ext cx="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47" name="Line 27"/>
          <p:cNvSpPr>
            <a:spLocks noChangeShapeType="1"/>
          </p:cNvSpPr>
          <p:nvPr/>
        </p:nvSpPr>
        <p:spPr bwMode="auto">
          <a:xfrm flipH="1">
            <a:off x="5410200" y="5410200"/>
            <a:ext cx="152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48" name="Line 28"/>
          <p:cNvSpPr>
            <a:spLocks noChangeShapeType="1"/>
          </p:cNvSpPr>
          <p:nvPr/>
        </p:nvSpPr>
        <p:spPr bwMode="auto">
          <a:xfrm>
            <a:off x="6096000" y="5410200"/>
            <a:ext cx="1524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49" name="Line 29"/>
          <p:cNvSpPr>
            <a:spLocks noChangeShapeType="1"/>
          </p:cNvSpPr>
          <p:nvPr/>
        </p:nvSpPr>
        <p:spPr bwMode="auto">
          <a:xfrm>
            <a:off x="4114800" y="4495800"/>
            <a:ext cx="76200" cy="1295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53" name="Line 33"/>
          <p:cNvSpPr>
            <a:spLocks noChangeShapeType="1"/>
          </p:cNvSpPr>
          <p:nvPr/>
        </p:nvSpPr>
        <p:spPr bwMode="auto">
          <a:xfrm>
            <a:off x="4038600" y="4876800"/>
            <a:ext cx="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54" name="Line 34"/>
          <p:cNvSpPr>
            <a:spLocks noChangeShapeType="1"/>
          </p:cNvSpPr>
          <p:nvPr/>
        </p:nvSpPr>
        <p:spPr bwMode="auto">
          <a:xfrm flipV="1">
            <a:off x="2209800" y="5715000"/>
            <a:ext cx="2286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56" name="Line 36"/>
          <p:cNvSpPr>
            <a:spLocks noChangeShapeType="1"/>
          </p:cNvSpPr>
          <p:nvPr/>
        </p:nvSpPr>
        <p:spPr bwMode="auto">
          <a:xfrm flipV="1">
            <a:off x="3200400" y="5410200"/>
            <a:ext cx="0" cy="2286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59" name="Line 39"/>
          <p:cNvSpPr>
            <a:spLocks noChangeShapeType="1"/>
          </p:cNvSpPr>
          <p:nvPr/>
        </p:nvSpPr>
        <p:spPr bwMode="auto">
          <a:xfrm flipV="1">
            <a:off x="3733800" y="4495800"/>
            <a:ext cx="2286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60" name="Line 40"/>
          <p:cNvSpPr>
            <a:spLocks noChangeShapeType="1"/>
          </p:cNvSpPr>
          <p:nvPr/>
        </p:nvSpPr>
        <p:spPr bwMode="auto">
          <a:xfrm flipH="1" flipV="1">
            <a:off x="4267200" y="4876800"/>
            <a:ext cx="0" cy="2286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61" name="Line 41"/>
          <p:cNvSpPr>
            <a:spLocks noChangeShapeType="1"/>
          </p:cNvSpPr>
          <p:nvPr/>
        </p:nvSpPr>
        <p:spPr bwMode="auto">
          <a:xfrm flipH="1" flipV="1">
            <a:off x="4648200" y="4267200"/>
            <a:ext cx="228600" cy="762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dirty="0">
              <a:latin typeface="Times New Roman" charset="0"/>
              <a:ea typeface="ＭＳ Ｐゴシック" charset="0"/>
            </a:endParaRPr>
          </a:p>
        </p:txBody>
      </p:sp>
      <p:sp>
        <p:nvSpPr>
          <p:cNvPr id="56364" name="Line 44"/>
          <p:cNvSpPr>
            <a:spLocks noChangeShapeType="1"/>
          </p:cNvSpPr>
          <p:nvPr/>
        </p:nvSpPr>
        <p:spPr bwMode="auto">
          <a:xfrm flipH="1" flipV="1">
            <a:off x="6248400" y="5257800"/>
            <a:ext cx="1524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65" name="Line 45"/>
          <p:cNvSpPr>
            <a:spLocks noChangeShapeType="1"/>
          </p:cNvSpPr>
          <p:nvPr/>
        </p:nvSpPr>
        <p:spPr bwMode="auto">
          <a:xfrm flipV="1">
            <a:off x="5638800" y="5486400"/>
            <a:ext cx="76200" cy="2286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67" name="Line 47"/>
          <p:cNvSpPr>
            <a:spLocks noChangeShapeType="1"/>
          </p:cNvSpPr>
          <p:nvPr/>
        </p:nvSpPr>
        <p:spPr bwMode="auto">
          <a:xfrm>
            <a:off x="6705600" y="3733800"/>
            <a:ext cx="3048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68" name="Line 48"/>
          <p:cNvSpPr>
            <a:spLocks noChangeShapeType="1"/>
          </p:cNvSpPr>
          <p:nvPr/>
        </p:nvSpPr>
        <p:spPr bwMode="auto">
          <a:xfrm>
            <a:off x="6705600" y="4114800"/>
            <a:ext cx="304800" cy="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56369" name="Text Box 49"/>
          <p:cNvSpPr txBox="1">
            <a:spLocks noChangeArrowheads="1"/>
          </p:cNvSpPr>
          <p:nvPr/>
        </p:nvSpPr>
        <p:spPr bwMode="auto">
          <a:xfrm>
            <a:off x="7086600" y="3429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err="1">
                <a:latin typeface="Times New Roman" charset="0"/>
                <a:ea typeface="ＭＳ Ｐゴシック" charset="0"/>
              </a:rPr>
              <a:t>mesaj</a:t>
            </a:r>
            <a:endParaRPr lang="en-US" dirty="0">
              <a:latin typeface="Times New Roman" charset="0"/>
              <a:ea typeface="ＭＳ Ｐゴシック" charset="0"/>
            </a:endParaRPr>
          </a:p>
        </p:txBody>
      </p:sp>
      <p:sp>
        <p:nvSpPr>
          <p:cNvPr id="56370" name="Text Box 50"/>
          <p:cNvSpPr txBox="1">
            <a:spLocks noChangeArrowheads="1"/>
          </p:cNvSpPr>
          <p:nvPr/>
        </p:nvSpPr>
        <p:spPr bwMode="auto">
          <a:xfrm>
            <a:off x="7086600" y="3886200"/>
            <a:ext cx="1371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err="1">
                <a:latin typeface="Times New Roman" charset="0"/>
                <a:ea typeface="ＭＳ Ｐゴシック" charset="0"/>
              </a:rPr>
              <a:t>notificare</a:t>
            </a:r>
            <a:endParaRPr lang="en-US" dirty="0">
              <a:latin typeface="Times New Roman" charset="0"/>
              <a:ea typeface="ＭＳ Ｐゴシック" charset="0"/>
            </a:endParaRPr>
          </a:p>
        </p:txBody>
      </p:sp>
      <p:sp>
        <p:nvSpPr>
          <p:cNvPr id="39" name="Line 48"/>
          <p:cNvSpPr>
            <a:spLocks noChangeShapeType="1"/>
          </p:cNvSpPr>
          <p:nvPr/>
        </p:nvSpPr>
        <p:spPr bwMode="auto">
          <a:xfrm flipH="1" flipV="1">
            <a:off x="4953000" y="4343400"/>
            <a:ext cx="3048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40" name="Line 48"/>
          <p:cNvSpPr>
            <a:spLocks noChangeShapeType="1"/>
          </p:cNvSpPr>
          <p:nvPr/>
        </p:nvSpPr>
        <p:spPr bwMode="auto">
          <a:xfrm flipV="1">
            <a:off x="3429000" y="4724400"/>
            <a:ext cx="2286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Tree>
    <p:extLst>
      <p:ext uri="{BB962C8B-B14F-4D97-AF65-F5344CB8AC3E}">
        <p14:creationId xmlns:p14="http://schemas.microsoft.com/office/powerpoint/2010/main" val="1033458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6340"/>
                                        </p:tgtEl>
                                        <p:attrNameLst>
                                          <p:attrName>style.visibility</p:attrName>
                                        </p:attrNameLst>
                                      </p:cBhvr>
                                      <p:to>
                                        <p:strVal val="visible"/>
                                      </p:to>
                                    </p:set>
                                    <p:animEffect transition="in" filter="wipe(down)">
                                      <p:cBhvr>
                                        <p:cTn id="7" dur="500"/>
                                        <p:tgtEl>
                                          <p:spTgt spid="56340"/>
                                        </p:tgtEl>
                                      </p:cBhvr>
                                    </p:animEffect>
                                  </p:childTnLst>
                                </p:cTn>
                              </p:par>
                              <p:par>
                                <p:cTn id="8" presetID="22" presetClass="entr" presetSubtype="4" fill="hold" nodeType="withEffect">
                                  <p:stCondLst>
                                    <p:cond delay="0"/>
                                  </p:stCondLst>
                                  <p:childTnLst>
                                    <p:set>
                                      <p:cBhvr>
                                        <p:cTn id="9" dur="1" fill="hold">
                                          <p:stCondLst>
                                            <p:cond delay="0"/>
                                          </p:stCondLst>
                                        </p:cTn>
                                        <p:tgtEl>
                                          <p:spTgt spid="56344"/>
                                        </p:tgtEl>
                                        <p:attrNameLst>
                                          <p:attrName>style.visibility</p:attrName>
                                        </p:attrNameLst>
                                      </p:cBhvr>
                                      <p:to>
                                        <p:strVal val="visible"/>
                                      </p:to>
                                    </p:set>
                                    <p:animEffect transition="in" filter="wipe(down)">
                                      <p:cBhvr>
                                        <p:cTn id="10" dur="500"/>
                                        <p:tgtEl>
                                          <p:spTgt spid="56344"/>
                                        </p:tgtEl>
                                      </p:cBhvr>
                                    </p:animEffect>
                                  </p:childTnLst>
                                </p:cTn>
                              </p:par>
                              <p:par>
                                <p:cTn id="11" presetID="22" presetClass="entr" presetSubtype="4" fill="hold" nodeType="withEffect">
                                  <p:stCondLst>
                                    <p:cond delay="0"/>
                                  </p:stCondLst>
                                  <p:childTnLst>
                                    <p:set>
                                      <p:cBhvr>
                                        <p:cTn id="12" dur="1" fill="hold">
                                          <p:stCondLst>
                                            <p:cond delay="0"/>
                                          </p:stCondLst>
                                        </p:cTn>
                                        <p:tgtEl>
                                          <p:spTgt spid="56353"/>
                                        </p:tgtEl>
                                        <p:attrNameLst>
                                          <p:attrName>style.visibility</p:attrName>
                                        </p:attrNameLst>
                                      </p:cBhvr>
                                      <p:to>
                                        <p:strVal val="visible"/>
                                      </p:to>
                                    </p:set>
                                    <p:animEffect transition="in" filter="wipe(down)">
                                      <p:cBhvr>
                                        <p:cTn id="13" dur="500"/>
                                        <p:tgtEl>
                                          <p:spTgt spid="563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6339"/>
                                        </p:tgtEl>
                                        <p:attrNameLst>
                                          <p:attrName>style.visibility</p:attrName>
                                        </p:attrNameLst>
                                      </p:cBhvr>
                                      <p:to>
                                        <p:strVal val="visible"/>
                                      </p:to>
                                    </p:set>
                                    <p:animEffect transition="in" filter="wipe(down)">
                                      <p:cBhvr>
                                        <p:cTn id="18" dur="500"/>
                                        <p:tgtEl>
                                          <p:spTgt spid="56339"/>
                                        </p:tgtEl>
                                      </p:cBhvr>
                                    </p:animEffect>
                                  </p:childTnLst>
                                </p:cTn>
                              </p:par>
                              <p:par>
                                <p:cTn id="19" presetID="22" presetClass="entr" presetSubtype="4" fill="hold" nodeType="withEffect">
                                  <p:stCondLst>
                                    <p:cond delay="0"/>
                                  </p:stCondLst>
                                  <p:childTnLst>
                                    <p:set>
                                      <p:cBhvr>
                                        <p:cTn id="20" dur="1" fill="hold">
                                          <p:stCondLst>
                                            <p:cond delay="0"/>
                                          </p:stCondLst>
                                        </p:cTn>
                                        <p:tgtEl>
                                          <p:spTgt spid="56343"/>
                                        </p:tgtEl>
                                        <p:attrNameLst>
                                          <p:attrName>style.visibility</p:attrName>
                                        </p:attrNameLst>
                                      </p:cBhvr>
                                      <p:to>
                                        <p:strVal val="visible"/>
                                      </p:to>
                                    </p:set>
                                    <p:animEffect transition="in" filter="wipe(down)">
                                      <p:cBhvr>
                                        <p:cTn id="21" dur="500"/>
                                        <p:tgtEl>
                                          <p:spTgt spid="563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56342"/>
                                        </p:tgtEl>
                                        <p:attrNameLst>
                                          <p:attrName>style.visibility</p:attrName>
                                        </p:attrNameLst>
                                      </p:cBhvr>
                                      <p:to>
                                        <p:strVal val="visible"/>
                                      </p:to>
                                    </p:set>
                                    <p:animEffect transition="in" filter="wipe(down)">
                                      <p:cBhvr>
                                        <p:cTn id="26" dur="500"/>
                                        <p:tgtEl>
                                          <p:spTgt spid="56342"/>
                                        </p:tgtEl>
                                      </p:cBhvr>
                                    </p:animEffect>
                                  </p:childTnLst>
                                </p:cTn>
                              </p:par>
                              <p:par>
                                <p:cTn id="27" presetID="22" presetClass="entr" presetSubtype="4" fill="hold" nodeType="withEffect">
                                  <p:stCondLst>
                                    <p:cond delay="0"/>
                                  </p:stCondLst>
                                  <p:childTnLst>
                                    <p:set>
                                      <p:cBhvr>
                                        <p:cTn id="28" dur="1" fill="hold">
                                          <p:stCondLst>
                                            <p:cond delay="0"/>
                                          </p:stCondLst>
                                        </p:cTn>
                                        <p:tgtEl>
                                          <p:spTgt spid="56346"/>
                                        </p:tgtEl>
                                        <p:attrNameLst>
                                          <p:attrName>style.visibility</p:attrName>
                                        </p:attrNameLst>
                                      </p:cBhvr>
                                      <p:to>
                                        <p:strVal val="visible"/>
                                      </p:to>
                                    </p:set>
                                    <p:animEffect transition="in" filter="wipe(down)">
                                      <p:cBhvr>
                                        <p:cTn id="29" dur="500"/>
                                        <p:tgtEl>
                                          <p:spTgt spid="56346"/>
                                        </p:tgtEl>
                                      </p:cBhvr>
                                    </p:animEffect>
                                  </p:childTnLst>
                                </p:cTn>
                              </p:par>
                              <p:par>
                                <p:cTn id="30" presetID="22" presetClass="entr" presetSubtype="4" fill="hold" nodeType="withEffect">
                                  <p:stCondLst>
                                    <p:cond delay="0"/>
                                  </p:stCondLst>
                                  <p:childTnLst>
                                    <p:set>
                                      <p:cBhvr>
                                        <p:cTn id="31" dur="1" fill="hold">
                                          <p:stCondLst>
                                            <p:cond delay="0"/>
                                          </p:stCondLst>
                                        </p:cTn>
                                        <p:tgtEl>
                                          <p:spTgt spid="56347"/>
                                        </p:tgtEl>
                                        <p:attrNameLst>
                                          <p:attrName>style.visibility</p:attrName>
                                        </p:attrNameLst>
                                      </p:cBhvr>
                                      <p:to>
                                        <p:strVal val="visible"/>
                                      </p:to>
                                    </p:set>
                                    <p:animEffect transition="in" filter="wipe(down)">
                                      <p:cBhvr>
                                        <p:cTn id="32" dur="500"/>
                                        <p:tgtEl>
                                          <p:spTgt spid="56347"/>
                                        </p:tgtEl>
                                      </p:cBhvr>
                                    </p:animEffect>
                                  </p:childTnLst>
                                </p:cTn>
                              </p:par>
                              <p:par>
                                <p:cTn id="33" presetID="22" presetClass="entr" presetSubtype="4" fill="hold" nodeType="withEffect">
                                  <p:stCondLst>
                                    <p:cond delay="0"/>
                                  </p:stCondLst>
                                  <p:childTnLst>
                                    <p:set>
                                      <p:cBhvr>
                                        <p:cTn id="34" dur="1" fill="hold">
                                          <p:stCondLst>
                                            <p:cond delay="0"/>
                                          </p:stCondLst>
                                        </p:cTn>
                                        <p:tgtEl>
                                          <p:spTgt spid="56348"/>
                                        </p:tgtEl>
                                        <p:attrNameLst>
                                          <p:attrName>style.visibility</p:attrName>
                                        </p:attrNameLst>
                                      </p:cBhvr>
                                      <p:to>
                                        <p:strVal val="visible"/>
                                      </p:to>
                                    </p:set>
                                    <p:animEffect transition="in" filter="wipe(down)">
                                      <p:cBhvr>
                                        <p:cTn id="35" dur="500"/>
                                        <p:tgtEl>
                                          <p:spTgt spid="563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56360"/>
                                        </p:tgtEl>
                                        <p:attrNameLst>
                                          <p:attrName>style.visibility</p:attrName>
                                        </p:attrNameLst>
                                      </p:cBhvr>
                                      <p:to>
                                        <p:strVal val="visible"/>
                                      </p:to>
                                    </p:set>
                                    <p:animEffect transition="in" filter="wipe(down)">
                                      <p:cBhvr>
                                        <p:cTn id="40" dur="500"/>
                                        <p:tgtEl>
                                          <p:spTgt spid="56360"/>
                                        </p:tgtEl>
                                      </p:cBhvr>
                                    </p:animEffect>
                                  </p:childTnLst>
                                </p:cTn>
                              </p:par>
                              <p:par>
                                <p:cTn id="41" presetID="22" presetClass="entr" presetSubtype="4" fill="hold" nodeType="withEffect">
                                  <p:stCondLst>
                                    <p:cond delay="0"/>
                                  </p:stCondLst>
                                  <p:childTnLst>
                                    <p:set>
                                      <p:cBhvr>
                                        <p:cTn id="42" dur="1" fill="hold">
                                          <p:stCondLst>
                                            <p:cond delay="0"/>
                                          </p:stCondLst>
                                        </p:cTn>
                                        <p:tgtEl>
                                          <p:spTgt spid="56356"/>
                                        </p:tgtEl>
                                        <p:attrNameLst>
                                          <p:attrName>style.visibility</p:attrName>
                                        </p:attrNameLst>
                                      </p:cBhvr>
                                      <p:to>
                                        <p:strVal val="visible"/>
                                      </p:to>
                                    </p:set>
                                    <p:animEffect transition="in" filter="wipe(down)">
                                      <p:cBhvr>
                                        <p:cTn id="43" dur="500"/>
                                        <p:tgtEl>
                                          <p:spTgt spid="5635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56354"/>
                                        </p:tgtEl>
                                        <p:attrNameLst>
                                          <p:attrName>style.visibility</p:attrName>
                                        </p:attrNameLst>
                                      </p:cBhvr>
                                      <p:to>
                                        <p:strVal val="visible"/>
                                      </p:to>
                                    </p:set>
                                    <p:animEffect transition="in" filter="wipe(down)">
                                      <p:cBhvr>
                                        <p:cTn id="48" dur="500"/>
                                        <p:tgtEl>
                                          <p:spTgt spid="56354"/>
                                        </p:tgtEl>
                                      </p:cBhvr>
                                    </p:animEffect>
                                  </p:childTnLst>
                                </p:cTn>
                              </p:par>
                              <p:par>
                                <p:cTn id="49" presetID="22" presetClass="entr" presetSubtype="4" fill="hold" nodeType="withEffect">
                                  <p:stCondLst>
                                    <p:cond delay="0"/>
                                  </p:stCondLst>
                                  <p:childTnLst>
                                    <p:set>
                                      <p:cBhvr>
                                        <p:cTn id="50" dur="1" fill="hold">
                                          <p:stCondLst>
                                            <p:cond delay="0"/>
                                          </p:stCondLst>
                                        </p:cTn>
                                        <p:tgtEl>
                                          <p:spTgt spid="56365"/>
                                        </p:tgtEl>
                                        <p:attrNameLst>
                                          <p:attrName>style.visibility</p:attrName>
                                        </p:attrNameLst>
                                      </p:cBhvr>
                                      <p:to>
                                        <p:strVal val="visible"/>
                                      </p:to>
                                    </p:set>
                                    <p:animEffect transition="in" filter="wipe(down)">
                                      <p:cBhvr>
                                        <p:cTn id="51" dur="500"/>
                                        <p:tgtEl>
                                          <p:spTgt spid="56365"/>
                                        </p:tgtEl>
                                      </p:cBhvr>
                                    </p:animEffect>
                                  </p:childTnLst>
                                </p:cTn>
                              </p:par>
                              <p:par>
                                <p:cTn id="52" presetID="22" presetClass="entr" presetSubtype="4" fill="hold" nodeType="withEffect">
                                  <p:stCondLst>
                                    <p:cond delay="0"/>
                                  </p:stCondLst>
                                  <p:childTnLst>
                                    <p:set>
                                      <p:cBhvr>
                                        <p:cTn id="53" dur="1" fill="hold">
                                          <p:stCondLst>
                                            <p:cond delay="0"/>
                                          </p:stCondLst>
                                        </p:cTn>
                                        <p:tgtEl>
                                          <p:spTgt spid="56364"/>
                                        </p:tgtEl>
                                        <p:attrNameLst>
                                          <p:attrName>style.visibility</p:attrName>
                                        </p:attrNameLst>
                                      </p:cBhvr>
                                      <p:to>
                                        <p:strVal val="visible"/>
                                      </p:to>
                                    </p:set>
                                    <p:animEffect transition="in" filter="wipe(down)">
                                      <p:cBhvr>
                                        <p:cTn id="54" dur="500"/>
                                        <p:tgtEl>
                                          <p:spTgt spid="5636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56359"/>
                                        </p:tgtEl>
                                        <p:attrNameLst>
                                          <p:attrName>style.visibility</p:attrName>
                                        </p:attrNameLst>
                                      </p:cBhvr>
                                      <p:to>
                                        <p:strVal val="visible"/>
                                      </p:to>
                                    </p:set>
                                    <p:animEffect transition="in" filter="wipe(down)">
                                      <p:cBhvr>
                                        <p:cTn id="59" dur="500"/>
                                        <p:tgtEl>
                                          <p:spTgt spid="56359"/>
                                        </p:tgtEl>
                                      </p:cBhvr>
                                    </p:animEffect>
                                  </p:childTnLst>
                                </p:cTn>
                              </p:par>
                              <p:par>
                                <p:cTn id="60" presetID="22" presetClass="entr" presetSubtype="4" fill="hold" nodeType="withEffect">
                                  <p:stCondLst>
                                    <p:cond delay="0"/>
                                  </p:stCondLst>
                                  <p:childTnLst>
                                    <p:set>
                                      <p:cBhvr>
                                        <p:cTn id="61" dur="1" fill="hold">
                                          <p:stCondLst>
                                            <p:cond delay="0"/>
                                          </p:stCondLst>
                                        </p:cTn>
                                        <p:tgtEl>
                                          <p:spTgt spid="56361"/>
                                        </p:tgtEl>
                                        <p:attrNameLst>
                                          <p:attrName>style.visibility</p:attrName>
                                        </p:attrNameLst>
                                      </p:cBhvr>
                                      <p:to>
                                        <p:strVal val="visible"/>
                                      </p:to>
                                    </p:set>
                                    <p:animEffect transition="in" filter="wipe(down)">
                                      <p:cBhvr>
                                        <p:cTn id="62" dur="500"/>
                                        <p:tgtEl>
                                          <p:spTgt spid="5636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304800"/>
            <a:ext cx="8686800" cy="533400"/>
          </a:xfrm>
        </p:spPr>
        <p:txBody>
          <a:bodyPr/>
          <a:lstStyle/>
          <a:p>
            <a:pPr eaLnBrk="1" hangingPunct="1"/>
            <a:r>
              <a:rPr lang="en-US" sz="2800" dirty="0" err="1" smtClean="0"/>
              <a:t>Confirmarea</a:t>
            </a:r>
            <a:r>
              <a:rPr lang="en-US" sz="2800" dirty="0" smtClean="0"/>
              <a:t> </a:t>
            </a:r>
            <a:r>
              <a:rPr lang="en-US" sz="2800" dirty="0" err="1" smtClean="0"/>
              <a:t>mesajelor</a:t>
            </a:r>
            <a:r>
              <a:rPr lang="ro-RO" sz="2800" dirty="0" smtClean="0"/>
              <a:t> (1)</a:t>
            </a:r>
            <a:r>
              <a:rPr lang="en-US" sz="2800" dirty="0" smtClean="0"/>
              <a:t> </a:t>
            </a:r>
          </a:p>
        </p:txBody>
      </p:sp>
      <p:sp>
        <p:nvSpPr>
          <p:cNvPr id="7171" name="Rectangle 3"/>
          <p:cNvSpPr>
            <a:spLocks noGrp="1" noChangeArrowheads="1"/>
          </p:cNvSpPr>
          <p:nvPr>
            <p:ph type="body" idx="1"/>
          </p:nvPr>
        </p:nvSpPr>
        <p:spPr>
          <a:xfrm>
            <a:off x="0" y="1628800"/>
            <a:ext cx="9144000" cy="5157192"/>
          </a:xfrm>
        </p:spPr>
        <p:txBody>
          <a:bodyPr/>
          <a:lstStyle/>
          <a:p>
            <a:pPr eaLnBrk="1" hangingPunct="1"/>
            <a:r>
              <a:rPr lang="en-US" sz="2000" dirty="0" err="1" smtClean="0"/>
              <a:t>Funcția</a:t>
            </a:r>
            <a:r>
              <a:rPr lang="en-US" sz="2000" dirty="0" smtClean="0"/>
              <a:t> de </a:t>
            </a:r>
            <a:r>
              <a:rPr lang="en-US" sz="2000" dirty="0" err="1" smtClean="0"/>
              <a:t>determinare</a:t>
            </a:r>
            <a:r>
              <a:rPr lang="en-US" sz="2000" dirty="0" smtClean="0"/>
              <a:t> a </a:t>
            </a:r>
            <a:r>
              <a:rPr lang="en-US" sz="2000" dirty="0" err="1" smtClean="0"/>
              <a:t>stării</a:t>
            </a:r>
            <a:r>
              <a:rPr lang="en-US" sz="2000" dirty="0" smtClean="0"/>
              <a:t> </a:t>
            </a:r>
            <a:r>
              <a:rPr lang="en-US" sz="2000" dirty="0" err="1" smtClean="0"/>
              <a:t>canalelor</a:t>
            </a:r>
            <a:r>
              <a:rPr lang="en-US" sz="2000" dirty="0" smtClean="0"/>
              <a:t> se </a:t>
            </a:r>
            <a:r>
              <a:rPr lang="en-US" sz="2000" dirty="0" err="1" smtClean="0"/>
              <a:t>poate</a:t>
            </a:r>
            <a:r>
              <a:rPr lang="en-US" sz="2000" dirty="0" smtClean="0"/>
              <a:t> </a:t>
            </a:r>
            <a:r>
              <a:rPr lang="en-US" sz="2000" dirty="0" err="1" smtClean="0"/>
              <a:t>împărți</a:t>
            </a:r>
            <a:r>
              <a:rPr lang="en-US" sz="2000" dirty="0" smtClean="0"/>
              <a:t> </a:t>
            </a:r>
            <a:r>
              <a:rPr lang="en-US" sz="2000" dirty="0" err="1" smtClean="0"/>
              <a:t>între</a:t>
            </a:r>
            <a:r>
              <a:rPr lang="en-US" sz="2000" dirty="0" smtClean="0"/>
              <a:t> </a:t>
            </a:r>
            <a:r>
              <a:rPr lang="en-US" sz="2000" dirty="0" err="1" smtClean="0"/>
              <a:t>procesele</a:t>
            </a:r>
            <a:r>
              <a:rPr lang="en-US" sz="2000" dirty="0" smtClean="0"/>
              <a:t> </a:t>
            </a:r>
            <a:r>
              <a:rPr lang="en-US" sz="2000" dirty="0" err="1" smtClean="0"/>
              <a:t>programului</a:t>
            </a:r>
            <a:r>
              <a:rPr lang="en-US" sz="2000" dirty="0" smtClean="0"/>
              <a:t>: </a:t>
            </a:r>
            <a:r>
              <a:rPr lang="en-US" sz="2000" dirty="0" err="1" smtClean="0"/>
              <a:t>fiecare</a:t>
            </a:r>
            <a:r>
              <a:rPr lang="en-US" sz="2000" dirty="0" smtClean="0"/>
              <a:t> </a:t>
            </a:r>
            <a:r>
              <a:rPr lang="en-US" sz="2000" dirty="0" err="1" smtClean="0"/>
              <a:t>proces</a:t>
            </a:r>
            <a:r>
              <a:rPr lang="en-US" sz="2000" dirty="0" smtClean="0"/>
              <a:t> </a:t>
            </a:r>
            <a:r>
              <a:rPr lang="en-US" sz="2000" dirty="0" err="1" smtClean="0"/>
              <a:t>verifică</a:t>
            </a:r>
            <a:r>
              <a:rPr lang="en-US" sz="2000" dirty="0" smtClean="0"/>
              <a:t> </a:t>
            </a:r>
            <a:r>
              <a:rPr lang="en-US" sz="2000" dirty="0" err="1" smtClean="0"/>
              <a:t>canale</a:t>
            </a:r>
            <a:r>
              <a:rPr lang="ro-RO" sz="2000" dirty="0" smtClean="0"/>
              <a:t>le</a:t>
            </a:r>
            <a:r>
              <a:rPr lang="en-US" sz="2000" dirty="0" smtClean="0"/>
              <a:t> </a:t>
            </a:r>
            <a:r>
              <a:rPr lang="en-US" sz="2000" dirty="0" err="1" smtClean="0"/>
              <a:t>pe</a:t>
            </a:r>
            <a:r>
              <a:rPr lang="en-US" sz="2000" dirty="0" smtClean="0"/>
              <a:t> care a </a:t>
            </a:r>
            <a:r>
              <a:rPr lang="ro-RO" sz="2000" dirty="0" smtClean="0"/>
              <a:t>trimis </a:t>
            </a:r>
            <a:r>
              <a:rPr lang="en-US" sz="2000" dirty="0" err="1" smtClean="0">
                <a:solidFill>
                  <a:schemeClr val="tx2"/>
                </a:solidFill>
              </a:rPr>
              <a:t>mesaje</a:t>
            </a:r>
            <a:r>
              <a:rPr lang="ro-RO" sz="2000" dirty="0" smtClean="0">
                <a:solidFill>
                  <a:schemeClr val="tx2"/>
                </a:solidFill>
              </a:rPr>
              <a:t> de date</a:t>
            </a:r>
            <a:r>
              <a:rPr lang="en-US" sz="2000" dirty="0" smtClean="0"/>
              <a:t> </a:t>
            </a:r>
            <a:r>
              <a:rPr lang="en-US" sz="2000" dirty="0" err="1" smtClean="0"/>
              <a:t>altor</a:t>
            </a:r>
            <a:r>
              <a:rPr lang="en-US" sz="2000" dirty="0" smtClean="0"/>
              <a:t> </a:t>
            </a:r>
            <a:r>
              <a:rPr lang="en-US" sz="2000" dirty="0" err="1" smtClean="0"/>
              <a:t>procese</a:t>
            </a:r>
            <a:r>
              <a:rPr lang="ro-RO" sz="2000" dirty="0" smtClean="0"/>
              <a:t> (</a:t>
            </a:r>
            <a:r>
              <a:rPr lang="en-US" sz="2000" dirty="0" smtClean="0"/>
              <a:t> </a:t>
            </a:r>
            <a:r>
              <a:rPr lang="en-US" sz="2000" dirty="0" err="1" smtClean="0"/>
              <a:t>canalele</a:t>
            </a:r>
            <a:r>
              <a:rPr lang="en-US" sz="2000" dirty="0" smtClean="0"/>
              <a:t> sale de </a:t>
            </a:r>
            <a:r>
              <a:rPr lang="en-US" sz="2000" dirty="0" err="1" smtClean="0"/>
              <a:t>ieşire</a:t>
            </a:r>
            <a:r>
              <a:rPr lang="ro-RO" sz="2000" dirty="0"/>
              <a:t> </a:t>
            </a:r>
            <a:r>
              <a:rPr lang="ro-RO" sz="2000" dirty="0" smtClean="0"/>
              <a:t>).</a:t>
            </a:r>
          </a:p>
          <a:p>
            <a:pPr eaLnBrk="1" hangingPunct="1"/>
            <a:endParaRPr lang="ro-RO" sz="2000" dirty="0"/>
          </a:p>
          <a:p>
            <a:pPr eaLnBrk="1" hangingPunct="1"/>
            <a:r>
              <a:rPr lang="ro-RO" sz="2000" dirty="0" smtClean="0"/>
              <a:t>Pe un canal </a:t>
            </a:r>
          </a:p>
          <a:p>
            <a:pPr lvl="1" eaLnBrk="1" hangingPunct="1"/>
            <a:r>
              <a:rPr lang="ro-RO" sz="1800" dirty="0" smtClean="0"/>
              <a:t>se trimit</a:t>
            </a:r>
            <a:r>
              <a:rPr lang="ro-RO" sz="1800" dirty="0" smtClean="0">
                <a:solidFill>
                  <a:schemeClr val="tx2"/>
                </a:solidFill>
              </a:rPr>
              <a:t> </a:t>
            </a:r>
            <a:r>
              <a:rPr lang="ro-RO" sz="1800" b="1" dirty="0" smtClean="0">
                <a:solidFill>
                  <a:schemeClr val="tx2"/>
                </a:solidFill>
              </a:rPr>
              <a:t>mesaje de date</a:t>
            </a:r>
            <a:r>
              <a:rPr lang="ro-RO" sz="1800" dirty="0" smtClean="0"/>
              <a:t> și se primesc</a:t>
            </a:r>
            <a:r>
              <a:rPr lang="ro-RO" sz="1800" dirty="0" smtClean="0">
                <a:solidFill>
                  <a:srgbClr val="FF0000"/>
                </a:solidFill>
              </a:rPr>
              <a:t> </a:t>
            </a:r>
            <a:r>
              <a:rPr lang="ro-RO" sz="1800" b="1" dirty="0" smtClean="0">
                <a:solidFill>
                  <a:srgbClr val="FF0000"/>
                </a:solidFill>
              </a:rPr>
              <a:t>semnale de confirmare</a:t>
            </a:r>
            <a:r>
              <a:rPr lang="ro-RO" sz="1800" dirty="0" smtClean="0"/>
              <a:t> </a:t>
            </a:r>
            <a:r>
              <a:rPr lang="ro-RO" sz="1800" i="1" dirty="0" smtClean="0">
                <a:solidFill>
                  <a:schemeClr val="tx1">
                    <a:lumMod val="50000"/>
                    <a:lumOff val="50000"/>
                  </a:schemeClr>
                </a:solidFill>
              </a:rPr>
              <a:t>sau</a:t>
            </a:r>
          </a:p>
          <a:p>
            <a:pPr lvl="1" eaLnBrk="1" hangingPunct="1"/>
            <a:r>
              <a:rPr lang="ro-RO" sz="1800" dirty="0"/>
              <a:t>s</a:t>
            </a:r>
            <a:r>
              <a:rPr lang="ro-RO" sz="1800" dirty="0" smtClean="0"/>
              <a:t>e primesc</a:t>
            </a:r>
            <a:r>
              <a:rPr lang="ro-RO" sz="1800" dirty="0" smtClean="0">
                <a:solidFill>
                  <a:schemeClr val="tx2"/>
                </a:solidFill>
              </a:rPr>
              <a:t> </a:t>
            </a:r>
            <a:r>
              <a:rPr lang="ro-RO" sz="1800" b="1" dirty="0" smtClean="0">
                <a:solidFill>
                  <a:schemeClr val="tx2"/>
                </a:solidFill>
              </a:rPr>
              <a:t>mesaje de date</a:t>
            </a:r>
            <a:r>
              <a:rPr lang="ro-RO" sz="1800" dirty="0" smtClean="0"/>
              <a:t> și se trimit</a:t>
            </a:r>
            <a:r>
              <a:rPr lang="ro-RO" sz="1800" dirty="0" smtClean="0">
                <a:solidFill>
                  <a:srgbClr val="FF0000"/>
                </a:solidFill>
              </a:rPr>
              <a:t> </a:t>
            </a:r>
            <a:r>
              <a:rPr lang="ro-RO" sz="1800" b="1" dirty="0" smtClean="0">
                <a:solidFill>
                  <a:srgbClr val="FF0000"/>
                </a:solidFill>
              </a:rPr>
              <a:t>semnale de confirmare</a:t>
            </a:r>
          </a:p>
          <a:p>
            <a:pPr lvl="1" eaLnBrk="1" hangingPunct="1"/>
            <a:endParaRPr lang="en-US" sz="2000" dirty="0" smtClean="0"/>
          </a:p>
          <a:p>
            <a:pPr eaLnBrk="1" hangingPunct="1"/>
            <a:r>
              <a:rPr lang="en-US" sz="2000" b="1" dirty="0" err="1" smtClean="0"/>
              <a:t>Confirmarea</a:t>
            </a:r>
            <a:r>
              <a:rPr lang="en-US" sz="2000" b="1" dirty="0" smtClean="0"/>
              <a:t> </a:t>
            </a:r>
            <a:r>
              <a:rPr lang="en-US" sz="2000" b="1" dirty="0" err="1" smtClean="0"/>
              <a:t>mesajelor</a:t>
            </a:r>
            <a:r>
              <a:rPr lang="en-US" sz="2000" dirty="0" smtClean="0"/>
              <a:t>: </a:t>
            </a:r>
            <a:r>
              <a:rPr lang="en-US" sz="2000" dirty="0" err="1" smtClean="0"/>
              <a:t>dacă</a:t>
            </a:r>
            <a:r>
              <a:rPr lang="en-US" sz="2000" dirty="0" smtClean="0"/>
              <a:t> </a:t>
            </a:r>
            <a:r>
              <a:rPr lang="en-US" sz="2000" dirty="0" err="1" smtClean="0"/>
              <a:t>pentru</a:t>
            </a:r>
            <a:r>
              <a:rPr lang="en-US" sz="2000" dirty="0" smtClean="0"/>
              <a:t> </a:t>
            </a:r>
            <a:r>
              <a:rPr lang="en-US" sz="2000" dirty="0" err="1" smtClean="0"/>
              <a:t>fiecare</a:t>
            </a:r>
            <a:r>
              <a:rPr lang="en-US" sz="2000" dirty="0" smtClean="0"/>
              <a:t> </a:t>
            </a:r>
            <a:r>
              <a:rPr lang="en-US" sz="2000" dirty="0" err="1" smtClean="0">
                <a:solidFill>
                  <a:schemeClr val="tx2"/>
                </a:solidFill>
              </a:rPr>
              <a:t>mesaj</a:t>
            </a:r>
            <a:r>
              <a:rPr lang="ro-RO" sz="2000" dirty="0" smtClean="0">
                <a:solidFill>
                  <a:schemeClr val="tx2"/>
                </a:solidFill>
              </a:rPr>
              <a:t> de date</a:t>
            </a:r>
            <a:r>
              <a:rPr lang="en-US" sz="2000" dirty="0" smtClean="0"/>
              <a:t> </a:t>
            </a:r>
            <a:r>
              <a:rPr lang="en-US" sz="2000" dirty="0" err="1" smtClean="0"/>
              <a:t>transmis</a:t>
            </a:r>
            <a:r>
              <a:rPr lang="en-US" sz="2000" dirty="0" smtClean="0"/>
              <a:t> </a:t>
            </a:r>
            <a:r>
              <a:rPr lang="en-US" sz="2000" dirty="0" err="1" smtClean="0"/>
              <a:t>pe</a:t>
            </a:r>
            <a:r>
              <a:rPr lang="en-US" sz="2000" dirty="0" smtClean="0"/>
              <a:t> un canal </a:t>
            </a:r>
            <a:r>
              <a:rPr lang="en-US" sz="2000" dirty="0" err="1" smtClean="0"/>
              <a:t>procesul</a:t>
            </a:r>
            <a:r>
              <a:rPr lang="en-US" sz="2000" dirty="0" smtClean="0"/>
              <a:t> </a:t>
            </a:r>
            <a:r>
              <a:rPr lang="en-US" sz="2000" dirty="0" err="1" smtClean="0"/>
              <a:t>primeşte</a:t>
            </a:r>
            <a:r>
              <a:rPr lang="en-US" sz="2000" dirty="0" smtClean="0"/>
              <a:t> de la receptor un </a:t>
            </a:r>
            <a:r>
              <a:rPr lang="en-US" sz="2000" dirty="0" err="1" smtClean="0">
                <a:solidFill>
                  <a:srgbClr val="FF0000"/>
                </a:solidFill>
              </a:rPr>
              <a:t>semnal</a:t>
            </a:r>
            <a:r>
              <a:rPr lang="en-US" sz="2000" dirty="0" smtClean="0">
                <a:solidFill>
                  <a:srgbClr val="FF0000"/>
                </a:solidFill>
              </a:rPr>
              <a:t> de </a:t>
            </a:r>
            <a:r>
              <a:rPr lang="en-US" sz="2000" dirty="0" err="1" smtClean="0">
                <a:solidFill>
                  <a:srgbClr val="FF0000"/>
                </a:solidFill>
              </a:rPr>
              <a:t>confirmare</a:t>
            </a:r>
            <a:r>
              <a:rPr lang="en-US" sz="2000" dirty="0" smtClean="0"/>
              <a:t>, </a:t>
            </a:r>
            <a:r>
              <a:rPr lang="en-US" sz="2000" dirty="0" err="1" smtClean="0"/>
              <a:t>atunci</a:t>
            </a:r>
            <a:r>
              <a:rPr lang="en-US" sz="2000" dirty="0" smtClean="0"/>
              <a:t> </a:t>
            </a:r>
            <a:r>
              <a:rPr lang="en-US" sz="2000" dirty="0" err="1" smtClean="0"/>
              <a:t>canalul</a:t>
            </a:r>
            <a:r>
              <a:rPr lang="en-US" sz="2000" dirty="0" smtClean="0"/>
              <a:t> </a:t>
            </a:r>
            <a:r>
              <a:rPr lang="en-US" sz="2000" dirty="0" err="1" smtClean="0"/>
              <a:t>respectiv</a:t>
            </a:r>
            <a:r>
              <a:rPr lang="en-US" sz="2000" dirty="0" smtClean="0"/>
              <a:t> </a:t>
            </a:r>
            <a:r>
              <a:rPr lang="en-US" sz="2000" dirty="0" err="1" smtClean="0"/>
              <a:t>este</a:t>
            </a:r>
            <a:r>
              <a:rPr lang="en-US" sz="2000" dirty="0" smtClean="0"/>
              <a:t> </a:t>
            </a:r>
            <a:r>
              <a:rPr lang="en-US" sz="2000" dirty="0" err="1" smtClean="0"/>
              <a:t>gol</a:t>
            </a:r>
            <a:r>
              <a:rPr lang="en-US" sz="2000" dirty="0" smtClean="0"/>
              <a:t>. </a:t>
            </a:r>
            <a:endParaRPr lang="ro-RO" sz="2000" dirty="0" smtClean="0"/>
          </a:p>
          <a:p>
            <a:pPr eaLnBrk="1" hangingPunct="1"/>
            <a:endParaRPr lang="en-US" sz="2000" dirty="0" smtClean="0"/>
          </a:p>
          <a:p>
            <a:pPr eaLnBrk="1" hangingPunct="1"/>
            <a:r>
              <a:rPr lang="en-US" sz="2000" dirty="0" err="1" smtClean="0"/>
              <a:t>Presupun</a:t>
            </a:r>
            <a:r>
              <a:rPr lang="ro-RO" sz="2000" dirty="0" smtClean="0"/>
              <a:t>e</a:t>
            </a:r>
            <a:r>
              <a:rPr lang="en-US" sz="2000" dirty="0" smtClean="0"/>
              <a:t> </a:t>
            </a:r>
            <a:r>
              <a:rPr lang="en-US" sz="2000" dirty="0" err="1" smtClean="0"/>
              <a:t>existența</a:t>
            </a:r>
            <a:r>
              <a:rPr lang="en-US" sz="2000" dirty="0" smtClean="0"/>
              <a:t> </a:t>
            </a:r>
            <a:r>
              <a:rPr lang="en-US" sz="2000" dirty="0" err="1" smtClean="0"/>
              <a:t>unui</a:t>
            </a:r>
            <a:r>
              <a:rPr lang="en-US" sz="2000" dirty="0" smtClean="0"/>
              <a:t> </a:t>
            </a:r>
            <a:r>
              <a:rPr lang="en-US" sz="2000" dirty="0" err="1" smtClean="0"/>
              <a:t>proces</a:t>
            </a:r>
            <a:r>
              <a:rPr lang="en-US" sz="2000" b="1" dirty="0" smtClean="0"/>
              <a:t> </a:t>
            </a:r>
            <a:r>
              <a:rPr lang="en-US" sz="2000" b="1" dirty="0" err="1" smtClean="0"/>
              <a:t>surs</a:t>
            </a:r>
            <a:r>
              <a:rPr lang="ro-RO" sz="2000" b="1" dirty="0" smtClean="0"/>
              <a:t>ă</a:t>
            </a:r>
            <a:r>
              <a:rPr lang="ro-RO" sz="2000" dirty="0"/>
              <a:t>:</a:t>
            </a:r>
            <a:endParaRPr lang="en-US" sz="2000" dirty="0" smtClean="0"/>
          </a:p>
          <a:p>
            <a:pPr lvl="1" eaLnBrk="1" hangingPunct="1"/>
            <a:r>
              <a:rPr lang="en-US" sz="2000" dirty="0" smtClean="0"/>
              <a:t>care nu are </a:t>
            </a:r>
            <a:r>
              <a:rPr lang="en-US" sz="2000" dirty="0" err="1" smtClean="0"/>
              <a:t>legături</a:t>
            </a:r>
            <a:r>
              <a:rPr lang="en-US" sz="2000" dirty="0" smtClean="0"/>
              <a:t> de </a:t>
            </a:r>
            <a:r>
              <a:rPr lang="en-US" sz="2000" dirty="0" err="1" smtClean="0"/>
              <a:t>intrare</a:t>
            </a:r>
            <a:r>
              <a:rPr lang="en-US" sz="2000" dirty="0" smtClean="0"/>
              <a:t> </a:t>
            </a:r>
            <a:r>
              <a:rPr lang="en-US" sz="2000" i="1" dirty="0" err="1" smtClean="0">
                <a:solidFill>
                  <a:schemeClr val="tx1">
                    <a:lumMod val="50000"/>
                    <a:lumOff val="50000"/>
                  </a:schemeClr>
                </a:solidFill>
              </a:rPr>
              <a:t>şi</a:t>
            </a:r>
            <a:r>
              <a:rPr lang="en-US" sz="2000" dirty="0" smtClean="0"/>
              <a:t> </a:t>
            </a:r>
          </a:p>
          <a:p>
            <a:pPr lvl="1" eaLnBrk="1" hangingPunct="1"/>
            <a:r>
              <a:rPr lang="en-US" sz="2000" dirty="0" err="1"/>
              <a:t>poate</a:t>
            </a:r>
            <a:r>
              <a:rPr lang="en-US" sz="2000" dirty="0"/>
              <a:t> </a:t>
            </a:r>
            <a:r>
              <a:rPr lang="en-US" sz="2000" dirty="0" err="1"/>
              <a:t>accesa</a:t>
            </a:r>
            <a:r>
              <a:rPr lang="en-US" sz="2000" dirty="0"/>
              <a:t> </a:t>
            </a:r>
            <a:r>
              <a:rPr lang="en-US" sz="2000" dirty="0" err="1"/>
              <a:t>orice</a:t>
            </a:r>
            <a:r>
              <a:rPr lang="en-US" sz="2000" dirty="0"/>
              <a:t> alt </a:t>
            </a:r>
            <a:r>
              <a:rPr lang="en-US" sz="2000" dirty="0" err="1"/>
              <a:t>proces</a:t>
            </a:r>
            <a:r>
              <a:rPr lang="en-US" sz="2000" dirty="0"/>
              <a:t> </a:t>
            </a:r>
            <a:r>
              <a:rPr lang="en-US" sz="2000" dirty="0" err="1"/>
              <a:t>pe</a:t>
            </a:r>
            <a:r>
              <a:rPr lang="en-US" sz="2000" dirty="0"/>
              <a:t> o </a:t>
            </a:r>
            <a:r>
              <a:rPr lang="en-US" sz="2000" dirty="0" err="1"/>
              <a:t>cale</a:t>
            </a:r>
            <a:r>
              <a:rPr lang="en-US" sz="2000" dirty="0"/>
              <a:t> </a:t>
            </a:r>
            <a:r>
              <a:rPr lang="en-US" sz="2000" dirty="0" err="1"/>
              <a:t>oarecare</a:t>
            </a:r>
            <a:r>
              <a:rPr lang="en-US" sz="2000" dirty="0"/>
              <a:t> din </a:t>
            </a:r>
            <a:r>
              <a:rPr lang="en-US" sz="2000" dirty="0" err="1"/>
              <a:t>graf</a:t>
            </a:r>
            <a:endParaRPr lang="en-US" sz="20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176" y="1844824"/>
            <a:ext cx="8229600" cy="4525962"/>
          </a:xfrm>
        </p:spPr>
        <p:txBody>
          <a:bodyPr/>
          <a:lstStyle/>
          <a:p>
            <a:pPr eaLnBrk="1" hangingPunct="1"/>
            <a:r>
              <a:rPr lang="en-US" sz="2000" dirty="0" err="1" smtClean="0"/>
              <a:t>Exemplu</a:t>
            </a:r>
            <a:r>
              <a:rPr lang="en-US" sz="2000" dirty="0" smtClean="0"/>
              <a:t>: </a:t>
            </a:r>
          </a:p>
          <a:p>
            <a:pPr lvl="1" eaLnBrk="1" hangingPunct="1"/>
            <a:r>
              <a:rPr lang="en-US" sz="2000" dirty="0" err="1" smtClean="0"/>
              <a:t>Procesul</a:t>
            </a:r>
            <a:r>
              <a:rPr lang="en-US" sz="2000" dirty="0" smtClean="0"/>
              <a:t> </a:t>
            </a:r>
            <a:r>
              <a:rPr lang="en-US" sz="2000" dirty="0" err="1" smtClean="0"/>
              <a:t>surs</a:t>
            </a:r>
            <a:r>
              <a:rPr lang="ro-RO" sz="2000" dirty="0" smtClean="0"/>
              <a:t>ă</a:t>
            </a:r>
            <a:r>
              <a:rPr lang="en-US" sz="2000" dirty="0" smtClean="0"/>
              <a:t>: 1 </a:t>
            </a:r>
          </a:p>
          <a:p>
            <a:pPr lvl="1" eaLnBrk="1" hangingPunct="1"/>
            <a:r>
              <a:rPr lang="en-US" sz="2000" dirty="0" smtClean="0"/>
              <a:t>Arbore de </a:t>
            </a:r>
            <a:r>
              <a:rPr lang="en-US" sz="2000" dirty="0" err="1" smtClean="0"/>
              <a:t>acoperire</a:t>
            </a:r>
            <a:endParaRPr lang="en-US" sz="2000" dirty="0" smtClean="0"/>
          </a:p>
        </p:txBody>
      </p:sp>
      <p:sp>
        <p:nvSpPr>
          <p:cNvPr id="7" name="Rectangle 6"/>
          <p:cNvSpPr/>
          <p:nvPr/>
        </p:nvSpPr>
        <p:spPr>
          <a:xfrm>
            <a:off x="1562100" y="32766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en-US">
                <a:solidFill>
                  <a:srgbClr val="000000"/>
                </a:solidFill>
              </a:rPr>
              <a:t>1</a:t>
            </a:r>
          </a:p>
        </p:txBody>
      </p:sp>
      <p:sp>
        <p:nvSpPr>
          <p:cNvPr id="8" name="Rectangle 7"/>
          <p:cNvSpPr/>
          <p:nvPr/>
        </p:nvSpPr>
        <p:spPr>
          <a:xfrm>
            <a:off x="4152900" y="32766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en-US">
                <a:solidFill>
                  <a:srgbClr val="000000"/>
                </a:solidFill>
              </a:rPr>
              <a:t>2</a:t>
            </a:r>
          </a:p>
        </p:txBody>
      </p:sp>
      <p:sp>
        <p:nvSpPr>
          <p:cNvPr id="9" name="Rectangle 8"/>
          <p:cNvSpPr/>
          <p:nvPr/>
        </p:nvSpPr>
        <p:spPr>
          <a:xfrm>
            <a:off x="6667500" y="32766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en-US">
                <a:solidFill>
                  <a:srgbClr val="000000"/>
                </a:solidFill>
              </a:rPr>
              <a:t>4</a:t>
            </a:r>
          </a:p>
        </p:txBody>
      </p:sp>
      <p:sp>
        <p:nvSpPr>
          <p:cNvPr id="10" name="Rectangle 9"/>
          <p:cNvSpPr/>
          <p:nvPr/>
        </p:nvSpPr>
        <p:spPr>
          <a:xfrm>
            <a:off x="4152900" y="54102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en-US">
                <a:solidFill>
                  <a:srgbClr val="000000"/>
                </a:solidFill>
              </a:rPr>
              <a:t>3</a:t>
            </a:r>
          </a:p>
        </p:txBody>
      </p:sp>
      <p:cxnSp>
        <p:nvCxnSpPr>
          <p:cNvPr id="12" name="Straight Arrow Connector 11"/>
          <p:cNvCxnSpPr>
            <a:stCxn id="7" idx="3"/>
            <a:endCxn id="8" idx="1"/>
          </p:cNvCxnSpPr>
          <p:nvPr/>
        </p:nvCxnSpPr>
        <p:spPr>
          <a:xfrm>
            <a:off x="2476500" y="35433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2"/>
            <a:endCxn id="10" idx="1"/>
          </p:cNvCxnSpPr>
          <p:nvPr/>
        </p:nvCxnSpPr>
        <p:spPr>
          <a:xfrm rot="16200000" flipH="1">
            <a:off x="2152650" y="3676650"/>
            <a:ext cx="1866900" cy="2133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3658394" y="4610894"/>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961607" y="4610894"/>
            <a:ext cx="16002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3"/>
            <a:endCxn id="9" idx="1"/>
          </p:cNvCxnSpPr>
          <p:nvPr/>
        </p:nvCxnSpPr>
        <p:spPr>
          <a:xfrm>
            <a:off x="5067300" y="3543300"/>
            <a:ext cx="1600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9" idx="2"/>
            <a:endCxn id="10" idx="3"/>
          </p:cNvCxnSpPr>
          <p:nvPr/>
        </p:nvCxnSpPr>
        <p:spPr>
          <a:xfrm rot="5400000">
            <a:off x="5162550" y="3714750"/>
            <a:ext cx="1866900" cy="20574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7" idx="3"/>
          </p:cNvCxnSpPr>
          <p:nvPr/>
        </p:nvCxnSpPr>
        <p:spPr>
          <a:xfrm>
            <a:off x="2476500" y="3543300"/>
            <a:ext cx="16779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Elbow Connector 16"/>
          <p:cNvCxnSpPr>
            <a:stCxn id="7" idx="2"/>
          </p:cNvCxnSpPr>
          <p:nvPr/>
        </p:nvCxnSpPr>
        <p:spPr>
          <a:xfrm rot="16200000" flipH="1">
            <a:off x="2154238" y="3675061"/>
            <a:ext cx="1865312" cy="213518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3659982" y="4609306"/>
            <a:ext cx="160020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rot="5400000" flipH="1" flipV="1">
            <a:off x="3963194" y="4609306"/>
            <a:ext cx="1600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2"/>
          <p:cNvSpPr>
            <a:spLocks noGrp="1" noChangeArrowheads="1"/>
          </p:cNvSpPr>
          <p:nvPr>
            <p:ph type="title"/>
          </p:nvPr>
        </p:nvSpPr>
        <p:spPr>
          <a:xfrm>
            <a:off x="228600" y="304800"/>
            <a:ext cx="8686800" cy="533400"/>
          </a:xfrm>
        </p:spPr>
        <p:txBody>
          <a:bodyPr/>
          <a:lstStyle/>
          <a:p>
            <a:pPr eaLnBrk="1" hangingPunct="1"/>
            <a:r>
              <a:rPr lang="en-US" sz="2800" dirty="0" err="1" smtClean="0"/>
              <a:t>Confirmarea</a:t>
            </a:r>
            <a:r>
              <a:rPr lang="en-US" sz="2800" dirty="0" smtClean="0"/>
              <a:t> </a:t>
            </a:r>
            <a:r>
              <a:rPr lang="en-US" sz="2800" dirty="0" err="1" smtClean="0"/>
              <a:t>mesajelor</a:t>
            </a:r>
            <a:r>
              <a:rPr lang="ro-RO" sz="2800" dirty="0" smtClean="0"/>
              <a:t> (2)</a:t>
            </a:r>
            <a:r>
              <a:rPr lang="en-US" sz="2800" dirty="0" smtClean="0"/>
              <a:t> </a:t>
            </a:r>
          </a:p>
        </p:txBody>
      </p:sp>
      <p:cxnSp>
        <p:nvCxnSpPr>
          <p:cNvPr id="22" name="Straight Arrow Connector 21"/>
          <p:cNvCxnSpPr/>
          <p:nvPr/>
        </p:nvCxnSpPr>
        <p:spPr>
          <a:xfrm>
            <a:off x="5073947" y="3541712"/>
            <a:ext cx="1600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2474912" y="3548064"/>
            <a:ext cx="16779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rot="5400000">
            <a:off x="3658394" y="4612482"/>
            <a:ext cx="1600200" cy="15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Slide Number Placeholder 1"/>
          <p:cNvSpPr>
            <a:spLocks noGrp="1"/>
          </p:cNvSpPr>
          <p:nvPr>
            <p:ph type="sldNum" sz="quarter" idx="12"/>
          </p:nvPr>
        </p:nvSpPr>
        <p:spPr/>
        <p:txBody>
          <a:bodyPr/>
          <a:lstStyle/>
          <a:p>
            <a:fld id="{746EBC53-4E8D-444E-AD09-E7905F64ED17}" type="slidenum">
              <a:rPr lang="en-GB" smtClean="0"/>
              <a:pPr/>
              <a:t>12</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0" y="1628801"/>
            <a:ext cx="9143999" cy="5229200"/>
          </a:xfrm>
        </p:spPr>
        <p:txBody>
          <a:bodyPr/>
          <a:lstStyle/>
          <a:p>
            <a:pPr eaLnBrk="1" hangingPunct="1"/>
            <a:r>
              <a:rPr lang="ro-RO" sz="2400" dirty="0" smtClean="0"/>
              <a:t>Bazat pe transmiterea unor </a:t>
            </a:r>
            <a:r>
              <a:rPr lang="ro-RO" sz="2400" dirty="0" smtClean="0">
                <a:solidFill>
                  <a:srgbClr val="FF0000"/>
                </a:solidFill>
              </a:rPr>
              <a:t>semnale de confirmare</a:t>
            </a:r>
          </a:p>
          <a:p>
            <a:pPr eaLnBrk="1" hangingPunct="1"/>
            <a:r>
              <a:rPr lang="ro-RO" sz="2400" dirty="0" smtClean="0"/>
              <a:t>Cazul unei rețele cu topologie </a:t>
            </a:r>
            <a:r>
              <a:rPr lang="ro-RO" sz="2400" b="1" dirty="0" smtClean="0"/>
              <a:t>arborescentă</a:t>
            </a:r>
            <a:r>
              <a:rPr lang="ro-RO" sz="2400" dirty="0" smtClean="0"/>
              <a:t>:</a:t>
            </a:r>
          </a:p>
          <a:p>
            <a:pPr lvl="1" eaLnBrk="1" hangingPunct="1"/>
            <a:r>
              <a:rPr lang="ro-RO" sz="2000" dirty="0"/>
              <a:t>C</a:t>
            </a:r>
            <a:r>
              <a:rPr lang="ro-RO" sz="2000" dirty="0" smtClean="0"/>
              <a:t>ând un proces </a:t>
            </a:r>
            <a:r>
              <a:rPr lang="ro-RO" sz="2000" i="1" dirty="0" smtClean="0"/>
              <a:t>frunză</a:t>
            </a:r>
            <a:r>
              <a:rPr lang="ro-RO" sz="2000" dirty="0" smtClean="0"/>
              <a:t> se termină, el îl anunță pe </a:t>
            </a:r>
            <a:r>
              <a:rPr lang="ro-RO" sz="2000" i="1" dirty="0" smtClean="0"/>
              <a:t>părintele</a:t>
            </a:r>
            <a:r>
              <a:rPr lang="ro-RO" sz="2000" dirty="0" smtClean="0"/>
              <a:t> său.</a:t>
            </a:r>
          </a:p>
          <a:p>
            <a:pPr lvl="1" eaLnBrk="1" hangingPunct="1"/>
            <a:r>
              <a:rPr lang="ro-RO" sz="2000" dirty="0"/>
              <a:t>C</a:t>
            </a:r>
            <a:r>
              <a:rPr lang="ro-RO" sz="2000" dirty="0" smtClean="0"/>
              <a:t>ând un </a:t>
            </a:r>
            <a:r>
              <a:rPr lang="ro-RO" sz="2000" i="1" dirty="0" smtClean="0"/>
              <a:t>nod</a:t>
            </a:r>
            <a:r>
              <a:rPr lang="ro-RO" sz="2000" dirty="0" smtClean="0"/>
              <a:t> oarecare al arborelui termină, el aşteaptă notificarea terminării de la toți </a:t>
            </a:r>
            <a:r>
              <a:rPr lang="ro-RO" sz="2000" i="1" dirty="0" smtClean="0"/>
              <a:t>fiii</a:t>
            </a:r>
            <a:r>
              <a:rPr lang="ro-RO" sz="2000" dirty="0" smtClean="0"/>
              <a:t> săi și apoi își anunță </a:t>
            </a:r>
            <a:r>
              <a:rPr lang="ro-RO" sz="2000" i="1" dirty="0" smtClean="0"/>
              <a:t>părintele</a:t>
            </a:r>
            <a:r>
              <a:rPr lang="ro-RO" sz="2000" dirty="0" smtClean="0"/>
              <a:t>.</a:t>
            </a:r>
          </a:p>
          <a:p>
            <a:pPr lvl="1" eaLnBrk="1" hangingPunct="1"/>
            <a:r>
              <a:rPr lang="ro-RO" sz="2000" dirty="0"/>
              <a:t>N</a:t>
            </a:r>
            <a:r>
              <a:rPr lang="ro-RO" sz="2000" dirty="0" smtClean="0"/>
              <a:t>otificările se propagă până la procesul sursă.</a:t>
            </a:r>
          </a:p>
          <a:p>
            <a:pPr eaLnBrk="1" hangingPunct="1"/>
            <a:r>
              <a:rPr lang="ro-RO" sz="2400" dirty="0" smtClean="0"/>
              <a:t>Cazul unui </a:t>
            </a:r>
            <a:r>
              <a:rPr lang="ro-RO" sz="2400" b="1" dirty="0" smtClean="0"/>
              <a:t>graf dirijat aciclic</a:t>
            </a:r>
            <a:r>
              <a:rPr lang="ro-RO" sz="2400" dirty="0" smtClean="0"/>
              <a:t> de procese</a:t>
            </a:r>
          </a:p>
          <a:p>
            <a:pPr lvl="1" eaLnBrk="1" hangingPunct="1"/>
            <a:r>
              <a:rPr lang="ro-RO" sz="2000" dirty="0" smtClean="0"/>
              <a:t>Deficitul unei legături = diferența dintre numărul de </a:t>
            </a:r>
            <a:r>
              <a:rPr lang="ro-RO" sz="2000" dirty="0" smtClean="0">
                <a:solidFill>
                  <a:schemeClr val="tx2"/>
                </a:solidFill>
              </a:rPr>
              <a:t>mesaje de date transmise</a:t>
            </a:r>
            <a:r>
              <a:rPr lang="ro-RO" sz="2000" dirty="0" smtClean="0"/>
              <a:t> şi numărul de </a:t>
            </a:r>
            <a:r>
              <a:rPr lang="ro-RO" sz="2000" dirty="0" smtClean="0">
                <a:solidFill>
                  <a:srgbClr val="FF0000"/>
                </a:solidFill>
              </a:rPr>
              <a:t>semnale de confirmare primite</a:t>
            </a:r>
            <a:r>
              <a:rPr lang="ro-RO" sz="2000" dirty="0" smtClean="0"/>
              <a:t> pe acea legătură</a:t>
            </a:r>
          </a:p>
          <a:p>
            <a:pPr lvl="1" eaLnBrk="1" hangingPunct="1"/>
            <a:r>
              <a:rPr lang="ro-RO" sz="2000" dirty="0" smtClean="0"/>
              <a:t>Când un nod doreşte să termine: </a:t>
            </a:r>
          </a:p>
          <a:p>
            <a:pPr lvl="2" eaLnBrk="1" hangingPunct="1"/>
            <a:r>
              <a:rPr lang="ro-RO" sz="2000" dirty="0" smtClean="0"/>
              <a:t>aşteaptă </a:t>
            </a:r>
            <a:r>
              <a:rPr lang="ro-RO" sz="2000" dirty="0">
                <a:solidFill>
                  <a:srgbClr val="FF0000"/>
                </a:solidFill>
              </a:rPr>
              <a:t>primirea unor semnale</a:t>
            </a:r>
            <a:r>
              <a:rPr lang="ro-RO" sz="2000" dirty="0"/>
              <a:t> pe legăturile de </a:t>
            </a:r>
            <a:r>
              <a:rPr lang="ro-RO" sz="2000" dirty="0">
                <a:solidFill>
                  <a:schemeClr val="tx2"/>
                </a:solidFill>
              </a:rPr>
              <a:t>ieşire a datelor</a:t>
            </a:r>
            <a:r>
              <a:rPr lang="ro-RO" sz="2000" dirty="0"/>
              <a:t>,  </a:t>
            </a:r>
            <a:r>
              <a:rPr lang="ro-RO" sz="2000" dirty="0">
                <a:solidFill>
                  <a:srgbClr val="FF0000"/>
                </a:solidFill>
              </a:rPr>
              <a:t>semnale</a:t>
            </a:r>
            <a:r>
              <a:rPr lang="ro-RO" sz="2000" dirty="0"/>
              <a:t> care reduc deficitele la </a:t>
            </a:r>
            <a:r>
              <a:rPr lang="ro-RO" sz="2000" dirty="0" smtClean="0"/>
              <a:t>zero (pe acele legături).</a:t>
            </a:r>
          </a:p>
          <a:p>
            <a:pPr lvl="2" eaLnBrk="1" hangingPunct="1"/>
            <a:r>
              <a:rPr lang="ro-RO" sz="2000" dirty="0" smtClean="0">
                <a:solidFill>
                  <a:srgbClr val="FF0000"/>
                </a:solidFill>
              </a:rPr>
              <a:t>trimite</a:t>
            </a:r>
            <a:r>
              <a:rPr lang="ro-RO" sz="2000" dirty="0" smtClean="0"/>
              <a:t> pe fiecare legătură de </a:t>
            </a:r>
            <a:r>
              <a:rPr lang="ro-RO" sz="2000" dirty="0" smtClean="0">
                <a:solidFill>
                  <a:schemeClr val="tx2"/>
                </a:solidFill>
              </a:rPr>
              <a:t>intrare a datelor</a:t>
            </a:r>
            <a:r>
              <a:rPr lang="ro-RO" sz="2000" dirty="0" smtClean="0"/>
              <a:t> </a:t>
            </a:r>
            <a:r>
              <a:rPr lang="ro-RO" sz="2000" dirty="0" smtClean="0">
                <a:solidFill>
                  <a:srgbClr val="FF0000"/>
                </a:solidFill>
              </a:rPr>
              <a:t>un număr de semnale</a:t>
            </a:r>
            <a:r>
              <a:rPr lang="ro-RO" sz="2000" dirty="0" smtClean="0"/>
              <a:t> egal cu deficitul (legăturii respective).</a:t>
            </a:r>
            <a:endParaRPr lang="ro-RO" sz="2800" dirty="0" smtClean="0"/>
          </a:p>
        </p:txBody>
      </p:sp>
      <p:sp>
        <p:nvSpPr>
          <p:cNvPr id="5" name="Rectangle 2"/>
          <p:cNvSpPr txBox="1">
            <a:spLocks noChangeArrowheads="1"/>
          </p:cNvSpPr>
          <p:nvPr/>
        </p:nvSpPr>
        <p:spPr bwMode="auto">
          <a:xfrm>
            <a:off x="457200" y="3048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Dijkstra-Scholten</a:t>
            </a:r>
            <a:r>
              <a:rPr lang="en-US" sz="2800" dirty="0" smtClean="0"/>
              <a:t> </a:t>
            </a:r>
            <a:r>
              <a:rPr lang="ro-RO" sz="2800" dirty="0" smtClean="0"/>
              <a:t>(1)</a:t>
            </a:r>
            <a:endParaRPr lang="en-US" sz="28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13</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0" y="1628800"/>
            <a:ext cx="9144000" cy="5229200"/>
          </a:xfrm>
        </p:spPr>
        <p:txBody>
          <a:bodyPr/>
          <a:lstStyle/>
          <a:p>
            <a:pPr eaLnBrk="1" hangingPunct="1"/>
            <a:r>
              <a:rPr lang="en-US" sz="2400" b="1" dirty="0" err="1" smtClean="0"/>
              <a:t>Cazul</a:t>
            </a:r>
            <a:r>
              <a:rPr lang="en-US" sz="2400" b="1" dirty="0" smtClean="0"/>
              <a:t> general</a:t>
            </a:r>
            <a:r>
              <a:rPr lang="ro-RO" sz="2400" dirty="0" smtClean="0"/>
              <a:t>:</a:t>
            </a:r>
            <a:r>
              <a:rPr lang="en-US" sz="2400" dirty="0" smtClean="0"/>
              <a:t> </a:t>
            </a:r>
            <a:r>
              <a:rPr lang="en-US" sz="2400" dirty="0" err="1" smtClean="0"/>
              <a:t>cicluri</a:t>
            </a:r>
            <a:r>
              <a:rPr lang="en-US" sz="2400" dirty="0" smtClean="0"/>
              <a:t> </a:t>
            </a:r>
            <a:r>
              <a:rPr lang="en-US" sz="2400" dirty="0" err="1" smtClean="0"/>
              <a:t>în</a:t>
            </a:r>
            <a:r>
              <a:rPr lang="en-US" sz="2400" dirty="0" smtClean="0"/>
              <a:t> </a:t>
            </a:r>
            <a:r>
              <a:rPr lang="en-US" sz="2400" dirty="0" err="1" smtClean="0"/>
              <a:t>graful</a:t>
            </a:r>
            <a:r>
              <a:rPr lang="en-US" sz="2400" dirty="0" smtClean="0"/>
              <a:t> </a:t>
            </a:r>
            <a:r>
              <a:rPr lang="en-US" sz="2400" dirty="0" err="1" smtClean="0"/>
              <a:t>proceselor</a:t>
            </a:r>
            <a:r>
              <a:rPr lang="en-US" sz="2400" dirty="0" smtClean="0"/>
              <a:t> </a:t>
            </a:r>
            <a:endParaRPr lang="ro-RO" sz="2400" dirty="0" smtClean="0"/>
          </a:p>
          <a:p>
            <a:pPr eaLnBrk="1" hangingPunct="1"/>
            <a:endParaRPr lang="en-US" sz="500" dirty="0" smtClean="0"/>
          </a:p>
          <a:p>
            <a:pPr eaLnBrk="1" hangingPunct="1"/>
            <a:r>
              <a:rPr lang="en-US" sz="2400" dirty="0" smtClean="0"/>
              <a:t>R</a:t>
            </a:r>
            <a:r>
              <a:rPr lang="ro-RO" sz="2400" dirty="0" smtClean="0"/>
              <a:t>ezolvare: </a:t>
            </a:r>
            <a:r>
              <a:rPr lang="en-US" sz="2400" dirty="0" err="1" smtClean="0"/>
              <a:t>generare</a:t>
            </a:r>
            <a:r>
              <a:rPr lang="en-US" sz="2400" dirty="0" smtClean="0"/>
              <a:t> </a:t>
            </a:r>
            <a:r>
              <a:rPr lang="en-US" sz="2400" b="1" dirty="0" smtClean="0"/>
              <a:t>arbore de </a:t>
            </a:r>
            <a:r>
              <a:rPr lang="en-US" sz="2400" b="1" dirty="0" err="1" smtClean="0"/>
              <a:t>acoperire</a:t>
            </a:r>
            <a:r>
              <a:rPr lang="ro-RO" sz="2400" dirty="0"/>
              <a:t>:</a:t>
            </a:r>
            <a:endParaRPr lang="en-US" sz="2400" dirty="0" smtClean="0"/>
          </a:p>
          <a:p>
            <a:pPr lvl="1" eaLnBrk="1" hangingPunct="1"/>
            <a:r>
              <a:rPr lang="en-US" sz="2400" dirty="0" smtClean="0"/>
              <a:t>f</a:t>
            </a:r>
            <a:r>
              <a:rPr lang="ro-RO" sz="2400" dirty="0" smtClean="0"/>
              <a:t>iecare legătură generată la prima recepție (adică prima legătură de intrare, numită </a:t>
            </a:r>
            <a:r>
              <a:rPr lang="ro-RO" sz="2400" b="1" dirty="0" smtClean="0"/>
              <a:t>prim</a:t>
            </a:r>
            <a:r>
              <a:rPr lang="ro-RO" sz="2400" dirty="0" smtClean="0"/>
              <a:t> – de la părinte)</a:t>
            </a:r>
          </a:p>
          <a:p>
            <a:pPr lvl="1" eaLnBrk="1" hangingPunct="1"/>
            <a:endParaRPr lang="ro-RO" sz="500" dirty="0" smtClean="0"/>
          </a:p>
          <a:p>
            <a:pPr eaLnBrk="1" hangingPunct="1"/>
            <a:r>
              <a:rPr lang="en-US" sz="2400" dirty="0" smtClean="0"/>
              <a:t>P</a:t>
            </a:r>
            <a:r>
              <a:rPr lang="ro-RO" sz="2400" dirty="0" smtClean="0"/>
              <a:t>entru terminare</a:t>
            </a:r>
            <a:r>
              <a:rPr lang="en-US" sz="2400" dirty="0" smtClean="0"/>
              <a:t>:</a:t>
            </a:r>
            <a:endParaRPr lang="ro-RO" sz="2400" dirty="0" smtClean="0"/>
          </a:p>
          <a:p>
            <a:pPr lvl="1" eaLnBrk="1" hangingPunct="1"/>
            <a:r>
              <a:rPr lang="en-US" sz="2400" dirty="0" err="1" smtClean="0"/>
              <a:t>trimitere</a:t>
            </a:r>
            <a:r>
              <a:rPr lang="en-US" sz="2400" dirty="0" smtClean="0"/>
              <a:t> </a:t>
            </a:r>
            <a:r>
              <a:rPr lang="en-US" sz="2400" dirty="0" err="1" smtClean="0">
                <a:solidFill>
                  <a:srgbClr val="FF0000"/>
                </a:solidFill>
              </a:rPr>
              <a:t>semnale</a:t>
            </a:r>
            <a:r>
              <a:rPr lang="en-US" sz="2400" dirty="0" smtClean="0"/>
              <a:t> </a:t>
            </a:r>
            <a:r>
              <a:rPr lang="en-US" sz="2400" dirty="0" err="1" smtClean="0"/>
              <a:t>pe</a:t>
            </a:r>
            <a:r>
              <a:rPr lang="ro-RO" sz="2400" dirty="0" smtClean="0"/>
              <a:t>ntru</a:t>
            </a:r>
            <a:r>
              <a:rPr lang="en-US" sz="2400" dirty="0" smtClean="0"/>
              <a:t> </a:t>
            </a:r>
            <a:r>
              <a:rPr lang="en-US" sz="2400" dirty="0" err="1" smtClean="0"/>
              <a:t>toate</a:t>
            </a:r>
            <a:r>
              <a:rPr lang="en-US" sz="2400" dirty="0" smtClean="0"/>
              <a:t> </a:t>
            </a:r>
            <a:r>
              <a:rPr lang="en-US" sz="2400" dirty="0" err="1" smtClean="0"/>
              <a:t>legăturile</a:t>
            </a:r>
            <a:r>
              <a:rPr lang="en-US" sz="2400" dirty="0" smtClean="0"/>
              <a:t> de </a:t>
            </a:r>
            <a:r>
              <a:rPr lang="en-US" sz="2400" dirty="0" err="1" smtClean="0"/>
              <a:t>intrare</a:t>
            </a:r>
            <a:r>
              <a:rPr lang="en-US" sz="2400" dirty="0" smtClean="0"/>
              <a:t>, </a:t>
            </a:r>
            <a:r>
              <a:rPr lang="ro-RO" sz="2400" dirty="0" smtClean="0"/>
              <a:t>mai puțin</a:t>
            </a:r>
            <a:r>
              <a:rPr lang="en-US" sz="2400" dirty="0" smtClean="0"/>
              <a:t> </a:t>
            </a:r>
            <a:r>
              <a:rPr lang="en-US" sz="2400" b="1" dirty="0" smtClean="0"/>
              <a:t>prim</a:t>
            </a:r>
            <a:endParaRPr lang="en-US" sz="2400" dirty="0" smtClean="0"/>
          </a:p>
          <a:p>
            <a:pPr lvl="1" eaLnBrk="1" hangingPunct="1"/>
            <a:r>
              <a:rPr lang="en-US" sz="2400" dirty="0" err="1" smtClean="0"/>
              <a:t>recepți</a:t>
            </a:r>
            <a:r>
              <a:rPr lang="ro-RO" sz="2400" dirty="0" smtClean="0"/>
              <a:t>e</a:t>
            </a:r>
            <a:r>
              <a:rPr lang="en-US" sz="2400" dirty="0" smtClean="0"/>
              <a:t> </a:t>
            </a:r>
            <a:r>
              <a:rPr lang="en-US" sz="2400" dirty="0" err="1" smtClean="0">
                <a:solidFill>
                  <a:srgbClr val="FF0000"/>
                </a:solidFill>
              </a:rPr>
              <a:t>semnale</a:t>
            </a:r>
            <a:r>
              <a:rPr lang="en-US" sz="2400" dirty="0" smtClean="0"/>
              <a:t> </a:t>
            </a:r>
            <a:r>
              <a:rPr lang="en-US" sz="2400" dirty="0" err="1" smtClean="0"/>
              <a:t>pe</a:t>
            </a:r>
            <a:r>
              <a:rPr lang="ro-RO" sz="2400" dirty="0" smtClean="0"/>
              <a:t>ntru</a:t>
            </a:r>
            <a:r>
              <a:rPr lang="en-US" sz="2400" dirty="0" smtClean="0"/>
              <a:t> </a:t>
            </a:r>
            <a:r>
              <a:rPr lang="en-US" sz="2400" dirty="0" err="1" smtClean="0"/>
              <a:t>toate</a:t>
            </a:r>
            <a:r>
              <a:rPr lang="en-US" sz="2400" dirty="0" smtClean="0"/>
              <a:t> </a:t>
            </a:r>
            <a:r>
              <a:rPr lang="en-US" sz="2400" dirty="0" err="1" smtClean="0"/>
              <a:t>legăturile</a:t>
            </a:r>
            <a:r>
              <a:rPr lang="en-US" sz="2400" dirty="0" smtClean="0"/>
              <a:t> de </a:t>
            </a:r>
            <a:r>
              <a:rPr lang="en-US" sz="2400" dirty="0" err="1" smtClean="0"/>
              <a:t>ieşire</a:t>
            </a:r>
            <a:endParaRPr lang="en-US" sz="2400" dirty="0" smtClean="0"/>
          </a:p>
          <a:p>
            <a:pPr lvl="1" eaLnBrk="1" hangingPunct="1"/>
            <a:r>
              <a:rPr lang="ro-RO" sz="2400" dirty="0" smtClean="0"/>
              <a:t>trimitere</a:t>
            </a:r>
            <a:r>
              <a:rPr lang="en-US" sz="2400" dirty="0" smtClean="0"/>
              <a:t> </a:t>
            </a:r>
            <a:r>
              <a:rPr lang="en-US" sz="2400" dirty="0" err="1" smtClean="0">
                <a:solidFill>
                  <a:srgbClr val="FF0000"/>
                </a:solidFill>
              </a:rPr>
              <a:t>semnale</a:t>
            </a:r>
            <a:r>
              <a:rPr lang="en-US" sz="2400" dirty="0" smtClean="0"/>
              <a:t> </a:t>
            </a:r>
            <a:r>
              <a:rPr lang="en-US" sz="2400" dirty="0" err="1" smtClean="0"/>
              <a:t>spre</a:t>
            </a:r>
            <a:r>
              <a:rPr lang="en-US" sz="2400" dirty="0" smtClean="0"/>
              <a:t> </a:t>
            </a:r>
            <a:r>
              <a:rPr lang="en-US" sz="2400" b="1" dirty="0" smtClean="0"/>
              <a:t>prim</a:t>
            </a:r>
            <a:r>
              <a:rPr lang="en-US" sz="2400" dirty="0" smtClean="0"/>
              <a:t>. </a:t>
            </a:r>
            <a:endParaRPr lang="ro-RO" sz="2400" dirty="0" smtClean="0"/>
          </a:p>
          <a:p>
            <a:pPr lvl="1" eaLnBrk="1" hangingPunct="1"/>
            <a:endParaRPr lang="en-US" sz="500" dirty="0" smtClean="0"/>
          </a:p>
          <a:p>
            <a:pPr eaLnBrk="1" hangingPunct="1"/>
            <a:r>
              <a:rPr lang="en-US" sz="2400" dirty="0" smtClean="0"/>
              <a:t>S</a:t>
            </a:r>
            <a:r>
              <a:rPr lang="pt-BR" sz="2400" dirty="0" smtClean="0"/>
              <a:t>chema de semnalare este separat</a:t>
            </a:r>
            <a:r>
              <a:rPr lang="ro-RO" sz="2400" dirty="0" smtClean="0"/>
              <a:t>ă </a:t>
            </a:r>
            <a:r>
              <a:rPr lang="ro-RO" sz="2400" dirty="0"/>
              <a:t>ș</a:t>
            </a:r>
            <a:r>
              <a:rPr lang="pt-BR" sz="2400" dirty="0" smtClean="0"/>
              <a:t>i suplimentar</a:t>
            </a:r>
            <a:r>
              <a:rPr lang="ro-RO" sz="2400" dirty="0" smtClean="0"/>
              <a:t>ă</a:t>
            </a:r>
            <a:r>
              <a:rPr lang="pt-BR" sz="2400" dirty="0" smtClean="0"/>
              <a:t> fa</a:t>
            </a:r>
            <a:r>
              <a:rPr lang="ro-RO" sz="2400" dirty="0" smtClean="0"/>
              <a:t>ță</a:t>
            </a:r>
            <a:r>
              <a:rPr lang="pt-BR" sz="2400" dirty="0" smtClean="0"/>
              <a:t> de prelucrarea propriu-zis</a:t>
            </a:r>
            <a:r>
              <a:rPr lang="ro-RO" sz="2400" dirty="0" smtClean="0"/>
              <a:t>ă</a:t>
            </a:r>
            <a:r>
              <a:rPr lang="pt-BR" sz="2400" dirty="0" smtClean="0"/>
              <a:t> </a:t>
            </a:r>
          </a:p>
          <a:p>
            <a:pPr eaLnBrk="1" hangingPunct="1"/>
            <a:endParaRPr lang="en-US" dirty="0" smtClean="0"/>
          </a:p>
        </p:txBody>
      </p:sp>
      <p:sp>
        <p:nvSpPr>
          <p:cNvPr id="4" name="Rectangle 2"/>
          <p:cNvSpPr txBox="1">
            <a:spLocks noChangeArrowheads="1"/>
          </p:cNvSpPr>
          <p:nvPr/>
        </p:nvSpPr>
        <p:spPr bwMode="auto">
          <a:xfrm>
            <a:off x="457200" y="3048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Dijkstra-Scholten</a:t>
            </a:r>
            <a:r>
              <a:rPr lang="en-US" sz="2800" dirty="0" smtClean="0"/>
              <a:t> </a:t>
            </a:r>
            <a:r>
              <a:rPr lang="ro-RO" sz="2800" dirty="0" smtClean="0"/>
              <a:t>(2)</a:t>
            </a:r>
            <a:endParaRPr lang="en-US" sz="28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14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Algoritmul</a:t>
            </a:r>
            <a:r>
              <a:rPr lang="en-US" dirty="0"/>
              <a:t> </a:t>
            </a:r>
            <a:r>
              <a:rPr lang="en-US" dirty="0" err="1"/>
              <a:t>Dijkstra-Scholten</a:t>
            </a:r>
            <a:r>
              <a:rPr lang="en-US" dirty="0"/>
              <a:t> </a:t>
            </a:r>
          </a:p>
        </p:txBody>
      </p:sp>
      <p:sp>
        <p:nvSpPr>
          <p:cNvPr id="4" name="Oval 4"/>
          <p:cNvSpPr>
            <a:spLocks noChangeArrowheads="1"/>
          </p:cNvSpPr>
          <p:nvPr/>
        </p:nvSpPr>
        <p:spPr bwMode="auto">
          <a:xfrm>
            <a:off x="3733800" y="29718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1</a:t>
            </a:r>
          </a:p>
        </p:txBody>
      </p:sp>
      <p:sp>
        <p:nvSpPr>
          <p:cNvPr id="5" name="Oval 5"/>
          <p:cNvSpPr>
            <a:spLocks noChangeArrowheads="1"/>
          </p:cNvSpPr>
          <p:nvPr/>
        </p:nvSpPr>
        <p:spPr bwMode="auto">
          <a:xfrm>
            <a:off x="2743200" y="38100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2</a:t>
            </a:r>
          </a:p>
        </p:txBody>
      </p:sp>
      <p:sp>
        <p:nvSpPr>
          <p:cNvPr id="6" name="Oval 6"/>
          <p:cNvSpPr>
            <a:spLocks noChangeArrowheads="1"/>
          </p:cNvSpPr>
          <p:nvPr/>
        </p:nvSpPr>
        <p:spPr bwMode="auto">
          <a:xfrm>
            <a:off x="5486400" y="38100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3</a:t>
            </a:r>
          </a:p>
        </p:txBody>
      </p:sp>
      <p:sp>
        <p:nvSpPr>
          <p:cNvPr id="7" name="Oval 7"/>
          <p:cNvSpPr>
            <a:spLocks noChangeArrowheads="1"/>
          </p:cNvSpPr>
          <p:nvPr/>
        </p:nvSpPr>
        <p:spPr bwMode="auto">
          <a:xfrm>
            <a:off x="1447800" y="48768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4</a:t>
            </a:r>
          </a:p>
        </p:txBody>
      </p:sp>
      <p:sp>
        <p:nvSpPr>
          <p:cNvPr id="8" name="Oval 8"/>
          <p:cNvSpPr>
            <a:spLocks noChangeArrowheads="1"/>
          </p:cNvSpPr>
          <p:nvPr/>
        </p:nvSpPr>
        <p:spPr bwMode="auto">
          <a:xfrm>
            <a:off x="2743200" y="48768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5</a:t>
            </a:r>
          </a:p>
        </p:txBody>
      </p:sp>
      <p:sp>
        <p:nvSpPr>
          <p:cNvPr id="9" name="Oval 9"/>
          <p:cNvSpPr>
            <a:spLocks noChangeArrowheads="1"/>
          </p:cNvSpPr>
          <p:nvPr/>
        </p:nvSpPr>
        <p:spPr bwMode="auto">
          <a:xfrm>
            <a:off x="3886200" y="48768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6</a:t>
            </a:r>
          </a:p>
        </p:txBody>
      </p:sp>
      <p:sp>
        <p:nvSpPr>
          <p:cNvPr id="10" name="Oval 10"/>
          <p:cNvSpPr>
            <a:spLocks noChangeArrowheads="1"/>
          </p:cNvSpPr>
          <p:nvPr/>
        </p:nvSpPr>
        <p:spPr bwMode="auto">
          <a:xfrm>
            <a:off x="4953000" y="48768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7</a:t>
            </a:r>
          </a:p>
        </p:txBody>
      </p:sp>
      <p:sp>
        <p:nvSpPr>
          <p:cNvPr id="11" name="Oval 11"/>
          <p:cNvSpPr>
            <a:spLocks noChangeArrowheads="1"/>
          </p:cNvSpPr>
          <p:nvPr/>
        </p:nvSpPr>
        <p:spPr bwMode="auto">
          <a:xfrm>
            <a:off x="6400800" y="48006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8</a:t>
            </a:r>
          </a:p>
        </p:txBody>
      </p:sp>
      <p:sp>
        <p:nvSpPr>
          <p:cNvPr id="12" name="Line 12"/>
          <p:cNvSpPr>
            <a:spLocks noChangeShapeType="1"/>
          </p:cNvSpPr>
          <p:nvPr/>
        </p:nvSpPr>
        <p:spPr bwMode="auto">
          <a:xfrm flipH="1">
            <a:off x="3276600" y="3505200"/>
            <a:ext cx="5334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3" name="Line 13"/>
          <p:cNvSpPr>
            <a:spLocks noChangeShapeType="1"/>
          </p:cNvSpPr>
          <p:nvPr/>
        </p:nvSpPr>
        <p:spPr bwMode="auto">
          <a:xfrm flipH="1">
            <a:off x="1905000" y="4267200"/>
            <a:ext cx="91440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4" name="Line 14"/>
          <p:cNvSpPr>
            <a:spLocks noChangeShapeType="1"/>
          </p:cNvSpPr>
          <p:nvPr/>
        </p:nvSpPr>
        <p:spPr bwMode="auto">
          <a:xfrm>
            <a:off x="3048000" y="44196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5" name="Line 15"/>
          <p:cNvSpPr>
            <a:spLocks noChangeShapeType="1"/>
          </p:cNvSpPr>
          <p:nvPr/>
        </p:nvSpPr>
        <p:spPr bwMode="auto">
          <a:xfrm>
            <a:off x="3352800" y="4267200"/>
            <a:ext cx="685800" cy="6858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6" name="Line 16"/>
          <p:cNvSpPr>
            <a:spLocks noChangeShapeType="1"/>
          </p:cNvSpPr>
          <p:nvPr/>
        </p:nvSpPr>
        <p:spPr bwMode="auto">
          <a:xfrm>
            <a:off x="4343400" y="3352800"/>
            <a:ext cx="12192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7" name="Line 17"/>
          <p:cNvSpPr>
            <a:spLocks noChangeShapeType="1"/>
          </p:cNvSpPr>
          <p:nvPr/>
        </p:nvSpPr>
        <p:spPr bwMode="auto">
          <a:xfrm flipH="1">
            <a:off x="5410200" y="4419600"/>
            <a:ext cx="22860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8" name="Line 18"/>
          <p:cNvSpPr>
            <a:spLocks noChangeShapeType="1"/>
          </p:cNvSpPr>
          <p:nvPr/>
        </p:nvSpPr>
        <p:spPr bwMode="auto">
          <a:xfrm>
            <a:off x="6019800" y="4343400"/>
            <a:ext cx="5334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9" name="Line 19"/>
          <p:cNvSpPr>
            <a:spLocks noChangeShapeType="1"/>
          </p:cNvSpPr>
          <p:nvPr/>
        </p:nvSpPr>
        <p:spPr bwMode="auto">
          <a:xfrm flipH="1">
            <a:off x="3505200" y="3429000"/>
            <a:ext cx="2286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0" name="Line 20"/>
          <p:cNvSpPr>
            <a:spLocks noChangeShapeType="1"/>
          </p:cNvSpPr>
          <p:nvPr/>
        </p:nvSpPr>
        <p:spPr bwMode="auto">
          <a:xfrm flipH="1">
            <a:off x="3200400" y="3581400"/>
            <a:ext cx="2286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1" name="Line 21"/>
          <p:cNvSpPr>
            <a:spLocks noChangeShapeType="1"/>
          </p:cNvSpPr>
          <p:nvPr/>
        </p:nvSpPr>
        <p:spPr bwMode="auto">
          <a:xfrm flipH="1">
            <a:off x="2362200" y="4267200"/>
            <a:ext cx="2286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2" name="Line 22"/>
          <p:cNvSpPr>
            <a:spLocks noChangeShapeType="1"/>
          </p:cNvSpPr>
          <p:nvPr/>
        </p:nvSpPr>
        <p:spPr bwMode="auto">
          <a:xfrm flipH="1">
            <a:off x="2057400" y="4495800"/>
            <a:ext cx="2286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3" name="Line 23"/>
          <p:cNvSpPr>
            <a:spLocks noChangeShapeType="1"/>
          </p:cNvSpPr>
          <p:nvPr/>
        </p:nvSpPr>
        <p:spPr bwMode="auto">
          <a:xfrm>
            <a:off x="4419600" y="3505200"/>
            <a:ext cx="228600" cy="76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4" name="Line 24"/>
          <p:cNvSpPr>
            <a:spLocks noChangeShapeType="1"/>
          </p:cNvSpPr>
          <p:nvPr/>
        </p:nvSpPr>
        <p:spPr bwMode="auto">
          <a:xfrm>
            <a:off x="4724400" y="3657600"/>
            <a:ext cx="228600" cy="762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5" name="Line 25"/>
          <p:cNvSpPr>
            <a:spLocks noChangeShapeType="1"/>
          </p:cNvSpPr>
          <p:nvPr/>
        </p:nvSpPr>
        <p:spPr bwMode="auto">
          <a:xfrm flipH="1" flipV="1">
            <a:off x="3657600" y="4419600"/>
            <a:ext cx="1524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6" name="Line 26"/>
          <p:cNvSpPr>
            <a:spLocks noChangeShapeType="1"/>
          </p:cNvSpPr>
          <p:nvPr/>
        </p:nvSpPr>
        <p:spPr bwMode="auto">
          <a:xfrm>
            <a:off x="2971800" y="4495800"/>
            <a:ext cx="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7" name="Line 27"/>
          <p:cNvSpPr>
            <a:spLocks noChangeShapeType="1"/>
          </p:cNvSpPr>
          <p:nvPr/>
        </p:nvSpPr>
        <p:spPr bwMode="auto">
          <a:xfrm flipH="1">
            <a:off x="5334000" y="4495800"/>
            <a:ext cx="1524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8" name="Line 28"/>
          <p:cNvSpPr>
            <a:spLocks noChangeShapeType="1"/>
          </p:cNvSpPr>
          <p:nvPr/>
        </p:nvSpPr>
        <p:spPr bwMode="auto">
          <a:xfrm>
            <a:off x="6019800" y="4495800"/>
            <a:ext cx="152400" cy="152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9" name="Line 29"/>
          <p:cNvSpPr>
            <a:spLocks noChangeShapeType="1"/>
          </p:cNvSpPr>
          <p:nvPr/>
        </p:nvSpPr>
        <p:spPr bwMode="auto">
          <a:xfrm>
            <a:off x="4038600" y="3581400"/>
            <a:ext cx="76200" cy="1295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0" name="Line 30"/>
          <p:cNvSpPr>
            <a:spLocks noChangeShapeType="1"/>
          </p:cNvSpPr>
          <p:nvPr/>
        </p:nvSpPr>
        <p:spPr bwMode="auto">
          <a:xfrm>
            <a:off x="5562600" y="5181600"/>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1" name="Line 31"/>
          <p:cNvSpPr>
            <a:spLocks noChangeShapeType="1"/>
          </p:cNvSpPr>
          <p:nvPr/>
        </p:nvSpPr>
        <p:spPr bwMode="auto">
          <a:xfrm>
            <a:off x="5791200" y="5105400"/>
            <a:ext cx="228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2" name="Line 32"/>
          <p:cNvSpPr>
            <a:spLocks noChangeShapeType="1"/>
          </p:cNvSpPr>
          <p:nvPr/>
        </p:nvSpPr>
        <p:spPr bwMode="auto">
          <a:xfrm>
            <a:off x="3962400" y="3962400"/>
            <a:ext cx="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3" name="Line 33"/>
          <p:cNvSpPr>
            <a:spLocks noChangeShapeType="1"/>
          </p:cNvSpPr>
          <p:nvPr/>
        </p:nvSpPr>
        <p:spPr bwMode="auto">
          <a:xfrm flipV="1">
            <a:off x="2133600" y="4800600"/>
            <a:ext cx="2286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4" name="Line 34"/>
          <p:cNvSpPr>
            <a:spLocks noChangeShapeType="1"/>
          </p:cNvSpPr>
          <p:nvPr/>
        </p:nvSpPr>
        <p:spPr bwMode="auto">
          <a:xfrm flipV="1">
            <a:off x="2438400" y="4572000"/>
            <a:ext cx="1524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5" name="Line 35"/>
          <p:cNvSpPr>
            <a:spLocks noChangeShapeType="1"/>
          </p:cNvSpPr>
          <p:nvPr/>
        </p:nvSpPr>
        <p:spPr bwMode="auto">
          <a:xfrm flipV="1">
            <a:off x="3124200" y="4495800"/>
            <a:ext cx="0" cy="2286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6" name="Line 36"/>
          <p:cNvSpPr>
            <a:spLocks noChangeShapeType="1"/>
          </p:cNvSpPr>
          <p:nvPr/>
        </p:nvSpPr>
        <p:spPr bwMode="auto">
          <a:xfrm>
            <a:off x="3581400" y="4648200"/>
            <a:ext cx="1524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7" name="Line 37"/>
          <p:cNvSpPr>
            <a:spLocks noChangeShapeType="1"/>
          </p:cNvSpPr>
          <p:nvPr/>
        </p:nvSpPr>
        <p:spPr bwMode="auto">
          <a:xfrm flipV="1">
            <a:off x="3352800" y="3810000"/>
            <a:ext cx="2286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8" name="Line 38"/>
          <p:cNvSpPr>
            <a:spLocks noChangeShapeType="1"/>
          </p:cNvSpPr>
          <p:nvPr/>
        </p:nvSpPr>
        <p:spPr bwMode="auto">
          <a:xfrm flipV="1">
            <a:off x="3657600" y="3581400"/>
            <a:ext cx="2286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39" name="Line 39"/>
          <p:cNvSpPr>
            <a:spLocks noChangeShapeType="1"/>
          </p:cNvSpPr>
          <p:nvPr/>
        </p:nvSpPr>
        <p:spPr bwMode="auto">
          <a:xfrm flipH="1" flipV="1">
            <a:off x="4191000" y="3962400"/>
            <a:ext cx="0" cy="2286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40" name="Line 40"/>
          <p:cNvSpPr>
            <a:spLocks noChangeShapeType="1"/>
          </p:cNvSpPr>
          <p:nvPr/>
        </p:nvSpPr>
        <p:spPr bwMode="auto">
          <a:xfrm flipH="1" flipV="1">
            <a:off x="4572000" y="3352800"/>
            <a:ext cx="228600" cy="762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41" name="Line 41"/>
          <p:cNvSpPr>
            <a:spLocks noChangeShapeType="1"/>
          </p:cNvSpPr>
          <p:nvPr/>
        </p:nvSpPr>
        <p:spPr bwMode="auto">
          <a:xfrm flipH="1" flipV="1">
            <a:off x="5105400" y="3581400"/>
            <a:ext cx="228600" cy="762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42" name="Line 42"/>
          <p:cNvSpPr>
            <a:spLocks noChangeShapeType="1"/>
          </p:cNvSpPr>
          <p:nvPr/>
        </p:nvSpPr>
        <p:spPr bwMode="auto">
          <a:xfrm flipH="1">
            <a:off x="5791200" y="5257800"/>
            <a:ext cx="228600" cy="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43" name="Line 43"/>
          <p:cNvSpPr>
            <a:spLocks noChangeShapeType="1"/>
          </p:cNvSpPr>
          <p:nvPr/>
        </p:nvSpPr>
        <p:spPr bwMode="auto">
          <a:xfrm flipH="1" flipV="1">
            <a:off x="6172200" y="4343400"/>
            <a:ext cx="152400" cy="1524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44" name="Line 44"/>
          <p:cNvSpPr>
            <a:spLocks noChangeShapeType="1"/>
          </p:cNvSpPr>
          <p:nvPr/>
        </p:nvSpPr>
        <p:spPr bwMode="auto">
          <a:xfrm flipV="1">
            <a:off x="5562600" y="4572000"/>
            <a:ext cx="76200" cy="2286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45" name="Text Box 45"/>
          <p:cNvSpPr txBox="1">
            <a:spLocks noChangeArrowheads="1"/>
          </p:cNvSpPr>
          <p:nvPr/>
        </p:nvSpPr>
        <p:spPr bwMode="auto">
          <a:xfrm>
            <a:off x="4343400" y="2819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termina</a:t>
            </a:r>
          </a:p>
        </p:txBody>
      </p:sp>
      <p:sp>
        <p:nvSpPr>
          <p:cNvPr id="3" name="Slide Number Placeholder 2"/>
          <p:cNvSpPr>
            <a:spLocks noGrp="1"/>
          </p:cNvSpPr>
          <p:nvPr>
            <p:ph type="sldNum" sz="quarter" idx="12"/>
          </p:nvPr>
        </p:nvSpPr>
        <p:spPr/>
        <p:txBody>
          <a:bodyPr/>
          <a:lstStyle/>
          <a:p>
            <a:fld id="{746EBC53-4E8D-444E-AD09-E7905F64ED17}" type="slidenum">
              <a:rPr lang="en-GB" smtClean="0"/>
              <a:pPr/>
              <a:t>15</a:t>
            </a:fld>
            <a:endParaRPr lang="en-GB"/>
          </a:p>
        </p:txBody>
      </p:sp>
    </p:spTree>
    <p:extLst>
      <p:ext uri="{BB962C8B-B14F-4D97-AF65-F5344CB8AC3E}">
        <p14:creationId xmlns:p14="http://schemas.microsoft.com/office/powerpoint/2010/main" val="301818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par>
                                <p:cTn id="27" presetID="2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par>
                                <p:cTn id="33" presetID="22" presetClass="entr" presetSubtype="4"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par>
                                <p:cTn id="36" presetID="22" presetClass="entr" presetSubtype="4"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par>
                                <p:cTn id="44" presetID="22" presetClass="entr" presetSubtype="4"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down)">
                                      <p:cBhvr>
                                        <p:cTn id="51" dur="500"/>
                                        <p:tgtEl>
                                          <p:spTgt spid="42"/>
                                        </p:tgtEl>
                                      </p:cBhvr>
                                    </p:animEffect>
                                  </p:childTnLst>
                                </p:cTn>
                              </p:par>
                              <p:par>
                                <p:cTn id="52" presetID="22" presetClass="entr" presetSubtype="4"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down)">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down)">
                                      <p:cBhvr>
                                        <p:cTn id="59" dur="500"/>
                                        <p:tgtEl>
                                          <p:spTgt spid="34"/>
                                        </p:tgtEl>
                                      </p:cBhvr>
                                    </p:animEffect>
                                  </p:childTnLst>
                                </p:cTn>
                              </p:par>
                              <p:par>
                                <p:cTn id="60" presetID="22" presetClass="entr" presetSubtype="4"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down)">
                                      <p:cBhvr>
                                        <p:cTn id="62" dur="500"/>
                                        <p:tgtEl>
                                          <p:spTgt spid="44"/>
                                        </p:tgtEl>
                                      </p:cBhvr>
                                    </p:animEffect>
                                  </p:childTnLst>
                                </p:cTn>
                              </p:par>
                              <p:par>
                                <p:cTn id="63" presetID="22" presetClass="entr" presetSubtype="4"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down)">
                                      <p:cBhvr>
                                        <p:cTn id="65" dur="500"/>
                                        <p:tgtEl>
                                          <p:spTgt spid="43"/>
                                        </p:tgtEl>
                                      </p:cBhvr>
                                    </p:animEffect>
                                  </p:childTnLst>
                                </p:cTn>
                              </p:par>
                              <p:par>
                                <p:cTn id="66" presetID="22" presetClass="entr" presetSubtype="4" fill="hold"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down)">
                                      <p:cBhvr>
                                        <p:cTn id="68" dur="500"/>
                                        <p:tgtEl>
                                          <p:spTgt spid="35"/>
                                        </p:tgtEl>
                                      </p:cBhvr>
                                    </p:animEffect>
                                  </p:childTnLst>
                                </p:cTn>
                              </p:par>
                              <p:par>
                                <p:cTn id="69" presetID="22" presetClass="entr" presetSubtype="4"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down)">
                                      <p:cBhvr>
                                        <p:cTn id="71" dur="500"/>
                                        <p:tgtEl>
                                          <p:spTgt spid="3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par>
                                <p:cTn id="82" presetID="22" presetClass="entr" presetSubtype="4"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down)">
                                      <p:cBhvr>
                                        <p:cTn id="84" dur="500"/>
                                        <p:tgtEl>
                                          <p:spTgt spid="4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down)">
                                      <p:cBhvr>
                                        <p:cTn id="89" dur="500"/>
                                        <p:tgtEl>
                                          <p:spTgt spid="38"/>
                                        </p:tgtEl>
                                      </p:cBhvr>
                                    </p:animEffect>
                                  </p:childTnLst>
                                </p:cTn>
                              </p:par>
                              <p:par>
                                <p:cTn id="90" presetID="22" presetClass="entr" presetSubtype="4"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down)">
                                      <p:cBhvr>
                                        <p:cTn id="92" dur="500"/>
                                        <p:tgtEl>
                                          <p:spTgt spid="4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wipe(down)">
                                      <p:cBhvr>
                                        <p:cTn id="9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2012APD\the_butler.JPG"/>
          <p:cNvPicPr>
            <a:picLocks noChangeAspect="1" noChangeArrowheads="1"/>
          </p:cNvPicPr>
          <p:nvPr/>
        </p:nvPicPr>
        <p:blipFill rotWithShape="1">
          <a:blip r:embed="rId3">
            <a:extLst>
              <a:ext uri="{28A0092B-C50C-407E-A947-70E740481C1C}">
                <a14:useLocalDpi xmlns:a14="http://schemas.microsoft.com/office/drawing/2010/main" val="0"/>
              </a:ext>
            </a:extLst>
          </a:blip>
          <a:srcRect t="7011" b="7011"/>
          <a:stretch/>
        </p:blipFill>
        <p:spPr bwMode="auto">
          <a:xfrm>
            <a:off x="827584" y="4143429"/>
            <a:ext cx="3389323" cy="2185526"/>
          </a:xfrm>
          <a:prstGeom prst="rect">
            <a:avLst/>
          </a:prstGeom>
          <a:ln>
            <a:noFill/>
          </a:ln>
          <a:effectLst>
            <a:outerShdw blurRad="3810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pic>
        <p:nvPicPr>
          <p:cNvPr id="1026" name="Picture 2" descr="C:\2012APD\winston_churchill.jpg"/>
          <p:cNvPicPr>
            <a:picLocks noChangeAspect="1" noChangeArrowheads="1"/>
          </p:cNvPicPr>
          <p:nvPr/>
        </p:nvPicPr>
        <p:blipFill rotWithShape="1">
          <a:blip r:embed="rId4">
            <a:extLst>
              <a:ext uri="{28A0092B-C50C-407E-A947-70E740481C1C}">
                <a14:useLocalDpi xmlns:a14="http://schemas.microsoft.com/office/drawing/2010/main" val="0"/>
              </a:ext>
            </a:extLst>
          </a:blip>
          <a:srcRect l="10368" r="2398"/>
          <a:stretch/>
        </p:blipFill>
        <p:spPr bwMode="auto">
          <a:xfrm>
            <a:off x="5076056" y="1935972"/>
            <a:ext cx="3388819" cy="2185200"/>
          </a:xfrm>
          <a:prstGeom prst="rect">
            <a:avLst/>
          </a:prstGeom>
          <a:ln>
            <a:noFill/>
          </a:ln>
          <a:effectLst>
            <a:outerShdw blurRad="3810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31640" y="2766962"/>
            <a:ext cx="1720343" cy="523220"/>
          </a:xfrm>
          <a:prstGeom prst="rect">
            <a:avLst/>
          </a:prstGeom>
          <a:noFill/>
        </p:spPr>
        <p:txBody>
          <a:bodyPr wrap="none" rtlCol="0">
            <a:spAutoFit/>
          </a:bodyPr>
          <a:lstStyle/>
          <a:p>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LORDUL</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TextBox 6"/>
          <p:cNvSpPr txBox="1"/>
          <p:nvPr/>
        </p:nvSpPr>
        <p:spPr>
          <a:xfrm>
            <a:off x="5724128" y="4829152"/>
            <a:ext cx="2539606" cy="523220"/>
          </a:xfrm>
          <a:prstGeom prst="rect">
            <a:avLst/>
          </a:prstGeom>
          <a:noFill/>
        </p:spPr>
        <p:txBody>
          <a:bodyPr wrap="none" rtlCol="0">
            <a:spAutoFit/>
          </a:bodyPr>
          <a:lstStyle/>
          <a:p>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SERVITORUL</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2"/>
          <p:cNvSpPr txBox="1">
            <a:spLocks noChangeArrowheads="1"/>
          </p:cNvSpPr>
          <p:nvPr/>
        </p:nvSpPr>
        <p:spPr bwMode="auto">
          <a:xfrm>
            <a:off x="457200" y="3048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Dijkstra-Scholten</a:t>
            </a:r>
            <a:r>
              <a:rPr lang="en-US" sz="2800" dirty="0" smtClean="0"/>
              <a:t> </a:t>
            </a:r>
            <a:r>
              <a:rPr lang="ro-RO" sz="2800" dirty="0" smtClean="0"/>
              <a:t>(3)</a:t>
            </a:r>
            <a:endParaRPr lang="en-US" sz="28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16</a:t>
            </a:fld>
            <a:endParaRPr lang="en-GB"/>
          </a:p>
        </p:txBody>
      </p:sp>
    </p:spTree>
    <p:extLst>
      <p:ext uri="{BB962C8B-B14F-4D97-AF65-F5344CB8AC3E}">
        <p14:creationId xmlns:p14="http://schemas.microsoft.com/office/powerpoint/2010/main" val="228807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500"/>
                                        <p:tgtEl>
                                          <p:spTgt spid="10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3514" y="1650573"/>
            <a:ext cx="6538966" cy="2354491"/>
          </a:xfrm>
          <a:prstGeom prst="rect">
            <a:avLst/>
          </a:prstGeom>
          <a:noFill/>
        </p:spPr>
        <p:txBody>
          <a:bodyPr wrap="square" rtlCol="0">
            <a:spAutoFit/>
          </a:bodyPr>
          <a:lstStyle/>
          <a:p>
            <a:pPr marL="342900" indent="-342900">
              <a:buClr>
                <a:schemeClr val="accent1"/>
              </a:buClr>
              <a:buFont typeface="Arial" pitchFamily="34" charset="0"/>
              <a:buChar char="•"/>
            </a:pPr>
            <a:r>
              <a:rPr lang="en-US" sz="2100" dirty="0" err="1" smtClean="0"/>
              <a:t>Comunic</a:t>
            </a:r>
            <a:r>
              <a:rPr lang="ro-RO" sz="2100" dirty="0" smtClean="0"/>
              <a:t>ă doar cu alți lorzi și cu propriul servitor</a:t>
            </a:r>
          </a:p>
          <a:p>
            <a:pPr marL="342900" indent="-342900">
              <a:buClr>
                <a:schemeClr val="accent1"/>
              </a:buClr>
              <a:buFont typeface="Arial" pitchFamily="34" charset="0"/>
              <a:buChar char="•"/>
            </a:pPr>
            <a:r>
              <a:rPr lang="ro-RO" sz="2100" dirty="0" smtClean="0"/>
              <a:t>Comunică cu lorzii prin </a:t>
            </a:r>
            <a:r>
              <a:rPr lang="ro-RO" sz="2100" dirty="0" smtClean="0">
                <a:solidFill>
                  <a:schemeClr val="tx2"/>
                </a:solidFill>
              </a:rPr>
              <a:t>scrisori</a:t>
            </a:r>
            <a:r>
              <a:rPr lang="ro-RO" sz="2100" dirty="0" smtClean="0"/>
              <a:t> </a:t>
            </a:r>
            <a:r>
              <a:rPr lang="ro-RO" sz="2100" dirty="0" smtClean="0">
                <a:solidFill>
                  <a:schemeClr val="tx1">
                    <a:lumMod val="50000"/>
                    <a:lumOff val="50000"/>
                  </a:schemeClr>
                </a:solidFill>
              </a:rPr>
              <a:t>(prin poștă) </a:t>
            </a:r>
            <a:r>
              <a:rPr lang="ro-RO" sz="2100" dirty="0" smtClean="0"/>
              <a:t>și cu servitorul prin </a:t>
            </a:r>
            <a:r>
              <a:rPr lang="ro-RO" sz="2100" dirty="0" smtClean="0">
                <a:solidFill>
                  <a:srgbClr val="FF0000"/>
                </a:solidFill>
              </a:rPr>
              <a:t>semnale de comunicare</a:t>
            </a:r>
            <a:r>
              <a:rPr lang="ro-RO" sz="2100" dirty="0" smtClean="0"/>
              <a:t> </a:t>
            </a:r>
            <a:r>
              <a:rPr lang="ro-RO" sz="2100" dirty="0" smtClean="0">
                <a:solidFill>
                  <a:schemeClr val="tx1">
                    <a:lumMod val="50000"/>
                    <a:lumOff val="50000"/>
                  </a:schemeClr>
                </a:solidFill>
              </a:rPr>
              <a:t>(la telefon)</a:t>
            </a:r>
          </a:p>
          <a:p>
            <a:pPr marL="342900" indent="-342900">
              <a:buClr>
                <a:schemeClr val="accent1"/>
              </a:buClr>
              <a:buFont typeface="Arial" pitchFamily="34" charset="0"/>
              <a:buChar char="•"/>
            </a:pPr>
            <a:r>
              <a:rPr lang="ro-RO" sz="2100" dirty="0" smtClean="0"/>
              <a:t>Își anunță servitorul când trimite/primește o </a:t>
            </a:r>
            <a:r>
              <a:rPr lang="ro-RO" sz="2100" dirty="0" smtClean="0">
                <a:solidFill>
                  <a:schemeClr val="tx2"/>
                </a:solidFill>
              </a:rPr>
              <a:t>scrisoare</a:t>
            </a:r>
            <a:r>
              <a:rPr lang="ro-RO" sz="2100" dirty="0" smtClean="0"/>
              <a:t> </a:t>
            </a:r>
            <a:r>
              <a:rPr lang="ro-RO" sz="2100" dirty="0" smtClean="0">
                <a:solidFill>
                  <a:schemeClr val="tx1">
                    <a:lumMod val="50000"/>
                    <a:lumOff val="50000"/>
                  </a:schemeClr>
                </a:solidFill>
              </a:rPr>
              <a:t>(spunându-i și destinația/sursa)</a:t>
            </a:r>
          </a:p>
          <a:p>
            <a:pPr marL="342900" indent="-342900">
              <a:buClr>
                <a:schemeClr val="accent1"/>
              </a:buClr>
              <a:buFont typeface="Arial" pitchFamily="34" charset="0"/>
              <a:buChar char="•"/>
            </a:pPr>
            <a:r>
              <a:rPr lang="ro-RO" sz="2100" dirty="0" smtClean="0"/>
              <a:t>După ce se plictisește întreabă servitorul dacă a terminat treaba ca să poată merge la vânătoare</a:t>
            </a:r>
            <a:endParaRPr lang="en-US" sz="2100" dirty="0"/>
          </a:p>
        </p:txBody>
      </p:sp>
      <p:sp>
        <p:nvSpPr>
          <p:cNvPr id="9" name="TextBox 8"/>
          <p:cNvSpPr txBox="1"/>
          <p:nvPr/>
        </p:nvSpPr>
        <p:spPr>
          <a:xfrm>
            <a:off x="2267744" y="4253894"/>
            <a:ext cx="6876256" cy="2631490"/>
          </a:xfrm>
          <a:prstGeom prst="rect">
            <a:avLst/>
          </a:prstGeom>
          <a:noFill/>
        </p:spPr>
        <p:txBody>
          <a:bodyPr wrap="square" rtlCol="0">
            <a:spAutoFit/>
          </a:bodyPr>
          <a:lstStyle/>
          <a:p>
            <a:pPr marL="342900" indent="-342900">
              <a:buClr>
                <a:schemeClr val="accent1"/>
              </a:buClr>
              <a:buFont typeface="Arial" pitchFamily="34" charset="0"/>
              <a:buChar char="•"/>
            </a:pPr>
            <a:r>
              <a:rPr lang="ro-RO" sz="2100" dirty="0" smtClean="0"/>
              <a:t>Comunică doar </a:t>
            </a:r>
            <a:r>
              <a:rPr lang="ro-RO" sz="2100" dirty="0"/>
              <a:t>cu alți </a:t>
            </a:r>
            <a:r>
              <a:rPr lang="ro-RO" sz="2100" dirty="0" smtClean="0"/>
              <a:t>servitori și</a:t>
            </a:r>
            <a:r>
              <a:rPr lang="ro-RO" sz="2100" dirty="0"/>
              <a:t> cu propriul lord</a:t>
            </a:r>
            <a:endParaRPr lang="ro-RO" sz="2100" dirty="0" smtClean="0"/>
          </a:p>
          <a:p>
            <a:pPr marL="342900" indent="-342900">
              <a:buClr>
                <a:schemeClr val="accent1"/>
              </a:buClr>
              <a:buFont typeface="Arial" pitchFamily="34" charset="0"/>
              <a:buChar char="•"/>
            </a:pPr>
            <a:r>
              <a:rPr lang="ro-RO" sz="2100" dirty="0" smtClean="0"/>
              <a:t>Comunică doar prin </a:t>
            </a:r>
            <a:r>
              <a:rPr lang="ro-RO" sz="2100" dirty="0" smtClean="0">
                <a:solidFill>
                  <a:srgbClr val="FF0000"/>
                </a:solidFill>
              </a:rPr>
              <a:t>semnale</a:t>
            </a:r>
            <a:r>
              <a:rPr lang="ro-RO" sz="2100" dirty="0" smtClean="0"/>
              <a:t> </a:t>
            </a:r>
            <a:r>
              <a:rPr lang="ro-RO" sz="2100" dirty="0" smtClean="0">
                <a:solidFill>
                  <a:schemeClr val="tx1">
                    <a:lumMod val="50000"/>
                    <a:lumOff val="50000"/>
                  </a:schemeClr>
                </a:solidFill>
              </a:rPr>
              <a:t>(la telefon)</a:t>
            </a:r>
          </a:p>
          <a:p>
            <a:pPr marL="342900" indent="-342900">
              <a:buClr>
                <a:schemeClr val="accent1"/>
              </a:buClr>
              <a:buFont typeface="Arial" pitchFamily="34" charset="0"/>
              <a:buChar char="•"/>
            </a:pPr>
            <a:r>
              <a:rPr lang="ro-RO" sz="2100" dirty="0" smtClean="0"/>
              <a:t>Trimite </a:t>
            </a:r>
            <a:r>
              <a:rPr lang="ro-RO" sz="2100" dirty="0" smtClean="0">
                <a:solidFill>
                  <a:srgbClr val="FF0000"/>
                </a:solidFill>
              </a:rPr>
              <a:t>semnale de confirmare</a:t>
            </a:r>
            <a:r>
              <a:rPr lang="ro-RO" sz="2100" dirty="0" smtClean="0"/>
              <a:t> pentru </a:t>
            </a:r>
            <a:r>
              <a:rPr lang="ro-RO" sz="2100" dirty="0" smtClean="0">
                <a:solidFill>
                  <a:schemeClr val="tx2"/>
                </a:solidFill>
              </a:rPr>
              <a:t>scrisorile</a:t>
            </a:r>
            <a:r>
              <a:rPr lang="ro-RO" sz="2100" dirty="0" smtClean="0"/>
              <a:t> primite și așteaptă </a:t>
            </a:r>
            <a:r>
              <a:rPr lang="ro-RO" sz="2100" dirty="0" smtClean="0">
                <a:solidFill>
                  <a:srgbClr val="FF0000"/>
                </a:solidFill>
              </a:rPr>
              <a:t>semnale de confirmare</a:t>
            </a:r>
            <a:r>
              <a:rPr lang="ro-RO" sz="2100" dirty="0" smtClean="0"/>
              <a:t> pentru </a:t>
            </a:r>
            <a:r>
              <a:rPr lang="ro-RO" sz="2100" dirty="0" smtClean="0">
                <a:solidFill>
                  <a:schemeClr val="tx2"/>
                </a:solidFill>
              </a:rPr>
              <a:t>scrisorile</a:t>
            </a:r>
            <a:r>
              <a:rPr lang="ro-RO" sz="2100" dirty="0" smtClean="0"/>
              <a:t> trimise</a:t>
            </a:r>
          </a:p>
          <a:p>
            <a:pPr marL="800100" lvl="1" indent="-342900">
              <a:buClr>
                <a:srgbClr val="FF0000"/>
              </a:buClr>
              <a:buFont typeface="Wingdings" pitchFamily="2" charset="2"/>
              <a:buChar char="w"/>
            </a:pPr>
            <a:r>
              <a:rPr lang="ro-RO" sz="1800" dirty="0" smtClean="0">
                <a:solidFill>
                  <a:schemeClr val="tx2"/>
                </a:solidFill>
              </a:rPr>
              <a:t>Scrisoarea</a:t>
            </a:r>
            <a:r>
              <a:rPr lang="ro-RO" sz="1800" dirty="0" smtClean="0"/>
              <a:t> primită de la lordul</a:t>
            </a:r>
            <a:r>
              <a:rPr lang="ro-RO" sz="1800" baseline="-25000" dirty="0" smtClean="0"/>
              <a:t>i</a:t>
            </a:r>
            <a:r>
              <a:rPr lang="ro-RO" sz="1800" dirty="0" smtClean="0"/>
              <a:t> se </a:t>
            </a:r>
            <a:r>
              <a:rPr lang="ro-RO" sz="1800" dirty="0" smtClean="0">
                <a:solidFill>
                  <a:srgbClr val="FF0000"/>
                </a:solidFill>
              </a:rPr>
              <a:t>confirmă</a:t>
            </a:r>
            <a:r>
              <a:rPr lang="ro-RO" sz="1800" dirty="0" smtClean="0"/>
              <a:t> servitorului</a:t>
            </a:r>
            <a:r>
              <a:rPr lang="ro-RO" sz="1800" baseline="-25000" dirty="0" smtClean="0"/>
              <a:t>i</a:t>
            </a:r>
            <a:endParaRPr lang="ro-RO" sz="1800" dirty="0" smtClean="0"/>
          </a:p>
          <a:p>
            <a:pPr marL="342900" indent="-342900">
              <a:buClr>
                <a:schemeClr val="accent1"/>
              </a:buClr>
              <a:buFont typeface="Arial" pitchFamily="34" charset="0"/>
              <a:buChar char="•"/>
            </a:pPr>
            <a:r>
              <a:rPr lang="ro-RO" sz="2100" dirty="0" smtClean="0"/>
              <a:t>Răspunde afirmativ doar dacă a primit și trimis toate </a:t>
            </a:r>
            <a:r>
              <a:rPr lang="ro-RO" sz="2100" dirty="0" smtClean="0">
                <a:solidFill>
                  <a:srgbClr val="FF0000"/>
                </a:solidFill>
              </a:rPr>
              <a:t>confirmările</a:t>
            </a:r>
            <a:r>
              <a:rPr lang="ro-RO" sz="2100" dirty="0" smtClean="0"/>
              <a:t> pentru </a:t>
            </a:r>
            <a:r>
              <a:rPr lang="ro-RO" sz="2100" dirty="0" smtClean="0">
                <a:solidFill>
                  <a:schemeClr val="tx2"/>
                </a:solidFill>
              </a:rPr>
              <a:t>mesajele</a:t>
            </a:r>
            <a:r>
              <a:rPr lang="ro-RO" sz="2100" dirty="0" smtClean="0"/>
              <a:t> trimise și primite, altfel îl roagă pe lord să aștepte</a:t>
            </a:r>
          </a:p>
        </p:txBody>
      </p:sp>
      <p:sp>
        <p:nvSpPr>
          <p:cNvPr id="10" name="Rectangle 2"/>
          <p:cNvSpPr txBox="1">
            <a:spLocks noChangeArrowheads="1"/>
          </p:cNvSpPr>
          <p:nvPr/>
        </p:nvSpPr>
        <p:spPr bwMode="auto">
          <a:xfrm>
            <a:off x="457200" y="3048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Dijkstra-Scholten</a:t>
            </a:r>
            <a:r>
              <a:rPr lang="en-US" sz="2800" dirty="0" smtClean="0"/>
              <a:t> </a:t>
            </a:r>
            <a:r>
              <a:rPr lang="ro-RO" sz="2800" dirty="0" smtClean="0"/>
              <a:t>(</a:t>
            </a:r>
            <a:r>
              <a:rPr lang="ro-RO" sz="2800" dirty="0"/>
              <a:t>4</a:t>
            </a:r>
            <a:r>
              <a:rPr lang="ro-RO" sz="2800" dirty="0" smtClean="0"/>
              <a:t>)</a:t>
            </a:r>
            <a:endParaRPr lang="en-US" sz="2800" dirty="0" smtClean="0"/>
          </a:p>
        </p:txBody>
      </p:sp>
      <p:pic>
        <p:nvPicPr>
          <p:cNvPr id="11" name="Picture 3" descr="C:\2012APD\the_butl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11" b="7011"/>
          <a:stretch/>
        </p:blipFill>
        <p:spPr bwMode="auto">
          <a:xfrm>
            <a:off x="155158" y="4500209"/>
            <a:ext cx="2019505" cy="130223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2" descr="C:\2012APD\winston_churchill.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368" r="2398"/>
          <a:stretch/>
        </p:blipFill>
        <p:spPr bwMode="auto">
          <a:xfrm>
            <a:off x="155308" y="1801253"/>
            <a:ext cx="2019205" cy="130203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46EBC53-4E8D-444E-AD09-E7905F64ED17}" type="slidenum">
              <a:rPr lang="en-GB" smtClean="0"/>
              <a:pPr/>
              <a:t>17</a:t>
            </a:fld>
            <a:endParaRPr lang="en-GB"/>
          </a:p>
        </p:txBody>
      </p:sp>
    </p:spTree>
    <p:extLst>
      <p:ext uri="{BB962C8B-B14F-4D97-AF65-F5344CB8AC3E}">
        <p14:creationId xmlns:p14="http://schemas.microsoft.com/office/powerpoint/2010/main" val="52414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0" y="1052735"/>
            <a:ext cx="9144000" cy="1223739"/>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dirty="0"/>
          </a:p>
        </p:txBody>
      </p:sp>
      <p:sp>
        <p:nvSpPr>
          <p:cNvPr id="6" name="TextBox 5"/>
          <p:cNvSpPr txBox="1"/>
          <p:nvPr/>
        </p:nvSpPr>
        <p:spPr>
          <a:xfrm>
            <a:off x="-16633" y="1052736"/>
            <a:ext cx="9144000" cy="6186309"/>
          </a:xfrm>
          <a:prstGeom prst="rect">
            <a:avLst/>
          </a:prstGeom>
          <a:noFill/>
        </p:spPr>
        <p:txBody>
          <a:bodyPr wrap="square" rtlCol="0">
            <a:spAutoFit/>
          </a:bodyPr>
          <a:lstStyle/>
          <a:p>
            <a:pPr>
              <a:buClr>
                <a:schemeClr val="accent1"/>
              </a:buClr>
            </a:pPr>
            <a:r>
              <a:rPr lang="ro-RO" dirty="0" smtClean="0"/>
              <a:t>În continuare</a:t>
            </a:r>
          </a:p>
          <a:p>
            <a:pPr marL="342900" indent="-342900">
              <a:buClr>
                <a:schemeClr val="accent1"/>
              </a:buClr>
              <a:buFont typeface="Arial" pitchFamily="34" charset="0"/>
              <a:buChar char="•"/>
            </a:pPr>
            <a:r>
              <a:rPr lang="ro-RO" dirty="0" smtClean="0"/>
              <a:t>Lord = Prelucrare</a:t>
            </a:r>
            <a:r>
              <a:rPr lang="en-US" dirty="0" smtClean="0"/>
              <a:t> </a:t>
            </a:r>
            <a:r>
              <a:rPr lang="en-US" i="1" dirty="0" smtClean="0">
                <a:solidFill>
                  <a:schemeClr val="tx1">
                    <a:lumMod val="65000"/>
                    <a:lumOff val="35000"/>
                  </a:schemeClr>
                </a:solidFill>
              </a:rPr>
              <a:t>(</a:t>
            </a:r>
            <a:r>
              <a:rPr lang="en-US" i="1" dirty="0" err="1" smtClean="0">
                <a:solidFill>
                  <a:schemeClr val="tx1">
                    <a:lumMod val="65000"/>
                    <a:lumOff val="35000"/>
                  </a:schemeClr>
                </a:solidFill>
              </a:rPr>
              <a:t>prelucreaz</a:t>
            </a:r>
            <a:r>
              <a:rPr lang="ro-RO" i="1" dirty="0" smtClean="0">
                <a:solidFill>
                  <a:schemeClr val="tx1">
                    <a:lumMod val="65000"/>
                    <a:lumOff val="35000"/>
                  </a:schemeClr>
                </a:solidFill>
              </a:rPr>
              <a:t>ă </a:t>
            </a:r>
            <a:r>
              <a:rPr lang="ro-RO" i="1" dirty="0" smtClean="0">
                <a:solidFill>
                  <a:schemeClr val="tx2"/>
                </a:solidFill>
              </a:rPr>
              <a:t>mesaje de date</a:t>
            </a:r>
            <a:r>
              <a:rPr lang="ro-RO" i="1" dirty="0" smtClean="0">
                <a:solidFill>
                  <a:schemeClr val="tx1">
                    <a:lumMod val="65000"/>
                    <a:lumOff val="35000"/>
                  </a:schemeClr>
                </a:solidFill>
              </a:rPr>
              <a:t>)</a:t>
            </a:r>
          </a:p>
          <a:p>
            <a:pPr marL="342900" indent="-342900">
              <a:buClr>
                <a:schemeClr val="accent1"/>
              </a:buClr>
              <a:buFont typeface="Arial" pitchFamily="34" charset="0"/>
              <a:buChar char="•"/>
            </a:pPr>
            <a:r>
              <a:rPr lang="ro-RO" dirty="0" smtClean="0"/>
              <a:t>Servitor = Nod </a:t>
            </a:r>
            <a:r>
              <a:rPr lang="ro-RO" i="1" dirty="0" smtClean="0">
                <a:solidFill>
                  <a:schemeClr val="tx1">
                    <a:lumMod val="65000"/>
                    <a:lumOff val="35000"/>
                  </a:schemeClr>
                </a:solidFill>
              </a:rPr>
              <a:t>(gestionează </a:t>
            </a:r>
            <a:r>
              <a:rPr lang="ro-RO" i="1" dirty="0" smtClean="0">
                <a:solidFill>
                  <a:srgbClr val="FF0000"/>
                </a:solidFill>
              </a:rPr>
              <a:t>semnalele de confirmare </a:t>
            </a:r>
            <a:r>
              <a:rPr lang="ro-RO" i="1" dirty="0" smtClean="0">
                <a:solidFill>
                  <a:schemeClr val="tx1">
                    <a:lumMod val="50000"/>
                    <a:lumOff val="50000"/>
                  </a:schemeClr>
                </a:solidFill>
              </a:rPr>
              <a:t>cu alte noduri</a:t>
            </a:r>
            <a:r>
              <a:rPr lang="ro-RO" i="1" dirty="0" smtClean="0">
                <a:solidFill>
                  <a:srgbClr val="FF0000"/>
                </a:solidFill>
              </a:rPr>
              <a:t> </a:t>
            </a:r>
            <a:r>
              <a:rPr lang="ro-RO" i="1" dirty="0" smtClean="0">
                <a:solidFill>
                  <a:schemeClr val="tx1">
                    <a:lumMod val="50000"/>
                    <a:lumOff val="50000"/>
                  </a:schemeClr>
                </a:solidFill>
              </a:rPr>
              <a:t>și </a:t>
            </a:r>
          </a:p>
          <a:p>
            <a:pPr>
              <a:buClr>
                <a:schemeClr val="accent1"/>
              </a:buClr>
            </a:pPr>
            <a:r>
              <a:rPr lang="ro-RO" i="1" dirty="0" smtClean="0">
                <a:solidFill>
                  <a:schemeClr val="tx1">
                    <a:lumMod val="50000"/>
                    <a:lumOff val="50000"/>
                  </a:schemeClr>
                </a:solidFill>
              </a:rPr>
              <a:t>                                                   </a:t>
            </a:r>
            <a:r>
              <a:rPr lang="ro-RO" i="1" dirty="0" smtClean="0">
                <a:solidFill>
                  <a:srgbClr val="FF0000"/>
                </a:solidFill>
              </a:rPr>
              <a:t>semnalele de comunicare</a:t>
            </a:r>
            <a:r>
              <a:rPr lang="ro-RO" i="1" dirty="0" smtClean="0">
                <a:solidFill>
                  <a:schemeClr val="tx1">
                    <a:lumMod val="50000"/>
                    <a:lumOff val="50000"/>
                  </a:schemeClr>
                </a:solidFill>
              </a:rPr>
              <a:t> cu Prelucrare</a:t>
            </a:r>
            <a:r>
              <a:rPr lang="ro-RO" i="1" dirty="0" smtClean="0">
                <a:solidFill>
                  <a:schemeClr val="tx1">
                    <a:lumMod val="65000"/>
                    <a:lumOff val="35000"/>
                  </a:schemeClr>
                </a:solidFill>
              </a:rPr>
              <a:t>)</a:t>
            </a:r>
            <a:endParaRPr lang="ro-RO" dirty="0" smtClean="0"/>
          </a:p>
          <a:p>
            <a:pPr marL="342900" indent="-342900">
              <a:buClr>
                <a:schemeClr val="accent1"/>
              </a:buClr>
              <a:buFont typeface="Arial" pitchFamily="34" charset="0"/>
              <a:buChar char="•"/>
            </a:pPr>
            <a:r>
              <a:rPr lang="ro-RO" dirty="0" smtClean="0"/>
              <a:t>Canalul poștal = canalul chm</a:t>
            </a:r>
          </a:p>
          <a:p>
            <a:pPr marL="800100" lvl="1" indent="-342900">
              <a:buClr>
                <a:srgbClr val="FF0000"/>
              </a:buClr>
              <a:buFont typeface="Wingdings" pitchFamily="2" charset="2"/>
              <a:buChar char="w"/>
            </a:pPr>
            <a:r>
              <a:rPr lang="ro-RO" sz="2200" dirty="0"/>
              <a:t>c</a:t>
            </a:r>
            <a:r>
              <a:rPr lang="ro-RO" sz="2200" dirty="0" smtClean="0"/>
              <a:t>hm</a:t>
            </a:r>
            <a:r>
              <a:rPr lang="ro-RO" sz="2200" baseline="-25000" dirty="0" smtClean="0"/>
              <a:t>i </a:t>
            </a:r>
            <a:r>
              <a:rPr lang="ro-RO" sz="2200" dirty="0"/>
              <a:t>este „adresa” lui </a:t>
            </a:r>
            <a:r>
              <a:rPr lang="ro-RO" sz="2200" dirty="0" smtClean="0"/>
              <a:t>Prelucrare</a:t>
            </a:r>
            <a:r>
              <a:rPr lang="ro-RO" sz="2200" baseline="-25000" dirty="0" smtClean="0"/>
              <a:t>i</a:t>
            </a:r>
          </a:p>
          <a:p>
            <a:pPr marL="800100" lvl="1" indent="-342900">
              <a:buClr>
                <a:srgbClr val="FF0000"/>
              </a:buClr>
              <a:buFont typeface="Wingdings" pitchFamily="2" charset="2"/>
              <a:buChar char="w"/>
            </a:pPr>
            <a:r>
              <a:rPr lang="ro-RO" sz="2200" dirty="0"/>
              <a:t>Prelucrare</a:t>
            </a:r>
            <a:r>
              <a:rPr lang="ro-RO" sz="2200" baseline="-25000" dirty="0"/>
              <a:t>i</a:t>
            </a:r>
            <a:r>
              <a:rPr lang="ro-RO" sz="2200" dirty="0"/>
              <a:t> primește </a:t>
            </a:r>
            <a:r>
              <a:rPr lang="ro-RO" sz="2200" dirty="0">
                <a:solidFill>
                  <a:schemeClr val="tx2"/>
                </a:solidFill>
              </a:rPr>
              <a:t>mesaje</a:t>
            </a:r>
            <a:r>
              <a:rPr lang="ro-RO" sz="2200" dirty="0"/>
              <a:t> pe chm</a:t>
            </a:r>
            <a:r>
              <a:rPr lang="ro-RO" sz="2200" baseline="-25000" dirty="0"/>
              <a:t>i </a:t>
            </a:r>
            <a:r>
              <a:rPr lang="ro-RO" sz="2200" dirty="0"/>
              <a:t>și îi trimite lui Prelucrare</a:t>
            </a:r>
            <a:r>
              <a:rPr lang="ro-RO" sz="2200" baseline="-25000" dirty="0"/>
              <a:t>j</a:t>
            </a:r>
            <a:r>
              <a:rPr lang="ro-RO" sz="2200" dirty="0"/>
              <a:t> </a:t>
            </a:r>
            <a:r>
              <a:rPr lang="ro-RO" sz="2200" dirty="0">
                <a:solidFill>
                  <a:schemeClr val="tx2"/>
                </a:solidFill>
              </a:rPr>
              <a:t>mesaje</a:t>
            </a:r>
            <a:r>
              <a:rPr lang="ro-RO" sz="2200" dirty="0"/>
              <a:t> pe </a:t>
            </a:r>
            <a:r>
              <a:rPr lang="ro-RO" sz="2200" dirty="0" smtClean="0"/>
              <a:t>chm</a:t>
            </a:r>
            <a:r>
              <a:rPr lang="ro-RO" sz="2200" baseline="-25000" dirty="0" smtClean="0"/>
              <a:t>j</a:t>
            </a:r>
          </a:p>
          <a:p>
            <a:pPr marL="800100" lvl="1" indent="-342900">
              <a:buClr>
                <a:srgbClr val="FF0000"/>
              </a:buClr>
              <a:buFont typeface="Wingdings" pitchFamily="2" charset="2"/>
              <a:buChar char="w"/>
            </a:pPr>
            <a:endParaRPr lang="ro-RO" sz="1500" baseline="-25000" dirty="0" smtClean="0"/>
          </a:p>
          <a:p>
            <a:pPr marL="342900" indent="-342900">
              <a:buClr>
                <a:schemeClr val="accent1"/>
              </a:buClr>
              <a:buFont typeface="Arial" pitchFamily="34" charset="0"/>
              <a:buChar char="•"/>
            </a:pPr>
            <a:r>
              <a:rPr lang="ro-RO" dirty="0" smtClean="0"/>
              <a:t>Canalul telefon pentru Nod = canalul chs</a:t>
            </a:r>
          </a:p>
          <a:p>
            <a:pPr marL="914400" lvl="1" indent="-457200">
              <a:buClr>
                <a:srgbClr val="FF0000"/>
              </a:buClr>
              <a:buFont typeface="Wingdings" pitchFamily="2" charset="2"/>
              <a:buChar char="w"/>
            </a:pPr>
            <a:r>
              <a:rPr lang="ro-RO" sz="2200" dirty="0"/>
              <a:t>c</a:t>
            </a:r>
            <a:r>
              <a:rPr lang="ro-RO" sz="2200" dirty="0" smtClean="0"/>
              <a:t>hs</a:t>
            </a:r>
            <a:r>
              <a:rPr lang="ro-RO" sz="2200" baseline="-25000" dirty="0" smtClean="0"/>
              <a:t>i</a:t>
            </a:r>
            <a:r>
              <a:rPr lang="ro-RO" sz="2200" dirty="0" smtClean="0"/>
              <a:t> este „numărul de telefon” al lui Nod</a:t>
            </a:r>
            <a:r>
              <a:rPr lang="ro-RO" sz="2200" baseline="-25000" dirty="0" smtClean="0"/>
              <a:t>i</a:t>
            </a:r>
            <a:endParaRPr lang="ro-RO" sz="2200" dirty="0" smtClean="0"/>
          </a:p>
          <a:p>
            <a:pPr marL="914400" lvl="1" indent="-457200">
              <a:buClr>
                <a:srgbClr val="FF0000"/>
              </a:buClr>
              <a:buFont typeface="Wingdings" pitchFamily="2" charset="2"/>
              <a:buChar char="w"/>
            </a:pPr>
            <a:r>
              <a:rPr lang="ro-RO" sz="2200" dirty="0" smtClean="0"/>
              <a:t>Nod</a:t>
            </a:r>
            <a:r>
              <a:rPr lang="ro-RO" sz="2200" baseline="-25000" dirty="0" smtClean="0"/>
              <a:t>i</a:t>
            </a:r>
            <a:r>
              <a:rPr lang="ro-RO" sz="2200" dirty="0" smtClean="0"/>
              <a:t> primește </a:t>
            </a:r>
            <a:r>
              <a:rPr lang="ro-RO" sz="2200" dirty="0" smtClean="0">
                <a:solidFill>
                  <a:srgbClr val="FF0000"/>
                </a:solidFill>
              </a:rPr>
              <a:t>semnale</a:t>
            </a:r>
            <a:r>
              <a:rPr lang="ro-RO" sz="2200" dirty="0" smtClean="0"/>
              <a:t> pe chs</a:t>
            </a:r>
            <a:r>
              <a:rPr lang="ro-RO" sz="2200" baseline="-25000" dirty="0" smtClean="0"/>
              <a:t>i  </a:t>
            </a:r>
            <a:r>
              <a:rPr lang="ro-RO" sz="2200" dirty="0" smtClean="0"/>
              <a:t>(de la alte noduri sau de la Prelucrare</a:t>
            </a:r>
            <a:r>
              <a:rPr lang="ro-RO" sz="2200" baseline="-25000" dirty="0" smtClean="0"/>
              <a:t>i</a:t>
            </a:r>
            <a:r>
              <a:rPr lang="ro-RO" sz="2200" dirty="0" smtClean="0"/>
              <a:t>)</a:t>
            </a:r>
            <a:r>
              <a:rPr lang="ro-RO" sz="2200" baseline="-25000" dirty="0" smtClean="0"/>
              <a:t>  </a:t>
            </a:r>
            <a:r>
              <a:rPr lang="ro-RO" sz="2200" dirty="0" smtClean="0"/>
              <a:t>și  trimite </a:t>
            </a:r>
            <a:r>
              <a:rPr lang="ro-RO" sz="2200" dirty="0" smtClean="0">
                <a:solidFill>
                  <a:srgbClr val="FF0000"/>
                </a:solidFill>
              </a:rPr>
              <a:t>semnale de confirmare</a:t>
            </a:r>
            <a:r>
              <a:rPr lang="ro-RO" sz="2200" dirty="0" smtClean="0"/>
              <a:t> lui Nod</a:t>
            </a:r>
            <a:r>
              <a:rPr lang="ro-RO" sz="2200" baseline="-25000" dirty="0" smtClean="0"/>
              <a:t>j</a:t>
            </a:r>
            <a:r>
              <a:rPr lang="ro-RO" sz="2200" dirty="0" smtClean="0"/>
              <a:t> pe chs</a:t>
            </a:r>
            <a:r>
              <a:rPr lang="ro-RO" sz="2200" baseline="-25000" dirty="0" smtClean="0"/>
              <a:t>j</a:t>
            </a:r>
          </a:p>
          <a:p>
            <a:pPr marL="914400" lvl="1" indent="-457200">
              <a:buClr>
                <a:srgbClr val="FF0000"/>
              </a:buClr>
              <a:buFont typeface="Wingdings" pitchFamily="2" charset="2"/>
              <a:buChar char="w"/>
            </a:pPr>
            <a:endParaRPr lang="ro-RO" sz="1500" baseline="-25000" dirty="0" smtClean="0"/>
          </a:p>
          <a:p>
            <a:pPr marL="342900" indent="-342900">
              <a:buClr>
                <a:schemeClr val="accent1"/>
              </a:buClr>
              <a:buFont typeface="Arial" pitchFamily="34" charset="0"/>
              <a:buChar char="•"/>
            </a:pPr>
            <a:r>
              <a:rPr lang="ro-RO" dirty="0" smtClean="0"/>
              <a:t>Canalul telefon pentru Prelucrare = canalul stop</a:t>
            </a:r>
          </a:p>
          <a:p>
            <a:pPr marL="800100" lvl="1" indent="-342900">
              <a:buClr>
                <a:srgbClr val="FF0000"/>
              </a:buClr>
              <a:buFont typeface="Wingdings" pitchFamily="2" charset="2"/>
              <a:buChar char="w"/>
            </a:pPr>
            <a:r>
              <a:rPr lang="ro-RO" sz="2200" dirty="0" smtClean="0"/>
              <a:t>stop</a:t>
            </a:r>
            <a:r>
              <a:rPr lang="ro-RO" sz="2200" baseline="-25000" dirty="0" smtClean="0"/>
              <a:t>i</a:t>
            </a:r>
            <a:r>
              <a:rPr lang="ro-RO" sz="2200" dirty="0" smtClean="0"/>
              <a:t> este „numărul </a:t>
            </a:r>
            <a:r>
              <a:rPr lang="ro-RO" sz="2200" dirty="0"/>
              <a:t>de telefon</a:t>
            </a:r>
            <a:r>
              <a:rPr lang="ro-RO" sz="2200" dirty="0" smtClean="0"/>
              <a:t>” al lui Prelucrare</a:t>
            </a:r>
            <a:r>
              <a:rPr lang="ro-RO" sz="2200" baseline="-25000" dirty="0" smtClean="0"/>
              <a:t>i</a:t>
            </a:r>
            <a:endParaRPr lang="ro-RO" sz="2200" dirty="0" smtClean="0"/>
          </a:p>
          <a:p>
            <a:pPr marL="800100" lvl="1" indent="-342900">
              <a:buClr>
                <a:srgbClr val="FF0000"/>
              </a:buClr>
              <a:buFont typeface="Wingdings" pitchFamily="2" charset="2"/>
              <a:buChar char="w"/>
            </a:pPr>
            <a:r>
              <a:rPr lang="ro-RO" sz="2200" dirty="0" smtClean="0"/>
              <a:t>Prelucrare</a:t>
            </a:r>
            <a:r>
              <a:rPr lang="ro-RO" sz="2200" baseline="-25000" dirty="0" smtClean="0"/>
              <a:t>i  </a:t>
            </a:r>
            <a:r>
              <a:rPr lang="ro-RO" sz="2200" dirty="0" smtClean="0"/>
              <a:t>primește </a:t>
            </a:r>
            <a:r>
              <a:rPr lang="ro-RO" sz="2200" dirty="0" smtClean="0">
                <a:solidFill>
                  <a:srgbClr val="FF0000"/>
                </a:solidFill>
              </a:rPr>
              <a:t>semnale</a:t>
            </a:r>
            <a:r>
              <a:rPr lang="ro-RO" sz="2200" dirty="0" smtClean="0"/>
              <a:t> </a:t>
            </a:r>
            <a:r>
              <a:rPr lang="ro-RO" sz="2200" dirty="0" smtClean="0">
                <a:solidFill>
                  <a:srgbClr val="FF0000"/>
                </a:solidFill>
              </a:rPr>
              <a:t>de comunicare </a:t>
            </a:r>
            <a:r>
              <a:rPr lang="ro-RO" sz="2200" dirty="0" smtClean="0"/>
              <a:t>(da/nu) pe stop</a:t>
            </a:r>
            <a:r>
              <a:rPr lang="ro-RO" sz="2200" baseline="-25000" dirty="0"/>
              <a:t>i </a:t>
            </a:r>
            <a:r>
              <a:rPr lang="ro-RO" sz="2200" baseline="-25000" dirty="0" smtClean="0"/>
              <a:t> </a:t>
            </a:r>
            <a:r>
              <a:rPr lang="ro-RO" sz="2200" dirty="0" smtClean="0"/>
              <a:t>de la </a:t>
            </a:r>
            <a:r>
              <a:rPr lang="ro-RO" sz="2200" dirty="0"/>
              <a:t>Nod</a:t>
            </a:r>
            <a:r>
              <a:rPr lang="ro-RO" sz="2200" baseline="-25000" dirty="0"/>
              <a:t>i</a:t>
            </a:r>
            <a:endParaRPr lang="ro-RO" sz="2200" dirty="0" smtClean="0"/>
          </a:p>
          <a:p>
            <a:pPr marL="800100" lvl="1" indent="-342900">
              <a:buClr>
                <a:srgbClr val="FF0000"/>
              </a:buClr>
              <a:buFont typeface="Wingdings" pitchFamily="2" charset="2"/>
              <a:buChar char="w"/>
            </a:pPr>
            <a:endParaRPr lang="en-US" dirty="0"/>
          </a:p>
        </p:txBody>
      </p:sp>
      <p:sp>
        <p:nvSpPr>
          <p:cNvPr id="7" name="Rectangle 2"/>
          <p:cNvSpPr txBox="1">
            <a:spLocks noChangeArrowheads="1"/>
          </p:cNvSpPr>
          <p:nvPr/>
        </p:nvSpPr>
        <p:spPr bwMode="auto">
          <a:xfrm>
            <a:off x="457200" y="3048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Dijkstra-Scholten</a:t>
            </a:r>
            <a:r>
              <a:rPr lang="en-US" sz="2800" dirty="0" smtClean="0"/>
              <a:t> </a:t>
            </a:r>
            <a:r>
              <a:rPr lang="ro-RO" sz="2800" dirty="0" smtClean="0"/>
              <a:t>(</a:t>
            </a:r>
            <a:r>
              <a:rPr lang="ro-RO" sz="2800" dirty="0"/>
              <a:t>5</a:t>
            </a:r>
            <a:r>
              <a:rPr lang="ro-RO" sz="2800" dirty="0" smtClean="0"/>
              <a:t>)</a:t>
            </a:r>
            <a:endParaRPr lang="en-US" sz="28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18</a:t>
            </a:fld>
            <a:endParaRPr lang="en-GB"/>
          </a:p>
        </p:txBody>
      </p:sp>
    </p:spTree>
    <p:extLst>
      <p:ext uri="{BB962C8B-B14F-4D97-AF65-F5344CB8AC3E}">
        <p14:creationId xmlns:p14="http://schemas.microsoft.com/office/powerpoint/2010/main" val="958674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76" name="Group 11275"/>
          <p:cNvGrpSpPr/>
          <p:nvPr/>
        </p:nvGrpSpPr>
        <p:grpSpPr>
          <a:xfrm>
            <a:off x="1235231" y="2801069"/>
            <a:ext cx="4268646" cy="914400"/>
            <a:chOff x="1253972" y="2305760"/>
            <a:chExt cx="4268646" cy="914400"/>
          </a:xfrm>
        </p:grpSpPr>
        <p:sp>
          <p:nvSpPr>
            <p:cNvPr id="7" name="Rectangle 6"/>
            <p:cNvSpPr/>
            <p:nvPr/>
          </p:nvSpPr>
          <p:spPr>
            <a:xfrm>
              <a:off x="3008018" y="2305760"/>
              <a:ext cx="2514600" cy="914400"/>
            </a:xfrm>
            <a:prstGeom prst="rect">
              <a:avLst/>
            </a:prstGeom>
            <a:solidFill>
              <a:schemeClr val="tx2"/>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err="1">
                  <a:solidFill>
                    <a:srgbClr val="FFFFFF"/>
                  </a:solidFill>
                </a:rPr>
                <a:t>Prelucrare</a:t>
              </a:r>
              <a:r>
                <a:rPr lang="en-US" dirty="0">
                  <a:solidFill>
                    <a:srgbClr val="FFFFFF"/>
                  </a:solidFill>
                </a:rPr>
                <a:t>[</a:t>
              </a:r>
              <a:r>
                <a:rPr lang="en-US" dirty="0" err="1">
                  <a:solidFill>
                    <a:srgbClr val="FFFFFF"/>
                  </a:solidFill>
                </a:rPr>
                <a:t>i</a:t>
              </a:r>
              <a:r>
                <a:rPr lang="en-US" dirty="0">
                  <a:solidFill>
                    <a:srgbClr val="FFFFFF"/>
                  </a:solidFill>
                </a:rPr>
                <a:t>]</a:t>
              </a:r>
            </a:p>
          </p:txBody>
        </p:sp>
        <p:sp>
          <p:nvSpPr>
            <p:cNvPr id="8" name="Striped Right Arrow 7"/>
            <p:cNvSpPr/>
            <p:nvPr/>
          </p:nvSpPr>
          <p:spPr>
            <a:xfrm>
              <a:off x="1253972" y="2457639"/>
              <a:ext cx="1295400" cy="609600"/>
            </a:xfrm>
            <a:prstGeom prst="stripedRightArrow">
              <a:avLst/>
            </a:prstGeom>
            <a:solidFill>
              <a:schemeClr val="accent1">
                <a:lumMod val="40000"/>
                <a:lumOff val="6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err="1">
                  <a:solidFill>
                    <a:schemeClr val="tx2"/>
                  </a:solidFill>
                </a:rPr>
                <a:t>chm</a:t>
              </a:r>
              <a:r>
                <a:rPr lang="en-US" sz="2000" dirty="0">
                  <a:solidFill>
                    <a:schemeClr val="tx2"/>
                  </a:solidFill>
                </a:rPr>
                <a:t>[</a:t>
              </a:r>
              <a:r>
                <a:rPr lang="en-US" sz="2000" dirty="0" err="1">
                  <a:solidFill>
                    <a:schemeClr val="tx2"/>
                  </a:solidFill>
                </a:rPr>
                <a:t>i</a:t>
              </a:r>
              <a:r>
                <a:rPr lang="en-US" sz="2000" dirty="0">
                  <a:solidFill>
                    <a:schemeClr val="tx2"/>
                  </a:solidFill>
                </a:rPr>
                <a:t>]</a:t>
              </a:r>
            </a:p>
          </p:txBody>
        </p:sp>
        <p:cxnSp>
          <p:nvCxnSpPr>
            <p:cNvPr id="19" name="Straight Arrow Connector 18"/>
            <p:cNvCxnSpPr>
              <a:endCxn id="7" idx="1"/>
            </p:cNvCxnSpPr>
            <p:nvPr/>
          </p:nvCxnSpPr>
          <p:spPr>
            <a:xfrm>
              <a:off x="2549372" y="2762960"/>
              <a:ext cx="458646" cy="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grpSp>
      <p:grpSp>
        <p:nvGrpSpPr>
          <p:cNvPr id="15" name="Group 14"/>
          <p:cNvGrpSpPr/>
          <p:nvPr/>
        </p:nvGrpSpPr>
        <p:grpSpPr>
          <a:xfrm>
            <a:off x="5502695" y="2953469"/>
            <a:ext cx="3657882" cy="609600"/>
            <a:chOff x="5502695" y="2953469"/>
            <a:chExt cx="3657882" cy="609600"/>
          </a:xfrm>
        </p:grpSpPr>
        <p:sp>
          <p:nvSpPr>
            <p:cNvPr id="46" name="Rectangle 45"/>
            <p:cNvSpPr/>
            <p:nvPr/>
          </p:nvSpPr>
          <p:spPr>
            <a:xfrm>
              <a:off x="7704636" y="3084584"/>
              <a:ext cx="1403648" cy="379181"/>
            </a:xfrm>
            <a:prstGeom prst="rect">
              <a:avLst/>
            </a:prstGeom>
            <a:solidFill>
              <a:schemeClr val="tx2"/>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grpSp>
          <p:nvGrpSpPr>
            <p:cNvPr id="11285" name="Group 11284"/>
            <p:cNvGrpSpPr/>
            <p:nvPr/>
          </p:nvGrpSpPr>
          <p:grpSpPr>
            <a:xfrm>
              <a:off x="5502695" y="2953469"/>
              <a:ext cx="3657882" cy="609600"/>
              <a:chOff x="5521436" y="2458160"/>
              <a:chExt cx="3657882" cy="609600"/>
            </a:xfrm>
          </p:grpSpPr>
          <p:cxnSp>
            <p:nvCxnSpPr>
              <p:cNvPr id="22" name="Straight Arrow Connector 21"/>
              <p:cNvCxnSpPr/>
              <p:nvPr/>
            </p:nvCxnSpPr>
            <p:spPr>
              <a:xfrm flipV="1">
                <a:off x="5521436" y="2778866"/>
                <a:ext cx="484564" cy="521"/>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grpSp>
            <p:nvGrpSpPr>
              <p:cNvPr id="11280" name="Group 11279"/>
              <p:cNvGrpSpPr/>
              <p:nvPr/>
            </p:nvGrpSpPr>
            <p:grpSpPr>
              <a:xfrm>
                <a:off x="6007182" y="2458160"/>
                <a:ext cx="3172136" cy="609600"/>
                <a:chOff x="6007182" y="2458160"/>
                <a:chExt cx="3172136" cy="609600"/>
              </a:xfrm>
            </p:grpSpPr>
            <p:sp>
              <p:nvSpPr>
                <p:cNvPr id="9" name="Striped Right Arrow 8"/>
                <p:cNvSpPr/>
                <p:nvPr/>
              </p:nvSpPr>
              <p:spPr>
                <a:xfrm>
                  <a:off x="6007182" y="2458160"/>
                  <a:ext cx="1295400" cy="609600"/>
                </a:xfrm>
                <a:prstGeom prst="stripedRightArrow">
                  <a:avLst/>
                </a:prstGeom>
                <a:solidFill>
                  <a:schemeClr val="accent1">
                    <a:lumMod val="40000"/>
                    <a:lumOff val="6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err="1">
                      <a:solidFill>
                        <a:schemeClr val="tx2"/>
                      </a:solidFill>
                    </a:rPr>
                    <a:t>chm</a:t>
                  </a:r>
                  <a:r>
                    <a:rPr lang="en-US" sz="2000" dirty="0">
                      <a:solidFill>
                        <a:schemeClr val="tx2"/>
                      </a:solidFill>
                    </a:rPr>
                    <a:t>[j]</a:t>
                  </a:r>
                </a:p>
              </p:txBody>
            </p:sp>
            <p:sp>
              <p:nvSpPr>
                <p:cNvPr id="11277" name="TextBox 23"/>
                <p:cNvSpPr txBox="1">
                  <a:spLocks noChangeArrowheads="1"/>
                </p:cNvSpPr>
                <p:nvPr/>
              </p:nvSpPr>
              <p:spPr bwMode="auto">
                <a:xfrm>
                  <a:off x="7702632" y="2577223"/>
                  <a:ext cx="14766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2000" dirty="0" err="1">
                      <a:solidFill>
                        <a:srgbClr val="FFFFFF"/>
                      </a:solidFill>
                    </a:rPr>
                    <a:t>Prelucrare</a:t>
                  </a:r>
                  <a:r>
                    <a:rPr lang="en-US" sz="2000" dirty="0">
                      <a:solidFill>
                        <a:srgbClr val="FFFFFF"/>
                      </a:solidFill>
                    </a:rPr>
                    <a:t>[j]</a:t>
                  </a:r>
                </a:p>
              </p:txBody>
            </p:sp>
            <p:cxnSp>
              <p:nvCxnSpPr>
                <p:cNvPr id="26" name="Straight Arrow Connector 25"/>
                <p:cNvCxnSpPr>
                  <a:stCxn id="9" idx="3"/>
                  <a:endCxn id="11277" idx="1"/>
                </p:cNvCxnSpPr>
                <p:nvPr/>
              </p:nvCxnSpPr>
              <p:spPr>
                <a:xfrm>
                  <a:off x="7302582" y="2762960"/>
                  <a:ext cx="400050" cy="14318"/>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grpSp>
        </p:grpSp>
      </p:grpSp>
      <p:sp>
        <p:nvSpPr>
          <p:cNvPr id="21" name="Rectangle 2"/>
          <p:cNvSpPr txBox="1">
            <a:spLocks noChangeArrowheads="1"/>
          </p:cNvSpPr>
          <p:nvPr/>
        </p:nvSpPr>
        <p:spPr bwMode="auto">
          <a:xfrm>
            <a:off x="457200" y="3048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Dijkstra-Scholten</a:t>
            </a:r>
            <a:r>
              <a:rPr lang="en-US" sz="2800" dirty="0" smtClean="0"/>
              <a:t> </a:t>
            </a:r>
            <a:r>
              <a:rPr lang="ro-RO" sz="2800" dirty="0" smtClean="0"/>
              <a:t>(</a:t>
            </a:r>
            <a:r>
              <a:rPr lang="ro-RO" sz="2800" dirty="0"/>
              <a:t>6</a:t>
            </a:r>
            <a:r>
              <a:rPr lang="ro-RO" sz="2800" dirty="0" smtClean="0"/>
              <a:t>)</a:t>
            </a:r>
            <a:endParaRPr lang="en-US" sz="2800" dirty="0" smtClean="0"/>
          </a:p>
        </p:txBody>
      </p:sp>
      <p:grpSp>
        <p:nvGrpSpPr>
          <p:cNvPr id="13" name="Group 12"/>
          <p:cNvGrpSpPr/>
          <p:nvPr/>
        </p:nvGrpSpPr>
        <p:grpSpPr>
          <a:xfrm>
            <a:off x="-36512" y="2182297"/>
            <a:ext cx="1534394" cy="1091878"/>
            <a:chOff x="-36512" y="2182297"/>
            <a:chExt cx="1534394" cy="1091878"/>
          </a:xfrm>
        </p:grpSpPr>
        <p:sp>
          <p:nvSpPr>
            <p:cNvPr id="43" name="Rectangle 42"/>
            <p:cNvSpPr/>
            <p:nvPr/>
          </p:nvSpPr>
          <p:spPr>
            <a:xfrm>
              <a:off x="0" y="2182297"/>
              <a:ext cx="1403648" cy="379181"/>
            </a:xfrm>
            <a:prstGeom prst="rect">
              <a:avLst/>
            </a:prstGeom>
            <a:solidFill>
              <a:schemeClr val="tx2"/>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grpSp>
          <p:nvGrpSpPr>
            <p:cNvPr id="11282" name="Group 11281"/>
            <p:cNvGrpSpPr/>
            <p:nvPr/>
          </p:nvGrpSpPr>
          <p:grpSpPr>
            <a:xfrm>
              <a:off x="-36512" y="2182297"/>
              <a:ext cx="1534394" cy="1091878"/>
              <a:chOff x="-17771" y="1686988"/>
              <a:chExt cx="1534394" cy="1091878"/>
            </a:xfrm>
          </p:grpSpPr>
          <p:sp>
            <p:nvSpPr>
              <p:cNvPr id="38" name="TextBox 23"/>
              <p:cNvSpPr txBox="1">
                <a:spLocks noChangeArrowheads="1"/>
              </p:cNvSpPr>
              <p:nvPr/>
            </p:nvSpPr>
            <p:spPr bwMode="auto">
              <a:xfrm>
                <a:off x="-17771" y="1686988"/>
                <a:ext cx="15343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2000" dirty="0" err="1" smtClean="0">
                    <a:solidFill>
                      <a:srgbClr val="FFFFFF"/>
                    </a:solidFill>
                  </a:rPr>
                  <a:t>Prelucrare</a:t>
                </a:r>
                <a:r>
                  <a:rPr lang="en-US" sz="2000" dirty="0" smtClean="0">
                    <a:solidFill>
                      <a:srgbClr val="FFFFFF"/>
                    </a:solidFill>
                  </a:rPr>
                  <a:t>[</a:t>
                </a:r>
                <a:r>
                  <a:rPr lang="ro-RO" sz="2000" dirty="0" smtClean="0">
                    <a:solidFill>
                      <a:srgbClr val="FFFFFF"/>
                    </a:solidFill>
                  </a:rPr>
                  <a:t>k</a:t>
                </a:r>
                <a:r>
                  <a:rPr lang="en-US" sz="2000" dirty="0" smtClean="0">
                    <a:solidFill>
                      <a:srgbClr val="FFFFFF"/>
                    </a:solidFill>
                  </a:rPr>
                  <a:t>]</a:t>
                </a:r>
                <a:endParaRPr lang="en-US" sz="2000" dirty="0">
                  <a:solidFill>
                    <a:srgbClr val="FFFFFF"/>
                  </a:solidFill>
                </a:endParaRPr>
              </a:p>
            </p:txBody>
          </p:sp>
          <p:grpSp>
            <p:nvGrpSpPr>
              <p:cNvPr id="49" name="Group 48"/>
              <p:cNvGrpSpPr/>
              <p:nvPr/>
            </p:nvGrpSpPr>
            <p:grpSpPr>
              <a:xfrm>
                <a:off x="749426" y="2087098"/>
                <a:ext cx="504546" cy="691768"/>
                <a:chOff x="749426" y="2087098"/>
                <a:chExt cx="504546" cy="691768"/>
              </a:xfrm>
            </p:grpSpPr>
            <p:cxnSp>
              <p:nvCxnSpPr>
                <p:cNvPr id="17" name="Straight Arrow Connector 16"/>
                <p:cNvCxnSpPr/>
                <p:nvPr/>
              </p:nvCxnSpPr>
              <p:spPr>
                <a:xfrm>
                  <a:off x="749426" y="2762439"/>
                  <a:ext cx="504546" cy="16427"/>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a:endCxn id="38" idx="2"/>
                </p:cNvCxnSpPr>
                <p:nvPr/>
              </p:nvCxnSpPr>
              <p:spPr bwMode="auto">
                <a:xfrm flipV="1">
                  <a:off x="749426" y="2087098"/>
                  <a:ext cx="0" cy="675342"/>
                </a:xfrm>
                <a:prstGeom prst="line">
                  <a:avLst/>
                </a:prstGeom>
                <a:ln>
                  <a:solidFill>
                    <a:schemeClr val="tx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grpSp>
      </p:grpSp>
      <p:grpSp>
        <p:nvGrpSpPr>
          <p:cNvPr id="5" name="Group 4"/>
          <p:cNvGrpSpPr/>
          <p:nvPr/>
        </p:nvGrpSpPr>
        <p:grpSpPr>
          <a:xfrm>
            <a:off x="281139" y="3804172"/>
            <a:ext cx="3174169" cy="2640417"/>
            <a:chOff x="281139" y="3804172"/>
            <a:chExt cx="3174169" cy="2640417"/>
          </a:xfrm>
        </p:grpSpPr>
        <p:sp>
          <p:nvSpPr>
            <p:cNvPr id="40" name="Rounded Rectangle 39"/>
            <p:cNvSpPr/>
            <p:nvPr/>
          </p:nvSpPr>
          <p:spPr>
            <a:xfrm>
              <a:off x="281139" y="3862954"/>
              <a:ext cx="899092" cy="342901"/>
            </a:xfrm>
            <a:prstGeom prst="roundRect">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solidFill>
                  <a:srgbClr val="FFFFFF"/>
                </a:solidFill>
              </a:endParaRPr>
            </a:p>
          </p:txBody>
        </p:sp>
        <p:grpSp>
          <p:nvGrpSpPr>
            <p:cNvPr id="64" name="Group 63"/>
            <p:cNvGrpSpPr/>
            <p:nvPr/>
          </p:nvGrpSpPr>
          <p:grpSpPr>
            <a:xfrm>
              <a:off x="296912" y="3804172"/>
              <a:ext cx="3158396" cy="2640417"/>
              <a:chOff x="315653" y="3308863"/>
              <a:chExt cx="3158396" cy="2640417"/>
            </a:xfrm>
          </p:grpSpPr>
          <p:grpSp>
            <p:nvGrpSpPr>
              <p:cNvPr id="11283" name="Group 11282"/>
              <p:cNvGrpSpPr/>
              <p:nvPr/>
            </p:nvGrpSpPr>
            <p:grpSpPr>
              <a:xfrm>
                <a:off x="315653" y="3308863"/>
                <a:ext cx="3158396" cy="2640417"/>
                <a:chOff x="315653" y="3308863"/>
                <a:chExt cx="3158396" cy="2640417"/>
              </a:xfrm>
            </p:grpSpPr>
            <p:sp>
              <p:nvSpPr>
                <p:cNvPr id="27" name="Striped Right Arrow 26"/>
                <p:cNvSpPr/>
                <p:nvPr/>
              </p:nvSpPr>
              <p:spPr>
                <a:xfrm rot="16200000">
                  <a:off x="130579" y="4667960"/>
                  <a:ext cx="1295400" cy="609600"/>
                </a:xfrm>
                <a:prstGeom prst="stripedRightArrow">
                  <a:avLst/>
                </a:prstGeom>
                <a:solidFill>
                  <a:schemeClr val="accent2">
                    <a:lumMod val="40000"/>
                    <a:lumOff val="6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r>
                    <a:rPr lang="ro-RO" sz="2000" dirty="0" smtClean="0">
                      <a:solidFill>
                        <a:srgbClr val="FF0000"/>
                      </a:solidFill>
                    </a:rPr>
                    <a:t>chs</a:t>
                  </a:r>
                  <a:r>
                    <a:rPr lang="en-US" sz="2000" dirty="0" smtClean="0">
                      <a:solidFill>
                        <a:srgbClr val="FF0000"/>
                      </a:solidFill>
                    </a:rPr>
                    <a:t>[</a:t>
                  </a:r>
                  <a:r>
                    <a:rPr lang="ro-RO" sz="2000" dirty="0" err="1">
                      <a:solidFill>
                        <a:srgbClr val="FF0000"/>
                      </a:solidFill>
                    </a:rPr>
                    <a:t>k</a:t>
                  </a:r>
                  <a:r>
                    <a:rPr lang="en-US" sz="2000" dirty="0" smtClean="0">
                      <a:solidFill>
                        <a:srgbClr val="FF0000"/>
                      </a:solidFill>
                    </a:rPr>
                    <a:t>]</a:t>
                  </a:r>
                  <a:endParaRPr lang="en-US" sz="2000" dirty="0">
                    <a:solidFill>
                      <a:srgbClr val="FF0000"/>
                    </a:solidFill>
                  </a:endParaRPr>
                </a:p>
              </p:txBody>
            </p:sp>
            <p:cxnSp>
              <p:nvCxnSpPr>
                <p:cNvPr id="28" name="Elbow Connector 27"/>
                <p:cNvCxnSpPr>
                  <a:endCxn id="27" idx="1"/>
                </p:cNvCxnSpPr>
                <p:nvPr/>
              </p:nvCxnSpPr>
              <p:spPr>
                <a:xfrm rot="10800000">
                  <a:off x="778279" y="5620460"/>
                  <a:ext cx="2695770" cy="328820"/>
                </a:xfrm>
                <a:prstGeom prst="bentConnector2">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71" name="TextBox 26"/>
                <p:cNvSpPr txBox="1">
                  <a:spLocks noChangeArrowheads="1"/>
                </p:cNvSpPr>
                <p:nvPr/>
              </p:nvSpPr>
              <p:spPr bwMode="auto">
                <a:xfrm>
                  <a:off x="315653" y="3308863"/>
                  <a:ext cx="925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2000" dirty="0" smtClean="0">
                      <a:solidFill>
                        <a:srgbClr val="FFFFFF"/>
                      </a:solidFill>
                    </a:rPr>
                    <a:t>Nod[</a:t>
                  </a:r>
                  <a:r>
                    <a:rPr lang="ro-RO" sz="2000" dirty="0" smtClean="0">
                      <a:solidFill>
                        <a:srgbClr val="FFFFFF"/>
                      </a:solidFill>
                    </a:rPr>
                    <a:t>k</a:t>
                  </a:r>
                  <a:r>
                    <a:rPr lang="en-US" sz="2000" dirty="0" smtClean="0">
                      <a:solidFill>
                        <a:srgbClr val="FFFFFF"/>
                      </a:solidFill>
                    </a:rPr>
                    <a:t>]</a:t>
                  </a:r>
                  <a:endParaRPr lang="en-US" sz="2000" dirty="0">
                    <a:solidFill>
                      <a:srgbClr val="FFFFFF"/>
                    </a:solidFill>
                  </a:endParaRPr>
                </a:p>
              </p:txBody>
            </p:sp>
          </p:grpSp>
          <p:cxnSp>
            <p:nvCxnSpPr>
              <p:cNvPr id="11291" name="Straight Arrow Connector 11290"/>
              <p:cNvCxnSpPr>
                <a:stCxn id="27" idx="3"/>
                <a:endCxn id="71" idx="2"/>
              </p:cNvCxnSpPr>
              <p:nvPr/>
            </p:nvCxnSpPr>
            <p:spPr bwMode="auto">
              <a:xfrm flipV="1">
                <a:off x="778279" y="3708973"/>
                <a:ext cx="1" cy="616087"/>
              </a:xfrm>
              <a:prstGeom prst="straightConnector1">
                <a:avLst/>
              </a:prstGeom>
              <a:ln>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grpSp>
      </p:grpSp>
      <p:grpSp>
        <p:nvGrpSpPr>
          <p:cNvPr id="66" name="Group 65"/>
          <p:cNvGrpSpPr/>
          <p:nvPr/>
        </p:nvGrpSpPr>
        <p:grpSpPr>
          <a:xfrm>
            <a:off x="2793568" y="3715469"/>
            <a:ext cx="2868158" cy="2809875"/>
            <a:chOff x="2812309" y="3220160"/>
            <a:chExt cx="2868158" cy="2809875"/>
          </a:xfrm>
        </p:grpSpPr>
        <p:grpSp>
          <p:nvGrpSpPr>
            <p:cNvPr id="65" name="Group 64"/>
            <p:cNvGrpSpPr/>
            <p:nvPr/>
          </p:nvGrpSpPr>
          <p:grpSpPr>
            <a:xfrm>
              <a:off x="2812309" y="3220160"/>
              <a:ext cx="2868158" cy="2809875"/>
              <a:chOff x="2812309" y="3220160"/>
              <a:chExt cx="2868158" cy="2809875"/>
            </a:xfrm>
          </p:grpSpPr>
          <p:grpSp>
            <p:nvGrpSpPr>
              <p:cNvPr id="11278" name="Group 11277"/>
              <p:cNvGrpSpPr/>
              <p:nvPr/>
            </p:nvGrpSpPr>
            <p:grpSpPr>
              <a:xfrm>
                <a:off x="2812309" y="3677360"/>
                <a:ext cx="2868158" cy="2352675"/>
                <a:chOff x="2812309" y="3677360"/>
                <a:chExt cx="2868158" cy="2352675"/>
              </a:xfrm>
            </p:grpSpPr>
            <p:sp>
              <p:nvSpPr>
                <p:cNvPr id="10" name="Rounded Rectangle 9"/>
                <p:cNvSpPr/>
                <p:nvPr/>
              </p:nvSpPr>
              <p:spPr>
                <a:xfrm>
                  <a:off x="3474048" y="5344235"/>
                  <a:ext cx="1600200" cy="685800"/>
                </a:xfrm>
                <a:prstGeom prst="roundRect">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solidFill>
                        <a:srgbClr val="FFFFFF"/>
                      </a:solidFill>
                    </a:rPr>
                    <a:t>Nod[</a:t>
                  </a:r>
                  <a:r>
                    <a:rPr lang="en-US" dirty="0" err="1">
                      <a:solidFill>
                        <a:srgbClr val="FFFFFF"/>
                      </a:solidFill>
                    </a:rPr>
                    <a:t>i</a:t>
                  </a:r>
                  <a:r>
                    <a:rPr lang="en-US" dirty="0">
                      <a:solidFill>
                        <a:srgbClr val="FFFFFF"/>
                      </a:solidFill>
                    </a:rPr>
                    <a:t>]</a:t>
                  </a:r>
                </a:p>
              </p:txBody>
            </p:sp>
            <p:sp>
              <p:nvSpPr>
                <p:cNvPr id="11" name="Striped Right Arrow 10"/>
                <p:cNvSpPr/>
                <p:nvPr/>
              </p:nvSpPr>
              <p:spPr>
                <a:xfrm rot="5400000">
                  <a:off x="4727967" y="4020260"/>
                  <a:ext cx="1295400" cy="609600"/>
                </a:xfrm>
                <a:prstGeom prst="stripedRightArrow">
                  <a:avLst/>
                </a:prstGeom>
                <a:solidFill>
                  <a:schemeClr val="accent2">
                    <a:lumMod val="40000"/>
                    <a:lumOff val="6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err="1">
                      <a:solidFill>
                        <a:srgbClr val="FF0000"/>
                      </a:solidFill>
                    </a:rPr>
                    <a:t>chs</a:t>
                  </a:r>
                  <a:r>
                    <a:rPr lang="en-US" sz="2000" dirty="0">
                      <a:solidFill>
                        <a:srgbClr val="FF0000"/>
                      </a:solidFill>
                    </a:rPr>
                    <a:t>[</a:t>
                  </a:r>
                  <a:r>
                    <a:rPr lang="en-US" sz="2000" dirty="0" err="1">
                      <a:solidFill>
                        <a:srgbClr val="FF0000"/>
                      </a:solidFill>
                    </a:rPr>
                    <a:t>i</a:t>
                  </a:r>
                  <a:r>
                    <a:rPr lang="en-US" sz="2000" dirty="0">
                      <a:solidFill>
                        <a:srgbClr val="FF0000"/>
                      </a:solidFill>
                    </a:rPr>
                    <a:t>]</a:t>
                  </a:r>
                </a:p>
              </p:txBody>
            </p:sp>
            <p:sp>
              <p:nvSpPr>
                <p:cNvPr id="12" name="Striped Right Arrow 11"/>
                <p:cNvSpPr/>
                <p:nvPr/>
              </p:nvSpPr>
              <p:spPr>
                <a:xfrm rot="16200000">
                  <a:off x="2469409" y="4020260"/>
                  <a:ext cx="1295400" cy="609600"/>
                </a:xfrm>
                <a:prstGeom prst="stripedRightArrow">
                  <a:avLst/>
                </a:prstGeom>
                <a:solidFill>
                  <a:schemeClr val="accent2">
                    <a:lumMod val="40000"/>
                    <a:lumOff val="6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solidFill>
                        <a:srgbClr val="FF0000"/>
                      </a:solidFill>
                    </a:rPr>
                    <a:t>stop[</a:t>
                  </a:r>
                  <a:r>
                    <a:rPr lang="en-US" sz="2000" dirty="0" err="1">
                      <a:solidFill>
                        <a:srgbClr val="FF0000"/>
                      </a:solidFill>
                    </a:rPr>
                    <a:t>i</a:t>
                  </a:r>
                  <a:r>
                    <a:rPr lang="en-US" sz="2000" dirty="0">
                      <a:solidFill>
                        <a:srgbClr val="FF0000"/>
                      </a:solidFill>
                    </a:rPr>
                    <a:t>]</a:t>
                  </a:r>
                </a:p>
              </p:txBody>
            </p:sp>
            <p:cxnSp>
              <p:nvCxnSpPr>
                <p:cNvPr id="14" name="Elbow Connector 13"/>
                <p:cNvCxnSpPr>
                  <a:stCxn id="10" idx="1"/>
                  <a:endCxn id="12" idx="1"/>
                </p:cNvCxnSpPr>
                <p:nvPr/>
              </p:nvCxnSpPr>
              <p:spPr>
                <a:xfrm rot="10800000">
                  <a:off x="3117110" y="4972761"/>
                  <a:ext cx="356939" cy="714375"/>
                </a:xfrm>
                <a:prstGeom prst="bentConnector2">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44" name="Shape 43"/>
                <p:cNvCxnSpPr>
                  <a:stCxn id="11" idx="3"/>
                  <a:endCxn id="10" idx="3"/>
                </p:cNvCxnSpPr>
                <p:nvPr/>
              </p:nvCxnSpPr>
              <p:spPr>
                <a:xfrm rot="5400000">
                  <a:off x="4867771" y="5179238"/>
                  <a:ext cx="714375" cy="301419"/>
                </a:xfrm>
                <a:prstGeom prst="bentConnector2">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cxnSp>
            <p:nvCxnSpPr>
              <p:cNvPr id="11293" name="Straight Arrow Connector 11292"/>
              <p:cNvCxnSpPr>
                <a:stCxn id="12" idx="3"/>
              </p:cNvCxnSpPr>
              <p:nvPr/>
            </p:nvCxnSpPr>
            <p:spPr bwMode="auto">
              <a:xfrm flipV="1">
                <a:off x="3117109" y="3220160"/>
                <a:ext cx="0" cy="457200"/>
              </a:xfrm>
              <a:prstGeom prst="straightConnector1">
                <a:avLst/>
              </a:prstGeom>
              <a:ln>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grpSp>
        <p:cxnSp>
          <p:nvCxnSpPr>
            <p:cNvPr id="11295" name="Straight Arrow Connector 11294"/>
            <p:cNvCxnSpPr>
              <a:endCxn id="11" idx="1"/>
            </p:cNvCxnSpPr>
            <p:nvPr/>
          </p:nvCxnSpPr>
          <p:spPr bwMode="auto">
            <a:xfrm>
              <a:off x="5375667" y="3220160"/>
              <a:ext cx="0" cy="457200"/>
            </a:xfrm>
            <a:prstGeom prst="straightConnector1">
              <a:avLst/>
            </a:prstGeom>
            <a:ln>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grpSp>
      <p:grpSp>
        <p:nvGrpSpPr>
          <p:cNvPr id="3" name="Group 2"/>
          <p:cNvGrpSpPr/>
          <p:nvPr/>
        </p:nvGrpSpPr>
        <p:grpSpPr>
          <a:xfrm>
            <a:off x="5320668" y="3732032"/>
            <a:ext cx="3535338" cy="400110"/>
            <a:chOff x="5320668" y="3732032"/>
            <a:chExt cx="3535338" cy="400110"/>
          </a:xfrm>
        </p:grpSpPr>
        <p:grpSp>
          <p:nvGrpSpPr>
            <p:cNvPr id="2" name="Group 1"/>
            <p:cNvGrpSpPr/>
            <p:nvPr/>
          </p:nvGrpSpPr>
          <p:grpSpPr>
            <a:xfrm>
              <a:off x="5320668" y="3760636"/>
              <a:ext cx="3535338" cy="342901"/>
              <a:chOff x="5358515" y="4172669"/>
              <a:chExt cx="3535338" cy="342901"/>
            </a:xfrm>
          </p:grpSpPr>
          <p:sp>
            <p:nvSpPr>
              <p:cNvPr id="37" name="Rounded Rectangle 36"/>
              <p:cNvSpPr/>
              <p:nvPr/>
            </p:nvSpPr>
            <p:spPr>
              <a:xfrm>
                <a:off x="7994761" y="4172669"/>
                <a:ext cx="899092" cy="342901"/>
              </a:xfrm>
              <a:prstGeom prst="roundRect">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solidFill>
                    <a:srgbClr val="FFFFFF"/>
                  </a:solidFill>
                </a:endParaRPr>
              </a:p>
            </p:txBody>
          </p:sp>
          <p:cxnSp>
            <p:nvCxnSpPr>
              <p:cNvPr id="34" name="Straight Arrow Connector 33"/>
              <p:cNvCxnSpPr/>
              <p:nvPr/>
            </p:nvCxnSpPr>
            <p:spPr>
              <a:xfrm flipH="1">
                <a:off x="5358515" y="4326310"/>
                <a:ext cx="2629946"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sp>
          <p:nvSpPr>
            <p:cNvPr id="11279" name="TextBox 26"/>
            <p:cNvSpPr txBox="1">
              <a:spLocks noChangeArrowheads="1"/>
            </p:cNvSpPr>
            <p:nvPr/>
          </p:nvSpPr>
          <p:spPr bwMode="auto">
            <a:xfrm>
              <a:off x="7988461" y="3732032"/>
              <a:ext cx="867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2000" dirty="0">
                  <a:solidFill>
                    <a:srgbClr val="FFFFFF"/>
                  </a:solidFill>
                </a:rPr>
                <a:t>Nod[j]</a:t>
              </a:r>
            </a:p>
          </p:txBody>
        </p:sp>
      </p:grpSp>
      <p:sp>
        <p:nvSpPr>
          <p:cNvPr id="4" name="Slide Number Placeholder 3"/>
          <p:cNvSpPr>
            <a:spLocks noGrp="1"/>
          </p:cNvSpPr>
          <p:nvPr>
            <p:ph type="sldNum" sz="quarter" idx="12"/>
          </p:nvPr>
        </p:nvSpPr>
        <p:spPr/>
        <p:txBody>
          <a:bodyPr/>
          <a:lstStyle/>
          <a:p>
            <a:fld id="{746EBC53-4E8D-444E-AD09-E7905F64ED17}" type="slidenum">
              <a:rPr lang="en-GB" smtClean="0"/>
              <a:pPr/>
              <a:t>19</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304800"/>
            <a:ext cx="9144000" cy="487363"/>
          </a:xfrm>
        </p:spPr>
        <p:txBody>
          <a:bodyPr/>
          <a:lstStyle/>
          <a:p>
            <a:pPr eaLnBrk="1" hangingPunct="1"/>
            <a:r>
              <a:rPr lang="fr-FR" sz="2800" dirty="0" err="1" smtClean="0"/>
              <a:t>Terminarea</a:t>
            </a:r>
            <a:r>
              <a:rPr lang="fr-FR" sz="2800" dirty="0" smtClean="0"/>
              <a:t> </a:t>
            </a:r>
            <a:r>
              <a:rPr lang="fr-FR" sz="2800" dirty="0" err="1" smtClean="0"/>
              <a:t>programelor</a:t>
            </a:r>
            <a:r>
              <a:rPr lang="fr-FR" sz="2800" dirty="0" smtClean="0"/>
              <a:t> </a:t>
            </a:r>
            <a:r>
              <a:rPr lang="fr-FR" sz="2800" dirty="0" err="1" smtClean="0"/>
              <a:t>distribuite</a:t>
            </a:r>
            <a:endParaRPr lang="en-US" sz="2800" dirty="0" smtClean="0"/>
          </a:p>
        </p:txBody>
      </p:sp>
      <p:sp>
        <p:nvSpPr>
          <p:cNvPr id="3078" name="Rectangle 3"/>
          <p:cNvSpPr>
            <a:spLocks noGrp="1" noChangeArrowheads="1"/>
          </p:cNvSpPr>
          <p:nvPr>
            <p:ph type="body" idx="1"/>
          </p:nvPr>
        </p:nvSpPr>
        <p:spPr>
          <a:xfrm>
            <a:off x="179388" y="1700213"/>
            <a:ext cx="8713787" cy="4968875"/>
          </a:xfrm>
        </p:spPr>
        <p:txBody>
          <a:bodyPr>
            <a:normAutofit/>
          </a:bodyPr>
          <a:lstStyle/>
          <a:p>
            <a:pPr eaLnBrk="1" hangingPunct="1">
              <a:lnSpc>
                <a:spcPct val="90000"/>
              </a:lnSpc>
            </a:pPr>
            <a:r>
              <a:rPr lang="ro-RO" sz="2400" b="1" dirty="0" smtClean="0"/>
              <a:t>Problema:</a:t>
            </a:r>
            <a:r>
              <a:rPr lang="ro-RO" sz="2400" dirty="0" smtClean="0"/>
              <a:t> detecția terminării</a:t>
            </a:r>
          </a:p>
          <a:p>
            <a:pPr eaLnBrk="1" hangingPunct="1">
              <a:lnSpc>
                <a:spcPct val="90000"/>
              </a:lnSpc>
            </a:pPr>
            <a:r>
              <a:rPr lang="ro-RO" sz="2400" dirty="0" smtClean="0"/>
              <a:t>Algoritmi paraleli: </a:t>
            </a:r>
          </a:p>
          <a:p>
            <a:pPr lvl="1" eaLnBrk="1" hangingPunct="1">
              <a:lnSpc>
                <a:spcPct val="90000"/>
              </a:lnSpc>
            </a:pPr>
            <a:r>
              <a:rPr lang="ro-RO" sz="2400" dirty="0" smtClean="0"/>
              <a:t>toate procesele se termină </a:t>
            </a:r>
          </a:p>
          <a:p>
            <a:pPr lvl="2" eaLnBrk="1" hangingPunct="1">
              <a:lnSpc>
                <a:spcPct val="90000"/>
              </a:lnSpc>
            </a:pPr>
            <a:r>
              <a:rPr lang="ro-RO" sz="2000" dirty="0" smtClean="0"/>
              <a:t> cicluri infinite?</a:t>
            </a:r>
          </a:p>
          <a:p>
            <a:pPr lvl="1" eaLnBrk="1" hangingPunct="1">
              <a:lnSpc>
                <a:spcPct val="90000"/>
              </a:lnSpc>
            </a:pPr>
            <a:r>
              <a:rPr lang="ro-RO" sz="2400" dirty="0" smtClean="0"/>
              <a:t>procese </a:t>
            </a:r>
            <a:r>
              <a:rPr lang="ro-RO" sz="2400" dirty="0" smtClean="0">
                <a:solidFill>
                  <a:srgbClr val="FF0000"/>
                </a:solidFill>
              </a:rPr>
              <a:t>terminate </a:t>
            </a:r>
            <a:r>
              <a:rPr lang="ro-RO" sz="2400" dirty="0" smtClean="0"/>
              <a:t>sau </a:t>
            </a:r>
            <a:r>
              <a:rPr lang="ro-RO" sz="2400" dirty="0" smtClean="0">
                <a:solidFill>
                  <a:srgbClr val="FF0000"/>
                </a:solidFill>
              </a:rPr>
              <a:t>blocate</a:t>
            </a:r>
            <a:r>
              <a:rPr lang="ro-RO" sz="2400" dirty="0" smtClean="0"/>
              <a:t> </a:t>
            </a:r>
            <a:r>
              <a:rPr lang="ro-RO" sz="2400" dirty="0"/>
              <a:t>ș</a:t>
            </a:r>
            <a:r>
              <a:rPr lang="ro-RO" sz="2400" dirty="0" smtClean="0"/>
              <a:t>i </a:t>
            </a:r>
            <a:r>
              <a:rPr lang="ro-RO" sz="2400" dirty="0" smtClean="0">
                <a:solidFill>
                  <a:srgbClr val="FF0000"/>
                </a:solidFill>
              </a:rPr>
              <a:t>nu există I/E</a:t>
            </a:r>
            <a:r>
              <a:rPr lang="ro-RO" sz="2400" dirty="0" smtClean="0"/>
              <a:t> în curs</a:t>
            </a:r>
          </a:p>
          <a:p>
            <a:pPr lvl="1" eaLnBrk="1" hangingPunct="1">
              <a:lnSpc>
                <a:spcPct val="90000"/>
              </a:lnSpc>
            </a:pPr>
            <a:r>
              <a:rPr lang="ro-RO" sz="2400" dirty="0" smtClean="0"/>
              <a:t>simplu pentru un singur procesor - coada </a:t>
            </a:r>
            <a:r>
              <a:rPr lang="ro-RO" sz="2400" i="1" dirty="0" smtClean="0"/>
              <a:t>ready</a:t>
            </a:r>
            <a:r>
              <a:rPr lang="ro-RO" sz="2400" dirty="0" smtClean="0"/>
              <a:t> goală</a:t>
            </a:r>
          </a:p>
          <a:p>
            <a:pPr lvl="1" eaLnBrk="1" hangingPunct="1">
              <a:lnSpc>
                <a:spcPct val="90000"/>
              </a:lnSpc>
              <a:buFontTx/>
              <a:buNone/>
            </a:pPr>
            <a:endParaRPr lang="ro-RO" sz="2400" dirty="0" smtClean="0"/>
          </a:p>
          <a:p>
            <a:pPr eaLnBrk="1" hangingPunct="1">
              <a:lnSpc>
                <a:spcPct val="90000"/>
              </a:lnSpc>
            </a:pPr>
            <a:r>
              <a:rPr lang="ro-RO" sz="2400" dirty="0" smtClean="0"/>
              <a:t>Algoritmi distribuiți:</a:t>
            </a:r>
          </a:p>
          <a:p>
            <a:pPr lvl="1" eaLnBrk="1" hangingPunct="1">
              <a:lnSpc>
                <a:spcPct val="90000"/>
              </a:lnSpc>
            </a:pPr>
            <a:r>
              <a:rPr lang="ro-RO" sz="2400" dirty="0" smtClean="0"/>
              <a:t>fiecare proces să fie </a:t>
            </a:r>
            <a:r>
              <a:rPr lang="ro-RO" sz="2400" dirty="0" smtClean="0">
                <a:solidFill>
                  <a:srgbClr val="FF0000"/>
                </a:solidFill>
              </a:rPr>
              <a:t>liber</a:t>
            </a:r>
          </a:p>
          <a:p>
            <a:pPr lvl="2" eaLnBrk="1" hangingPunct="1">
              <a:lnSpc>
                <a:spcPct val="90000"/>
              </a:lnSpc>
            </a:pPr>
            <a:r>
              <a:rPr lang="ro-RO" sz="2000" dirty="0" smtClean="0"/>
              <a:t>a terminat execuția </a:t>
            </a:r>
            <a:r>
              <a:rPr lang="ro-RO" sz="2000" i="1" dirty="0" smtClean="0">
                <a:solidFill>
                  <a:schemeClr val="tx1">
                    <a:lumMod val="50000"/>
                    <a:lumOff val="50000"/>
                  </a:schemeClr>
                </a:solidFill>
              </a:rPr>
              <a:t>sau </a:t>
            </a:r>
          </a:p>
          <a:p>
            <a:pPr lvl="2" eaLnBrk="1" hangingPunct="1">
              <a:lnSpc>
                <a:spcPct val="90000"/>
              </a:lnSpc>
            </a:pPr>
            <a:r>
              <a:rPr lang="ro-RO" sz="2000" dirty="0" smtClean="0"/>
              <a:t>se află în aşteptarea unui mesaj (</a:t>
            </a:r>
            <a:r>
              <a:rPr lang="ro-RO" sz="2000" b="1" dirty="0" smtClean="0"/>
              <a:t>receive</a:t>
            </a:r>
            <a:r>
              <a:rPr lang="ro-RO" sz="2000" dirty="0" smtClean="0"/>
              <a:t>) </a:t>
            </a:r>
          </a:p>
          <a:p>
            <a:pPr lvl="1" eaLnBrk="1" hangingPunct="1">
              <a:lnSpc>
                <a:spcPct val="90000"/>
              </a:lnSpc>
            </a:pPr>
            <a:r>
              <a:rPr lang="ro-RO" sz="2400" dirty="0" smtClean="0"/>
              <a:t>pe canale să</a:t>
            </a:r>
            <a:r>
              <a:rPr lang="ro-RO" sz="2400" b="1" dirty="0" smtClean="0"/>
              <a:t> </a:t>
            </a:r>
            <a:r>
              <a:rPr lang="ro-RO" sz="2400" dirty="0" smtClean="0">
                <a:solidFill>
                  <a:srgbClr val="FF0000"/>
                </a:solidFill>
              </a:rPr>
              <a:t>nu</a:t>
            </a:r>
            <a:r>
              <a:rPr lang="ro-RO" sz="2400" dirty="0" smtClean="0"/>
              <a:t> existe </a:t>
            </a:r>
            <a:r>
              <a:rPr lang="ro-RO" sz="2400" dirty="0" smtClean="0">
                <a:solidFill>
                  <a:srgbClr val="FF0000"/>
                </a:solidFill>
              </a:rPr>
              <a:t>mesaje în tranzit</a:t>
            </a:r>
            <a:endParaRPr lang="ro-RO" sz="2400" dirty="0" smtClean="0"/>
          </a:p>
          <a:p>
            <a:pPr lvl="1" eaLnBrk="1" hangingPunct="1">
              <a:lnSpc>
                <a:spcPct val="90000"/>
              </a:lnSpc>
              <a:buFontTx/>
              <a:buNone/>
            </a:pPr>
            <a:endParaRPr lang="ro-RO" sz="24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0" y="1052735"/>
            <a:ext cx="9144000" cy="1223739"/>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12291" name="Rectangle 2"/>
          <p:cNvSpPr>
            <a:spLocks noGrp="1" noChangeArrowheads="1"/>
          </p:cNvSpPr>
          <p:nvPr>
            <p:ph type="body" idx="1"/>
          </p:nvPr>
        </p:nvSpPr>
        <p:spPr>
          <a:xfrm>
            <a:off x="0" y="1052735"/>
            <a:ext cx="9144000" cy="5805265"/>
          </a:xfrm>
        </p:spPr>
        <p:txBody>
          <a:bodyPr/>
          <a:lstStyle/>
          <a:p>
            <a:pPr eaLnBrk="1" hangingPunct="1">
              <a:lnSpc>
                <a:spcPct val="90000"/>
              </a:lnSpc>
              <a:buFontTx/>
              <a:buNone/>
            </a:pPr>
            <a:r>
              <a:rPr lang="en-US" sz="1300" b="1" dirty="0" err="1" smtClean="0">
                <a:solidFill>
                  <a:srgbClr val="FF0000"/>
                </a:solidFill>
                <a:latin typeface="Courier New" pitchFamily="49" charset="0"/>
              </a:rPr>
              <a:t>enum</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fel</a:t>
            </a:r>
            <a:r>
              <a:rPr lang="en-US" sz="1300" dirty="0" smtClean="0">
                <a:solidFill>
                  <a:srgbClr val="FF0000"/>
                </a:solidFill>
                <a:latin typeface="Courier New" pitchFamily="49" charset="0"/>
              </a:rPr>
              <a:t>{</a:t>
            </a:r>
            <a:r>
              <a:rPr lang="en-US" sz="1300" dirty="0" err="1" smtClean="0">
                <a:solidFill>
                  <a:srgbClr val="FF0000"/>
                </a:solidFill>
                <a:latin typeface="Courier New" pitchFamily="49" charset="0"/>
              </a:rPr>
              <a:t>semnal</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transmitere</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receptie</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terminare</a:t>
            </a:r>
            <a:r>
              <a:rPr lang="en-US" sz="1300" dirty="0" smtClean="0">
                <a:solidFill>
                  <a:srgbClr val="FF0000"/>
                </a:solidFill>
                <a:latin typeface="Courier New" pitchFamily="49" charset="0"/>
              </a:rPr>
              <a:t>};</a:t>
            </a:r>
            <a:endParaRPr lang="en-US" sz="1300" b="1" dirty="0" smtClean="0">
              <a:solidFill>
                <a:srgbClr val="FF0000"/>
              </a:solidFill>
              <a:latin typeface="Courier New" pitchFamily="49" charset="0"/>
            </a:endParaRPr>
          </a:p>
          <a:p>
            <a:pPr eaLnBrk="1" hangingPunct="1">
              <a:lnSpc>
                <a:spcPct val="90000"/>
              </a:lnSpc>
              <a:buFontTx/>
              <a:buNone/>
            </a:pPr>
            <a:r>
              <a:rPr lang="en-US" sz="1300" b="1" dirty="0" err="1" smtClean="0">
                <a:solidFill>
                  <a:srgbClr val="FF0000"/>
                </a:solidFill>
                <a:latin typeface="Courier New" pitchFamily="49" charset="0"/>
              </a:rPr>
              <a:t>typedef</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struct</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bool</a:t>
            </a:r>
            <a:r>
              <a:rPr lang="en-US" sz="1300" dirty="0" smtClean="0">
                <a:solidFill>
                  <a:srgbClr val="FF0000"/>
                </a:solidFill>
                <a:latin typeface="Courier New" pitchFamily="49" charset="0"/>
              </a:rPr>
              <a:t> exist</a:t>
            </a:r>
            <a:r>
              <a:rPr lang="ro-RO" sz="1300" dirty="0" smtClean="0">
                <a:solidFill>
                  <a:srgbClr val="FF0000"/>
                </a:solidFill>
                <a:latin typeface="Courier New" pitchFamily="49" charset="0"/>
              </a:rPr>
              <a:t>ă</a:t>
            </a:r>
            <a:r>
              <a:rPr lang="en-US" sz="1300" dirty="0" smtClean="0">
                <a:solidFill>
                  <a:srgbClr val="FF0000"/>
                </a:solidFill>
                <a:latin typeface="Courier New" pitchFamily="49" charset="0"/>
              </a:rPr>
              <a:t>;</a:t>
            </a:r>
            <a:endParaRPr lang="en-US" sz="1300" dirty="0" smtClean="0">
              <a:solidFill>
                <a:srgbClr val="FF0000"/>
              </a:solidFill>
              <a:latin typeface="Courier New" pitchFamily="49" charset="0"/>
            </a:endParaRPr>
          </a:p>
          <a:p>
            <a:pPr eaLnBrk="1" hangingPunct="1">
              <a:lnSpc>
                <a:spcPct val="90000"/>
              </a:lnSpc>
              <a:buFontTx/>
              <a:buNone/>
            </a:pP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int</a:t>
            </a:r>
            <a:r>
              <a:rPr lang="en-US" sz="1300" dirty="0" smtClean="0">
                <a:solidFill>
                  <a:srgbClr val="FF0000"/>
                </a:solidFill>
                <a:latin typeface="Courier New" pitchFamily="49" charset="0"/>
              </a:rPr>
              <a:t> deficit} arc;</a:t>
            </a:r>
            <a:endParaRPr lang="en-US" sz="1300" b="1" dirty="0" smtClean="0">
              <a:solidFill>
                <a:srgbClr val="FF0000"/>
              </a:solidFill>
              <a:latin typeface="Courier New" pitchFamily="49" charset="0"/>
            </a:endParaRPr>
          </a:p>
          <a:p>
            <a:pPr eaLnBrk="1" hangingPunct="1">
              <a:lnSpc>
                <a:spcPct val="90000"/>
              </a:lnSpc>
              <a:buFontTx/>
              <a:buNone/>
            </a:pPr>
            <a:r>
              <a:rPr lang="en-US" sz="1300" b="1" dirty="0" err="1" smtClean="0">
                <a:solidFill>
                  <a:srgbClr val="FF0000"/>
                </a:solidFill>
                <a:latin typeface="Courier New" pitchFamily="49" charset="0"/>
              </a:rPr>
              <a:t>chan</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chs</a:t>
            </a:r>
            <a:r>
              <a:rPr lang="en-US" sz="1300" dirty="0" smtClean="0">
                <a:solidFill>
                  <a:srgbClr val="FF0000"/>
                </a:solidFill>
                <a:latin typeface="Courier New" pitchFamily="49" charset="0"/>
              </a:rPr>
              <a:t>[1:N](</a:t>
            </a:r>
            <a:r>
              <a:rPr lang="en-US" sz="1300" dirty="0" err="1" smtClean="0">
                <a:solidFill>
                  <a:srgbClr val="FF0000"/>
                </a:solidFill>
                <a:latin typeface="Courier New" pitchFamily="49" charset="0"/>
              </a:rPr>
              <a:t>fel</a:t>
            </a:r>
            <a:r>
              <a:rPr lang="en-US" sz="1300" dirty="0" smtClean="0">
                <a:solidFill>
                  <a:srgbClr val="FF0000"/>
                </a:solidFill>
                <a:latin typeface="Courier New" pitchFamily="49" charset="0"/>
              </a:rPr>
              <a:t> op, </a:t>
            </a:r>
            <a:r>
              <a:rPr lang="en-US" sz="1300" dirty="0" err="1" smtClean="0">
                <a:solidFill>
                  <a:srgbClr val="FF0000"/>
                </a:solidFill>
                <a:latin typeface="Courier New" pitchFamily="49" charset="0"/>
              </a:rPr>
              <a:t>int</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id);</a:t>
            </a:r>
            <a:endParaRPr lang="en-US" sz="1300" b="1" dirty="0" smtClean="0">
              <a:solidFill>
                <a:srgbClr val="FF0000"/>
              </a:solidFill>
              <a:latin typeface="Courier New" pitchFamily="49" charset="0"/>
            </a:endParaRPr>
          </a:p>
          <a:p>
            <a:pPr eaLnBrk="1" hangingPunct="1">
              <a:lnSpc>
                <a:spcPct val="90000"/>
              </a:lnSpc>
              <a:buFontTx/>
              <a:buNone/>
            </a:pPr>
            <a:r>
              <a:rPr lang="en-US" sz="1300" b="1" dirty="0" err="1" smtClean="0">
                <a:solidFill>
                  <a:srgbClr val="FF0000"/>
                </a:solidFill>
                <a:latin typeface="Courier New" pitchFamily="49" charset="0"/>
              </a:rPr>
              <a:t>chan</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chm[1:N](</a:t>
            </a:r>
            <a:r>
              <a:rPr lang="en-US" sz="1300" dirty="0" err="1" smtClean="0">
                <a:solidFill>
                  <a:srgbClr val="FF0000"/>
                </a:solidFill>
                <a:latin typeface="Courier New" pitchFamily="49" charset="0"/>
              </a:rPr>
              <a:t>int</a:t>
            </a:r>
            <a:r>
              <a:rPr lang="en-US" sz="1300" dirty="0" smtClean="0">
                <a:solidFill>
                  <a:srgbClr val="FF0000"/>
                </a:solidFill>
                <a:latin typeface="Courier New" pitchFamily="49" charset="0"/>
              </a:rPr>
              <a:t> id, </a:t>
            </a:r>
            <a:r>
              <a:rPr lang="en-US" sz="1300" dirty="0" err="1" smtClean="0">
                <a:solidFill>
                  <a:srgbClr val="FF0000"/>
                </a:solidFill>
                <a:latin typeface="Courier New" pitchFamily="49" charset="0"/>
              </a:rPr>
              <a:t>tip_date</a:t>
            </a:r>
            <a:r>
              <a:rPr lang="en-US" sz="1300" dirty="0" smtClean="0">
                <a:solidFill>
                  <a:srgbClr val="FF0000"/>
                </a:solidFill>
                <a:latin typeface="Courier New" pitchFamily="49" charset="0"/>
              </a:rPr>
              <a:t> date);</a:t>
            </a:r>
            <a:endParaRPr lang="en-US" sz="1300" b="1" dirty="0" smtClean="0">
              <a:solidFill>
                <a:srgbClr val="FF0000"/>
              </a:solidFill>
              <a:latin typeface="Courier New" pitchFamily="49" charset="0"/>
            </a:endParaRPr>
          </a:p>
          <a:p>
            <a:pPr eaLnBrk="1" hangingPunct="1">
              <a:lnSpc>
                <a:spcPct val="90000"/>
              </a:lnSpc>
              <a:buFontTx/>
              <a:buNone/>
            </a:pPr>
            <a:r>
              <a:rPr lang="en-US" sz="1300" b="1" dirty="0" err="1" smtClean="0">
                <a:solidFill>
                  <a:srgbClr val="FF0000"/>
                </a:solidFill>
                <a:latin typeface="Courier New" pitchFamily="49" charset="0"/>
              </a:rPr>
              <a:t>chan</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stop[1:N](</a:t>
            </a:r>
            <a:r>
              <a:rPr lang="en-US" sz="1300" dirty="0" err="1" smtClean="0">
                <a:solidFill>
                  <a:srgbClr val="FF0000"/>
                </a:solidFill>
                <a:latin typeface="Courier New" pitchFamily="49" charset="0"/>
              </a:rPr>
              <a:t>bool</a:t>
            </a:r>
            <a:r>
              <a:rPr lang="en-US" sz="1300" dirty="0" smtClean="0">
                <a:solidFill>
                  <a:srgbClr val="FF0000"/>
                </a:solidFill>
                <a:latin typeface="Courier New" pitchFamily="49" charset="0"/>
              </a:rPr>
              <a:t>);</a:t>
            </a:r>
          </a:p>
          <a:p>
            <a:pPr eaLnBrk="1" hangingPunct="1">
              <a:lnSpc>
                <a:spcPct val="90000"/>
              </a:lnSpc>
              <a:buFontTx/>
              <a:buNone/>
            </a:pPr>
            <a:endParaRPr lang="en-US" sz="1300" dirty="0" smtClean="0">
              <a:solidFill>
                <a:srgbClr val="FF0000"/>
              </a:solidFill>
              <a:latin typeface="Courier New" pitchFamily="49" charset="0"/>
            </a:endParaRPr>
          </a:p>
          <a:p>
            <a:pPr eaLnBrk="1" hangingPunct="1">
              <a:lnSpc>
                <a:spcPct val="80000"/>
              </a:lnSpc>
              <a:buFontTx/>
              <a:buNone/>
            </a:pPr>
            <a:r>
              <a:rPr lang="sv-SE" sz="1300" b="1" dirty="0" smtClean="0">
                <a:solidFill>
                  <a:srgbClr val="FF0000"/>
                </a:solidFill>
                <a:latin typeface="Courier New" pitchFamily="49" charset="0"/>
              </a:rPr>
              <a:t>process Prelucrare[i=1 to N]{</a:t>
            </a:r>
            <a:endParaRPr lang="sv-SE" sz="1300" b="1" dirty="0" smtClean="0">
              <a:solidFill>
                <a:srgbClr val="FF0000"/>
              </a:solidFill>
              <a:latin typeface="Courier New" pitchFamily="49" charset="0"/>
            </a:endParaRPr>
          </a:p>
          <a:p>
            <a:pPr eaLnBrk="1" hangingPunct="1">
              <a:lnSpc>
                <a:spcPct val="80000"/>
              </a:lnSpc>
              <a:buFontTx/>
              <a:buNone/>
            </a:pPr>
            <a:r>
              <a:rPr lang="sv-SE" sz="1300" b="1" dirty="0" smtClean="0">
                <a:solidFill>
                  <a:srgbClr val="FF0000"/>
                </a:solidFill>
                <a:latin typeface="Courier New" pitchFamily="49" charset="0"/>
              </a:rPr>
              <a:t>  </a:t>
            </a:r>
            <a:r>
              <a:rPr lang="ro-RO" sz="1300" b="1" dirty="0" smtClean="0">
                <a:solidFill>
                  <a:srgbClr val="FF0000"/>
                </a:solidFill>
                <a:latin typeface="Courier New" pitchFamily="49" charset="0"/>
              </a:rPr>
              <a:t> </a:t>
            </a:r>
            <a:r>
              <a:rPr lang="en-US" sz="1300" b="1" dirty="0" err="1" smtClean="0">
                <a:solidFill>
                  <a:srgbClr val="FF0000"/>
                </a:solidFill>
                <a:latin typeface="Courier New" pitchFamily="49" charset="0"/>
              </a:rPr>
              <a:t>tip_date</a:t>
            </a:r>
            <a:r>
              <a:rPr lang="en-US" sz="1300" b="1" dirty="0" smtClean="0">
                <a:solidFill>
                  <a:srgbClr val="FF0000"/>
                </a:solidFill>
                <a:latin typeface="Courier New" pitchFamily="49" charset="0"/>
              </a:rPr>
              <a:t> data; </a:t>
            </a:r>
            <a:r>
              <a:rPr lang="en-US" sz="1300" b="1" dirty="0" err="1" smtClean="0">
                <a:solidFill>
                  <a:srgbClr val="FF0000"/>
                </a:solidFill>
                <a:latin typeface="Courier New" pitchFamily="49" charset="0"/>
              </a:rPr>
              <a:t>int</a:t>
            </a:r>
            <a:r>
              <a:rPr lang="en-US" sz="1300" b="1" dirty="0" smtClean="0">
                <a:solidFill>
                  <a:srgbClr val="FF0000"/>
                </a:solidFill>
                <a:latin typeface="Courier New" pitchFamily="49" charset="0"/>
              </a:rPr>
              <a:t> id; </a:t>
            </a:r>
            <a:r>
              <a:rPr lang="en-US" sz="1300" b="1" dirty="0" err="1" smtClean="0">
                <a:solidFill>
                  <a:srgbClr val="FF0000"/>
                </a:solidFill>
                <a:latin typeface="Courier New" pitchFamily="49" charset="0"/>
              </a:rPr>
              <a:t>bool</a:t>
            </a:r>
            <a:r>
              <a:rPr lang="en-US" sz="1300" b="1" dirty="0" smtClean="0">
                <a:solidFill>
                  <a:srgbClr val="FF0000"/>
                </a:solidFill>
                <a:latin typeface="Courier New" pitchFamily="49" charset="0"/>
              </a:rPr>
              <a:t> term;</a:t>
            </a:r>
            <a:endParaRPr lang="en-US" sz="1300" b="1" dirty="0" smtClean="0">
              <a:solidFill>
                <a:srgbClr val="FF0000"/>
              </a:solidFill>
              <a:latin typeface="Courier New" pitchFamily="49" charset="0"/>
            </a:endParaRPr>
          </a:p>
          <a:p>
            <a:pPr eaLnBrk="1" hangingPunct="1">
              <a:lnSpc>
                <a:spcPct val="80000"/>
              </a:lnSpc>
              <a:buFontTx/>
              <a:buNone/>
            </a:pPr>
            <a:r>
              <a:rPr lang="en-US" sz="1300" b="1" dirty="0" smtClean="0">
                <a:solidFill>
                  <a:srgbClr val="FF0000"/>
                </a:solidFill>
                <a:latin typeface="Courier New" pitchFamily="49" charset="0"/>
              </a:rPr>
              <a:t>  </a:t>
            </a:r>
            <a:r>
              <a:rPr lang="ro-RO" sz="1300" b="1" dirty="0" smtClean="0">
                <a:solidFill>
                  <a:srgbClr val="FF0000"/>
                </a:solidFill>
                <a:latin typeface="Courier New" pitchFamily="49" charset="0"/>
              </a:rPr>
              <a:t> inițializări</a:t>
            </a:r>
            <a:r>
              <a:rPr lang="en-US" sz="1300" b="1" dirty="0" smtClean="0">
                <a:solidFill>
                  <a:srgbClr val="FF0000"/>
                </a:solidFill>
                <a:latin typeface="Courier New" pitchFamily="49" charset="0"/>
              </a:rPr>
              <a:t>;</a:t>
            </a:r>
          </a:p>
          <a:p>
            <a:pPr eaLnBrk="1" hangingPunct="1">
              <a:lnSpc>
                <a:spcPct val="80000"/>
              </a:lnSpc>
              <a:buFontTx/>
              <a:buNone/>
            </a:pPr>
            <a:r>
              <a:rPr lang="en-US" sz="1300" b="1" dirty="0" smtClean="0">
                <a:solidFill>
                  <a:srgbClr val="FF0000"/>
                </a:solidFill>
                <a:latin typeface="Courier New" pitchFamily="49" charset="0"/>
              </a:rPr>
              <a:t>  </a:t>
            </a:r>
            <a:r>
              <a:rPr lang="ro-RO" sz="1300" b="1" dirty="0" smtClean="0">
                <a:solidFill>
                  <a:srgbClr val="FF0000"/>
                </a:solidFill>
                <a:latin typeface="Courier New" pitchFamily="49" charset="0"/>
              </a:rPr>
              <a:t> </a:t>
            </a:r>
            <a:r>
              <a:rPr lang="en-US" sz="1300" b="1" dirty="0" smtClean="0">
                <a:solidFill>
                  <a:srgbClr val="FF0000"/>
                </a:solidFill>
                <a:latin typeface="Courier New" pitchFamily="49" charset="0"/>
              </a:rPr>
              <a:t>term </a:t>
            </a:r>
            <a:r>
              <a:rPr lang="en-US" sz="1300" b="1" dirty="0" smtClean="0">
                <a:solidFill>
                  <a:srgbClr val="FF0000"/>
                </a:solidFill>
                <a:latin typeface="Courier New" pitchFamily="49" charset="0"/>
              </a:rPr>
              <a:t>= </a:t>
            </a:r>
            <a:r>
              <a:rPr lang="en-US" sz="1300" b="1" dirty="0" smtClean="0">
                <a:solidFill>
                  <a:srgbClr val="FF0000"/>
                </a:solidFill>
                <a:latin typeface="Courier New" pitchFamily="49" charset="0"/>
              </a:rPr>
              <a:t>false;</a:t>
            </a:r>
          </a:p>
          <a:p>
            <a:pPr eaLnBrk="1" hangingPunct="1">
              <a:lnSpc>
                <a:spcPct val="80000"/>
              </a:lnSpc>
              <a:buFontTx/>
              <a:buNone/>
            </a:pPr>
            <a:r>
              <a:rPr lang="en-US" sz="1300" b="1" dirty="0" smtClean="0">
                <a:solidFill>
                  <a:srgbClr val="FF0000"/>
                </a:solidFill>
                <a:latin typeface="Courier New" pitchFamily="49" charset="0"/>
              </a:rPr>
              <a:t>  </a:t>
            </a:r>
            <a:r>
              <a:rPr lang="ro-RO" sz="1300" b="1" dirty="0" smtClean="0">
                <a:solidFill>
                  <a:srgbClr val="FF0000"/>
                </a:solidFill>
                <a:latin typeface="Courier New" pitchFamily="49" charset="0"/>
              </a:rPr>
              <a:t> </a:t>
            </a:r>
            <a:r>
              <a:rPr lang="en-US" sz="1300" b="1" dirty="0" smtClean="0">
                <a:solidFill>
                  <a:srgbClr val="FF0000"/>
                </a:solidFill>
                <a:latin typeface="Courier New" pitchFamily="49" charset="0"/>
              </a:rPr>
              <a:t>while (NOT </a:t>
            </a:r>
            <a:r>
              <a:rPr lang="en-US" sz="1300" dirty="0" smtClean="0">
                <a:solidFill>
                  <a:srgbClr val="FF0000"/>
                </a:solidFill>
                <a:latin typeface="Courier New" pitchFamily="49" charset="0"/>
              </a:rPr>
              <a:t>term) {</a:t>
            </a:r>
            <a:endParaRPr lang="en-US" sz="1300" dirty="0" smtClean="0">
              <a:solidFill>
                <a:srgbClr val="FF0000"/>
              </a:solidFill>
              <a:latin typeface="Courier New" pitchFamily="49" charset="0"/>
            </a:endParaRPr>
          </a:p>
          <a:p>
            <a:pPr eaLnBrk="1" hangingPunct="1">
              <a:lnSpc>
                <a:spcPct val="80000"/>
              </a:lnSpc>
              <a:buFontTx/>
              <a:buNone/>
            </a:pPr>
            <a:r>
              <a:rPr lang="ro-RO" sz="1300" b="1" dirty="0" smtClean="0">
                <a:solidFill>
                  <a:srgbClr val="FF0000"/>
                </a:solidFill>
                <a:latin typeface="Courier New" pitchFamily="49" charset="0"/>
              </a:rPr>
              <a:t>      </a:t>
            </a:r>
            <a:r>
              <a:rPr lang="en-US" sz="1300" b="1" dirty="0" smtClean="0">
                <a:solidFill>
                  <a:srgbClr val="FF0000"/>
                </a:solidFill>
                <a:latin typeface="Courier New" pitchFamily="49" charset="0"/>
              </a:rPr>
              <a:t>receive</a:t>
            </a:r>
            <a:r>
              <a:rPr lang="en-US" sz="1300" dirty="0" smtClean="0">
                <a:solidFill>
                  <a:srgbClr val="FF0000"/>
                </a:solidFill>
                <a:latin typeface="Courier New" pitchFamily="49" charset="0"/>
              </a:rPr>
              <a:t> chm[</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](id, data);</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primește mesaj */</a:t>
            </a:r>
            <a:endParaRPr lang="en-US" sz="1300" dirty="0" smtClean="0">
              <a:solidFill>
                <a:srgbClr val="FF0000"/>
              </a:solidFill>
              <a:latin typeface="Courier New" pitchFamily="49" charset="0"/>
            </a:endParaRP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send</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chs</a:t>
            </a:r>
            <a:r>
              <a:rPr lang="en-US" sz="1300" dirty="0" smtClean="0">
                <a:solidFill>
                  <a:srgbClr val="FF0000"/>
                </a:solidFill>
                <a:latin typeface="Courier New" pitchFamily="49" charset="0"/>
              </a:rPr>
              <a:t>[</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a:t>
            </a:r>
            <a:r>
              <a:rPr lang="en-US" sz="1300" dirty="0" err="1" smtClean="0">
                <a:solidFill>
                  <a:srgbClr val="FF0000"/>
                </a:solidFill>
                <a:latin typeface="Courier New" pitchFamily="49" charset="0"/>
              </a:rPr>
              <a:t>recep</a:t>
            </a:r>
            <a:r>
              <a:rPr lang="ro-RO" sz="1300" dirty="0" smtClean="0">
                <a:solidFill>
                  <a:srgbClr val="FF0000"/>
                </a:solidFill>
                <a:latin typeface="Courier New" pitchFamily="49" charset="0"/>
              </a:rPr>
              <a:t>ț</a:t>
            </a:r>
            <a:r>
              <a:rPr lang="en-US" sz="1300" dirty="0" err="1" smtClean="0">
                <a:solidFill>
                  <a:srgbClr val="FF0000"/>
                </a:solidFill>
                <a:latin typeface="Courier New" pitchFamily="49" charset="0"/>
              </a:rPr>
              <a:t>ie</a:t>
            </a:r>
            <a:r>
              <a:rPr lang="en-US" sz="1300" dirty="0" smtClean="0">
                <a:solidFill>
                  <a:srgbClr val="FF0000"/>
                </a:solidFill>
                <a:latin typeface="Courier New" pitchFamily="49" charset="0"/>
              </a:rPr>
              <a:t>, id);</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semnalează nod – recepție mesaj */</a:t>
            </a:r>
            <a:endParaRPr lang="en-US" sz="1300" dirty="0" smtClean="0">
              <a:solidFill>
                <a:schemeClr val="tx2"/>
              </a:solidFill>
              <a:latin typeface="Courier New" pitchFamily="49" charset="0"/>
            </a:endParaRP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realizează</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prelucrare</a:t>
            </a:r>
            <a:endParaRPr lang="en-US" sz="1300" dirty="0" smtClean="0">
              <a:solidFill>
                <a:srgbClr val="FF0000"/>
              </a:solidFill>
              <a:latin typeface="Courier New" pitchFamily="49" charset="0"/>
            </a:endParaRP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a:t>
            </a: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send</a:t>
            </a:r>
            <a:r>
              <a:rPr lang="en-US" sz="1300" dirty="0" smtClean="0">
                <a:solidFill>
                  <a:srgbClr val="FF0000"/>
                </a:solidFill>
                <a:latin typeface="Courier New" pitchFamily="49" charset="0"/>
              </a:rPr>
              <a:t> chm[j](</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 data);</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trimite mesaj */</a:t>
            </a:r>
            <a:endParaRPr lang="en-US" sz="1300" dirty="0" smtClean="0">
              <a:solidFill>
                <a:schemeClr val="tx2"/>
              </a:solidFill>
              <a:latin typeface="Courier New" pitchFamily="49" charset="0"/>
            </a:endParaRPr>
          </a:p>
          <a:p>
            <a:pPr eaLnBrk="1" hangingPunct="1">
              <a:lnSpc>
                <a:spcPct val="80000"/>
              </a:lnSpc>
              <a:buFontTx/>
              <a:buNone/>
            </a:pPr>
            <a:r>
              <a:rPr lang="ro-RO" sz="1300" b="1" dirty="0" smtClean="0">
                <a:solidFill>
                  <a:srgbClr val="FF0000"/>
                </a:solidFill>
                <a:latin typeface="Courier New" pitchFamily="49" charset="0"/>
              </a:rPr>
              <a:t>      </a:t>
            </a:r>
            <a:r>
              <a:rPr lang="en-US" sz="1300" b="1" dirty="0" smtClean="0">
                <a:solidFill>
                  <a:srgbClr val="FF0000"/>
                </a:solidFill>
                <a:latin typeface="Courier New" pitchFamily="49" charset="0"/>
              </a:rPr>
              <a:t>send</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chs</a:t>
            </a:r>
            <a:r>
              <a:rPr lang="en-US" sz="1300" dirty="0" smtClean="0">
                <a:solidFill>
                  <a:srgbClr val="FF0000"/>
                </a:solidFill>
                <a:latin typeface="Courier New" pitchFamily="49" charset="0"/>
              </a:rPr>
              <a:t>[</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a:t>
            </a:r>
            <a:r>
              <a:rPr lang="en-US" sz="1300" dirty="0" err="1" smtClean="0">
                <a:solidFill>
                  <a:srgbClr val="FF0000"/>
                </a:solidFill>
                <a:latin typeface="Courier New" pitchFamily="49" charset="0"/>
              </a:rPr>
              <a:t>transmitere</a:t>
            </a:r>
            <a:r>
              <a:rPr lang="en-US" sz="1300" dirty="0" smtClean="0">
                <a:solidFill>
                  <a:srgbClr val="FF0000"/>
                </a:solidFill>
                <a:latin typeface="Courier New" pitchFamily="49" charset="0"/>
              </a:rPr>
              <a:t>, j);</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semnalează nod – transmitere mesaj */</a:t>
            </a:r>
            <a:endParaRPr lang="en-US" sz="1300" dirty="0" smtClean="0">
              <a:solidFill>
                <a:schemeClr val="tx2"/>
              </a:solidFill>
              <a:latin typeface="Courier New" pitchFamily="49" charset="0"/>
            </a:endParaRP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a:t>
            </a: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if</a:t>
            </a:r>
            <a:r>
              <a:rPr lang="en-US" sz="1300" dirty="0" smtClean="0">
                <a:solidFill>
                  <a:srgbClr val="FF0000"/>
                </a:solidFill>
                <a:latin typeface="Courier New" pitchFamily="49" charset="0"/>
              </a:rPr>
              <a:t> </a:t>
            </a:r>
            <a:r>
              <a:rPr lang="en-US" sz="1300" dirty="0">
                <a:solidFill>
                  <a:srgbClr val="FF0000"/>
                </a:solidFill>
                <a:latin typeface="Courier New" pitchFamily="49" charset="0"/>
              </a:rPr>
              <a:t>(</a:t>
            </a:r>
            <a:r>
              <a:rPr lang="en-US" sz="1300" dirty="0" err="1" smtClean="0">
                <a:solidFill>
                  <a:srgbClr val="FF0000"/>
                </a:solidFill>
                <a:latin typeface="Courier New" pitchFamily="49" charset="0"/>
              </a:rPr>
              <a:t>decizie</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de </a:t>
            </a:r>
            <a:r>
              <a:rPr lang="en-US" sz="1300" dirty="0" err="1" smtClean="0">
                <a:solidFill>
                  <a:srgbClr val="FF0000"/>
                </a:solidFill>
                <a:latin typeface="Courier New" pitchFamily="49" charset="0"/>
              </a:rPr>
              <a:t>terminare</a:t>
            </a:r>
            <a:r>
              <a:rPr lang="en-US" sz="1300" dirty="0" smtClean="0">
                <a:solidFill>
                  <a:srgbClr val="FF0000"/>
                </a:solidFill>
                <a:latin typeface="Courier New" pitchFamily="49" charset="0"/>
              </a:rPr>
              <a:t>) term = </a:t>
            </a:r>
            <a:r>
              <a:rPr lang="en-US" sz="1300" dirty="0" smtClean="0">
                <a:solidFill>
                  <a:srgbClr val="FF0000"/>
                </a:solidFill>
                <a:latin typeface="Courier New" pitchFamily="49" charset="0"/>
              </a:rPr>
              <a:t>true; </a:t>
            </a:r>
            <a:endParaRPr lang="ro-RO" sz="1300" dirty="0" smtClean="0">
              <a:solidFill>
                <a:srgbClr val="FF0000"/>
              </a:solidFill>
              <a:latin typeface="Courier New" pitchFamily="49" charset="0"/>
            </a:endParaRPr>
          </a:p>
          <a:p>
            <a:pPr eaLnBrk="1" hangingPunct="1">
              <a:lnSpc>
                <a:spcPct val="80000"/>
              </a:lnSpc>
              <a:buFontTx/>
              <a:buNone/>
            </a:pPr>
            <a:r>
              <a:rPr lang="ro-RO" sz="1300" b="1" dirty="0" smtClean="0">
                <a:solidFill>
                  <a:srgbClr val="FF0000"/>
                </a:solidFill>
                <a:latin typeface="Courier New" pitchFamily="49" charset="0"/>
              </a:rPr>
              <a:t>   </a:t>
            </a:r>
            <a:r>
              <a:rPr lang="en-US" sz="1300" b="1" dirty="0" smtClean="0">
                <a:solidFill>
                  <a:srgbClr val="FF0000"/>
                </a:solidFill>
                <a:latin typeface="Courier New" pitchFamily="49" charset="0"/>
              </a:rPr>
              <a:t>}</a:t>
            </a:r>
            <a:endParaRPr lang="en-US" sz="1300" dirty="0" smtClean="0">
              <a:solidFill>
                <a:srgbClr val="FF0000"/>
              </a:solidFill>
              <a:latin typeface="Courier New" pitchFamily="49" charset="0"/>
            </a:endParaRPr>
          </a:p>
          <a:p>
            <a:pPr eaLnBrk="1" hangingPunct="1">
              <a:lnSpc>
                <a:spcPct val="80000"/>
              </a:lnSpc>
              <a:buFontTx/>
              <a:buNone/>
            </a:pP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term </a:t>
            </a:r>
            <a:r>
              <a:rPr lang="en-US" sz="1300" dirty="0" smtClean="0">
                <a:solidFill>
                  <a:srgbClr val="FF0000"/>
                </a:solidFill>
                <a:latin typeface="Courier New" pitchFamily="49" charset="0"/>
              </a:rPr>
              <a:t>=</a:t>
            </a:r>
            <a:r>
              <a:rPr lang="en-US" sz="1300" dirty="0" smtClean="0">
                <a:solidFill>
                  <a:srgbClr val="FF0000"/>
                </a:solidFill>
                <a:latin typeface="Courier New" pitchFamily="49" charset="0"/>
              </a:rPr>
              <a:t>false;</a:t>
            </a: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while</a:t>
            </a:r>
            <a:r>
              <a:rPr lang="en-US" sz="1300" dirty="0" smtClean="0">
                <a:solidFill>
                  <a:srgbClr val="FF0000"/>
                </a:solidFill>
                <a:latin typeface="Courier New" pitchFamily="49" charset="0"/>
              </a:rPr>
              <a:t> (NOT term) {</a:t>
            </a:r>
            <a:endParaRPr lang="en-US" sz="1300" dirty="0" smtClean="0">
              <a:solidFill>
                <a:srgbClr val="FF0000"/>
              </a:solidFill>
              <a:latin typeface="Courier New" pitchFamily="49" charset="0"/>
            </a:endParaRP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send</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chs</a:t>
            </a:r>
            <a:r>
              <a:rPr lang="en-US" sz="1300" dirty="0" smtClean="0">
                <a:solidFill>
                  <a:srgbClr val="FF0000"/>
                </a:solidFill>
                <a:latin typeface="Courier New" pitchFamily="49" charset="0"/>
              </a:rPr>
              <a:t>[</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a:t>
            </a:r>
            <a:r>
              <a:rPr lang="en-US" sz="1300" dirty="0" err="1" smtClean="0">
                <a:solidFill>
                  <a:srgbClr val="FF0000"/>
                </a:solidFill>
                <a:latin typeface="Courier New" pitchFamily="49" charset="0"/>
              </a:rPr>
              <a:t>terminare</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anunță nod că a terminat */</a:t>
            </a:r>
            <a:endParaRPr lang="en-US" sz="1300" dirty="0" smtClean="0">
              <a:solidFill>
                <a:schemeClr val="tx2"/>
              </a:solidFill>
              <a:latin typeface="Courier New" pitchFamily="49" charset="0"/>
            </a:endParaRP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receive</a:t>
            </a:r>
            <a:r>
              <a:rPr lang="en-US" sz="1300" dirty="0" smtClean="0">
                <a:solidFill>
                  <a:srgbClr val="FF0000"/>
                </a:solidFill>
                <a:latin typeface="Courier New" pitchFamily="49" charset="0"/>
              </a:rPr>
              <a:t> stop[</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](term);</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așteaptă să termine nodul */</a:t>
            </a:r>
            <a:endParaRPr lang="ro-RO" sz="1300" dirty="0">
              <a:solidFill>
                <a:schemeClr val="tx2"/>
              </a:solidFill>
              <a:latin typeface="Courier New" pitchFamily="49" charset="0"/>
            </a:endParaRPr>
          </a:p>
          <a:p>
            <a:pPr eaLnBrk="1" hangingPunct="1">
              <a:lnSpc>
                <a:spcPct val="80000"/>
              </a:lnSpc>
              <a:buFontTx/>
              <a:buNone/>
            </a:pPr>
            <a:r>
              <a:rPr lang="ro-RO" sz="1300" b="1" dirty="0" smtClean="0">
                <a:solidFill>
                  <a:schemeClr val="tx2"/>
                </a:solidFill>
                <a:latin typeface="Courier New" pitchFamily="49" charset="0"/>
              </a:rPr>
              <a:t>   </a:t>
            </a:r>
            <a:r>
              <a:rPr lang="en-US" sz="1300" b="1" dirty="0" smtClean="0">
                <a:solidFill>
                  <a:srgbClr val="FF0000"/>
                </a:solidFill>
                <a:latin typeface="Courier New" pitchFamily="49" charset="0"/>
              </a:rPr>
              <a:t>}</a:t>
            </a:r>
            <a:endParaRPr lang="en-US" sz="1300" dirty="0" smtClean="0">
              <a:solidFill>
                <a:srgbClr val="FF0000"/>
              </a:solidFill>
              <a:latin typeface="Courier New" pitchFamily="49" charset="0"/>
            </a:endParaRP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stop</a:t>
            </a:r>
            <a:r>
              <a:rPr lang="en-US" sz="1300" dirty="0" smtClean="0">
                <a:solidFill>
                  <a:srgbClr val="FF0000"/>
                </a:solidFill>
                <a:latin typeface="Courier New" pitchFamily="49" charset="0"/>
              </a:rPr>
              <a:t>;</a:t>
            </a:r>
          </a:p>
        </p:txBody>
      </p:sp>
      <p:sp>
        <p:nvSpPr>
          <p:cNvPr id="6" name="Rectangle 2"/>
          <p:cNvSpPr txBox="1">
            <a:spLocks noChangeArrowheads="1"/>
          </p:cNvSpPr>
          <p:nvPr/>
        </p:nvSpPr>
        <p:spPr bwMode="auto">
          <a:xfrm>
            <a:off x="457200" y="3048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Dijkstra-Scholten</a:t>
            </a:r>
            <a:r>
              <a:rPr lang="en-US" sz="2800" dirty="0" smtClean="0"/>
              <a:t> </a:t>
            </a:r>
            <a:r>
              <a:rPr lang="ro-RO" sz="2800" dirty="0" smtClean="0"/>
              <a:t>(7)</a:t>
            </a:r>
            <a:endParaRPr lang="en-US" sz="28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57200" y="3048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Dijkstra-Scholten</a:t>
            </a:r>
            <a:r>
              <a:rPr lang="en-US" sz="2800" dirty="0" smtClean="0"/>
              <a:t> </a:t>
            </a:r>
            <a:r>
              <a:rPr lang="ro-RO" sz="2800" dirty="0" smtClean="0"/>
              <a:t>(8)</a:t>
            </a:r>
            <a:endParaRPr lang="en-US" sz="2800" dirty="0" smtClean="0"/>
          </a:p>
        </p:txBody>
      </p:sp>
      <p:sp>
        <p:nvSpPr>
          <p:cNvPr id="6" name="Rectangle 6"/>
          <p:cNvSpPr>
            <a:spLocks noChangeArrowheads="1"/>
          </p:cNvSpPr>
          <p:nvPr/>
        </p:nvSpPr>
        <p:spPr bwMode="auto">
          <a:xfrm>
            <a:off x="0" y="1052736"/>
            <a:ext cx="9144000" cy="1223739"/>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13315" name="Rectangle 2"/>
          <p:cNvSpPr>
            <a:spLocks noGrp="1" noChangeArrowheads="1"/>
          </p:cNvSpPr>
          <p:nvPr>
            <p:ph type="body" idx="1"/>
          </p:nvPr>
        </p:nvSpPr>
        <p:spPr>
          <a:xfrm>
            <a:off x="0" y="1052736"/>
            <a:ext cx="9144000" cy="5803900"/>
          </a:xfrm>
        </p:spPr>
        <p:txBody>
          <a:bodyPr/>
          <a:lstStyle/>
          <a:p>
            <a:pPr eaLnBrk="1" hangingPunct="1">
              <a:lnSpc>
                <a:spcPct val="90000"/>
              </a:lnSpc>
              <a:buFontTx/>
              <a:buNone/>
            </a:pPr>
            <a:r>
              <a:rPr lang="en-US" sz="1300" b="1" dirty="0" smtClean="0">
                <a:solidFill>
                  <a:srgbClr val="FF0000"/>
                </a:solidFill>
                <a:latin typeface="Courier New" pitchFamily="49" charset="0"/>
              </a:rPr>
              <a:t>process</a:t>
            </a:r>
            <a:r>
              <a:rPr lang="en-US" sz="1300" dirty="0" smtClean="0">
                <a:solidFill>
                  <a:srgbClr val="FF0000"/>
                </a:solidFill>
                <a:latin typeface="Courier New" pitchFamily="49" charset="0"/>
              </a:rPr>
              <a:t> Nod[i=1 to N] {</a:t>
            </a:r>
            <a:endParaRPr lang="en-US" sz="1300" dirty="0" smtClean="0">
              <a:solidFill>
                <a:srgbClr val="FF0000"/>
              </a:solidFill>
              <a:latin typeface="Courier New" pitchFamily="49" charset="0"/>
            </a:endParaRPr>
          </a:p>
          <a:p>
            <a:pPr eaLnBrk="1" hangingPunct="1">
              <a:lnSpc>
                <a:spcPct val="9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arc in[1:N];</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arcele de intrare */</a:t>
            </a:r>
            <a:endParaRPr lang="en-US" sz="1300" dirty="0" smtClean="0">
              <a:solidFill>
                <a:schemeClr val="tx2"/>
              </a:solidFill>
              <a:latin typeface="Courier New" pitchFamily="49" charset="0"/>
            </a:endParaRPr>
          </a:p>
          <a:p>
            <a:pPr eaLnBrk="1" hangingPunct="1">
              <a:lnSpc>
                <a:spcPct val="90000"/>
              </a:lnSpc>
              <a:buFontTx/>
              <a:buNone/>
            </a:pPr>
            <a:r>
              <a:rPr lang="en-US"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sv-SE" sz="1300" b="1" dirty="0" smtClean="0">
                <a:solidFill>
                  <a:srgbClr val="FF0000"/>
                </a:solidFill>
                <a:latin typeface="Courier New" pitchFamily="49" charset="0"/>
              </a:rPr>
              <a:t>int</a:t>
            </a:r>
            <a:r>
              <a:rPr lang="sv-SE" sz="1300" dirty="0" smtClean="0">
                <a:solidFill>
                  <a:srgbClr val="FF0000"/>
                </a:solidFill>
                <a:latin typeface="Courier New" pitchFamily="49" charset="0"/>
              </a:rPr>
              <a:t> nsemnale = 0</a:t>
            </a:r>
            <a:r>
              <a:rPr lang="sv-SE" sz="1300" dirty="0" smtClean="0">
                <a:solidFill>
                  <a:srgbClr val="FF0000"/>
                </a:solidFill>
                <a:latin typeface="Courier New" pitchFamily="49" charset="0"/>
              </a:rPr>
              <a:t>;</a:t>
            </a: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număr semnale așteptate pentru mesajele trimise */</a:t>
            </a:r>
            <a:endParaRPr lang="sv-SE" sz="1300" dirty="0" smtClean="0">
              <a:solidFill>
                <a:schemeClr val="tx2"/>
              </a:solidFill>
              <a:latin typeface="Courier New" pitchFamily="49" charset="0"/>
            </a:endParaRPr>
          </a:p>
          <a:p>
            <a:pPr eaLnBrk="1" hangingPunct="1">
              <a:lnSpc>
                <a:spcPct val="90000"/>
              </a:lnSpc>
              <a:buFontTx/>
              <a:buNone/>
            </a:pPr>
            <a:r>
              <a:rPr lang="sv-SE"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sv-SE" sz="1300" b="1" dirty="0" smtClean="0">
                <a:solidFill>
                  <a:srgbClr val="FF0000"/>
                </a:solidFill>
                <a:latin typeface="Courier New" pitchFamily="49" charset="0"/>
              </a:rPr>
              <a:t>int</a:t>
            </a:r>
            <a:r>
              <a:rPr lang="sv-SE" sz="1300" dirty="0" smtClean="0">
                <a:solidFill>
                  <a:srgbClr val="FF0000"/>
                </a:solidFill>
                <a:latin typeface="Courier New" pitchFamily="49" charset="0"/>
              </a:rPr>
              <a:t> prim = 0</a:t>
            </a:r>
            <a:r>
              <a:rPr lang="sv-SE" sz="1300" dirty="0" smtClean="0">
                <a:solidFill>
                  <a:srgbClr val="FF0000"/>
                </a:solidFill>
                <a:latin typeface="Courier New" pitchFamily="49" charset="0"/>
              </a:rPr>
              <a:t>;</a:t>
            </a:r>
          </a:p>
          <a:p>
            <a:pPr eaLnBrk="1" hangingPunct="1">
              <a:lnSpc>
                <a:spcPct val="90000"/>
              </a:lnSpc>
              <a:buFontTx/>
              <a:buNone/>
            </a:pPr>
            <a:r>
              <a:rPr lang="sv-SE"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sv-SE" sz="1300" b="1" dirty="0" smtClean="0">
                <a:solidFill>
                  <a:srgbClr val="FF0000"/>
                </a:solidFill>
                <a:latin typeface="Courier New" pitchFamily="49" charset="0"/>
              </a:rPr>
              <a:t>var</a:t>
            </a:r>
            <a:r>
              <a:rPr lang="sv-SE" sz="1300" dirty="0" smtClean="0">
                <a:solidFill>
                  <a:srgbClr val="FF0000"/>
                </a:solidFill>
                <a:latin typeface="Courier New" pitchFamily="49" charset="0"/>
              </a:rPr>
              <a:t> id: </a:t>
            </a:r>
            <a:r>
              <a:rPr lang="sv-SE" sz="1300" dirty="0" smtClean="0">
                <a:solidFill>
                  <a:srgbClr val="FF0000"/>
                </a:solidFill>
                <a:latin typeface="Courier New" pitchFamily="49" charset="0"/>
              </a:rPr>
              <a:t>int; fel k;</a:t>
            </a:r>
            <a:endParaRPr lang="sv-SE" sz="1300" dirty="0" smtClean="0">
              <a:solidFill>
                <a:srgbClr val="FF0000"/>
              </a:solidFill>
              <a:latin typeface="Courier New" pitchFamily="49" charset="0"/>
            </a:endParaRPr>
          </a:p>
          <a:p>
            <a:pPr eaLnBrk="1" hangingPunct="1">
              <a:lnSpc>
                <a:spcPct val="80000"/>
              </a:lnSpc>
              <a:buFontTx/>
              <a:buNone/>
            </a:pPr>
            <a:r>
              <a:rPr lang="en-US" sz="1300" b="1" dirty="0" smtClean="0">
                <a:solidFill>
                  <a:srgbClr val="FF0000"/>
                </a:solidFill>
                <a:latin typeface="Courier New" pitchFamily="49" charset="0"/>
              </a:rPr>
              <a:t>  </a:t>
            </a:r>
            <a:r>
              <a:rPr lang="ro-RO" sz="1300" b="1" dirty="0" smtClean="0">
                <a:solidFill>
                  <a:srgbClr val="FF0000"/>
                </a:solidFill>
                <a:latin typeface="Courier New" pitchFamily="49" charset="0"/>
              </a:rPr>
              <a:t> </a:t>
            </a:r>
            <a:r>
              <a:rPr lang="en-US" sz="1300" b="1" dirty="0" smtClean="0">
                <a:solidFill>
                  <a:srgbClr val="FF0000"/>
                </a:solidFill>
                <a:latin typeface="Courier New" pitchFamily="49" charset="0"/>
              </a:rPr>
              <a:t>while</a:t>
            </a:r>
            <a:r>
              <a:rPr lang="en-US" sz="1300" dirty="0" smtClean="0">
                <a:solidFill>
                  <a:srgbClr val="FF0000"/>
                </a:solidFill>
                <a:latin typeface="Courier New" pitchFamily="49" charset="0"/>
              </a:rPr>
              <a:t> (true) {</a:t>
            </a:r>
            <a:endParaRPr lang="en-US" sz="1300" dirty="0" smtClean="0">
              <a:solidFill>
                <a:srgbClr val="FF0000"/>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receive</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chs</a:t>
            </a:r>
            <a:r>
              <a:rPr lang="en-US" sz="1300" dirty="0" smtClean="0">
                <a:solidFill>
                  <a:srgbClr val="FF0000"/>
                </a:solidFill>
                <a:latin typeface="Courier New" pitchFamily="49" charset="0"/>
              </a:rPr>
              <a:t>[</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](k, id);</a:t>
            </a:r>
          </a:p>
          <a:p>
            <a:pPr eaLnBrk="1" hangingPunct="1">
              <a:lnSpc>
                <a:spcPct val="80000"/>
              </a:lnSpc>
              <a:buFontTx/>
              <a:buNone/>
            </a:pP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if</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(k == </a:t>
            </a:r>
            <a:r>
              <a:rPr lang="en-US" sz="1300" dirty="0" err="1" smtClean="0">
                <a:solidFill>
                  <a:srgbClr val="FF0000"/>
                </a:solidFill>
                <a:latin typeface="Courier New" pitchFamily="49" charset="0"/>
              </a:rPr>
              <a:t>recep</a:t>
            </a:r>
            <a:r>
              <a:rPr lang="ro-RO" sz="1300" dirty="0" smtClean="0">
                <a:solidFill>
                  <a:srgbClr val="FF0000"/>
                </a:solidFill>
                <a:latin typeface="Courier New" pitchFamily="49" charset="0"/>
              </a:rPr>
              <a:t>ț</a:t>
            </a:r>
            <a:r>
              <a:rPr lang="en-US" sz="1300" dirty="0" err="1" smtClean="0">
                <a:solidFill>
                  <a:srgbClr val="FF0000"/>
                </a:solidFill>
                <a:latin typeface="Courier New" pitchFamily="49" charset="0"/>
              </a:rPr>
              <a:t>ie</a:t>
            </a:r>
            <a:r>
              <a:rPr lang="en-US" sz="1300" dirty="0" smtClean="0">
                <a:solidFill>
                  <a:srgbClr val="FF0000"/>
                </a:solidFill>
                <a:latin typeface="Courier New" pitchFamily="49" charset="0"/>
              </a:rPr>
              <a:t>) { </a:t>
            </a:r>
            <a:r>
              <a:rPr lang="en-US" sz="1300" b="1" dirty="0" smtClean="0">
                <a:solidFill>
                  <a:srgbClr val="FF0000"/>
                </a:solidFill>
                <a:latin typeface="Courier New" pitchFamily="49" charset="0"/>
              </a:rPr>
              <a:t>if</a:t>
            </a:r>
            <a:r>
              <a:rPr lang="en-US" sz="1300" dirty="0" smtClean="0">
                <a:solidFill>
                  <a:srgbClr val="FF0000"/>
                </a:solidFill>
                <a:latin typeface="Courier New" pitchFamily="49" charset="0"/>
              </a:rPr>
              <a:t> (prim == 0) prim = </a:t>
            </a:r>
            <a:r>
              <a:rPr lang="en-US" sz="1300" dirty="0" smtClean="0">
                <a:solidFill>
                  <a:srgbClr val="FF0000"/>
                </a:solidFill>
                <a:latin typeface="Courier New" pitchFamily="49" charset="0"/>
              </a:rPr>
              <a:t>id </a:t>
            </a:r>
            <a:r>
              <a:rPr lang="en-US" sz="1300" b="1" dirty="0" smtClean="0">
                <a:solidFill>
                  <a:srgbClr val="FF0000"/>
                </a:solidFill>
                <a:latin typeface="Courier New" pitchFamily="49" charset="0"/>
              </a:rPr>
              <a:t>fi</a:t>
            </a:r>
            <a:r>
              <a:rPr lang="en-US" sz="1300" dirty="0" smtClean="0">
                <a:solidFill>
                  <a:srgbClr val="FF0000"/>
                </a:solidFill>
                <a:latin typeface="Courier New" pitchFamily="49" charset="0"/>
              </a:rPr>
              <a:t>;</a:t>
            </a:r>
          </a:p>
          <a:p>
            <a:pPr eaLnBrk="1" hangingPunct="1">
              <a:lnSpc>
                <a:spcPct val="80000"/>
              </a:lnSpc>
              <a:buFontTx/>
              <a:buNone/>
            </a:pP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in[id].deficit </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in[id].deficit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1</a:t>
            </a:r>
            <a:r>
              <a:rPr lang="en-US" sz="1300" dirty="0" smtClean="0">
                <a:solidFill>
                  <a:srgbClr val="FF0000"/>
                </a:solidFill>
                <a:latin typeface="Courier New" pitchFamily="49" charset="0"/>
              </a:rPr>
              <a:t>; }</a:t>
            </a:r>
            <a:endParaRPr lang="en-US" sz="1300" dirty="0" smtClean="0">
              <a:solidFill>
                <a:srgbClr val="FF0000"/>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de-DE" sz="1300" dirty="0" smtClean="0">
                <a:solidFill>
                  <a:srgbClr val="FF0000"/>
                </a:solidFill>
                <a:latin typeface="Courier New" pitchFamily="49" charset="0"/>
              </a:rPr>
              <a:t>else if (k == transmitere) nsemnale = </a:t>
            </a:r>
            <a:r>
              <a:rPr lang="de-DE" sz="1300" dirty="0" smtClean="0">
                <a:solidFill>
                  <a:srgbClr val="FF0000"/>
                </a:solidFill>
                <a:latin typeface="Courier New" pitchFamily="49" charset="0"/>
              </a:rPr>
              <a:t>nsemnale+1;</a:t>
            </a:r>
          </a:p>
          <a:p>
            <a:pPr eaLnBrk="1" hangingPunct="1">
              <a:lnSpc>
                <a:spcPct val="80000"/>
              </a:lnSpc>
              <a:buFontTx/>
              <a:buNone/>
            </a:pPr>
            <a:r>
              <a:rPr lang="de-DE"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de-DE" sz="1300" dirty="0" smtClean="0">
                <a:solidFill>
                  <a:srgbClr val="FF0000"/>
                </a:solidFill>
                <a:latin typeface="Courier New" pitchFamily="49" charset="0"/>
              </a:rPr>
              <a:t>else if (k == semnal) </a:t>
            </a:r>
            <a:r>
              <a:rPr lang="de-DE" sz="1300" dirty="0" smtClean="0">
                <a:solidFill>
                  <a:srgbClr val="FF0000"/>
                </a:solidFill>
                <a:latin typeface="Courier New" pitchFamily="49" charset="0"/>
              </a:rPr>
              <a:t>nsemnale </a:t>
            </a:r>
            <a:r>
              <a:rPr lang="de-DE" sz="1300" dirty="0" smtClean="0">
                <a:solidFill>
                  <a:srgbClr val="FF0000"/>
                </a:solidFill>
                <a:latin typeface="Courier New" pitchFamily="49" charset="0"/>
              </a:rPr>
              <a:t>= </a:t>
            </a:r>
            <a:r>
              <a:rPr lang="de-DE" sz="1300" dirty="0" smtClean="0">
                <a:solidFill>
                  <a:srgbClr val="FF0000"/>
                </a:solidFill>
                <a:latin typeface="Courier New" pitchFamily="49" charset="0"/>
              </a:rPr>
              <a:t>nsemnale-1;</a:t>
            </a:r>
          </a:p>
          <a:p>
            <a:pPr eaLnBrk="1" hangingPunct="1">
              <a:lnSpc>
                <a:spcPct val="80000"/>
              </a:lnSpc>
              <a:buFontTx/>
              <a:buNone/>
            </a:pPr>
            <a:r>
              <a:rPr lang="de-DE"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else if (k == </a:t>
            </a:r>
            <a:r>
              <a:rPr lang="en-US" sz="1300" dirty="0" err="1" smtClean="0">
                <a:solidFill>
                  <a:srgbClr val="FF0000"/>
                </a:solidFill>
                <a:latin typeface="Courier New" pitchFamily="49" charset="0"/>
              </a:rPr>
              <a:t>terminare</a:t>
            </a:r>
            <a:r>
              <a:rPr lang="en-US" sz="1300" dirty="0" smtClean="0">
                <a:solidFill>
                  <a:srgbClr val="FF0000"/>
                </a:solidFill>
                <a:latin typeface="Courier New" pitchFamily="49" charset="0"/>
              </a:rPr>
              <a:t>){</a:t>
            </a:r>
            <a:endParaRPr lang="en-US" sz="1300" dirty="0" smtClean="0">
              <a:solidFill>
                <a:srgbClr val="FF0000"/>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for</a:t>
            </a:r>
            <a:r>
              <a:rPr lang="en-US" sz="1300" dirty="0" smtClean="0">
                <a:solidFill>
                  <a:srgbClr val="FF0000"/>
                </a:solidFill>
                <a:latin typeface="Courier New" pitchFamily="49" charset="0"/>
              </a:rPr>
              <a:t> [j = </a:t>
            </a:r>
            <a:r>
              <a:rPr lang="en-US" sz="1300" dirty="0" smtClean="0">
                <a:solidFill>
                  <a:srgbClr val="FF0000"/>
                </a:solidFill>
                <a:latin typeface="Courier New" pitchFamily="49" charset="0"/>
              </a:rPr>
              <a:t>1 </a:t>
            </a:r>
            <a:r>
              <a:rPr lang="en-US" sz="1300" b="1" dirty="0" smtClean="0">
                <a:solidFill>
                  <a:srgbClr val="FF0000"/>
                </a:solidFill>
                <a:latin typeface="Courier New" pitchFamily="49" charset="0"/>
              </a:rPr>
              <a:t>to</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N </a:t>
            </a:r>
            <a:r>
              <a:rPr lang="en-US" sz="1300" b="1" dirty="0" err="1" smtClean="0">
                <a:solidFill>
                  <a:srgbClr val="FF0000"/>
                </a:solidFill>
                <a:latin typeface="Courier New" pitchFamily="49" charset="0"/>
              </a:rPr>
              <a:t>st</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(in[j</a:t>
            </a:r>
            <a:r>
              <a:rPr lang="en-US" sz="1300" dirty="0" smtClean="0">
                <a:solidFill>
                  <a:srgbClr val="FF0000"/>
                </a:solidFill>
                <a:latin typeface="Courier New" pitchFamily="49" charset="0"/>
              </a:rPr>
              <a:t>].exist</a:t>
            </a:r>
            <a:r>
              <a:rPr lang="ro-RO" sz="1300" dirty="0" smtClean="0">
                <a:solidFill>
                  <a:srgbClr val="FF0000"/>
                </a:solidFill>
                <a:latin typeface="Courier New" pitchFamily="49" charset="0"/>
              </a:rPr>
              <a:t>ă</a:t>
            </a:r>
            <a:r>
              <a:rPr lang="en-US" sz="1300" dirty="0" smtClean="0">
                <a:solidFill>
                  <a:srgbClr val="FF0000"/>
                </a:solidFill>
                <a:latin typeface="Courier New" pitchFamily="49" charset="0"/>
              </a:rPr>
              <a:t> </a:t>
            </a:r>
            <a:r>
              <a:rPr lang="en-US" sz="1300" b="1" dirty="0" smtClean="0">
                <a:solidFill>
                  <a:srgbClr val="FF0000"/>
                </a:solidFill>
                <a:latin typeface="Courier New" pitchFamily="49" charset="0"/>
              </a:rPr>
              <a:t>AND</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(j</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&lt;&gt;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prim</a:t>
            </a:r>
            <a:r>
              <a:rPr lang="en-US" sz="1300" dirty="0" smtClean="0">
                <a:solidFill>
                  <a:srgbClr val="FF0000"/>
                </a:solidFill>
                <a:latin typeface="Courier New" pitchFamily="49" charset="0"/>
              </a:rPr>
              <a:t>))] </a:t>
            </a:r>
            <a:r>
              <a:rPr lang="ro-RO" sz="1300" dirty="0" smtClean="0">
                <a:solidFill>
                  <a:schemeClr val="tx2"/>
                </a:solidFill>
                <a:latin typeface="Courier New" pitchFamily="49" charset="0"/>
              </a:rPr>
              <a:t>/* </a:t>
            </a:r>
            <a:r>
              <a:rPr lang="ro-RO" sz="1300" dirty="0" smtClean="0">
                <a:solidFill>
                  <a:schemeClr val="tx2"/>
                </a:solidFill>
                <a:latin typeface="Courier New" pitchFamily="49" charset="0"/>
              </a:rPr>
              <a:t>se confirmă mesajele </a:t>
            </a:r>
            <a:r>
              <a:rPr lang="ro-RO" sz="1300" dirty="0">
                <a:solidFill>
                  <a:schemeClr val="tx2"/>
                </a:solidFill>
                <a:latin typeface="Courier New" pitchFamily="49" charset="0"/>
              </a:rPr>
              <a:t>primite */</a:t>
            </a:r>
            <a:endParaRPr lang="en-US" sz="1300" dirty="0" smtClean="0">
              <a:solidFill>
                <a:schemeClr val="tx2"/>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while</a:t>
            </a:r>
            <a:r>
              <a:rPr lang="en-US" sz="1300" dirty="0" smtClean="0">
                <a:solidFill>
                  <a:srgbClr val="FF0000"/>
                </a:solidFill>
                <a:latin typeface="Courier New" pitchFamily="49" charset="0"/>
              </a:rPr>
              <a:t> (in[j</a:t>
            </a:r>
            <a:r>
              <a:rPr lang="en-US" sz="1300" dirty="0" smtClean="0">
                <a:solidFill>
                  <a:srgbClr val="FF0000"/>
                </a:solidFill>
                <a:latin typeface="Courier New" pitchFamily="49" charset="0"/>
              </a:rPr>
              <a:t>].deficit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&gt;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0) { </a:t>
            </a:r>
            <a:r>
              <a:rPr lang="en-US" sz="1300" b="1" dirty="0" smtClean="0">
                <a:solidFill>
                  <a:srgbClr val="FF0000"/>
                </a:solidFill>
                <a:latin typeface="Courier New" pitchFamily="49" charset="0"/>
              </a:rPr>
              <a:t>send</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chs</a:t>
            </a:r>
            <a:r>
              <a:rPr lang="en-US" sz="1300" dirty="0" smtClean="0">
                <a:solidFill>
                  <a:srgbClr val="FF0000"/>
                </a:solidFill>
                <a:latin typeface="Courier New" pitchFamily="49" charset="0"/>
              </a:rPr>
              <a:t>[j](</a:t>
            </a:r>
            <a:r>
              <a:rPr lang="en-US" sz="1300" dirty="0" err="1" smtClean="0">
                <a:solidFill>
                  <a:srgbClr val="FF0000"/>
                </a:solidFill>
                <a:latin typeface="Courier New" pitchFamily="49" charset="0"/>
              </a:rPr>
              <a:t>semnal</a:t>
            </a:r>
            <a:r>
              <a:rPr lang="en-US" sz="1300" dirty="0" smtClean="0">
                <a:solidFill>
                  <a:srgbClr val="FF0000"/>
                </a:solidFill>
                <a:latin typeface="Courier New" pitchFamily="49" charset="0"/>
              </a:rPr>
              <a:t>, i);</a:t>
            </a:r>
          </a:p>
          <a:p>
            <a:pPr eaLnBrk="1" hangingPunct="1">
              <a:lnSpc>
                <a:spcPct val="80000"/>
              </a:lnSpc>
              <a:buFontTx/>
              <a:buNone/>
            </a:pP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in[j].deficit </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in[i].deficit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1;</a:t>
            </a:r>
          </a:p>
          <a:p>
            <a:pPr eaLnBrk="1" hangingPunct="1">
              <a:lnSpc>
                <a:spcPct val="80000"/>
              </a:lnSpc>
              <a:buFontTx/>
              <a:buNone/>
            </a:pPr>
            <a:r>
              <a:rPr lang="en-US"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a:solidFill>
                  <a:srgbClr val="FF0000"/>
                </a:solidFill>
                <a:latin typeface="Courier New" pitchFamily="49" charset="0"/>
              </a:rPr>
              <a:t>}</a:t>
            </a:r>
            <a:endParaRPr lang="en-US" sz="1300" dirty="0" smtClean="0">
              <a:solidFill>
                <a:srgbClr val="FF0000"/>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en-US" sz="1300" b="1" dirty="0" smtClean="0">
                <a:solidFill>
                  <a:srgbClr val="FF0000"/>
                </a:solidFill>
                <a:latin typeface="Courier New" pitchFamily="49" charset="0"/>
              </a:rPr>
              <a:t>}</a:t>
            </a:r>
            <a:endParaRPr lang="en-US" sz="1300" dirty="0" smtClean="0">
              <a:solidFill>
                <a:srgbClr val="FF0000"/>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en-US" sz="1300" b="1" dirty="0" smtClean="0">
                <a:solidFill>
                  <a:srgbClr val="FF0000"/>
                </a:solidFill>
                <a:latin typeface="Courier New" pitchFamily="49" charset="0"/>
              </a:rPr>
              <a:t>if</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a:t>
            </a:r>
            <a:r>
              <a:rPr lang="en-US" sz="1300" dirty="0" err="1" smtClean="0">
                <a:solidFill>
                  <a:srgbClr val="FF0000"/>
                </a:solidFill>
                <a:latin typeface="Courier New" pitchFamily="49" charset="0"/>
              </a:rPr>
              <a:t>nsemnale</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&lt;&gt;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0) </a:t>
            </a:r>
            <a:r>
              <a:rPr lang="en-US" sz="1300" b="1" dirty="0" smtClean="0">
                <a:solidFill>
                  <a:srgbClr val="FF0000"/>
                </a:solidFill>
                <a:latin typeface="Courier New" pitchFamily="49" charset="0"/>
              </a:rPr>
              <a:t>send</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stop[i](false);</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mai sunt semnale de primit */</a:t>
            </a:r>
            <a:endParaRPr lang="en-US" sz="1300" dirty="0" smtClean="0">
              <a:solidFill>
                <a:schemeClr val="tx2"/>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else if (</a:t>
            </a:r>
            <a:r>
              <a:rPr lang="en-US" sz="1300" dirty="0" err="1" smtClean="0">
                <a:solidFill>
                  <a:srgbClr val="FF0000"/>
                </a:solidFill>
                <a:latin typeface="Courier New" pitchFamily="49" charset="0"/>
              </a:rPr>
              <a:t>nsemnale</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0) {</a:t>
            </a:r>
            <a:endParaRPr lang="en-US" sz="1300" dirty="0" smtClean="0">
              <a:solidFill>
                <a:srgbClr val="FF0000"/>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 </a:t>
            </a:r>
            <a:r>
              <a:rPr lang="en-US" sz="1300" b="1" dirty="0" smtClean="0">
                <a:solidFill>
                  <a:srgbClr val="FF0000"/>
                </a:solidFill>
                <a:latin typeface="Courier New" pitchFamily="49" charset="0"/>
              </a:rPr>
              <a:t>if</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a:t>
            </a:r>
            <a:r>
              <a:rPr lang="en-US" sz="1300" dirty="0" smtClean="0">
                <a:solidFill>
                  <a:srgbClr val="FF0000"/>
                </a:solidFill>
                <a:latin typeface="Courier New" pitchFamily="49" charset="0"/>
              </a:rPr>
              <a:t>i</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&lt;&gt;</a:t>
            </a:r>
            <a:r>
              <a:rPr lang="ro-RO" sz="1300" dirty="0" smtClean="0">
                <a:solidFill>
                  <a:srgbClr val="FF0000"/>
                </a:solidFill>
                <a:latin typeface="Courier New" pitchFamily="49" charset="0"/>
              </a:rPr>
              <a:t> </a:t>
            </a:r>
            <a:r>
              <a:rPr lang="en-US" sz="1300" dirty="0" err="1" smtClean="0">
                <a:solidFill>
                  <a:srgbClr val="FF0000"/>
                </a:solidFill>
                <a:latin typeface="Courier New" pitchFamily="49" charset="0"/>
              </a:rPr>
              <a:t>sursa</a:t>
            </a:r>
            <a:r>
              <a:rPr lang="en-US" sz="1300" dirty="0" smtClean="0">
                <a:solidFill>
                  <a:srgbClr val="FF0000"/>
                </a:solidFill>
                <a:latin typeface="Courier New" pitchFamily="49" charset="0"/>
              </a:rPr>
              <a:t>) </a:t>
            </a:r>
            <a:r>
              <a:rPr lang="en-US" sz="1300" b="1" dirty="0" smtClean="0">
                <a:solidFill>
                  <a:srgbClr val="FF0000"/>
                </a:solidFill>
                <a:latin typeface="Courier New" pitchFamily="49" charset="0"/>
              </a:rPr>
              <a:t>AND</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(prim</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&lt;&gt;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0</a:t>
            </a:r>
            <a:r>
              <a:rPr lang="en-US"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ro-RO" sz="1300" dirty="0" smtClean="0">
                <a:solidFill>
                  <a:schemeClr val="tx2"/>
                </a:solidFill>
                <a:latin typeface="Courier New" pitchFamily="49" charset="0"/>
              </a:rPr>
              <a:t>/* se confirmă lui </a:t>
            </a:r>
            <a:r>
              <a:rPr lang="ro-RO" sz="1300" i="1" dirty="0" smtClean="0">
                <a:solidFill>
                  <a:schemeClr val="tx2"/>
                </a:solidFill>
                <a:latin typeface="Courier New" pitchFamily="49" charset="0"/>
              </a:rPr>
              <a:t>prim</a:t>
            </a:r>
            <a:r>
              <a:rPr lang="ro-RO" sz="1300" dirty="0" smtClean="0">
                <a:solidFill>
                  <a:schemeClr val="tx2"/>
                </a:solidFill>
                <a:latin typeface="Courier New" pitchFamily="49" charset="0"/>
              </a:rPr>
              <a:t> */</a:t>
            </a:r>
            <a:endParaRPr lang="en-US" sz="1300" dirty="0" smtClean="0">
              <a:solidFill>
                <a:schemeClr val="tx2"/>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ro-RO" sz="1300" dirty="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while</a:t>
            </a:r>
            <a:r>
              <a:rPr lang="en-US" sz="1300" dirty="0" smtClean="0">
                <a:solidFill>
                  <a:srgbClr val="FF0000"/>
                </a:solidFill>
                <a:latin typeface="Courier New" pitchFamily="49" charset="0"/>
              </a:rPr>
              <a:t> (in[prim</a:t>
            </a:r>
            <a:r>
              <a:rPr lang="en-US" sz="1300" dirty="0" smtClean="0">
                <a:solidFill>
                  <a:srgbClr val="FF0000"/>
                </a:solidFill>
                <a:latin typeface="Courier New" pitchFamily="49" charset="0"/>
              </a:rPr>
              <a:t>].deficit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&gt;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0) {</a:t>
            </a:r>
            <a:endParaRPr lang="en-US" sz="1300" dirty="0" smtClean="0">
              <a:solidFill>
                <a:srgbClr val="FF0000"/>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ro-RO" sz="1300" dirty="0" smtClean="0">
                <a:solidFill>
                  <a:srgbClr val="FF0000"/>
                </a:solidFill>
                <a:latin typeface="Courier New" pitchFamily="49" charset="0"/>
              </a:rPr>
              <a:t>   </a:t>
            </a:r>
            <a:r>
              <a:rPr lang="en-US" sz="1300" b="1" dirty="0" smtClean="0">
                <a:solidFill>
                  <a:srgbClr val="FF0000"/>
                </a:solidFill>
                <a:latin typeface="Courier New" pitchFamily="49" charset="0"/>
              </a:rPr>
              <a:t>send</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chs</a:t>
            </a:r>
            <a:r>
              <a:rPr lang="en-US" sz="1300" dirty="0" smtClean="0">
                <a:solidFill>
                  <a:srgbClr val="FF0000"/>
                </a:solidFill>
                <a:latin typeface="Courier New" pitchFamily="49" charset="0"/>
              </a:rPr>
              <a:t>[prim](</a:t>
            </a:r>
            <a:r>
              <a:rPr lang="en-US" sz="1300" dirty="0" err="1" smtClean="0">
                <a:solidFill>
                  <a:srgbClr val="FF0000"/>
                </a:solidFill>
                <a:latin typeface="Courier New" pitchFamily="49" charset="0"/>
              </a:rPr>
              <a:t>semnal</a:t>
            </a:r>
            <a:r>
              <a:rPr lang="en-US" sz="1300" dirty="0" smtClean="0">
                <a:solidFill>
                  <a:srgbClr val="FF0000"/>
                </a:solidFill>
                <a:latin typeface="Courier New" pitchFamily="49" charset="0"/>
              </a:rPr>
              <a:t>, </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a:t>
            </a:r>
          </a:p>
          <a:p>
            <a:pPr eaLnBrk="1" hangingPunct="1">
              <a:lnSpc>
                <a:spcPct val="80000"/>
              </a:lnSpc>
              <a:buFontTx/>
              <a:buNone/>
            </a:pPr>
            <a:r>
              <a:rPr lang="en-US" sz="1300" dirty="0" smtClean="0">
                <a:solidFill>
                  <a:srgbClr val="FF0000"/>
                </a:solidFill>
                <a:latin typeface="Courier New" pitchFamily="49" charset="0"/>
              </a:rPr>
              <a:t>               in[prim].deficit </a:t>
            </a:r>
            <a:r>
              <a:rPr lang="en-US" sz="1300" dirty="0" smtClean="0">
                <a:solidFill>
                  <a:srgbClr val="FF0000"/>
                </a:solidFill>
                <a:latin typeface="Courier New" pitchFamily="49" charset="0"/>
              </a:rPr>
              <a:t>= </a:t>
            </a:r>
            <a:r>
              <a:rPr lang="en-US" sz="1300" dirty="0" smtClean="0">
                <a:solidFill>
                  <a:srgbClr val="FF0000"/>
                </a:solidFill>
                <a:latin typeface="Courier New" pitchFamily="49" charset="0"/>
              </a:rPr>
              <a:t>in[prim].deficit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a:t>
            </a:r>
            <a:r>
              <a:rPr lang="ro-RO" sz="1300" dirty="0" smtClean="0">
                <a:solidFill>
                  <a:srgbClr val="FF0000"/>
                </a:solidFill>
                <a:latin typeface="Courier New" pitchFamily="49" charset="0"/>
              </a:rPr>
              <a:t> </a:t>
            </a:r>
            <a:r>
              <a:rPr lang="en-US" sz="1300" dirty="0" smtClean="0">
                <a:solidFill>
                  <a:srgbClr val="FF0000"/>
                </a:solidFill>
                <a:latin typeface="Courier New" pitchFamily="49" charset="0"/>
              </a:rPr>
              <a:t>1;</a:t>
            </a:r>
          </a:p>
          <a:p>
            <a:pPr eaLnBrk="1" hangingPunct="1">
              <a:lnSpc>
                <a:spcPct val="80000"/>
              </a:lnSpc>
              <a:buFontTx/>
              <a:buNone/>
            </a:pPr>
            <a:r>
              <a:rPr lang="en-US" sz="1300" dirty="0" smtClean="0">
                <a:solidFill>
                  <a:srgbClr val="FF0000"/>
                </a:solidFill>
                <a:latin typeface="Courier New" pitchFamily="49" charset="0"/>
              </a:rPr>
              <a:t>            </a:t>
            </a:r>
            <a:r>
              <a:rPr lang="en-US" sz="1300" b="1" dirty="0" smtClean="0">
                <a:solidFill>
                  <a:srgbClr val="FF0000"/>
                </a:solidFill>
                <a:latin typeface="Courier New" pitchFamily="49" charset="0"/>
              </a:rPr>
              <a:t>}</a:t>
            </a:r>
            <a:endParaRPr lang="en-US" sz="1300" dirty="0" smtClean="0">
              <a:solidFill>
                <a:srgbClr val="FF0000"/>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a:t>
            </a:r>
            <a:r>
              <a:rPr lang="en-US" sz="1300" b="1" dirty="0" smtClean="0">
                <a:solidFill>
                  <a:srgbClr val="FF0000"/>
                </a:solidFill>
                <a:latin typeface="Courier New" pitchFamily="49" charset="0"/>
              </a:rPr>
              <a:t>}</a:t>
            </a:r>
            <a:endParaRPr lang="en-US" sz="1300" dirty="0" smtClean="0">
              <a:solidFill>
                <a:srgbClr val="FF0000"/>
              </a:solidFill>
              <a:latin typeface="Courier New" pitchFamily="49" charset="0"/>
            </a:endParaRPr>
          </a:p>
          <a:p>
            <a:pPr eaLnBrk="1" hangingPunct="1">
              <a:lnSpc>
                <a:spcPct val="80000"/>
              </a:lnSpc>
              <a:buFontTx/>
              <a:buNone/>
            </a:pPr>
            <a:r>
              <a:rPr lang="en-US" sz="1300" dirty="0" smtClean="0">
                <a:solidFill>
                  <a:srgbClr val="FF0000"/>
                </a:solidFill>
                <a:latin typeface="Courier New" pitchFamily="49" charset="0"/>
              </a:rPr>
              <a:t>          send stop[</a:t>
            </a:r>
            <a:r>
              <a:rPr lang="en-US" sz="1300" dirty="0" err="1" smtClean="0">
                <a:solidFill>
                  <a:srgbClr val="FF0000"/>
                </a:solidFill>
                <a:latin typeface="Courier New" pitchFamily="49" charset="0"/>
              </a:rPr>
              <a:t>i</a:t>
            </a:r>
            <a:r>
              <a:rPr lang="en-US" sz="1300" dirty="0" smtClean="0">
                <a:solidFill>
                  <a:srgbClr val="FF0000"/>
                </a:solidFill>
                <a:latin typeface="Courier New" pitchFamily="49" charset="0"/>
              </a:rPr>
              <a:t>](true);</a:t>
            </a:r>
          </a:p>
          <a:p>
            <a:pPr eaLnBrk="1" hangingPunct="1">
              <a:lnSpc>
                <a:spcPct val="80000"/>
              </a:lnSpc>
              <a:buFontTx/>
              <a:buNone/>
            </a:pPr>
            <a:r>
              <a:rPr lang="en-US" sz="1300" dirty="0" smtClean="0">
                <a:solidFill>
                  <a:srgbClr val="FF0000"/>
                </a:solidFill>
                <a:latin typeface="Courier New" pitchFamily="49" charset="0"/>
              </a:rPr>
              <a:t>       </a:t>
            </a:r>
            <a:r>
              <a:rPr lang="sv-SE" sz="1300" b="1" dirty="0" smtClean="0">
                <a:solidFill>
                  <a:srgbClr val="FF0000"/>
                </a:solidFill>
                <a:latin typeface="Courier New" pitchFamily="49" charset="0"/>
              </a:rPr>
              <a:t>}}</a:t>
            </a:r>
            <a:endParaRPr lang="sv-SE" sz="1300" dirty="0" smtClean="0">
              <a:solidFill>
                <a:srgbClr val="FF0000"/>
              </a:solidFill>
              <a:latin typeface="Courier New" pitchFamily="49" charset="0"/>
            </a:endParaRPr>
          </a:p>
          <a:p>
            <a:pPr eaLnBrk="1" hangingPunct="1">
              <a:lnSpc>
                <a:spcPct val="80000"/>
              </a:lnSpc>
              <a:buFontTx/>
              <a:buNone/>
            </a:pPr>
            <a:r>
              <a:rPr lang="sv-SE" sz="1300" dirty="0" smtClean="0">
                <a:solidFill>
                  <a:srgbClr val="FF0000"/>
                </a:solidFill>
                <a:latin typeface="Courier New" pitchFamily="49" charset="0"/>
              </a:rPr>
              <a:t>   </a:t>
            </a:r>
            <a:r>
              <a:rPr lang="sv-SE" sz="1300" b="1" dirty="0" smtClean="0">
                <a:solidFill>
                  <a:srgbClr val="FF0000"/>
                </a:solidFill>
                <a:latin typeface="Courier New" pitchFamily="49" charset="0"/>
              </a:rPr>
              <a:t>}</a:t>
            </a:r>
            <a:endParaRPr lang="en-US" sz="1300" dirty="0" smtClean="0">
              <a:solidFill>
                <a:srgbClr val="FF0000"/>
              </a:solidFill>
              <a:latin typeface="Courier New" pitchFamily="49" charset="0"/>
            </a:endParaRPr>
          </a:p>
          <a:p>
            <a:pPr eaLnBrk="1" hangingPunct="1">
              <a:lnSpc>
                <a:spcPct val="90000"/>
              </a:lnSpc>
              <a:buFontTx/>
              <a:buNone/>
            </a:pPr>
            <a:endParaRPr lang="en-US" sz="1300" dirty="0" smtClean="0">
              <a:solidFill>
                <a:schemeClr val="accent2"/>
              </a:solidFill>
              <a:latin typeface="Courier New" pitchFamily="49" charset="0"/>
            </a:endParaRPr>
          </a:p>
        </p:txBody>
      </p:sp>
      <p:sp>
        <p:nvSpPr>
          <p:cNvPr id="7" name="Rectangular Callout 6"/>
          <p:cNvSpPr/>
          <p:nvPr/>
        </p:nvSpPr>
        <p:spPr bwMode="auto">
          <a:xfrm>
            <a:off x="4860032" y="1760699"/>
            <a:ext cx="4176464" cy="428315"/>
          </a:xfrm>
          <a:prstGeom prst="wedgeRectCallout">
            <a:avLst>
              <a:gd name="adj1" fmla="val -107331"/>
              <a:gd name="adj2" fmla="val 150106"/>
            </a:avLst>
          </a:prstGeom>
          <a:gradFill>
            <a:gsLst>
              <a:gs pos="3000">
                <a:schemeClr val="accent1">
                  <a:tint val="50000"/>
                  <a:satMod val="300000"/>
                  <a:lumMod val="77000"/>
                  <a:lumOff val="23000"/>
                  <a:alpha val="25000"/>
                </a:schemeClr>
              </a:gs>
              <a:gs pos="85000">
                <a:schemeClr val="accent1">
                  <a:tint val="37000"/>
                  <a:satMod val="300000"/>
                  <a:alpha val="50000"/>
                </a:schemeClr>
              </a:gs>
              <a:gs pos="100000">
                <a:schemeClr val="accent1">
                  <a:tint val="15000"/>
                  <a:satMod val="350000"/>
                  <a:alpha val="75000"/>
                </a:schemeClr>
              </a:gs>
            </a:gsLst>
            <a:lin ang="16200000" scaled="1"/>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sz="1800" dirty="0">
                <a:solidFill>
                  <a:schemeClr val="tx1"/>
                </a:solidFill>
                <a:latin typeface="Times" charset="0"/>
              </a:rPr>
              <a:t>s</a:t>
            </a:r>
            <a:r>
              <a:rPr lang="ro-RO" sz="1800" dirty="0" smtClean="0">
                <a:solidFill>
                  <a:schemeClr val="tx1"/>
                </a:solidFill>
                <a:latin typeface="Times" charset="0"/>
              </a:rPr>
              <a:t>emnal de la Prelucrare: a primit un </a:t>
            </a:r>
            <a:r>
              <a:rPr lang="ro-RO" sz="1800" dirty="0" smtClean="0">
                <a:solidFill>
                  <a:schemeClr val="tx2"/>
                </a:solidFill>
                <a:latin typeface="Times" charset="0"/>
              </a:rPr>
              <a:t>mesaj</a:t>
            </a:r>
          </a:p>
        </p:txBody>
      </p:sp>
      <p:sp>
        <p:nvSpPr>
          <p:cNvPr id="8" name="Rectangular Callout 7"/>
          <p:cNvSpPr/>
          <p:nvPr/>
        </p:nvSpPr>
        <p:spPr bwMode="auto">
          <a:xfrm>
            <a:off x="4860032" y="2189014"/>
            <a:ext cx="4176464" cy="389819"/>
          </a:xfrm>
          <a:prstGeom prst="wedgeRectCallout">
            <a:avLst>
              <a:gd name="adj1" fmla="val -105549"/>
              <a:gd name="adj2" fmla="val 140296"/>
            </a:avLst>
          </a:prstGeom>
          <a:gradFill>
            <a:gsLst>
              <a:gs pos="3000">
                <a:schemeClr val="accent1">
                  <a:tint val="50000"/>
                  <a:satMod val="300000"/>
                  <a:lumMod val="77000"/>
                  <a:lumOff val="23000"/>
                  <a:alpha val="25000"/>
                </a:schemeClr>
              </a:gs>
              <a:gs pos="85000">
                <a:schemeClr val="accent1">
                  <a:tint val="37000"/>
                  <a:satMod val="300000"/>
                  <a:alpha val="50000"/>
                </a:schemeClr>
              </a:gs>
              <a:gs pos="100000">
                <a:schemeClr val="accent1">
                  <a:tint val="15000"/>
                  <a:satMod val="350000"/>
                  <a:alpha val="75000"/>
                </a:schemeClr>
              </a:gs>
            </a:gsLst>
            <a:lin ang="16200000" scaled="1"/>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sz="1800" dirty="0" smtClean="0">
                <a:solidFill>
                  <a:schemeClr val="tx1"/>
                </a:solidFill>
                <a:latin typeface="Times" charset="0"/>
              </a:rPr>
              <a:t>semnal de la Prelucrare: a trimis un </a:t>
            </a:r>
            <a:r>
              <a:rPr lang="ro-RO" sz="1800" dirty="0" smtClean="0">
                <a:solidFill>
                  <a:schemeClr val="tx2"/>
                </a:solidFill>
                <a:latin typeface="Times" charset="0"/>
              </a:rPr>
              <a:t>mesaj</a:t>
            </a:r>
          </a:p>
        </p:txBody>
      </p:sp>
      <p:sp>
        <p:nvSpPr>
          <p:cNvPr id="9" name="Rectangular Callout 8"/>
          <p:cNvSpPr/>
          <p:nvPr/>
        </p:nvSpPr>
        <p:spPr bwMode="auto">
          <a:xfrm>
            <a:off x="5712993" y="2367335"/>
            <a:ext cx="3431007" cy="422996"/>
          </a:xfrm>
          <a:prstGeom prst="wedgeRectCallout">
            <a:avLst>
              <a:gd name="adj1" fmla="val -144091"/>
              <a:gd name="adj2" fmla="val 142158"/>
            </a:avLst>
          </a:prstGeom>
          <a:gradFill>
            <a:gsLst>
              <a:gs pos="3000">
                <a:schemeClr val="accent1">
                  <a:tint val="50000"/>
                  <a:satMod val="300000"/>
                  <a:lumMod val="77000"/>
                  <a:lumOff val="23000"/>
                  <a:alpha val="25000"/>
                </a:schemeClr>
              </a:gs>
              <a:gs pos="85000">
                <a:schemeClr val="accent1">
                  <a:tint val="37000"/>
                  <a:satMod val="300000"/>
                  <a:alpha val="50000"/>
                </a:schemeClr>
              </a:gs>
              <a:gs pos="100000">
                <a:schemeClr val="accent1">
                  <a:tint val="15000"/>
                  <a:satMod val="350000"/>
                  <a:alpha val="75000"/>
                </a:schemeClr>
              </a:gs>
            </a:gsLst>
            <a:lin ang="16200000" scaled="1"/>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sz="1800" dirty="0" smtClean="0">
                <a:solidFill>
                  <a:srgbClr val="FF0000"/>
                </a:solidFill>
                <a:latin typeface="Times" charset="0"/>
              </a:rPr>
              <a:t>semnal de confirmare</a:t>
            </a:r>
            <a:r>
              <a:rPr lang="ro-RO" sz="1800" dirty="0" smtClean="0">
                <a:solidFill>
                  <a:schemeClr val="tx1"/>
                </a:solidFill>
                <a:latin typeface="Times" charset="0"/>
              </a:rPr>
              <a:t> de la alt nod</a:t>
            </a:r>
          </a:p>
        </p:txBody>
      </p:sp>
      <p:sp>
        <p:nvSpPr>
          <p:cNvPr id="12" name="Rectangular Callout 11"/>
          <p:cNvSpPr/>
          <p:nvPr/>
        </p:nvSpPr>
        <p:spPr bwMode="auto">
          <a:xfrm>
            <a:off x="5712993" y="2996953"/>
            <a:ext cx="3153974" cy="432048"/>
          </a:xfrm>
          <a:prstGeom prst="wedgeRectCallout">
            <a:avLst>
              <a:gd name="adj1" fmla="val -132854"/>
              <a:gd name="adj2" fmla="val 44184"/>
            </a:avLst>
          </a:prstGeom>
          <a:gradFill>
            <a:gsLst>
              <a:gs pos="3000">
                <a:schemeClr val="accent1">
                  <a:tint val="50000"/>
                  <a:satMod val="300000"/>
                  <a:lumMod val="77000"/>
                  <a:lumOff val="23000"/>
                  <a:alpha val="25000"/>
                </a:schemeClr>
              </a:gs>
              <a:gs pos="85000">
                <a:schemeClr val="accent1">
                  <a:tint val="37000"/>
                  <a:satMod val="300000"/>
                  <a:alpha val="50000"/>
                </a:schemeClr>
              </a:gs>
              <a:gs pos="100000">
                <a:schemeClr val="accent1">
                  <a:tint val="15000"/>
                  <a:satMod val="350000"/>
                  <a:alpha val="75000"/>
                </a:schemeClr>
              </a:gs>
            </a:gsLst>
            <a:lin ang="16200000" scaled="1"/>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sz="1800" dirty="0" smtClean="0">
                <a:solidFill>
                  <a:schemeClr val="tx1"/>
                </a:solidFill>
                <a:latin typeface="Times" charset="0"/>
              </a:rPr>
              <a:t>Prelucrare dorește terminarea</a:t>
            </a:r>
          </a:p>
        </p:txBody>
      </p:sp>
      <p:sp>
        <p:nvSpPr>
          <p:cNvPr id="2" name="Slide Number Placeholder 1"/>
          <p:cNvSpPr>
            <a:spLocks noGrp="1"/>
          </p:cNvSpPr>
          <p:nvPr>
            <p:ph type="sldNum" sz="quarter" idx="12"/>
          </p:nvPr>
        </p:nvSpPr>
        <p:spPr/>
        <p:txBody>
          <a:bodyPr/>
          <a:lstStyle/>
          <a:p>
            <a:fld id="{746EBC53-4E8D-444E-AD09-E7905F64ED17}" type="slidenum">
              <a:rPr lang="en-GB" smtClean="0"/>
              <a:pPr/>
              <a:t>21</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2" grpId="0" animBg="1"/>
      <p:bldP spid="1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304800"/>
            <a:ext cx="8229600" cy="487363"/>
          </a:xfrm>
        </p:spPr>
        <p:txBody>
          <a:bodyPr/>
          <a:lstStyle/>
          <a:p>
            <a:pPr eaLnBrk="1" hangingPunct="1"/>
            <a:r>
              <a:rPr lang="en-US" sz="2800" dirty="0" err="1" smtClean="0"/>
              <a:t>Detecția</a:t>
            </a:r>
            <a:r>
              <a:rPr lang="en-US" sz="2800" dirty="0" smtClean="0"/>
              <a:t> </a:t>
            </a:r>
            <a:r>
              <a:rPr lang="en-US" sz="2800" dirty="0" err="1" smtClean="0"/>
              <a:t>terminării</a:t>
            </a:r>
            <a:r>
              <a:rPr lang="en-US" sz="2800" dirty="0" smtClean="0"/>
              <a:t> </a:t>
            </a:r>
            <a:r>
              <a:rPr lang="en-US" sz="2800" dirty="0" err="1" smtClean="0"/>
              <a:t>folosind</a:t>
            </a:r>
            <a:r>
              <a:rPr lang="en-US" sz="2800" dirty="0" smtClean="0"/>
              <a:t> </a:t>
            </a:r>
            <a:r>
              <a:rPr lang="en-US" sz="2800" dirty="0" err="1" smtClean="0"/>
              <a:t>marcaje</a:t>
            </a:r>
            <a:r>
              <a:rPr lang="ro-RO" sz="2800" dirty="0" smtClean="0"/>
              <a:t> (1)</a:t>
            </a:r>
            <a:endParaRPr lang="en-US" sz="2800" dirty="0" smtClean="0"/>
          </a:p>
        </p:txBody>
      </p:sp>
      <p:sp>
        <p:nvSpPr>
          <p:cNvPr id="13318" name="Rectangle 3"/>
          <p:cNvSpPr>
            <a:spLocks noGrp="1" noChangeArrowheads="1"/>
          </p:cNvSpPr>
          <p:nvPr>
            <p:ph type="body" idx="1"/>
          </p:nvPr>
        </p:nvSpPr>
        <p:spPr>
          <a:xfrm>
            <a:off x="0" y="1700808"/>
            <a:ext cx="9144000" cy="5157192"/>
          </a:xfrm>
        </p:spPr>
        <p:txBody>
          <a:bodyPr>
            <a:normAutofit/>
          </a:bodyPr>
          <a:lstStyle/>
          <a:p>
            <a:pPr eaLnBrk="1" hangingPunct="1">
              <a:lnSpc>
                <a:spcPct val="90000"/>
              </a:lnSpc>
            </a:pPr>
            <a:r>
              <a:rPr lang="en-US" sz="2400" dirty="0" err="1" smtClean="0"/>
              <a:t>Procesele</a:t>
            </a:r>
            <a:r>
              <a:rPr lang="en-US" sz="2400" dirty="0" smtClean="0"/>
              <a:t> transmit </a:t>
            </a:r>
            <a:r>
              <a:rPr lang="en-US" sz="2400" dirty="0" err="1" smtClean="0">
                <a:solidFill>
                  <a:srgbClr val="00B01B"/>
                </a:solidFill>
              </a:rPr>
              <a:t>mesaje</a:t>
            </a:r>
            <a:r>
              <a:rPr lang="en-US" sz="2400" dirty="0" smtClean="0">
                <a:solidFill>
                  <a:srgbClr val="00B01B"/>
                </a:solidFill>
              </a:rPr>
              <a:t> de </a:t>
            </a:r>
            <a:r>
              <a:rPr lang="en-US" sz="2400" dirty="0" err="1" smtClean="0">
                <a:solidFill>
                  <a:srgbClr val="00B050"/>
                </a:solidFill>
              </a:rPr>
              <a:t>marcaj</a:t>
            </a:r>
            <a:r>
              <a:rPr lang="en-US" sz="2400" b="1" dirty="0" smtClean="0"/>
              <a:t> </a:t>
            </a:r>
            <a:r>
              <a:rPr lang="en-US" sz="2400" dirty="0" smtClean="0"/>
              <a:t>la </a:t>
            </a:r>
            <a:r>
              <a:rPr lang="en-US" sz="2400" dirty="0" err="1" smtClean="0"/>
              <a:t>sf</a:t>
            </a:r>
            <a:r>
              <a:rPr lang="ro-RO" sz="2400" dirty="0" smtClean="0"/>
              <a:t>â</a:t>
            </a:r>
            <a:r>
              <a:rPr lang="en-US" sz="2400" dirty="0" err="1" smtClean="0"/>
              <a:t>rşitului</a:t>
            </a:r>
            <a:r>
              <a:rPr lang="en-US" sz="2400" dirty="0" smtClean="0"/>
              <a:t> </a:t>
            </a:r>
            <a:r>
              <a:rPr lang="en-US" sz="2400" dirty="0" err="1" smtClean="0"/>
              <a:t>comunicației</a:t>
            </a:r>
            <a:r>
              <a:rPr lang="ro-RO" sz="2400" dirty="0" smtClean="0"/>
              <a:t>.</a:t>
            </a:r>
            <a:endParaRPr lang="en-US" sz="2400" dirty="0" smtClean="0"/>
          </a:p>
          <a:p>
            <a:pPr eaLnBrk="1" hangingPunct="1">
              <a:lnSpc>
                <a:spcPct val="90000"/>
              </a:lnSpc>
            </a:pPr>
            <a:r>
              <a:rPr lang="ro-RO" sz="2400" dirty="0" smtClean="0"/>
              <a:t>Procesele p</a:t>
            </a:r>
            <a:r>
              <a:rPr lang="en-US" sz="2400" dirty="0" err="1" smtClean="0"/>
              <a:t>rimesc</a:t>
            </a:r>
            <a:r>
              <a:rPr lang="ro-RO" sz="2400" dirty="0" smtClean="0"/>
              <a:t> </a:t>
            </a:r>
            <a:r>
              <a:rPr lang="ro-RO" sz="2400" dirty="0" smtClean="0">
                <a:solidFill>
                  <a:srgbClr val="FF0000"/>
                </a:solidFill>
              </a:rPr>
              <a:t>semnale de</a:t>
            </a:r>
            <a:r>
              <a:rPr lang="en-US" sz="2400" dirty="0" smtClean="0">
                <a:solidFill>
                  <a:srgbClr val="FF0000"/>
                </a:solidFill>
              </a:rPr>
              <a:t> </a:t>
            </a:r>
            <a:r>
              <a:rPr lang="en-US" sz="2400" dirty="0" err="1" smtClean="0">
                <a:solidFill>
                  <a:srgbClr val="FF0000"/>
                </a:solidFill>
              </a:rPr>
              <a:t>confirmare</a:t>
            </a:r>
            <a:r>
              <a:rPr lang="en-US" sz="2400" dirty="0" smtClean="0"/>
              <a:t> </a:t>
            </a:r>
            <a:r>
              <a:rPr lang="en-US" sz="2400" dirty="0" err="1" smtClean="0"/>
              <a:t>doar</a:t>
            </a:r>
            <a:r>
              <a:rPr lang="en-US" sz="2400" dirty="0" smtClean="0"/>
              <a:t> </a:t>
            </a:r>
            <a:r>
              <a:rPr lang="en-US" sz="2400" dirty="0" err="1" smtClean="0"/>
              <a:t>pentru</a:t>
            </a:r>
            <a:r>
              <a:rPr lang="en-US" sz="2400" dirty="0" smtClean="0"/>
              <a:t> </a:t>
            </a:r>
            <a:r>
              <a:rPr lang="ro-RO" sz="2400" dirty="0" smtClean="0">
                <a:solidFill>
                  <a:srgbClr val="00B050"/>
                </a:solidFill>
              </a:rPr>
              <a:t>marcaje</a:t>
            </a:r>
            <a:r>
              <a:rPr lang="ro-RO" sz="2400" dirty="0" smtClean="0"/>
              <a:t>.</a:t>
            </a:r>
            <a:endParaRPr lang="en-US" sz="2400" dirty="0" smtClean="0"/>
          </a:p>
          <a:p>
            <a:pPr eaLnBrk="1" hangingPunct="1">
              <a:lnSpc>
                <a:spcPct val="90000"/>
              </a:lnSpc>
            </a:pPr>
            <a:r>
              <a:rPr lang="ro-RO" sz="2400" dirty="0" smtClean="0"/>
              <a:t>P</a:t>
            </a:r>
            <a:r>
              <a:rPr lang="en-US" sz="2400" dirty="0" err="1" smtClean="0"/>
              <a:t>entru</a:t>
            </a:r>
            <a:r>
              <a:rPr lang="en-US" sz="2400" dirty="0" smtClean="0"/>
              <a:t> </a:t>
            </a:r>
            <a:r>
              <a:rPr lang="en-US" sz="2400" dirty="0" err="1" smtClean="0"/>
              <a:t>terminare</a:t>
            </a:r>
            <a:r>
              <a:rPr lang="en-US" sz="2400" dirty="0" smtClean="0"/>
              <a:t>:</a:t>
            </a:r>
          </a:p>
          <a:p>
            <a:pPr lvl="1" eaLnBrk="1" hangingPunct="1">
              <a:lnSpc>
                <a:spcPct val="90000"/>
              </a:lnSpc>
            </a:pPr>
            <a:r>
              <a:rPr lang="en-US" sz="2200" dirty="0" smtClean="0"/>
              <a:t>a</a:t>
            </a:r>
            <a:r>
              <a:rPr lang="ro-RO" sz="2200" dirty="0" smtClean="0"/>
              <a:t>şteaptă  </a:t>
            </a:r>
            <a:r>
              <a:rPr lang="ro-RO" sz="2200" dirty="0" smtClean="0">
                <a:solidFill>
                  <a:srgbClr val="00B050"/>
                </a:solidFill>
              </a:rPr>
              <a:t>marcaje </a:t>
            </a:r>
            <a:r>
              <a:rPr lang="ro-RO" sz="2200" dirty="0" smtClean="0"/>
              <a:t> pe legăturile de intrare</a:t>
            </a:r>
            <a:endParaRPr lang="en-US" sz="2200" dirty="0" smtClean="0"/>
          </a:p>
          <a:p>
            <a:pPr lvl="2" eaLnBrk="1" hangingPunct="1">
              <a:lnSpc>
                <a:spcPct val="90000"/>
              </a:lnSpc>
            </a:pPr>
            <a:r>
              <a:rPr lang="ro-RO" sz="1800" i="1" dirty="0" smtClean="0">
                <a:solidFill>
                  <a:schemeClr val="tx1">
                    <a:lumMod val="50000"/>
                    <a:lumOff val="50000"/>
                  </a:schemeClr>
                </a:solidFill>
              </a:rPr>
              <a:t>(să termine cei de la care a primit mesaje)</a:t>
            </a:r>
          </a:p>
          <a:p>
            <a:pPr lvl="1" eaLnBrk="1" hangingPunct="1">
              <a:lnSpc>
                <a:spcPct val="90000"/>
              </a:lnSpc>
            </a:pPr>
            <a:r>
              <a:rPr lang="ro-RO" sz="2200" dirty="0" smtClean="0"/>
              <a:t>transmite </a:t>
            </a:r>
            <a:r>
              <a:rPr lang="ro-RO" sz="2200" dirty="0" smtClean="0">
                <a:solidFill>
                  <a:srgbClr val="00B050"/>
                </a:solidFill>
              </a:rPr>
              <a:t>marcaje</a:t>
            </a:r>
            <a:r>
              <a:rPr lang="ro-RO" sz="2200" dirty="0" smtClean="0"/>
              <a:t>  pe legăturile de ieşire</a:t>
            </a:r>
          </a:p>
          <a:p>
            <a:pPr lvl="2" eaLnBrk="1" hangingPunct="1">
              <a:lnSpc>
                <a:spcPct val="90000"/>
              </a:lnSpc>
            </a:pPr>
            <a:r>
              <a:rPr lang="ro-RO" sz="1800" i="1" dirty="0" smtClean="0">
                <a:solidFill>
                  <a:schemeClr val="tx1">
                    <a:lumMod val="50000"/>
                    <a:lumOff val="50000"/>
                  </a:schemeClr>
                </a:solidFill>
              </a:rPr>
              <a:t>(anunță propria terminare celor cărora le-a trimis mesaje)</a:t>
            </a:r>
          </a:p>
          <a:p>
            <a:pPr lvl="1" eaLnBrk="1" hangingPunct="1">
              <a:lnSpc>
                <a:spcPct val="90000"/>
              </a:lnSpc>
            </a:pPr>
            <a:r>
              <a:rPr lang="ro-RO" sz="2200" dirty="0" smtClean="0"/>
              <a:t>transmite </a:t>
            </a:r>
            <a:r>
              <a:rPr lang="ro-RO" sz="2200" dirty="0" smtClean="0">
                <a:solidFill>
                  <a:srgbClr val="FF0000"/>
                </a:solidFill>
              </a:rPr>
              <a:t>semnale</a:t>
            </a:r>
            <a:r>
              <a:rPr lang="ro-RO" sz="2200" dirty="0" smtClean="0"/>
              <a:t> pe legăturile de intrare (mai puțin </a:t>
            </a:r>
            <a:r>
              <a:rPr lang="ro-RO" sz="2200" b="1" dirty="0" smtClean="0"/>
              <a:t>prim</a:t>
            </a:r>
            <a:r>
              <a:rPr lang="ro-RO" sz="2200" dirty="0" smtClean="0"/>
              <a:t>)</a:t>
            </a:r>
          </a:p>
          <a:p>
            <a:pPr lvl="2" eaLnBrk="1" hangingPunct="1">
              <a:lnSpc>
                <a:spcPct val="90000"/>
              </a:lnSpc>
            </a:pPr>
            <a:r>
              <a:rPr lang="ro-RO" sz="1800" i="1" dirty="0" smtClean="0">
                <a:solidFill>
                  <a:schemeClr val="tx1">
                    <a:lumMod val="50000"/>
                    <a:lumOff val="50000"/>
                  </a:schemeClr>
                </a:solidFill>
              </a:rPr>
              <a:t>(confirmă marcajele primite)</a:t>
            </a:r>
          </a:p>
          <a:p>
            <a:pPr lvl="1" eaLnBrk="1" hangingPunct="1">
              <a:lnSpc>
                <a:spcPct val="90000"/>
              </a:lnSpc>
            </a:pPr>
            <a:r>
              <a:rPr lang="ro-RO" sz="2200" dirty="0" smtClean="0"/>
              <a:t>aşteaptă  </a:t>
            </a:r>
            <a:r>
              <a:rPr lang="ro-RO" sz="2200" dirty="0" smtClean="0">
                <a:solidFill>
                  <a:srgbClr val="FF0000"/>
                </a:solidFill>
              </a:rPr>
              <a:t>semnale</a:t>
            </a:r>
            <a:r>
              <a:rPr lang="ro-RO" sz="2200" dirty="0" smtClean="0"/>
              <a:t> pe legăturile ieşire</a:t>
            </a:r>
          </a:p>
          <a:p>
            <a:pPr lvl="2" eaLnBrk="1" hangingPunct="1">
              <a:lnSpc>
                <a:spcPct val="90000"/>
              </a:lnSpc>
            </a:pPr>
            <a:r>
              <a:rPr lang="ro-RO" sz="1800" i="1" dirty="0" smtClean="0">
                <a:solidFill>
                  <a:schemeClr val="tx1">
                    <a:lumMod val="50000"/>
                    <a:lumOff val="50000"/>
                  </a:schemeClr>
                </a:solidFill>
              </a:rPr>
              <a:t>(așteaptă confirmări pentru marcajele trimise)</a:t>
            </a:r>
          </a:p>
          <a:p>
            <a:pPr lvl="1" eaLnBrk="1" hangingPunct="1">
              <a:lnSpc>
                <a:spcPct val="90000"/>
              </a:lnSpc>
            </a:pPr>
            <a:r>
              <a:rPr lang="ro-RO" sz="2200" dirty="0" smtClean="0"/>
              <a:t>transmite </a:t>
            </a:r>
            <a:r>
              <a:rPr lang="ro-RO" sz="2200" dirty="0" smtClean="0">
                <a:solidFill>
                  <a:srgbClr val="FF0000"/>
                </a:solidFill>
              </a:rPr>
              <a:t>semnal</a:t>
            </a:r>
            <a:r>
              <a:rPr lang="ro-RO" sz="2200" dirty="0" smtClean="0"/>
              <a:t>   pentru </a:t>
            </a:r>
            <a:r>
              <a:rPr lang="ro-RO" sz="2200" b="1" dirty="0" smtClean="0"/>
              <a:t>prim</a:t>
            </a:r>
          </a:p>
        </p:txBody>
      </p:sp>
      <p:sp>
        <p:nvSpPr>
          <p:cNvPr id="4" name="Oval 4"/>
          <p:cNvSpPr>
            <a:spLocks noChangeArrowheads="1"/>
          </p:cNvSpPr>
          <p:nvPr/>
        </p:nvSpPr>
        <p:spPr bwMode="auto">
          <a:xfrm>
            <a:off x="6185892" y="5515303"/>
            <a:ext cx="25908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Times New Roman" charset="0"/>
                <a:ea typeface="ＭＳ Ｐゴシック" charset="0"/>
              </a:rPr>
              <a:t>Proces</a:t>
            </a:r>
          </a:p>
        </p:txBody>
      </p:sp>
      <p:sp>
        <p:nvSpPr>
          <p:cNvPr id="5" name="Line 5"/>
          <p:cNvSpPr>
            <a:spLocks noChangeShapeType="1"/>
          </p:cNvSpPr>
          <p:nvPr/>
        </p:nvSpPr>
        <p:spPr bwMode="auto">
          <a:xfrm>
            <a:off x="6262092" y="4905703"/>
            <a:ext cx="381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 name="Line 6"/>
          <p:cNvSpPr>
            <a:spLocks noChangeShapeType="1"/>
          </p:cNvSpPr>
          <p:nvPr/>
        </p:nvSpPr>
        <p:spPr bwMode="auto">
          <a:xfrm>
            <a:off x="7176492" y="4753303"/>
            <a:ext cx="76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 name="Line 7"/>
          <p:cNvSpPr>
            <a:spLocks noChangeShapeType="1"/>
          </p:cNvSpPr>
          <p:nvPr/>
        </p:nvSpPr>
        <p:spPr bwMode="auto">
          <a:xfrm flipH="1">
            <a:off x="8014692" y="4829503"/>
            <a:ext cx="609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8" name="Text Box 8"/>
          <p:cNvSpPr txBox="1">
            <a:spLocks noChangeArrowheads="1"/>
          </p:cNvSpPr>
          <p:nvPr/>
        </p:nvSpPr>
        <p:spPr bwMode="auto">
          <a:xfrm>
            <a:off x="7252692" y="4448503"/>
            <a:ext cx="838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200">
                <a:latin typeface="Times New Roman" charset="0"/>
                <a:ea typeface="ＭＳ Ｐゴシック" charset="0"/>
              </a:rPr>
              <a:t>prim</a:t>
            </a:r>
          </a:p>
        </p:txBody>
      </p:sp>
      <p:sp>
        <p:nvSpPr>
          <p:cNvPr id="9" name="Line 9"/>
          <p:cNvSpPr>
            <a:spLocks noChangeShapeType="1"/>
          </p:cNvSpPr>
          <p:nvPr/>
        </p:nvSpPr>
        <p:spPr bwMode="auto">
          <a:xfrm flipH="1">
            <a:off x="6338292" y="6124903"/>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0" name="Line 10"/>
          <p:cNvSpPr>
            <a:spLocks noChangeShapeType="1"/>
          </p:cNvSpPr>
          <p:nvPr/>
        </p:nvSpPr>
        <p:spPr bwMode="auto">
          <a:xfrm>
            <a:off x="8014692" y="6124903"/>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1" name="Line 11"/>
          <p:cNvSpPr>
            <a:spLocks noChangeShapeType="1"/>
          </p:cNvSpPr>
          <p:nvPr/>
        </p:nvSpPr>
        <p:spPr bwMode="auto">
          <a:xfrm>
            <a:off x="6109692" y="4981903"/>
            <a:ext cx="228600" cy="381000"/>
          </a:xfrm>
          <a:prstGeom prst="line">
            <a:avLst/>
          </a:prstGeom>
          <a:noFill/>
          <a:ln w="571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2" name="Line 12"/>
          <p:cNvSpPr>
            <a:spLocks noChangeShapeType="1"/>
          </p:cNvSpPr>
          <p:nvPr/>
        </p:nvSpPr>
        <p:spPr bwMode="auto">
          <a:xfrm>
            <a:off x="7024092" y="4905703"/>
            <a:ext cx="76200" cy="381000"/>
          </a:xfrm>
          <a:prstGeom prst="line">
            <a:avLst/>
          </a:prstGeom>
          <a:noFill/>
          <a:ln w="571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3" name="Line 13"/>
          <p:cNvSpPr>
            <a:spLocks noChangeShapeType="1"/>
          </p:cNvSpPr>
          <p:nvPr/>
        </p:nvSpPr>
        <p:spPr bwMode="auto">
          <a:xfrm flipH="1">
            <a:off x="8090892" y="4905703"/>
            <a:ext cx="228600" cy="228600"/>
          </a:xfrm>
          <a:prstGeom prst="line">
            <a:avLst/>
          </a:prstGeom>
          <a:noFill/>
          <a:ln w="571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4" name="Line 14"/>
          <p:cNvSpPr>
            <a:spLocks noChangeShapeType="1"/>
          </p:cNvSpPr>
          <p:nvPr/>
        </p:nvSpPr>
        <p:spPr bwMode="auto">
          <a:xfrm flipH="1">
            <a:off x="6338292" y="6277303"/>
            <a:ext cx="228600" cy="228600"/>
          </a:xfrm>
          <a:prstGeom prst="line">
            <a:avLst/>
          </a:prstGeom>
          <a:noFill/>
          <a:ln w="571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5" name="Line 16"/>
          <p:cNvSpPr>
            <a:spLocks noChangeShapeType="1"/>
          </p:cNvSpPr>
          <p:nvPr/>
        </p:nvSpPr>
        <p:spPr bwMode="auto">
          <a:xfrm>
            <a:off x="8090892" y="6353503"/>
            <a:ext cx="152400" cy="228600"/>
          </a:xfrm>
          <a:prstGeom prst="line">
            <a:avLst/>
          </a:prstGeom>
          <a:noFill/>
          <a:ln w="571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6" name="Line 17"/>
          <p:cNvSpPr>
            <a:spLocks noChangeShapeType="1"/>
          </p:cNvSpPr>
          <p:nvPr/>
        </p:nvSpPr>
        <p:spPr bwMode="auto">
          <a:xfrm flipH="1" flipV="1">
            <a:off x="6566892" y="5210503"/>
            <a:ext cx="152400" cy="304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7" name="Line 18"/>
          <p:cNvSpPr>
            <a:spLocks noChangeShapeType="1"/>
          </p:cNvSpPr>
          <p:nvPr/>
        </p:nvSpPr>
        <p:spPr bwMode="auto">
          <a:xfrm flipV="1">
            <a:off x="8243292" y="5210503"/>
            <a:ext cx="228600" cy="228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8" name="Line 19"/>
          <p:cNvSpPr>
            <a:spLocks noChangeShapeType="1"/>
          </p:cNvSpPr>
          <p:nvPr/>
        </p:nvSpPr>
        <p:spPr bwMode="auto">
          <a:xfrm flipV="1">
            <a:off x="6643092" y="6353503"/>
            <a:ext cx="152400" cy="228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9" name="Line 20"/>
          <p:cNvSpPr>
            <a:spLocks noChangeShapeType="1"/>
          </p:cNvSpPr>
          <p:nvPr/>
        </p:nvSpPr>
        <p:spPr bwMode="auto">
          <a:xfrm flipH="1" flipV="1">
            <a:off x="8243292" y="6201103"/>
            <a:ext cx="228600" cy="2286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0" name="Line 21"/>
          <p:cNvSpPr>
            <a:spLocks noChangeShapeType="1"/>
          </p:cNvSpPr>
          <p:nvPr/>
        </p:nvSpPr>
        <p:spPr bwMode="auto">
          <a:xfrm flipH="1" flipV="1">
            <a:off x="7328892" y="4905703"/>
            <a:ext cx="76200" cy="609600"/>
          </a:xfrm>
          <a:prstGeom prst="line">
            <a:avLst/>
          </a:prstGeom>
          <a:noFill/>
          <a:ln w="571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 name="Slide Number Placeholder 1"/>
          <p:cNvSpPr>
            <a:spLocks noGrp="1"/>
          </p:cNvSpPr>
          <p:nvPr>
            <p:ph type="sldNum" sz="quarter" idx="12"/>
          </p:nvPr>
        </p:nvSpPr>
        <p:spPr/>
        <p:txBody>
          <a:bodyPr/>
          <a:lstStyle/>
          <a:p>
            <a:fld id="{746EBC53-4E8D-444E-AD09-E7905F64ED17}" type="slidenum">
              <a:rPr lang="en-GB" smtClean="0"/>
              <a:pPr/>
              <a:t>22</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par>
                                <p:cTn id="26" presetID="22" presetClass="entr" presetSubtype="4"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par>
                                <p:cTn id="29" presetID="2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par>
                                <p:cTn id="32" presetID="22" presetClass="entr" presetSubtype="4"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304800"/>
            <a:ext cx="8229600" cy="487363"/>
          </a:xfrm>
        </p:spPr>
        <p:txBody>
          <a:bodyPr/>
          <a:lstStyle/>
          <a:p>
            <a:pPr eaLnBrk="1" hangingPunct="1"/>
            <a:r>
              <a:rPr lang="en-US" sz="2800" dirty="0" err="1" smtClean="0"/>
              <a:t>Detecția</a:t>
            </a:r>
            <a:r>
              <a:rPr lang="en-US" sz="2800" dirty="0" smtClean="0"/>
              <a:t> </a:t>
            </a:r>
            <a:r>
              <a:rPr lang="en-US" sz="2800" dirty="0" err="1" smtClean="0"/>
              <a:t>terminării</a:t>
            </a:r>
            <a:r>
              <a:rPr lang="en-US" sz="2800" dirty="0" smtClean="0"/>
              <a:t> </a:t>
            </a:r>
            <a:r>
              <a:rPr lang="en-US" sz="2800" dirty="0" err="1" smtClean="0"/>
              <a:t>folosind</a:t>
            </a:r>
            <a:r>
              <a:rPr lang="en-US" sz="2800" dirty="0" smtClean="0"/>
              <a:t> </a:t>
            </a:r>
            <a:r>
              <a:rPr lang="en-US" sz="2800" dirty="0" err="1" smtClean="0"/>
              <a:t>marcaje</a:t>
            </a:r>
            <a:r>
              <a:rPr lang="ro-RO" sz="2800" dirty="0" smtClean="0"/>
              <a:t> (</a:t>
            </a:r>
            <a:r>
              <a:rPr lang="en-US" sz="2800" dirty="0" smtClean="0"/>
              <a:t>2</a:t>
            </a:r>
            <a:r>
              <a:rPr lang="ro-RO" sz="2800" dirty="0" smtClean="0"/>
              <a:t>)</a:t>
            </a:r>
            <a:endParaRPr lang="en-US" sz="2800" dirty="0" smtClean="0"/>
          </a:p>
        </p:txBody>
      </p:sp>
      <p:sp>
        <p:nvSpPr>
          <p:cNvPr id="13318" name="Rectangle 3"/>
          <p:cNvSpPr>
            <a:spLocks noGrp="1" noChangeArrowheads="1"/>
          </p:cNvSpPr>
          <p:nvPr>
            <p:ph type="body" idx="1"/>
          </p:nvPr>
        </p:nvSpPr>
        <p:spPr>
          <a:xfrm>
            <a:off x="0" y="1700808"/>
            <a:ext cx="9144000" cy="5157192"/>
          </a:xfrm>
        </p:spPr>
        <p:txBody>
          <a:bodyPr>
            <a:normAutofit/>
          </a:bodyPr>
          <a:lstStyle/>
          <a:p>
            <a:pPr eaLnBrk="1" hangingPunct="1">
              <a:lnSpc>
                <a:spcPct val="90000"/>
              </a:lnSpc>
            </a:pPr>
            <a:r>
              <a:rPr lang="ro-RO" sz="2400" dirty="0" smtClean="0"/>
              <a:t>Pentru fiecare arc se țin două atribute: </a:t>
            </a:r>
            <a:r>
              <a:rPr lang="ro-RO" sz="2400" b="1" i="1" dirty="0" smtClean="0">
                <a:solidFill>
                  <a:schemeClr val="tx2"/>
                </a:solidFill>
              </a:rPr>
              <a:t>activ</a:t>
            </a:r>
            <a:r>
              <a:rPr lang="ro-RO" sz="2400" dirty="0" smtClean="0"/>
              <a:t> și </a:t>
            </a:r>
            <a:r>
              <a:rPr lang="ro-RO" sz="2400" b="1" i="1" dirty="0" smtClean="0">
                <a:solidFill>
                  <a:srgbClr val="00B01B"/>
                </a:solidFill>
              </a:rPr>
              <a:t>marcaj</a:t>
            </a:r>
            <a:r>
              <a:rPr lang="ro-RO" sz="2400" b="1" i="1" dirty="0" smtClean="0"/>
              <a:t>.</a:t>
            </a:r>
            <a:endParaRPr lang="en-US" sz="2400" b="1" i="1" dirty="0" smtClean="0"/>
          </a:p>
          <a:p>
            <a:pPr eaLnBrk="1" hangingPunct="1">
              <a:lnSpc>
                <a:spcPct val="90000"/>
              </a:lnSpc>
            </a:pPr>
            <a:endParaRPr lang="en-US" sz="2400" b="1" i="1" dirty="0" smtClean="0"/>
          </a:p>
          <a:p>
            <a:pPr eaLnBrk="1" hangingPunct="1">
              <a:lnSpc>
                <a:spcPct val="90000"/>
              </a:lnSpc>
            </a:pPr>
            <a:r>
              <a:rPr lang="ro-RO" sz="2400" dirty="0" smtClean="0"/>
              <a:t>P</a:t>
            </a:r>
            <a:r>
              <a:rPr lang="en-US" sz="2400" dirty="0" err="1" smtClean="0"/>
              <a:t>entru</a:t>
            </a:r>
            <a:r>
              <a:rPr lang="en-US" sz="2400" dirty="0" smtClean="0"/>
              <a:t> </a:t>
            </a:r>
            <a:r>
              <a:rPr lang="en-US" sz="2400" dirty="0" err="1" smtClean="0"/>
              <a:t>fiecare</a:t>
            </a:r>
            <a:r>
              <a:rPr lang="en-US" sz="2400" dirty="0" smtClean="0"/>
              <a:t> </a:t>
            </a:r>
            <a:r>
              <a:rPr lang="en-US" sz="2400" b="1" dirty="0" smtClean="0"/>
              <a:t>arc de </a:t>
            </a:r>
            <a:r>
              <a:rPr lang="en-US" sz="2400" b="1" dirty="0" err="1" smtClean="0"/>
              <a:t>intrare</a:t>
            </a:r>
            <a:r>
              <a:rPr lang="en-US" sz="2400" dirty="0" smtClean="0"/>
              <a:t>, se </a:t>
            </a:r>
            <a:r>
              <a:rPr lang="en-US" sz="2400" dirty="0" err="1" smtClean="0"/>
              <a:t>înregistrează</a:t>
            </a:r>
            <a:r>
              <a:rPr lang="en-US" sz="2400" dirty="0" smtClean="0"/>
              <a:t> </a:t>
            </a:r>
            <a:r>
              <a:rPr lang="en-US" sz="2400" dirty="0" err="1" smtClean="0"/>
              <a:t>dacă</a:t>
            </a:r>
            <a:r>
              <a:rPr lang="en-US" sz="2400" dirty="0" smtClean="0"/>
              <a:t>:</a:t>
            </a:r>
            <a:endParaRPr lang="ro-RO" sz="2400" dirty="0" smtClean="0"/>
          </a:p>
          <a:p>
            <a:pPr lvl="1" eaLnBrk="1" hangingPunct="1">
              <a:lnSpc>
                <a:spcPct val="90000"/>
              </a:lnSpc>
            </a:pPr>
            <a:r>
              <a:rPr lang="en-US" sz="2400" dirty="0" smtClean="0"/>
              <a:t>s-a </a:t>
            </a:r>
            <a:r>
              <a:rPr lang="en-US" sz="2400" dirty="0" err="1" smtClean="0"/>
              <a:t>primit</a:t>
            </a:r>
            <a:r>
              <a:rPr lang="en-US" sz="2400" dirty="0" smtClean="0"/>
              <a:t> un </a:t>
            </a:r>
            <a:r>
              <a:rPr lang="en-US" sz="2400" dirty="0" err="1" smtClean="0">
                <a:solidFill>
                  <a:schemeClr val="tx2"/>
                </a:solidFill>
              </a:rPr>
              <a:t>mesaj</a:t>
            </a:r>
            <a:r>
              <a:rPr lang="en-US" sz="2400" dirty="0" smtClean="0">
                <a:solidFill>
                  <a:schemeClr val="tx2"/>
                </a:solidFill>
              </a:rPr>
              <a:t> </a:t>
            </a:r>
            <a:r>
              <a:rPr lang="en-US" sz="2400" dirty="0" smtClean="0"/>
              <a:t>(se </a:t>
            </a:r>
            <a:r>
              <a:rPr lang="en-US" sz="2400" dirty="0" err="1" smtClean="0"/>
              <a:t>pune</a:t>
            </a:r>
            <a:r>
              <a:rPr lang="en-US" sz="2400" dirty="0" smtClean="0"/>
              <a:t> </a:t>
            </a:r>
            <a:r>
              <a:rPr lang="ro-RO" sz="2400" b="1" i="1" dirty="0" smtClean="0">
                <a:solidFill>
                  <a:schemeClr val="tx2"/>
                </a:solidFill>
              </a:rPr>
              <a:t>activ</a:t>
            </a:r>
            <a:r>
              <a:rPr lang="en-US" sz="2400" dirty="0" smtClean="0"/>
              <a:t> </a:t>
            </a:r>
            <a:r>
              <a:rPr lang="en-US" sz="2400" dirty="0" err="1" smtClean="0"/>
              <a:t>pe</a:t>
            </a:r>
            <a:r>
              <a:rPr lang="en-US" sz="2400" dirty="0" smtClean="0"/>
              <a:t> true);</a:t>
            </a:r>
            <a:endParaRPr lang="ro-RO" sz="2400" dirty="0" smtClean="0"/>
          </a:p>
          <a:p>
            <a:pPr lvl="1" eaLnBrk="1" hangingPunct="1">
              <a:lnSpc>
                <a:spcPct val="90000"/>
              </a:lnSpc>
            </a:pPr>
            <a:r>
              <a:rPr lang="en-US" sz="2400" dirty="0" smtClean="0"/>
              <a:t>s-a </a:t>
            </a:r>
            <a:r>
              <a:rPr lang="en-US" sz="2400" dirty="0" err="1" smtClean="0"/>
              <a:t>primit</a:t>
            </a:r>
            <a:r>
              <a:rPr lang="en-US" sz="2400" dirty="0" smtClean="0"/>
              <a:t> un </a:t>
            </a:r>
            <a:r>
              <a:rPr lang="en-US" sz="2400" dirty="0" err="1" smtClean="0">
                <a:solidFill>
                  <a:srgbClr val="00B01B"/>
                </a:solidFill>
              </a:rPr>
              <a:t>marcaj</a:t>
            </a:r>
            <a:r>
              <a:rPr lang="en-US" sz="2400" dirty="0" smtClean="0">
                <a:solidFill>
                  <a:srgbClr val="00B01B"/>
                </a:solidFill>
              </a:rPr>
              <a:t> </a:t>
            </a:r>
            <a:r>
              <a:rPr lang="en-US" sz="2400" dirty="0" smtClean="0"/>
              <a:t>(se </a:t>
            </a:r>
            <a:r>
              <a:rPr lang="en-US" sz="2400" dirty="0" err="1" smtClean="0"/>
              <a:t>pune</a:t>
            </a:r>
            <a:r>
              <a:rPr lang="en-US" sz="2400" dirty="0" smtClean="0"/>
              <a:t> </a:t>
            </a:r>
            <a:r>
              <a:rPr lang="ro-RO" sz="2400" b="1" i="1" dirty="0" smtClean="0">
                <a:solidFill>
                  <a:srgbClr val="00B01B"/>
                </a:solidFill>
              </a:rPr>
              <a:t>marcaj</a:t>
            </a:r>
            <a:r>
              <a:rPr lang="en-US" sz="2400" dirty="0" smtClean="0"/>
              <a:t> </a:t>
            </a:r>
            <a:r>
              <a:rPr lang="en-US" sz="2400" dirty="0" err="1" smtClean="0"/>
              <a:t>pe</a:t>
            </a:r>
            <a:r>
              <a:rPr lang="en-US" sz="2400" dirty="0" smtClean="0"/>
              <a:t> true);</a:t>
            </a:r>
            <a:endParaRPr lang="ro-RO" sz="2400" dirty="0" smtClean="0"/>
          </a:p>
          <a:p>
            <a:pPr lvl="1" eaLnBrk="1" hangingPunct="1">
              <a:lnSpc>
                <a:spcPct val="90000"/>
              </a:lnSpc>
            </a:pPr>
            <a:r>
              <a:rPr lang="en-US" sz="2400" dirty="0" smtClean="0"/>
              <a:t>s-a </a:t>
            </a:r>
            <a:r>
              <a:rPr lang="en-US" sz="2400" dirty="0" err="1" smtClean="0"/>
              <a:t>transmis</a:t>
            </a:r>
            <a:r>
              <a:rPr lang="en-US" sz="2400" dirty="0" smtClean="0"/>
              <a:t> un </a:t>
            </a:r>
            <a:r>
              <a:rPr lang="en-US" sz="2400" dirty="0" err="1" smtClean="0">
                <a:solidFill>
                  <a:srgbClr val="FF0000"/>
                </a:solidFill>
              </a:rPr>
              <a:t>semnal</a:t>
            </a:r>
            <a:r>
              <a:rPr lang="en-US" sz="2400" dirty="0" smtClean="0">
                <a:solidFill>
                  <a:srgbClr val="FF0000"/>
                </a:solidFill>
              </a:rPr>
              <a:t> de </a:t>
            </a:r>
            <a:r>
              <a:rPr lang="en-US" sz="2400" dirty="0" err="1" smtClean="0">
                <a:solidFill>
                  <a:srgbClr val="FF0000"/>
                </a:solidFill>
              </a:rPr>
              <a:t>confirmare</a:t>
            </a:r>
            <a:r>
              <a:rPr lang="en-US" sz="2400" dirty="0" smtClean="0"/>
              <a:t> (se pun </a:t>
            </a:r>
            <a:r>
              <a:rPr lang="en-US" sz="2400" dirty="0" err="1" smtClean="0"/>
              <a:t>ambele</a:t>
            </a:r>
            <a:r>
              <a:rPr lang="en-US" sz="2400" dirty="0" smtClean="0"/>
              <a:t> </a:t>
            </a:r>
            <a:r>
              <a:rPr lang="en-US" sz="2400" dirty="0" err="1" smtClean="0"/>
              <a:t>pe</a:t>
            </a:r>
            <a:r>
              <a:rPr lang="en-US" sz="2400" dirty="0" smtClean="0"/>
              <a:t> false).</a:t>
            </a:r>
          </a:p>
          <a:p>
            <a:pPr lvl="1" eaLnBrk="1" hangingPunct="1">
              <a:lnSpc>
                <a:spcPct val="90000"/>
              </a:lnSpc>
            </a:pPr>
            <a:endParaRPr lang="en-US" sz="2400" dirty="0" smtClean="0"/>
          </a:p>
          <a:p>
            <a:pPr eaLnBrk="1" hangingPunct="1">
              <a:lnSpc>
                <a:spcPct val="90000"/>
              </a:lnSpc>
            </a:pPr>
            <a:r>
              <a:rPr lang="ro-RO" sz="2400" dirty="0" err="1"/>
              <a:t>P</a:t>
            </a:r>
            <a:r>
              <a:rPr lang="en-US" sz="2400" dirty="0" err="1" smtClean="0"/>
              <a:t>entru</a:t>
            </a:r>
            <a:r>
              <a:rPr lang="en-US" sz="2400" dirty="0" smtClean="0"/>
              <a:t> </a:t>
            </a:r>
            <a:r>
              <a:rPr lang="en-US" sz="2400" dirty="0" err="1" smtClean="0"/>
              <a:t>fiecare</a:t>
            </a:r>
            <a:r>
              <a:rPr lang="en-US" sz="2400" dirty="0" smtClean="0"/>
              <a:t> </a:t>
            </a:r>
            <a:r>
              <a:rPr lang="en-US" sz="2400" b="1" dirty="0" smtClean="0"/>
              <a:t>arc de </a:t>
            </a:r>
            <a:r>
              <a:rPr lang="en-US" sz="2400" b="1" dirty="0" err="1" smtClean="0"/>
              <a:t>ieşire</a:t>
            </a:r>
            <a:r>
              <a:rPr lang="en-US" sz="2400" dirty="0" smtClean="0"/>
              <a:t>, se </a:t>
            </a:r>
            <a:r>
              <a:rPr lang="en-US" sz="2400" dirty="0" err="1" smtClean="0"/>
              <a:t>înregistrează</a:t>
            </a:r>
            <a:r>
              <a:rPr lang="en-US" sz="2400" dirty="0" smtClean="0"/>
              <a:t> </a:t>
            </a:r>
            <a:r>
              <a:rPr lang="en-US" sz="2400" dirty="0" err="1" smtClean="0"/>
              <a:t>dacă</a:t>
            </a:r>
            <a:r>
              <a:rPr lang="en-US" sz="2400" dirty="0" smtClean="0"/>
              <a:t>:</a:t>
            </a:r>
            <a:endParaRPr lang="ro-RO" sz="2400" dirty="0" smtClean="0"/>
          </a:p>
          <a:p>
            <a:pPr lvl="1" eaLnBrk="1" hangingPunct="1">
              <a:lnSpc>
                <a:spcPct val="90000"/>
              </a:lnSpc>
            </a:pPr>
            <a:r>
              <a:rPr lang="en-US" sz="2400" dirty="0" smtClean="0"/>
              <a:t>s-a </a:t>
            </a:r>
            <a:r>
              <a:rPr lang="en-US" sz="2400" dirty="0" err="1" smtClean="0"/>
              <a:t>transmis</a:t>
            </a:r>
            <a:r>
              <a:rPr lang="en-US" sz="2400" dirty="0" smtClean="0"/>
              <a:t> un </a:t>
            </a:r>
            <a:r>
              <a:rPr lang="en-US" sz="2400" dirty="0" err="1" smtClean="0">
                <a:solidFill>
                  <a:schemeClr val="tx2"/>
                </a:solidFill>
              </a:rPr>
              <a:t>mesaj</a:t>
            </a:r>
            <a:r>
              <a:rPr lang="en-US" sz="2400" dirty="0" smtClean="0"/>
              <a:t> (se </a:t>
            </a:r>
            <a:r>
              <a:rPr lang="en-US" sz="2400" dirty="0" err="1" smtClean="0"/>
              <a:t>pune</a:t>
            </a:r>
            <a:r>
              <a:rPr lang="en-US" sz="2400" dirty="0" smtClean="0"/>
              <a:t> </a:t>
            </a:r>
            <a:r>
              <a:rPr lang="ro-RO" sz="2400" b="1" i="1" dirty="0" smtClean="0">
                <a:solidFill>
                  <a:schemeClr val="tx2"/>
                </a:solidFill>
              </a:rPr>
              <a:t>activ</a:t>
            </a:r>
            <a:r>
              <a:rPr lang="en-US" sz="2400" dirty="0" smtClean="0"/>
              <a:t> </a:t>
            </a:r>
            <a:r>
              <a:rPr lang="en-US" sz="2400" dirty="0" err="1" smtClean="0"/>
              <a:t>pe</a:t>
            </a:r>
            <a:r>
              <a:rPr lang="en-US" sz="2400" dirty="0" smtClean="0"/>
              <a:t> true);</a:t>
            </a:r>
            <a:endParaRPr lang="ro-RO" sz="2400" dirty="0" smtClean="0"/>
          </a:p>
          <a:p>
            <a:pPr lvl="1" eaLnBrk="1" hangingPunct="1">
              <a:lnSpc>
                <a:spcPct val="90000"/>
              </a:lnSpc>
            </a:pPr>
            <a:r>
              <a:rPr lang="en-US" sz="2400" dirty="0" smtClean="0"/>
              <a:t>s-a </a:t>
            </a:r>
            <a:r>
              <a:rPr lang="en-US" sz="2400" dirty="0" err="1" smtClean="0"/>
              <a:t>transmis</a:t>
            </a:r>
            <a:r>
              <a:rPr lang="en-US" sz="2400" dirty="0" smtClean="0"/>
              <a:t> un </a:t>
            </a:r>
            <a:r>
              <a:rPr lang="en-US" sz="2400" dirty="0" err="1" smtClean="0">
                <a:solidFill>
                  <a:srgbClr val="00B01B"/>
                </a:solidFill>
              </a:rPr>
              <a:t>marcaj</a:t>
            </a:r>
            <a:r>
              <a:rPr lang="en-US" sz="2400" dirty="0" smtClean="0"/>
              <a:t> (se </a:t>
            </a:r>
            <a:r>
              <a:rPr lang="en-US" sz="2400" dirty="0" err="1" smtClean="0"/>
              <a:t>pune</a:t>
            </a:r>
            <a:r>
              <a:rPr lang="en-US" sz="2400" dirty="0" smtClean="0"/>
              <a:t> </a:t>
            </a:r>
            <a:r>
              <a:rPr lang="ro-RO" sz="2400" b="1" i="1" dirty="0" smtClean="0">
                <a:solidFill>
                  <a:srgbClr val="00B01B"/>
                </a:solidFill>
              </a:rPr>
              <a:t>marcaj</a:t>
            </a:r>
            <a:r>
              <a:rPr lang="en-US" sz="2400" dirty="0" smtClean="0"/>
              <a:t> </a:t>
            </a:r>
            <a:r>
              <a:rPr lang="en-US" sz="2400" dirty="0" err="1" smtClean="0"/>
              <a:t>pe</a:t>
            </a:r>
            <a:r>
              <a:rPr lang="en-US" sz="2400" dirty="0" smtClean="0"/>
              <a:t> true);</a:t>
            </a:r>
            <a:endParaRPr lang="ro-RO" sz="2400" dirty="0" smtClean="0"/>
          </a:p>
          <a:p>
            <a:pPr lvl="1" eaLnBrk="1" hangingPunct="1">
              <a:lnSpc>
                <a:spcPct val="90000"/>
              </a:lnSpc>
            </a:pPr>
            <a:r>
              <a:rPr lang="en-US" sz="2400" dirty="0" smtClean="0"/>
              <a:t>s-a </a:t>
            </a:r>
            <a:r>
              <a:rPr lang="en-US" sz="2400" dirty="0" err="1" smtClean="0"/>
              <a:t>primit</a:t>
            </a:r>
            <a:r>
              <a:rPr lang="en-US" sz="2400" dirty="0" smtClean="0"/>
              <a:t> un </a:t>
            </a:r>
            <a:r>
              <a:rPr lang="en-US" sz="2400" dirty="0" err="1" smtClean="0">
                <a:solidFill>
                  <a:srgbClr val="FF0000"/>
                </a:solidFill>
              </a:rPr>
              <a:t>semnal</a:t>
            </a:r>
            <a:r>
              <a:rPr lang="en-US" sz="2400" dirty="0" smtClean="0">
                <a:solidFill>
                  <a:srgbClr val="FF0000"/>
                </a:solidFill>
              </a:rPr>
              <a:t> de </a:t>
            </a:r>
            <a:r>
              <a:rPr lang="en-US" sz="2400" dirty="0" err="1" smtClean="0">
                <a:solidFill>
                  <a:srgbClr val="FF0000"/>
                </a:solidFill>
              </a:rPr>
              <a:t>confirmare</a:t>
            </a:r>
            <a:r>
              <a:rPr lang="en-US" sz="2400" dirty="0" smtClean="0"/>
              <a:t> (se pun </a:t>
            </a:r>
            <a:r>
              <a:rPr lang="en-US" sz="2400" dirty="0" err="1" smtClean="0"/>
              <a:t>ambele</a:t>
            </a:r>
            <a:r>
              <a:rPr lang="en-US" sz="2400" dirty="0" smtClean="0"/>
              <a:t> </a:t>
            </a:r>
            <a:r>
              <a:rPr lang="en-US" sz="2400" dirty="0" err="1" smtClean="0"/>
              <a:t>pe</a:t>
            </a:r>
            <a:r>
              <a:rPr lang="en-US" sz="2400" dirty="0" smtClean="0"/>
              <a:t> false).</a:t>
            </a:r>
          </a:p>
        </p:txBody>
      </p:sp>
      <p:sp>
        <p:nvSpPr>
          <p:cNvPr id="2" name="Slide Number Placeholder 1"/>
          <p:cNvSpPr>
            <a:spLocks noGrp="1"/>
          </p:cNvSpPr>
          <p:nvPr>
            <p:ph type="sldNum" sz="quarter" idx="12"/>
          </p:nvPr>
        </p:nvSpPr>
        <p:spPr/>
        <p:txBody>
          <a:bodyPr/>
          <a:lstStyle/>
          <a:p>
            <a:fld id="{746EBC53-4E8D-444E-AD09-E7905F64ED17}" type="slidenum">
              <a:rPr lang="en-GB" smtClean="0"/>
              <a:pPr/>
              <a:t>23</a:t>
            </a:fld>
            <a:endParaRPr lang="en-GB"/>
          </a:p>
        </p:txBody>
      </p:sp>
    </p:spTree>
    <p:extLst>
      <p:ext uri="{BB962C8B-B14F-4D97-AF65-F5344CB8AC3E}">
        <p14:creationId xmlns:p14="http://schemas.microsoft.com/office/powerpoint/2010/main" val="1107573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body" idx="1"/>
          </p:nvPr>
        </p:nvSpPr>
        <p:spPr>
          <a:xfrm>
            <a:off x="0" y="1706563"/>
            <a:ext cx="9144000" cy="5106987"/>
          </a:xfrm>
        </p:spPr>
        <p:txBody>
          <a:bodyPr>
            <a:normAutofit/>
          </a:bodyPr>
          <a:lstStyle/>
          <a:p>
            <a:pPr eaLnBrk="1" hangingPunct="1">
              <a:lnSpc>
                <a:spcPct val="80000"/>
              </a:lnSpc>
              <a:buFontTx/>
              <a:buNone/>
            </a:pPr>
            <a:r>
              <a:rPr lang="en-US" sz="2000" b="1" dirty="0" err="1" smtClean="0">
                <a:solidFill>
                  <a:srgbClr val="FF0000"/>
                </a:solidFill>
                <a:latin typeface="Courier New" pitchFamily="49" charset="0"/>
              </a:rPr>
              <a:t>const</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marcaj</a:t>
            </a:r>
            <a:r>
              <a:rPr lang="en-US" sz="2000" dirty="0" smtClean="0">
                <a:solidFill>
                  <a:srgbClr val="FF0000"/>
                </a:solidFill>
                <a:latin typeface="Courier New" pitchFamily="49" charset="0"/>
              </a:rPr>
              <a:t> = </a:t>
            </a:r>
            <a:r>
              <a:rPr lang="en-US" sz="2000" dirty="0" err="1" smtClean="0">
                <a:solidFill>
                  <a:srgbClr val="FF0000"/>
                </a:solidFill>
                <a:latin typeface="Courier New" pitchFamily="49" charset="0"/>
              </a:rPr>
              <a:t>mesaj</a:t>
            </a:r>
            <a:r>
              <a:rPr lang="en-US" sz="2000" dirty="0" smtClean="0">
                <a:solidFill>
                  <a:srgbClr val="FF0000"/>
                </a:solidFill>
                <a:latin typeface="Courier New" pitchFamily="49" charset="0"/>
              </a:rPr>
              <a:t>-special-de-</a:t>
            </a:r>
            <a:r>
              <a:rPr lang="en-US" sz="2000" dirty="0" err="1" smtClean="0">
                <a:solidFill>
                  <a:srgbClr val="FF0000"/>
                </a:solidFill>
                <a:latin typeface="Courier New" pitchFamily="49" charset="0"/>
              </a:rPr>
              <a:t>marcaj</a:t>
            </a:r>
            <a:r>
              <a:rPr lang="en-US" sz="2000" dirty="0" smtClean="0">
                <a:solidFill>
                  <a:srgbClr val="FF0000"/>
                </a:solidFill>
                <a:latin typeface="Courier New" pitchFamily="49" charset="0"/>
              </a:rPr>
              <a:t>-</a:t>
            </a:r>
            <a:r>
              <a:rPr lang="en-US" sz="2000" dirty="0" err="1" smtClean="0">
                <a:solidFill>
                  <a:srgbClr val="FF0000"/>
                </a:solidFill>
                <a:latin typeface="Courier New" pitchFamily="49" charset="0"/>
              </a:rPr>
              <a:t>sf</a:t>
            </a:r>
            <a:r>
              <a:rPr lang="ro-RO" sz="2000" dirty="0">
                <a:solidFill>
                  <a:srgbClr val="FF0000"/>
                </a:solidFill>
                <a:latin typeface="Courier New" pitchFamily="49" charset="0"/>
              </a:rPr>
              <a:t>â</a:t>
            </a:r>
            <a:r>
              <a:rPr lang="en-US" sz="2000" dirty="0" smtClean="0">
                <a:solidFill>
                  <a:srgbClr val="FF0000"/>
                </a:solidFill>
                <a:latin typeface="Courier New" pitchFamily="49" charset="0"/>
              </a:rPr>
              <a:t>r</a:t>
            </a:r>
            <a:r>
              <a:rPr lang="ro-RO" sz="2000" dirty="0" smtClean="0">
                <a:solidFill>
                  <a:srgbClr val="FF0000"/>
                </a:solidFill>
                <a:latin typeface="Courier New" pitchFamily="49" charset="0"/>
              </a:rPr>
              <a:t>ș</a:t>
            </a:r>
            <a:r>
              <a:rPr lang="en-US" sz="2000" dirty="0" smtClean="0">
                <a:solidFill>
                  <a:srgbClr val="FF0000"/>
                </a:solidFill>
                <a:latin typeface="Courier New" pitchFamily="49" charset="0"/>
              </a:rPr>
              <a:t>it-date;</a:t>
            </a:r>
            <a:endParaRPr lang="en-US" sz="2000" b="1" dirty="0" smtClean="0">
              <a:solidFill>
                <a:srgbClr val="FF0000"/>
              </a:solidFill>
              <a:latin typeface="Courier New" pitchFamily="49" charset="0"/>
            </a:endParaRPr>
          </a:p>
          <a:p>
            <a:pPr eaLnBrk="1" hangingPunct="1">
              <a:lnSpc>
                <a:spcPct val="80000"/>
              </a:lnSpc>
              <a:buFontTx/>
              <a:buNone/>
            </a:pPr>
            <a:r>
              <a:rPr lang="en-US" sz="2000" b="1" dirty="0" err="1" smtClean="0">
                <a:solidFill>
                  <a:srgbClr val="FF0000"/>
                </a:solidFill>
                <a:latin typeface="Courier New" pitchFamily="49" charset="0"/>
              </a:rPr>
              <a:t>typedef</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enum</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semnal</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transmitere</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recep</a:t>
            </a:r>
            <a:r>
              <a:rPr lang="ro-RO" sz="2000" dirty="0" smtClean="0">
                <a:solidFill>
                  <a:srgbClr val="FF0000"/>
                </a:solidFill>
                <a:latin typeface="Courier New" pitchFamily="49" charset="0"/>
              </a:rPr>
              <a:t>ț</a:t>
            </a:r>
            <a:r>
              <a:rPr lang="en-US" sz="2000" dirty="0" err="1" smtClean="0">
                <a:solidFill>
                  <a:srgbClr val="FF0000"/>
                </a:solidFill>
                <a:latin typeface="Courier New" pitchFamily="49" charset="0"/>
              </a:rPr>
              <a:t>ie</a:t>
            </a:r>
            <a:r>
              <a:rPr lang="en-US" sz="2000" dirty="0" smtClean="0">
                <a:solidFill>
                  <a:srgbClr val="FF0000"/>
                </a:solidFill>
                <a:latin typeface="Courier New" pitchFamily="49" charset="0"/>
              </a:rPr>
              <a:t>, </a:t>
            </a:r>
          </a:p>
          <a:p>
            <a:pPr eaLnBrk="1" hangingPunct="1">
              <a:lnSpc>
                <a:spcPct val="80000"/>
              </a:lnSpc>
              <a:buFontTx/>
              <a:buNone/>
            </a:pPr>
            <a:r>
              <a:rPr lang="en-US" sz="2000" dirty="0" smtClean="0">
                <a:solidFill>
                  <a:srgbClr val="FF0000"/>
                </a:solidFill>
                <a:latin typeface="Courier New" pitchFamily="49" charset="0"/>
              </a:rPr>
              <a:t>               </a:t>
            </a:r>
            <a:r>
              <a:rPr lang="ro-RO" sz="2000" dirty="0" smtClean="0">
                <a:solidFill>
                  <a:srgbClr val="FF0000"/>
                </a:solidFill>
                <a:latin typeface="Courier New" pitchFamily="49" charset="0"/>
              </a:rPr>
              <a:t> </a:t>
            </a:r>
            <a:r>
              <a:rPr lang="en-US" sz="2000" dirty="0" err="1" smtClean="0">
                <a:solidFill>
                  <a:srgbClr val="FF0000"/>
                </a:solidFill>
                <a:latin typeface="Courier New" pitchFamily="49" charset="0"/>
              </a:rPr>
              <a:t>recep</a:t>
            </a:r>
            <a:r>
              <a:rPr lang="ro-RO" sz="2000" dirty="0" smtClean="0">
                <a:solidFill>
                  <a:srgbClr val="FF0000"/>
                </a:solidFill>
                <a:latin typeface="Courier New" pitchFamily="49" charset="0"/>
              </a:rPr>
              <a:t>ț</a:t>
            </a:r>
            <a:r>
              <a:rPr lang="en-US" sz="2000" dirty="0" err="1" smtClean="0">
                <a:solidFill>
                  <a:srgbClr val="FF0000"/>
                </a:solidFill>
                <a:latin typeface="Courier New" pitchFamily="49" charset="0"/>
              </a:rPr>
              <a:t>ie-marcaj</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terminare</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fel</a:t>
            </a:r>
            <a:r>
              <a:rPr lang="en-US" sz="2000" dirty="0" smtClean="0">
                <a:solidFill>
                  <a:srgbClr val="FF0000"/>
                </a:solidFill>
                <a:latin typeface="Courier New" pitchFamily="49" charset="0"/>
              </a:rPr>
              <a:t>;</a:t>
            </a:r>
            <a:endParaRPr lang="en-US" sz="2000" b="1" dirty="0" smtClean="0">
              <a:solidFill>
                <a:srgbClr val="FF0000"/>
              </a:solidFill>
              <a:latin typeface="Courier New" pitchFamily="49" charset="0"/>
            </a:endParaRPr>
          </a:p>
          <a:p>
            <a:pPr eaLnBrk="1" hangingPunct="1">
              <a:lnSpc>
                <a:spcPct val="80000"/>
              </a:lnSpc>
              <a:buFontTx/>
              <a:buNone/>
            </a:pPr>
            <a:r>
              <a:rPr lang="en-US" sz="2000" b="1" dirty="0" err="1" smtClean="0">
                <a:solidFill>
                  <a:srgbClr val="FF0000"/>
                </a:solidFill>
                <a:latin typeface="Courier New" pitchFamily="49" charset="0"/>
              </a:rPr>
              <a:t>typedef</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struct</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bool</a:t>
            </a:r>
            <a:r>
              <a:rPr lang="en-US" sz="2000" dirty="0" smtClean="0">
                <a:solidFill>
                  <a:srgbClr val="FF0000"/>
                </a:solidFill>
                <a:latin typeface="Courier New" pitchFamily="49" charset="0"/>
              </a:rPr>
              <a:t> exist</a:t>
            </a:r>
            <a:r>
              <a:rPr lang="ro-RO" sz="2000" dirty="0" smtClean="0">
                <a:solidFill>
                  <a:srgbClr val="FF0000"/>
                </a:solidFill>
                <a:latin typeface="Courier New" pitchFamily="49" charset="0"/>
              </a:rPr>
              <a:t>ă</a:t>
            </a:r>
            <a:r>
              <a:rPr lang="en-US" sz="2000" dirty="0" smtClean="0">
                <a:solidFill>
                  <a:srgbClr val="FF0000"/>
                </a:solidFill>
                <a:latin typeface="Courier New" pitchFamily="49" charset="0"/>
              </a:rPr>
              <a:t>;</a:t>
            </a:r>
            <a:endParaRPr lang="en-US" sz="2000" dirty="0" smtClean="0">
              <a:solidFill>
                <a:srgbClr val="FF0000"/>
              </a:solidFill>
              <a:latin typeface="Courier New" pitchFamily="49" charset="0"/>
            </a:endParaRPr>
          </a:p>
          <a:p>
            <a:pPr eaLnBrk="1" hangingPunct="1">
              <a:lnSpc>
                <a:spcPct val="80000"/>
              </a:lnSpc>
              <a:buFontTx/>
              <a:buNone/>
            </a:pP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bool</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activ</a:t>
            </a:r>
            <a:r>
              <a:rPr lang="en-US" sz="2000" dirty="0" smtClean="0">
                <a:solidFill>
                  <a:srgbClr val="FF0000"/>
                </a:solidFill>
                <a:latin typeface="Courier New" pitchFamily="49" charset="0"/>
              </a:rPr>
              <a:t>;     </a:t>
            </a:r>
            <a:r>
              <a:rPr lang="ro-RO" sz="2000" dirty="0" smtClean="0">
                <a:solidFill>
                  <a:srgbClr val="FF0000"/>
                </a:solidFill>
                <a:latin typeface="Courier New" pitchFamily="49" charset="0"/>
              </a:rPr>
              <a:t>  </a:t>
            </a:r>
            <a:r>
              <a:rPr lang="ro-RO" sz="2000" dirty="0" smtClean="0">
                <a:solidFill>
                  <a:schemeClr val="tx2"/>
                </a:solidFill>
                <a:latin typeface="Courier New" pitchFamily="49" charset="0"/>
              </a:rPr>
              <a:t>/*</a:t>
            </a:r>
            <a:r>
              <a:rPr lang="en-US" sz="2000" dirty="0" err="1" smtClean="0">
                <a:solidFill>
                  <a:schemeClr val="tx2"/>
                </a:solidFill>
                <a:latin typeface="Courier New" pitchFamily="49" charset="0"/>
              </a:rPr>
              <a:t>ini</a:t>
            </a:r>
            <a:r>
              <a:rPr lang="ro-RO" sz="2000" dirty="0" smtClean="0">
                <a:solidFill>
                  <a:schemeClr val="tx2"/>
                </a:solidFill>
                <a:latin typeface="Courier New" pitchFamily="49" charset="0"/>
              </a:rPr>
              <a:t>ț</a:t>
            </a:r>
            <a:r>
              <a:rPr lang="en-US" sz="2000" dirty="0" err="1" smtClean="0">
                <a:solidFill>
                  <a:schemeClr val="tx2"/>
                </a:solidFill>
                <a:latin typeface="Courier New" pitchFamily="49" charset="0"/>
              </a:rPr>
              <a:t>ial</a:t>
            </a:r>
            <a:r>
              <a:rPr lang="en-US" sz="2000" dirty="0" smtClean="0">
                <a:solidFill>
                  <a:schemeClr val="tx2"/>
                </a:solidFill>
                <a:latin typeface="Courier New" pitchFamily="49" charset="0"/>
              </a:rPr>
              <a:t> false</a:t>
            </a:r>
            <a:r>
              <a:rPr lang="ro-RO" sz="2000" dirty="0" smtClean="0">
                <a:solidFill>
                  <a:schemeClr val="tx2"/>
                </a:solidFill>
                <a:latin typeface="Courier New" pitchFamily="49" charset="0"/>
              </a:rPr>
              <a:t>*/</a:t>
            </a:r>
            <a:endParaRPr lang="en-US" sz="2000" dirty="0" smtClean="0">
              <a:solidFill>
                <a:schemeClr val="tx2"/>
              </a:solidFill>
              <a:latin typeface="Courier New" pitchFamily="49" charset="0"/>
            </a:endParaRPr>
          </a:p>
          <a:p>
            <a:pPr eaLnBrk="1" hangingPunct="1">
              <a:lnSpc>
                <a:spcPct val="80000"/>
              </a:lnSpc>
              <a:buFontTx/>
              <a:buNone/>
            </a:pP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bool</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marcaj</a:t>
            </a:r>
            <a:r>
              <a:rPr lang="en-US" sz="2000" dirty="0" smtClean="0">
                <a:solidFill>
                  <a:srgbClr val="FF0000"/>
                </a:solidFill>
                <a:latin typeface="Courier New" pitchFamily="49" charset="0"/>
              </a:rPr>
              <a:t>} arc;    </a:t>
            </a:r>
            <a:r>
              <a:rPr lang="ro-RO" sz="2000" dirty="0" smtClean="0">
                <a:solidFill>
                  <a:schemeClr val="tx2"/>
                </a:solidFill>
                <a:latin typeface="Courier New" pitchFamily="49" charset="0"/>
              </a:rPr>
              <a:t>/*</a:t>
            </a:r>
            <a:r>
              <a:rPr lang="en-US" sz="2000" dirty="0" err="1" smtClean="0">
                <a:solidFill>
                  <a:schemeClr val="tx2"/>
                </a:solidFill>
                <a:latin typeface="Courier New" pitchFamily="49" charset="0"/>
              </a:rPr>
              <a:t>ini</a:t>
            </a:r>
            <a:r>
              <a:rPr lang="ro-RO" sz="2000" dirty="0" smtClean="0">
                <a:solidFill>
                  <a:schemeClr val="tx2"/>
                </a:solidFill>
                <a:latin typeface="Courier New" pitchFamily="49" charset="0"/>
              </a:rPr>
              <a:t>ț</a:t>
            </a:r>
            <a:r>
              <a:rPr lang="en-US" sz="2000" dirty="0" err="1" smtClean="0">
                <a:solidFill>
                  <a:schemeClr val="tx2"/>
                </a:solidFill>
                <a:latin typeface="Courier New" pitchFamily="49" charset="0"/>
              </a:rPr>
              <a:t>ial</a:t>
            </a:r>
            <a:r>
              <a:rPr lang="en-US" sz="2000" dirty="0" smtClean="0">
                <a:solidFill>
                  <a:schemeClr val="tx2"/>
                </a:solidFill>
                <a:latin typeface="Courier New" pitchFamily="49" charset="0"/>
              </a:rPr>
              <a:t> false</a:t>
            </a:r>
            <a:r>
              <a:rPr lang="ro-RO" sz="2000" dirty="0" smtClean="0">
                <a:solidFill>
                  <a:schemeClr val="tx2"/>
                </a:solidFill>
                <a:latin typeface="Courier New" pitchFamily="49" charset="0"/>
              </a:rPr>
              <a:t>*/</a:t>
            </a:r>
            <a:endParaRPr lang="en-US" sz="2000" b="1" dirty="0" smtClean="0">
              <a:solidFill>
                <a:schemeClr val="tx2"/>
              </a:solidFill>
              <a:latin typeface="Courier New" pitchFamily="49" charset="0"/>
            </a:endParaRPr>
          </a:p>
          <a:p>
            <a:pPr eaLnBrk="1" hangingPunct="1">
              <a:lnSpc>
                <a:spcPct val="80000"/>
              </a:lnSpc>
              <a:buFontTx/>
              <a:buNone/>
            </a:pPr>
            <a:r>
              <a:rPr lang="en-US" sz="2000" b="1" dirty="0" err="1" smtClean="0">
                <a:solidFill>
                  <a:srgbClr val="FF0000"/>
                </a:solidFill>
                <a:latin typeface="Courier New" pitchFamily="49" charset="0"/>
              </a:rPr>
              <a:t>chan</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chs</a:t>
            </a:r>
            <a:r>
              <a:rPr lang="en-US" sz="2000" dirty="0" smtClean="0">
                <a:solidFill>
                  <a:srgbClr val="FF0000"/>
                </a:solidFill>
                <a:latin typeface="Courier New" pitchFamily="49" charset="0"/>
              </a:rPr>
              <a:t>[1:N](</a:t>
            </a:r>
            <a:r>
              <a:rPr lang="en-US" sz="2000" dirty="0" err="1" smtClean="0">
                <a:solidFill>
                  <a:srgbClr val="FF0000"/>
                </a:solidFill>
                <a:latin typeface="Courier New" pitchFamily="49" charset="0"/>
              </a:rPr>
              <a:t>fel</a:t>
            </a:r>
            <a:r>
              <a:rPr lang="en-US" sz="2000" dirty="0" smtClean="0">
                <a:solidFill>
                  <a:srgbClr val="FF0000"/>
                </a:solidFill>
                <a:latin typeface="Courier New" pitchFamily="49" charset="0"/>
              </a:rPr>
              <a:t> op, </a:t>
            </a:r>
            <a:r>
              <a:rPr lang="en-US" sz="2000" dirty="0" err="1" smtClean="0">
                <a:solidFill>
                  <a:srgbClr val="FF0000"/>
                </a:solidFill>
                <a:latin typeface="Courier New" pitchFamily="49" charset="0"/>
              </a:rPr>
              <a:t>int</a:t>
            </a:r>
            <a:r>
              <a:rPr lang="en-US" sz="2000" dirty="0" smtClean="0">
                <a:solidFill>
                  <a:srgbClr val="FF0000"/>
                </a:solidFill>
                <a:latin typeface="Courier New" pitchFamily="49" charset="0"/>
              </a:rPr>
              <a:t> id);</a:t>
            </a:r>
            <a:endParaRPr lang="en-US" sz="2000" b="1" dirty="0" smtClean="0">
              <a:solidFill>
                <a:srgbClr val="FF0000"/>
              </a:solidFill>
              <a:latin typeface="Courier New" pitchFamily="49" charset="0"/>
            </a:endParaRPr>
          </a:p>
          <a:p>
            <a:pPr eaLnBrk="1" hangingPunct="1">
              <a:lnSpc>
                <a:spcPct val="80000"/>
              </a:lnSpc>
              <a:buFontTx/>
              <a:buNone/>
            </a:pPr>
            <a:r>
              <a:rPr lang="en-US" sz="2000" b="1" dirty="0" err="1" smtClean="0">
                <a:solidFill>
                  <a:srgbClr val="FF0000"/>
                </a:solidFill>
                <a:latin typeface="Courier New" pitchFamily="49" charset="0"/>
              </a:rPr>
              <a:t>chan</a:t>
            </a:r>
            <a:r>
              <a:rPr lang="en-US" sz="2000" dirty="0" smtClean="0">
                <a:solidFill>
                  <a:srgbClr val="FF0000"/>
                </a:solidFill>
                <a:latin typeface="Courier New" pitchFamily="49" charset="0"/>
              </a:rPr>
              <a:t> </a:t>
            </a:r>
            <a:r>
              <a:rPr lang="en-US" sz="2000" dirty="0" smtClean="0">
                <a:solidFill>
                  <a:srgbClr val="FF0000"/>
                </a:solidFill>
                <a:latin typeface="Courier New" pitchFamily="49" charset="0"/>
              </a:rPr>
              <a:t>chm[1:N](</a:t>
            </a:r>
            <a:r>
              <a:rPr lang="en-US" sz="2000" dirty="0" err="1" smtClean="0">
                <a:solidFill>
                  <a:srgbClr val="FF0000"/>
                </a:solidFill>
                <a:latin typeface="Courier New" pitchFamily="49" charset="0"/>
              </a:rPr>
              <a:t>id:int</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tip_date</a:t>
            </a:r>
            <a:r>
              <a:rPr lang="en-US" sz="2000" dirty="0" smtClean="0">
                <a:solidFill>
                  <a:srgbClr val="FF0000"/>
                </a:solidFill>
                <a:latin typeface="Courier New" pitchFamily="49" charset="0"/>
              </a:rPr>
              <a:t> date);</a:t>
            </a:r>
            <a:endParaRPr lang="en-US" sz="2000" b="1" dirty="0" smtClean="0">
              <a:solidFill>
                <a:srgbClr val="FF0000"/>
              </a:solidFill>
              <a:latin typeface="Courier New" pitchFamily="49" charset="0"/>
            </a:endParaRPr>
          </a:p>
          <a:p>
            <a:pPr eaLnBrk="1" hangingPunct="1">
              <a:lnSpc>
                <a:spcPct val="80000"/>
              </a:lnSpc>
              <a:buFontTx/>
              <a:buNone/>
            </a:pPr>
            <a:r>
              <a:rPr lang="en-US" sz="2000" b="1" dirty="0" err="1" smtClean="0">
                <a:solidFill>
                  <a:srgbClr val="FF0000"/>
                </a:solidFill>
                <a:latin typeface="Courier New" pitchFamily="49" charset="0"/>
              </a:rPr>
              <a:t>chan</a:t>
            </a:r>
            <a:r>
              <a:rPr lang="en-US" sz="2000" dirty="0" smtClean="0">
                <a:solidFill>
                  <a:srgbClr val="FF0000"/>
                </a:solidFill>
                <a:latin typeface="Courier New" pitchFamily="49" charset="0"/>
              </a:rPr>
              <a:t> </a:t>
            </a:r>
            <a:r>
              <a:rPr lang="en-US" sz="2000" dirty="0" smtClean="0">
                <a:solidFill>
                  <a:srgbClr val="FF0000"/>
                </a:solidFill>
                <a:latin typeface="Courier New" pitchFamily="49" charset="0"/>
              </a:rPr>
              <a:t>stop[1:N](</a:t>
            </a:r>
            <a:r>
              <a:rPr lang="en-US" sz="2000" dirty="0" err="1" smtClean="0">
                <a:solidFill>
                  <a:srgbClr val="FF0000"/>
                </a:solidFill>
                <a:latin typeface="Courier New" pitchFamily="49" charset="0"/>
              </a:rPr>
              <a:t>bool</a:t>
            </a:r>
            <a:r>
              <a:rPr lang="en-US" sz="2000" dirty="0" smtClean="0">
                <a:solidFill>
                  <a:srgbClr val="FF0000"/>
                </a:solidFill>
                <a:latin typeface="Courier New" pitchFamily="49" charset="0"/>
              </a:rPr>
              <a:t>);</a:t>
            </a:r>
          </a:p>
          <a:p>
            <a:pPr eaLnBrk="1" hangingPunct="1">
              <a:lnSpc>
                <a:spcPct val="80000"/>
              </a:lnSpc>
              <a:buFontTx/>
              <a:buNone/>
            </a:pPr>
            <a:r>
              <a:rPr lang="en-US" sz="2000" b="1" dirty="0" smtClean="0">
                <a:solidFill>
                  <a:srgbClr val="FF0000"/>
                </a:solidFill>
                <a:latin typeface="Courier New" pitchFamily="49" charset="0"/>
              </a:rPr>
              <a:t>process</a:t>
            </a:r>
            <a:r>
              <a:rPr lang="en-US" sz="2000" dirty="0" smtClean="0">
                <a:solidFill>
                  <a:srgbClr val="FF0000"/>
                </a:solidFill>
                <a:latin typeface="Courier New" pitchFamily="49" charset="0"/>
              </a:rPr>
              <a:t> Nod[i=1 to N]{</a:t>
            </a:r>
            <a:endParaRPr lang="en-US" sz="2000" dirty="0" smtClean="0">
              <a:solidFill>
                <a:srgbClr val="FF0000"/>
              </a:solidFill>
              <a:latin typeface="Courier New" pitchFamily="49" charset="0"/>
            </a:endParaRPr>
          </a:p>
          <a:p>
            <a:pPr eaLnBrk="1" hangingPunct="1">
              <a:lnSpc>
                <a:spcPct val="80000"/>
              </a:lnSpc>
              <a:buFontTx/>
              <a:buNone/>
            </a:pPr>
            <a:r>
              <a:rPr lang="en-US" sz="2000" dirty="0" smtClean="0">
                <a:solidFill>
                  <a:srgbClr val="FF0000"/>
                </a:solidFill>
                <a:latin typeface="Courier New" pitchFamily="49" charset="0"/>
              </a:rPr>
              <a:t>  </a:t>
            </a:r>
            <a:r>
              <a:rPr lang="en-US" sz="2000" b="1" dirty="0" err="1" smtClean="0">
                <a:solidFill>
                  <a:srgbClr val="FF0000"/>
                </a:solidFill>
                <a:latin typeface="Courier New" pitchFamily="49" charset="0"/>
              </a:rPr>
              <a:t>bool</a:t>
            </a:r>
            <a:r>
              <a:rPr lang="en-US" sz="2000" dirty="0" smtClean="0">
                <a:solidFill>
                  <a:srgbClr val="FF0000"/>
                </a:solidFill>
                <a:latin typeface="Courier New" pitchFamily="49" charset="0"/>
              </a:rPr>
              <a:t> term = </a:t>
            </a:r>
            <a:r>
              <a:rPr lang="en-US" sz="2000" dirty="0" smtClean="0">
                <a:solidFill>
                  <a:srgbClr val="FF0000"/>
                </a:solidFill>
                <a:latin typeface="Courier New" pitchFamily="49" charset="0"/>
              </a:rPr>
              <a:t>false;</a:t>
            </a:r>
          </a:p>
          <a:p>
            <a:pPr eaLnBrk="1" hangingPunct="1">
              <a:lnSpc>
                <a:spcPct val="80000"/>
              </a:lnSpc>
              <a:buFontTx/>
              <a:buNone/>
            </a:pPr>
            <a:r>
              <a:rPr lang="en-US" sz="2000" dirty="0" smtClean="0">
                <a:solidFill>
                  <a:srgbClr val="FF0000"/>
                </a:solidFill>
                <a:latin typeface="Courier New" pitchFamily="49" charset="0"/>
              </a:rPr>
              <a:t>  </a:t>
            </a:r>
            <a:r>
              <a:rPr lang="en-US" sz="2000" b="1" dirty="0" smtClean="0">
                <a:solidFill>
                  <a:srgbClr val="FF0000"/>
                </a:solidFill>
                <a:latin typeface="Courier New" pitchFamily="49" charset="0"/>
              </a:rPr>
              <a:t>arc</a:t>
            </a:r>
            <a:r>
              <a:rPr lang="en-US" sz="2000" dirty="0" smtClean="0">
                <a:solidFill>
                  <a:srgbClr val="FF0000"/>
                </a:solidFill>
                <a:latin typeface="Courier New" pitchFamily="49" charset="0"/>
              </a:rPr>
              <a:t> in[1:N], out[1:N];</a:t>
            </a:r>
            <a:endParaRPr lang="en-US" sz="2000" dirty="0" smtClean="0">
              <a:solidFill>
                <a:srgbClr val="FF0000"/>
              </a:solidFill>
              <a:latin typeface="Courier New" pitchFamily="49" charset="0"/>
            </a:endParaRPr>
          </a:p>
          <a:p>
            <a:pPr eaLnBrk="1" hangingPunct="1">
              <a:lnSpc>
                <a:spcPct val="80000"/>
              </a:lnSpc>
              <a:buFontTx/>
              <a:buNone/>
            </a:pPr>
            <a:r>
              <a:rPr lang="en-US" sz="2000" dirty="0" smtClean="0">
                <a:solidFill>
                  <a:srgbClr val="FF0000"/>
                </a:solidFill>
                <a:latin typeface="Courier New" pitchFamily="49" charset="0"/>
              </a:rPr>
              <a:t>  </a:t>
            </a:r>
            <a:r>
              <a:rPr lang="en-US" sz="2000" b="1" dirty="0" err="1" smtClean="0">
                <a:solidFill>
                  <a:srgbClr val="FF0000"/>
                </a:solidFill>
                <a:latin typeface="Courier New" pitchFamily="49" charset="0"/>
              </a:rPr>
              <a:t>int</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nsemnale</a:t>
            </a:r>
            <a:r>
              <a:rPr lang="en-US" sz="2000" dirty="0" smtClean="0">
                <a:solidFill>
                  <a:srgbClr val="FF0000"/>
                </a:solidFill>
                <a:latin typeface="Courier New" pitchFamily="49" charset="0"/>
              </a:rPr>
              <a:t> = 0</a:t>
            </a:r>
            <a:r>
              <a:rPr lang="en-US" sz="2000" dirty="0" smtClean="0">
                <a:solidFill>
                  <a:srgbClr val="FF0000"/>
                </a:solidFill>
                <a:latin typeface="Courier New" pitchFamily="49" charset="0"/>
              </a:rPr>
              <a:t>;</a:t>
            </a:r>
            <a:r>
              <a:rPr lang="ro-RO" sz="2000" dirty="0" smtClean="0">
                <a:solidFill>
                  <a:schemeClr val="tx2"/>
                </a:solidFill>
                <a:latin typeface="Courier New" pitchFamily="49" charset="0"/>
              </a:rPr>
              <a:t>/*</a:t>
            </a:r>
            <a:r>
              <a:rPr lang="en-US" sz="2000" dirty="0" err="1" smtClean="0">
                <a:solidFill>
                  <a:schemeClr val="tx2"/>
                </a:solidFill>
                <a:latin typeface="Courier New" pitchFamily="49" charset="0"/>
              </a:rPr>
              <a:t>num</a:t>
            </a:r>
            <a:r>
              <a:rPr lang="ro-RO" sz="2000" dirty="0" smtClean="0">
                <a:solidFill>
                  <a:schemeClr val="tx2"/>
                </a:solidFill>
                <a:latin typeface="Courier New" pitchFamily="49" charset="0"/>
              </a:rPr>
              <a:t>ă</a:t>
            </a:r>
            <a:r>
              <a:rPr lang="en-US" sz="2000" dirty="0" smtClean="0">
                <a:solidFill>
                  <a:schemeClr val="tx2"/>
                </a:solidFill>
                <a:latin typeface="Courier New" pitchFamily="49" charset="0"/>
              </a:rPr>
              <a:t>r </a:t>
            </a:r>
            <a:r>
              <a:rPr lang="en-US" sz="2000" dirty="0" err="1" smtClean="0">
                <a:solidFill>
                  <a:schemeClr val="tx2"/>
                </a:solidFill>
                <a:latin typeface="Courier New" pitchFamily="49" charset="0"/>
              </a:rPr>
              <a:t>semnale</a:t>
            </a:r>
            <a:r>
              <a:rPr lang="en-US" sz="2000" dirty="0" smtClean="0">
                <a:solidFill>
                  <a:schemeClr val="tx2"/>
                </a:solidFill>
                <a:latin typeface="Courier New" pitchFamily="49" charset="0"/>
              </a:rPr>
              <a:t> a</a:t>
            </a:r>
            <a:r>
              <a:rPr lang="ro-RO" sz="2000" dirty="0" smtClean="0">
                <a:solidFill>
                  <a:schemeClr val="tx2"/>
                </a:solidFill>
                <a:latin typeface="Courier New" pitchFamily="49" charset="0"/>
              </a:rPr>
              <a:t>șt</a:t>
            </a:r>
            <a:r>
              <a:rPr lang="en-US" sz="2000" dirty="0" err="1" smtClean="0">
                <a:solidFill>
                  <a:schemeClr val="tx2"/>
                </a:solidFill>
                <a:latin typeface="Courier New" pitchFamily="49" charset="0"/>
              </a:rPr>
              <a:t>eptate</a:t>
            </a:r>
            <a:r>
              <a:rPr lang="en-US" sz="2000" dirty="0" smtClean="0">
                <a:solidFill>
                  <a:schemeClr val="tx2"/>
                </a:solidFill>
                <a:latin typeface="Courier New" pitchFamily="49" charset="0"/>
              </a:rPr>
              <a:t> </a:t>
            </a:r>
            <a:r>
              <a:rPr lang="en-US" sz="2000" dirty="0" err="1" smtClean="0">
                <a:solidFill>
                  <a:schemeClr val="tx2"/>
                </a:solidFill>
                <a:latin typeface="Courier New" pitchFamily="49" charset="0"/>
              </a:rPr>
              <a:t>pe</a:t>
            </a:r>
            <a:r>
              <a:rPr lang="en-US" sz="2000" dirty="0" smtClean="0">
                <a:solidFill>
                  <a:schemeClr val="tx2"/>
                </a:solidFill>
                <a:latin typeface="Courier New" pitchFamily="49" charset="0"/>
              </a:rPr>
              <a:t> out</a:t>
            </a:r>
            <a:r>
              <a:rPr lang="ro-RO" sz="2000" dirty="0" smtClean="0">
                <a:solidFill>
                  <a:schemeClr val="tx2"/>
                </a:solidFill>
                <a:latin typeface="Courier New" pitchFamily="49" charset="0"/>
              </a:rPr>
              <a:t>*/</a:t>
            </a:r>
            <a:endParaRPr lang="en-US" sz="2000" dirty="0" smtClean="0">
              <a:solidFill>
                <a:schemeClr val="tx2"/>
              </a:solidFill>
              <a:latin typeface="Courier New" pitchFamily="49" charset="0"/>
            </a:endParaRPr>
          </a:p>
          <a:p>
            <a:pPr eaLnBrk="1" hangingPunct="1">
              <a:lnSpc>
                <a:spcPct val="80000"/>
              </a:lnSpc>
              <a:buFontTx/>
              <a:buNone/>
            </a:pPr>
            <a:r>
              <a:rPr lang="en-US" sz="2000" dirty="0" smtClean="0">
                <a:solidFill>
                  <a:srgbClr val="FF0000"/>
                </a:solidFill>
                <a:latin typeface="Courier New" pitchFamily="49" charset="0"/>
              </a:rPr>
              <a:t>  </a:t>
            </a:r>
            <a:r>
              <a:rPr lang="en-US" sz="2000" b="1" dirty="0" err="1" smtClean="0">
                <a:solidFill>
                  <a:srgbClr val="FF0000"/>
                </a:solidFill>
                <a:latin typeface="Courier New" pitchFamily="49" charset="0"/>
              </a:rPr>
              <a:t>int</a:t>
            </a:r>
            <a:r>
              <a:rPr lang="en-US" sz="2000" dirty="0" smtClean="0">
                <a:solidFill>
                  <a:srgbClr val="FF0000"/>
                </a:solidFill>
                <a:latin typeface="Courier New" pitchFamily="49" charset="0"/>
              </a:rPr>
              <a:t> prim = 0</a:t>
            </a:r>
            <a:r>
              <a:rPr lang="en-US" sz="2000" dirty="0" smtClean="0">
                <a:solidFill>
                  <a:srgbClr val="FF0000"/>
                </a:solidFill>
                <a:latin typeface="Courier New" pitchFamily="49" charset="0"/>
              </a:rPr>
              <a:t>;</a:t>
            </a:r>
          </a:p>
          <a:p>
            <a:pPr eaLnBrk="1" hangingPunct="1">
              <a:lnSpc>
                <a:spcPct val="80000"/>
              </a:lnSpc>
              <a:buFontTx/>
              <a:buNone/>
            </a:pPr>
            <a:r>
              <a:rPr lang="en-US" sz="2000" dirty="0" smtClean="0">
                <a:solidFill>
                  <a:srgbClr val="FF0000"/>
                </a:solidFill>
                <a:latin typeface="Courier New" pitchFamily="49" charset="0"/>
              </a:rPr>
              <a:t>  </a:t>
            </a:r>
            <a:r>
              <a:rPr lang="en-US" sz="2000" b="1" dirty="0" err="1" smtClean="0">
                <a:solidFill>
                  <a:srgbClr val="FF0000"/>
                </a:solidFill>
                <a:latin typeface="Courier New" pitchFamily="49" charset="0"/>
              </a:rPr>
              <a:t>int</a:t>
            </a: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nmarcaje</a:t>
            </a:r>
            <a:r>
              <a:rPr lang="en-US" sz="2000" dirty="0" smtClean="0">
                <a:solidFill>
                  <a:srgbClr val="FF0000"/>
                </a:solidFill>
                <a:latin typeface="Courier New" pitchFamily="49" charset="0"/>
              </a:rPr>
              <a:t>;    </a:t>
            </a:r>
            <a:r>
              <a:rPr lang="ro-RO" sz="2000" dirty="0" smtClean="0">
                <a:solidFill>
                  <a:schemeClr val="tx2"/>
                </a:solidFill>
                <a:latin typeface="Courier New" pitchFamily="49" charset="0"/>
              </a:rPr>
              <a:t>/*</a:t>
            </a:r>
            <a:r>
              <a:rPr lang="en-US" sz="2000" dirty="0" err="1" smtClean="0">
                <a:solidFill>
                  <a:schemeClr val="tx2"/>
                </a:solidFill>
                <a:latin typeface="Courier New" pitchFamily="49" charset="0"/>
              </a:rPr>
              <a:t>num</a:t>
            </a:r>
            <a:r>
              <a:rPr lang="ro-RO" sz="2000" dirty="0" smtClean="0">
                <a:solidFill>
                  <a:schemeClr val="tx2"/>
                </a:solidFill>
                <a:latin typeface="Courier New" pitchFamily="49" charset="0"/>
              </a:rPr>
              <a:t>ă</a:t>
            </a:r>
            <a:r>
              <a:rPr lang="en-US" sz="2000" dirty="0" smtClean="0">
                <a:solidFill>
                  <a:schemeClr val="tx2"/>
                </a:solidFill>
                <a:latin typeface="Courier New" pitchFamily="49" charset="0"/>
              </a:rPr>
              <a:t>r </a:t>
            </a:r>
            <a:r>
              <a:rPr lang="en-US" sz="2000" dirty="0" err="1" smtClean="0">
                <a:solidFill>
                  <a:schemeClr val="tx2"/>
                </a:solidFill>
                <a:latin typeface="Courier New" pitchFamily="49" charset="0"/>
              </a:rPr>
              <a:t>marcaje</a:t>
            </a:r>
            <a:r>
              <a:rPr lang="en-US" sz="2000" dirty="0" smtClean="0">
                <a:solidFill>
                  <a:schemeClr val="tx2"/>
                </a:solidFill>
                <a:latin typeface="Courier New" pitchFamily="49" charset="0"/>
              </a:rPr>
              <a:t> a</a:t>
            </a:r>
            <a:r>
              <a:rPr lang="ro-RO" sz="2000" dirty="0" smtClean="0">
                <a:solidFill>
                  <a:schemeClr val="tx2"/>
                </a:solidFill>
                <a:latin typeface="Courier New" pitchFamily="49" charset="0"/>
              </a:rPr>
              <a:t>ș</a:t>
            </a:r>
            <a:r>
              <a:rPr lang="en-US" sz="2000" dirty="0" err="1" smtClean="0">
                <a:solidFill>
                  <a:schemeClr val="tx2"/>
                </a:solidFill>
                <a:latin typeface="Courier New" pitchFamily="49" charset="0"/>
              </a:rPr>
              <a:t>teptate</a:t>
            </a:r>
            <a:r>
              <a:rPr lang="en-US" sz="2000" dirty="0" smtClean="0">
                <a:solidFill>
                  <a:schemeClr val="tx2"/>
                </a:solidFill>
                <a:latin typeface="Courier New" pitchFamily="49" charset="0"/>
              </a:rPr>
              <a:t> </a:t>
            </a:r>
            <a:r>
              <a:rPr lang="en-US" sz="2000" dirty="0" err="1" smtClean="0">
                <a:solidFill>
                  <a:schemeClr val="tx2"/>
                </a:solidFill>
                <a:latin typeface="Courier New" pitchFamily="49" charset="0"/>
              </a:rPr>
              <a:t>pe</a:t>
            </a:r>
            <a:r>
              <a:rPr lang="en-US" sz="2000" dirty="0" smtClean="0">
                <a:solidFill>
                  <a:schemeClr val="tx2"/>
                </a:solidFill>
                <a:latin typeface="Courier New" pitchFamily="49" charset="0"/>
              </a:rPr>
              <a:t> in</a:t>
            </a:r>
            <a:r>
              <a:rPr lang="ro-RO" sz="2000" dirty="0" smtClean="0">
                <a:solidFill>
                  <a:schemeClr val="tx2"/>
                </a:solidFill>
                <a:latin typeface="Courier New" pitchFamily="49" charset="0"/>
              </a:rPr>
              <a:t>*/</a:t>
            </a:r>
            <a:endParaRPr lang="en-US" sz="2000" dirty="0" smtClean="0">
              <a:solidFill>
                <a:schemeClr val="tx2"/>
              </a:solidFill>
              <a:latin typeface="Courier New" pitchFamily="49" charset="0"/>
            </a:endParaRPr>
          </a:p>
          <a:p>
            <a:pPr eaLnBrk="1" hangingPunct="1">
              <a:lnSpc>
                <a:spcPct val="80000"/>
              </a:lnSpc>
              <a:buFontTx/>
              <a:buNone/>
            </a:pPr>
            <a:r>
              <a:rPr lang="en-US" sz="2000" dirty="0" smtClean="0">
                <a:solidFill>
                  <a:srgbClr val="FF0000"/>
                </a:solidFill>
                <a:latin typeface="Courier New" pitchFamily="49" charset="0"/>
              </a:rPr>
              <a:t>  </a:t>
            </a:r>
            <a:r>
              <a:rPr lang="en-US" sz="2000" b="1" dirty="0" err="1" smtClean="0">
                <a:solidFill>
                  <a:srgbClr val="FF0000"/>
                </a:solidFill>
                <a:latin typeface="Courier New" pitchFamily="49" charset="0"/>
              </a:rPr>
              <a:t>int</a:t>
            </a:r>
            <a:r>
              <a:rPr lang="en-US" sz="2000" dirty="0" smtClean="0">
                <a:solidFill>
                  <a:srgbClr val="FF0000"/>
                </a:solidFill>
                <a:latin typeface="Courier New" pitchFamily="49" charset="0"/>
              </a:rPr>
              <a:t> id; </a:t>
            </a:r>
            <a:r>
              <a:rPr lang="en-US" sz="2000" b="1" dirty="0" err="1" smtClean="0">
                <a:solidFill>
                  <a:srgbClr val="FF0000"/>
                </a:solidFill>
                <a:latin typeface="Courier New" pitchFamily="49" charset="0"/>
              </a:rPr>
              <a:t>fel</a:t>
            </a:r>
            <a:r>
              <a:rPr lang="en-US" sz="2000" dirty="0" smtClean="0">
                <a:solidFill>
                  <a:srgbClr val="FF0000"/>
                </a:solidFill>
                <a:latin typeface="Courier New" pitchFamily="49" charset="0"/>
              </a:rPr>
              <a:t> k;</a:t>
            </a:r>
            <a:endParaRPr lang="en-US" sz="2000" dirty="0" smtClean="0">
              <a:solidFill>
                <a:srgbClr val="FF0000"/>
              </a:solidFill>
              <a:latin typeface="Courier New" pitchFamily="49" charset="0"/>
            </a:endParaRPr>
          </a:p>
        </p:txBody>
      </p:sp>
      <p:sp>
        <p:nvSpPr>
          <p:cNvPr id="5" name="Rectangle 2"/>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Detecția</a:t>
            </a:r>
            <a:r>
              <a:rPr lang="en-US" sz="2800" dirty="0" smtClean="0"/>
              <a:t> </a:t>
            </a:r>
            <a:r>
              <a:rPr lang="en-US" sz="2800" dirty="0" err="1" smtClean="0"/>
              <a:t>terminării</a:t>
            </a:r>
            <a:r>
              <a:rPr lang="en-US" sz="2800" dirty="0" smtClean="0"/>
              <a:t> </a:t>
            </a:r>
            <a:r>
              <a:rPr lang="en-US" sz="2800" dirty="0" err="1" smtClean="0"/>
              <a:t>folosind</a:t>
            </a:r>
            <a:r>
              <a:rPr lang="en-US" sz="2800" dirty="0" smtClean="0"/>
              <a:t> </a:t>
            </a:r>
            <a:r>
              <a:rPr lang="en-US" sz="2800" dirty="0" err="1" smtClean="0"/>
              <a:t>marcaje</a:t>
            </a:r>
            <a:r>
              <a:rPr lang="ro-RO" sz="2800" dirty="0" smtClean="0"/>
              <a:t> (</a:t>
            </a:r>
            <a:r>
              <a:rPr lang="en-US" sz="2800" dirty="0" smtClean="0"/>
              <a:t>3</a:t>
            </a:r>
            <a:r>
              <a:rPr lang="ro-RO" sz="2800" dirty="0" smtClean="0"/>
              <a:t>)</a:t>
            </a:r>
            <a:endParaRPr lang="en-US" sz="28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body" idx="1"/>
          </p:nvPr>
        </p:nvSpPr>
        <p:spPr>
          <a:xfrm>
            <a:off x="57150" y="1598613"/>
            <a:ext cx="8763000" cy="5286375"/>
          </a:xfrm>
        </p:spPr>
        <p:txBody>
          <a:bodyPr>
            <a:normAutofit/>
          </a:bodyPr>
          <a:lstStyle/>
          <a:p>
            <a:pPr eaLnBrk="1" hangingPunct="1">
              <a:lnSpc>
                <a:spcPct val="90000"/>
              </a:lnSpc>
              <a:buFontTx/>
              <a:buNone/>
            </a:pPr>
            <a:r>
              <a:rPr lang="en-US" sz="1800" dirty="0" smtClean="0">
                <a:solidFill>
                  <a:srgbClr val="FF0000"/>
                </a:solidFill>
                <a:latin typeface="Courier New" pitchFamily="49" charset="0"/>
              </a:rPr>
              <a:t> </a:t>
            </a:r>
            <a:r>
              <a:rPr lang="en-US" sz="1800" b="1" dirty="0" smtClean="0">
                <a:solidFill>
                  <a:srgbClr val="FF0000"/>
                </a:solidFill>
                <a:latin typeface="Courier New" pitchFamily="49" charset="0"/>
              </a:rPr>
              <a:t>while</a:t>
            </a:r>
            <a:r>
              <a:rPr lang="en-US" sz="1800" dirty="0" smtClean="0">
                <a:solidFill>
                  <a:srgbClr val="FF0000"/>
                </a:solidFill>
                <a:latin typeface="Courier New" pitchFamily="49" charset="0"/>
              </a:rPr>
              <a:t> (true) {</a:t>
            </a:r>
            <a:endParaRPr lang="en-US" sz="1800" dirty="0" smtClean="0">
              <a:solidFill>
                <a:srgbClr val="FF0000"/>
              </a:solidFill>
              <a:latin typeface="Courier New" pitchFamily="49" charset="0"/>
            </a:endParaRPr>
          </a:p>
          <a:p>
            <a:pPr eaLnBrk="1" hangingPunct="1">
              <a:lnSpc>
                <a:spcPct val="90000"/>
              </a:lnSpc>
              <a:buFontTx/>
              <a:buNone/>
            </a:pPr>
            <a:r>
              <a:rPr lang="en-US" sz="1800" dirty="0" smtClean="0">
                <a:solidFill>
                  <a:srgbClr val="FF0000"/>
                </a:solidFill>
                <a:latin typeface="Courier New" pitchFamily="49" charset="0"/>
              </a:rPr>
              <a:t>     receive </a:t>
            </a:r>
            <a:r>
              <a:rPr lang="en-US" sz="1800" dirty="0" err="1" smtClean="0">
                <a:solidFill>
                  <a:srgbClr val="FF0000"/>
                </a:solidFill>
                <a:latin typeface="Courier New" pitchFamily="49" charset="0"/>
              </a:rPr>
              <a:t>chs</a:t>
            </a:r>
            <a:r>
              <a:rPr lang="en-US" sz="1800" dirty="0" smtClean="0">
                <a:solidFill>
                  <a:srgbClr val="FF0000"/>
                </a:solidFill>
                <a:latin typeface="Courier New" pitchFamily="49" charset="0"/>
              </a:rPr>
              <a:t>[</a:t>
            </a:r>
            <a:r>
              <a:rPr lang="en-US" sz="1800" dirty="0" err="1" smtClean="0">
                <a:solidFill>
                  <a:srgbClr val="FF0000"/>
                </a:solidFill>
                <a:latin typeface="Courier New" pitchFamily="49" charset="0"/>
              </a:rPr>
              <a:t>i</a:t>
            </a:r>
            <a:r>
              <a:rPr lang="en-US" sz="1800" dirty="0" smtClean="0">
                <a:solidFill>
                  <a:srgbClr val="FF0000"/>
                </a:solidFill>
                <a:latin typeface="Courier New" pitchFamily="49" charset="0"/>
              </a:rPr>
              <a:t>](k, id);</a:t>
            </a:r>
          </a:p>
          <a:p>
            <a:pPr eaLnBrk="1" hangingPunct="1">
              <a:lnSpc>
                <a:spcPct val="90000"/>
              </a:lnSpc>
              <a:buFontTx/>
              <a:buNone/>
            </a:pPr>
            <a:r>
              <a:rPr lang="en-US" sz="1800" dirty="0" smtClean="0">
                <a:solidFill>
                  <a:srgbClr val="FF0000"/>
                </a:solidFill>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(k == </a:t>
            </a:r>
            <a:r>
              <a:rPr lang="en-US" sz="1800" dirty="0" err="1" smtClean="0">
                <a:solidFill>
                  <a:srgbClr val="FF0000"/>
                </a:solidFill>
                <a:latin typeface="Courier New" pitchFamily="49" charset="0"/>
              </a:rPr>
              <a:t>recep</a:t>
            </a:r>
            <a:r>
              <a:rPr lang="ro-RO" sz="1800" dirty="0" smtClean="0">
                <a:solidFill>
                  <a:srgbClr val="FF0000"/>
                </a:solidFill>
                <a:latin typeface="Courier New" pitchFamily="49" charset="0"/>
              </a:rPr>
              <a:t>ț</a:t>
            </a:r>
            <a:r>
              <a:rPr lang="en-US" sz="1800" dirty="0" err="1" smtClean="0">
                <a:solidFill>
                  <a:srgbClr val="FF0000"/>
                </a:solidFill>
                <a:latin typeface="Courier New" pitchFamily="49" charset="0"/>
              </a:rPr>
              <a:t>ie</a:t>
            </a:r>
            <a:r>
              <a:rPr lang="en-US" sz="1800" dirty="0" smtClean="0">
                <a:solidFill>
                  <a:srgbClr val="FF0000"/>
                </a:solidFill>
                <a:latin typeface="Courier New" pitchFamily="49" charset="0"/>
              </a:rPr>
              <a:t>) {</a:t>
            </a:r>
            <a:endParaRPr lang="en-US" sz="1800" dirty="0" smtClean="0">
              <a:solidFill>
                <a:srgbClr val="FF0000"/>
              </a:solidFill>
              <a:latin typeface="Courier New" pitchFamily="49" charset="0"/>
            </a:endParaRPr>
          </a:p>
          <a:p>
            <a:pPr eaLnBrk="1" hangingPunct="1">
              <a:lnSpc>
                <a:spcPct val="90000"/>
              </a:lnSpc>
              <a:buFontTx/>
              <a:buNone/>
            </a:pPr>
            <a:r>
              <a:rPr lang="en-US" sz="1800" dirty="0" smtClean="0">
                <a:solidFill>
                  <a:srgbClr val="FF0000"/>
                </a:solidFill>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(prim == 0) prim = id;</a:t>
            </a:r>
            <a:endParaRPr lang="en-US" sz="1800" dirty="0" smtClean="0">
              <a:solidFill>
                <a:srgbClr val="FF0000"/>
              </a:solidFill>
              <a:latin typeface="Courier New" pitchFamily="49" charset="0"/>
            </a:endParaRPr>
          </a:p>
          <a:p>
            <a:pPr eaLnBrk="1" hangingPunct="1">
              <a:lnSpc>
                <a:spcPct val="90000"/>
              </a:lnSpc>
              <a:buFontTx/>
              <a:buNone/>
            </a:pPr>
            <a:r>
              <a:rPr lang="en-US" sz="1800" dirty="0" smtClean="0">
                <a:solidFill>
                  <a:srgbClr val="FF0000"/>
                </a:solidFill>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(NOT </a:t>
            </a:r>
            <a:r>
              <a:rPr lang="en-US" sz="1800" dirty="0" smtClean="0">
                <a:solidFill>
                  <a:srgbClr val="FF0000"/>
                </a:solidFill>
                <a:latin typeface="Courier New" pitchFamily="49" charset="0"/>
              </a:rPr>
              <a:t>in[id].</a:t>
            </a:r>
            <a:r>
              <a:rPr lang="en-US" sz="1800" dirty="0" err="1" smtClean="0">
                <a:solidFill>
                  <a:srgbClr val="FF0000"/>
                </a:solidFill>
                <a:latin typeface="Courier New" pitchFamily="49" charset="0"/>
              </a:rPr>
              <a:t>activ</a:t>
            </a:r>
            <a:r>
              <a:rPr lang="en-US" sz="1800" dirty="0" smtClean="0">
                <a:solidFill>
                  <a:srgbClr val="FF0000"/>
                </a:solidFill>
                <a:latin typeface="Courier New" pitchFamily="49" charset="0"/>
              </a:rPr>
              <a:t>) { </a:t>
            </a:r>
            <a:r>
              <a:rPr lang="en-US" sz="1800" dirty="0" smtClean="0">
                <a:solidFill>
                  <a:srgbClr val="FF0000"/>
                </a:solidFill>
                <a:latin typeface="Courier New" pitchFamily="49" charset="0"/>
              </a:rPr>
              <a:t>in[id].</a:t>
            </a:r>
            <a:r>
              <a:rPr lang="en-US" sz="1800" dirty="0" err="1" smtClean="0">
                <a:solidFill>
                  <a:srgbClr val="FF0000"/>
                </a:solidFill>
                <a:latin typeface="Courier New" pitchFamily="49" charset="0"/>
              </a:rPr>
              <a:t>activ</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true;</a:t>
            </a:r>
          </a:p>
          <a:p>
            <a:pPr eaLnBrk="1" hangingPunct="1">
              <a:lnSpc>
                <a:spcPct val="90000"/>
              </a:lnSpc>
              <a:buFontTx/>
              <a:buNone/>
            </a:pP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nmarcaje</a:t>
            </a:r>
            <a:r>
              <a:rPr lang="en-US" sz="1800" dirty="0" smtClean="0">
                <a:solidFill>
                  <a:srgbClr val="FF0000"/>
                </a:solidFill>
                <a:latin typeface="Courier New" pitchFamily="49" charset="0"/>
              </a:rPr>
              <a:t> := </a:t>
            </a:r>
            <a:r>
              <a:rPr lang="en-US" sz="1800" dirty="0" err="1" smtClean="0">
                <a:solidFill>
                  <a:srgbClr val="FF0000"/>
                </a:solidFill>
                <a:latin typeface="Courier New" pitchFamily="49" charset="0"/>
              </a:rPr>
              <a:t>nmarcaje</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1;</a:t>
            </a:r>
          </a:p>
          <a:p>
            <a:pPr eaLnBrk="1" hangingPunct="1">
              <a:lnSpc>
                <a:spcPct val="90000"/>
              </a:lnSpc>
              <a:buFontTx/>
              <a:buNone/>
            </a:pPr>
            <a:r>
              <a:rPr lang="en-US" sz="1800" dirty="0" smtClean="0">
                <a:solidFill>
                  <a:srgbClr val="FF0000"/>
                </a:solidFill>
                <a:latin typeface="Courier New" pitchFamily="49" charset="0"/>
              </a:rPr>
              <a:t>       </a:t>
            </a:r>
            <a:r>
              <a:rPr lang="en-US" sz="1800" dirty="0">
                <a:solidFill>
                  <a:srgbClr val="FF0000"/>
                </a:solidFill>
                <a:latin typeface="Courier New" pitchFamily="49" charset="0"/>
              </a:rPr>
              <a:t>}</a:t>
            </a:r>
            <a:endParaRPr lang="en-US" sz="1800" dirty="0" smtClean="0">
              <a:solidFill>
                <a:srgbClr val="FF0000"/>
              </a:solidFill>
              <a:latin typeface="Courier New" pitchFamily="49" charset="0"/>
            </a:endParaRPr>
          </a:p>
          <a:p>
            <a:pPr eaLnBrk="1" hangingPunct="1">
              <a:lnSpc>
                <a:spcPct val="90000"/>
              </a:lnSpc>
              <a:buFontTx/>
              <a:buNone/>
            </a:pP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else if (k == </a:t>
            </a:r>
            <a:r>
              <a:rPr lang="en-US" sz="1800" dirty="0" err="1" smtClean="0">
                <a:solidFill>
                  <a:srgbClr val="FF0000"/>
                </a:solidFill>
                <a:latin typeface="Courier New" pitchFamily="49" charset="0"/>
              </a:rPr>
              <a:t>recep</a:t>
            </a:r>
            <a:r>
              <a:rPr lang="ro-RO" sz="1800" dirty="0" smtClean="0">
                <a:solidFill>
                  <a:srgbClr val="FF0000"/>
                </a:solidFill>
                <a:latin typeface="Courier New" pitchFamily="49" charset="0"/>
              </a:rPr>
              <a:t>ț</a:t>
            </a:r>
            <a:r>
              <a:rPr lang="en-US" sz="1800" dirty="0" err="1" smtClean="0">
                <a:solidFill>
                  <a:srgbClr val="FF0000"/>
                </a:solidFill>
                <a:latin typeface="Courier New" pitchFamily="49" charset="0"/>
              </a:rPr>
              <a:t>ie-marcaj</a:t>
            </a:r>
            <a:r>
              <a:rPr lang="en-US" sz="1800" dirty="0">
                <a:solidFill>
                  <a:srgbClr val="FF0000"/>
                </a:solidFill>
                <a:latin typeface="Courier New" pitchFamily="49" charset="0"/>
              </a:rPr>
              <a:t>)</a:t>
            </a:r>
            <a:r>
              <a:rPr lang="en-US" sz="1800" dirty="0" smtClean="0">
                <a:solidFill>
                  <a:srgbClr val="FF0000"/>
                </a:solidFill>
                <a:latin typeface="Courier New" pitchFamily="49" charset="0"/>
              </a:rPr>
              <a:t> {</a:t>
            </a:r>
            <a:endParaRPr lang="en-US" sz="1800" dirty="0" smtClean="0">
              <a:solidFill>
                <a:srgbClr val="FF0000"/>
              </a:solidFill>
              <a:latin typeface="Courier New" pitchFamily="49" charset="0"/>
            </a:endParaRPr>
          </a:p>
          <a:p>
            <a:pPr eaLnBrk="1" hangingPunct="1">
              <a:lnSpc>
                <a:spcPct val="90000"/>
              </a:lnSpc>
              <a:buFontTx/>
              <a:buNone/>
            </a:pPr>
            <a:r>
              <a:rPr lang="en-US" sz="1800" dirty="0" smtClean="0">
                <a:solidFill>
                  <a:srgbClr val="FF0000"/>
                </a:solidFill>
                <a:latin typeface="Courier New" pitchFamily="49" charset="0"/>
              </a:rPr>
              <a:t>        in[id].</a:t>
            </a:r>
            <a:r>
              <a:rPr lang="en-US" sz="1800" dirty="0" err="1" smtClean="0">
                <a:solidFill>
                  <a:srgbClr val="FF0000"/>
                </a:solidFill>
                <a:latin typeface="Courier New" pitchFamily="49" charset="0"/>
              </a:rPr>
              <a:t>marcaj</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 true</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nmarcaje</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nmarcaje</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1;</a:t>
            </a:r>
          </a:p>
          <a:p>
            <a:pPr eaLnBrk="1" hangingPunct="1">
              <a:lnSpc>
                <a:spcPct val="90000"/>
              </a:lnSpc>
              <a:buFontTx/>
              <a:buNone/>
            </a:pPr>
            <a:r>
              <a:rPr lang="en-US" sz="1800" dirty="0" smtClean="0">
                <a:solidFill>
                  <a:srgbClr val="FF0000"/>
                </a:solidFill>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(id</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prim) term = true; }</a:t>
            </a:r>
            <a:endParaRPr lang="en-US" sz="1800" dirty="0" smtClean="0">
              <a:solidFill>
                <a:srgbClr val="FF0000"/>
              </a:solidFill>
              <a:latin typeface="Courier New" pitchFamily="49" charset="0"/>
            </a:endParaRPr>
          </a:p>
          <a:p>
            <a:pPr eaLnBrk="1" hangingPunct="1">
              <a:lnSpc>
                <a:spcPct val="90000"/>
              </a:lnSpc>
              <a:buFontTx/>
              <a:buNone/>
            </a:pP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else if (k == </a:t>
            </a:r>
            <a:r>
              <a:rPr lang="en-US" sz="1800" dirty="0" err="1" smtClean="0">
                <a:solidFill>
                  <a:srgbClr val="FF0000"/>
                </a:solidFill>
                <a:latin typeface="Courier New" pitchFamily="49" charset="0"/>
              </a:rPr>
              <a:t>transmitere</a:t>
            </a:r>
            <a:r>
              <a:rPr lang="en-US" sz="1800" dirty="0" smtClean="0">
                <a:solidFill>
                  <a:srgbClr val="FF0000"/>
                </a:solidFill>
                <a:latin typeface="Courier New" pitchFamily="49" charset="0"/>
              </a:rPr>
              <a:t>) {</a:t>
            </a:r>
            <a:endParaRPr lang="en-US" sz="1800" dirty="0" smtClean="0">
              <a:solidFill>
                <a:srgbClr val="FF0000"/>
              </a:solidFill>
              <a:latin typeface="Courier New" pitchFamily="49" charset="0"/>
            </a:endParaRPr>
          </a:p>
          <a:p>
            <a:pPr eaLnBrk="1" hangingPunct="1">
              <a:lnSpc>
                <a:spcPct val="90000"/>
              </a:lnSpc>
              <a:buFontTx/>
              <a:buNone/>
            </a:pPr>
            <a:r>
              <a:rPr lang="en-US" sz="1800" dirty="0" smtClean="0">
                <a:solidFill>
                  <a:srgbClr val="FF0000"/>
                </a:solidFill>
                <a:latin typeface="Courier New" pitchFamily="49" charset="0"/>
              </a:rPr>
              <a:t>       </a:t>
            </a:r>
            <a:r>
              <a:rPr lang="en-US" sz="1800" b="1" dirty="0" smtClean="0">
                <a:solidFill>
                  <a:srgbClr val="FF0000"/>
                </a:solidFill>
                <a:latin typeface="Courier New" pitchFamily="49" charset="0"/>
              </a:rPr>
              <a:t>if</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(NOT </a:t>
            </a:r>
            <a:r>
              <a:rPr lang="en-US" sz="1800" dirty="0" smtClean="0">
                <a:solidFill>
                  <a:srgbClr val="FF0000"/>
                </a:solidFill>
                <a:latin typeface="Courier New" pitchFamily="49" charset="0"/>
              </a:rPr>
              <a:t>out[id].</a:t>
            </a:r>
            <a:r>
              <a:rPr lang="en-US" sz="1800" dirty="0" err="1" smtClean="0">
                <a:solidFill>
                  <a:srgbClr val="FF0000"/>
                </a:solidFill>
                <a:latin typeface="Courier New" pitchFamily="49" charset="0"/>
              </a:rPr>
              <a:t>activ</a:t>
            </a:r>
            <a:r>
              <a:rPr lang="en-US" sz="1800" dirty="0" smtClean="0">
                <a:solidFill>
                  <a:srgbClr val="FF0000"/>
                </a:solidFill>
                <a:latin typeface="Courier New" pitchFamily="49" charset="0"/>
              </a:rPr>
              <a:t>) { </a:t>
            </a:r>
            <a:r>
              <a:rPr lang="en-US" sz="1800" dirty="0" smtClean="0">
                <a:solidFill>
                  <a:srgbClr val="FF0000"/>
                </a:solidFill>
                <a:latin typeface="Courier New" pitchFamily="49" charset="0"/>
              </a:rPr>
              <a:t>out[id].</a:t>
            </a:r>
            <a:r>
              <a:rPr lang="en-US" sz="1800" dirty="0" err="1" smtClean="0">
                <a:solidFill>
                  <a:srgbClr val="FF0000"/>
                </a:solidFill>
                <a:latin typeface="Courier New" pitchFamily="49" charset="0"/>
              </a:rPr>
              <a:t>activ</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true;</a:t>
            </a:r>
          </a:p>
          <a:p>
            <a:pPr eaLnBrk="1" hangingPunct="1">
              <a:lnSpc>
                <a:spcPct val="90000"/>
              </a:lnSpc>
              <a:buFontTx/>
              <a:buNone/>
            </a:pP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nsemnale</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nsemnale</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1</a:t>
            </a:r>
            <a:r>
              <a:rPr lang="en-US" sz="1800" dirty="0" smtClean="0">
                <a:solidFill>
                  <a:srgbClr val="FF0000"/>
                </a:solidFill>
                <a:latin typeface="Courier New" pitchFamily="49" charset="0"/>
              </a:rPr>
              <a:t>; }</a:t>
            </a:r>
            <a:endParaRPr lang="en-US" sz="1800" dirty="0" smtClean="0">
              <a:solidFill>
                <a:srgbClr val="FF0000"/>
              </a:solidFill>
              <a:latin typeface="Courier New" pitchFamily="49" charset="0"/>
            </a:endParaRPr>
          </a:p>
          <a:p>
            <a:pPr eaLnBrk="1" hangingPunct="1">
              <a:lnSpc>
                <a:spcPct val="90000"/>
              </a:lnSpc>
              <a:buFontTx/>
              <a:buNone/>
            </a:pP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else if (k == </a:t>
            </a:r>
            <a:r>
              <a:rPr lang="en-US" sz="1800" dirty="0" err="1" smtClean="0">
                <a:solidFill>
                  <a:srgbClr val="FF0000"/>
                </a:solidFill>
                <a:latin typeface="Courier New" pitchFamily="49" charset="0"/>
              </a:rPr>
              <a:t>semnal</a:t>
            </a:r>
            <a:r>
              <a:rPr lang="en-US" sz="1800" dirty="0" smtClean="0">
                <a:solidFill>
                  <a:srgbClr val="FF0000"/>
                </a:solidFill>
                <a:latin typeface="Courier New" pitchFamily="49" charset="0"/>
              </a:rPr>
              <a:t>) {</a:t>
            </a:r>
            <a:endParaRPr lang="en-US" sz="1800" dirty="0" smtClean="0">
              <a:solidFill>
                <a:srgbClr val="FF0000"/>
              </a:solidFill>
              <a:latin typeface="Courier New" pitchFamily="49" charset="0"/>
            </a:endParaRPr>
          </a:p>
          <a:p>
            <a:pPr eaLnBrk="1" hangingPunct="1">
              <a:lnSpc>
                <a:spcPct val="90000"/>
              </a:lnSpc>
              <a:buFontTx/>
              <a:buNone/>
            </a:pPr>
            <a:r>
              <a:rPr lang="en-US" sz="1800" dirty="0" smtClean="0">
                <a:solidFill>
                  <a:srgbClr val="FF0000"/>
                </a:solidFill>
                <a:latin typeface="Courier New" pitchFamily="49" charset="0"/>
              </a:rPr>
              <a:t>       out[id].</a:t>
            </a:r>
            <a:r>
              <a:rPr lang="en-US" sz="1800" dirty="0" err="1" smtClean="0">
                <a:solidFill>
                  <a:srgbClr val="FF0000"/>
                </a:solidFill>
                <a:latin typeface="Courier New" pitchFamily="49" charset="0"/>
              </a:rPr>
              <a:t>activ</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false; out[id].</a:t>
            </a:r>
            <a:r>
              <a:rPr lang="en-US" sz="1800" dirty="0" err="1" smtClean="0">
                <a:solidFill>
                  <a:srgbClr val="FF0000"/>
                </a:solidFill>
                <a:latin typeface="Courier New" pitchFamily="49" charset="0"/>
              </a:rPr>
              <a:t>marcaj</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false;</a:t>
            </a:r>
          </a:p>
          <a:p>
            <a:pPr eaLnBrk="1" hangingPunct="1">
              <a:lnSpc>
                <a:spcPct val="90000"/>
              </a:lnSpc>
              <a:buFontTx/>
              <a:buNone/>
            </a:pP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nsemnale</a:t>
            </a:r>
            <a:r>
              <a:rPr lang="en-US" sz="1800" dirty="0" smtClean="0">
                <a:solidFill>
                  <a:srgbClr val="FF0000"/>
                </a:solidFill>
                <a:latin typeface="Courier New" pitchFamily="49" charset="0"/>
              </a:rPr>
              <a:t> </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nsemnale</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a:t>
            </a:r>
            <a:r>
              <a:rPr lang="ro-RO" sz="1800" dirty="0" smtClean="0">
                <a:solidFill>
                  <a:srgbClr val="FF0000"/>
                </a:solidFill>
                <a:latin typeface="Courier New" pitchFamily="49" charset="0"/>
              </a:rPr>
              <a:t> </a:t>
            </a:r>
            <a:r>
              <a:rPr lang="en-US" sz="1800" dirty="0" smtClean="0">
                <a:solidFill>
                  <a:srgbClr val="FF0000"/>
                </a:solidFill>
                <a:latin typeface="Courier New" pitchFamily="49" charset="0"/>
              </a:rPr>
              <a:t>1</a:t>
            </a:r>
            <a:r>
              <a:rPr lang="en-US" sz="1800" dirty="0" smtClean="0">
                <a:solidFill>
                  <a:srgbClr val="FF0000"/>
                </a:solidFill>
                <a:latin typeface="Courier New" pitchFamily="49" charset="0"/>
              </a:rPr>
              <a:t>;</a:t>
            </a:r>
          </a:p>
          <a:p>
            <a:pPr eaLnBrk="1" hangingPunct="1">
              <a:lnSpc>
                <a:spcPct val="90000"/>
              </a:lnSpc>
              <a:buFontTx/>
              <a:buNone/>
            </a:pPr>
            <a:r>
              <a:rPr lang="en-US" sz="1800" dirty="0">
                <a:solidFill>
                  <a:srgbClr val="FF0000"/>
                </a:solidFill>
                <a:latin typeface="Courier New" pitchFamily="49" charset="0"/>
              </a:rPr>
              <a:t> </a:t>
            </a:r>
            <a:r>
              <a:rPr lang="en-US" sz="1800" dirty="0" smtClean="0">
                <a:solidFill>
                  <a:srgbClr val="FF0000"/>
                </a:solidFill>
                <a:latin typeface="Courier New" pitchFamily="49" charset="0"/>
              </a:rPr>
              <a:t>    }</a:t>
            </a:r>
            <a:endParaRPr lang="en-US" sz="1800" dirty="0" smtClean="0">
              <a:solidFill>
                <a:srgbClr val="FF0000"/>
              </a:solidFill>
              <a:latin typeface="Courier New" pitchFamily="49" charset="0"/>
            </a:endParaRPr>
          </a:p>
        </p:txBody>
      </p:sp>
      <p:sp>
        <p:nvSpPr>
          <p:cNvPr id="4" name="Rectangle 2"/>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Detecția</a:t>
            </a:r>
            <a:r>
              <a:rPr lang="en-US" sz="2800" dirty="0" smtClean="0"/>
              <a:t> </a:t>
            </a:r>
            <a:r>
              <a:rPr lang="en-US" sz="2800" dirty="0" err="1" smtClean="0"/>
              <a:t>terminării</a:t>
            </a:r>
            <a:r>
              <a:rPr lang="en-US" sz="2800" dirty="0" smtClean="0"/>
              <a:t> </a:t>
            </a:r>
            <a:r>
              <a:rPr lang="en-US" sz="2800" dirty="0" err="1" smtClean="0"/>
              <a:t>folosind</a:t>
            </a:r>
            <a:r>
              <a:rPr lang="en-US" sz="2800" dirty="0" smtClean="0"/>
              <a:t> </a:t>
            </a:r>
            <a:r>
              <a:rPr lang="en-US" sz="2800" dirty="0" err="1" smtClean="0"/>
              <a:t>marcaje</a:t>
            </a:r>
            <a:r>
              <a:rPr lang="ro-RO" sz="2800" dirty="0" smtClean="0"/>
              <a:t> (</a:t>
            </a:r>
            <a:r>
              <a:rPr lang="en-US" sz="2800" dirty="0" smtClean="0"/>
              <a:t>4</a:t>
            </a:r>
            <a:r>
              <a:rPr lang="ro-RO" sz="2800" dirty="0" smtClean="0"/>
              <a:t>)</a:t>
            </a:r>
            <a:endParaRPr lang="en-US" sz="2800" dirty="0" smtClean="0"/>
          </a:p>
        </p:txBody>
      </p:sp>
      <p:sp>
        <p:nvSpPr>
          <p:cNvPr id="5" name="Rectangular Callout 4"/>
          <p:cNvSpPr/>
          <p:nvPr/>
        </p:nvSpPr>
        <p:spPr bwMode="auto">
          <a:xfrm>
            <a:off x="4860032" y="1760699"/>
            <a:ext cx="4176464" cy="372157"/>
          </a:xfrm>
          <a:prstGeom prst="wedgeRectCallout">
            <a:avLst>
              <a:gd name="adj1" fmla="val -86859"/>
              <a:gd name="adj2" fmla="val 95591"/>
            </a:avLst>
          </a:prstGeom>
          <a:gradFill>
            <a:gsLst>
              <a:gs pos="3000">
                <a:schemeClr val="accent1">
                  <a:tint val="50000"/>
                  <a:satMod val="300000"/>
                  <a:lumMod val="77000"/>
                  <a:lumOff val="23000"/>
                  <a:alpha val="25000"/>
                </a:schemeClr>
              </a:gs>
              <a:gs pos="85000">
                <a:schemeClr val="accent1">
                  <a:tint val="37000"/>
                  <a:satMod val="300000"/>
                  <a:alpha val="50000"/>
                </a:schemeClr>
              </a:gs>
              <a:gs pos="100000">
                <a:schemeClr val="accent1">
                  <a:tint val="15000"/>
                  <a:satMod val="350000"/>
                  <a:alpha val="75000"/>
                </a:schemeClr>
              </a:gs>
            </a:gsLst>
            <a:lin ang="16200000" scaled="1"/>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sz="1800" dirty="0">
                <a:solidFill>
                  <a:schemeClr val="tx1"/>
                </a:solidFill>
                <a:latin typeface="Times" charset="0"/>
              </a:rPr>
              <a:t>s</a:t>
            </a:r>
            <a:r>
              <a:rPr lang="ro-RO" sz="1800" dirty="0" smtClean="0">
                <a:solidFill>
                  <a:schemeClr val="tx1"/>
                </a:solidFill>
                <a:latin typeface="Times" charset="0"/>
              </a:rPr>
              <a:t>emnal de la Prelucrare: a primit un </a:t>
            </a:r>
            <a:r>
              <a:rPr lang="ro-RO" sz="1800" dirty="0" smtClean="0">
                <a:solidFill>
                  <a:schemeClr val="tx2"/>
                </a:solidFill>
                <a:latin typeface="Times" charset="0"/>
              </a:rPr>
              <a:t>mesaj</a:t>
            </a:r>
          </a:p>
        </p:txBody>
      </p:sp>
      <p:sp>
        <p:nvSpPr>
          <p:cNvPr id="6" name="Rectangular Callout 5"/>
          <p:cNvSpPr/>
          <p:nvPr/>
        </p:nvSpPr>
        <p:spPr bwMode="auto">
          <a:xfrm>
            <a:off x="4343532" y="3405662"/>
            <a:ext cx="4346736" cy="366266"/>
          </a:xfrm>
          <a:prstGeom prst="wedgeRectCallout">
            <a:avLst>
              <a:gd name="adj1" fmla="val -59428"/>
              <a:gd name="adj2" fmla="val 30264"/>
            </a:avLst>
          </a:prstGeom>
          <a:gradFill>
            <a:gsLst>
              <a:gs pos="3000">
                <a:schemeClr val="accent1">
                  <a:tint val="50000"/>
                  <a:satMod val="300000"/>
                  <a:lumMod val="77000"/>
                  <a:lumOff val="23000"/>
                  <a:alpha val="25000"/>
                </a:schemeClr>
              </a:gs>
              <a:gs pos="85000">
                <a:schemeClr val="accent1">
                  <a:tint val="37000"/>
                  <a:satMod val="300000"/>
                  <a:alpha val="50000"/>
                </a:schemeClr>
              </a:gs>
              <a:gs pos="100000">
                <a:schemeClr val="accent1">
                  <a:tint val="15000"/>
                  <a:satMod val="350000"/>
                  <a:alpha val="75000"/>
                </a:schemeClr>
              </a:gs>
            </a:gsLst>
            <a:lin ang="16200000" scaled="1"/>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sz="1800" dirty="0">
                <a:solidFill>
                  <a:schemeClr val="tx1"/>
                </a:solidFill>
                <a:latin typeface="Times" charset="0"/>
              </a:rPr>
              <a:t>s</a:t>
            </a:r>
            <a:r>
              <a:rPr lang="ro-RO" sz="1800" dirty="0" smtClean="0">
                <a:solidFill>
                  <a:schemeClr val="tx1"/>
                </a:solidFill>
                <a:latin typeface="Times" charset="0"/>
              </a:rPr>
              <a:t>emnal de la Prelucrare: a primit un </a:t>
            </a:r>
            <a:r>
              <a:rPr lang="ro-RO" sz="1800" dirty="0" smtClean="0">
                <a:solidFill>
                  <a:srgbClr val="00B01B"/>
                </a:solidFill>
                <a:latin typeface="Times" charset="0"/>
              </a:rPr>
              <a:t>marcaj</a:t>
            </a:r>
          </a:p>
        </p:txBody>
      </p:sp>
      <p:sp>
        <p:nvSpPr>
          <p:cNvPr id="7" name="Rectangular Callout 6"/>
          <p:cNvSpPr/>
          <p:nvPr/>
        </p:nvSpPr>
        <p:spPr bwMode="auto">
          <a:xfrm>
            <a:off x="4860032" y="4581128"/>
            <a:ext cx="4176464" cy="372157"/>
          </a:xfrm>
          <a:prstGeom prst="wedgeRectCallout">
            <a:avLst>
              <a:gd name="adj1" fmla="val -59689"/>
              <a:gd name="adj2" fmla="val 6599"/>
            </a:avLst>
          </a:prstGeom>
          <a:gradFill>
            <a:gsLst>
              <a:gs pos="3000">
                <a:schemeClr val="accent1">
                  <a:tint val="50000"/>
                  <a:satMod val="300000"/>
                  <a:lumMod val="77000"/>
                  <a:lumOff val="23000"/>
                  <a:alpha val="25000"/>
                </a:schemeClr>
              </a:gs>
              <a:gs pos="85000">
                <a:schemeClr val="accent1">
                  <a:tint val="37000"/>
                  <a:satMod val="300000"/>
                  <a:alpha val="50000"/>
                </a:schemeClr>
              </a:gs>
              <a:gs pos="100000">
                <a:schemeClr val="accent1">
                  <a:tint val="15000"/>
                  <a:satMod val="350000"/>
                  <a:alpha val="75000"/>
                </a:schemeClr>
              </a:gs>
            </a:gsLst>
            <a:lin ang="16200000" scaled="1"/>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sz="1800" dirty="0">
                <a:solidFill>
                  <a:schemeClr val="tx1"/>
                </a:solidFill>
                <a:latin typeface="Times" charset="0"/>
              </a:rPr>
              <a:t>s</a:t>
            </a:r>
            <a:r>
              <a:rPr lang="ro-RO" sz="1800" dirty="0" smtClean="0">
                <a:solidFill>
                  <a:schemeClr val="tx1"/>
                </a:solidFill>
                <a:latin typeface="Times" charset="0"/>
              </a:rPr>
              <a:t>emnal de la Prelucrare: a trimis un </a:t>
            </a:r>
            <a:r>
              <a:rPr lang="ro-RO" sz="1800" dirty="0" smtClean="0">
                <a:solidFill>
                  <a:schemeClr val="tx2"/>
                </a:solidFill>
                <a:latin typeface="Times" charset="0"/>
              </a:rPr>
              <a:t>mesaj</a:t>
            </a:r>
          </a:p>
        </p:txBody>
      </p:sp>
      <p:sp>
        <p:nvSpPr>
          <p:cNvPr id="8" name="Rectangular Callout 7"/>
          <p:cNvSpPr/>
          <p:nvPr/>
        </p:nvSpPr>
        <p:spPr bwMode="auto">
          <a:xfrm>
            <a:off x="5668097" y="5393992"/>
            <a:ext cx="3475903" cy="360040"/>
          </a:xfrm>
          <a:prstGeom prst="wedgeRectCallout">
            <a:avLst>
              <a:gd name="adj1" fmla="val -98696"/>
              <a:gd name="adj2" fmla="val 27336"/>
            </a:avLst>
          </a:prstGeom>
          <a:gradFill>
            <a:gsLst>
              <a:gs pos="3000">
                <a:schemeClr val="accent1">
                  <a:tint val="50000"/>
                  <a:satMod val="300000"/>
                  <a:lumMod val="77000"/>
                  <a:lumOff val="23000"/>
                  <a:alpha val="25000"/>
                </a:schemeClr>
              </a:gs>
              <a:gs pos="85000">
                <a:schemeClr val="accent1">
                  <a:tint val="37000"/>
                  <a:satMod val="300000"/>
                  <a:alpha val="50000"/>
                </a:schemeClr>
              </a:gs>
              <a:gs pos="100000">
                <a:schemeClr val="accent1">
                  <a:tint val="15000"/>
                  <a:satMod val="350000"/>
                  <a:alpha val="75000"/>
                </a:schemeClr>
              </a:gs>
            </a:gsLst>
            <a:lin ang="16200000" scaled="1"/>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sz="1800" dirty="0" smtClean="0">
                <a:solidFill>
                  <a:srgbClr val="FF0000"/>
                </a:solidFill>
                <a:latin typeface="Times" charset="0"/>
              </a:rPr>
              <a:t>semnal de confirmare </a:t>
            </a:r>
            <a:r>
              <a:rPr lang="ro-RO" sz="1800" dirty="0" smtClean="0">
                <a:solidFill>
                  <a:schemeClr val="tx1"/>
                </a:solidFill>
                <a:latin typeface="Times" charset="0"/>
              </a:rPr>
              <a:t>de la alt nod</a:t>
            </a:r>
            <a:endParaRPr lang="ro-RO" sz="1800" dirty="0" smtClean="0">
              <a:solidFill>
                <a:srgbClr val="FF0000"/>
              </a:solidFill>
              <a:latin typeface="Times" charset="0"/>
            </a:endParaRPr>
          </a:p>
        </p:txBody>
      </p:sp>
      <p:sp>
        <p:nvSpPr>
          <p:cNvPr id="2" name="Slide Number Placeholder 1"/>
          <p:cNvSpPr>
            <a:spLocks noGrp="1"/>
          </p:cNvSpPr>
          <p:nvPr>
            <p:ph type="sldNum" sz="quarter" idx="12"/>
          </p:nvPr>
        </p:nvSpPr>
        <p:spPr/>
        <p:txBody>
          <a:bodyPr/>
          <a:lstStyle/>
          <a:p>
            <a:fld id="{746EBC53-4E8D-444E-AD09-E7905F64ED17}" type="slidenum">
              <a:rPr lang="en-GB" smtClean="0"/>
              <a:pPr/>
              <a:t>25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0" y="765175"/>
            <a:ext cx="9144000" cy="12239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17411" name="Rectangle 2"/>
          <p:cNvSpPr>
            <a:spLocks noGrp="1" noChangeArrowheads="1"/>
          </p:cNvSpPr>
          <p:nvPr>
            <p:ph type="body" idx="1"/>
          </p:nvPr>
        </p:nvSpPr>
        <p:spPr>
          <a:xfrm>
            <a:off x="0" y="830263"/>
            <a:ext cx="9144000" cy="5911850"/>
          </a:xfrm>
        </p:spPr>
        <p:txBody>
          <a:bodyPr/>
          <a:lstStyle/>
          <a:p>
            <a:pPr eaLnBrk="1" hangingPunct="1">
              <a:lnSpc>
                <a:spcPct val="80000"/>
              </a:lnSpc>
              <a:buFontTx/>
              <a:buNone/>
            </a:pP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else if (k == </a:t>
            </a:r>
            <a:r>
              <a:rPr lang="en-US" sz="1600" dirty="0" err="1" smtClean="0">
                <a:solidFill>
                  <a:srgbClr val="FF0000"/>
                </a:solidFill>
                <a:latin typeface="Courier New" pitchFamily="49" charset="0"/>
              </a:rPr>
              <a:t>terminare</a:t>
            </a:r>
            <a:r>
              <a:rPr lang="en-US" sz="1600" dirty="0" smtClean="0">
                <a:solidFill>
                  <a:srgbClr val="FF0000"/>
                </a:solidFill>
                <a:latin typeface="Courier New" pitchFamily="49" charset="0"/>
              </a:rPr>
              <a:t>)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if</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a:t>
            </a:r>
            <a:r>
              <a:rPr lang="en-US" sz="1600" b="1" dirty="0" smtClean="0">
                <a:solidFill>
                  <a:srgbClr val="FF0000"/>
                </a:solidFill>
                <a:latin typeface="Courier New" pitchFamily="49" charset="0"/>
              </a:rPr>
              <a:t>NOT</a:t>
            </a:r>
            <a:r>
              <a:rPr lang="en-US" sz="1600" dirty="0" smtClean="0">
                <a:solidFill>
                  <a:srgbClr val="FF0000"/>
                </a:solidFill>
                <a:latin typeface="Courier New" pitchFamily="49" charset="0"/>
              </a:rPr>
              <a:t> term)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stop[i](false);</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else if </a:t>
            </a:r>
            <a:r>
              <a:rPr lang="en-US" sz="1600" dirty="0" smtClean="0">
                <a:solidFill>
                  <a:srgbClr val="FF0000"/>
                </a:solidFill>
                <a:latin typeface="Courier New" pitchFamily="49" charset="0"/>
              </a:rPr>
              <a:t>(term)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for</a:t>
            </a:r>
            <a:r>
              <a:rPr lang="en-US" sz="1600" dirty="0" smtClean="0">
                <a:solidFill>
                  <a:srgbClr val="FF0000"/>
                </a:solidFill>
                <a:latin typeface="Courier New" pitchFamily="49" charset="0"/>
              </a:rPr>
              <a:t> [j = </a:t>
            </a:r>
            <a:r>
              <a:rPr lang="en-US" sz="1600" dirty="0" smtClean="0">
                <a:solidFill>
                  <a:srgbClr val="FF0000"/>
                </a:solidFill>
                <a:latin typeface="Courier New" pitchFamily="49" charset="0"/>
              </a:rPr>
              <a:t>1 </a:t>
            </a:r>
            <a:r>
              <a:rPr lang="en-US" sz="1600" b="1" dirty="0" smtClean="0">
                <a:solidFill>
                  <a:srgbClr val="FF0000"/>
                </a:solidFill>
                <a:latin typeface="Courier New" pitchFamily="49" charset="0"/>
              </a:rPr>
              <a:t>to</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N </a:t>
            </a:r>
            <a:r>
              <a:rPr lang="en-US" sz="1600" b="1" dirty="0" err="1" smtClean="0">
                <a:solidFill>
                  <a:srgbClr val="FF0000"/>
                </a:solidFill>
                <a:latin typeface="Courier New" pitchFamily="49" charset="0"/>
              </a:rPr>
              <a:t>st</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(j</a:t>
            </a:r>
            <a:r>
              <a:rPr lang="ro-RO" sz="1600" dirty="0" smtClean="0">
                <a:solidFill>
                  <a:srgbClr val="FF0000"/>
                </a:solidFill>
                <a:latin typeface="Courier New" pitchFamily="49" charset="0"/>
              </a:rPr>
              <a:t> </a:t>
            </a:r>
            <a:r>
              <a:rPr lang="en-US" sz="1600" dirty="0" smtClean="0">
                <a:solidFill>
                  <a:srgbClr val="FF0000"/>
                </a:solidFill>
                <a:latin typeface="Courier New" pitchFamily="49" charset="0"/>
              </a:rPr>
              <a:t>&lt;&gt;</a:t>
            </a:r>
            <a:r>
              <a:rPr lang="ro-RO" sz="1600" dirty="0" smtClean="0">
                <a:solidFill>
                  <a:srgbClr val="FF0000"/>
                </a:solidFill>
                <a:latin typeface="Courier New" pitchFamily="49" charset="0"/>
              </a:rPr>
              <a:t> </a:t>
            </a:r>
            <a:r>
              <a:rPr lang="en-US" sz="1600" dirty="0" smtClean="0">
                <a:solidFill>
                  <a:srgbClr val="FF0000"/>
                </a:solidFill>
                <a:latin typeface="Courier New" pitchFamily="49" charset="0"/>
              </a:rPr>
              <a:t>prim </a:t>
            </a:r>
            <a:r>
              <a:rPr lang="en-US" sz="1600" b="1" dirty="0" smtClean="0">
                <a:solidFill>
                  <a:srgbClr val="FF0000"/>
                </a:solidFill>
                <a:latin typeface="Courier New" pitchFamily="49" charset="0"/>
              </a:rPr>
              <a:t>AND</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out[j].</a:t>
            </a:r>
            <a:r>
              <a:rPr lang="en-US" sz="1600" dirty="0" err="1" smtClean="0">
                <a:solidFill>
                  <a:srgbClr val="FF0000"/>
                </a:solidFill>
                <a:latin typeface="Courier New" pitchFamily="49" charset="0"/>
              </a:rPr>
              <a:t>activ</a:t>
            </a: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AND</a:t>
            </a:r>
            <a:r>
              <a:rPr lang="en-US" sz="1600" dirty="0" smtClean="0">
                <a:solidFill>
                  <a:srgbClr val="FF0000"/>
                </a:solidFill>
                <a:latin typeface="Courier New" pitchFamily="49" charset="0"/>
              </a:rPr>
              <a:t>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NOT</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out[j].</a:t>
            </a:r>
            <a:r>
              <a:rPr lang="en-US" sz="1600" dirty="0" err="1" smtClean="0">
                <a:solidFill>
                  <a:srgbClr val="FF0000"/>
                </a:solidFill>
                <a:latin typeface="Courier New" pitchFamily="49" charset="0"/>
              </a:rPr>
              <a:t>marcaj</a:t>
            </a:r>
            <a:r>
              <a:rPr lang="en-US" sz="1600" dirty="0" smtClean="0">
                <a:solidFill>
                  <a:srgbClr val="FF0000"/>
                </a:solidFill>
                <a:latin typeface="Courier New" pitchFamily="49" charset="0"/>
              </a:rPr>
              <a:t>)]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chm[j](i, </a:t>
            </a:r>
            <a:r>
              <a:rPr lang="en-US" sz="1600" dirty="0" err="1" smtClean="0">
                <a:solidFill>
                  <a:srgbClr val="FF0000"/>
                </a:solidFill>
                <a:latin typeface="Courier New" pitchFamily="49" charset="0"/>
              </a:rPr>
              <a:t>marcaj</a:t>
            </a:r>
            <a:r>
              <a:rPr lang="en-US" sz="1600" dirty="0" smtClean="0">
                <a:solidFill>
                  <a:srgbClr val="FF0000"/>
                </a:solidFill>
                <a:latin typeface="Courier New" pitchFamily="49" charset="0"/>
              </a:rPr>
              <a:t>); out[j].</a:t>
            </a:r>
            <a:r>
              <a:rPr lang="en-US" sz="1600" dirty="0" err="1" smtClean="0">
                <a:solidFill>
                  <a:srgbClr val="FF0000"/>
                </a:solidFill>
                <a:latin typeface="Courier New" pitchFamily="49" charset="0"/>
              </a:rPr>
              <a:t>marcaj</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true;</a:t>
            </a:r>
          </a:p>
          <a:p>
            <a:pPr eaLnBrk="1" hangingPunct="1">
              <a:lnSpc>
                <a:spcPct val="80000"/>
              </a:lnSpc>
              <a:buFontTx/>
              <a:buNone/>
            </a:pPr>
            <a:r>
              <a:rPr lang="en-US" sz="1600" dirty="0" smtClean="0">
                <a:solidFill>
                  <a:srgbClr val="FF0000"/>
                </a:solidFill>
                <a:latin typeface="Courier New" pitchFamily="49" charset="0"/>
              </a:rPr>
              <a:t>          </a:t>
            </a:r>
            <a:r>
              <a:rPr lang="en-US" sz="1600" b="1" dirty="0">
                <a:solidFill>
                  <a:srgbClr val="FF0000"/>
                </a:solidFill>
                <a:latin typeface="Courier New" pitchFamily="49" charset="0"/>
              </a:rPr>
              <a:t>}</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if</a:t>
            </a:r>
            <a:r>
              <a:rPr lang="en-US" sz="1600" dirty="0" smtClean="0">
                <a:solidFill>
                  <a:srgbClr val="FF0000"/>
                </a:solidFill>
                <a:latin typeface="Courier New" pitchFamily="49" charset="0"/>
              </a:rPr>
              <a:t> </a:t>
            </a:r>
            <a:r>
              <a:rPr lang="en-US" sz="1600" dirty="0">
                <a:solidFill>
                  <a:srgbClr val="FF0000"/>
                </a:solidFill>
                <a:latin typeface="Courier New" pitchFamily="49" charset="0"/>
              </a:rPr>
              <a:t>(</a:t>
            </a:r>
            <a:r>
              <a:rPr lang="en-US" sz="1600" dirty="0" err="1" smtClean="0">
                <a:solidFill>
                  <a:srgbClr val="FF0000"/>
                </a:solidFill>
                <a:latin typeface="Courier New" pitchFamily="49" charset="0"/>
              </a:rPr>
              <a:t>nmarcaje</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&lt;&gt; </a:t>
            </a:r>
            <a:r>
              <a:rPr lang="en-US" sz="1600" dirty="0" smtClean="0">
                <a:solidFill>
                  <a:srgbClr val="FF0000"/>
                </a:solidFill>
                <a:latin typeface="Courier New" pitchFamily="49" charset="0"/>
              </a:rPr>
              <a:t>0)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stop[i](false);</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else if </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nmarcaje</a:t>
            </a:r>
            <a:r>
              <a:rPr lang="en-US" sz="1600" dirty="0" smtClean="0">
                <a:solidFill>
                  <a:srgbClr val="FF0000"/>
                </a:solidFill>
                <a:latin typeface="Courier New" pitchFamily="49" charset="0"/>
              </a:rPr>
              <a:t> == 0)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for</a:t>
            </a:r>
            <a:r>
              <a:rPr lang="en-US" sz="1600" dirty="0" smtClean="0">
                <a:solidFill>
                  <a:srgbClr val="FF0000"/>
                </a:solidFill>
                <a:latin typeface="Courier New" pitchFamily="49" charset="0"/>
              </a:rPr>
              <a:t> [j = </a:t>
            </a:r>
            <a:r>
              <a:rPr lang="en-US" sz="1600" dirty="0" smtClean="0">
                <a:solidFill>
                  <a:srgbClr val="FF0000"/>
                </a:solidFill>
                <a:latin typeface="Courier New" pitchFamily="49" charset="0"/>
              </a:rPr>
              <a:t>1 </a:t>
            </a:r>
            <a:r>
              <a:rPr lang="en-US" sz="1600" b="1" dirty="0" smtClean="0">
                <a:solidFill>
                  <a:srgbClr val="FF0000"/>
                </a:solidFill>
                <a:latin typeface="Courier New" pitchFamily="49" charset="0"/>
              </a:rPr>
              <a:t>to</a:t>
            </a:r>
            <a:r>
              <a:rPr lang="en-US" sz="1600" dirty="0" smtClean="0">
                <a:solidFill>
                  <a:srgbClr val="FF0000"/>
                </a:solidFill>
                <a:latin typeface="Courier New" pitchFamily="49" charset="0"/>
              </a:rPr>
              <a:t> n </a:t>
            </a:r>
            <a:r>
              <a:rPr lang="en-US" sz="1600" b="1" dirty="0" err="1" smtClean="0">
                <a:solidFill>
                  <a:srgbClr val="FF0000"/>
                </a:solidFill>
                <a:latin typeface="Courier New" pitchFamily="49" charset="0"/>
              </a:rPr>
              <a:t>st</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(in[j</a:t>
            </a:r>
            <a:r>
              <a:rPr lang="en-US" sz="1600" dirty="0" smtClean="0">
                <a:solidFill>
                  <a:srgbClr val="FF0000"/>
                </a:solidFill>
                <a:latin typeface="Courier New" pitchFamily="49" charset="0"/>
              </a:rPr>
              <a:t>].exist</a:t>
            </a:r>
            <a:r>
              <a:rPr lang="ro-RO" sz="1600" dirty="0" smtClean="0">
                <a:solidFill>
                  <a:srgbClr val="FF0000"/>
                </a:solidFill>
                <a:latin typeface="Courier New" pitchFamily="49" charset="0"/>
              </a:rPr>
              <a:t>ă</a:t>
            </a: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AND</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(j&lt;&gt;prim)</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AND</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in[j].</a:t>
            </a:r>
            <a:r>
              <a:rPr lang="en-US" sz="1600" dirty="0" err="1" smtClean="0">
                <a:solidFill>
                  <a:srgbClr val="FF0000"/>
                </a:solidFill>
                <a:latin typeface="Courier New" pitchFamily="49" charset="0"/>
              </a:rPr>
              <a:t>activ</a:t>
            </a:r>
            <a:r>
              <a:rPr lang="en-US" sz="1600" dirty="0" smtClean="0">
                <a:solidFill>
                  <a:srgbClr val="FF0000"/>
                </a:solidFill>
                <a:latin typeface="Courier New" pitchFamily="49" charset="0"/>
              </a:rPr>
              <a:t>)]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chs</a:t>
            </a:r>
            <a:r>
              <a:rPr lang="en-US" sz="1600" dirty="0" smtClean="0">
                <a:solidFill>
                  <a:srgbClr val="FF0000"/>
                </a:solidFill>
                <a:latin typeface="Courier New" pitchFamily="49" charset="0"/>
              </a:rPr>
              <a:t>[j](</a:t>
            </a:r>
            <a:r>
              <a:rPr lang="en-US" sz="1600" dirty="0" err="1" smtClean="0">
                <a:solidFill>
                  <a:srgbClr val="FF0000"/>
                </a:solidFill>
                <a:latin typeface="Courier New" pitchFamily="49" charset="0"/>
              </a:rPr>
              <a:t>semnal</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a:t>
            </a:r>
          </a:p>
          <a:p>
            <a:pPr eaLnBrk="1" hangingPunct="1">
              <a:lnSpc>
                <a:spcPct val="80000"/>
              </a:lnSpc>
              <a:buFontTx/>
              <a:buNone/>
            </a:pPr>
            <a:r>
              <a:rPr lang="en-US" sz="1600" dirty="0" smtClean="0">
                <a:solidFill>
                  <a:srgbClr val="FF0000"/>
                </a:solidFill>
                <a:latin typeface="Courier New" pitchFamily="49" charset="0"/>
              </a:rPr>
              <a:t>                 in[j].</a:t>
            </a:r>
            <a:r>
              <a:rPr lang="en-US" sz="1600" dirty="0" err="1" smtClean="0">
                <a:solidFill>
                  <a:srgbClr val="FF0000"/>
                </a:solidFill>
                <a:latin typeface="Courier New" pitchFamily="49" charset="0"/>
              </a:rPr>
              <a:t>activ</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false; in[j].</a:t>
            </a:r>
            <a:r>
              <a:rPr lang="en-US" sz="1600" dirty="0" err="1" smtClean="0">
                <a:solidFill>
                  <a:srgbClr val="FF0000"/>
                </a:solidFill>
                <a:latin typeface="Courier New" pitchFamily="49" charset="0"/>
              </a:rPr>
              <a:t>marcaj</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false;</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if</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nsemnale</a:t>
            </a:r>
            <a:r>
              <a:rPr lang="ro-RO" sz="1600" dirty="0" smtClean="0">
                <a:solidFill>
                  <a:srgbClr val="FF0000"/>
                </a:solidFill>
                <a:latin typeface="Courier New" pitchFamily="49" charset="0"/>
              </a:rPr>
              <a:t> </a:t>
            </a:r>
            <a:r>
              <a:rPr lang="en-US" sz="1600" dirty="0" smtClean="0">
                <a:solidFill>
                  <a:srgbClr val="FF0000"/>
                </a:solidFill>
                <a:latin typeface="Courier New" pitchFamily="49" charset="0"/>
              </a:rPr>
              <a:t>&lt;&gt;</a:t>
            </a:r>
            <a:r>
              <a:rPr lang="ro-RO" sz="1600" dirty="0" smtClean="0">
                <a:solidFill>
                  <a:srgbClr val="FF0000"/>
                </a:solidFill>
                <a:latin typeface="Courier New" pitchFamily="49" charset="0"/>
              </a:rPr>
              <a:t> </a:t>
            </a:r>
            <a:r>
              <a:rPr lang="en-US" sz="1600" dirty="0" smtClean="0">
                <a:solidFill>
                  <a:srgbClr val="FF0000"/>
                </a:solidFill>
                <a:latin typeface="Courier New" pitchFamily="49" charset="0"/>
              </a:rPr>
              <a:t>0)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stop[i](false);</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else if </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nsemnale</a:t>
            </a:r>
            <a:r>
              <a:rPr lang="ro-RO" sz="1600" dirty="0" smtClean="0">
                <a:solidFill>
                  <a:srgbClr val="FF0000"/>
                </a:solidFill>
                <a:latin typeface="Courier New" pitchFamily="49" charset="0"/>
              </a:rPr>
              <a:t> </a:t>
            </a:r>
            <a:r>
              <a:rPr lang="en-US" sz="1600" dirty="0" smtClean="0">
                <a:solidFill>
                  <a:srgbClr val="FF0000"/>
                </a:solidFill>
                <a:latin typeface="Courier New" pitchFamily="49" charset="0"/>
              </a:rPr>
              <a:t>==</a:t>
            </a:r>
            <a:r>
              <a:rPr lang="ro-RO" sz="1600" dirty="0" smtClean="0">
                <a:solidFill>
                  <a:srgbClr val="FF0000"/>
                </a:solidFill>
                <a:latin typeface="Courier New" pitchFamily="49" charset="0"/>
              </a:rPr>
              <a:t> </a:t>
            </a:r>
            <a:r>
              <a:rPr lang="en-US" sz="1600" dirty="0" smtClean="0">
                <a:solidFill>
                  <a:srgbClr val="FF0000"/>
                </a:solidFill>
                <a:latin typeface="Courier New" pitchFamily="49" charset="0"/>
              </a:rPr>
              <a:t>0)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if</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a:t>
            </a:r>
            <a:r>
              <a:rPr lang="en-US" sz="1600" dirty="0" smtClean="0">
                <a:solidFill>
                  <a:srgbClr val="FF0000"/>
                </a:solidFill>
                <a:latin typeface="Courier New" pitchFamily="49" charset="0"/>
              </a:rPr>
              <a:t>i</a:t>
            </a:r>
            <a:r>
              <a:rPr lang="ro-RO" sz="1600" dirty="0" smtClean="0">
                <a:solidFill>
                  <a:srgbClr val="FF0000"/>
                </a:solidFill>
                <a:latin typeface="Courier New" pitchFamily="49" charset="0"/>
              </a:rPr>
              <a:t> </a:t>
            </a:r>
            <a:r>
              <a:rPr lang="en-US" sz="1600" dirty="0" smtClean="0">
                <a:solidFill>
                  <a:srgbClr val="FF0000"/>
                </a:solidFill>
                <a:latin typeface="Courier New" pitchFamily="49" charset="0"/>
              </a:rPr>
              <a:t>&lt;&gt;</a:t>
            </a:r>
            <a:r>
              <a:rPr lang="ro-RO" sz="1600" dirty="0" smtClean="0">
                <a:solidFill>
                  <a:srgbClr val="FF0000"/>
                </a:solidFill>
                <a:latin typeface="Courier New" pitchFamily="49" charset="0"/>
              </a:rPr>
              <a:t> </a:t>
            </a:r>
            <a:r>
              <a:rPr lang="en-US" sz="1600" dirty="0" err="1" smtClean="0">
                <a:solidFill>
                  <a:srgbClr val="FF0000"/>
                </a:solidFill>
                <a:latin typeface="Courier New" pitchFamily="49" charset="0"/>
              </a:rPr>
              <a:t>sursa</a:t>
            </a: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AND</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(prim</a:t>
            </a:r>
            <a:r>
              <a:rPr lang="ro-RO" sz="1600" dirty="0" smtClean="0">
                <a:solidFill>
                  <a:srgbClr val="FF0000"/>
                </a:solidFill>
                <a:latin typeface="Courier New" pitchFamily="49" charset="0"/>
              </a:rPr>
              <a:t> </a:t>
            </a:r>
            <a:r>
              <a:rPr lang="en-US" sz="1600" dirty="0" smtClean="0">
                <a:solidFill>
                  <a:srgbClr val="FF0000"/>
                </a:solidFill>
                <a:latin typeface="Courier New" pitchFamily="49" charset="0"/>
              </a:rPr>
              <a:t>&lt;&gt;</a:t>
            </a:r>
            <a:r>
              <a:rPr lang="ro-RO" sz="1600" dirty="0" smtClean="0">
                <a:solidFill>
                  <a:srgbClr val="FF0000"/>
                </a:solidFill>
                <a:latin typeface="Courier New" pitchFamily="49" charset="0"/>
              </a:rPr>
              <a:t> </a:t>
            </a:r>
            <a:r>
              <a:rPr lang="en-US" sz="1600" dirty="0" smtClean="0">
                <a:solidFill>
                  <a:srgbClr val="FF0000"/>
                </a:solidFill>
                <a:latin typeface="Courier New" pitchFamily="49" charset="0"/>
              </a:rPr>
              <a:t>0</a:t>
            </a:r>
            <a:r>
              <a:rPr lang="en-US" sz="1600" dirty="0" smtClean="0">
                <a:solidFill>
                  <a:srgbClr val="FF0000"/>
                </a:solidFill>
                <a:latin typeface="Courier New" pitchFamily="49" charset="0"/>
              </a:rPr>
              <a:t>))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chs</a:t>
            </a:r>
            <a:r>
              <a:rPr lang="en-US" sz="1600" dirty="0" smtClean="0">
                <a:solidFill>
                  <a:srgbClr val="FF0000"/>
                </a:solidFill>
                <a:latin typeface="Courier New" pitchFamily="49" charset="0"/>
              </a:rPr>
              <a:t>[prim](</a:t>
            </a:r>
            <a:r>
              <a:rPr lang="en-US" sz="1600" dirty="0" err="1" smtClean="0">
                <a:solidFill>
                  <a:srgbClr val="FF0000"/>
                </a:solidFill>
                <a:latin typeface="Courier New" pitchFamily="49" charset="0"/>
              </a:rPr>
              <a:t>semnal</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a:t>
            </a:r>
          </a:p>
          <a:p>
            <a:pPr eaLnBrk="1" hangingPunct="1">
              <a:lnSpc>
                <a:spcPct val="80000"/>
              </a:lnSpc>
              <a:buFontTx/>
              <a:buNone/>
            </a:pPr>
            <a:r>
              <a:rPr lang="en-US" sz="1600" dirty="0" smtClean="0">
                <a:solidFill>
                  <a:srgbClr val="FF0000"/>
                </a:solidFill>
                <a:latin typeface="Courier New" pitchFamily="49" charset="0"/>
              </a:rPr>
              <a:t>                      in[prim].</a:t>
            </a:r>
            <a:r>
              <a:rPr lang="en-US" sz="1600" dirty="0" err="1" smtClean="0">
                <a:solidFill>
                  <a:srgbClr val="FF0000"/>
                </a:solidFill>
                <a:latin typeface="Courier New" pitchFamily="49" charset="0"/>
              </a:rPr>
              <a:t>activ</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false;  </a:t>
            </a:r>
          </a:p>
          <a:p>
            <a:pPr eaLnBrk="1" hangingPunct="1">
              <a:lnSpc>
                <a:spcPct val="80000"/>
              </a:lnSpc>
              <a:buFontTx/>
              <a:buNone/>
            </a:pPr>
            <a:r>
              <a:rPr lang="en-US" sz="1600" dirty="0" smtClean="0">
                <a:solidFill>
                  <a:srgbClr val="FF0000"/>
                </a:solidFill>
                <a:latin typeface="Courier New" pitchFamily="49" charset="0"/>
              </a:rPr>
              <a:t>                      in[prim].</a:t>
            </a:r>
            <a:r>
              <a:rPr lang="en-US" sz="1600" dirty="0" err="1" smtClean="0">
                <a:solidFill>
                  <a:srgbClr val="FF0000"/>
                </a:solidFill>
                <a:latin typeface="Courier New" pitchFamily="49" charset="0"/>
              </a:rPr>
              <a:t>marcaj</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false;</a:t>
            </a:r>
          </a:p>
          <a:p>
            <a:pPr eaLnBrk="1" hangingPunct="1">
              <a:lnSpc>
                <a:spcPct val="80000"/>
              </a:lnSpc>
              <a:buFontTx/>
              <a:buNone/>
            </a:pP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stop[</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](true);</a:t>
            </a:r>
          </a:p>
          <a:p>
            <a:pPr eaLnBrk="1" hangingPunct="1">
              <a:lnSpc>
                <a:spcPct val="80000"/>
              </a:lnSpc>
              <a:buFontTx/>
              <a:buNone/>
            </a:pP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 } } }</a:t>
            </a:r>
            <a:endParaRPr lang="fi-FI" sz="1600" dirty="0" smtClean="0">
              <a:solidFill>
                <a:srgbClr val="FF0000"/>
              </a:solidFill>
              <a:latin typeface="Courier New" pitchFamily="49" charset="0"/>
            </a:endParaRPr>
          </a:p>
          <a:p>
            <a:pPr eaLnBrk="1" hangingPunct="1">
              <a:lnSpc>
                <a:spcPct val="80000"/>
              </a:lnSpc>
              <a:buFontTx/>
              <a:buNone/>
            </a:pPr>
            <a:r>
              <a:rPr lang="fi-FI" sz="1600" b="1" dirty="0">
                <a:solidFill>
                  <a:srgbClr val="FF0000"/>
                </a:solidFill>
                <a:latin typeface="Courier New" pitchFamily="49" charset="0"/>
              </a:rPr>
              <a:t>}</a:t>
            </a:r>
            <a:endParaRPr lang="en-US" sz="1600" dirty="0" smtClean="0">
              <a:solidFill>
                <a:srgbClr val="FF0000"/>
              </a:solidFill>
              <a:latin typeface="Courier New" pitchFamily="49" charset="0"/>
            </a:endParaRPr>
          </a:p>
        </p:txBody>
      </p:sp>
      <p:sp>
        <p:nvSpPr>
          <p:cNvPr id="6" name="Rectangle 2"/>
          <p:cNvSpPr txBox="1">
            <a:spLocks noChangeArrowheads="1"/>
          </p:cNvSpPr>
          <p:nvPr/>
        </p:nvSpPr>
        <p:spPr bwMode="auto">
          <a:xfrm>
            <a:off x="457200" y="213518"/>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Detecția</a:t>
            </a:r>
            <a:r>
              <a:rPr lang="en-US" sz="2800" dirty="0" smtClean="0"/>
              <a:t> </a:t>
            </a:r>
            <a:r>
              <a:rPr lang="en-US" sz="2800" dirty="0" err="1" smtClean="0"/>
              <a:t>terminării</a:t>
            </a:r>
            <a:r>
              <a:rPr lang="en-US" sz="2800" dirty="0" smtClean="0"/>
              <a:t> </a:t>
            </a:r>
            <a:r>
              <a:rPr lang="en-US" sz="2800" dirty="0" err="1" smtClean="0"/>
              <a:t>folosind</a:t>
            </a:r>
            <a:r>
              <a:rPr lang="en-US" sz="2800" dirty="0" smtClean="0"/>
              <a:t> </a:t>
            </a:r>
            <a:r>
              <a:rPr lang="en-US" sz="2800" dirty="0" err="1" smtClean="0"/>
              <a:t>marcaje</a:t>
            </a:r>
            <a:r>
              <a:rPr lang="ro-RO" sz="2800" dirty="0" smtClean="0"/>
              <a:t> (</a:t>
            </a:r>
            <a:r>
              <a:rPr lang="en-US" sz="2800" dirty="0" smtClean="0"/>
              <a:t>5</a:t>
            </a:r>
            <a:r>
              <a:rPr lang="ro-RO" sz="2800" dirty="0" smtClean="0"/>
              <a:t>)</a:t>
            </a:r>
            <a:endParaRPr lang="en-US" sz="28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0" y="765175"/>
            <a:ext cx="9144000" cy="12239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18435" name="Rectangle 2"/>
          <p:cNvSpPr>
            <a:spLocks noGrp="1" noChangeArrowheads="1"/>
          </p:cNvSpPr>
          <p:nvPr>
            <p:ph type="body" idx="1"/>
          </p:nvPr>
        </p:nvSpPr>
        <p:spPr>
          <a:xfrm>
            <a:off x="0" y="908720"/>
            <a:ext cx="9144000" cy="5688013"/>
          </a:xfrm>
        </p:spPr>
        <p:txBody>
          <a:bodyPr/>
          <a:lstStyle/>
          <a:p>
            <a:pPr eaLnBrk="1" hangingPunct="1">
              <a:lnSpc>
                <a:spcPct val="80000"/>
              </a:lnSpc>
              <a:buFontTx/>
              <a:buNone/>
            </a:pPr>
            <a:r>
              <a:rPr lang="en-US" sz="1600" b="1" dirty="0" smtClean="0">
                <a:solidFill>
                  <a:srgbClr val="FF0000"/>
                </a:solidFill>
                <a:latin typeface="Courier New" pitchFamily="49" charset="0"/>
              </a:rPr>
              <a:t>process</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Prelucrare</a:t>
            </a:r>
            <a:r>
              <a:rPr lang="en-US" sz="1600" dirty="0" smtClean="0">
                <a:solidFill>
                  <a:srgbClr val="FF0000"/>
                </a:solidFill>
                <a:latin typeface="Courier New" pitchFamily="49" charset="0"/>
              </a:rPr>
              <a:t>[</a:t>
            </a:r>
            <a:r>
              <a:rPr lang="en-US" sz="1600" dirty="0" smtClean="0">
                <a:solidFill>
                  <a:srgbClr val="FF0000"/>
                </a:solidFill>
                <a:latin typeface="Courier New" pitchFamily="49" charset="0"/>
              </a:rPr>
              <a:t>i=1 to N]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err="1" smtClean="0">
                <a:solidFill>
                  <a:srgbClr val="FF0000"/>
                </a:solidFill>
                <a:latin typeface="Courier New" pitchFamily="49" charset="0"/>
              </a:rPr>
              <a:t>tip_date</a:t>
            </a:r>
            <a:r>
              <a:rPr lang="en-US" sz="1600" dirty="0" smtClean="0">
                <a:solidFill>
                  <a:srgbClr val="FF0000"/>
                </a:solidFill>
                <a:latin typeface="Courier New" pitchFamily="49" charset="0"/>
              </a:rPr>
              <a:t> data; </a:t>
            </a:r>
            <a:r>
              <a:rPr lang="en-US" sz="1600" dirty="0" err="1" smtClean="0">
                <a:solidFill>
                  <a:srgbClr val="FF0000"/>
                </a:solidFill>
                <a:latin typeface="Courier New" pitchFamily="49" charset="0"/>
              </a:rPr>
              <a:t>int</a:t>
            </a:r>
            <a:r>
              <a:rPr lang="en-US" sz="1600" dirty="0" smtClean="0">
                <a:solidFill>
                  <a:srgbClr val="FF0000"/>
                </a:solidFill>
                <a:latin typeface="Courier New" pitchFamily="49" charset="0"/>
              </a:rPr>
              <a:t> id; </a:t>
            </a:r>
            <a:r>
              <a:rPr lang="en-US" sz="1600" dirty="0" err="1" smtClean="0">
                <a:solidFill>
                  <a:srgbClr val="FF0000"/>
                </a:solidFill>
                <a:latin typeface="Courier New" pitchFamily="49" charset="0"/>
              </a:rPr>
              <a:t>bool</a:t>
            </a:r>
            <a:r>
              <a:rPr lang="en-US" sz="1600" dirty="0" smtClean="0">
                <a:solidFill>
                  <a:srgbClr val="FF0000"/>
                </a:solidFill>
                <a:latin typeface="Courier New" pitchFamily="49" charset="0"/>
              </a:rPr>
              <a:t> term;</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initializari</a:t>
            </a:r>
            <a:r>
              <a:rPr lang="en-US" sz="1600" dirty="0" smtClean="0">
                <a:solidFill>
                  <a:srgbClr val="FF0000"/>
                </a:solidFill>
                <a:latin typeface="Courier New" pitchFamily="49" charset="0"/>
              </a:rPr>
              <a:t>;</a:t>
            </a:r>
          </a:p>
          <a:p>
            <a:pPr eaLnBrk="1" hangingPunct="1">
              <a:lnSpc>
                <a:spcPct val="80000"/>
              </a:lnSpc>
              <a:buFontTx/>
              <a:buNone/>
            </a:pPr>
            <a:r>
              <a:rPr lang="en-US" sz="1600" dirty="0" smtClean="0">
                <a:solidFill>
                  <a:srgbClr val="FF0000"/>
                </a:solidFill>
                <a:latin typeface="Courier New" pitchFamily="49" charset="0"/>
              </a:rPr>
              <a:t>  term </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false;</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while</a:t>
            </a:r>
            <a:r>
              <a:rPr lang="en-US" sz="1600" dirty="0" smtClean="0">
                <a:solidFill>
                  <a:srgbClr val="FF0000"/>
                </a:solidFill>
                <a:latin typeface="Courier New" pitchFamily="49" charset="0"/>
              </a:rPr>
              <a:t> (NOT term)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receive</a:t>
            </a:r>
            <a:r>
              <a:rPr lang="en-US" sz="1600" dirty="0" smtClean="0">
                <a:solidFill>
                  <a:srgbClr val="FF0000"/>
                </a:solidFill>
                <a:latin typeface="Courier New" pitchFamily="49" charset="0"/>
              </a:rPr>
              <a:t> chm[</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](id, data);</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if</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(data==</a:t>
            </a:r>
            <a:r>
              <a:rPr lang="en-US" sz="1600" dirty="0" err="1" smtClean="0">
                <a:solidFill>
                  <a:srgbClr val="FF0000"/>
                </a:solidFill>
                <a:latin typeface="Courier New" pitchFamily="49" charset="0"/>
              </a:rPr>
              <a:t>marcaj</a:t>
            </a: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chs</a:t>
            </a:r>
            <a:r>
              <a:rPr lang="en-US" sz="1600" dirty="0" smtClean="0">
                <a:solidFill>
                  <a:srgbClr val="FF0000"/>
                </a:solidFill>
                <a:latin typeface="Courier New" pitchFamily="49" charset="0"/>
              </a:rPr>
              <a:t>[i](</a:t>
            </a:r>
            <a:r>
              <a:rPr lang="en-US" sz="1600" dirty="0" err="1" smtClean="0">
                <a:solidFill>
                  <a:srgbClr val="FF0000"/>
                </a:solidFill>
                <a:latin typeface="Courier New" pitchFamily="49" charset="0"/>
              </a:rPr>
              <a:t>receptie-marcaj,id</a:t>
            </a:r>
            <a:r>
              <a:rPr lang="en-US" sz="1600" dirty="0" smtClean="0">
                <a:solidFill>
                  <a:srgbClr val="FF0000"/>
                </a:solidFill>
                <a:latin typeface="Courier New" pitchFamily="49" charset="0"/>
              </a:rPr>
              <a:t>);</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else if </a:t>
            </a:r>
            <a:r>
              <a:rPr lang="en-US" sz="1600" dirty="0" smtClean="0">
                <a:solidFill>
                  <a:srgbClr val="FF0000"/>
                </a:solidFill>
                <a:latin typeface="Courier New" pitchFamily="49" charset="0"/>
              </a:rPr>
              <a:t>(data</a:t>
            </a:r>
            <a:r>
              <a:rPr lang="en-US" sz="1600" dirty="0" smtClean="0">
                <a:solidFill>
                  <a:srgbClr val="FF0000"/>
                </a:solidFill>
                <a:latin typeface="Courier New" pitchFamily="49" charset="0"/>
              </a:rPr>
              <a:t>&lt;&gt;</a:t>
            </a:r>
            <a:r>
              <a:rPr lang="en-US" sz="1600" dirty="0" err="1" smtClean="0">
                <a:solidFill>
                  <a:srgbClr val="FF0000"/>
                </a:solidFill>
                <a:latin typeface="Courier New" pitchFamily="49" charset="0"/>
              </a:rPr>
              <a:t>marcaj</a:t>
            </a:r>
            <a:r>
              <a:rPr lang="en-US" sz="1600" dirty="0" smtClean="0">
                <a:solidFill>
                  <a:srgbClr val="FF0000"/>
                </a:solidFill>
                <a:latin typeface="Courier New" pitchFamily="49" charset="0"/>
              </a:rPr>
              <a:t>)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chs</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receptie</a:t>
            </a:r>
            <a:r>
              <a:rPr lang="en-US" sz="1600" dirty="0" smtClean="0">
                <a:solidFill>
                  <a:srgbClr val="FF0000"/>
                </a:solidFill>
                <a:latin typeface="Courier New" pitchFamily="49" charset="0"/>
              </a:rPr>
              <a:t>, id);</a:t>
            </a:r>
          </a:p>
          <a:p>
            <a:pPr eaLnBrk="1" hangingPunct="1">
              <a:lnSpc>
                <a:spcPct val="80000"/>
              </a:lnSpc>
              <a:buFontTx/>
              <a:buNone/>
            </a:pP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realizeaz</a:t>
            </a:r>
            <a:r>
              <a:rPr lang="ro-RO" sz="1600" dirty="0" smtClean="0">
                <a:solidFill>
                  <a:srgbClr val="FF0000"/>
                </a:solidFill>
                <a:latin typeface="Courier New" pitchFamily="49" charset="0"/>
              </a:rPr>
              <a:t>ă</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prelucrare</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chm[j](</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 data);</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chs</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transmitere</a:t>
            </a:r>
            <a:r>
              <a:rPr lang="en-US" sz="1600" dirty="0" smtClean="0">
                <a:solidFill>
                  <a:srgbClr val="FF0000"/>
                </a:solidFill>
                <a:latin typeface="Courier New" pitchFamily="49" charset="0"/>
              </a:rPr>
              <a:t>, j);</a:t>
            </a:r>
          </a:p>
          <a:p>
            <a:pPr eaLnBrk="1" hangingPunct="1">
              <a:lnSpc>
                <a:spcPct val="80000"/>
              </a:lnSpc>
              <a:buFontTx/>
              <a:buNone/>
            </a:pPr>
            <a:r>
              <a:rPr lang="en-US" sz="1600" dirty="0" smtClean="0">
                <a:solidFill>
                  <a:srgbClr val="FF0000"/>
                </a:solidFill>
                <a:latin typeface="Courier New" pitchFamily="49" charset="0"/>
              </a:rPr>
              <a:t>         ...</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if</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decizie</a:t>
            </a:r>
            <a:r>
              <a:rPr lang="en-US" sz="1600" dirty="0" smtClean="0">
                <a:solidFill>
                  <a:srgbClr val="FF0000"/>
                </a:solidFill>
                <a:latin typeface="Courier New" pitchFamily="49" charset="0"/>
              </a:rPr>
              <a:t> </a:t>
            </a:r>
            <a:r>
              <a:rPr lang="en-US" sz="1600" dirty="0" smtClean="0">
                <a:solidFill>
                  <a:srgbClr val="FF0000"/>
                </a:solidFill>
                <a:latin typeface="Courier New" pitchFamily="49" charset="0"/>
              </a:rPr>
              <a:t>de </a:t>
            </a:r>
            <a:r>
              <a:rPr lang="en-US" sz="1600" dirty="0" err="1" smtClean="0">
                <a:solidFill>
                  <a:srgbClr val="FF0000"/>
                </a:solidFill>
                <a:latin typeface="Courier New" pitchFamily="49" charset="0"/>
              </a:rPr>
              <a:t>terminare</a:t>
            </a:r>
            <a:r>
              <a:rPr lang="en-US" sz="1600" dirty="0" smtClean="0">
                <a:solidFill>
                  <a:srgbClr val="FF0000"/>
                </a:solidFill>
                <a:latin typeface="Courier New" pitchFamily="49" charset="0"/>
              </a:rPr>
              <a:t>) term = </a:t>
            </a:r>
            <a:r>
              <a:rPr lang="en-US" sz="1600" dirty="0" smtClean="0">
                <a:solidFill>
                  <a:srgbClr val="FF0000"/>
                </a:solidFill>
                <a:latin typeface="Courier New" pitchFamily="49" charset="0"/>
              </a:rPr>
              <a:t>true;</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term </a:t>
            </a:r>
            <a:r>
              <a:rPr lang="en-US" sz="1600" dirty="0" smtClean="0">
                <a:solidFill>
                  <a:srgbClr val="FF0000"/>
                </a:solidFill>
                <a:latin typeface="Courier New" pitchFamily="49" charset="0"/>
              </a:rPr>
              <a:t>=</a:t>
            </a:r>
            <a:r>
              <a:rPr lang="en-US" sz="1600" dirty="0" smtClean="0">
                <a:solidFill>
                  <a:srgbClr val="FF0000"/>
                </a:solidFill>
                <a:latin typeface="Courier New" pitchFamily="49" charset="0"/>
              </a:rPr>
              <a:t>false;</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while</a:t>
            </a:r>
            <a:r>
              <a:rPr lang="en-US" sz="1600" dirty="0" smtClean="0">
                <a:solidFill>
                  <a:srgbClr val="FF0000"/>
                </a:solidFill>
                <a:latin typeface="Courier New" pitchFamily="49" charset="0"/>
              </a:rPr>
              <a:t> (NOT term) {</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send</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chs</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a:t>
            </a:r>
            <a:r>
              <a:rPr lang="en-US" sz="1600" dirty="0" err="1" smtClean="0">
                <a:solidFill>
                  <a:srgbClr val="FF0000"/>
                </a:solidFill>
                <a:latin typeface="Courier New" pitchFamily="49" charset="0"/>
              </a:rPr>
              <a:t>terminare</a:t>
            </a:r>
            <a:r>
              <a:rPr lang="en-US" sz="1600" dirty="0" smtClean="0">
                <a:solidFill>
                  <a:srgbClr val="FF0000"/>
                </a:solidFill>
                <a:latin typeface="Courier New" pitchFamily="49" charset="0"/>
              </a:rPr>
              <a:t>, </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receive</a:t>
            </a:r>
            <a:r>
              <a:rPr lang="en-US" sz="1600" dirty="0" smtClean="0">
                <a:solidFill>
                  <a:srgbClr val="FF0000"/>
                </a:solidFill>
                <a:latin typeface="Courier New" pitchFamily="49" charset="0"/>
              </a:rPr>
              <a:t> stop[</a:t>
            </a:r>
            <a:r>
              <a:rPr lang="en-US" sz="1600" dirty="0" err="1" smtClean="0">
                <a:solidFill>
                  <a:srgbClr val="FF0000"/>
                </a:solidFill>
                <a:latin typeface="Courier New" pitchFamily="49" charset="0"/>
              </a:rPr>
              <a:t>i</a:t>
            </a:r>
            <a:r>
              <a:rPr lang="en-US" sz="1600" dirty="0" smtClean="0">
                <a:solidFill>
                  <a:srgbClr val="FF0000"/>
                </a:solidFill>
                <a:latin typeface="Courier New" pitchFamily="49" charset="0"/>
              </a:rPr>
              <a:t>](term);</a:t>
            </a: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a:t>
            </a:r>
            <a:endParaRPr lang="en-US" sz="1600" dirty="0" smtClean="0">
              <a:solidFill>
                <a:srgbClr val="FF0000"/>
              </a:solidFill>
              <a:latin typeface="Courier New" pitchFamily="49" charset="0"/>
            </a:endParaRPr>
          </a:p>
          <a:p>
            <a:pPr eaLnBrk="1" hangingPunct="1">
              <a:lnSpc>
                <a:spcPct val="80000"/>
              </a:lnSpc>
              <a:buFontTx/>
              <a:buNone/>
            </a:pPr>
            <a:r>
              <a:rPr lang="en-US" sz="1600" dirty="0" smtClean="0">
                <a:solidFill>
                  <a:srgbClr val="FF0000"/>
                </a:solidFill>
                <a:latin typeface="Courier New" pitchFamily="49" charset="0"/>
              </a:rPr>
              <a:t>  </a:t>
            </a:r>
            <a:r>
              <a:rPr lang="en-US" sz="1600" b="1" dirty="0" smtClean="0">
                <a:solidFill>
                  <a:srgbClr val="FF0000"/>
                </a:solidFill>
                <a:latin typeface="Courier New" pitchFamily="49" charset="0"/>
              </a:rPr>
              <a:t>stop</a:t>
            </a:r>
            <a:r>
              <a:rPr lang="en-US" sz="1600" dirty="0" smtClean="0">
                <a:solidFill>
                  <a:srgbClr val="FF0000"/>
                </a:solidFill>
                <a:latin typeface="Courier New" pitchFamily="49" charset="0"/>
              </a:rPr>
              <a:t>;</a:t>
            </a:r>
          </a:p>
        </p:txBody>
      </p:sp>
      <p:sp>
        <p:nvSpPr>
          <p:cNvPr id="5" name="Rectangle 2"/>
          <p:cNvSpPr txBox="1">
            <a:spLocks noChangeArrowheads="1"/>
          </p:cNvSpPr>
          <p:nvPr/>
        </p:nvSpPr>
        <p:spPr bwMode="auto">
          <a:xfrm>
            <a:off x="457200" y="213518"/>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Detecția</a:t>
            </a:r>
            <a:r>
              <a:rPr lang="en-US" sz="2800" dirty="0" smtClean="0"/>
              <a:t> </a:t>
            </a:r>
            <a:r>
              <a:rPr lang="en-US" sz="2800" dirty="0" err="1" smtClean="0"/>
              <a:t>terminării</a:t>
            </a:r>
            <a:r>
              <a:rPr lang="en-US" sz="2800" dirty="0" smtClean="0"/>
              <a:t> </a:t>
            </a:r>
            <a:r>
              <a:rPr lang="en-US" sz="2800" dirty="0" err="1" smtClean="0"/>
              <a:t>folosind</a:t>
            </a:r>
            <a:r>
              <a:rPr lang="en-US" sz="2800" dirty="0" smtClean="0"/>
              <a:t> </a:t>
            </a:r>
            <a:r>
              <a:rPr lang="en-US" sz="2800" dirty="0" err="1" smtClean="0"/>
              <a:t>marcaje</a:t>
            </a:r>
            <a:r>
              <a:rPr lang="ro-RO" sz="2800" dirty="0" smtClean="0"/>
              <a:t> (</a:t>
            </a:r>
            <a:r>
              <a:rPr lang="en-US" sz="2800" dirty="0" smtClean="0"/>
              <a:t>6</a:t>
            </a:r>
            <a:r>
              <a:rPr lang="ro-RO" sz="2800" dirty="0" smtClean="0"/>
              <a:t>)</a:t>
            </a:r>
            <a:endParaRPr lang="en-US" sz="28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p:cNvSpPr>
            <a:spLocks noGrp="1" noChangeArrowheads="1"/>
          </p:cNvSpPr>
          <p:nvPr>
            <p:ph type="body" idx="1"/>
          </p:nvPr>
        </p:nvSpPr>
        <p:spPr>
          <a:xfrm>
            <a:off x="0" y="1700808"/>
            <a:ext cx="9144000" cy="5157192"/>
          </a:xfrm>
        </p:spPr>
        <p:txBody>
          <a:bodyPr>
            <a:normAutofit/>
          </a:bodyPr>
          <a:lstStyle/>
          <a:p>
            <a:pPr eaLnBrk="1" hangingPunct="1">
              <a:lnSpc>
                <a:spcPct val="90000"/>
              </a:lnSpc>
              <a:spcAft>
                <a:spcPts val="600"/>
              </a:spcAft>
            </a:pPr>
            <a:r>
              <a:rPr lang="pt-BR" sz="3000" dirty="0" smtClean="0"/>
              <a:t>Modelul se bazează pe următoarele:</a:t>
            </a:r>
            <a:endParaRPr lang="en-US" sz="3000" dirty="0" smtClean="0"/>
          </a:p>
          <a:p>
            <a:pPr lvl="1" eaLnBrk="1" hangingPunct="1">
              <a:lnSpc>
                <a:spcPct val="90000"/>
              </a:lnSpc>
              <a:spcAft>
                <a:spcPts val="600"/>
              </a:spcAft>
            </a:pPr>
            <a:r>
              <a:rPr lang="en-US" dirty="0" err="1" smtClean="0"/>
              <a:t>procesele</a:t>
            </a:r>
            <a:r>
              <a:rPr lang="en-US" dirty="0" smtClean="0"/>
              <a:t> pot fi active </a:t>
            </a:r>
            <a:r>
              <a:rPr lang="en-US" dirty="0" err="1" smtClean="0"/>
              <a:t>sau</a:t>
            </a:r>
            <a:r>
              <a:rPr lang="en-US" dirty="0" smtClean="0"/>
              <a:t> </a:t>
            </a:r>
            <a:r>
              <a:rPr lang="en-US" dirty="0" err="1" smtClean="0"/>
              <a:t>libere</a:t>
            </a:r>
            <a:r>
              <a:rPr lang="en-US" dirty="0" smtClean="0"/>
              <a:t> (idle)</a:t>
            </a:r>
          </a:p>
          <a:p>
            <a:pPr lvl="1" eaLnBrk="1" hangingPunct="1">
              <a:lnSpc>
                <a:spcPct val="90000"/>
              </a:lnSpc>
              <a:spcAft>
                <a:spcPts val="600"/>
              </a:spcAft>
            </a:pPr>
            <a:r>
              <a:rPr lang="en-US" dirty="0" err="1" smtClean="0"/>
              <a:t>doar</a:t>
            </a:r>
            <a:r>
              <a:rPr lang="en-US" dirty="0" smtClean="0"/>
              <a:t> </a:t>
            </a:r>
            <a:r>
              <a:rPr lang="en-US" dirty="0" err="1" smtClean="0"/>
              <a:t>procesele</a:t>
            </a:r>
            <a:r>
              <a:rPr lang="en-US" dirty="0" smtClean="0"/>
              <a:t> active transmit </a:t>
            </a:r>
            <a:r>
              <a:rPr lang="en-US" dirty="0" err="1" smtClean="0"/>
              <a:t>mesaje</a:t>
            </a:r>
            <a:endParaRPr lang="en-US" dirty="0" smtClean="0"/>
          </a:p>
          <a:p>
            <a:pPr lvl="1" eaLnBrk="1" hangingPunct="1">
              <a:lnSpc>
                <a:spcPct val="90000"/>
              </a:lnSpc>
              <a:spcAft>
                <a:spcPts val="600"/>
              </a:spcAft>
            </a:pPr>
            <a:r>
              <a:rPr lang="en-US" dirty="0" err="1" smtClean="0"/>
              <a:t>procesele</a:t>
            </a:r>
            <a:r>
              <a:rPr lang="en-US" dirty="0" smtClean="0"/>
              <a:t> </a:t>
            </a:r>
            <a:r>
              <a:rPr lang="en-US" dirty="0" err="1" smtClean="0"/>
              <a:t>libere</a:t>
            </a:r>
            <a:r>
              <a:rPr lang="en-US" dirty="0" smtClean="0"/>
              <a:t> pot </a:t>
            </a:r>
            <a:r>
              <a:rPr lang="en-US" dirty="0" err="1" smtClean="0"/>
              <a:t>deveni</a:t>
            </a:r>
            <a:r>
              <a:rPr lang="en-US" dirty="0" smtClean="0"/>
              <a:t> active la </a:t>
            </a:r>
            <a:r>
              <a:rPr lang="en-US" dirty="0" err="1" smtClean="0"/>
              <a:t>recepția</a:t>
            </a:r>
            <a:r>
              <a:rPr lang="en-US" dirty="0" smtClean="0"/>
              <a:t> </a:t>
            </a:r>
            <a:r>
              <a:rPr lang="en-US" dirty="0" err="1" smtClean="0"/>
              <a:t>unui</a:t>
            </a:r>
            <a:r>
              <a:rPr lang="en-US" dirty="0" smtClean="0"/>
              <a:t> </a:t>
            </a:r>
            <a:r>
              <a:rPr lang="en-US" i="1" dirty="0" err="1" smtClean="0"/>
              <a:t>mesaj</a:t>
            </a:r>
            <a:r>
              <a:rPr lang="en-US" i="1" dirty="0" smtClean="0"/>
              <a:t> de </a:t>
            </a:r>
            <a:r>
              <a:rPr lang="en-US" i="1" dirty="0" err="1" smtClean="0"/>
              <a:t>calcul</a:t>
            </a:r>
            <a:endParaRPr lang="en-US" i="1" dirty="0" smtClean="0"/>
          </a:p>
          <a:p>
            <a:pPr lvl="1" eaLnBrk="1" hangingPunct="1">
              <a:lnSpc>
                <a:spcPct val="90000"/>
              </a:lnSpc>
              <a:spcAft>
                <a:spcPts val="600"/>
              </a:spcAft>
            </a:pPr>
            <a:r>
              <a:rPr lang="en-US" dirty="0" err="1" smtClean="0"/>
              <a:t>procesele</a:t>
            </a:r>
            <a:r>
              <a:rPr lang="en-US" dirty="0" smtClean="0"/>
              <a:t> active pot </a:t>
            </a:r>
            <a:r>
              <a:rPr lang="en-US" dirty="0" err="1" smtClean="0"/>
              <a:t>deveni</a:t>
            </a:r>
            <a:r>
              <a:rPr lang="en-US" dirty="0" smtClean="0"/>
              <a:t> </a:t>
            </a:r>
            <a:r>
              <a:rPr lang="en-US" dirty="0" err="1" smtClean="0"/>
              <a:t>libere</a:t>
            </a:r>
            <a:r>
              <a:rPr lang="en-US" dirty="0" smtClean="0"/>
              <a:t> </a:t>
            </a:r>
            <a:r>
              <a:rPr lang="en-US" dirty="0" err="1" smtClean="0"/>
              <a:t>în</a:t>
            </a:r>
            <a:r>
              <a:rPr lang="en-US" dirty="0" smtClean="0"/>
              <a:t> </a:t>
            </a:r>
            <a:r>
              <a:rPr lang="en-US" dirty="0" err="1" smtClean="0"/>
              <a:t>orice</a:t>
            </a:r>
            <a:r>
              <a:rPr lang="en-US" dirty="0" smtClean="0"/>
              <a:t> moment</a:t>
            </a:r>
          </a:p>
          <a:p>
            <a:pPr lvl="1" eaLnBrk="1" hangingPunct="1">
              <a:lnSpc>
                <a:spcPct val="90000"/>
              </a:lnSpc>
              <a:spcAft>
                <a:spcPts val="600"/>
              </a:spcAft>
            </a:pPr>
            <a:r>
              <a:rPr lang="en-US" b="1" dirty="0" err="1" smtClean="0"/>
              <a:t>terminarea</a:t>
            </a:r>
            <a:r>
              <a:rPr lang="en-US" dirty="0" smtClean="0"/>
              <a:t>: </a:t>
            </a:r>
            <a:r>
              <a:rPr lang="en-US" dirty="0" err="1" smtClean="0"/>
              <a:t>toate</a:t>
            </a:r>
            <a:r>
              <a:rPr lang="en-US" dirty="0" smtClean="0"/>
              <a:t> </a:t>
            </a:r>
            <a:r>
              <a:rPr lang="en-US" dirty="0" err="1" smtClean="0"/>
              <a:t>procesele</a:t>
            </a:r>
            <a:r>
              <a:rPr lang="en-US" dirty="0" smtClean="0"/>
              <a:t> </a:t>
            </a:r>
            <a:r>
              <a:rPr lang="en-US" dirty="0" err="1" smtClean="0"/>
              <a:t>sunt</a:t>
            </a:r>
            <a:r>
              <a:rPr lang="en-US" dirty="0" smtClean="0"/>
              <a:t> </a:t>
            </a:r>
            <a:r>
              <a:rPr lang="en-US" dirty="0" err="1" smtClean="0"/>
              <a:t>libere</a:t>
            </a:r>
            <a:r>
              <a:rPr lang="en-US" dirty="0" smtClean="0"/>
              <a:t> </a:t>
            </a:r>
            <a:r>
              <a:rPr lang="en-US" dirty="0" err="1" smtClean="0"/>
              <a:t>şi</a:t>
            </a:r>
            <a:r>
              <a:rPr lang="en-US" dirty="0" smtClean="0"/>
              <a:t> nu </a:t>
            </a:r>
            <a:r>
              <a:rPr lang="en-US" dirty="0" err="1" smtClean="0"/>
              <a:t>există</a:t>
            </a:r>
            <a:r>
              <a:rPr lang="en-US" dirty="0" smtClean="0"/>
              <a:t> </a:t>
            </a:r>
            <a:r>
              <a:rPr lang="en-US" dirty="0" err="1" smtClean="0"/>
              <a:t>mesaje</a:t>
            </a:r>
            <a:r>
              <a:rPr lang="en-US" dirty="0" smtClean="0"/>
              <a:t> de </a:t>
            </a:r>
            <a:r>
              <a:rPr lang="ro-RO" dirty="0" smtClean="0"/>
              <a:t>date</a:t>
            </a:r>
            <a:r>
              <a:rPr lang="en-US" dirty="0" smtClean="0"/>
              <a:t> </a:t>
            </a:r>
            <a:r>
              <a:rPr lang="en-US" dirty="0" err="1" smtClean="0"/>
              <a:t>în</a:t>
            </a:r>
            <a:r>
              <a:rPr lang="en-US" dirty="0" smtClean="0"/>
              <a:t> </a:t>
            </a:r>
            <a:r>
              <a:rPr lang="en-US" dirty="0" err="1" smtClean="0"/>
              <a:t>tranzit</a:t>
            </a:r>
            <a:endParaRPr lang="en-US" dirty="0" smtClean="0"/>
          </a:p>
          <a:p>
            <a:pPr lvl="1" eaLnBrk="1" hangingPunct="1">
              <a:lnSpc>
                <a:spcPct val="90000"/>
              </a:lnSpc>
              <a:spcAft>
                <a:spcPts val="600"/>
              </a:spcAft>
            </a:pPr>
            <a:r>
              <a:rPr lang="ro-RO" dirty="0" err="1"/>
              <a:t>t</a:t>
            </a:r>
            <a:r>
              <a:rPr lang="en-US" dirty="0" err="1" smtClean="0"/>
              <a:t>opologia</a:t>
            </a:r>
            <a:r>
              <a:rPr lang="en-US" dirty="0" smtClean="0"/>
              <a:t> </a:t>
            </a:r>
            <a:r>
              <a:rPr lang="en-US" dirty="0" err="1" smtClean="0"/>
              <a:t>este</a:t>
            </a:r>
            <a:r>
              <a:rPr lang="en-US" dirty="0" smtClean="0"/>
              <a:t> un </a:t>
            </a:r>
            <a:r>
              <a:rPr lang="en-US" dirty="0" err="1" smtClean="0"/>
              <a:t>graf</a:t>
            </a:r>
            <a:r>
              <a:rPr lang="en-US" dirty="0" smtClean="0"/>
              <a:t> </a:t>
            </a:r>
            <a:r>
              <a:rPr lang="en-US" dirty="0" err="1" smtClean="0"/>
              <a:t>conex</a:t>
            </a:r>
            <a:endParaRPr lang="en-US" dirty="0" smtClean="0"/>
          </a:p>
        </p:txBody>
      </p:sp>
      <p:sp>
        <p:nvSpPr>
          <p:cNvPr id="5" name="Rectangle 2"/>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lui</a:t>
            </a:r>
            <a:r>
              <a:rPr lang="en-US" sz="2800" dirty="0" smtClean="0"/>
              <a:t> Huang</a:t>
            </a:r>
            <a:r>
              <a:rPr lang="ro-RO" sz="2800" dirty="0" smtClean="0"/>
              <a:t> (1)</a:t>
            </a:r>
            <a:r>
              <a:rPr lang="en-US" sz="2800" dirty="0" smtClean="0"/>
              <a:t> </a:t>
            </a:r>
          </a:p>
        </p:txBody>
      </p:sp>
      <p:sp>
        <p:nvSpPr>
          <p:cNvPr id="2" name="Slide Number Placeholder 1"/>
          <p:cNvSpPr>
            <a:spLocks noGrp="1"/>
          </p:cNvSpPr>
          <p:nvPr>
            <p:ph type="sldNum" sz="quarter" idx="12"/>
          </p:nvPr>
        </p:nvSpPr>
        <p:spPr/>
        <p:txBody>
          <a:bodyPr/>
          <a:lstStyle/>
          <a:p>
            <a:fld id="{746EBC53-4E8D-444E-AD09-E7905F64ED17}" type="slidenum">
              <a:rPr lang="en-GB" smtClean="0"/>
              <a:pPr/>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1"/>
          </p:nvPr>
        </p:nvSpPr>
        <p:spPr>
          <a:xfrm>
            <a:off x="190500" y="1556792"/>
            <a:ext cx="8763000" cy="5614988"/>
          </a:xfrm>
        </p:spPr>
        <p:txBody>
          <a:bodyPr/>
          <a:lstStyle/>
          <a:p>
            <a:pPr eaLnBrk="1" hangingPunct="1"/>
            <a:r>
              <a:rPr lang="en-US" sz="2000" b="1" dirty="0" err="1" smtClean="0"/>
              <a:t>Ideea</a:t>
            </a:r>
            <a:r>
              <a:rPr lang="en-US" sz="2000" b="1" dirty="0" smtClean="0"/>
              <a:t>:</a:t>
            </a:r>
          </a:p>
          <a:p>
            <a:pPr lvl="1" eaLnBrk="1" hangingPunct="1"/>
            <a:r>
              <a:rPr lang="en-US" sz="2000" dirty="0" smtClean="0"/>
              <a:t>Un </a:t>
            </a:r>
            <a:r>
              <a:rPr lang="en-US" sz="2000" i="1" dirty="0" smtClean="0"/>
              <a:t>agent de control</a:t>
            </a:r>
            <a:r>
              <a:rPr lang="en-US" sz="2000" dirty="0" smtClean="0"/>
              <a:t> are </a:t>
            </a:r>
            <a:r>
              <a:rPr lang="en-US" sz="2000" dirty="0" err="1" smtClean="0"/>
              <a:t>ini</a:t>
            </a:r>
            <a:r>
              <a:rPr lang="ro-RO" sz="2000" dirty="0" smtClean="0"/>
              <a:t>ț</a:t>
            </a:r>
            <a:r>
              <a:rPr lang="en-US" sz="2000" dirty="0" err="1" smtClean="0"/>
              <a:t>ial</a:t>
            </a:r>
            <a:r>
              <a:rPr lang="en-US" sz="2000" dirty="0" smtClean="0"/>
              <a:t> </a:t>
            </a:r>
            <a:r>
              <a:rPr lang="en-US" sz="2000" dirty="0" err="1" smtClean="0"/>
              <a:t>ponderea</a:t>
            </a:r>
            <a:r>
              <a:rPr lang="en-US" sz="2000" dirty="0" smtClean="0"/>
              <a:t> 1</a:t>
            </a:r>
            <a:r>
              <a:rPr lang="ro-RO" sz="2000" dirty="0" smtClean="0"/>
              <a:t>.</a:t>
            </a:r>
            <a:endParaRPr lang="en-US" sz="2000" dirty="0" smtClean="0"/>
          </a:p>
          <a:p>
            <a:pPr lvl="1" eaLnBrk="1" hangingPunct="1"/>
            <a:r>
              <a:rPr lang="en-US" sz="2000" dirty="0" err="1" smtClean="0"/>
              <a:t>Toate</a:t>
            </a:r>
            <a:r>
              <a:rPr lang="en-US" sz="2000" dirty="0" smtClean="0"/>
              <a:t> </a:t>
            </a:r>
            <a:r>
              <a:rPr lang="en-US" sz="2000" dirty="0" err="1" smtClean="0"/>
              <a:t>celelalte</a:t>
            </a:r>
            <a:r>
              <a:rPr lang="en-US" sz="2000" dirty="0" smtClean="0"/>
              <a:t> </a:t>
            </a:r>
            <a:r>
              <a:rPr lang="en-US" sz="2000" dirty="0" err="1" smtClean="0"/>
              <a:t>procese</a:t>
            </a:r>
            <a:r>
              <a:rPr lang="en-US" sz="2000" dirty="0" smtClean="0"/>
              <a:t> </a:t>
            </a:r>
            <a:r>
              <a:rPr lang="en-US" sz="2000" dirty="0" err="1" smtClean="0"/>
              <a:t>sunt</a:t>
            </a:r>
            <a:r>
              <a:rPr lang="en-US" sz="2000" dirty="0" smtClean="0"/>
              <a:t> </a:t>
            </a:r>
            <a:r>
              <a:rPr lang="en-US" sz="2000" dirty="0" err="1" smtClean="0"/>
              <a:t>libere</a:t>
            </a:r>
            <a:r>
              <a:rPr lang="en-US" sz="2000" dirty="0" smtClean="0"/>
              <a:t> </a:t>
            </a:r>
            <a:r>
              <a:rPr lang="ro-RO" sz="2000" dirty="0" err="1"/>
              <a:t>ș</a:t>
            </a:r>
            <a:r>
              <a:rPr lang="en-US" sz="2000" dirty="0" err="1" smtClean="0"/>
              <a:t>i</a:t>
            </a:r>
            <a:r>
              <a:rPr lang="en-US" sz="2000" dirty="0" smtClean="0"/>
              <a:t> au </a:t>
            </a:r>
            <a:r>
              <a:rPr lang="en-US" sz="2000" dirty="0" err="1" smtClean="0"/>
              <a:t>inițial</a:t>
            </a:r>
            <a:r>
              <a:rPr lang="en-US" sz="2000" dirty="0" smtClean="0"/>
              <a:t> </a:t>
            </a:r>
            <a:r>
              <a:rPr lang="en-US" sz="2000" dirty="0" err="1" smtClean="0"/>
              <a:t>ponderea</a:t>
            </a:r>
            <a:r>
              <a:rPr lang="en-US" sz="2000" dirty="0" smtClean="0"/>
              <a:t> 0</a:t>
            </a:r>
            <a:r>
              <a:rPr lang="ro-RO" sz="2000" dirty="0" smtClean="0"/>
              <a:t>.</a:t>
            </a:r>
            <a:endParaRPr lang="en-US" sz="2000" dirty="0" smtClean="0"/>
          </a:p>
          <a:p>
            <a:pPr lvl="1" eaLnBrk="1" hangingPunct="1"/>
            <a:r>
              <a:rPr lang="en-US" sz="2000" dirty="0" err="1" smtClean="0"/>
              <a:t>Calculul</a:t>
            </a:r>
            <a:r>
              <a:rPr lang="en-US" sz="2000" dirty="0" smtClean="0"/>
              <a:t> </a:t>
            </a:r>
            <a:r>
              <a:rPr lang="en-US" sz="2000" dirty="0" err="1" smtClean="0"/>
              <a:t>porneşte</a:t>
            </a:r>
            <a:r>
              <a:rPr lang="ro-RO" sz="2000" dirty="0" smtClean="0"/>
              <a:t> atunci</a:t>
            </a:r>
            <a:r>
              <a:rPr lang="en-US" sz="2000" dirty="0" smtClean="0"/>
              <a:t> </a:t>
            </a:r>
            <a:r>
              <a:rPr lang="en-US" sz="2000" dirty="0" err="1" smtClean="0"/>
              <a:t>când</a:t>
            </a:r>
            <a:r>
              <a:rPr lang="en-US" sz="2000" dirty="0" smtClean="0"/>
              <a:t> </a:t>
            </a:r>
            <a:r>
              <a:rPr lang="en-US" sz="2000" i="1" dirty="0" err="1" smtClean="0"/>
              <a:t>agentul</a:t>
            </a:r>
            <a:r>
              <a:rPr lang="en-US" sz="2000" i="1" dirty="0" smtClean="0"/>
              <a:t> de control</a:t>
            </a:r>
            <a:r>
              <a:rPr lang="en-US" sz="2000" dirty="0" smtClean="0"/>
              <a:t> </a:t>
            </a:r>
            <a:r>
              <a:rPr lang="ro-RO" sz="2000" dirty="0" smtClean="0"/>
              <a:t>trimite </a:t>
            </a:r>
            <a:r>
              <a:rPr lang="en-US" sz="2000" dirty="0" smtClean="0"/>
              <a:t>un </a:t>
            </a:r>
            <a:r>
              <a:rPr lang="en-US" sz="2000" dirty="0" err="1" smtClean="0">
                <a:solidFill>
                  <a:schemeClr val="tx2"/>
                </a:solidFill>
              </a:rPr>
              <a:t>mesaj</a:t>
            </a:r>
            <a:r>
              <a:rPr lang="en-US" sz="2000" dirty="0" smtClean="0">
                <a:solidFill>
                  <a:schemeClr val="tx2"/>
                </a:solidFill>
              </a:rPr>
              <a:t> de </a:t>
            </a:r>
            <a:r>
              <a:rPr lang="ro-RO" sz="2000" dirty="0" smtClean="0">
                <a:solidFill>
                  <a:schemeClr val="tx2"/>
                </a:solidFill>
              </a:rPr>
              <a:t>date</a:t>
            </a:r>
            <a:r>
              <a:rPr lang="en-US" sz="2000" dirty="0" smtClean="0"/>
              <a:t> </a:t>
            </a:r>
            <a:r>
              <a:rPr lang="en-US" sz="2000" dirty="0" err="1" smtClean="0"/>
              <a:t>unui</a:t>
            </a:r>
            <a:r>
              <a:rPr lang="en-US" sz="2000" dirty="0" smtClean="0"/>
              <a:t> </a:t>
            </a:r>
            <a:r>
              <a:rPr lang="en-US" sz="2000" dirty="0" err="1" smtClean="0"/>
              <a:t>proces</a:t>
            </a:r>
            <a:r>
              <a:rPr lang="ro-RO" sz="2000" dirty="0" smtClean="0"/>
              <a:t>.</a:t>
            </a:r>
            <a:endParaRPr lang="en-US" sz="2000" dirty="0" smtClean="0"/>
          </a:p>
          <a:p>
            <a:pPr lvl="1" eaLnBrk="1" hangingPunct="1"/>
            <a:r>
              <a:rPr lang="en-US" sz="2000" dirty="0" smtClean="0"/>
              <a:t>Un </a:t>
            </a:r>
            <a:r>
              <a:rPr lang="en-US" sz="2000" dirty="0" err="1" smtClean="0"/>
              <a:t>proces</a:t>
            </a:r>
            <a:r>
              <a:rPr lang="en-US" sz="2000" dirty="0" smtClean="0"/>
              <a:t> liber </a:t>
            </a:r>
            <a:r>
              <a:rPr lang="en-US" sz="2000" dirty="0" err="1" smtClean="0"/>
              <a:t>devine</a:t>
            </a:r>
            <a:r>
              <a:rPr lang="en-US" sz="2000" dirty="0" smtClean="0"/>
              <a:t> </a:t>
            </a:r>
            <a:r>
              <a:rPr lang="en-US" sz="2000" dirty="0" err="1" smtClean="0"/>
              <a:t>activ</a:t>
            </a:r>
            <a:r>
              <a:rPr lang="en-US" sz="2000" dirty="0" smtClean="0"/>
              <a:t> la </a:t>
            </a:r>
            <a:r>
              <a:rPr lang="en-US" sz="2000" dirty="0" err="1" smtClean="0"/>
              <a:t>recepția</a:t>
            </a:r>
            <a:r>
              <a:rPr lang="en-US" sz="2000" dirty="0" smtClean="0"/>
              <a:t> </a:t>
            </a:r>
            <a:r>
              <a:rPr lang="en-US" sz="2000" dirty="0" err="1" smtClean="0"/>
              <a:t>unui</a:t>
            </a:r>
            <a:r>
              <a:rPr lang="en-US" sz="2000" dirty="0" smtClean="0"/>
              <a:t> </a:t>
            </a:r>
            <a:r>
              <a:rPr lang="en-US" sz="2000" dirty="0" err="1" smtClean="0">
                <a:solidFill>
                  <a:schemeClr val="tx2"/>
                </a:solidFill>
              </a:rPr>
              <a:t>mesaj</a:t>
            </a:r>
            <a:r>
              <a:rPr lang="en-US" sz="2000" dirty="0" smtClean="0">
                <a:solidFill>
                  <a:schemeClr val="tx2"/>
                </a:solidFill>
              </a:rPr>
              <a:t> de </a:t>
            </a:r>
            <a:r>
              <a:rPr lang="ro-RO" sz="2000" dirty="0" smtClean="0">
                <a:solidFill>
                  <a:schemeClr val="tx2"/>
                </a:solidFill>
              </a:rPr>
              <a:t>date.</a:t>
            </a:r>
            <a:endParaRPr lang="en-US" sz="2000" dirty="0" smtClean="0">
              <a:solidFill>
                <a:schemeClr val="tx2"/>
              </a:solidFill>
            </a:endParaRPr>
          </a:p>
          <a:p>
            <a:pPr eaLnBrk="1" hangingPunct="1"/>
            <a:r>
              <a:rPr lang="en-US" sz="2000" b="1" dirty="0" smtClean="0"/>
              <a:t>Nota</a:t>
            </a:r>
            <a:r>
              <a:rPr lang="ro-RO" sz="2000" b="1" dirty="0" smtClean="0"/>
              <a:t>ț</a:t>
            </a:r>
            <a:r>
              <a:rPr lang="en-US" sz="2000" b="1" dirty="0" smtClean="0"/>
              <a:t>ii:</a:t>
            </a:r>
          </a:p>
          <a:p>
            <a:pPr lvl="1" eaLnBrk="1" hangingPunct="1"/>
            <a:r>
              <a:rPr lang="en-US" sz="2000" dirty="0" smtClean="0">
                <a:solidFill>
                  <a:srgbClr val="FF0000"/>
                </a:solidFill>
              </a:rPr>
              <a:t>B(DW)</a:t>
            </a:r>
            <a:r>
              <a:rPr lang="en-US" sz="2000" dirty="0" smtClean="0"/>
              <a:t> </a:t>
            </a:r>
            <a:endParaRPr lang="en-US" sz="2000" dirty="0"/>
          </a:p>
          <a:p>
            <a:pPr lvl="2" eaLnBrk="1" hangingPunct="1"/>
            <a:r>
              <a:rPr lang="en-US" sz="1800" dirty="0" err="1">
                <a:solidFill>
                  <a:schemeClr val="tx2"/>
                </a:solidFill>
              </a:rPr>
              <a:t>M</a:t>
            </a:r>
            <a:r>
              <a:rPr lang="en-US" sz="1800" dirty="0" err="1" smtClean="0">
                <a:solidFill>
                  <a:schemeClr val="tx2"/>
                </a:solidFill>
              </a:rPr>
              <a:t>esaj</a:t>
            </a:r>
            <a:r>
              <a:rPr lang="en-US" sz="1800" dirty="0" smtClean="0">
                <a:solidFill>
                  <a:schemeClr val="tx2"/>
                </a:solidFill>
              </a:rPr>
              <a:t> de </a:t>
            </a:r>
            <a:r>
              <a:rPr lang="ro-RO" sz="1800" dirty="0" smtClean="0">
                <a:solidFill>
                  <a:schemeClr val="tx2"/>
                </a:solidFill>
              </a:rPr>
              <a:t>date</a:t>
            </a:r>
            <a:r>
              <a:rPr lang="en-US" sz="1800" dirty="0" smtClean="0"/>
              <a:t> cu </a:t>
            </a:r>
            <a:r>
              <a:rPr lang="en-US" sz="1800" dirty="0" err="1" smtClean="0"/>
              <a:t>ponderea</a:t>
            </a:r>
            <a:r>
              <a:rPr lang="en-US" sz="1800" dirty="0" smtClean="0"/>
              <a:t> DW</a:t>
            </a:r>
          </a:p>
          <a:p>
            <a:pPr lvl="2" eaLnBrk="1" hangingPunct="1"/>
            <a:r>
              <a:rPr lang="en-US" sz="1800" dirty="0" err="1" smtClean="0"/>
              <a:t>Trimis</a:t>
            </a:r>
            <a:r>
              <a:rPr lang="en-US" sz="1800" dirty="0" smtClean="0"/>
              <a:t> </a:t>
            </a:r>
            <a:r>
              <a:rPr lang="en-US" sz="1800" dirty="0" err="1" smtClean="0"/>
              <a:t>doar</a:t>
            </a:r>
            <a:r>
              <a:rPr lang="en-US" sz="1800" dirty="0" smtClean="0"/>
              <a:t> de </a:t>
            </a:r>
            <a:r>
              <a:rPr lang="en-US" sz="1800" i="1" dirty="0" err="1" smtClean="0"/>
              <a:t>agentul</a:t>
            </a:r>
            <a:r>
              <a:rPr lang="en-US" sz="1800" i="1" dirty="0" smtClean="0"/>
              <a:t> de control</a:t>
            </a:r>
            <a:r>
              <a:rPr lang="en-US" sz="1800" dirty="0" smtClean="0"/>
              <a:t> </a:t>
            </a:r>
            <a:r>
              <a:rPr lang="en-US" sz="1800" dirty="0" err="1" smtClean="0"/>
              <a:t>sau</a:t>
            </a:r>
            <a:r>
              <a:rPr lang="en-US" sz="1800" dirty="0" smtClean="0"/>
              <a:t> de un </a:t>
            </a:r>
            <a:r>
              <a:rPr lang="en-US" sz="1800" dirty="0" err="1" smtClean="0"/>
              <a:t>proces</a:t>
            </a:r>
            <a:r>
              <a:rPr lang="en-US" sz="1800" dirty="0" smtClean="0"/>
              <a:t> </a:t>
            </a:r>
            <a:r>
              <a:rPr lang="en-US" sz="1800" dirty="0" err="1" smtClean="0"/>
              <a:t>activ</a:t>
            </a:r>
            <a:endParaRPr lang="en-US" sz="1800" dirty="0" smtClean="0"/>
          </a:p>
          <a:p>
            <a:pPr lvl="1" eaLnBrk="1" hangingPunct="1"/>
            <a:r>
              <a:rPr lang="en-US" sz="2000" dirty="0" smtClean="0">
                <a:solidFill>
                  <a:srgbClr val="FF0000"/>
                </a:solidFill>
              </a:rPr>
              <a:t>C(DW)</a:t>
            </a:r>
            <a:r>
              <a:rPr lang="en-US" sz="2000" dirty="0" smtClean="0"/>
              <a:t> </a:t>
            </a:r>
          </a:p>
          <a:p>
            <a:pPr lvl="2" eaLnBrk="1" hangingPunct="1"/>
            <a:r>
              <a:rPr lang="en-US" sz="1800" dirty="0" err="1" smtClean="0">
                <a:solidFill>
                  <a:srgbClr val="FF0000"/>
                </a:solidFill>
              </a:rPr>
              <a:t>Mesaj</a:t>
            </a:r>
            <a:r>
              <a:rPr lang="en-US" sz="1800" dirty="0" smtClean="0">
                <a:solidFill>
                  <a:srgbClr val="FF0000"/>
                </a:solidFill>
              </a:rPr>
              <a:t> de control</a:t>
            </a:r>
            <a:r>
              <a:rPr lang="en-US" sz="1800" dirty="0" smtClean="0"/>
              <a:t> cu </a:t>
            </a:r>
            <a:r>
              <a:rPr lang="en-US" sz="1800" dirty="0" err="1" smtClean="0"/>
              <a:t>ponderea</a:t>
            </a:r>
            <a:r>
              <a:rPr lang="en-US" sz="1800" dirty="0" smtClean="0"/>
              <a:t> DW</a:t>
            </a:r>
          </a:p>
          <a:p>
            <a:pPr lvl="2" eaLnBrk="1" hangingPunct="1"/>
            <a:r>
              <a:rPr lang="ro-RO" sz="1800" dirty="0" smtClean="0"/>
              <a:t>Trimis </a:t>
            </a:r>
            <a:r>
              <a:rPr lang="en-US" sz="1800" dirty="0" smtClean="0"/>
              <a:t>de un </a:t>
            </a:r>
            <a:r>
              <a:rPr lang="en-US" sz="1800" dirty="0" err="1" smtClean="0"/>
              <a:t>proces</a:t>
            </a:r>
            <a:r>
              <a:rPr lang="en-US" sz="1800" dirty="0" smtClean="0"/>
              <a:t> </a:t>
            </a:r>
            <a:r>
              <a:rPr lang="en-US" sz="1800" dirty="0" err="1" smtClean="0"/>
              <a:t>activ</a:t>
            </a:r>
            <a:r>
              <a:rPr lang="en-US" sz="1800" dirty="0" smtClean="0"/>
              <a:t> </a:t>
            </a:r>
            <a:r>
              <a:rPr lang="en-US" sz="1800" i="1" dirty="0" err="1" smtClean="0"/>
              <a:t>agentului</a:t>
            </a:r>
            <a:r>
              <a:rPr lang="en-US" sz="1800" i="1" dirty="0" smtClean="0"/>
              <a:t> de control</a:t>
            </a:r>
            <a:r>
              <a:rPr lang="en-US" sz="1800" dirty="0" smtClean="0"/>
              <a:t> </a:t>
            </a:r>
            <a:r>
              <a:rPr lang="en-US" sz="1800" dirty="0" err="1" smtClean="0"/>
              <a:t>când</a:t>
            </a:r>
            <a:r>
              <a:rPr lang="en-US" sz="1800" dirty="0" smtClean="0"/>
              <a:t> </a:t>
            </a:r>
            <a:r>
              <a:rPr lang="en-US" sz="1800" dirty="0" err="1" smtClean="0"/>
              <a:t>devine</a:t>
            </a:r>
            <a:r>
              <a:rPr lang="en-US" sz="1800" dirty="0" smtClean="0"/>
              <a:t> liber</a:t>
            </a:r>
          </a:p>
          <a:p>
            <a:pPr lvl="1" eaLnBrk="1" hangingPunct="1"/>
            <a:r>
              <a:rPr lang="en-US" sz="2000" dirty="0" smtClean="0">
                <a:solidFill>
                  <a:srgbClr val="FF0000"/>
                </a:solidFill>
              </a:rPr>
              <a:t>W</a:t>
            </a:r>
            <a:r>
              <a:rPr lang="en-US" sz="2000" dirty="0" smtClean="0"/>
              <a:t> </a:t>
            </a:r>
            <a:endParaRPr lang="en-US" sz="2000" dirty="0"/>
          </a:p>
          <a:p>
            <a:pPr lvl="2" eaLnBrk="1" hangingPunct="1"/>
            <a:r>
              <a:rPr lang="en-US" sz="1800" dirty="0" err="1" smtClean="0"/>
              <a:t>Ponderea</a:t>
            </a:r>
            <a:r>
              <a:rPr lang="en-US" sz="1800" dirty="0" smtClean="0"/>
              <a:t> </a:t>
            </a:r>
            <a:r>
              <a:rPr lang="en-US" sz="1800" dirty="0" err="1" smtClean="0"/>
              <a:t>curentă</a:t>
            </a:r>
            <a:r>
              <a:rPr lang="en-US" sz="1800" dirty="0" smtClean="0"/>
              <a:t> a </a:t>
            </a:r>
            <a:r>
              <a:rPr lang="en-US" sz="1800" dirty="0" err="1" smtClean="0"/>
              <a:t>unui</a:t>
            </a:r>
            <a:r>
              <a:rPr lang="en-US" sz="1800" dirty="0" smtClean="0"/>
              <a:t> </a:t>
            </a:r>
            <a:r>
              <a:rPr lang="en-US" sz="1800" dirty="0" err="1" smtClean="0"/>
              <a:t>proces</a:t>
            </a:r>
            <a:endParaRPr lang="en-US" sz="1800" dirty="0" smtClean="0"/>
          </a:p>
        </p:txBody>
      </p:sp>
      <p:sp>
        <p:nvSpPr>
          <p:cNvPr id="6" name="Rectangle 2"/>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lui</a:t>
            </a:r>
            <a:r>
              <a:rPr lang="en-US" sz="2800" dirty="0" smtClean="0"/>
              <a:t> Huang</a:t>
            </a:r>
            <a:r>
              <a:rPr lang="ro-RO" sz="2800" dirty="0" smtClean="0"/>
              <a:t> (2)</a:t>
            </a:r>
            <a:r>
              <a:rPr lang="en-US" sz="2800" dirty="0" smtClean="0"/>
              <a:t> </a:t>
            </a:r>
          </a:p>
        </p:txBody>
      </p:sp>
      <p:sp>
        <p:nvSpPr>
          <p:cNvPr id="2" name="Slide Number Placeholder 1"/>
          <p:cNvSpPr>
            <a:spLocks noGrp="1"/>
          </p:cNvSpPr>
          <p:nvPr>
            <p:ph type="sldNum" sz="quarter" idx="12"/>
          </p:nvPr>
        </p:nvSpPr>
        <p:spPr/>
        <p:txBody>
          <a:bodyPr/>
          <a:lstStyle/>
          <a:p>
            <a:fld id="{746EBC53-4E8D-444E-AD09-E7905F64ED17}" type="slidenum">
              <a:rPr lang="en-GB" smtClean="0"/>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pPr eaLnBrk="1" hangingPunct="1"/>
            <a:r>
              <a:rPr lang="en-US" altLang="en-US" sz="2800" smtClean="0"/>
              <a:t>Procese organizate </a:t>
            </a:r>
            <a:r>
              <a:rPr lang="ro-RO" altLang="en-US" sz="2800" smtClean="0"/>
              <a:t>î</a:t>
            </a:r>
            <a:r>
              <a:rPr lang="en-US" altLang="en-US" sz="2800" smtClean="0"/>
              <a:t>n inel</a:t>
            </a:r>
          </a:p>
        </p:txBody>
      </p:sp>
      <p:sp>
        <p:nvSpPr>
          <p:cNvPr id="69637" name="Oval 5"/>
          <p:cNvSpPr>
            <a:spLocks noChangeArrowheads="1"/>
          </p:cNvSpPr>
          <p:nvPr/>
        </p:nvSpPr>
        <p:spPr bwMode="auto">
          <a:xfrm>
            <a:off x="1752600" y="2302024"/>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P(1)</a:t>
            </a:r>
            <a:endParaRPr lang="en-US" altLang="en-US"/>
          </a:p>
        </p:txBody>
      </p:sp>
      <p:sp>
        <p:nvSpPr>
          <p:cNvPr id="69638" name="Oval 6"/>
          <p:cNvSpPr>
            <a:spLocks noChangeArrowheads="1"/>
          </p:cNvSpPr>
          <p:nvPr/>
        </p:nvSpPr>
        <p:spPr bwMode="auto">
          <a:xfrm>
            <a:off x="3276600" y="3140224"/>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P(2)</a:t>
            </a:r>
            <a:endParaRPr lang="en-US" altLang="en-US"/>
          </a:p>
        </p:txBody>
      </p:sp>
      <p:sp>
        <p:nvSpPr>
          <p:cNvPr id="69639" name="Oval 7"/>
          <p:cNvSpPr>
            <a:spLocks noChangeArrowheads="1"/>
          </p:cNvSpPr>
          <p:nvPr/>
        </p:nvSpPr>
        <p:spPr bwMode="auto">
          <a:xfrm>
            <a:off x="3276600" y="4511824"/>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P(3)</a:t>
            </a:r>
            <a:endParaRPr lang="en-US" altLang="en-US"/>
          </a:p>
        </p:txBody>
      </p:sp>
      <p:sp>
        <p:nvSpPr>
          <p:cNvPr id="69640" name="Oval 8"/>
          <p:cNvSpPr>
            <a:spLocks noChangeArrowheads="1"/>
          </p:cNvSpPr>
          <p:nvPr/>
        </p:nvSpPr>
        <p:spPr bwMode="auto">
          <a:xfrm>
            <a:off x="1828800" y="5350024"/>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P(4)</a:t>
            </a:r>
            <a:endParaRPr lang="en-US" altLang="en-US"/>
          </a:p>
        </p:txBody>
      </p:sp>
      <p:sp>
        <p:nvSpPr>
          <p:cNvPr id="69641" name="Oval 9"/>
          <p:cNvSpPr>
            <a:spLocks noChangeArrowheads="1"/>
          </p:cNvSpPr>
          <p:nvPr/>
        </p:nvSpPr>
        <p:spPr bwMode="auto">
          <a:xfrm>
            <a:off x="228600" y="4588024"/>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P(5)</a:t>
            </a:r>
            <a:endParaRPr lang="en-US" altLang="en-US"/>
          </a:p>
        </p:txBody>
      </p:sp>
      <p:sp>
        <p:nvSpPr>
          <p:cNvPr id="69642" name="Oval 10"/>
          <p:cNvSpPr>
            <a:spLocks noChangeArrowheads="1"/>
          </p:cNvSpPr>
          <p:nvPr/>
        </p:nvSpPr>
        <p:spPr bwMode="auto">
          <a:xfrm>
            <a:off x="228600" y="3216424"/>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P(6)</a:t>
            </a:r>
            <a:endParaRPr lang="en-US" altLang="en-US"/>
          </a:p>
        </p:txBody>
      </p:sp>
      <p:sp>
        <p:nvSpPr>
          <p:cNvPr id="69643" name="Line 11"/>
          <p:cNvSpPr>
            <a:spLocks noChangeShapeType="1"/>
          </p:cNvSpPr>
          <p:nvPr/>
        </p:nvSpPr>
        <p:spPr bwMode="auto">
          <a:xfrm>
            <a:off x="2362200" y="2683024"/>
            <a:ext cx="9144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644" name="Line 12"/>
          <p:cNvSpPr>
            <a:spLocks noChangeShapeType="1"/>
          </p:cNvSpPr>
          <p:nvPr/>
        </p:nvSpPr>
        <p:spPr bwMode="auto">
          <a:xfrm>
            <a:off x="3581400" y="3749824"/>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645" name="Line 13"/>
          <p:cNvSpPr>
            <a:spLocks noChangeShapeType="1"/>
          </p:cNvSpPr>
          <p:nvPr/>
        </p:nvSpPr>
        <p:spPr bwMode="auto">
          <a:xfrm flipH="1">
            <a:off x="2362200" y="4969024"/>
            <a:ext cx="9906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646" name="Line 14"/>
          <p:cNvSpPr>
            <a:spLocks noChangeShapeType="1"/>
          </p:cNvSpPr>
          <p:nvPr/>
        </p:nvSpPr>
        <p:spPr bwMode="auto">
          <a:xfrm flipH="1" flipV="1">
            <a:off x="762000" y="5045224"/>
            <a:ext cx="10668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647" name="Line 15"/>
          <p:cNvSpPr>
            <a:spLocks noChangeShapeType="1"/>
          </p:cNvSpPr>
          <p:nvPr/>
        </p:nvSpPr>
        <p:spPr bwMode="auto">
          <a:xfrm flipV="1">
            <a:off x="533400" y="3826024"/>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648" name="Line 16"/>
          <p:cNvSpPr>
            <a:spLocks noChangeShapeType="1"/>
          </p:cNvSpPr>
          <p:nvPr/>
        </p:nvSpPr>
        <p:spPr bwMode="auto">
          <a:xfrm flipV="1">
            <a:off x="685800" y="2683024"/>
            <a:ext cx="10668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662" name="Text Box 30"/>
          <p:cNvSpPr txBox="1">
            <a:spLocks noChangeArrowheads="1"/>
          </p:cNvSpPr>
          <p:nvPr/>
        </p:nvSpPr>
        <p:spPr bwMode="auto">
          <a:xfrm>
            <a:off x="2590800" y="2530624"/>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M</a:t>
            </a:r>
          </a:p>
        </p:txBody>
      </p:sp>
      <p:sp>
        <p:nvSpPr>
          <p:cNvPr id="69682" name="Oval 50"/>
          <p:cNvSpPr>
            <a:spLocks noChangeArrowheads="1"/>
          </p:cNvSpPr>
          <p:nvPr/>
        </p:nvSpPr>
        <p:spPr bwMode="auto">
          <a:xfrm>
            <a:off x="1752600" y="2302024"/>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P(1)</a:t>
            </a:r>
            <a:endParaRPr lang="en-US" altLang="en-US"/>
          </a:p>
        </p:txBody>
      </p:sp>
      <p:sp>
        <p:nvSpPr>
          <p:cNvPr id="69683" name="Oval 51"/>
          <p:cNvSpPr>
            <a:spLocks noChangeArrowheads="1"/>
          </p:cNvSpPr>
          <p:nvPr/>
        </p:nvSpPr>
        <p:spPr bwMode="auto">
          <a:xfrm>
            <a:off x="3276600" y="3140224"/>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P(2)</a:t>
            </a:r>
            <a:endParaRPr lang="en-US" altLang="en-US"/>
          </a:p>
        </p:txBody>
      </p:sp>
      <p:sp>
        <p:nvSpPr>
          <p:cNvPr id="69694" name="Line 62"/>
          <p:cNvSpPr>
            <a:spLocks noChangeShapeType="1"/>
          </p:cNvSpPr>
          <p:nvPr/>
        </p:nvSpPr>
        <p:spPr bwMode="auto">
          <a:xfrm flipV="1">
            <a:off x="5410200" y="2683024"/>
            <a:ext cx="10668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697" name="Oval 65"/>
          <p:cNvSpPr>
            <a:spLocks noChangeArrowheads="1"/>
          </p:cNvSpPr>
          <p:nvPr/>
        </p:nvSpPr>
        <p:spPr bwMode="auto">
          <a:xfrm>
            <a:off x="6477000" y="2302024"/>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P(1)</a:t>
            </a:r>
            <a:endParaRPr lang="en-US" altLang="en-US"/>
          </a:p>
        </p:txBody>
      </p:sp>
      <p:sp>
        <p:nvSpPr>
          <p:cNvPr id="69698" name="Oval 66"/>
          <p:cNvSpPr>
            <a:spLocks noChangeArrowheads="1"/>
          </p:cNvSpPr>
          <p:nvPr/>
        </p:nvSpPr>
        <p:spPr bwMode="auto">
          <a:xfrm>
            <a:off x="8001000" y="4511824"/>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P(3)</a:t>
            </a:r>
            <a:endParaRPr lang="en-US" altLang="en-US"/>
          </a:p>
        </p:txBody>
      </p:sp>
      <p:sp>
        <p:nvSpPr>
          <p:cNvPr id="69699" name="Oval 67"/>
          <p:cNvSpPr>
            <a:spLocks noChangeArrowheads="1"/>
          </p:cNvSpPr>
          <p:nvPr/>
        </p:nvSpPr>
        <p:spPr bwMode="auto">
          <a:xfrm>
            <a:off x="6553200" y="5350024"/>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P(4)</a:t>
            </a:r>
            <a:endParaRPr lang="en-US" altLang="en-US"/>
          </a:p>
        </p:txBody>
      </p:sp>
      <p:sp>
        <p:nvSpPr>
          <p:cNvPr id="69700" name="Oval 68"/>
          <p:cNvSpPr>
            <a:spLocks noChangeArrowheads="1"/>
          </p:cNvSpPr>
          <p:nvPr/>
        </p:nvSpPr>
        <p:spPr bwMode="auto">
          <a:xfrm>
            <a:off x="4953000" y="4588024"/>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P(5)</a:t>
            </a:r>
            <a:endParaRPr lang="en-US" altLang="en-US"/>
          </a:p>
        </p:txBody>
      </p:sp>
      <p:sp>
        <p:nvSpPr>
          <p:cNvPr id="69701" name="Oval 69"/>
          <p:cNvSpPr>
            <a:spLocks noChangeArrowheads="1"/>
          </p:cNvSpPr>
          <p:nvPr/>
        </p:nvSpPr>
        <p:spPr bwMode="auto">
          <a:xfrm>
            <a:off x="4953000" y="3216424"/>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P(6)</a:t>
            </a:r>
            <a:endParaRPr lang="en-US" altLang="en-US"/>
          </a:p>
        </p:txBody>
      </p:sp>
      <p:sp>
        <p:nvSpPr>
          <p:cNvPr id="69702" name="Line 70"/>
          <p:cNvSpPr>
            <a:spLocks noChangeShapeType="1"/>
          </p:cNvSpPr>
          <p:nvPr/>
        </p:nvSpPr>
        <p:spPr bwMode="auto">
          <a:xfrm>
            <a:off x="7086600" y="2683024"/>
            <a:ext cx="9144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703" name="Line 71"/>
          <p:cNvSpPr>
            <a:spLocks noChangeShapeType="1"/>
          </p:cNvSpPr>
          <p:nvPr/>
        </p:nvSpPr>
        <p:spPr bwMode="auto">
          <a:xfrm>
            <a:off x="8305800" y="3749824"/>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704" name="Line 72"/>
          <p:cNvSpPr>
            <a:spLocks noChangeShapeType="1"/>
          </p:cNvSpPr>
          <p:nvPr/>
        </p:nvSpPr>
        <p:spPr bwMode="auto">
          <a:xfrm flipH="1">
            <a:off x="7086600" y="4969024"/>
            <a:ext cx="9906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705" name="Line 73"/>
          <p:cNvSpPr>
            <a:spLocks noChangeShapeType="1"/>
          </p:cNvSpPr>
          <p:nvPr/>
        </p:nvSpPr>
        <p:spPr bwMode="auto">
          <a:xfrm flipH="1" flipV="1">
            <a:off x="5486400" y="5045224"/>
            <a:ext cx="10668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706" name="Line 74"/>
          <p:cNvSpPr>
            <a:spLocks noChangeShapeType="1"/>
          </p:cNvSpPr>
          <p:nvPr/>
        </p:nvSpPr>
        <p:spPr bwMode="auto">
          <a:xfrm flipV="1">
            <a:off x="5257800" y="3826024"/>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69707" name="Oval 75"/>
          <p:cNvSpPr>
            <a:spLocks noChangeArrowheads="1"/>
          </p:cNvSpPr>
          <p:nvPr/>
        </p:nvSpPr>
        <p:spPr bwMode="auto">
          <a:xfrm>
            <a:off x="8001000" y="3140224"/>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P(2)</a:t>
            </a:r>
            <a:endParaRPr lang="en-US" altLang="en-US"/>
          </a:p>
        </p:txBody>
      </p:sp>
      <p:sp>
        <p:nvSpPr>
          <p:cNvPr id="69708" name="Text Box 76"/>
          <p:cNvSpPr txBox="1">
            <a:spLocks noChangeArrowheads="1"/>
          </p:cNvSpPr>
          <p:nvPr/>
        </p:nvSpPr>
        <p:spPr bwMode="auto">
          <a:xfrm>
            <a:off x="8458200" y="3978424"/>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M</a:t>
            </a:r>
          </a:p>
        </p:txBody>
      </p:sp>
      <p:sp>
        <p:nvSpPr>
          <p:cNvPr id="69709" name="Text Box 77"/>
          <p:cNvSpPr txBox="1">
            <a:spLocks noChangeArrowheads="1"/>
          </p:cNvSpPr>
          <p:nvPr/>
        </p:nvSpPr>
        <p:spPr bwMode="auto">
          <a:xfrm>
            <a:off x="7620000" y="5350024"/>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M</a:t>
            </a:r>
          </a:p>
        </p:txBody>
      </p:sp>
      <p:sp>
        <p:nvSpPr>
          <p:cNvPr id="69710" name="Text Box 78"/>
          <p:cNvSpPr txBox="1">
            <a:spLocks noChangeArrowheads="1"/>
          </p:cNvSpPr>
          <p:nvPr/>
        </p:nvSpPr>
        <p:spPr bwMode="auto">
          <a:xfrm>
            <a:off x="5486400" y="5426224"/>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M</a:t>
            </a:r>
          </a:p>
        </p:txBody>
      </p:sp>
      <p:sp>
        <p:nvSpPr>
          <p:cNvPr id="69711" name="Text Box 79"/>
          <p:cNvSpPr txBox="1">
            <a:spLocks noChangeArrowheads="1"/>
          </p:cNvSpPr>
          <p:nvPr/>
        </p:nvSpPr>
        <p:spPr bwMode="auto">
          <a:xfrm>
            <a:off x="1752600" y="1844824"/>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P(1) incepe executia</a:t>
            </a:r>
          </a:p>
        </p:txBody>
      </p:sp>
      <p:sp>
        <p:nvSpPr>
          <p:cNvPr id="69712" name="Text Box 80"/>
          <p:cNvSpPr txBox="1">
            <a:spLocks noChangeArrowheads="1"/>
          </p:cNvSpPr>
          <p:nvPr/>
        </p:nvSpPr>
        <p:spPr bwMode="auto">
          <a:xfrm>
            <a:off x="7467600" y="2530624"/>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M</a:t>
            </a:r>
          </a:p>
        </p:txBody>
      </p:sp>
      <p:sp>
        <p:nvSpPr>
          <p:cNvPr id="2" name="Slide Number Placeholder 1"/>
          <p:cNvSpPr>
            <a:spLocks noGrp="1"/>
          </p:cNvSpPr>
          <p:nvPr>
            <p:ph type="sldNum" sz="quarter" idx="12"/>
          </p:nvPr>
        </p:nvSpPr>
        <p:spPr/>
        <p:txBody>
          <a:bodyPr/>
          <a:lstStyle/>
          <a:p>
            <a:fld id="{4E2DA5E4-DCD0-46C3-AA9F-30B108BC4F2B}" type="slidenum">
              <a:rPr lang="en-GB" smtClean="0"/>
              <a:pPr/>
              <a:t>3</a:t>
            </a:fld>
            <a:endParaRPr lang="en-GB"/>
          </a:p>
        </p:txBody>
      </p:sp>
    </p:spTree>
    <p:extLst>
      <p:ext uri="{BB962C8B-B14F-4D97-AF65-F5344CB8AC3E}">
        <p14:creationId xmlns:p14="http://schemas.microsoft.com/office/powerpoint/2010/main" val="1288973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69637"/>
                                        </p:tgtEl>
                                      </p:cBhvr>
                                    </p:animEffect>
                                    <p:set>
                                      <p:cBhvr>
                                        <p:cTn id="7" dur="1" fill="hold">
                                          <p:stCondLst>
                                            <p:cond delay="499"/>
                                          </p:stCondLst>
                                        </p:cTn>
                                        <p:tgtEl>
                                          <p:spTgt spid="69637"/>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69682"/>
                                        </p:tgtEl>
                                        <p:attrNameLst>
                                          <p:attrName>style.visibility</p:attrName>
                                        </p:attrNameLst>
                                      </p:cBhvr>
                                      <p:to>
                                        <p:strVal val="visible"/>
                                      </p:to>
                                    </p:set>
                                    <p:animEffect transition="in" filter="wipe(down)">
                                      <p:cBhvr>
                                        <p:cTn id="10" dur="500"/>
                                        <p:tgtEl>
                                          <p:spTgt spid="6968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9711"/>
                                        </p:tgtEl>
                                        <p:attrNameLst>
                                          <p:attrName>style.visibility</p:attrName>
                                        </p:attrNameLst>
                                      </p:cBhvr>
                                      <p:to>
                                        <p:strVal val="visible"/>
                                      </p:to>
                                    </p:set>
                                    <p:animEffect transition="in" filter="wipe(down)">
                                      <p:cBhvr>
                                        <p:cTn id="13" dur="500"/>
                                        <p:tgtEl>
                                          <p:spTgt spid="697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9662"/>
                                        </p:tgtEl>
                                        <p:attrNameLst>
                                          <p:attrName>style.visibility</p:attrName>
                                        </p:attrNameLst>
                                      </p:cBhvr>
                                      <p:to>
                                        <p:strVal val="visible"/>
                                      </p:to>
                                    </p:set>
                                    <p:animEffect transition="in" filter="wipe(down)">
                                      <p:cBhvr>
                                        <p:cTn id="18" dur="500"/>
                                        <p:tgtEl>
                                          <p:spTgt spid="696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xit" presetSubtype="10" fill="hold" grpId="0" nodeType="clickEffect">
                                  <p:stCondLst>
                                    <p:cond delay="0"/>
                                  </p:stCondLst>
                                  <p:childTnLst>
                                    <p:animEffect transition="out" filter="blinds(horizontal)">
                                      <p:cBhvr>
                                        <p:cTn id="22" dur="500"/>
                                        <p:tgtEl>
                                          <p:spTgt spid="69638"/>
                                        </p:tgtEl>
                                      </p:cBhvr>
                                    </p:animEffect>
                                    <p:set>
                                      <p:cBhvr>
                                        <p:cTn id="23" dur="1" fill="hold">
                                          <p:stCondLst>
                                            <p:cond delay="499"/>
                                          </p:stCondLst>
                                        </p:cTn>
                                        <p:tgtEl>
                                          <p:spTgt spid="69638"/>
                                        </p:tgtEl>
                                        <p:attrNameLst>
                                          <p:attrName>style.visibility</p:attrName>
                                        </p:attrNameLst>
                                      </p:cBhvr>
                                      <p:to>
                                        <p:strVal val="hidden"/>
                                      </p:to>
                                    </p:set>
                                  </p:childTnLst>
                                </p:cTn>
                              </p:par>
                              <p:par>
                                <p:cTn id="24" presetID="22" presetClass="entr" presetSubtype="4" fill="hold" grpId="0" nodeType="withEffect">
                                  <p:stCondLst>
                                    <p:cond delay="0"/>
                                  </p:stCondLst>
                                  <p:childTnLst>
                                    <p:set>
                                      <p:cBhvr>
                                        <p:cTn id="25" dur="1" fill="hold">
                                          <p:stCondLst>
                                            <p:cond delay="0"/>
                                          </p:stCondLst>
                                        </p:cTn>
                                        <p:tgtEl>
                                          <p:spTgt spid="69683"/>
                                        </p:tgtEl>
                                        <p:attrNameLst>
                                          <p:attrName>style.visibility</p:attrName>
                                        </p:attrNameLst>
                                      </p:cBhvr>
                                      <p:to>
                                        <p:strVal val="visible"/>
                                      </p:to>
                                    </p:set>
                                    <p:animEffect transition="in" filter="wipe(down)">
                                      <p:cBhvr>
                                        <p:cTn id="26" dur="500"/>
                                        <p:tgtEl>
                                          <p:spTgt spid="696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9697"/>
                                        </p:tgtEl>
                                        <p:attrNameLst>
                                          <p:attrName>style.visibility</p:attrName>
                                        </p:attrNameLst>
                                      </p:cBhvr>
                                      <p:to>
                                        <p:strVal val="visible"/>
                                      </p:to>
                                    </p:set>
                                    <p:animEffect transition="in" filter="wipe(down)">
                                      <p:cBhvr>
                                        <p:cTn id="31" dur="500"/>
                                        <p:tgtEl>
                                          <p:spTgt spid="6969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9698"/>
                                        </p:tgtEl>
                                        <p:attrNameLst>
                                          <p:attrName>style.visibility</p:attrName>
                                        </p:attrNameLst>
                                      </p:cBhvr>
                                      <p:to>
                                        <p:strVal val="visible"/>
                                      </p:to>
                                    </p:set>
                                    <p:animEffect transition="in" filter="wipe(down)">
                                      <p:cBhvr>
                                        <p:cTn id="34" dur="500"/>
                                        <p:tgtEl>
                                          <p:spTgt spid="6969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9699"/>
                                        </p:tgtEl>
                                        <p:attrNameLst>
                                          <p:attrName>style.visibility</p:attrName>
                                        </p:attrNameLst>
                                      </p:cBhvr>
                                      <p:to>
                                        <p:strVal val="visible"/>
                                      </p:to>
                                    </p:set>
                                    <p:animEffect transition="in" filter="wipe(down)">
                                      <p:cBhvr>
                                        <p:cTn id="37" dur="500"/>
                                        <p:tgtEl>
                                          <p:spTgt spid="6969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9700"/>
                                        </p:tgtEl>
                                        <p:attrNameLst>
                                          <p:attrName>style.visibility</p:attrName>
                                        </p:attrNameLst>
                                      </p:cBhvr>
                                      <p:to>
                                        <p:strVal val="visible"/>
                                      </p:to>
                                    </p:set>
                                    <p:animEffect transition="in" filter="wipe(down)">
                                      <p:cBhvr>
                                        <p:cTn id="40" dur="500"/>
                                        <p:tgtEl>
                                          <p:spTgt spid="6970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9701"/>
                                        </p:tgtEl>
                                        <p:attrNameLst>
                                          <p:attrName>style.visibility</p:attrName>
                                        </p:attrNameLst>
                                      </p:cBhvr>
                                      <p:to>
                                        <p:strVal val="visible"/>
                                      </p:to>
                                    </p:set>
                                    <p:animEffect transition="in" filter="wipe(down)">
                                      <p:cBhvr>
                                        <p:cTn id="43" dur="500"/>
                                        <p:tgtEl>
                                          <p:spTgt spid="69701"/>
                                        </p:tgtEl>
                                      </p:cBhvr>
                                    </p:animEffect>
                                  </p:childTnLst>
                                </p:cTn>
                              </p:par>
                              <p:par>
                                <p:cTn id="44" presetID="22" presetClass="entr" presetSubtype="4" fill="hold" nodeType="withEffect">
                                  <p:stCondLst>
                                    <p:cond delay="0"/>
                                  </p:stCondLst>
                                  <p:childTnLst>
                                    <p:set>
                                      <p:cBhvr>
                                        <p:cTn id="45" dur="1" fill="hold">
                                          <p:stCondLst>
                                            <p:cond delay="0"/>
                                          </p:stCondLst>
                                        </p:cTn>
                                        <p:tgtEl>
                                          <p:spTgt spid="69702"/>
                                        </p:tgtEl>
                                        <p:attrNameLst>
                                          <p:attrName>style.visibility</p:attrName>
                                        </p:attrNameLst>
                                      </p:cBhvr>
                                      <p:to>
                                        <p:strVal val="visible"/>
                                      </p:to>
                                    </p:set>
                                    <p:animEffect transition="in" filter="wipe(down)">
                                      <p:cBhvr>
                                        <p:cTn id="46" dur="500"/>
                                        <p:tgtEl>
                                          <p:spTgt spid="69702"/>
                                        </p:tgtEl>
                                      </p:cBhvr>
                                    </p:animEffect>
                                  </p:childTnLst>
                                </p:cTn>
                              </p:par>
                              <p:par>
                                <p:cTn id="47" presetID="22" presetClass="entr" presetSubtype="4" fill="hold" nodeType="withEffect">
                                  <p:stCondLst>
                                    <p:cond delay="0"/>
                                  </p:stCondLst>
                                  <p:childTnLst>
                                    <p:set>
                                      <p:cBhvr>
                                        <p:cTn id="48" dur="1" fill="hold">
                                          <p:stCondLst>
                                            <p:cond delay="0"/>
                                          </p:stCondLst>
                                        </p:cTn>
                                        <p:tgtEl>
                                          <p:spTgt spid="69703"/>
                                        </p:tgtEl>
                                        <p:attrNameLst>
                                          <p:attrName>style.visibility</p:attrName>
                                        </p:attrNameLst>
                                      </p:cBhvr>
                                      <p:to>
                                        <p:strVal val="visible"/>
                                      </p:to>
                                    </p:set>
                                    <p:animEffect transition="in" filter="wipe(down)">
                                      <p:cBhvr>
                                        <p:cTn id="49" dur="500"/>
                                        <p:tgtEl>
                                          <p:spTgt spid="69703"/>
                                        </p:tgtEl>
                                      </p:cBhvr>
                                    </p:animEffect>
                                  </p:childTnLst>
                                </p:cTn>
                              </p:par>
                              <p:par>
                                <p:cTn id="50" presetID="22" presetClass="entr" presetSubtype="4" fill="hold" nodeType="withEffect">
                                  <p:stCondLst>
                                    <p:cond delay="0"/>
                                  </p:stCondLst>
                                  <p:childTnLst>
                                    <p:set>
                                      <p:cBhvr>
                                        <p:cTn id="51" dur="1" fill="hold">
                                          <p:stCondLst>
                                            <p:cond delay="0"/>
                                          </p:stCondLst>
                                        </p:cTn>
                                        <p:tgtEl>
                                          <p:spTgt spid="69704"/>
                                        </p:tgtEl>
                                        <p:attrNameLst>
                                          <p:attrName>style.visibility</p:attrName>
                                        </p:attrNameLst>
                                      </p:cBhvr>
                                      <p:to>
                                        <p:strVal val="visible"/>
                                      </p:to>
                                    </p:set>
                                    <p:animEffect transition="in" filter="wipe(down)">
                                      <p:cBhvr>
                                        <p:cTn id="52" dur="500"/>
                                        <p:tgtEl>
                                          <p:spTgt spid="69704"/>
                                        </p:tgtEl>
                                      </p:cBhvr>
                                    </p:animEffect>
                                  </p:childTnLst>
                                </p:cTn>
                              </p:par>
                              <p:par>
                                <p:cTn id="53" presetID="22" presetClass="entr" presetSubtype="4" fill="hold" nodeType="withEffect">
                                  <p:stCondLst>
                                    <p:cond delay="0"/>
                                  </p:stCondLst>
                                  <p:childTnLst>
                                    <p:set>
                                      <p:cBhvr>
                                        <p:cTn id="54" dur="1" fill="hold">
                                          <p:stCondLst>
                                            <p:cond delay="0"/>
                                          </p:stCondLst>
                                        </p:cTn>
                                        <p:tgtEl>
                                          <p:spTgt spid="69705"/>
                                        </p:tgtEl>
                                        <p:attrNameLst>
                                          <p:attrName>style.visibility</p:attrName>
                                        </p:attrNameLst>
                                      </p:cBhvr>
                                      <p:to>
                                        <p:strVal val="visible"/>
                                      </p:to>
                                    </p:set>
                                    <p:animEffect transition="in" filter="wipe(down)">
                                      <p:cBhvr>
                                        <p:cTn id="55" dur="500"/>
                                        <p:tgtEl>
                                          <p:spTgt spid="69705"/>
                                        </p:tgtEl>
                                      </p:cBhvr>
                                    </p:animEffect>
                                  </p:childTnLst>
                                </p:cTn>
                              </p:par>
                              <p:par>
                                <p:cTn id="56" presetID="22" presetClass="entr" presetSubtype="4" fill="hold" nodeType="withEffect">
                                  <p:stCondLst>
                                    <p:cond delay="0"/>
                                  </p:stCondLst>
                                  <p:childTnLst>
                                    <p:set>
                                      <p:cBhvr>
                                        <p:cTn id="57" dur="1" fill="hold">
                                          <p:stCondLst>
                                            <p:cond delay="0"/>
                                          </p:stCondLst>
                                        </p:cTn>
                                        <p:tgtEl>
                                          <p:spTgt spid="69706"/>
                                        </p:tgtEl>
                                        <p:attrNameLst>
                                          <p:attrName>style.visibility</p:attrName>
                                        </p:attrNameLst>
                                      </p:cBhvr>
                                      <p:to>
                                        <p:strVal val="visible"/>
                                      </p:to>
                                    </p:set>
                                    <p:animEffect transition="in" filter="wipe(down)">
                                      <p:cBhvr>
                                        <p:cTn id="58" dur="500"/>
                                        <p:tgtEl>
                                          <p:spTgt spid="6970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69707"/>
                                        </p:tgtEl>
                                        <p:attrNameLst>
                                          <p:attrName>style.visibility</p:attrName>
                                        </p:attrNameLst>
                                      </p:cBhvr>
                                      <p:to>
                                        <p:strVal val="visible"/>
                                      </p:to>
                                    </p:set>
                                    <p:animEffect transition="in" filter="wipe(down)">
                                      <p:cBhvr>
                                        <p:cTn id="61" dur="500"/>
                                        <p:tgtEl>
                                          <p:spTgt spid="69707"/>
                                        </p:tgtEl>
                                      </p:cBhvr>
                                    </p:animEffect>
                                  </p:childTnLst>
                                </p:cTn>
                              </p:par>
                              <p:par>
                                <p:cTn id="62" presetID="22" presetClass="entr" presetSubtype="4" fill="hold" nodeType="withEffect">
                                  <p:stCondLst>
                                    <p:cond delay="0"/>
                                  </p:stCondLst>
                                  <p:childTnLst>
                                    <p:set>
                                      <p:cBhvr>
                                        <p:cTn id="63" dur="1" fill="hold">
                                          <p:stCondLst>
                                            <p:cond delay="0"/>
                                          </p:stCondLst>
                                        </p:cTn>
                                        <p:tgtEl>
                                          <p:spTgt spid="69694"/>
                                        </p:tgtEl>
                                        <p:attrNameLst>
                                          <p:attrName>style.visibility</p:attrName>
                                        </p:attrNameLst>
                                      </p:cBhvr>
                                      <p:to>
                                        <p:strVal val="visible"/>
                                      </p:to>
                                    </p:set>
                                    <p:animEffect transition="in" filter="wipe(down)">
                                      <p:cBhvr>
                                        <p:cTn id="64" dur="500"/>
                                        <p:tgtEl>
                                          <p:spTgt spid="6969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9708"/>
                                        </p:tgtEl>
                                        <p:attrNameLst>
                                          <p:attrName>style.visibility</p:attrName>
                                        </p:attrNameLst>
                                      </p:cBhvr>
                                      <p:to>
                                        <p:strVal val="visible"/>
                                      </p:to>
                                    </p:set>
                                    <p:animEffect transition="in" filter="wipe(down)">
                                      <p:cBhvr>
                                        <p:cTn id="67" dur="500"/>
                                        <p:tgtEl>
                                          <p:spTgt spid="69708"/>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9709"/>
                                        </p:tgtEl>
                                        <p:attrNameLst>
                                          <p:attrName>style.visibility</p:attrName>
                                        </p:attrNameLst>
                                      </p:cBhvr>
                                      <p:to>
                                        <p:strVal val="visible"/>
                                      </p:to>
                                    </p:set>
                                    <p:animEffect transition="in" filter="wipe(down)">
                                      <p:cBhvr>
                                        <p:cTn id="70" dur="500"/>
                                        <p:tgtEl>
                                          <p:spTgt spid="6970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9710"/>
                                        </p:tgtEl>
                                        <p:attrNameLst>
                                          <p:attrName>style.visibility</p:attrName>
                                        </p:attrNameLst>
                                      </p:cBhvr>
                                      <p:to>
                                        <p:strVal val="visible"/>
                                      </p:to>
                                    </p:set>
                                    <p:animEffect transition="in" filter="wipe(down)">
                                      <p:cBhvr>
                                        <p:cTn id="73" dur="500"/>
                                        <p:tgtEl>
                                          <p:spTgt spid="6971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9712"/>
                                        </p:tgtEl>
                                        <p:attrNameLst>
                                          <p:attrName>style.visibility</p:attrName>
                                        </p:attrNameLst>
                                      </p:cBhvr>
                                      <p:to>
                                        <p:strVal val="visible"/>
                                      </p:to>
                                    </p:set>
                                    <p:animEffect transition="in" filter="wipe(down)">
                                      <p:cBhvr>
                                        <p:cTn id="76" dur="500"/>
                                        <p:tgtEl>
                                          <p:spTgt spid="69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animBg="1"/>
      <p:bldP spid="69638" grpId="0" animBg="1"/>
      <p:bldP spid="69662" grpId="0"/>
      <p:bldP spid="69682" grpId="0" animBg="1"/>
      <p:bldP spid="69683" grpId="0" animBg="1"/>
      <p:bldP spid="69697" grpId="0" animBg="1"/>
      <p:bldP spid="69698" grpId="0" animBg="1"/>
      <p:bldP spid="69699" grpId="0" animBg="1"/>
      <p:bldP spid="69700" grpId="0" animBg="1"/>
      <p:bldP spid="69701" grpId="0" animBg="1"/>
      <p:bldP spid="69707" grpId="0" animBg="1"/>
      <p:bldP spid="69708" grpId="0"/>
      <p:bldP spid="69709" grpId="0"/>
      <p:bldP spid="69710" grpId="0"/>
      <p:bldP spid="69711" grpId="0"/>
      <p:bldP spid="697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body" idx="1"/>
          </p:nvPr>
        </p:nvSpPr>
        <p:spPr>
          <a:xfrm>
            <a:off x="0" y="1700213"/>
            <a:ext cx="9144000" cy="5157787"/>
          </a:xfrm>
        </p:spPr>
        <p:txBody>
          <a:bodyPr>
            <a:normAutofit lnSpcReduction="10000"/>
          </a:bodyPr>
          <a:lstStyle/>
          <a:p>
            <a:pPr eaLnBrk="1" hangingPunct="1">
              <a:buFontTx/>
              <a:buNone/>
              <a:defRPr/>
            </a:pPr>
            <a:r>
              <a:rPr lang="en-US" sz="2400" dirty="0" smtClean="0">
                <a:solidFill>
                  <a:schemeClr val="accent1"/>
                </a:solidFill>
              </a:rPr>
              <a:t>1.</a:t>
            </a:r>
            <a:r>
              <a:rPr lang="en-US" sz="2400" dirty="0" smtClean="0">
                <a:solidFill>
                  <a:srgbClr val="FF0000"/>
                </a:solidFill>
              </a:rPr>
              <a:t> </a:t>
            </a:r>
            <a:r>
              <a:rPr lang="en-US" sz="2400" b="1" dirty="0" smtClean="0">
                <a:solidFill>
                  <a:srgbClr val="FF0000"/>
                </a:solidFill>
              </a:rPr>
              <a:t>Send B(DW)</a:t>
            </a:r>
            <a:r>
              <a:rPr lang="en-US" sz="2400" dirty="0" smtClean="0">
                <a:solidFill>
                  <a:srgbClr val="FF0000"/>
                </a:solidFill>
              </a:rPr>
              <a:t>:</a:t>
            </a:r>
          </a:p>
          <a:p>
            <a:pPr lvl="1" eaLnBrk="1" hangingPunct="1">
              <a:defRPr/>
            </a:pPr>
            <a:r>
              <a:rPr lang="en-US" sz="2400" dirty="0" err="1" smtClean="0"/>
              <a:t>Găseşte</a:t>
            </a:r>
            <a:r>
              <a:rPr lang="en-US" sz="2400" dirty="0" smtClean="0"/>
              <a:t> W1, W2 </a:t>
            </a:r>
            <a:r>
              <a:rPr lang="en-US" sz="2400" dirty="0" err="1" smtClean="0"/>
              <a:t>astfel</a:t>
            </a:r>
            <a:r>
              <a:rPr lang="en-US" sz="2400" dirty="0" smtClean="0"/>
              <a:t> </a:t>
            </a:r>
            <a:r>
              <a:rPr lang="en-US" sz="2400" dirty="0" err="1" smtClean="0"/>
              <a:t>încât</a:t>
            </a:r>
            <a:r>
              <a:rPr lang="en-US" sz="2400" dirty="0" smtClean="0"/>
              <a:t> W1 &gt; 0, W2 &gt; 0, W1 + W2 = W</a:t>
            </a:r>
          </a:p>
          <a:p>
            <a:pPr lvl="1" eaLnBrk="1" hangingPunct="1">
              <a:defRPr/>
            </a:pPr>
            <a:r>
              <a:rPr lang="en-US" sz="2400" dirty="0" smtClean="0"/>
              <a:t>Pune W </a:t>
            </a:r>
            <a:r>
              <a:rPr lang="en-US" sz="2400" dirty="0" smtClean="0"/>
              <a:t>= </a:t>
            </a:r>
            <a:r>
              <a:rPr lang="en-US" sz="2400" dirty="0" smtClean="0"/>
              <a:t>W1 </a:t>
            </a:r>
            <a:r>
              <a:rPr lang="en-US" sz="2400" dirty="0" err="1" smtClean="0"/>
              <a:t>şi</a:t>
            </a:r>
            <a:r>
              <a:rPr lang="en-US" sz="2400" dirty="0" smtClean="0"/>
              <a:t> </a:t>
            </a:r>
            <a:r>
              <a:rPr lang="en-US" sz="2400" dirty="0" err="1" smtClean="0"/>
              <a:t>transmite</a:t>
            </a:r>
            <a:r>
              <a:rPr lang="en-US" sz="2400" dirty="0" smtClean="0"/>
              <a:t> B(</a:t>
            </a:r>
            <a:r>
              <a:rPr lang="ro-RO" sz="2400" dirty="0" smtClean="0"/>
              <a:t>DW </a:t>
            </a:r>
            <a:r>
              <a:rPr lang="ro-RO" sz="2400" dirty="0" smtClean="0"/>
              <a:t>= </a:t>
            </a:r>
            <a:r>
              <a:rPr lang="en-US" sz="2400" dirty="0" smtClean="0"/>
              <a:t>W2)</a:t>
            </a:r>
          </a:p>
          <a:p>
            <a:pPr eaLnBrk="1" hangingPunct="1">
              <a:spcBef>
                <a:spcPct val="40000"/>
              </a:spcBef>
              <a:buFontTx/>
              <a:buNone/>
              <a:defRPr/>
            </a:pPr>
            <a:r>
              <a:rPr lang="en-US" sz="2400" dirty="0" smtClean="0">
                <a:solidFill>
                  <a:schemeClr val="accent1"/>
                </a:solidFill>
              </a:rPr>
              <a:t>2.</a:t>
            </a:r>
            <a:r>
              <a:rPr lang="en-US" sz="2400" dirty="0" smtClean="0">
                <a:solidFill>
                  <a:srgbClr val="FF0000"/>
                </a:solidFill>
              </a:rPr>
              <a:t> </a:t>
            </a:r>
            <a:r>
              <a:rPr lang="en-US" sz="2400" b="1" dirty="0" smtClean="0">
                <a:solidFill>
                  <a:srgbClr val="FF0000"/>
                </a:solidFill>
              </a:rPr>
              <a:t>Receive B(DW)</a:t>
            </a:r>
            <a:r>
              <a:rPr lang="en-US" sz="2400" dirty="0" smtClean="0">
                <a:solidFill>
                  <a:srgbClr val="FF0000"/>
                </a:solidFill>
              </a:rPr>
              <a:t>:</a:t>
            </a:r>
          </a:p>
          <a:p>
            <a:pPr lvl="1" eaLnBrk="1" hangingPunct="1">
              <a:defRPr/>
            </a:pPr>
            <a:r>
              <a:rPr lang="en-US" sz="2400" dirty="0" smtClean="0"/>
              <a:t>W </a:t>
            </a:r>
            <a:r>
              <a:rPr lang="en-US" sz="2400" dirty="0" smtClean="0"/>
              <a:t>= </a:t>
            </a:r>
            <a:r>
              <a:rPr lang="ro-RO" sz="2400" dirty="0" smtClean="0"/>
              <a:t>W + </a:t>
            </a:r>
            <a:r>
              <a:rPr lang="en-US" sz="2400" dirty="0" smtClean="0"/>
              <a:t>DW</a:t>
            </a:r>
          </a:p>
          <a:p>
            <a:pPr lvl="1" eaLnBrk="1" hangingPunct="1">
              <a:defRPr/>
            </a:pPr>
            <a:r>
              <a:rPr lang="en-US" sz="2400" b="1" dirty="0" smtClean="0"/>
              <a:t>if</a:t>
            </a:r>
            <a:r>
              <a:rPr lang="en-US" sz="2400" dirty="0" smtClean="0"/>
              <a:t> liber -&gt; </a:t>
            </a:r>
            <a:r>
              <a:rPr lang="en-US" sz="2400" dirty="0" err="1" smtClean="0"/>
              <a:t>devine</a:t>
            </a:r>
            <a:r>
              <a:rPr lang="en-US" sz="2400" dirty="0" smtClean="0"/>
              <a:t> </a:t>
            </a:r>
            <a:r>
              <a:rPr lang="en-US" sz="2400" dirty="0" err="1" smtClean="0"/>
              <a:t>activ</a:t>
            </a:r>
            <a:r>
              <a:rPr lang="en-US" sz="2400" dirty="0" smtClean="0"/>
              <a:t> </a:t>
            </a:r>
            <a:r>
              <a:rPr lang="en-US" sz="2400" b="1" dirty="0" smtClean="0"/>
              <a:t>fi</a:t>
            </a:r>
          </a:p>
          <a:p>
            <a:pPr eaLnBrk="1" hangingPunct="1">
              <a:spcBef>
                <a:spcPct val="40000"/>
              </a:spcBef>
              <a:buFontTx/>
              <a:buNone/>
              <a:defRPr/>
            </a:pPr>
            <a:r>
              <a:rPr lang="en-US" sz="2400" dirty="0" smtClean="0">
                <a:solidFill>
                  <a:schemeClr val="accent1"/>
                </a:solidFill>
              </a:rPr>
              <a:t>3.</a:t>
            </a:r>
            <a:r>
              <a:rPr lang="en-US" sz="2400" dirty="0" smtClean="0">
                <a:solidFill>
                  <a:srgbClr val="FF0000"/>
                </a:solidFill>
              </a:rPr>
              <a:t> </a:t>
            </a:r>
            <a:r>
              <a:rPr lang="en-US" sz="2400" b="1" dirty="0" smtClean="0">
                <a:solidFill>
                  <a:srgbClr val="FF0000"/>
                </a:solidFill>
              </a:rPr>
              <a:t>Send C(DW)</a:t>
            </a:r>
            <a:r>
              <a:rPr lang="en-US" sz="2400" dirty="0" smtClean="0">
                <a:solidFill>
                  <a:srgbClr val="FF0000"/>
                </a:solidFill>
              </a:rPr>
              <a:t>:</a:t>
            </a:r>
          </a:p>
          <a:p>
            <a:pPr lvl="1" eaLnBrk="1" hangingPunct="1">
              <a:defRPr/>
            </a:pPr>
            <a:r>
              <a:rPr lang="en-US" sz="2400" dirty="0" smtClean="0"/>
              <a:t>send C(</a:t>
            </a:r>
            <a:r>
              <a:rPr lang="ro-RO" sz="2400" dirty="0" smtClean="0"/>
              <a:t>D</a:t>
            </a:r>
            <a:r>
              <a:rPr lang="en-US" sz="2400" dirty="0" smtClean="0"/>
              <a:t>W</a:t>
            </a:r>
            <a:r>
              <a:rPr lang="ro-RO" sz="2400" dirty="0" smtClean="0"/>
              <a:t> </a:t>
            </a:r>
            <a:r>
              <a:rPr lang="ro-RO" sz="2400" dirty="0" smtClean="0"/>
              <a:t>= </a:t>
            </a:r>
            <a:r>
              <a:rPr lang="ro-RO" sz="2400" dirty="0" smtClean="0"/>
              <a:t>W</a:t>
            </a:r>
            <a:r>
              <a:rPr lang="en-US" sz="2400" dirty="0" smtClean="0"/>
              <a:t>) </a:t>
            </a:r>
            <a:r>
              <a:rPr lang="en-US" sz="2400" i="1" dirty="0" err="1" smtClean="0"/>
              <a:t>agentului</a:t>
            </a:r>
            <a:r>
              <a:rPr lang="en-US" sz="2400" i="1" dirty="0" smtClean="0"/>
              <a:t> de control</a:t>
            </a:r>
          </a:p>
          <a:p>
            <a:pPr lvl="1" eaLnBrk="1" hangingPunct="1">
              <a:defRPr/>
            </a:pPr>
            <a:r>
              <a:rPr lang="en-US" sz="2400" dirty="0" err="1" smtClean="0"/>
              <a:t>devine</a:t>
            </a:r>
            <a:r>
              <a:rPr lang="en-US" sz="2400" dirty="0" smtClean="0"/>
              <a:t> liber</a:t>
            </a:r>
          </a:p>
          <a:p>
            <a:pPr eaLnBrk="1" hangingPunct="1">
              <a:spcBef>
                <a:spcPct val="40000"/>
              </a:spcBef>
              <a:buFontTx/>
              <a:buNone/>
              <a:defRPr/>
            </a:pPr>
            <a:r>
              <a:rPr lang="en-US" sz="2400" dirty="0" smtClean="0">
                <a:solidFill>
                  <a:schemeClr val="accent1"/>
                </a:solidFill>
              </a:rPr>
              <a:t>4.</a:t>
            </a:r>
            <a:r>
              <a:rPr lang="en-US" sz="2400" dirty="0" smtClean="0">
                <a:solidFill>
                  <a:srgbClr val="FF0000"/>
                </a:solidFill>
              </a:rPr>
              <a:t> </a:t>
            </a:r>
            <a:r>
              <a:rPr lang="en-US" sz="2400" b="1" dirty="0" smtClean="0">
                <a:solidFill>
                  <a:srgbClr val="FF0000"/>
                </a:solidFill>
              </a:rPr>
              <a:t>Receive C(DW)</a:t>
            </a:r>
            <a:r>
              <a:rPr lang="ro-RO" sz="2400" b="1" dirty="0" smtClean="0">
                <a:solidFill>
                  <a:srgbClr val="FF0000"/>
                </a:solidFill>
              </a:rPr>
              <a:t> (doar </a:t>
            </a:r>
            <a:r>
              <a:rPr lang="ro-RO" sz="2400" b="1" i="1" dirty="0" smtClean="0">
                <a:solidFill>
                  <a:srgbClr val="FF0000"/>
                </a:solidFill>
              </a:rPr>
              <a:t>agentul de control</a:t>
            </a:r>
            <a:r>
              <a:rPr lang="ro-RO" sz="2400" b="1" dirty="0" smtClean="0">
                <a:solidFill>
                  <a:srgbClr val="FF0000"/>
                </a:solidFill>
              </a:rPr>
              <a:t>)</a:t>
            </a:r>
            <a:r>
              <a:rPr lang="en-US" sz="2400" dirty="0" smtClean="0">
                <a:solidFill>
                  <a:srgbClr val="FF0000"/>
                </a:solidFill>
              </a:rPr>
              <a:t>:</a:t>
            </a:r>
          </a:p>
          <a:p>
            <a:pPr lvl="1" eaLnBrk="1" hangingPunct="1">
              <a:defRPr/>
            </a:pPr>
            <a:r>
              <a:rPr lang="en-US" sz="2400" dirty="0"/>
              <a:t>W </a:t>
            </a:r>
            <a:r>
              <a:rPr lang="en-US" sz="2400" dirty="0" smtClean="0"/>
              <a:t>= </a:t>
            </a:r>
            <a:r>
              <a:rPr lang="ro-RO" sz="2400" dirty="0"/>
              <a:t>W + </a:t>
            </a:r>
            <a:r>
              <a:rPr lang="en-US" sz="2400" dirty="0"/>
              <a:t>DW</a:t>
            </a:r>
            <a:endParaRPr lang="en-US" sz="2400" dirty="0" smtClean="0"/>
          </a:p>
          <a:p>
            <a:pPr lvl="1" eaLnBrk="1" hangingPunct="1">
              <a:defRPr/>
            </a:pPr>
            <a:r>
              <a:rPr lang="en-US" sz="2400" b="1" dirty="0" smtClean="0"/>
              <a:t>if</a:t>
            </a:r>
            <a:r>
              <a:rPr lang="en-US" sz="2400" dirty="0" smtClean="0"/>
              <a:t> W = 1</a:t>
            </a:r>
            <a:r>
              <a:rPr lang="ro-RO" sz="2400" dirty="0" smtClean="0"/>
              <a:t> </a:t>
            </a:r>
            <a:r>
              <a:rPr lang="en-US" sz="2400" dirty="0" smtClean="0"/>
              <a:t>-&gt; </a:t>
            </a:r>
            <a:r>
              <a:rPr lang="en-US" sz="2400" dirty="0" err="1" smtClean="0"/>
              <a:t>declară</a:t>
            </a:r>
            <a:r>
              <a:rPr lang="en-US" sz="2400" dirty="0" smtClean="0"/>
              <a:t> “</a:t>
            </a:r>
            <a:r>
              <a:rPr lang="en-US" sz="2400" dirty="0" err="1" smtClean="0"/>
              <a:t>terminarea</a:t>
            </a:r>
            <a:r>
              <a:rPr lang="en-US" sz="2400" dirty="0" smtClean="0"/>
              <a:t>” </a:t>
            </a:r>
            <a:r>
              <a:rPr lang="en-US" sz="2400" b="1" dirty="0" err="1" smtClean="0"/>
              <a:t>fi</a:t>
            </a:r>
            <a:endParaRPr lang="en-US" sz="2400" b="1" dirty="0" smtClean="0"/>
          </a:p>
        </p:txBody>
      </p:sp>
      <p:sp>
        <p:nvSpPr>
          <p:cNvPr id="4" name="Rectangle 2"/>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lui</a:t>
            </a:r>
            <a:r>
              <a:rPr lang="en-US" sz="2800" dirty="0" smtClean="0"/>
              <a:t> Huang</a:t>
            </a:r>
            <a:r>
              <a:rPr lang="ro-RO" sz="2800" dirty="0" smtClean="0"/>
              <a:t> (3)</a:t>
            </a:r>
            <a:r>
              <a:rPr lang="en-US" sz="2800" dirty="0" smtClean="0"/>
              <a:t> </a:t>
            </a:r>
          </a:p>
        </p:txBody>
      </p:sp>
      <p:sp>
        <p:nvSpPr>
          <p:cNvPr id="2" name="Slide Number Placeholder 1"/>
          <p:cNvSpPr>
            <a:spLocks noGrp="1"/>
          </p:cNvSpPr>
          <p:nvPr>
            <p:ph type="sldNum" sz="quarter" idx="12"/>
          </p:nvPr>
        </p:nvSpPr>
        <p:spPr/>
        <p:txBody>
          <a:bodyPr/>
          <a:lstStyle/>
          <a:p>
            <a:fld id="{746EBC53-4E8D-444E-AD09-E7905F64ED17}" type="slidenum">
              <a:rPr lang="en-GB" smtClean="0"/>
              <a:pPr/>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lui</a:t>
            </a:r>
            <a:r>
              <a:rPr lang="en-US" sz="2800" dirty="0" smtClean="0"/>
              <a:t> Huang</a:t>
            </a:r>
            <a:r>
              <a:rPr lang="ro-RO" sz="2800" dirty="0" smtClean="0"/>
              <a:t> (4)</a:t>
            </a:r>
            <a:r>
              <a:rPr lang="en-US" sz="2800" dirty="0" smtClean="0"/>
              <a:t> </a:t>
            </a:r>
          </a:p>
        </p:txBody>
      </p:sp>
      <p:sp>
        <p:nvSpPr>
          <p:cNvPr id="5" name="P3"/>
          <p:cNvSpPr/>
          <p:nvPr/>
        </p:nvSpPr>
        <p:spPr bwMode="auto">
          <a:xfrm>
            <a:off x="3419872" y="3167214"/>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3</a:t>
            </a:r>
            <a:endParaRPr kumimoji="0" lang="en-US" sz="2200" b="1" i="0" u="none" strike="noStrike" cap="none" normalizeH="0" baseline="0" dirty="0" smtClean="0">
              <a:ln>
                <a:noFill/>
              </a:ln>
              <a:solidFill>
                <a:srgbClr val="FFFFFF"/>
              </a:solidFill>
              <a:effectLst/>
              <a:latin typeface="Times" charset="0"/>
            </a:endParaRPr>
          </a:p>
        </p:txBody>
      </p:sp>
      <p:sp>
        <p:nvSpPr>
          <p:cNvPr id="6" name="P1"/>
          <p:cNvSpPr/>
          <p:nvPr/>
        </p:nvSpPr>
        <p:spPr bwMode="auto">
          <a:xfrm>
            <a:off x="1139997" y="485170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1</a:t>
            </a:r>
            <a:endParaRPr kumimoji="0" lang="en-US" sz="2200" b="1" i="0" u="none" strike="noStrike" cap="none" normalizeH="0" baseline="0" dirty="0" smtClean="0">
              <a:ln>
                <a:noFill/>
              </a:ln>
              <a:solidFill>
                <a:srgbClr val="FFFFFF"/>
              </a:solidFill>
              <a:effectLst/>
              <a:latin typeface="Times" charset="0"/>
            </a:endParaRPr>
          </a:p>
        </p:txBody>
      </p:sp>
      <p:sp>
        <p:nvSpPr>
          <p:cNvPr id="7" name="P2"/>
          <p:cNvSpPr/>
          <p:nvPr/>
        </p:nvSpPr>
        <p:spPr bwMode="auto">
          <a:xfrm>
            <a:off x="3419872" y="485170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2</a:t>
            </a:r>
            <a:endParaRPr kumimoji="0" lang="en-US" sz="2200" b="1" i="0" u="none" strike="noStrike" cap="none" normalizeH="0" baseline="0" dirty="0" smtClean="0">
              <a:ln>
                <a:noFill/>
              </a:ln>
              <a:solidFill>
                <a:srgbClr val="FFFFFF"/>
              </a:solidFill>
              <a:effectLst/>
              <a:latin typeface="Times" charset="0"/>
            </a:endParaRPr>
          </a:p>
        </p:txBody>
      </p:sp>
      <p:sp>
        <p:nvSpPr>
          <p:cNvPr id="8" name="P4"/>
          <p:cNvSpPr/>
          <p:nvPr/>
        </p:nvSpPr>
        <p:spPr bwMode="auto">
          <a:xfrm>
            <a:off x="2687581" y="191683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4</a:t>
            </a:r>
            <a:endParaRPr kumimoji="0" lang="en-US" sz="2200" b="1" i="0" u="none" strike="noStrike" cap="none" normalizeH="0" baseline="0" dirty="0" smtClean="0">
              <a:ln>
                <a:noFill/>
              </a:ln>
              <a:solidFill>
                <a:srgbClr val="FFFFFF"/>
              </a:solidFill>
              <a:effectLst/>
              <a:latin typeface="Times" charset="0"/>
            </a:endParaRPr>
          </a:p>
        </p:txBody>
      </p:sp>
      <p:sp>
        <p:nvSpPr>
          <p:cNvPr id="9" name="P5"/>
          <p:cNvSpPr/>
          <p:nvPr/>
        </p:nvSpPr>
        <p:spPr bwMode="auto">
          <a:xfrm>
            <a:off x="4389120" y="191683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a:solidFill>
                  <a:srgbClr val="FFFFFF"/>
                </a:solidFill>
                <a:latin typeface="Times" charset="0"/>
              </a:rPr>
              <a:t>5</a:t>
            </a:r>
            <a:endParaRPr kumimoji="0" lang="en-US" sz="2200" b="1" i="0" u="none" strike="noStrike" cap="none" normalizeH="0" baseline="0" dirty="0" smtClean="0">
              <a:ln>
                <a:noFill/>
              </a:ln>
              <a:solidFill>
                <a:srgbClr val="FFFFFF"/>
              </a:solidFill>
              <a:effectLst/>
              <a:latin typeface="Times" charset="0"/>
            </a:endParaRPr>
          </a:p>
        </p:txBody>
      </p:sp>
      <p:sp>
        <p:nvSpPr>
          <p:cNvPr id="10" name="A"/>
          <p:cNvSpPr/>
          <p:nvPr/>
        </p:nvSpPr>
        <p:spPr bwMode="auto">
          <a:xfrm>
            <a:off x="1139997" y="31672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smtClean="0">
                <a:solidFill>
                  <a:srgbClr val="FFFFFF"/>
                </a:solidFill>
                <a:latin typeface="Times" charset="0"/>
              </a:rPr>
              <a:t>A</a:t>
            </a:r>
            <a:endParaRPr kumimoji="0" lang="en-US" sz="2200" b="1" i="0" u="none" strike="noStrike" cap="none" normalizeH="0" baseline="0" dirty="0" smtClean="0">
              <a:ln>
                <a:noFill/>
              </a:ln>
              <a:solidFill>
                <a:srgbClr val="FFFFFF"/>
              </a:solidFill>
              <a:effectLst/>
              <a:latin typeface="Times" charset="0"/>
            </a:endParaRPr>
          </a:p>
        </p:txBody>
      </p:sp>
      <p:cxnSp>
        <p:nvCxnSpPr>
          <p:cNvPr id="11" name="Straight Connector 10"/>
          <p:cNvCxnSpPr>
            <a:stCxn id="10" idx="6"/>
            <a:endCxn id="5" idx="2"/>
          </p:cNvCxnSpPr>
          <p:nvPr/>
        </p:nvCxnSpPr>
        <p:spPr bwMode="auto">
          <a:xfrm>
            <a:off x="1505757" y="3350094"/>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 name="Straight Connector 13"/>
          <p:cNvCxnSpPr>
            <a:stCxn id="6" idx="6"/>
            <a:endCxn id="7" idx="2"/>
          </p:cNvCxnSpPr>
          <p:nvPr/>
        </p:nvCxnSpPr>
        <p:spPr bwMode="auto">
          <a:xfrm>
            <a:off x="1505757" y="5034582"/>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7" name="Straight Connector 16"/>
          <p:cNvCxnSpPr>
            <a:stCxn id="10" idx="4"/>
            <a:endCxn id="6" idx="0"/>
          </p:cNvCxnSpPr>
          <p:nvPr/>
        </p:nvCxnSpPr>
        <p:spPr bwMode="auto">
          <a:xfrm>
            <a:off x="1322877"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a:stCxn id="5" idx="4"/>
            <a:endCxn id="7" idx="0"/>
          </p:cNvCxnSpPr>
          <p:nvPr/>
        </p:nvCxnSpPr>
        <p:spPr bwMode="auto">
          <a:xfrm>
            <a:off x="3602752"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2" name="Straight Connector 21"/>
          <p:cNvCxnSpPr>
            <a:stCxn id="8" idx="5"/>
            <a:endCxn id="5" idx="1"/>
          </p:cNvCxnSpPr>
          <p:nvPr/>
        </p:nvCxnSpPr>
        <p:spPr bwMode="auto">
          <a:xfrm>
            <a:off x="2999777" y="2229028"/>
            <a:ext cx="473659"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4" name="Straight Connector 23"/>
          <p:cNvCxnSpPr>
            <a:stCxn id="9" idx="3"/>
            <a:endCxn id="5" idx="7"/>
          </p:cNvCxnSpPr>
          <p:nvPr/>
        </p:nvCxnSpPr>
        <p:spPr bwMode="auto">
          <a:xfrm flipH="1">
            <a:off x="3732068" y="2229028"/>
            <a:ext cx="710616"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23177740"/>
              </p:ext>
            </p:extLst>
          </p:nvPr>
        </p:nvGraphicFramePr>
        <p:xfrm>
          <a:off x="4932040" y="3430338"/>
          <a:ext cx="3933786" cy="1554480"/>
        </p:xfrm>
        <a:graphic>
          <a:graphicData uri="http://schemas.openxmlformats.org/drawingml/2006/table">
            <a:tbl>
              <a:tblPr firstRow="1" bandRow="1">
                <a:tableStyleId>{5C22544A-7EE6-4342-B048-85BDC9FD1C3A}</a:tableStyleId>
              </a:tblPr>
              <a:tblGrid>
                <a:gridCol w="1008112"/>
                <a:gridCol w="1080120"/>
                <a:gridCol w="1845554"/>
              </a:tblGrid>
              <a:tr h="268381">
                <a:tc>
                  <a:txBody>
                    <a:bodyPr/>
                    <a:lstStyle/>
                    <a:p>
                      <a:pPr algn="ctr"/>
                      <a:r>
                        <a:rPr lang="ro-RO" sz="1400" dirty="0" smtClean="0"/>
                        <a:t>Sursă</a:t>
                      </a:r>
                      <a:endParaRPr lang="en-US" sz="1400" dirty="0"/>
                    </a:p>
                  </a:txBody>
                  <a:tcPr/>
                </a:tc>
                <a:tc>
                  <a:txBody>
                    <a:bodyPr/>
                    <a:lstStyle/>
                    <a:p>
                      <a:pPr algn="ctr"/>
                      <a:r>
                        <a:rPr lang="ro-RO" sz="1400" dirty="0" smtClean="0"/>
                        <a:t>Destinație</a:t>
                      </a:r>
                      <a:endParaRPr lang="en-US" sz="1400" dirty="0"/>
                    </a:p>
                  </a:txBody>
                  <a:tcPr/>
                </a:tc>
                <a:tc>
                  <a:txBody>
                    <a:bodyPr/>
                    <a:lstStyle/>
                    <a:p>
                      <a:pPr algn="ctr"/>
                      <a:r>
                        <a:rPr lang="ro-RO" sz="1400" dirty="0" smtClean="0"/>
                        <a:t>Mesaj</a:t>
                      </a:r>
                      <a:endParaRPr lang="en-US" sz="1400" dirty="0"/>
                    </a:p>
                  </a:txBody>
                  <a:tcPr/>
                </a:tc>
              </a:tr>
              <a:tr h="268381">
                <a:tc>
                  <a:txBody>
                    <a:bodyPr/>
                    <a:lstStyle/>
                    <a:p>
                      <a:pPr algn="ctr"/>
                      <a:endParaRPr lang="en-US" sz="1600" dirty="0"/>
                    </a:p>
                  </a:txBody>
                  <a:tcPr/>
                </a:tc>
                <a:tc>
                  <a:txBody>
                    <a:bodyPr/>
                    <a:lstStyle/>
                    <a:p>
                      <a:pPr algn="ctr"/>
                      <a:endParaRPr lang="en-US" sz="1400" dirty="0"/>
                    </a:p>
                  </a:txBody>
                  <a:tcPr/>
                </a:tc>
                <a:tc>
                  <a:txBody>
                    <a:bodyPr/>
                    <a:lstStyle/>
                    <a:p>
                      <a:pPr algn="ctr"/>
                      <a:endParaRPr lang="en-US" sz="1400" dirty="0"/>
                    </a:p>
                  </a:txBody>
                  <a:tcPr/>
                </a:tc>
              </a:tr>
              <a:tr h="268381">
                <a:tc>
                  <a:txBody>
                    <a:bodyPr/>
                    <a:lstStyle/>
                    <a:p>
                      <a:endParaRPr lang="en-US" sz="1400" dirty="0"/>
                    </a:p>
                  </a:txBody>
                  <a:tcPr/>
                </a:tc>
                <a:tc>
                  <a:txBody>
                    <a:bodyPr/>
                    <a:lstStyle/>
                    <a:p>
                      <a:endParaRPr lang="en-US" sz="1400"/>
                    </a:p>
                  </a:txBody>
                  <a:tcPr/>
                </a:tc>
                <a:tc>
                  <a:txBody>
                    <a:bodyPr/>
                    <a:lstStyle/>
                    <a:p>
                      <a:endParaRPr lang="en-US" sz="1400" dirty="0"/>
                    </a:p>
                  </a:txBody>
                  <a:tcPr/>
                </a:tc>
              </a:tr>
              <a:tr h="277918">
                <a:tc>
                  <a:txBody>
                    <a:bodyPr/>
                    <a:lstStyle/>
                    <a:p>
                      <a:endParaRPr lang="en-US" sz="1400" dirty="0"/>
                    </a:p>
                  </a:txBody>
                  <a:tcPr/>
                </a:tc>
                <a:tc>
                  <a:txBody>
                    <a:bodyPr/>
                    <a:lstStyle/>
                    <a:p>
                      <a:endParaRPr lang="en-US" sz="1400" dirty="0"/>
                    </a:p>
                  </a:txBody>
                  <a:tcPr/>
                </a:tc>
                <a:tc>
                  <a:txBody>
                    <a:bodyPr/>
                    <a:lstStyle/>
                    <a:p>
                      <a:endParaRPr lang="en-US" sz="1400" dirty="0"/>
                    </a:p>
                  </a:txBody>
                  <a:tcPr/>
                </a:tc>
              </a:tr>
              <a:tr h="268381">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
        <p:nvSpPr>
          <p:cNvPr id="12" name="A-1"/>
          <p:cNvSpPr txBox="1"/>
          <p:nvPr/>
        </p:nvSpPr>
        <p:spPr>
          <a:xfrm>
            <a:off x="730315" y="3119261"/>
            <a:ext cx="338554" cy="461665"/>
          </a:xfrm>
          <a:prstGeom prst="rect">
            <a:avLst/>
          </a:prstGeom>
          <a:noFill/>
        </p:spPr>
        <p:txBody>
          <a:bodyPr wrap="none" rtlCol="0">
            <a:spAutoFit/>
          </a:bodyPr>
          <a:lstStyle/>
          <a:p>
            <a:r>
              <a:rPr lang="ro-RO" dirty="0"/>
              <a:t>1</a:t>
            </a:r>
            <a:endParaRPr lang="en-US" dirty="0"/>
          </a:p>
        </p:txBody>
      </p:sp>
      <p:sp>
        <p:nvSpPr>
          <p:cNvPr id="13" name="P1-0"/>
          <p:cNvSpPr txBox="1"/>
          <p:nvPr/>
        </p:nvSpPr>
        <p:spPr>
          <a:xfrm>
            <a:off x="730315" y="4803749"/>
            <a:ext cx="338554" cy="461665"/>
          </a:xfrm>
          <a:prstGeom prst="rect">
            <a:avLst/>
          </a:prstGeom>
          <a:noFill/>
        </p:spPr>
        <p:txBody>
          <a:bodyPr wrap="none" rtlCol="0">
            <a:spAutoFit/>
          </a:bodyPr>
          <a:lstStyle/>
          <a:p>
            <a:r>
              <a:rPr lang="ro-RO" dirty="0" smtClean="0"/>
              <a:t>0</a:t>
            </a:r>
            <a:endParaRPr lang="en-US" dirty="0"/>
          </a:p>
        </p:txBody>
      </p:sp>
      <p:sp>
        <p:nvSpPr>
          <p:cNvPr id="15" name="P3-0"/>
          <p:cNvSpPr txBox="1"/>
          <p:nvPr/>
        </p:nvSpPr>
        <p:spPr>
          <a:xfrm>
            <a:off x="3918099" y="3119260"/>
            <a:ext cx="338554" cy="461665"/>
          </a:xfrm>
          <a:prstGeom prst="rect">
            <a:avLst/>
          </a:prstGeom>
          <a:noFill/>
        </p:spPr>
        <p:txBody>
          <a:bodyPr wrap="none" rtlCol="0">
            <a:spAutoFit/>
          </a:bodyPr>
          <a:lstStyle/>
          <a:p>
            <a:r>
              <a:rPr lang="ro-RO" dirty="0" smtClean="0"/>
              <a:t>0</a:t>
            </a:r>
            <a:endParaRPr lang="en-US" dirty="0"/>
          </a:p>
        </p:txBody>
      </p:sp>
      <p:sp>
        <p:nvSpPr>
          <p:cNvPr id="16" name="P2-0"/>
          <p:cNvSpPr txBox="1"/>
          <p:nvPr/>
        </p:nvSpPr>
        <p:spPr>
          <a:xfrm>
            <a:off x="3918099" y="4800477"/>
            <a:ext cx="338554" cy="461665"/>
          </a:xfrm>
          <a:prstGeom prst="rect">
            <a:avLst/>
          </a:prstGeom>
          <a:noFill/>
        </p:spPr>
        <p:txBody>
          <a:bodyPr wrap="none" rtlCol="0">
            <a:spAutoFit/>
          </a:bodyPr>
          <a:lstStyle/>
          <a:p>
            <a:r>
              <a:rPr lang="ro-RO" dirty="0" smtClean="0"/>
              <a:t>0</a:t>
            </a:r>
            <a:endParaRPr lang="en-US" dirty="0"/>
          </a:p>
        </p:txBody>
      </p:sp>
      <p:sp>
        <p:nvSpPr>
          <p:cNvPr id="18" name="P4-0"/>
          <p:cNvSpPr txBox="1"/>
          <p:nvPr/>
        </p:nvSpPr>
        <p:spPr>
          <a:xfrm>
            <a:off x="2293537" y="1868876"/>
            <a:ext cx="338554" cy="461665"/>
          </a:xfrm>
          <a:prstGeom prst="rect">
            <a:avLst/>
          </a:prstGeom>
          <a:noFill/>
        </p:spPr>
        <p:txBody>
          <a:bodyPr wrap="none" rtlCol="0">
            <a:spAutoFit/>
          </a:bodyPr>
          <a:lstStyle/>
          <a:p>
            <a:r>
              <a:rPr lang="ro-RO" dirty="0" smtClean="0"/>
              <a:t>0</a:t>
            </a:r>
            <a:endParaRPr lang="en-US" dirty="0"/>
          </a:p>
        </p:txBody>
      </p:sp>
      <p:sp>
        <p:nvSpPr>
          <p:cNvPr id="20" name="P5-0"/>
          <p:cNvSpPr txBox="1"/>
          <p:nvPr/>
        </p:nvSpPr>
        <p:spPr>
          <a:xfrm>
            <a:off x="4841010" y="1868877"/>
            <a:ext cx="338554" cy="461665"/>
          </a:xfrm>
          <a:prstGeom prst="rect">
            <a:avLst/>
          </a:prstGeom>
          <a:noFill/>
        </p:spPr>
        <p:txBody>
          <a:bodyPr wrap="none" rtlCol="0">
            <a:spAutoFit/>
          </a:bodyPr>
          <a:lstStyle/>
          <a:p>
            <a:r>
              <a:rPr lang="ro-RO" dirty="0" smtClean="0"/>
              <a:t>0</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2347103229"/>
              </p:ext>
            </p:extLst>
          </p:nvPr>
        </p:nvGraphicFramePr>
        <p:xfrm>
          <a:off x="6378940" y="5273953"/>
          <a:ext cx="716444" cy="741680"/>
        </p:xfrm>
        <a:graphic>
          <a:graphicData uri="http://schemas.openxmlformats.org/drawingml/2006/table">
            <a:tbl>
              <a:tblPr firstRow="1" bandRow="1">
                <a:tableStyleId>{5C22544A-7EE6-4342-B048-85BDC9FD1C3A}</a:tableStyleId>
              </a:tblPr>
              <a:tblGrid>
                <a:gridCol w="716444"/>
              </a:tblGrid>
              <a:tr h="370840">
                <a:tc>
                  <a:txBody>
                    <a:bodyPr/>
                    <a:lstStyle/>
                    <a:p>
                      <a:pPr algn="ctr"/>
                      <a:r>
                        <a:rPr lang="ro-RO" sz="1600" dirty="0" smtClean="0"/>
                        <a:t>TIMP</a:t>
                      </a:r>
                      <a:endParaRPr lang="en-US" sz="1600" dirty="0"/>
                    </a:p>
                  </a:txBody>
                  <a:tcPr/>
                </a:tc>
              </a:tr>
              <a:tr h="370840">
                <a:tc>
                  <a:txBody>
                    <a:bodyPr/>
                    <a:lstStyle/>
                    <a:p>
                      <a:pPr algn="ctr"/>
                      <a:r>
                        <a:rPr lang="ro-RO" sz="1600" dirty="0" smtClean="0"/>
                        <a:t>0</a:t>
                      </a:r>
                      <a:endParaRPr lang="en-US" sz="1600" dirty="0"/>
                    </a:p>
                  </a:txBody>
                  <a:tcPr/>
                </a:tc>
              </a:tr>
            </a:tbl>
          </a:graphicData>
        </a:graphic>
      </p:graphicFrame>
      <p:grpSp>
        <p:nvGrpSpPr>
          <p:cNvPr id="47" name="Group 46"/>
          <p:cNvGrpSpPr/>
          <p:nvPr/>
        </p:nvGrpSpPr>
        <p:grpSpPr>
          <a:xfrm>
            <a:off x="5239101" y="3703149"/>
            <a:ext cx="3438549" cy="369332"/>
            <a:chOff x="5239101" y="3703149"/>
            <a:chExt cx="3438549" cy="369332"/>
          </a:xfrm>
        </p:grpSpPr>
        <p:sp>
          <p:nvSpPr>
            <p:cNvPr id="44" name="TextBox 43"/>
            <p:cNvSpPr txBox="1"/>
            <p:nvPr/>
          </p:nvSpPr>
          <p:spPr>
            <a:xfrm>
              <a:off x="5239101" y="3703149"/>
              <a:ext cx="351378" cy="369332"/>
            </a:xfrm>
            <a:prstGeom prst="rect">
              <a:avLst/>
            </a:prstGeom>
            <a:noFill/>
          </p:spPr>
          <p:txBody>
            <a:bodyPr wrap="none" rtlCol="0">
              <a:spAutoFit/>
            </a:bodyPr>
            <a:lstStyle/>
            <a:p>
              <a:r>
                <a:rPr lang="ro-RO" sz="1800" dirty="0" smtClean="0"/>
                <a:t>A</a:t>
              </a:r>
              <a:endParaRPr lang="en-US" sz="1800" dirty="0"/>
            </a:p>
          </p:txBody>
        </p:sp>
        <p:sp>
          <p:nvSpPr>
            <p:cNvPr id="45" name="TextBox 44"/>
            <p:cNvSpPr txBox="1"/>
            <p:nvPr/>
          </p:nvSpPr>
          <p:spPr>
            <a:xfrm>
              <a:off x="6326621" y="3703149"/>
              <a:ext cx="300082" cy="369332"/>
            </a:xfrm>
            <a:prstGeom prst="rect">
              <a:avLst/>
            </a:prstGeom>
            <a:noFill/>
          </p:spPr>
          <p:txBody>
            <a:bodyPr wrap="none" rtlCol="0">
              <a:spAutoFit/>
            </a:bodyPr>
            <a:lstStyle/>
            <a:p>
              <a:r>
                <a:rPr lang="ro-RO" sz="1800" dirty="0" smtClean="0"/>
                <a:t>3</a:t>
              </a:r>
              <a:endParaRPr lang="en-US" sz="1800" dirty="0"/>
            </a:p>
          </p:txBody>
        </p:sp>
        <p:sp>
          <p:nvSpPr>
            <p:cNvPr id="46" name="TextBox 45"/>
            <p:cNvSpPr txBox="1"/>
            <p:nvPr/>
          </p:nvSpPr>
          <p:spPr>
            <a:xfrm>
              <a:off x="7326575" y="3703149"/>
              <a:ext cx="1351075" cy="369332"/>
            </a:xfrm>
            <a:prstGeom prst="rect">
              <a:avLst/>
            </a:prstGeom>
            <a:noFill/>
          </p:spPr>
          <p:txBody>
            <a:bodyPr wrap="none" rtlCol="0">
              <a:spAutoFit/>
            </a:bodyPr>
            <a:lstStyle/>
            <a:p>
              <a:r>
                <a:rPr lang="ro-RO" sz="1800" dirty="0" smtClean="0"/>
                <a:t>B(DW:=0.5)</a:t>
              </a:r>
              <a:endParaRPr lang="en-US" sz="1800" dirty="0"/>
            </a:p>
          </p:txBody>
        </p:sp>
      </p:grpSp>
      <p:sp>
        <p:nvSpPr>
          <p:cNvPr id="2" name="Slide Number Placeholder 1"/>
          <p:cNvSpPr>
            <a:spLocks noGrp="1"/>
          </p:cNvSpPr>
          <p:nvPr>
            <p:ph type="sldNum" sz="quarter" idx="12"/>
          </p:nvPr>
        </p:nvSpPr>
        <p:spPr/>
        <p:txBody>
          <a:bodyPr/>
          <a:lstStyle/>
          <a:p>
            <a:fld id="{746EBC53-4E8D-444E-AD09-E7905F64ED17}" type="slidenum">
              <a:rPr lang="en-GB" smtClean="0"/>
              <a:pPr/>
              <a:t>31</a:t>
            </a:fld>
            <a:endParaRPr lang="en-GB"/>
          </a:p>
        </p:txBody>
      </p:sp>
    </p:spTree>
    <p:extLst>
      <p:ext uri="{BB962C8B-B14F-4D97-AF65-F5344CB8AC3E}">
        <p14:creationId xmlns:p14="http://schemas.microsoft.com/office/powerpoint/2010/main" val="33851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lui</a:t>
            </a:r>
            <a:r>
              <a:rPr lang="en-US" sz="2800" dirty="0" smtClean="0"/>
              <a:t> Huang</a:t>
            </a:r>
            <a:r>
              <a:rPr lang="ro-RO" sz="2800" dirty="0" smtClean="0"/>
              <a:t> (4)</a:t>
            </a:r>
            <a:r>
              <a:rPr lang="en-US" sz="2800" dirty="0" smtClean="0"/>
              <a:t> </a:t>
            </a:r>
          </a:p>
        </p:txBody>
      </p:sp>
      <p:sp>
        <p:nvSpPr>
          <p:cNvPr id="5" name="P3"/>
          <p:cNvSpPr/>
          <p:nvPr/>
        </p:nvSpPr>
        <p:spPr bwMode="auto">
          <a:xfrm>
            <a:off x="3419872" y="31672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3</a:t>
            </a:r>
            <a:endParaRPr kumimoji="0" lang="en-US" sz="2200" b="1" i="0" u="none" strike="noStrike" cap="none" normalizeH="0" baseline="0" dirty="0" smtClean="0">
              <a:ln>
                <a:noFill/>
              </a:ln>
              <a:solidFill>
                <a:srgbClr val="FFFFFF"/>
              </a:solidFill>
              <a:effectLst/>
              <a:latin typeface="Times" charset="0"/>
            </a:endParaRPr>
          </a:p>
        </p:txBody>
      </p:sp>
      <p:sp>
        <p:nvSpPr>
          <p:cNvPr id="6" name="P1"/>
          <p:cNvSpPr/>
          <p:nvPr/>
        </p:nvSpPr>
        <p:spPr bwMode="auto">
          <a:xfrm>
            <a:off x="1139997" y="485170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1</a:t>
            </a:r>
            <a:endParaRPr kumimoji="0" lang="en-US" sz="2200" b="1" i="0" u="none" strike="noStrike" cap="none" normalizeH="0" baseline="0" dirty="0" smtClean="0">
              <a:ln>
                <a:noFill/>
              </a:ln>
              <a:solidFill>
                <a:srgbClr val="FFFFFF"/>
              </a:solidFill>
              <a:effectLst/>
              <a:latin typeface="Times" charset="0"/>
            </a:endParaRPr>
          </a:p>
        </p:txBody>
      </p:sp>
      <p:sp>
        <p:nvSpPr>
          <p:cNvPr id="7" name="P2"/>
          <p:cNvSpPr/>
          <p:nvPr/>
        </p:nvSpPr>
        <p:spPr bwMode="auto">
          <a:xfrm>
            <a:off x="3419872" y="485170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2</a:t>
            </a:r>
            <a:endParaRPr kumimoji="0" lang="en-US" sz="2200" b="1" i="0" u="none" strike="noStrike" cap="none" normalizeH="0" baseline="0" dirty="0" smtClean="0">
              <a:ln>
                <a:noFill/>
              </a:ln>
              <a:solidFill>
                <a:srgbClr val="FFFFFF"/>
              </a:solidFill>
              <a:effectLst/>
              <a:latin typeface="Times" charset="0"/>
            </a:endParaRPr>
          </a:p>
        </p:txBody>
      </p:sp>
      <p:sp>
        <p:nvSpPr>
          <p:cNvPr id="8" name="P4"/>
          <p:cNvSpPr/>
          <p:nvPr/>
        </p:nvSpPr>
        <p:spPr bwMode="auto">
          <a:xfrm>
            <a:off x="2687581" y="191683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4</a:t>
            </a:r>
            <a:endParaRPr kumimoji="0" lang="en-US" sz="2200" b="1" i="0" u="none" strike="noStrike" cap="none" normalizeH="0" baseline="0" dirty="0" smtClean="0">
              <a:ln>
                <a:noFill/>
              </a:ln>
              <a:solidFill>
                <a:srgbClr val="FFFFFF"/>
              </a:solidFill>
              <a:effectLst/>
              <a:latin typeface="Times" charset="0"/>
            </a:endParaRPr>
          </a:p>
        </p:txBody>
      </p:sp>
      <p:sp>
        <p:nvSpPr>
          <p:cNvPr id="9" name="P5"/>
          <p:cNvSpPr/>
          <p:nvPr/>
        </p:nvSpPr>
        <p:spPr bwMode="auto">
          <a:xfrm>
            <a:off x="4389120" y="191683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a:solidFill>
                  <a:srgbClr val="FFFFFF"/>
                </a:solidFill>
                <a:latin typeface="Times" charset="0"/>
              </a:rPr>
              <a:t>5</a:t>
            </a:r>
            <a:endParaRPr kumimoji="0" lang="en-US" sz="2200" b="1" i="0" u="none" strike="noStrike" cap="none" normalizeH="0" baseline="0" dirty="0" smtClean="0">
              <a:ln>
                <a:noFill/>
              </a:ln>
              <a:solidFill>
                <a:srgbClr val="FFFFFF"/>
              </a:solidFill>
              <a:effectLst/>
              <a:latin typeface="Times" charset="0"/>
            </a:endParaRPr>
          </a:p>
        </p:txBody>
      </p:sp>
      <p:sp>
        <p:nvSpPr>
          <p:cNvPr id="10" name="A"/>
          <p:cNvSpPr/>
          <p:nvPr/>
        </p:nvSpPr>
        <p:spPr bwMode="auto">
          <a:xfrm>
            <a:off x="1139997" y="31672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smtClean="0">
                <a:solidFill>
                  <a:srgbClr val="FFFFFF"/>
                </a:solidFill>
                <a:latin typeface="Times" charset="0"/>
              </a:rPr>
              <a:t>A</a:t>
            </a:r>
            <a:endParaRPr kumimoji="0" lang="en-US" sz="2200" b="1" i="0" u="none" strike="noStrike" cap="none" normalizeH="0" baseline="0" dirty="0" smtClean="0">
              <a:ln>
                <a:noFill/>
              </a:ln>
              <a:solidFill>
                <a:srgbClr val="FFFFFF"/>
              </a:solidFill>
              <a:effectLst/>
              <a:latin typeface="Times" charset="0"/>
            </a:endParaRPr>
          </a:p>
        </p:txBody>
      </p:sp>
      <p:cxnSp>
        <p:nvCxnSpPr>
          <p:cNvPr id="11" name="Straight Connector 10"/>
          <p:cNvCxnSpPr>
            <a:stCxn id="10" idx="6"/>
            <a:endCxn id="5" idx="2"/>
          </p:cNvCxnSpPr>
          <p:nvPr/>
        </p:nvCxnSpPr>
        <p:spPr bwMode="auto">
          <a:xfrm>
            <a:off x="1505757" y="3350094"/>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 name="Straight Connector 13"/>
          <p:cNvCxnSpPr>
            <a:stCxn id="6" idx="6"/>
            <a:endCxn id="7" idx="2"/>
          </p:cNvCxnSpPr>
          <p:nvPr/>
        </p:nvCxnSpPr>
        <p:spPr bwMode="auto">
          <a:xfrm>
            <a:off x="1505757" y="5034582"/>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7" name="Straight Connector 16"/>
          <p:cNvCxnSpPr>
            <a:stCxn id="10" idx="4"/>
            <a:endCxn id="6" idx="0"/>
          </p:cNvCxnSpPr>
          <p:nvPr/>
        </p:nvCxnSpPr>
        <p:spPr bwMode="auto">
          <a:xfrm>
            <a:off x="1322877"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a:stCxn id="5" idx="4"/>
            <a:endCxn id="7" idx="0"/>
          </p:cNvCxnSpPr>
          <p:nvPr/>
        </p:nvCxnSpPr>
        <p:spPr bwMode="auto">
          <a:xfrm>
            <a:off x="3602752"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2" name="Straight Connector 21"/>
          <p:cNvCxnSpPr>
            <a:stCxn id="8" idx="5"/>
            <a:endCxn id="5" idx="1"/>
          </p:cNvCxnSpPr>
          <p:nvPr/>
        </p:nvCxnSpPr>
        <p:spPr bwMode="auto">
          <a:xfrm>
            <a:off x="2999777" y="2229028"/>
            <a:ext cx="473659"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4" name="Straight Connector 23"/>
          <p:cNvCxnSpPr>
            <a:stCxn id="9" idx="3"/>
            <a:endCxn id="5" idx="7"/>
          </p:cNvCxnSpPr>
          <p:nvPr/>
        </p:nvCxnSpPr>
        <p:spPr bwMode="auto">
          <a:xfrm flipH="1">
            <a:off x="3732068" y="2229028"/>
            <a:ext cx="710616"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700946929"/>
              </p:ext>
            </p:extLst>
          </p:nvPr>
        </p:nvGraphicFramePr>
        <p:xfrm>
          <a:off x="4932040" y="3430338"/>
          <a:ext cx="3933786" cy="1554480"/>
        </p:xfrm>
        <a:graphic>
          <a:graphicData uri="http://schemas.openxmlformats.org/drawingml/2006/table">
            <a:tbl>
              <a:tblPr firstRow="1" bandRow="1">
                <a:tableStyleId>{5C22544A-7EE6-4342-B048-85BDC9FD1C3A}</a:tableStyleId>
              </a:tblPr>
              <a:tblGrid>
                <a:gridCol w="1008112"/>
                <a:gridCol w="1080120"/>
                <a:gridCol w="1845554"/>
              </a:tblGrid>
              <a:tr h="268381">
                <a:tc>
                  <a:txBody>
                    <a:bodyPr/>
                    <a:lstStyle/>
                    <a:p>
                      <a:pPr algn="ctr"/>
                      <a:r>
                        <a:rPr lang="ro-RO" sz="1400" dirty="0" smtClean="0"/>
                        <a:t>Sursă</a:t>
                      </a:r>
                      <a:endParaRPr lang="en-US" sz="1400" dirty="0"/>
                    </a:p>
                  </a:txBody>
                  <a:tcPr/>
                </a:tc>
                <a:tc>
                  <a:txBody>
                    <a:bodyPr/>
                    <a:lstStyle/>
                    <a:p>
                      <a:pPr algn="ctr"/>
                      <a:r>
                        <a:rPr lang="ro-RO" sz="1400" dirty="0" smtClean="0"/>
                        <a:t>Destinație</a:t>
                      </a:r>
                      <a:endParaRPr lang="en-US" sz="1400" dirty="0"/>
                    </a:p>
                  </a:txBody>
                  <a:tcPr/>
                </a:tc>
                <a:tc>
                  <a:txBody>
                    <a:bodyPr/>
                    <a:lstStyle/>
                    <a:p>
                      <a:pPr algn="ctr"/>
                      <a:r>
                        <a:rPr lang="ro-RO" sz="1400" dirty="0" smtClean="0"/>
                        <a:t>Mesaj</a:t>
                      </a:r>
                      <a:endParaRPr lang="en-US" sz="1400" dirty="0"/>
                    </a:p>
                  </a:txBody>
                  <a:tcPr/>
                </a:tc>
              </a:tr>
              <a:tr h="268381">
                <a:tc>
                  <a:txBody>
                    <a:bodyPr/>
                    <a:lstStyle/>
                    <a:p>
                      <a:pPr algn="ctr"/>
                      <a:endParaRPr lang="en-US" sz="1600" dirty="0"/>
                    </a:p>
                  </a:txBody>
                  <a:tcPr/>
                </a:tc>
                <a:tc>
                  <a:txBody>
                    <a:bodyPr/>
                    <a:lstStyle/>
                    <a:p>
                      <a:pPr algn="ctr"/>
                      <a:endParaRPr lang="en-US" sz="1400" dirty="0"/>
                    </a:p>
                  </a:txBody>
                  <a:tcPr/>
                </a:tc>
                <a:tc>
                  <a:txBody>
                    <a:bodyPr/>
                    <a:lstStyle/>
                    <a:p>
                      <a:pPr algn="ctr"/>
                      <a:endParaRPr lang="en-US" sz="1400" dirty="0"/>
                    </a:p>
                  </a:txBody>
                  <a:tcPr/>
                </a:tc>
              </a:tr>
              <a:tr h="268381">
                <a:tc>
                  <a:txBody>
                    <a:bodyPr/>
                    <a:lstStyle/>
                    <a:p>
                      <a:endParaRPr lang="en-US" sz="1400" dirty="0"/>
                    </a:p>
                  </a:txBody>
                  <a:tcPr/>
                </a:tc>
                <a:tc>
                  <a:txBody>
                    <a:bodyPr/>
                    <a:lstStyle/>
                    <a:p>
                      <a:endParaRPr lang="en-US" sz="1400"/>
                    </a:p>
                  </a:txBody>
                  <a:tcPr/>
                </a:tc>
                <a:tc>
                  <a:txBody>
                    <a:bodyPr/>
                    <a:lstStyle/>
                    <a:p>
                      <a:endParaRPr lang="en-US" sz="1400" dirty="0"/>
                    </a:p>
                  </a:txBody>
                  <a:tcPr/>
                </a:tc>
              </a:tr>
              <a:tr h="268381">
                <a:tc>
                  <a:txBody>
                    <a:bodyPr/>
                    <a:lstStyle/>
                    <a:p>
                      <a:endParaRPr lang="en-US" sz="1400"/>
                    </a:p>
                  </a:txBody>
                  <a:tcPr/>
                </a:tc>
                <a:tc>
                  <a:txBody>
                    <a:bodyPr/>
                    <a:lstStyle/>
                    <a:p>
                      <a:endParaRPr lang="en-US" sz="1400"/>
                    </a:p>
                  </a:txBody>
                  <a:tcPr/>
                </a:tc>
                <a:tc>
                  <a:txBody>
                    <a:bodyPr/>
                    <a:lstStyle/>
                    <a:p>
                      <a:endParaRPr lang="en-US" sz="1400"/>
                    </a:p>
                  </a:txBody>
                  <a:tcPr/>
                </a:tc>
              </a:tr>
              <a:tr h="268381">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
        <p:nvSpPr>
          <p:cNvPr id="12" name="A-1"/>
          <p:cNvSpPr txBox="1"/>
          <p:nvPr/>
        </p:nvSpPr>
        <p:spPr>
          <a:xfrm>
            <a:off x="614898" y="3119259"/>
            <a:ext cx="569387" cy="461665"/>
          </a:xfrm>
          <a:prstGeom prst="rect">
            <a:avLst/>
          </a:prstGeom>
          <a:noFill/>
        </p:spPr>
        <p:txBody>
          <a:bodyPr wrap="none" rtlCol="0">
            <a:spAutoFit/>
          </a:bodyPr>
          <a:lstStyle/>
          <a:p>
            <a:r>
              <a:rPr lang="ro-RO" dirty="0" smtClean="0"/>
              <a:t>0.5</a:t>
            </a:r>
            <a:endParaRPr lang="en-US" dirty="0"/>
          </a:p>
        </p:txBody>
      </p:sp>
      <p:sp>
        <p:nvSpPr>
          <p:cNvPr id="13" name="P1-0"/>
          <p:cNvSpPr txBox="1"/>
          <p:nvPr/>
        </p:nvSpPr>
        <p:spPr>
          <a:xfrm>
            <a:off x="730315" y="4803749"/>
            <a:ext cx="338554" cy="461665"/>
          </a:xfrm>
          <a:prstGeom prst="rect">
            <a:avLst/>
          </a:prstGeom>
          <a:noFill/>
        </p:spPr>
        <p:txBody>
          <a:bodyPr wrap="none" rtlCol="0">
            <a:spAutoFit/>
          </a:bodyPr>
          <a:lstStyle/>
          <a:p>
            <a:r>
              <a:rPr lang="ro-RO" dirty="0" smtClean="0"/>
              <a:t>0</a:t>
            </a:r>
            <a:endParaRPr lang="en-US" dirty="0"/>
          </a:p>
        </p:txBody>
      </p:sp>
      <p:sp>
        <p:nvSpPr>
          <p:cNvPr id="15" name="P3-0"/>
          <p:cNvSpPr txBox="1"/>
          <p:nvPr/>
        </p:nvSpPr>
        <p:spPr>
          <a:xfrm>
            <a:off x="3869082" y="3119260"/>
            <a:ext cx="569387" cy="461665"/>
          </a:xfrm>
          <a:prstGeom prst="rect">
            <a:avLst/>
          </a:prstGeom>
          <a:noFill/>
        </p:spPr>
        <p:txBody>
          <a:bodyPr wrap="none" rtlCol="0">
            <a:spAutoFit/>
          </a:bodyPr>
          <a:lstStyle/>
          <a:p>
            <a:r>
              <a:rPr lang="ro-RO" dirty="0" smtClean="0"/>
              <a:t>0.5</a:t>
            </a:r>
            <a:endParaRPr lang="en-US" dirty="0"/>
          </a:p>
        </p:txBody>
      </p:sp>
      <p:sp>
        <p:nvSpPr>
          <p:cNvPr id="16" name="P2-0"/>
          <p:cNvSpPr txBox="1"/>
          <p:nvPr/>
        </p:nvSpPr>
        <p:spPr>
          <a:xfrm>
            <a:off x="3918099" y="4800477"/>
            <a:ext cx="338554" cy="461665"/>
          </a:xfrm>
          <a:prstGeom prst="rect">
            <a:avLst/>
          </a:prstGeom>
          <a:noFill/>
        </p:spPr>
        <p:txBody>
          <a:bodyPr wrap="none" rtlCol="0">
            <a:spAutoFit/>
          </a:bodyPr>
          <a:lstStyle/>
          <a:p>
            <a:r>
              <a:rPr lang="ro-RO" dirty="0" smtClean="0"/>
              <a:t>0</a:t>
            </a:r>
            <a:endParaRPr lang="en-US" dirty="0"/>
          </a:p>
        </p:txBody>
      </p:sp>
      <p:sp>
        <p:nvSpPr>
          <p:cNvPr id="18" name="P4-0"/>
          <p:cNvSpPr txBox="1"/>
          <p:nvPr/>
        </p:nvSpPr>
        <p:spPr>
          <a:xfrm>
            <a:off x="2293537" y="1868876"/>
            <a:ext cx="338554" cy="461665"/>
          </a:xfrm>
          <a:prstGeom prst="rect">
            <a:avLst/>
          </a:prstGeom>
          <a:noFill/>
        </p:spPr>
        <p:txBody>
          <a:bodyPr wrap="none" rtlCol="0">
            <a:spAutoFit/>
          </a:bodyPr>
          <a:lstStyle/>
          <a:p>
            <a:r>
              <a:rPr lang="ro-RO" dirty="0" smtClean="0"/>
              <a:t>0</a:t>
            </a:r>
            <a:endParaRPr lang="en-US" dirty="0"/>
          </a:p>
        </p:txBody>
      </p:sp>
      <p:sp>
        <p:nvSpPr>
          <p:cNvPr id="20" name="P5-0"/>
          <p:cNvSpPr txBox="1"/>
          <p:nvPr/>
        </p:nvSpPr>
        <p:spPr>
          <a:xfrm>
            <a:off x="4841010" y="1868877"/>
            <a:ext cx="338554" cy="461665"/>
          </a:xfrm>
          <a:prstGeom prst="rect">
            <a:avLst/>
          </a:prstGeom>
          <a:noFill/>
        </p:spPr>
        <p:txBody>
          <a:bodyPr wrap="none" rtlCol="0">
            <a:spAutoFit/>
          </a:bodyPr>
          <a:lstStyle/>
          <a:p>
            <a:r>
              <a:rPr lang="ro-RO" dirty="0" smtClean="0"/>
              <a:t>0</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3361413902"/>
              </p:ext>
            </p:extLst>
          </p:nvPr>
        </p:nvGraphicFramePr>
        <p:xfrm>
          <a:off x="6378940" y="5273953"/>
          <a:ext cx="716444" cy="741680"/>
        </p:xfrm>
        <a:graphic>
          <a:graphicData uri="http://schemas.openxmlformats.org/drawingml/2006/table">
            <a:tbl>
              <a:tblPr firstRow="1" bandRow="1">
                <a:tableStyleId>{5C22544A-7EE6-4342-B048-85BDC9FD1C3A}</a:tableStyleId>
              </a:tblPr>
              <a:tblGrid>
                <a:gridCol w="716444"/>
              </a:tblGrid>
              <a:tr h="370840">
                <a:tc>
                  <a:txBody>
                    <a:bodyPr/>
                    <a:lstStyle/>
                    <a:p>
                      <a:pPr algn="ctr"/>
                      <a:r>
                        <a:rPr lang="ro-RO" sz="1600" dirty="0" smtClean="0"/>
                        <a:t>TIMP</a:t>
                      </a:r>
                      <a:endParaRPr lang="en-US" sz="1600" dirty="0"/>
                    </a:p>
                  </a:txBody>
                  <a:tcPr/>
                </a:tc>
              </a:tr>
              <a:tr h="370840">
                <a:tc>
                  <a:txBody>
                    <a:bodyPr/>
                    <a:lstStyle/>
                    <a:p>
                      <a:pPr algn="ctr"/>
                      <a:r>
                        <a:rPr lang="ro-RO" sz="1600" dirty="0" smtClean="0"/>
                        <a:t>1</a:t>
                      </a:r>
                      <a:endParaRPr lang="en-US" sz="1600" dirty="0"/>
                    </a:p>
                  </a:txBody>
                  <a:tcPr/>
                </a:tc>
              </a:tr>
            </a:tbl>
          </a:graphicData>
        </a:graphic>
      </p:graphicFrame>
      <p:grpSp>
        <p:nvGrpSpPr>
          <p:cNvPr id="2" name="Group 1"/>
          <p:cNvGrpSpPr/>
          <p:nvPr/>
        </p:nvGrpSpPr>
        <p:grpSpPr>
          <a:xfrm>
            <a:off x="5239101" y="3703149"/>
            <a:ext cx="3447699" cy="369332"/>
            <a:chOff x="5239101" y="3703149"/>
            <a:chExt cx="3447699" cy="369332"/>
          </a:xfrm>
        </p:grpSpPr>
        <p:sp>
          <p:nvSpPr>
            <p:cNvPr id="25" name="TextBox 24"/>
            <p:cNvSpPr txBox="1"/>
            <p:nvPr/>
          </p:nvSpPr>
          <p:spPr>
            <a:xfrm>
              <a:off x="5239101" y="3703149"/>
              <a:ext cx="351378" cy="369332"/>
            </a:xfrm>
            <a:prstGeom prst="rect">
              <a:avLst/>
            </a:prstGeom>
            <a:noFill/>
          </p:spPr>
          <p:txBody>
            <a:bodyPr wrap="none" rtlCol="0">
              <a:spAutoFit/>
            </a:bodyPr>
            <a:lstStyle/>
            <a:p>
              <a:r>
                <a:rPr lang="ro-RO" sz="1800" dirty="0" smtClean="0"/>
                <a:t>A</a:t>
              </a:r>
              <a:endParaRPr lang="en-US" sz="1800" dirty="0"/>
            </a:p>
          </p:txBody>
        </p:sp>
        <p:sp>
          <p:nvSpPr>
            <p:cNvPr id="26" name="TextBox 25"/>
            <p:cNvSpPr txBox="1"/>
            <p:nvPr/>
          </p:nvSpPr>
          <p:spPr>
            <a:xfrm>
              <a:off x="6326621" y="3703149"/>
              <a:ext cx="300082" cy="369332"/>
            </a:xfrm>
            <a:prstGeom prst="rect">
              <a:avLst/>
            </a:prstGeom>
            <a:noFill/>
          </p:spPr>
          <p:txBody>
            <a:bodyPr wrap="none" rtlCol="0">
              <a:spAutoFit/>
            </a:bodyPr>
            <a:lstStyle/>
            <a:p>
              <a:r>
                <a:rPr lang="ro-RO" sz="1800" dirty="0"/>
                <a:t>2</a:t>
              </a:r>
              <a:endParaRPr lang="en-US" sz="1800" dirty="0"/>
            </a:p>
          </p:txBody>
        </p:sp>
        <p:sp>
          <p:nvSpPr>
            <p:cNvPr id="29" name="TextBox 28"/>
            <p:cNvSpPr txBox="1"/>
            <p:nvPr/>
          </p:nvSpPr>
          <p:spPr>
            <a:xfrm>
              <a:off x="7220308" y="3703149"/>
              <a:ext cx="1466492" cy="369332"/>
            </a:xfrm>
            <a:prstGeom prst="rect">
              <a:avLst/>
            </a:prstGeom>
            <a:noFill/>
          </p:spPr>
          <p:txBody>
            <a:bodyPr wrap="none" rtlCol="0">
              <a:spAutoFit/>
            </a:bodyPr>
            <a:lstStyle/>
            <a:p>
              <a:r>
                <a:rPr lang="ro-RO" sz="1800" dirty="0" smtClean="0"/>
                <a:t>B(DW:=0.25)</a:t>
              </a:r>
              <a:endParaRPr lang="en-US" sz="1800" dirty="0"/>
            </a:p>
          </p:txBody>
        </p:sp>
      </p:grpSp>
      <p:grpSp>
        <p:nvGrpSpPr>
          <p:cNvPr id="21" name="Group 20"/>
          <p:cNvGrpSpPr/>
          <p:nvPr/>
        </p:nvGrpSpPr>
        <p:grpSpPr>
          <a:xfrm>
            <a:off x="5239101" y="4053839"/>
            <a:ext cx="3447699" cy="369332"/>
            <a:chOff x="5239101" y="4053839"/>
            <a:chExt cx="3447699" cy="369332"/>
          </a:xfrm>
        </p:grpSpPr>
        <p:sp>
          <p:nvSpPr>
            <p:cNvPr id="30" name="TextBox 29"/>
            <p:cNvSpPr txBox="1"/>
            <p:nvPr/>
          </p:nvSpPr>
          <p:spPr>
            <a:xfrm>
              <a:off x="5239101" y="4053839"/>
              <a:ext cx="300082" cy="369332"/>
            </a:xfrm>
            <a:prstGeom prst="rect">
              <a:avLst/>
            </a:prstGeom>
            <a:noFill/>
          </p:spPr>
          <p:txBody>
            <a:bodyPr wrap="none" rtlCol="0">
              <a:spAutoFit/>
            </a:bodyPr>
            <a:lstStyle/>
            <a:p>
              <a:r>
                <a:rPr lang="ro-RO" sz="1800" dirty="0"/>
                <a:t>3</a:t>
              </a:r>
              <a:endParaRPr lang="en-US" sz="1800" dirty="0"/>
            </a:p>
          </p:txBody>
        </p:sp>
        <p:sp>
          <p:nvSpPr>
            <p:cNvPr id="31" name="TextBox 30"/>
            <p:cNvSpPr txBox="1"/>
            <p:nvPr/>
          </p:nvSpPr>
          <p:spPr>
            <a:xfrm>
              <a:off x="6326621" y="4053839"/>
              <a:ext cx="300082" cy="369332"/>
            </a:xfrm>
            <a:prstGeom prst="rect">
              <a:avLst/>
            </a:prstGeom>
            <a:noFill/>
          </p:spPr>
          <p:txBody>
            <a:bodyPr wrap="none" rtlCol="0">
              <a:spAutoFit/>
            </a:bodyPr>
            <a:lstStyle/>
            <a:p>
              <a:r>
                <a:rPr lang="ro-RO" sz="1800" dirty="0"/>
                <a:t>4</a:t>
              </a:r>
              <a:endParaRPr lang="en-US" sz="1800" dirty="0"/>
            </a:p>
          </p:txBody>
        </p:sp>
        <p:sp>
          <p:nvSpPr>
            <p:cNvPr id="32" name="TextBox 31"/>
            <p:cNvSpPr txBox="1"/>
            <p:nvPr/>
          </p:nvSpPr>
          <p:spPr>
            <a:xfrm>
              <a:off x="7220308" y="4053839"/>
              <a:ext cx="1466492" cy="369332"/>
            </a:xfrm>
            <a:prstGeom prst="rect">
              <a:avLst/>
            </a:prstGeom>
            <a:noFill/>
          </p:spPr>
          <p:txBody>
            <a:bodyPr wrap="none" rtlCol="0">
              <a:spAutoFit/>
            </a:bodyPr>
            <a:lstStyle/>
            <a:p>
              <a:r>
                <a:rPr lang="ro-RO" sz="1800" dirty="0" smtClean="0"/>
                <a:t>B(DW:=0.25)</a:t>
              </a:r>
              <a:endParaRPr lang="en-US" sz="1800" dirty="0"/>
            </a:p>
          </p:txBody>
        </p:sp>
      </p:grpSp>
      <p:sp>
        <p:nvSpPr>
          <p:cNvPr id="23" name="Slide Number Placeholder 22"/>
          <p:cNvSpPr>
            <a:spLocks noGrp="1"/>
          </p:cNvSpPr>
          <p:nvPr>
            <p:ph type="sldNum" sz="quarter" idx="12"/>
          </p:nvPr>
        </p:nvSpPr>
        <p:spPr/>
        <p:txBody>
          <a:bodyPr/>
          <a:lstStyle/>
          <a:p>
            <a:fld id="{746EBC53-4E8D-444E-AD09-E7905F64ED17}" type="slidenum">
              <a:rPr lang="en-GB" smtClean="0"/>
              <a:pPr/>
              <a:t>32</a:t>
            </a:fld>
            <a:endParaRPr lang="en-GB"/>
          </a:p>
        </p:txBody>
      </p:sp>
    </p:spTree>
    <p:extLst>
      <p:ext uri="{BB962C8B-B14F-4D97-AF65-F5344CB8AC3E}">
        <p14:creationId xmlns:p14="http://schemas.microsoft.com/office/powerpoint/2010/main" val="278580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lui</a:t>
            </a:r>
            <a:r>
              <a:rPr lang="en-US" sz="2800" dirty="0" smtClean="0"/>
              <a:t> Huang</a:t>
            </a:r>
            <a:r>
              <a:rPr lang="ro-RO" sz="2800" dirty="0" smtClean="0"/>
              <a:t> (4)</a:t>
            </a:r>
            <a:r>
              <a:rPr lang="en-US" sz="2800" dirty="0" smtClean="0"/>
              <a:t> </a:t>
            </a:r>
          </a:p>
        </p:txBody>
      </p:sp>
      <p:sp>
        <p:nvSpPr>
          <p:cNvPr id="5" name="P3"/>
          <p:cNvSpPr/>
          <p:nvPr/>
        </p:nvSpPr>
        <p:spPr bwMode="auto">
          <a:xfrm>
            <a:off x="3419872" y="31672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3</a:t>
            </a:r>
            <a:endParaRPr kumimoji="0" lang="en-US" sz="2200" b="1" i="0" u="none" strike="noStrike" cap="none" normalizeH="0" baseline="0" dirty="0" smtClean="0">
              <a:ln>
                <a:noFill/>
              </a:ln>
              <a:solidFill>
                <a:srgbClr val="FFFFFF"/>
              </a:solidFill>
              <a:effectLst/>
              <a:latin typeface="Times" charset="0"/>
            </a:endParaRPr>
          </a:p>
        </p:txBody>
      </p:sp>
      <p:sp>
        <p:nvSpPr>
          <p:cNvPr id="6" name="P1"/>
          <p:cNvSpPr/>
          <p:nvPr/>
        </p:nvSpPr>
        <p:spPr bwMode="auto">
          <a:xfrm>
            <a:off x="1139997" y="485170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1</a:t>
            </a:r>
            <a:endParaRPr kumimoji="0" lang="en-US" sz="2200" b="1" i="0" u="none" strike="noStrike" cap="none" normalizeH="0" baseline="0" dirty="0" smtClean="0">
              <a:ln>
                <a:noFill/>
              </a:ln>
              <a:solidFill>
                <a:srgbClr val="FFFFFF"/>
              </a:solidFill>
              <a:effectLst/>
              <a:latin typeface="Times" charset="0"/>
            </a:endParaRPr>
          </a:p>
        </p:txBody>
      </p:sp>
      <p:sp>
        <p:nvSpPr>
          <p:cNvPr id="7" name="P2"/>
          <p:cNvSpPr/>
          <p:nvPr/>
        </p:nvSpPr>
        <p:spPr bwMode="auto">
          <a:xfrm>
            <a:off x="3419872" y="4851702"/>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2</a:t>
            </a:r>
            <a:endParaRPr kumimoji="0" lang="en-US" sz="2200" b="1" i="0" u="none" strike="noStrike" cap="none" normalizeH="0" baseline="0" dirty="0" smtClean="0">
              <a:ln>
                <a:noFill/>
              </a:ln>
              <a:solidFill>
                <a:srgbClr val="FFFFFF"/>
              </a:solidFill>
              <a:effectLst/>
              <a:latin typeface="Times" charset="0"/>
            </a:endParaRPr>
          </a:p>
        </p:txBody>
      </p:sp>
      <p:sp>
        <p:nvSpPr>
          <p:cNvPr id="8" name="P4"/>
          <p:cNvSpPr/>
          <p:nvPr/>
        </p:nvSpPr>
        <p:spPr bwMode="auto">
          <a:xfrm>
            <a:off x="2687581" y="1916832"/>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4</a:t>
            </a:r>
            <a:endParaRPr kumimoji="0" lang="en-US" sz="2200" b="1" i="0" u="none" strike="noStrike" cap="none" normalizeH="0" baseline="0" dirty="0" smtClean="0">
              <a:ln>
                <a:noFill/>
              </a:ln>
              <a:solidFill>
                <a:srgbClr val="FFFFFF"/>
              </a:solidFill>
              <a:effectLst/>
              <a:latin typeface="Times" charset="0"/>
            </a:endParaRPr>
          </a:p>
        </p:txBody>
      </p:sp>
      <p:sp>
        <p:nvSpPr>
          <p:cNvPr id="9" name="P5"/>
          <p:cNvSpPr/>
          <p:nvPr/>
        </p:nvSpPr>
        <p:spPr bwMode="auto">
          <a:xfrm>
            <a:off x="4389120" y="191683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a:solidFill>
                  <a:srgbClr val="FFFFFF"/>
                </a:solidFill>
                <a:latin typeface="Times" charset="0"/>
              </a:rPr>
              <a:t>5</a:t>
            </a:r>
            <a:endParaRPr kumimoji="0" lang="en-US" sz="2200" b="1" i="0" u="none" strike="noStrike" cap="none" normalizeH="0" baseline="0" dirty="0" smtClean="0">
              <a:ln>
                <a:noFill/>
              </a:ln>
              <a:solidFill>
                <a:srgbClr val="FFFFFF"/>
              </a:solidFill>
              <a:effectLst/>
              <a:latin typeface="Times" charset="0"/>
            </a:endParaRPr>
          </a:p>
        </p:txBody>
      </p:sp>
      <p:sp>
        <p:nvSpPr>
          <p:cNvPr id="10" name="A"/>
          <p:cNvSpPr/>
          <p:nvPr/>
        </p:nvSpPr>
        <p:spPr bwMode="auto">
          <a:xfrm>
            <a:off x="1139997" y="31672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smtClean="0">
                <a:solidFill>
                  <a:srgbClr val="FFFFFF"/>
                </a:solidFill>
                <a:latin typeface="Times" charset="0"/>
              </a:rPr>
              <a:t>A</a:t>
            </a:r>
            <a:endParaRPr kumimoji="0" lang="en-US" sz="2200" b="1" i="0" u="none" strike="noStrike" cap="none" normalizeH="0" baseline="0" dirty="0" smtClean="0">
              <a:ln>
                <a:noFill/>
              </a:ln>
              <a:solidFill>
                <a:srgbClr val="FFFFFF"/>
              </a:solidFill>
              <a:effectLst/>
              <a:latin typeface="Times" charset="0"/>
            </a:endParaRPr>
          </a:p>
        </p:txBody>
      </p:sp>
      <p:cxnSp>
        <p:nvCxnSpPr>
          <p:cNvPr id="11" name="Straight Connector 10"/>
          <p:cNvCxnSpPr>
            <a:stCxn id="10" idx="6"/>
            <a:endCxn id="5" idx="2"/>
          </p:cNvCxnSpPr>
          <p:nvPr/>
        </p:nvCxnSpPr>
        <p:spPr bwMode="auto">
          <a:xfrm>
            <a:off x="1505757" y="3350094"/>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 name="Straight Connector 13"/>
          <p:cNvCxnSpPr>
            <a:stCxn id="6" idx="6"/>
            <a:endCxn id="7" idx="2"/>
          </p:cNvCxnSpPr>
          <p:nvPr/>
        </p:nvCxnSpPr>
        <p:spPr bwMode="auto">
          <a:xfrm>
            <a:off x="1505757" y="5034582"/>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7" name="Straight Connector 16"/>
          <p:cNvCxnSpPr>
            <a:stCxn id="10" idx="4"/>
            <a:endCxn id="6" idx="0"/>
          </p:cNvCxnSpPr>
          <p:nvPr/>
        </p:nvCxnSpPr>
        <p:spPr bwMode="auto">
          <a:xfrm>
            <a:off x="1322877"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a:stCxn id="5" idx="4"/>
            <a:endCxn id="7" idx="0"/>
          </p:cNvCxnSpPr>
          <p:nvPr/>
        </p:nvCxnSpPr>
        <p:spPr bwMode="auto">
          <a:xfrm>
            <a:off x="3602752"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2" name="Straight Connector 21"/>
          <p:cNvCxnSpPr>
            <a:stCxn id="8" idx="5"/>
            <a:endCxn id="5" idx="1"/>
          </p:cNvCxnSpPr>
          <p:nvPr/>
        </p:nvCxnSpPr>
        <p:spPr bwMode="auto">
          <a:xfrm>
            <a:off x="2999777" y="2229028"/>
            <a:ext cx="473659"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4" name="Straight Connector 23"/>
          <p:cNvCxnSpPr>
            <a:stCxn id="9" idx="3"/>
            <a:endCxn id="5" idx="7"/>
          </p:cNvCxnSpPr>
          <p:nvPr/>
        </p:nvCxnSpPr>
        <p:spPr bwMode="auto">
          <a:xfrm flipH="1">
            <a:off x="3732068" y="2229028"/>
            <a:ext cx="710616"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858789265"/>
              </p:ext>
            </p:extLst>
          </p:nvPr>
        </p:nvGraphicFramePr>
        <p:xfrm>
          <a:off x="4932040" y="3430338"/>
          <a:ext cx="3933786" cy="1554480"/>
        </p:xfrm>
        <a:graphic>
          <a:graphicData uri="http://schemas.openxmlformats.org/drawingml/2006/table">
            <a:tbl>
              <a:tblPr firstRow="1" bandRow="1">
                <a:tableStyleId>{5C22544A-7EE6-4342-B048-85BDC9FD1C3A}</a:tableStyleId>
              </a:tblPr>
              <a:tblGrid>
                <a:gridCol w="1008112"/>
                <a:gridCol w="1080120"/>
                <a:gridCol w="1845554"/>
              </a:tblGrid>
              <a:tr h="268381">
                <a:tc>
                  <a:txBody>
                    <a:bodyPr/>
                    <a:lstStyle/>
                    <a:p>
                      <a:pPr algn="ctr"/>
                      <a:r>
                        <a:rPr lang="ro-RO" sz="1400" dirty="0" smtClean="0"/>
                        <a:t>Sursă</a:t>
                      </a:r>
                      <a:endParaRPr lang="en-US" sz="1400" dirty="0"/>
                    </a:p>
                  </a:txBody>
                  <a:tcPr/>
                </a:tc>
                <a:tc>
                  <a:txBody>
                    <a:bodyPr/>
                    <a:lstStyle/>
                    <a:p>
                      <a:pPr algn="ctr"/>
                      <a:r>
                        <a:rPr lang="ro-RO" sz="1400" dirty="0" smtClean="0"/>
                        <a:t>Destinație</a:t>
                      </a:r>
                      <a:endParaRPr lang="en-US" sz="1400" dirty="0"/>
                    </a:p>
                  </a:txBody>
                  <a:tcPr/>
                </a:tc>
                <a:tc>
                  <a:txBody>
                    <a:bodyPr/>
                    <a:lstStyle/>
                    <a:p>
                      <a:pPr algn="ctr"/>
                      <a:r>
                        <a:rPr lang="ro-RO" sz="1400" dirty="0" smtClean="0"/>
                        <a:t>Mesaj</a:t>
                      </a:r>
                      <a:endParaRPr lang="en-US" sz="1400" dirty="0"/>
                    </a:p>
                  </a:txBody>
                  <a:tcPr/>
                </a:tc>
              </a:tr>
              <a:tr h="268381">
                <a:tc>
                  <a:txBody>
                    <a:bodyPr/>
                    <a:lstStyle/>
                    <a:p>
                      <a:pPr algn="ctr"/>
                      <a:endParaRPr lang="en-US" sz="1600" dirty="0"/>
                    </a:p>
                  </a:txBody>
                  <a:tcPr/>
                </a:tc>
                <a:tc>
                  <a:txBody>
                    <a:bodyPr/>
                    <a:lstStyle/>
                    <a:p>
                      <a:pPr algn="ctr"/>
                      <a:endParaRPr lang="en-US" sz="1400" dirty="0"/>
                    </a:p>
                  </a:txBody>
                  <a:tcPr/>
                </a:tc>
                <a:tc>
                  <a:txBody>
                    <a:bodyPr/>
                    <a:lstStyle/>
                    <a:p>
                      <a:pPr algn="ctr"/>
                      <a:endParaRPr lang="en-US" sz="1400" dirty="0"/>
                    </a:p>
                  </a:txBody>
                  <a:tcPr/>
                </a:tc>
              </a:tr>
              <a:tr h="268381">
                <a:tc>
                  <a:txBody>
                    <a:bodyPr/>
                    <a:lstStyle/>
                    <a:p>
                      <a:endParaRPr lang="en-US" sz="1400" dirty="0"/>
                    </a:p>
                  </a:txBody>
                  <a:tcPr/>
                </a:tc>
                <a:tc>
                  <a:txBody>
                    <a:bodyPr/>
                    <a:lstStyle/>
                    <a:p>
                      <a:endParaRPr lang="en-US" sz="1400"/>
                    </a:p>
                  </a:txBody>
                  <a:tcPr/>
                </a:tc>
                <a:tc>
                  <a:txBody>
                    <a:bodyPr/>
                    <a:lstStyle/>
                    <a:p>
                      <a:endParaRPr lang="en-US" sz="1400" dirty="0"/>
                    </a:p>
                  </a:txBody>
                  <a:tcPr/>
                </a:tc>
              </a:tr>
              <a:tr h="268381">
                <a:tc>
                  <a:txBody>
                    <a:bodyPr/>
                    <a:lstStyle/>
                    <a:p>
                      <a:endParaRPr lang="en-US" sz="1400" dirty="0"/>
                    </a:p>
                  </a:txBody>
                  <a:tcPr/>
                </a:tc>
                <a:tc>
                  <a:txBody>
                    <a:bodyPr/>
                    <a:lstStyle/>
                    <a:p>
                      <a:endParaRPr lang="en-US" sz="1400"/>
                    </a:p>
                  </a:txBody>
                  <a:tcPr/>
                </a:tc>
                <a:tc>
                  <a:txBody>
                    <a:bodyPr/>
                    <a:lstStyle/>
                    <a:p>
                      <a:endParaRPr lang="en-US" sz="1400"/>
                    </a:p>
                  </a:txBody>
                  <a:tcPr/>
                </a:tc>
              </a:tr>
              <a:tr h="268381">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
        <p:nvSpPr>
          <p:cNvPr id="12" name="A-1"/>
          <p:cNvSpPr txBox="1"/>
          <p:nvPr/>
        </p:nvSpPr>
        <p:spPr>
          <a:xfrm>
            <a:off x="457200" y="3119261"/>
            <a:ext cx="723275" cy="461665"/>
          </a:xfrm>
          <a:prstGeom prst="rect">
            <a:avLst/>
          </a:prstGeom>
          <a:noFill/>
        </p:spPr>
        <p:txBody>
          <a:bodyPr wrap="none" rtlCol="0">
            <a:spAutoFit/>
          </a:bodyPr>
          <a:lstStyle/>
          <a:p>
            <a:r>
              <a:rPr lang="ro-RO" dirty="0" smtClean="0"/>
              <a:t>0.25</a:t>
            </a:r>
            <a:endParaRPr lang="en-US" dirty="0"/>
          </a:p>
        </p:txBody>
      </p:sp>
      <p:sp>
        <p:nvSpPr>
          <p:cNvPr id="13" name="P1-0"/>
          <p:cNvSpPr txBox="1"/>
          <p:nvPr/>
        </p:nvSpPr>
        <p:spPr>
          <a:xfrm>
            <a:off x="730315" y="4803749"/>
            <a:ext cx="338554" cy="461665"/>
          </a:xfrm>
          <a:prstGeom prst="rect">
            <a:avLst/>
          </a:prstGeom>
          <a:noFill/>
        </p:spPr>
        <p:txBody>
          <a:bodyPr wrap="none" rtlCol="0">
            <a:spAutoFit/>
          </a:bodyPr>
          <a:lstStyle/>
          <a:p>
            <a:r>
              <a:rPr lang="ro-RO" dirty="0" smtClean="0"/>
              <a:t>0</a:t>
            </a:r>
            <a:endParaRPr lang="en-US" dirty="0"/>
          </a:p>
        </p:txBody>
      </p:sp>
      <p:sp>
        <p:nvSpPr>
          <p:cNvPr id="15" name="P3-0"/>
          <p:cNvSpPr txBox="1"/>
          <p:nvPr/>
        </p:nvSpPr>
        <p:spPr>
          <a:xfrm>
            <a:off x="3843072" y="3119260"/>
            <a:ext cx="723275" cy="461665"/>
          </a:xfrm>
          <a:prstGeom prst="rect">
            <a:avLst/>
          </a:prstGeom>
          <a:noFill/>
        </p:spPr>
        <p:txBody>
          <a:bodyPr wrap="none" rtlCol="0">
            <a:spAutoFit/>
          </a:bodyPr>
          <a:lstStyle/>
          <a:p>
            <a:r>
              <a:rPr lang="ro-RO" dirty="0" smtClean="0"/>
              <a:t>0.25</a:t>
            </a:r>
            <a:endParaRPr lang="en-US" dirty="0"/>
          </a:p>
        </p:txBody>
      </p:sp>
      <p:sp>
        <p:nvSpPr>
          <p:cNvPr id="16" name="P2-0"/>
          <p:cNvSpPr txBox="1"/>
          <p:nvPr/>
        </p:nvSpPr>
        <p:spPr>
          <a:xfrm>
            <a:off x="3843072" y="4800477"/>
            <a:ext cx="723275" cy="461665"/>
          </a:xfrm>
          <a:prstGeom prst="rect">
            <a:avLst/>
          </a:prstGeom>
          <a:noFill/>
        </p:spPr>
        <p:txBody>
          <a:bodyPr wrap="none" rtlCol="0">
            <a:spAutoFit/>
          </a:bodyPr>
          <a:lstStyle/>
          <a:p>
            <a:r>
              <a:rPr lang="ro-RO" dirty="0" smtClean="0"/>
              <a:t>0.25</a:t>
            </a:r>
            <a:endParaRPr lang="en-US" dirty="0"/>
          </a:p>
        </p:txBody>
      </p:sp>
      <p:sp>
        <p:nvSpPr>
          <p:cNvPr id="18" name="P4-0"/>
          <p:cNvSpPr txBox="1"/>
          <p:nvPr/>
        </p:nvSpPr>
        <p:spPr>
          <a:xfrm>
            <a:off x="1988720" y="1868876"/>
            <a:ext cx="723275" cy="461665"/>
          </a:xfrm>
          <a:prstGeom prst="rect">
            <a:avLst/>
          </a:prstGeom>
          <a:noFill/>
        </p:spPr>
        <p:txBody>
          <a:bodyPr wrap="none" rtlCol="0">
            <a:spAutoFit/>
          </a:bodyPr>
          <a:lstStyle/>
          <a:p>
            <a:r>
              <a:rPr lang="ro-RO" dirty="0" smtClean="0"/>
              <a:t>0.25</a:t>
            </a:r>
            <a:endParaRPr lang="en-US" dirty="0"/>
          </a:p>
        </p:txBody>
      </p:sp>
      <p:sp>
        <p:nvSpPr>
          <p:cNvPr id="20" name="P5-0"/>
          <p:cNvSpPr txBox="1"/>
          <p:nvPr/>
        </p:nvSpPr>
        <p:spPr>
          <a:xfrm>
            <a:off x="4841010" y="1868877"/>
            <a:ext cx="338554" cy="461665"/>
          </a:xfrm>
          <a:prstGeom prst="rect">
            <a:avLst/>
          </a:prstGeom>
          <a:noFill/>
        </p:spPr>
        <p:txBody>
          <a:bodyPr wrap="none" rtlCol="0">
            <a:spAutoFit/>
          </a:bodyPr>
          <a:lstStyle/>
          <a:p>
            <a:r>
              <a:rPr lang="ro-RO" dirty="0" smtClean="0"/>
              <a:t>0</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1820681636"/>
              </p:ext>
            </p:extLst>
          </p:nvPr>
        </p:nvGraphicFramePr>
        <p:xfrm>
          <a:off x="6378940" y="5273953"/>
          <a:ext cx="716444" cy="741680"/>
        </p:xfrm>
        <a:graphic>
          <a:graphicData uri="http://schemas.openxmlformats.org/drawingml/2006/table">
            <a:tbl>
              <a:tblPr firstRow="1" bandRow="1">
                <a:tableStyleId>{5C22544A-7EE6-4342-B048-85BDC9FD1C3A}</a:tableStyleId>
              </a:tblPr>
              <a:tblGrid>
                <a:gridCol w="716444"/>
              </a:tblGrid>
              <a:tr h="370840">
                <a:tc>
                  <a:txBody>
                    <a:bodyPr/>
                    <a:lstStyle/>
                    <a:p>
                      <a:pPr algn="ctr"/>
                      <a:r>
                        <a:rPr lang="ro-RO" sz="1600" dirty="0" smtClean="0"/>
                        <a:t>TIMP</a:t>
                      </a:r>
                      <a:endParaRPr lang="en-US" sz="1600" dirty="0"/>
                    </a:p>
                  </a:txBody>
                  <a:tcPr/>
                </a:tc>
              </a:tr>
              <a:tr h="370840">
                <a:tc>
                  <a:txBody>
                    <a:bodyPr/>
                    <a:lstStyle/>
                    <a:p>
                      <a:pPr algn="ctr"/>
                      <a:r>
                        <a:rPr lang="ro-RO" sz="1600" dirty="0" smtClean="0"/>
                        <a:t>2</a:t>
                      </a:r>
                      <a:endParaRPr lang="en-US" sz="1600" dirty="0"/>
                    </a:p>
                  </a:txBody>
                  <a:tcPr/>
                </a:tc>
              </a:tr>
            </a:tbl>
          </a:graphicData>
        </a:graphic>
      </p:graphicFrame>
      <p:grpSp>
        <p:nvGrpSpPr>
          <p:cNvPr id="2" name="Group 1"/>
          <p:cNvGrpSpPr/>
          <p:nvPr/>
        </p:nvGrpSpPr>
        <p:grpSpPr>
          <a:xfrm>
            <a:off x="5239101" y="3703149"/>
            <a:ext cx="3504433" cy="369332"/>
            <a:chOff x="5239101" y="3703149"/>
            <a:chExt cx="3504433" cy="369332"/>
          </a:xfrm>
        </p:grpSpPr>
        <p:sp>
          <p:nvSpPr>
            <p:cNvPr id="25" name="TextBox 24"/>
            <p:cNvSpPr txBox="1"/>
            <p:nvPr/>
          </p:nvSpPr>
          <p:spPr>
            <a:xfrm>
              <a:off x="5239101" y="3703149"/>
              <a:ext cx="300082" cy="369332"/>
            </a:xfrm>
            <a:prstGeom prst="rect">
              <a:avLst/>
            </a:prstGeom>
            <a:noFill/>
          </p:spPr>
          <p:txBody>
            <a:bodyPr wrap="none" rtlCol="0">
              <a:spAutoFit/>
            </a:bodyPr>
            <a:lstStyle/>
            <a:p>
              <a:r>
                <a:rPr lang="ro-RO" sz="1800" dirty="0"/>
                <a:t>4</a:t>
              </a:r>
              <a:endParaRPr lang="en-US" sz="1800" dirty="0"/>
            </a:p>
          </p:txBody>
        </p:sp>
        <p:sp>
          <p:nvSpPr>
            <p:cNvPr id="26" name="TextBox 25"/>
            <p:cNvSpPr txBox="1"/>
            <p:nvPr/>
          </p:nvSpPr>
          <p:spPr>
            <a:xfrm>
              <a:off x="6326621" y="3703149"/>
              <a:ext cx="300082" cy="369332"/>
            </a:xfrm>
            <a:prstGeom prst="rect">
              <a:avLst/>
            </a:prstGeom>
            <a:noFill/>
          </p:spPr>
          <p:txBody>
            <a:bodyPr wrap="none" rtlCol="0">
              <a:spAutoFit/>
            </a:bodyPr>
            <a:lstStyle/>
            <a:p>
              <a:r>
                <a:rPr lang="ro-RO" sz="1800" dirty="0" smtClean="0"/>
                <a:t>1</a:t>
              </a:r>
              <a:endParaRPr lang="en-US" sz="1800" dirty="0"/>
            </a:p>
          </p:txBody>
        </p:sp>
        <p:sp>
          <p:nvSpPr>
            <p:cNvPr id="29" name="TextBox 28"/>
            <p:cNvSpPr txBox="1"/>
            <p:nvPr/>
          </p:nvSpPr>
          <p:spPr>
            <a:xfrm>
              <a:off x="7161626" y="3703149"/>
              <a:ext cx="1581908" cy="369332"/>
            </a:xfrm>
            <a:prstGeom prst="rect">
              <a:avLst/>
            </a:prstGeom>
            <a:noFill/>
          </p:spPr>
          <p:txBody>
            <a:bodyPr wrap="none" rtlCol="0">
              <a:spAutoFit/>
            </a:bodyPr>
            <a:lstStyle/>
            <a:p>
              <a:r>
                <a:rPr lang="ro-RO" sz="1800" dirty="0" smtClean="0"/>
                <a:t>B(DW:=0.125)</a:t>
              </a:r>
              <a:endParaRPr lang="en-US" sz="1800" dirty="0"/>
            </a:p>
          </p:txBody>
        </p:sp>
      </p:grpSp>
      <p:grpSp>
        <p:nvGrpSpPr>
          <p:cNvPr id="21" name="Group 20"/>
          <p:cNvGrpSpPr/>
          <p:nvPr/>
        </p:nvGrpSpPr>
        <p:grpSpPr>
          <a:xfrm>
            <a:off x="5239101" y="4053839"/>
            <a:ext cx="3365347" cy="369332"/>
            <a:chOff x="5239101" y="4053839"/>
            <a:chExt cx="3365347" cy="369332"/>
          </a:xfrm>
        </p:grpSpPr>
        <p:sp>
          <p:nvSpPr>
            <p:cNvPr id="30" name="TextBox 29"/>
            <p:cNvSpPr txBox="1"/>
            <p:nvPr/>
          </p:nvSpPr>
          <p:spPr>
            <a:xfrm>
              <a:off x="5239101" y="4053839"/>
              <a:ext cx="300082" cy="369332"/>
            </a:xfrm>
            <a:prstGeom prst="rect">
              <a:avLst/>
            </a:prstGeom>
            <a:noFill/>
          </p:spPr>
          <p:txBody>
            <a:bodyPr wrap="none" rtlCol="0">
              <a:spAutoFit/>
            </a:bodyPr>
            <a:lstStyle/>
            <a:p>
              <a:r>
                <a:rPr lang="ro-RO" sz="1800" dirty="0"/>
                <a:t>3</a:t>
              </a:r>
              <a:endParaRPr lang="en-US" sz="1800" dirty="0"/>
            </a:p>
          </p:txBody>
        </p:sp>
        <p:sp>
          <p:nvSpPr>
            <p:cNvPr id="31" name="TextBox 30"/>
            <p:cNvSpPr txBox="1"/>
            <p:nvPr/>
          </p:nvSpPr>
          <p:spPr>
            <a:xfrm>
              <a:off x="6326621" y="4053839"/>
              <a:ext cx="351378" cy="369332"/>
            </a:xfrm>
            <a:prstGeom prst="rect">
              <a:avLst/>
            </a:prstGeom>
            <a:noFill/>
          </p:spPr>
          <p:txBody>
            <a:bodyPr wrap="none" rtlCol="0">
              <a:spAutoFit/>
            </a:bodyPr>
            <a:lstStyle/>
            <a:p>
              <a:r>
                <a:rPr lang="ro-RO" sz="1800" dirty="0" smtClean="0"/>
                <a:t>A</a:t>
              </a:r>
              <a:endParaRPr lang="en-US" sz="1800" dirty="0"/>
            </a:p>
          </p:txBody>
        </p:sp>
        <p:sp>
          <p:nvSpPr>
            <p:cNvPr id="32" name="TextBox 31"/>
            <p:cNvSpPr txBox="1"/>
            <p:nvPr/>
          </p:nvSpPr>
          <p:spPr>
            <a:xfrm>
              <a:off x="7137956" y="4053839"/>
              <a:ext cx="1466492" cy="369332"/>
            </a:xfrm>
            <a:prstGeom prst="rect">
              <a:avLst/>
            </a:prstGeom>
            <a:noFill/>
          </p:spPr>
          <p:txBody>
            <a:bodyPr wrap="none" rtlCol="0">
              <a:spAutoFit/>
            </a:bodyPr>
            <a:lstStyle/>
            <a:p>
              <a:r>
                <a:rPr lang="ro-RO" sz="1800" dirty="0">
                  <a:solidFill>
                    <a:srgbClr val="FF0000"/>
                  </a:solidFill>
                </a:rPr>
                <a:t>C</a:t>
              </a:r>
              <a:r>
                <a:rPr lang="ro-RO" sz="1800" dirty="0" smtClean="0">
                  <a:solidFill>
                    <a:srgbClr val="FF0000"/>
                  </a:solidFill>
                </a:rPr>
                <a:t>(DW:=0.25)</a:t>
              </a:r>
              <a:endParaRPr lang="en-US" sz="1800" dirty="0">
                <a:solidFill>
                  <a:srgbClr val="FF0000"/>
                </a:solidFill>
              </a:endParaRPr>
            </a:p>
          </p:txBody>
        </p:sp>
      </p:grpSp>
      <p:grpSp>
        <p:nvGrpSpPr>
          <p:cNvPr id="23" name="Group 22"/>
          <p:cNvGrpSpPr/>
          <p:nvPr/>
        </p:nvGrpSpPr>
        <p:grpSpPr>
          <a:xfrm>
            <a:off x="5239101" y="4352092"/>
            <a:ext cx="3504433" cy="369332"/>
            <a:chOff x="5239101" y="4352092"/>
            <a:chExt cx="3504433" cy="369332"/>
          </a:xfrm>
        </p:grpSpPr>
        <p:sp>
          <p:nvSpPr>
            <p:cNvPr id="33" name="TextBox 32"/>
            <p:cNvSpPr txBox="1"/>
            <p:nvPr/>
          </p:nvSpPr>
          <p:spPr>
            <a:xfrm>
              <a:off x="5239101" y="4352092"/>
              <a:ext cx="300082" cy="369332"/>
            </a:xfrm>
            <a:prstGeom prst="rect">
              <a:avLst/>
            </a:prstGeom>
            <a:noFill/>
          </p:spPr>
          <p:txBody>
            <a:bodyPr wrap="none" rtlCol="0">
              <a:spAutoFit/>
            </a:bodyPr>
            <a:lstStyle/>
            <a:p>
              <a:r>
                <a:rPr lang="ro-RO" sz="1800" dirty="0"/>
                <a:t>2</a:t>
              </a:r>
              <a:endParaRPr lang="en-US" sz="1800" dirty="0"/>
            </a:p>
          </p:txBody>
        </p:sp>
        <p:sp>
          <p:nvSpPr>
            <p:cNvPr id="34" name="TextBox 33"/>
            <p:cNvSpPr txBox="1"/>
            <p:nvPr/>
          </p:nvSpPr>
          <p:spPr>
            <a:xfrm>
              <a:off x="6352269" y="4352092"/>
              <a:ext cx="300082" cy="369332"/>
            </a:xfrm>
            <a:prstGeom prst="rect">
              <a:avLst/>
            </a:prstGeom>
            <a:noFill/>
          </p:spPr>
          <p:txBody>
            <a:bodyPr wrap="none" rtlCol="0">
              <a:spAutoFit/>
            </a:bodyPr>
            <a:lstStyle/>
            <a:p>
              <a:r>
                <a:rPr lang="ro-RO" sz="1800" dirty="0"/>
                <a:t>5</a:t>
              </a:r>
              <a:endParaRPr lang="en-US" sz="1800" dirty="0"/>
            </a:p>
          </p:txBody>
        </p:sp>
        <p:sp>
          <p:nvSpPr>
            <p:cNvPr id="35" name="TextBox 34"/>
            <p:cNvSpPr txBox="1"/>
            <p:nvPr/>
          </p:nvSpPr>
          <p:spPr>
            <a:xfrm>
              <a:off x="7161626" y="4352092"/>
              <a:ext cx="1581908" cy="369332"/>
            </a:xfrm>
            <a:prstGeom prst="rect">
              <a:avLst/>
            </a:prstGeom>
            <a:noFill/>
          </p:spPr>
          <p:txBody>
            <a:bodyPr wrap="none" rtlCol="0">
              <a:spAutoFit/>
            </a:bodyPr>
            <a:lstStyle/>
            <a:p>
              <a:r>
                <a:rPr lang="ro-RO" sz="1800" dirty="0" smtClean="0"/>
                <a:t>B(DW:=0.125)</a:t>
              </a:r>
              <a:endParaRPr lang="en-US" sz="1800" dirty="0"/>
            </a:p>
          </p:txBody>
        </p:sp>
      </p:grpSp>
      <p:sp>
        <p:nvSpPr>
          <p:cNvPr id="28" name="Slide Number Placeholder 27"/>
          <p:cNvSpPr>
            <a:spLocks noGrp="1"/>
          </p:cNvSpPr>
          <p:nvPr>
            <p:ph type="sldNum" sz="quarter" idx="12"/>
          </p:nvPr>
        </p:nvSpPr>
        <p:spPr/>
        <p:txBody>
          <a:bodyPr/>
          <a:lstStyle/>
          <a:p>
            <a:fld id="{746EBC53-4E8D-444E-AD09-E7905F64ED17}" type="slidenum">
              <a:rPr lang="en-GB" smtClean="0"/>
              <a:pPr/>
              <a:t>33</a:t>
            </a:fld>
            <a:endParaRPr lang="en-GB"/>
          </a:p>
        </p:txBody>
      </p:sp>
    </p:spTree>
    <p:extLst>
      <p:ext uri="{BB962C8B-B14F-4D97-AF65-F5344CB8AC3E}">
        <p14:creationId xmlns:p14="http://schemas.microsoft.com/office/powerpoint/2010/main" val="246688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lui</a:t>
            </a:r>
            <a:r>
              <a:rPr lang="en-US" sz="2800" dirty="0" smtClean="0"/>
              <a:t> Huang</a:t>
            </a:r>
            <a:r>
              <a:rPr lang="ro-RO" sz="2800" dirty="0" smtClean="0"/>
              <a:t> (4)</a:t>
            </a:r>
            <a:r>
              <a:rPr lang="en-US" sz="2800" dirty="0" smtClean="0"/>
              <a:t> </a:t>
            </a:r>
          </a:p>
        </p:txBody>
      </p:sp>
      <p:sp>
        <p:nvSpPr>
          <p:cNvPr id="5" name="P3"/>
          <p:cNvSpPr/>
          <p:nvPr/>
        </p:nvSpPr>
        <p:spPr bwMode="auto">
          <a:xfrm>
            <a:off x="3419872" y="3167214"/>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3</a:t>
            </a:r>
            <a:endParaRPr kumimoji="0" lang="en-US" sz="2200" b="1" i="0" u="none" strike="noStrike" cap="none" normalizeH="0" baseline="0" dirty="0" smtClean="0">
              <a:ln>
                <a:noFill/>
              </a:ln>
              <a:solidFill>
                <a:srgbClr val="FFFFFF"/>
              </a:solidFill>
              <a:effectLst/>
              <a:latin typeface="Times" charset="0"/>
            </a:endParaRPr>
          </a:p>
        </p:txBody>
      </p:sp>
      <p:sp>
        <p:nvSpPr>
          <p:cNvPr id="6" name="P1"/>
          <p:cNvSpPr/>
          <p:nvPr/>
        </p:nvSpPr>
        <p:spPr bwMode="auto">
          <a:xfrm>
            <a:off x="1139997" y="4851702"/>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1</a:t>
            </a:r>
            <a:endParaRPr kumimoji="0" lang="en-US" sz="2200" b="1" i="0" u="none" strike="noStrike" cap="none" normalizeH="0" baseline="0" dirty="0" smtClean="0">
              <a:ln>
                <a:noFill/>
              </a:ln>
              <a:solidFill>
                <a:srgbClr val="FFFFFF"/>
              </a:solidFill>
              <a:effectLst/>
              <a:latin typeface="Times" charset="0"/>
            </a:endParaRPr>
          </a:p>
        </p:txBody>
      </p:sp>
      <p:sp>
        <p:nvSpPr>
          <p:cNvPr id="7" name="P2"/>
          <p:cNvSpPr/>
          <p:nvPr/>
        </p:nvSpPr>
        <p:spPr bwMode="auto">
          <a:xfrm>
            <a:off x="3419872" y="4851702"/>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2</a:t>
            </a:r>
            <a:endParaRPr kumimoji="0" lang="en-US" sz="2200" b="1" i="0" u="none" strike="noStrike" cap="none" normalizeH="0" baseline="0" dirty="0" smtClean="0">
              <a:ln>
                <a:noFill/>
              </a:ln>
              <a:solidFill>
                <a:srgbClr val="FFFFFF"/>
              </a:solidFill>
              <a:effectLst/>
              <a:latin typeface="Times" charset="0"/>
            </a:endParaRPr>
          </a:p>
        </p:txBody>
      </p:sp>
      <p:sp>
        <p:nvSpPr>
          <p:cNvPr id="8" name="P4"/>
          <p:cNvSpPr/>
          <p:nvPr/>
        </p:nvSpPr>
        <p:spPr bwMode="auto">
          <a:xfrm>
            <a:off x="2687581" y="1916832"/>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4</a:t>
            </a:r>
            <a:endParaRPr kumimoji="0" lang="en-US" sz="2200" b="1" i="0" u="none" strike="noStrike" cap="none" normalizeH="0" baseline="0" dirty="0" smtClean="0">
              <a:ln>
                <a:noFill/>
              </a:ln>
              <a:solidFill>
                <a:srgbClr val="FFFFFF"/>
              </a:solidFill>
              <a:effectLst/>
              <a:latin typeface="Times" charset="0"/>
            </a:endParaRPr>
          </a:p>
        </p:txBody>
      </p:sp>
      <p:sp>
        <p:nvSpPr>
          <p:cNvPr id="9" name="P5"/>
          <p:cNvSpPr/>
          <p:nvPr/>
        </p:nvSpPr>
        <p:spPr bwMode="auto">
          <a:xfrm>
            <a:off x="4389120" y="1916832"/>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a:solidFill>
                  <a:srgbClr val="FFFFFF"/>
                </a:solidFill>
                <a:latin typeface="Times" charset="0"/>
              </a:rPr>
              <a:t>5</a:t>
            </a:r>
            <a:endParaRPr kumimoji="0" lang="en-US" sz="2200" b="1" i="0" u="none" strike="noStrike" cap="none" normalizeH="0" baseline="0" dirty="0" smtClean="0">
              <a:ln>
                <a:noFill/>
              </a:ln>
              <a:solidFill>
                <a:srgbClr val="FFFFFF"/>
              </a:solidFill>
              <a:effectLst/>
              <a:latin typeface="Times" charset="0"/>
            </a:endParaRPr>
          </a:p>
        </p:txBody>
      </p:sp>
      <p:sp>
        <p:nvSpPr>
          <p:cNvPr id="10" name="A"/>
          <p:cNvSpPr/>
          <p:nvPr/>
        </p:nvSpPr>
        <p:spPr bwMode="auto">
          <a:xfrm>
            <a:off x="1139997" y="31672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smtClean="0">
                <a:solidFill>
                  <a:srgbClr val="FFFFFF"/>
                </a:solidFill>
                <a:latin typeface="Times" charset="0"/>
              </a:rPr>
              <a:t>A</a:t>
            </a:r>
            <a:endParaRPr kumimoji="0" lang="en-US" sz="2200" b="1" i="0" u="none" strike="noStrike" cap="none" normalizeH="0" baseline="0" dirty="0" smtClean="0">
              <a:ln>
                <a:noFill/>
              </a:ln>
              <a:solidFill>
                <a:srgbClr val="FFFFFF"/>
              </a:solidFill>
              <a:effectLst/>
              <a:latin typeface="Times" charset="0"/>
            </a:endParaRPr>
          </a:p>
        </p:txBody>
      </p:sp>
      <p:cxnSp>
        <p:nvCxnSpPr>
          <p:cNvPr id="11" name="Straight Connector 10"/>
          <p:cNvCxnSpPr>
            <a:stCxn id="10" idx="6"/>
            <a:endCxn id="5" idx="2"/>
          </p:cNvCxnSpPr>
          <p:nvPr/>
        </p:nvCxnSpPr>
        <p:spPr bwMode="auto">
          <a:xfrm>
            <a:off x="1505757" y="3350094"/>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 name="Straight Connector 13"/>
          <p:cNvCxnSpPr>
            <a:stCxn id="6" idx="6"/>
            <a:endCxn id="7" idx="2"/>
          </p:cNvCxnSpPr>
          <p:nvPr/>
        </p:nvCxnSpPr>
        <p:spPr bwMode="auto">
          <a:xfrm>
            <a:off x="1505757" y="5034582"/>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7" name="Straight Connector 16"/>
          <p:cNvCxnSpPr>
            <a:stCxn id="10" idx="4"/>
            <a:endCxn id="6" idx="0"/>
          </p:cNvCxnSpPr>
          <p:nvPr/>
        </p:nvCxnSpPr>
        <p:spPr bwMode="auto">
          <a:xfrm>
            <a:off x="1322877"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a:stCxn id="5" idx="4"/>
            <a:endCxn id="7" idx="0"/>
          </p:cNvCxnSpPr>
          <p:nvPr/>
        </p:nvCxnSpPr>
        <p:spPr bwMode="auto">
          <a:xfrm>
            <a:off x="3602752"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2" name="Straight Connector 21"/>
          <p:cNvCxnSpPr>
            <a:stCxn id="8" idx="5"/>
            <a:endCxn id="5" idx="1"/>
          </p:cNvCxnSpPr>
          <p:nvPr/>
        </p:nvCxnSpPr>
        <p:spPr bwMode="auto">
          <a:xfrm>
            <a:off x="2999777" y="2229028"/>
            <a:ext cx="473659"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4" name="Straight Connector 23"/>
          <p:cNvCxnSpPr>
            <a:stCxn id="9" idx="3"/>
            <a:endCxn id="5" idx="7"/>
          </p:cNvCxnSpPr>
          <p:nvPr/>
        </p:nvCxnSpPr>
        <p:spPr bwMode="auto">
          <a:xfrm flipH="1">
            <a:off x="3732068" y="2229028"/>
            <a:ext cx="710616"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368482566"/>
              </p:ext>
            </p:extLst>
          </p:nvPr>
        </p:nvGraphicFramePr>
        <p:xfrm>
          <a:off x="4932040" y="3430338"/>
          <a:ext cx="3933786" cy="1554480"/>
        </p:xfrm>
        <a:graphic>
          <a:graphicData uri="http://schemas.openxmlformats.org/drawingml/2006/table">
            <a:tbl>
              <a:tblPr firstRow="1" bandRow="1">
                <a:tableStyleId>{5C22544A-7EE6-4342-B048-85BDC9FD1C3A}</a:tableStyleId>
              </a:tblPr>
              <a:tblGrid>
                <a:gridCol w="1008112"/>
                <a:gridCol w="1080120"/>
                <a:gridCol w="1845554"/>
              </a:tblGrid>
              <a:tr h="268381">
                <a:tc>
                  <a:txBody>
                    <a:bodyPr/>
                    <a:lstStyle/>
                    <a:p>
                      <a:pPr algn="ctr"/>
                      <a:r>
                        <a:rPr lang="ro-RO" sz="1400" dirty="0" smtClean="0"/>
                        <a:t>Sursă</a:t>
                      </a:r>
                      <a:endParaRPr lang="en-US" sz="1400" dirty="0"/>
                    </a:p>
                  </a:txBody>
                  <a:tcPr/>
                </a:tc>
                <a:tc>
                  <a:txBody>
                    <a:bodyPr/>
                    <a:lstStyle/>
                    <a:p>
                      <a:pPr algn="ctr"/>
                      <a:r>
                        <a:rPr lang="ro-RO" sz="1400" dirty="0" smtClean="0"/>
                        <a:t>Destinație</a:t>
                      </a:r>
                      <a:endParaRPr lang="en-US" sz="1400" dirty="0"/>
                    </a:p>
                  </a:txBody>
                  <a:tcPr/>
                </a:tc>
                <a:tc>
                  <a:txBody>
                    <a:bodyPr/>
                    <a:lstStyle/>
                    <a:p>
                      <a:pPr algn="ctr"/>
                      <a:r>
                        <a:rPr lang="ro-RO" sz="1400" dirty="0" smtClean="0"/>
                        <a:t>Mesaj</a:t>
                      </a:r>
                      <a:endParaRPr lang="en-US" sz="1400" dirty="0"/>
                    </a:p>
                  </a:txBody>
                  <a:tcPr/>
                </a:tc>
              </a:tr>
              <a:tr h="268381">
                <a:tc>
                  <a:txBody>
                    <a:bodyPr/>
                    <a:lstStyle/>
                    <a:p>
                      <a:pPr algn="ctr"/>
                      <a:endParaRPr lang="en-US" sz="1600" dirty="0"/>
                    </a:p>
                  </a:txBody>
                  <a:tcPr/>
                </a:tc>
                <a:tc>
                  <a:txBody>
                    <a:bodyPr/>
                    <a:lstStyle/>
                    <a:p>
                      <a:pPr algn="ctr"/>
                      <a:endParaRPr lang="en-US" sz="1400" dirty="0"/>
                    </a:p>
                  </a:txBody>
                  <a:tcPr/>
                </a:tc>
                <a:tc>
                  <a:txBody>
                    <a:bodyPr/>
                    <a:lstStyle/>
                    <a:p>
                      <a:pPr algn="ctr"/>
                      <a:endParaRPr lang="en-US" sz="1400" dirty="0"/>
                    </a:p>
                  </a:txBody>
                  <a:tcPr/>
                </a:tc>
              </a:tr>
              <a:tr h="268381">
                <a:tc>
                  <a:txBody>
                    <a:bodyPr/>
                    <a:lstStyle/>
                    <a:p>
                      <a:endParaRPr lang="en-US" sz="1400" dirty="0"/>
                    </a:p>
                  </a:txBody>
                  <a:tcPr/>
                </a:tc>
                <a:tc>
                  <a:txBody>
                    <a:bodyPr/>
                    <a:lstStyle/>
                    <a:p>
                      <a:endParaRPr lang="en-US" sz="1400"/>
                    </a:p>
                  </a:txBody>
                  <a:tcPr/>
                </a:tc>
                <a:tc>
                  <a:txBody>
                    <a:bodyPr/>
                    <a:lstStyle/>
                    <a:p>
                      <a:endParaRPr lang="en-US" sz="1400" dirty="0"/>
                    </a:p>
                  </a:txBody>
                  <a:tcPr/>
                </a:tc>
              </a:tr>
              <a:tr h="268381">
                <a:tc>
                  <a:txBody>
                    <a:bodyPr/>
                    <a:lstStyle/>
                    <a:p>
                      <a:endParaRPr lang="en-US" sz="1400" dirty="0"/>
                    </a:p>
                  </a:txBody>
                  <a:tcPr/>
                </a:tc>
                <a:tc>
                  <a:txBody>
                    <a:bodyPr/>
                    <a:lstStyle/>
                    <a:p>
                      <a:endParaRPr lang="en-US" sz="1400"/>
                    </a:p>
                  </a:txBody>
                  <a:tcPr/>
                </a:tc>
                <a:tc>
                  <a:txBody>
                    <a:bodyPr/>
                    <a:lstStyle/>
                    <a:p>
                      <a:endParaRPr lang="en-US" sz="1400"/>
                    </a:p>
                  </a:txBody>
                  <a:tcPr/>
                </a:tc>
              </a:tr>
              <a:tr h="268381">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
        <p:nvSpPr>
          <p:cNvPr id="12" name="A-1"/>
          <p:cNvSpPr txBox="1"/>
          <p:nvPr/>
        </p:nvSpPr>
        <p:spPr>
          <a:xfrm>
            <a:off x="528217" y="3119259"/>
            <a:ext cx="569387" cy="461665"/>
          </a:xfrm>
          <a:prstGeom prst="rect">
            <a:avLst/>
          </a:prstGeom>
          <a:noFill/>
        </p:spPr>
        <p:txBody>
          <a:bodyPr wrap="none" rtlCol="0">
            <a:spAutoFit/>
          </a:bodyPr>
          <a:lstStyle/>
          <a:p>
            <a:r>
              <a:rPr lang="ro-RO" dirty="0" smtClean="0"/>
              <a:t>0.5</a:t>
            </a:r>
            <a:endParaRPr lang="en-US" dirty="0"/>
          </a:p>
        </p:txBody>
      </p:sp>
      <p:sp>
        <p:nvSpPr>
          <p:cNvPr id="13" name="P1-0"/>
          <p:cNvSpPr txBox="1"/>
          <p:nvPr/>
        </p:nvSpPr>
        <p:spPr>
          <a:xfrm>
            <a:off x="313476" y="4803749"/>
            <a:ext cx="877163" cy="461665"/>
          </a:xfrm>
          <a:prstGeom prst="rect">
            <a:avLst/>
          </a:prstGeom>
          <a:noFill/>
        </p:spPr>
        <p:txBody>
          <a:bodyPr wrap="none" rtlCol="0">
            <a:spAutoFit/>
          </a:bodyPr>
          <a:lstStyle/>
          <a:p>
            <a:r>
              <a:rPr lang="ro-RO" dirty="0" smtClean="0"/>
              <a:t>0.125</a:t>
            </a:r>
            <a:endParaRPr lang="en-US" dirty="0"/>
          </a:p>
        </p:txBody>
      </p:sp>
      <p:sp>
        <p:nvSpPr>
          <p:cNvPr id="15" name="P3-0"/>
          <p:cNvSpPr txBox="1"/>
          <p:nvPr/>
        </p:nvSpPr>
        <p:spPr>
          <a:xfrm>
            <a:off x="3918099" y="3119260"/>
            <a:ext cx="338554" cy="461665"/>
          </a:xfrm>
          <a:prstGeom prst="rect">
            <a:avLst/>
          </a:prstGeom>
          <a:noFill/>
        </p:spPr>
        <p:txBody>
          <a:bodyPr wrap="none" rtlCol="0">
            <a:spAutoFit/>
          </a:bodyPr>
          <a:lstStyle/>
          <a:p>
            <a:r>
              <a:rPr lang="ro-RO" dirty="0" smtClean="0"/>
              <a:t>0</a:t>
            </a:r>
            <a:endParaRPr lang="en-US" dirty="0"/>
          </a:p>
        </p:txBody>
      </p:sp>
      <p:sp>
        <p:nvSpPr>
          <p:cNvPr id="16" name="P2-0"/>
          <p:cNvSpPr txBox="1"/>
          <p:nvPr/>
        </p:nvSpPr>
        <p:spPr>
          <a:xfrm>
            <a:off x="3766127" y="4800477"/>
            <a:ext cx="877163" cy="461665"/>
          </a:xfrm>
          <a:prstGeom prst="rect">
            <a:avLst/>
          </a:prstGeom>
          <a:noFill/>
        </p:spPr>
        <p:txBody>
          <a:bodyPr wrap="none" rtlCol="0">
            <a:spAutoFit/>
          </a:bodyPr>
          <a:lstStyle/>
          <a:p>
            <a:r>
              <a:rPr lang="ro-RO" dirty="0" smtClean="0"/>
              <a:t>0.125</a:t>
            </a:r>
            <a:endParaRPr lang="en-US" dirty="0"/>
          </a:p>
        </p:txBody>
      </p:sp>
      <p:sp>
        <p:nvSpPr>
          <p:cNvPr id="18" name="P4-0"/>
          <p:cNvSpPr txBox="1"/>
          <p:nvPr/>
        </p:nvSpPr>
        <p:spPr>
          <a:xfrm>
            <a:off x="1810418" y="1868876"/>
            <a:ext cx="877163" cy="461665"/>
          </a:xfrm>
          <a:prstGeom prst="rect">
            <a:avLst/>
          </a:prstGeom>
          <a:noFill/>
        </p:spPr>
        <p:txBody>
          <a:bodyPr wrap="none" rtlCol="0">
            <a:spAutoFit/>
          </a:bodyPr>
          <a:lstStyle/>
          <a:p>
            <a:r>
              <a:rPr lang="ro-RO" dirty="0" smtClean="0"/>
              <a:t>0.125</a:t>
            </a:r>
            <a:endParaRPr lang="en-US" dirty="0"/>
          </a:p>
        </p:txBody>
      </p:sp>
      <p:sp>
        <p:nvSpPr>
          <p:cNvPr id="20" name="P5-0"/>
          <p:cNvSpPr txBox="1"/>
          <p:nvPr/>
        </p:nvSpPr>
        <p:spPr>
          <a:xfrm>
            <a:off x="4800519" y="1868879"/>
            <a:ext cx="877163" cy="461665"/>
          </a:xfrm>
          <a:prstGeom prst="rect">
            <a:avLst/>
          </a:prstGeom>
          <a:noFill/>
        </p:spPr>
        <p:txBody>
          <a:bodyPr wrap="none" rtlCol="0">
            <a:spAutoFit/>
          </a:bodyPr>
          <a:lstStyle/>
          <a:p>
            <a:r>
              <a:rPr lang="ro-RO" dirty="0" smtClean="0"/>
              <a:t>0.125</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578906053"/>
              </p:ext>
            </p:extLst>
          </p:nvPr>
        </p:nvGraphicFramePr>
        <p:xfrm>
          <a:off x="6378940" y="5273953"/>
          <a:ext cx="716444" cy="741680"/>
        </p:xfrm>
        <a:graphic>
          <a:graphicData uri="http://schemas.openxmlformats.org/drawingml/2006/table">
            <a:tbl>
              <a:tblPr firstRow="1" bandRow="1">
                <a:tableStyleId>{5C22544A-7EE6-4342-B048-85BDC9FD1C3A}</a:tableStyleId>
              </a:tblPr>
              <a:tblGrid>
                <a:gridCol w="716444"/>
              </a:tblGrid>
              <a:tr h="370840">
                <a:tc>
                  <a:txBody>
                    <a:bodyPr/>
                    <a:lstStyle/>
                    <a:p>
                      <a:pPr algn="ctr"/>
                      <a:r>
                        <a:rPr lang="ro-RO" sz="1600" dirty="0" smtClean="0"/>
                        <a:t>TIMP</a:t>
                      </a:r>
                      <a:endParaRPr lang="en-US" sz="1600" dirty="0"/>
                    </a:p>
                  </a:txBody>
                  <a:tcPr/>
                </a:tc>
              </a:tr>
              <a:tr h="370840">
                <a:tc>
                  <a:txBody>
                    <a:bodyPr/>
                    <a:lstStyle/>
                    <a:p>
                      <a:pPr algn="ctr"/>
                      <a:r>
                        <a:rPr lang="ro-RO" sz="1600" dirty="0" smtClean="0"/>
                        <a:t>3</a:t>
                      </a:r>
                      <a:endParaRPr lang="en-US" sz="1600" dirty="0"/>
                    </a:p>
                  </a:txBody>
                  <a:tcPr/>
                </a:tc>
              </a:tr>
            </a:tbl>
          </a:graphicData>
        </a:graphic>
      </p:graphicFrame>
      <p:grpSp>
        <p:nvGrpSpPr>
          <p:cNvPr id="2" name="Group 1"/>
          <p:cNvGrpSpPr/>
          <p:nvPr/>
        </p:nvGrpSpPr>
        <p:grpSpPr>
          <a:xfrm>
            <a:off x="5239101" y="3703149"/>
            <a:ext cx="3619849" cy="369332"/>
            <a:chOff x="5239101" y="3703149"/>
            <a:chExt cx="3619849" cy="369332"/>
          </a:xfrm>
        </p:grpSpPr>
        <p:sp>
          <p:nvSpPr>
            <p:cNvPr id="25" name="TextBox 24"/>
            <p:cNvSpPr txBox="1"/>
            <p:nvPr/>
          </p:nvSpPr>
          <p:spPr>
            <a:xfrm>
              <a:off x="5239101" y="3703149"/>
              <a:ext cx="300082" cy="369332"/>
            </a:xfrm>
            <a:prstGeom prst="rect">
              <a:avLst/>
            </a:prstGeom>
            <a:noFill/>
          </p:spPr>
          <p:txBody>
            <a:bodyPr wrap="none" rtlCol="0">
              <a:spAutoFit/>
            </a:bodyPr>
            <a:lstStyle/>
            <a:p>
              <a:r>
                <a:rPr lang="ro-RO" sz="1800" dirty="0"/>
                <a:t>4</a:t>
              </a:r>
              <a:endParaRPr lang="en-US" sz="1800" dirty="0"/>
            </a:p>
          </p:txBody>
        </p:sp>
        <p:sp>
          <p:nvSpPr>
            <p:cNvPr id="26" name="TextBox 25"/>
            <p:cNvSpPr txBox="1"/>
            <p:nvPr/>
          </p:nvSpPr>
          <p:spPr>
            <a:xfrm>
              <a:off x="6278616" y="3703149"/>
              <a:ext cx="300082" cy="369332"/>
            </a:xfrm>
            <a:prstGeom prst="rect">
              <a:avLst/>
            </a:prstGeom>
            <a:noFill/>
          </p:spPr>
          <p:txBody>
            <a:bodyPr wrap="none" rtlCol="0">
              <a:spAutoFit/>
            </a:bodyPr>
            <a:lstStyle/>
            <a:p>
              <a:r>
                <a:rPr lang="ro-RO" sz="1800" dirty="0" smtClean="0"/>
                <a:t>1</a:t>
              </a:r>
              <a:endParaRPr lang="en-US" sz="1800" dirty="0"/>
            </a:p>
          </p:txBody>
        </p:sp>
        <p:sp>
          <p:nvSpPr>
            <p:cNvPr id="29" name="TextBox 28"/>
            <p:cNvSpPr txBox="1"/>
            <p:nvPr/>
          </p:nvSpPr>
          <p:spPr>
            <a:xfrm>
              <a:off x="7161626" y="3703149"/>
              <a:ext cx="1697324" cy="369332"/>
            </a:xfrm>
            <a:prstGeom prst="rect">
              <a:avLst/>
            </a:prstGeom>
            <a:noFill/>
          </p:spPr>
          <p:txBody>
            <a:bodyPr wrap="none" rtlCol="0">
              <a:spAutoFit/>
            </a:bodyPr>
            <a:lstStyle/>
            <a:p>
              <a:r>
                <a:rPr lang="ro-RO" sz="1800" dirty="0" smtClean="0"/>
                <a:t>B(DW:=0.0625)</a:t>
              </a:r>
              <a:endParaRPr lang="en-US" sz="1800" dirty="0"/>
            </a:p>
          </p:txBody>
        </p:sp>
      </p:grpSp>
      <p:grpSp>
        <p:nvGrpSpPr>
          <p:cNvPr id="21" name="Group 20"/>
          <p:cNvGrpSpPr/>
          <p:nvPr/>
        </p:nvGrpSpPr>
        <p:grpSpPr>
          <a:xfrm>
            <a:off x="5239101" y="4053839"/>
            <a:ext cx="3509363" cy="369332"/>
            <a:chOff x="5239101" y="4053839"/>
            <a:chExt cx="3509363" cy="369332"/>
          </a:xfrm>
        </p:grpSpPr>
        <p:sp>
          <p:nvSpPr>
            <p:cNvPr id="30" name="TextBox 29"/>
            <p:cNvSpPr txBox="1"/>
            <p:nvPr/>
          </p:nvSpPr>
          <p:spPr>
            <a:xfrm>
              <a:off x="5239101" y="4053839"/>
              <a:ext cx="300082" cy="369332"/>
            </a:xfrm>
            <a:prstGeom prst="rect">
              <a:avLst/>
            </a:prstGeom>
            <a:noFill/>
          </p:spPr>
          <p:txBody>
            <a:bodyPr wrap="none" rtlCol="0">
              <a:spAutoFit/>
            </a:bodyPr>
            <a:lstStyle/>
            <a:p>
              <a:r>
                <a:rPr lang="ro-RO" sz="1800" dirty="0" smtClean="0"/>
                <a:t>2</a:t>
              </a:r>
              <a:endParaRPr lang="en-US" sz="1800" dirty="0"/>
            </a:p>
          </p:txBody>
        </p:sp>
        <p:sp>
          <p:nvSpPr>
            <p:cNvPr id="31" name="TextBox 30"/>
            <p:cNvSpPr txBox="1"/>
            <p:nvPr/>
          </p:nvSpPr>
          <p:spPr>
            <a:xfrm>
              <a:off x="6275325" y="4053839"/>
              <a:ext cx="351378" cy="369332"/>
            </a:xfrm>
            <a:prstGeom prst="rect">
              <a:avLst/>
            </a:prstGeom>
            <a:noFill/>
          </p:spPr>
          <p:txBody>
            <a:bodyPr wrap="none" rtlCol="0">
              <a:spAutoFit/>
            </a:bodyPr>
            <a:lstStyle/>
            <a:p>
              <a:r>
                <a:rPr lang="ro-RO" sz="1800" dirty="0" smtClean="0"/>
                <a:t>A</a:t>
              </a:r>
              <a:endParaRPr lang="en-US" sz="1800" dirty="0"/>
            </a:p>
          </p:txBody>
        </p:sp>
        <p:sp>
          <p:nvSpPr>
            <p:cNvPr id="32" name="TextBox 31"/>
            <p:cNvSpPr txBox="1"/>
            <p:nvPr/>
          </p:nvSpPr>
          <p:spPr>
            <a:xfrm>
              <a:off x="7166556" y="4053839"/>
              <a:ext cx="1581908" cy="369332"/>
            </a:xfrm>
            <a:prstGeom prst="rect">
              <a:avLst/>
            </a:prstGeom>
            <a:noFill/>
          </p:spPr>
          <p:txBody>
            <a:bodyPr wrap="none" rtlCol="0">
              <a:spAutoFit/>
            </a:bodyPr>
            <a:lstStyle/>
            <a:p>
              <a:r>
                <a:rPr lang="ro-RO" sz="1800" dirty="0">
                  <a:solidFill>
                    <a:srgbClr val="FF0000"/>
                  </a:solidFill>
                </a:rPr>
                <a:t>C</a:t>
              </a:r>
              <a:r>
                <a:rPr lang="ro-RO" sz="1800" dirty="0" smtClean="0">
                  <a:solidFill>
                    <a:srgbClr val="FF0000"/>
                  </a:solidFill>
                </a:rPr>
                <a:t>(DW:=0.125)</a:t>
              </a:r>
              <a:endParaRPr lang="en-US" sz="1800" dirty="0">
                <a:solidFill>
                  <a:srgbClr val="FF0000"/>
                </a:solidFill>
              </a:endParaRPr>
            </a:p>
          </p:txBody>
        </p:sp>
      </p:grpSp>
      <p:grpSp>
        <p:nvGrpSpPr>
          <p:cNvPr id="23" name="Group 22"/>
          <p:cNvGrpSpPr/>
          <p:nvPr/>
        </p:nvGrpSpPr>
        <p:grpSpPr>
          <a:xfrm>
            <a:off x="5239101" y="4352092"/>
            <a:ext cx="3619849" cy="369332"/>
            <a:chOff x="5239101" y="4352092"/>
            <a:chExt cx="3619849" cy="369332"/>
          </a:xfrm>
        </p:grpSpPr>
        <p:sp>
          <p:nvSpPr>
            <p:cNvPr id="33" name="TextBox 32"/>
            <p:cNvSpPr txBox="1"/>
            <p:nvPr/>
          </p:nvSpPr>
          <p:spPr>
            <a:xfrm>
              <a:off x="5239101" y="4352092"/>
              <a:ext cx="300082" cy="369332"/>
            </a:xfrm>
            <a:prstGeom prst="rect">
              <a:avLst/>
            </a:prstGeom>
            <a:noFill/>
          </p:spPr>
          <p:txBody>
            <a:bodyPr wrap="none" rtlCol="0">
              <a:spAutoFit/>
            </a:bodyPr>
            <a:lstStyle/>
            <a:p>
              <a:r>
                <a:rPr lang="ro-RO" sz="1800" dirty="0"/>
                <a:t>1</a:t>
              </a:r>
              <a:endParaRPr lang="en-US" sz="1800" dirty="0"/>
            </a:p>
          </p:txBody>
        </p:sp>
        <p:sp>
          <p:nvSpPr>
            <p:cNvPr id="34" name="TextBox 33"/>
            <p:cNvSpPr txBox="1"/>
            <p:nvPr/>
          </p:nvSpPr>
          <p:spPr>
            <a:xfrm>
              <a:off x="6300973" y="4352092"/>
              <a:ext cx="300082" cy="369332"/>
            </a:xfrm>
            <a:prstGeom prst="rect">
              <a:avLst/>
            </a:prstGeom>
            <a:noFill/>
          </p:spPr>
          <p:txBody>
            <a:bodyPr wrap="none" rtlCol="0">
              <a:spAutoFit/>
            </a:bodyPr>
            <a:lstStyle/>
            <a:p>
              <a:r>
                <a:rPr lang="ro-RO" sz="1800" dirty="0" smtClean="0"/>
                <a:t>3</a:t>
              </a:r>
              <a:endParaRPr lang="en-US" sz="1800" dirty="0"/>
            </a:p>
          </p:txBody>
        </p:sp>
        <p:sp>
          <p:nvSpPr>
            <p:cNvPr id="35" name="TextBox 34"/>
            <p:cNvSpPr txBox="1"/>
            <p:nvPr/>
          </p:nvSpPr>
          <p:spPr>
            <a:xfrm>
              <a:off x="7161626" y="4352092"/>
              <a:ext cx="1697324" cy="369332"/>
            </a:xfrm>
            <a:prstGeom prst="rect">
              <a:avLst/>
            </a:prstGeom>
            <a:noFill/>
          </p:spPr>
          <p:txBody>
            <a:bodyPr wrap="none" rtlCol="0">
              <a:spAutoFit/>
            </a:bodyPr>
            <a:lstStyle/>
            <a:p>
              <a:r>
                <a:rPr lang="ro-RO" sz="1800" dirty="0" smtClean="0"/>
                <a:t>B(DW:=0.0625)</a:t>
              </a:r>
              <a:endParaRPr lang="en-US" sz="1800" dirty="0"/>
            </a:p>
          </p:txBody>
        </p:sp>
      </p:grpSp>
      <p:grpSp>
        <p:nvGrpSpPr>
          <p:cNvPr id="36" name="Group 35"/>
          <p:cNvGrpSpPr/>
          <p:nvPr/>
        </p:nvGrpSpPr>
        <p:grpSpPr>
          <a:xfrm>
            <a:off x="5239101" y="4663056"/>
            <a:ext cx="3619849" cy="369332"/>
            <a:chOff x="5239101" y="4352092"/>
            <a:chExt cx="3619849" cy="369332"/>
          </a:xfrm>
        </p:grpSpPr>
        <p:sp>
          <p:nvSpPr>
            <p:cNvPr id="37" name="TextBox 36"/>
            <p:cNvSpPr txBox="1"/>
            <p:nvPr/>
          </p:nvSpPr>
          <p:spPr>
            <a:xfrm>
              <a:off x="5239101" y="4352092"/>
              <a:ext cx="300082" cy="369332"/>
            </a:xfrm>
            <a:prstGeom prst="rect">
              <a:avLst/>
            </a:prstGeom>
            <a:noFill/>
          </p:spPr>
          <p:txBody>
            <a:bodyPr wrap="none" rtlCol="0">
              <a:spAutoFit/>
            </a:bodyPr>
            <a:lstStyle/>
            <a:p>
              <a:r>
                <a:rPr lang="ro-RO" sz="1800" dirty="0" smtClean="0"/>
                <a:t>5</a:t>
              </a:r>
              <a:endParaRPr lang="en-US" sz="1800" dirty="0"/>
            </a:p>
          </p:txBody>
        </p:sp>
        <p:sp>
          <p:nvSpPr>
            <p:cNvPr id="38" name="TextBox 37"/>
            <p:cNvSpPr txBox="1"/>
            <p:nvPr/>
          </p:nvSpPr>
          <p:spPr>
            <a:xfrm>
              <a:off x="6300973" y="4352092"/>
              <a:ext cx="300082" cy="369332"/>
            </a:xfrm>
            <a:prstGeom prst="rect">
              <a:avLst/>
            </a:prstGeom>
            <a:noFill/>
          </p:spPr>
          <p:txBody>
            <a:bodyPr wrap="none" rtlCol="0">
              <a:spAutoFit/>
            </a:bodyPr>
            <a:lstStyle/>
            <a:p>
              <a:r>
                <a:rPr lang="ro-RO" sz="1800" dirty="0"/>
                <a:t>1</a:t>
              </a:r>
              <a:endParaRPr lang="en-US" sz="1800" dirty="0"/>
            </a:p>
          </p:txBody>
        </p:sp>
        <p:sp>
          <p:nvSpPr>
            <p:cNvPr id="39" name="TextBox 38"/>
            <p:cNvSpPr txBox="1"/>
            <p:nvPr/>
          </p:nvSpPr>
          <p:spPr>
            <a:xfrm>
              <a:off x="7161626" y="4352092"/>
              <a:ext cx="1697324" cy="369332"/>
            </a:xfrm>
            <a:prstGeom prst="rect">
              <a:avLst/>
            </a:prstGeom>
            <a:noFill/>
          </p:spPr>
          <p:txBody>
            <a:bodyPr wrap="none" rtlCol="0">
              <a:spAutoFit/>
            </a:bodyPr>
            <a:lstStyle/>
            <a:p>
              <a:r>
                <a:rPr lang="ro-RO" sz="1800" dirty="0" smtClean="0"/>
                <a:t>B(DW:=0.0625)</a:t>
              </a:r>
              <a:endParaRPr lang="en-US" sz="1800" dirty="0"/>
            </a:p>
          </p:txBody>
        </p:sp>
      </p:grpSp>
      <p:sp>
        <p:nvSpPr>
          <p:cNvPr id="28" name="Slide Number Placeholder 27"/>
          <p:cNvSpPr>
            <a:spLocks noGrp="1"/>
          </p:cNvSpPr>
          <p:nvPr>
            <p:ph type="sldNum" sz="quarter" idx="12"/>
          </p:nvPr>
        </p:nvSpPr>
        <p:spPr/>
        <p:txBody>
          <a:bodyPr/>
          <a:lstStyle/>
          <a:p>
            <a:fld id="{746EBC53-4E8D-444E-AD09-E7905F64ED17}" type="slidenum">
              <a:rPr lang="en-GB" smtClean="0"/>
              <a:pPr/>
              <a:t>34</a:t>
            </a:fld>
            <a:endParaRPr lang="en-GB"/>
          </a:p>
        </p:txBody>
      </p:sp>
    </p:spTree>
    <p:extLst>
      <p:ext uri="{BB962C8B-B14F-4D97-AF65-F5344CB8AC3E}">
        <p14:creationId xmlns:p14="http://schemas.microsoft.com/office/powerpoint/2010/main" val="45445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lui</a:t>
            </a:r>
            <a:r>
              <a:rPr lang="en-US" sz="2800" dirty="0" smtClean="0"/>
              <a:t> Huang</a:t>
            </a:r>
            <a:r>
              <a:rPr lang="ro-RO" sz="2800" dirty="0" smtClean="0"/>
              <a:t> (4)</a:t>
            </a:r>
            <a:r>
              <a:rPr lang="en-US" sz="2800" dirty="0" smtClean="0"/>
              <a:t> </a:t>
            </a:r>
          </a:p>
        </p:txBody>
      </p:sp>
      <p:sp>
        <p:nvSpPr>
          <p:cNvPr id="5" name="P3"/>
          <p:cNvSpPr/>
          <p:nvPr/>
        </p:nvSpPr>
        <p:spPr bwMode="auto">
          <a:xfrm>
            <a:off x="3419872" y="31672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3</a:t>
            </a:r>
            <a:endParaRPr kumimoji="0" lang="en-US" sz="2200" b="1" i="0" u="none" strike="noStrike" cap="none" normalizeH="0" baseline="0" dirty="0" smtClean="0">
              <a:ln>
                <a:noFill/>
              </a:ln>
              <a:solidFill>
                <a:srgbClr val="FFFFFF"/>
              </a:solidFill>
              <a:effectLst/>
              <a:latin typeface="Times" charset="0"/>
            </a:endParaRPr>
          </a:p>
        </p:txBody>
      </p:sp>
      <p:sp>
        <p:nvSpPr>
          <p:cNvPr id="6" name="P1"/>
          <p:cNvSpPr/>
          <p:nvPr/>
        </p:nvSpPr>
        <p:spPr bwMode="auto">
          <a:xfrm>
            <a:off x="1139997" y="4851702"/>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1</a:t>
            </a:r>
            <a:endParaRPr kumimoji="0" lang="en-US" sz="2200" b="1" i="0" u="none" strike="noStrike" cap="none" normalizeH="0" baseline="0" dirty="0" smtClean="0">
              <a:ln>
                <a:noFill/>
              </a:ln>
              <a:solidFill>
                <a:srgbClr val="FFFFFF"/>
              </a:solidFill>
              <a:effectLst/>
              <a:latin typeface="Times" charset="0"/>
            </a:endParaRPr>
          </a:p>
        </p:txBody>
      </p:sp>
      <p:sp>
        <p:nvSpPr>
          <p:cNvPr id="7" name="P2"/>
          <p:cNvSpPr/>
          <p:nvPr/>
        </p:nvSpPr>
        <p:spPr bwMode="auto">
          <a:xfrm>
            <a:off x="3419872" y="4851702"/>
            <a:ext cx="365760" cy="365760"/>
          </a:xfrm>
          <a:prstGeom prst="ellipse">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2</a:t>
            </a:r>
            <a:endParaRPr kumimoji="0" lang="en-US" sz="2200" b="1" i="0" u="none" strike="noStrike" cap="none" normalizeH="0" baseline="0" dirty="0" smtClean="0">
              <a:ln>
                <a:noFill/>
              </a:ln>
              <a:solidFill>
                <a:srgbClr val="FFFFFF"/>
              </a:solidFill>
              <a:effectLst/>
              <a:latin typeface="Times" charset="0"/>
            </a:endParaRPr>
          </a:p>
        </p:txBody>
      </p:sp>
      <p:sp>
        <p:nvSpPr>
          <p:cNvPr id="8" name="P4"/>
          <p:cNvSpPr/>
          <p:nvPr/>
        </p:nvSpPr>
        <p:spPr bwMode="auto">
          <a:xfrm>
            <a:off x="2687581" y="1916832"/>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4</a:t>
            </a:r>
            <a:endParaRPr kumimoji="0" lang="en-US" sz="2200" b="1" i="0" u="none" strike="noStrike" cap="none" normalizeH="0" baseline="0" dirty="0" smtClean="0">
              <a:ln>
                <a:noFill/>
              </a:ln>
              <a:solidFill>
                <a:srgbClr val="FFFFFF"/>
              </a:solidFill>
              <a:effectLst/>
              <a:latin typeface="Times" charset="0"/>
            </a:endParaRPr>
          </a:p>
        </p:txBody>
      </p:sp>
      <p:sp>
        <p:nvSpPr>
          <p:cNvPr id="9" name="P5"/>
          <p:cNvSpPr/>
          <p:nvPr/>
        </p:nvSpPr>
        <p:spPr bwMode="auto">
          <a:xfrm>
            <a:off x="4389120" y="1916832"/>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a:solidFill>
                  <a:srgbClr val="FFFFFF"/>
                </a:solidFill>
                <a:latin typeface="Times" charset="0"/>
              </a:rPr>
              <a:t>5</a:t>
            </a:r>
            <a:endParaRPr kumimoji="0" lang="en-US" sz="2200" b="1" i="0" u="none" strike="noStrike" cap="none" normalizeH="0" baseline="0" dirty="0" smtClean="0">
              <a:ln>
                <a:noFill/>
              </a:ln>
              <a:solidFill>
                <a:srgbClr val="FFFFFF"/>
              </a:solidFill>
              <a:effectLst/>
              <a:latin typeface="Times" charset="0"/>
            </a:endParaRPr>
          </a:p>
        </p:txBody>
      </p:sp>
      <p:sp>
        <p:nvSpPr>
          <p:cNvPr id="10" name="A"/>
          <p:cNvSpPr/>
          <p:nvPr/>
        </p:nvSpPr>
        <p:spPr bwMode="auto">
          <a:xfrm>
            <a:off x="1139997" y="31672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smtClean="0">
                <a:solidFill>
                  <a:srgbClr val="FFFFFF"/>
                </a:solidFill>
                <a:latin typeface="Times" charset="0"/>
              </a:rPr>
              <a:t>A</a:t>
            </a:r>
            <a:endParaRPr kumimoji="0" lang="en-US" sz="2200" b="1" i="0" u="none" strike="noStrike" cap="none" normalizeH="0" baseline="0" dirty="0" smtClean="0">
              <a:ln>
                <a:noFill/>
              </a:ln>
              <a:solidFill>
                <a:srgbClr val="FFFFFF"/>
              </a:solidFill>
              <a:effectLst/>
              <a:latin typeface="Times" charset="0"/>
            </a:endParaRPr>
          </a:p>
        </p:txBody>
      </p:sp>
      <p:cxnSp>
        <p:nvCxnSpPr>
          <p:cNvPr id="11" name="Straight Connector 10"/>
          <p:cNvCxnSpPr>
            <a:stCxn id="10" idx="6"/>
            <a:endCxn id="5" idx="2"/>
          </p:cNvCxnSpPr>
          <p:nvPr/>
        </p:nvCxnSpPr>
        <p:spPr bwMode="auto">
          <a:xfrm>
            <a:off x="1505757" y="3350094"/>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 name="Straight Connector 13"/>
          <p:cNvCxnSpPr>
            <a:stCxn id="6" idx="6"/>
            <a:endCxn id="7" idx="2"/>
          </p:cNvCxnSpPr>
          <p:nvPr/>
        </p:nvCxnSpPr>
        <p:spPr bwMode="auto">
          <a:xfrm>
            <a:off x="1505757" y="5034582"/>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7" name="Straight Connector 16"/>
          <p:cNvCxnSpPr>
            <a:stCxn id="10" idx="4"/>
            <a:endCxn id="6" idx="0"/>
          </p:cNvCxnSpPr>
          <p:nvPr/>
        </p:nvCxnSpPr>
        <p:spPr bwMode="auto">
          <a:xfrm>
            <a:off x="1322877"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a:stCxn id="5" idx="4"/>
            <a:endCxn id="7" idx="0"/>
          </p:cNvCxnSpPr>
          <p:nvPr/>
        </p:nvCxnSpPr>
        <p:spPr bwMode="auto">
          <a:xfrm>
            <a:off x="3602752"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2" name="Straight Connector 21"/>
          <p:cNvCxnSpPr>
            <a:stCxn id="8" idx="5"/>
            <a:endCxn id="5" idx="1"/>
          </p:cNvCxnSpPr>
          <p:nvPr/>
        </p:nvCxnSpPr>
        <p:spPr bwMode="auto">
          <a:xfrm>
            <a:off x="2999777" y="2229028"/>
            <a:ext cx="473659"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4" name="Straight Connector 23"/>
          <p:cNvCxnSpPr>
            <a:stCxn id="9" idx="3"/>
            <a:endCxn id="5" idx="7"/>
          </p:cNvCxnSpPr>
          <p:nvPr/>
        </p:nvCxnSpPr>
        <p:spPr bwMode="auto">
          <a:xfrm flipH="1">
            <a:off x="3732068" y="2229028"/>
            <a:ext cx="710616"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688648656"/>
              </p:ext>
            </p:extLst>
          </p:nvPr>
        </p:nvGraphicFramePr>
        <p:xfrm>
          <a:off x="4932040" y="3430338"/>
          <a:ext cx="3933786" cy="1554480"/>
        </p:xfrm>
        <a:graphic>
          <a:graphicData uri="http://schemas.openxmlformats.org/drawingml/2006/table">
            <a:tbl>
              <a:tblPr firstRow="1" bandRow="1">
                <a:tableStyleId>{5C22544A-7EE6-4342-B048-85BDC9FD1C3A}</a:tableStyleId>
              </a:tblPr>
              <a:tblGrid>
                <a:gridCol w="1008112"/>
                <a:gridCol w="1080120"/>
                <a:gridCol w="1845554"/>
              </a:tblGrid>
              <a:tr h="268381">
                <a:tc>
                  <a:txBody>
                    <a:bodyPr/>
                    <a:lstStyle/>
                    <a:p>
                      <a:pPr algn="ctr"/>
                      <a:r>
                        <a:rPr lang="ro-RO" sz="1400" dirty="0" smtClean="0"/>
                        <a:t>Sursă</a:t>
                      </a:r>
                      <a:endParaRPr lang="en-US" sz="1400" dirty="0"/>
                    </a:p>
                  </a:txBody>
                  <a:tcPr/>
                </a:tc>
                <a:tc>
                  <a:txBody>
                    <a:bodyPr/>
                    <a:lstStyle/>
                    <a:p>
                      <a:pPr algn="ctr"/>
                      <a:r>
                        <a:rPr lang="ro-RO" sz="1400" dirty="0" smtClean="0"/>
                        <a:t>Destinație</a:t>
                      </a:r>
                      <a:endParaRPr lang="en-US" sz="1400" dirty="0"/>
                    </a:p>
                  </a:txBody>
                  <a:tcPr/>
                </a:tc>
                <a:tc>
                  <a:txBody>
                    <a:bodyPr/>
                    <a:lstStyle/>
                    <a:p>
                      <a:pPr algn="ctr"/>
                      <a:r>
                        <a:rPr lang="ro-RO" sz="1400" dirty="0" smtClean="0"/>
                        <a:t>Mesaj</a:t>
                      </a:r>
                      <a:endParaRPr lang="en-US" sz="1400" dirty="0"/>
                    </a:p>
                  </a:txBody>
                  <a:tcPr/>
                </a:tc>
              </a:tr>
              <a:tr h="268381">
                <a:tc>
                  <a:txBody>
                    <a:bodyPr/>
                    <a:lstStyle/>
                    <a:p>
                      <a:pPr algn="ctr"/>
                      <a:endParaRPr lang="en-US" sz="1600" dirty="0"/>
                    </a:p>
                  </a:txBody>
                  <a:tcPr/>
                </a:tc>
                <a:tc>
                  <a:txBody>
                    <a:bodyPr/>
                    <a:lstStyle/>
                    <a:p>
                      <a:pPr algn="ctr"/>
                      <a:endParaRPr lang="en-US" sz="1400" dirty="0"/>
                    </a:p>
                  </a:txBody>
                  <a:tcPr/>
                </a:tc>
                <a:tc>
                  <a:txBody>
                    <a:bodyPr/>
                    <a:lstStyle/>
                    <a:p>
                      <a:pPr algn="ctr"/>
                      <a:endParaRPr lang="en-US" sz="1400" dirty="0"/>
                    </a:p>
                  </a:txBody>
                  <a:tcPr/>
                </a:tc>
              </a:tr>
              <a:tr h="268381">
                <a:tc>
                  <a:txBody>
                    <a:bodyPr/>
                    <a:lstStyle/>
                    <a:p>
                      <a:endParaRPr lang="en-US" sz="1400" dirty="0"/>
                    </a:p>
                  </a:txBody>
                  <a:tcPr/>
                </a:tc>
                <a:tc>
                  <a:txBody>
                    <a:bodyPr/>
                    <a:lstStyle/>
                    <a:p>
                      <a:endParaRPr lang="en-US" sz="1400"/>
                    </a:p>
                  </a:txBody>
                  <a:tcPr/>
                </a:tc>
                <a:tc>
                  <a:txBody>
                    <a:bodyPr/>
                    <a:lstStyle/>
                    <a:p>
                      <a:endParaRPr lang="en-US" sz="1400" dirty="0"/>
                    </a:p>
                  </a:txBody>
                  <a:tcPr/>
                </a:tc>
              </a:tr>
              <a:tr h="268381">
                <a:tc>
                  <a:txBody>
                    <a:bodyPr/>
                    <a:lstStyle/>
                    <a:p>
                      <a:endParaRPr lang="en-US" sz="1400" dirty="0"/>
                    </a:p>
                  </a:txBody>
                  <a:tcPr/>
                </a:tc>
                <a:tc>
                  <a:txBody>
                    <a:bodyPr/>
                    <a:lstStyle/>
                    <a:p>
                      <a:endParaRPr lang="en-US" sz="1400"/>
                    </a:p>
                  </a:txBody>
                  <a:tcPr/>
                </a:tc>
                <a:tc>
                  <a:txBody>
                    <a:bodyPr/>
                    <a:lstStyle/>
                    <a:p>
                      <a:endParaRPr lang="en-US" sz="1400"/>
                    </a:p>
                  </a:txBody>
                  <a:tcPr/>
                </a:tc>
              </a:tr>
              <a:tr h="268381">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
        <p:nvSpPr>
          <p:cNvPr id="12" name="A-1"/>
          <p:cNvSpPr txBox="1"/>
          <p:nvPr/>
        </p:nvSpPr>
        <p:spPr>
          <a:xfrm>
            <a:off x="313475" y="3119261"/>
            <a:ext cx="877163" cy="461665"/>
          </a:xfrm>
          <a:prstGeom prst="rect">
            <a:avLst/>
          </a:prstGeom>
          <a:noFill/>
        </p:spPr>
        <p:txBody>
          <a:bodyPr wrap="none" rtlCol="0">
            <a:spAutoFit/>
          </a:bodyPr>
          <a:lstStyle/>
          <a:p>
            <a:r>
              <a:rPr lang="ro-RO" dirty="0" smtClean="0"/>
              <a:t>0.625</a:t>
            </a:r>
            <a:endParaRPr lang="en-US" dirty="0"/>
          </a:p>
        </p:txBody>
      </p:sp>
      <p:sp>
        <p:nvSpPr>
          <p:cNvPr id="13" name="P1-0"/>
          <p:cNvSpPr txBox="1"/>
          <p:nvPr/>
        </p:nvSpPr>
        <p:spPr>
          <a:xfrm>
            <a:off x="159587" y="4801554"/>
            <a:ext cx="1031051" cy="461665"/>
          </a:xfrm>
          <a:prstGeom prst="rect">
            <a:avLst/>
          </a:prstGeom>
          <a:noFill/>
        </p:spPr>
        <p:txBody>
          <a:bodyPr wrap="none" rtlCol="0">
            <a:spAutoFit/>
          </a:bodyPr>
          <a:lstStyle/>
          <a:p>
            <a:r>
              <a:rPr lang="ro-RO" dirty="0" smtClean="0"/>
              <a:t>0.1875</a:t>
            </a:r>
            <a:endParaRPr lang="en-US" dirty="0"/>
          </a:p>
        </p:txBody>
      </p:sp>
      <p:sp>
        <p:nvSpPr>
          <p:cNvPr id="15" name="P3-0"/>
          <p:cNvSpPr txBox="1"/>
          <p:nvPr/>
        </p:nvSpPr>
        <p:spPr>
          <a:xfrm>
            <a:off x="3785632" y="3119258"/>
            <a:ext cx="1031051" cy="461665"/>
          </a:xfrm>
          <a:prstGeom prst="rect">
            <a:avLst/>
          </a:prstGeom>
          <a:noFill/>
        </p:spPr>
        <p:txBody>
          <a:bodyPr wrap="none" rtlCol="0">
            <a:spAutoFit/>
          </a:bodyPr>
          <a:lstStyle/>
          <a:p>
            <a:r>
              <a:rPr lang="ro-RO" dirty="0" smtClean="0"/>
              <a:t>0.0625</a:t>
            </a:r>
            <a:endParaRPr lang="en-US" dirty="0"/>
          </a:p>
        </p:txBody>
      </p:sp>
      <p:sp>
        <p:nvSpPr>
          <p:cNvPr id="16" name="P2-0"/>
          <p:cNvSpPr txBox="1"/>
          <p:nvPr/>
        </p:nvSpPr>
        <p:spPr>
          <a:xfrm>
            <a:off x="3905617" y="4803749"/>
            <a:ext cx="338554" cy="461665"/>
          </a:xfrm>
          <a:prstGeom prst="rect">
            <a:avLst/>
          </a:prstGeom>
          <a:noFill/>
        </p:spPr>
        <p:txBody>
          <a:bodyPr wrap="none" rtlCol="0">
            <a:spAutoFit/>
          </a:bodyPr>
          <a:lstStyle/>
          <a:p>
            <a:r>
              <a:rPr lang="ro-RO" dirty="0" smtClean="0"/>
              <a:t>0</a:t>
            </a:r>
            <a:endParaRPr lang="en-US" dirty="0"/>
          </a:p>
        </p:txBody>
      </p:sp>
      <p:sp>
        <p:nvSpPr>
          <p:cNvPr id="18" name="P4-0"/>
          <p:cNvSpPr txBox="1"/>
          <p:nvPr/>
        </p:nvSpPr>
        <p:spPr>
          <a:xfrm>
            <a:off x="1656530" y="1868876"/>
            <a:ext cx="1031051" cy="461665"/>
          </a:xfrm>
          <a:prstGeom prst="rect">
            <a:avLst/>
          </a:prstGeom>
          <a:noFill/>
        </p:spPr>
        <p:txBody>
          <a:bodyPr wrap="none" rtlCol="0">
            <a:spAutoFit/>
          </a:bodyPr>
          <a:lstStyle/>
          <a:p>
            <a:r>
              <a:rPr lang="ro-RO" dirty="0" smtClean="0"/>
              <a:t>0.0625</a:t>
            </a:r>
            <a:endParaRPr lang="en-US" dirty="0"/>
          </a:p>
        </p:txBody>
      </p:sp>
      <p:sp>
        <p:nvSpPr>
          <p:cNvPr id="20" name="P5-0"/>
          <p:cNvSpPr txBox="1"/>
          <p:nvPr/>
        </p:nvSpPr>
        <p:spPr>
          <a:xfrm>
            <a:off x="4754880" y="1868879"/>
            <a:ext cx="1031051" cy="461665"/>
          </a:xfrm>
          <a:prstGeom prst="rect">
            <a:avLst/>
          </a:prstGeom>
          <a:noFill/>
        </p:spPr>
        <p:txBody>
          <a:bodyPr wrap="none" rtlCol="0">
            <a:spAutoFit/>
          </a:bodyPr>
          <a:lstStyle/>
          <a:p>
            <a:r>
              <a:rPr lang="ro-RO" dirty="0" smtClean="0"/>
              <a:t>0.0625</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3595657194"/>
              </p:ext>
            </p:extLst>
          </p:nvPr>
        </p:nvGraphicFramePr>
        <p:xfrm>
          <a:off x="6378940" y="5273953"/>
          <a:ext cx="716444" cy="741680"/>
        </p:xfrm>
        <a:graphic>
          <a:graphicData uri="http://schemas.openxmlformats.org/drawingml/2006/table">
            <a:tbl>
              <a:tblPr firstRow="1" bandRow="1">
                <a:tableStyleId>{5C22544A-7EE6-4342-B048-85BDC9FD1C3A}</a:tableStyleId>
              </a:tblPr>
              <a:tblGrid>
                <a:gridCol w="716444"/>
              </a:tblGrid>
              <a:tr h="370840">
                <a:tc>
                  <a:txBody>
                    <a:bodyPr/>
                    <a:lstStyle/>
                    <a:p>
                      <a:pPr algn="ctr"/>
                      <a:r>
                        <a:rPr lang="ro-RO" sz="1600" dirty="0" smtClean="0"/>
                        <a:t>TIMP</a:t>
                      </a:r>
                      <a:endParaRPr lang="en-US" sz="1600" dirty="0"/>
                    </a:p>
                  </a:txBody>
                  <a:tcPr/>
                </a:tc>
              </a:tr>
              <a:tr h="370840">
                <a:tc>
                  <a:txBody>
                    <a:bodyPr/>
                    <a:lstStyle/>
                    <a:p>
                      <a:pPr algn="ctr"/>
                      <a:r>
                        <a:rPr lang="ro-RO" sz="1600" dirty="0" smtClean="0"/>
                        <a:t>4</a:t>
                      </a:r>
                      <a:endParaRPr lang="en-US" sz="1600" dirty="0"/>
                    </a:p>
                  </a:txBody>
                  <a:tcPr/>
                </a:tc>
              </a:tr>
            </a:tbl>
          </a:graphicData>
        </a:graphic>
      </p:graphicFrame>
      <p:grpSp>
        <p:nvGrpSpPr>
          <p:cNvPr id="2" name="Group 1"/>
          <p:cNvGrpSpPr/>
          <p:nvPr/>
        </p:nvGrpSpPr>
        <p:grpSpPr>
          <a:xfrm>
            <a:off x="5239101" y="3703149"/>
            <a:ext cx="3619849" cy="369332"/>
            <a:chOff x="5239101" y="3703149"/>
            <a:chExt cx="3619849" cy="369332"/>
          </a:xfrm>
        </p:grpSpPr>
        <p:sp>
          <p:nvSpPr>
            <p:cNvPr id="25" name="TextBox 24"/>
            <p:cNvSpPr txBox="1"/>
            <p:nvPr/>
          </p:nvSpPr>
          <p:spPr>
            <a:xfrm>
              <a:off x="5239101" y="3703149"/>
              <a:ext cx="300082" cy="369332"/>
            </a:xfrm>
            <a:prstGeom prst="rect">
              <a:avLst/>
            </a:prstGeom>
            <a:noFill/>
          </p:spPr>
          <p:txBody>
            <a:bodyPr wrap="none" rtlCol="0">
              <a:spAutoFit/>
            </a:bodyPr>
            <a:lstStyle/>
            <a:p>
              <a:r>
                <a:rPr lang="ro-RO" sz="1800" dirty="0" smtClean="0"/>
                <a:t>1</a:t>
              </a:r>
              <a:endParaRPr lang="en-US" sz="1800" dirty="0"/>
            </a:p>
          </p:txBody>
        </p:sp>
        <p:sp>
          <p:nvSpPr>
            <p:cNvPr id="26" name="TextBox 25"/>
            <p:cNvSpPr txBox="1"/>
            <p:nvPr/>
          </p:nvSpPr>
          <p:spPr>
            <a:xfrm>
              <a:off x="6278616" y="3703149"/>
              <a:ext cx="351378" cy="369332"/>
            </a:xfrm>
            <a:prstGeom prst="rect">
              <a:avLst/>
            </a:prstGeom>
            <a:noFill/>
          </p:spPr>
          <p:txBody>
            <a:bodyPr wrap="none" rtlCol="0">
              <a:spAutoFit/>
            </a:bodyPr>
            <a:lstStyle/>
            <a:p>
              <a:r>
                <a:rPr lang="ro-RO" sz="1800" dirty="0"/>
                <a:t>A</a:t>
              </a:r>
              <a:endParaRPr lang="en-US" sz="1800" dirty="0"/>
            </a:p>
          </p:txBody>
        </p:sp>
        <p:sp>
          <p:nvSpPr>
            <p:cNvPr id="29" name="TextBox 28"/>
            <p:cNvSpPr txBox="1"/>
            <p:nvPr/>
          </p:nvSpPr>
          <p:spPr>
            <a:xfrm>
              <a:off x="7161626" y="3703149"/>
              <a:ext cx="1697324" cy="369332"/>
            </a:xfrm>
            <a:prstGeom prst="rect">
              <a:avLst/>
            </a:prstGeom>
            <a:noFill/>
          </p:spPr>
          <p:txBody>
            <a:bodyPr wrap="none" rtlCol="0">
              <a:spAutoFit/>
            </a:bodyPr>
            <a:lstStyle/>
            <a:p>
              <a:r>
                <a:rPr lang="ro-RO" sz="1800" dirty="0">
                  <a:solidFill>
                    <a:srgbClr val="FF0000"/>
                  </a:solidFill>
                </a:rPr>
                <a:t>C</a:t>
              </a:r>
              <a:r>
                <a:rPr lang="ro-RO" sz="1800" dirty="0" smtClean="0">
                  <a:solidFill>
                    <a:srgbClr val="FF0000"/>
                  </a:solidFill>
                </a:rPr>
                <a:t>(DW:=0.1875)</a:t>
              </a:r>
              <a:endParaRPr lang="en-US" sz="1800" dirty="0">
                <a:solidFill>
                  <a:srgbClr val="FF0000"/>
                </a:solidFill>
              </a:endParaRPr>
            </a:p>
          </p:txBody>
        </p:sp>
      </p:grpSp>
      <p:grpSp>
        <p:nvGrpSpPr>
          <p:cNvPr id="21" name="Group 20"/>
          <p:cNvGrpSpPr/>
          <p:nvPr/>
        </p:nvGrpSpPr>
        <p:grpSpPr>
          <a:xfrm>
            <a:off x="5239101" y="4053839"/>
            <a:ext cx="3619849" cy="369332"/>
            <a:chOff x="5239101" y="4053839"/>
            <a:chExt cx="3619849" cy="369332"/>
          </a:xfrm>
        </p:grpSpPr>
        <p:sp>
          <p:nvSpPr>
            <p:cNvPr id="30" name="TextBox 29"/>
            <p:cNvSpPr txBox="1"/>
            <p:nvPr/>
          </p:nvSpPr>
          <p:spPr>
            <a:xfrm>
              <a:off x="5239101" y="4053839"/>
              <a:ext cx="300082" cy="369332"/>
            </a:xfrm>
            <a:prstGeom prst="rect">
              <a:avLst/>
            </a:prstGeom>
            <a:noFill/>
          </p:spPr>
          <p:txBody>
            <a:bodyPr wrap="none" rtlCol="0">
              <a:spAutoFit/>
            </a:bodyPr>
            <a:lstStyle/>
            <a:p>
              <a:r>
                <a:rPr lang="ro-RO" sz="1800" dirty="0"/>
                <a:t>3</a:t>
              </a:r>
              <a:endParaRPr lang="en-US" sz="1800" dirty="0"/>
            </a:p>
          </p:txBody>
        </p:sp>
        <p:sp>
          <p:nvSpPr>
            <p:cNvPr id="31" name="TextBox 30"/>
            <p:cNvSpPr txBox="1"/>
            <p:nvPr/>
          </p:nvSpPr>
          <p:spPr>
            <a:xfrm>
              <a:off x="6275325" y="4053839"/>
              <a:ext cx="351378" cy="369332"/>
            </a:xfrm>
            <a:prstGeom prst="rect">
              <a:avLst/>
            </a:prstGeom>
            <a:noFill/>
          </p:spPr>
          <p:txBody>
            <a:bodyPr wrap="none" rtlCol="0">
              <a:spAutoFit/>
            </a:bodyPr>
            <a:lstStyle/>
            <a:p>
              <a:r>
                <a:rPr lang="ro-RO" sz="1800" dirty="0" smtClean="0"/>
                <a:t>A</a:t>
              </a:r>
              <a:endParaRPr lang="en-US" sz="1800" dirty="0"/>
            </a:p>
          </p:txBody>
        </p:sp>
        <p:sp>
          <p:nvSpPr>
            <p:cNvPr id="32" name="TextBox 31"/>
            <p:cNvSpPr txBox="1"/>
            <p:nvPr/>
          </p:nvSpPr>
          <p:spPr>
            <a:xfrm>
              <a:off x="7161626" y="4053839"/>
              <a:ext cx="1697324" cy="369332"/>
            </a:xfrm>
            <a:prstGeom prst="rect">
              <a:avLst/>
            </a:prstGeom>
            <a:noFill/>
          </p:spPr>
          <p:txBody>
            <a:bodyPr wrap="none" rtlCol="0">
              <a:spAutoFit/>
            </a:bodyPr>
            <a:lstStyle/>
            <a:p>
              <a:r>
                <a:rPr lang="ro-RO" sz="1800" dirty="0">
                  <a:solidFill>
                    <a:srgbClr val="FF0000"/>
                  </a:solidFill>
                </a:rPr>
                <a:t>C</a:t>
              </a:r>
              <a:r>
                <a:rPr lang="ro-RO" sz="1800" dirty="0" smtClean="0">
                  <a:solidFill>
                    <a:srgbClr val="FF0000"/>
                  </a:solidFill>
                </a:rPr>
                <a:t>(DW:=0.0625)</a:t>
              </a:r>
              <a:endParaRPr lang="en-US" sz="1800" dirty="0">
                <a:solidFill>
                  <a:srgbClr val="FF0000"/>
                </a:solidFill>
              </a:endParaRPr>
            </a:p>
          </p:txBody>
        </p:sp>
      </p:grpSp>
      <p:grpSp>
        <p:nvGrpSpPr>
          <p:cNvPr id="23" name="Group 22"/>
          <p:cNvGrpSpPr/>
          <p:nvPr/>
        </p:nvGrpSpPr>
        <p:grpSpPr>
          <a:xfrm>
            <a:off x="5239101" y="4352092"/>
            <a:ext cx="3619849" cy="369332"/>
            <a:chOff x="5239101" y="4352092"/>
            <a:chExt cx="3619849" cy="369332"/>
          </a:xfrm>
        </p:grpSpPr>
        <p:sp>
          <p:nvSpPr>
            <p:cNvPr id="33" name="TextBox 32"/>
            <p:cNvSpPr txBox="1"/>
            <p:nvPr/>
          </p:nvSpPr>
          <p:spPr>
            <a:xfrm>
              <a:off x="5239101" y="4352092"/>
              <a:ext cx="300082" cy="369332"/>
            </a:xfrm>
            <a:prstGeom prst="rect">
              <a:avLst/>
            </a:prstGeom>
            <a:noFill/>
          </p:spPr>
          <p:txBody>
            <a:bodyPr wrap="none" rtlCol="0">
              <a:spAutoFit/>
            </a:bodyPr>
            <a:lstStyle/>
            <a:p>
              <a:r>
                <a:rPr lang="ro-RO" sz="1800" dirty="0" smtClean="0"/>
                <a:t>4</a:t>
              </a:r>
              <a:endParaRPr lang="en-US" sz="1800" dirty="0"/>
            </a:p>
          </p:txBody>
        </p:sp>
        <p:sp>
          <p:nvSpPr>
            <p:cNvPr id="34" name="TextBox 33"/>
            <p:cNvSpPr txBox="1"/>
            <p:nvPr/>
          </p:nvSpPr>
          <p:spPr>
            <a:xfrm>
              <a:off x="6275325" y="4352092"/>
              <a:ext cx="351378" cy="369332"/>
            </a:xfrm>
            <a:prstGeom prst="rect">
              <a:avLst/>
            </a:prstGeom>
            <a:noFill/>
          </p:spPr>
          <p:txBody>
            <a:bodyPr wrap="none" rtlCol="0">
              <a:spAutoFit/>
            </a:bodyPr>
            <a:lstStyle/>
            <a:p>
              <a:r>
                <a:rPr lang="ro-RO" sz="1800" dirty="0"/>
                <a:t>A</a:t>
              </a:r>
              <a:endParaRPr lang="en-US" sz="1800" dirty="0"/>
            </a:p>
          </p:txBody>
        </p:sp>
        <p:sp>
          <p:nvSpPr>
            <p:cNvPr id="35" name="TextBox 34"/>
            <p:cNvSpPr txBox="1"/>
            <p:nvPr/>
          </p:nvSpPr>
          <p:spPr>
            <a:xfrm>
              <a:off x="7161626" y="4352092"/>
              <a:ext cx="1697324" cy="369332"/>
            </a:xfrm>
            <a:prstGeom prst="rect">
              <a:avLst/>
            </a:prstGeom>
            <a:noFill/>
          </p:spPr>
          <p:txBody>
            <a:bodyPr wrap="none" rtlCol="0">
              <a:spAutoFit/>
            </a:bodyPr>
            <a:lstStyle/>
            <a:p>
              <a:r>
                <a:rPr lang="ro-RO" sz="1800" dirty="0">
                  <a:solidFill>
                    <a:srgbClr val="FF0000"/>
                  </a:solidFill>
                </a:rPr>
                <a:t>C</a:t>
              </a:r>
              <a:r>
                <a:rPr lang="ro-RO" sz="1800" dirty="0" smtClean="0">
                  <a:solidFill>
                    <a:srgbClr val="FF0000"/>
                  </a:solidFill>
                </a:rPr>
                <a:t>(DW:=0.0625)</a:t>
              </a:r>
              <a:endParaRPr lang="en-US" sz="1800" dirty="0">
                <a:solidFill>
                  <a:srgbClr val="FF0000"/>
                </a:solidFill>
              </a:endParaRPr>
            </a:p>
          </p:txBody>
        </p:sp>
      </p:grpSp>
      <p:grpSp>
        <p:nvGrpSpPr>
          <p:cNvPr id="36" name="Group 35"/>
          <p:cNvGrpSpPr/>
          <p:nvPr/>
        </p:nvGrpSpPr>
        <p:grpSpPr>
          <a:xfrm>
            <a:off x="5239101" y="4652510"/>
            <a:ext cx="3619849" cy="379878"/>
            <a:chOff x="5239101" y="4341546"/>
            <a:chExt cx="3619849" cy="379878"/>
          </a:xfrm>
        </p:grpSpPr>
        <p:sp>
          <p:nvSpPr>
            <p:cNvPr id="37" name="TextBox 36"/>
            <p:cNvSpPr txBox="1"/>
            <p:nvPr/>
          </p:nvSpPr>
          <p:spPr>
            <a:xfrm>
              <a:off x="5239101" y="4352092"/>
              <a:ext cx="300082" cy="369332"/>
            </a:xfrm>
            <a:prstGeom prst="rect">
              <a:avLst/>
            </a:prstGeom>
            <a:noFill/>
          </p:spPr>
          <p:txBody>
            <a:bodyPr wrap="none" rtlCol="0">
              <a:spAutoFit/>
            </a:bodyPr>
            <a:lstStyle/>
            <a:p>
              <a:r>
                <a:rPr lang="ro-RO" sz="1800" dirty="0" smtClean="0"/>
                <a:t>5</a:t>
              </a:r>
              <a:endParaRPr lang="en-US" sz="1800" dirty="0"/>
            </a:p>
          </p:txBody>
        </p:sp>
        <p:sp>
          <p:nvSpPr>
            <p:cNvPr id="38" name="TextBox 37"/>
            <p:cNvSpPr txBox="1"/>
            <p:nvPr/>
          </p:nvSpPr>
          <p:spPr>
            <a:xfrm>
              <a:off x="6275325" y="4341546"/>
              <a:ext cx="351378" cy="369332"/>
            </a:xfrm>
            <a:prstGeom prst="rect">
              <a:avLst/>
            </a:prstGeom>
            <a:noFill/>
          </p:spPr>
          <p:txBody>
            <a:bodyPr wrap="none" rtlCol="0">
              <a:spAutoFit/>
            </a:bodyPr>
            <a:lstStyle/>
            <a:p>
              <a:r>
                <a:rPr lang="ro-RO" sz="1800" dirty="0" smtClean="0"/>
                <a:t>A</a:t>
              </a:r>
              <a:endParaRPr lang="en-US" sz="1800" dirty="0"/>
            </a:p>
          </p:txBody>
        </p:sp>
        <p:sp>
          <p:nvSpPr>
            <p:cNvPr id="39" name="TextBox 38"/>
            <p:cNvSpPr txBox="1"/>
            <p:nvPr/>
          </p:nvSpPr>
          <p:spPr>
            <a:xfrm>
              <a:off x="7161626" y="4352092"/>
              <a:ext cx="1697324" cy="369332"/>
            </a:xfrm>
            <a:prstGeom prst="rect">
              <a:avLst/>
            </a:prstGeom>
            <a:noFill/>
          </p:spPr>
          <p:txBody>
            <a:bodyPr wrap="none" rtlCol="0">
              <a:spAutoFit/>
            </a:bodyPr>
            <a:lstStyle/>
            <a:p>
              <a:r>
                <a:rPr lang="ro-RO" sz="1800" dirty="0">
                  <a:solidFill>
                    <a:srgbClr val="FF0000"/>
                  </a:solidFill>
                </a:rPr>
                <a:t>C</a:t>
              </a:r>
              <a:r>
                <a:rPr lang="ro-RO" sz="1800" dirty="0" smtClean="0">
                  <a:solidFill>
                    <a:srgbClr val="FF0000"/>
                  </a:solidFill>
                </a:rPr>
                <a:t>(DW:=0.0625)</a:t>
              </a:r>
              <a:endParaRPr lang="en-US" sz="1800" dirty="0">
                <a:solidFill>
                  <a:srgbClr val="FF0000"/>
                </a:solidFill>
              </a:endParaRPr>
            </a:p>
          </p:txBody>
        </p:sp>
      </p:grpSp>
      <p:sp>
        <p:nvSpPr>
          <p:cNvPr id="28" name="Slide Number Placeholder 27"/>
          <p:cNvSpPr>
            <a:spLocks noGrp="1"/>
          </p:cNvSpPr>
          <p:nvPr>
            <p:ph type="sldNum" sz="quarter" idx="12"/>
          </p:nvPr>
        </p:nvSpPr>
        <p:spPr/>
        <p:txBody>
          <a:bodyPr/>
          <a:lstStyle/>
          <a:p>
            <a:fld id="{746EBC53-4E8D-444E-AD09-E7905F64ED17}" type="slidenum">
              <a:rPr lang="en-GB" smtClean="0"/>
              <a:pPr/>
              <a:t>35</a:t>
            </a:fld>
            <a:endParaRPr lang="en-GB"/>
          </a:p>
        </p:txBody>
      </p:sp>
    </p:spTree>
    <p:extLst>
      <p:ext uri="{BB962C8B-B14F-4D97-AF65-F5344CB8AC3E}">
        <p14:creationId xmlns:p14="http://schemas.microsoft.com/office/powerpoint/2010/main" val="95700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p:cNvSpPr txBox="1">
            <a:spLocks noChangeArrowheads="1"/>
          </p:cNvSpPr>
          <p:nvPr/>
        </p:nvSpPr>
        <p:spPr bwMode="auto">
          <a:xfrm>
            <a:off x="457200" y="457200"/>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a:lstStyle>
          <a:p>
            <a:pPr eaLnBrk="1" hangingPunct="1"/>
            <a:r>
              <a:rPr lang="en-US" sz="2800" dirty="0" err="1" smtClean="0"/>
              <a:t>Algoritmul</a:t>
            </a:r>
            <a:r>
              <a:rPr lang="en-US" sz="2800" dirty="0" smtClean="0"/>
              <a:t> </a:t>
            </a:r>
            <a:r>
              <a:rPr lang="en-US" sz="2800" dirty="0" err="1" smtClean="0"/>
              <a:t>lui</a:t>
            </a:r>
            <a:r>
              <a:rPr lang="en-US" sz="2800" dirty="0" smtClean="0"/>
              <a:t> Huang</a:t>
            </a:r>
            <a:r>
              <a:rPr lang="ro-RO" sz="2800" dirty="0" smtClean="0"/>
              <a:t> (4)</a:t>
            </a:r>
            <a:r>
              <a:rPr lang="en-US" sz="2800" dirty="0" smtClean="0"/>
              <a:t> </a:t>
            </a:r>
          </a:p>
        </p:txBody>
      </p:sp>
      <p:sp>
        <p:nvSpPr>
          <p:cNvPr id="5" name="P3"/>
          <p:cNvSpPr/>
          <p:nvPr/>
        </p:nvSpPr>
        <p:spPr bwMode="auto">
          <a:xfrm>
            <a:off x="3419872" y="3167214"/>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3</a:t>
            </a:r>
            <a:endParaRPr kumimoji="0" lang="en-US" sz="2200" b="1" i="0" u="none" strike="noStrike" cap="none" normalizeH="0" baseline="0" dirty="0" smtClean="0">
              <a:ln>
                <a:noFill/>
              </a:ln>
              <a:solidFill>
                <a:srgbClr val="FFFFFF"/>
              </a:solidFill>
              <a:effectLst/>
              <a:latin typeface="Times" charset="0"/>
            </a:endParaRPr>
          </a:p>
        </p:txBody>
      </p:sp>
      <p:sp>
        <p:nvSpPr>
          <p:cNvPr id="6" name="P1"/>
          <p:cNvSpPr/>
          <p:nvPr/>
        </p:nvSpPr>
        <p:spPr bwMode="auto">
          <a:xfrm>
            <a:off x="1139997" y="485170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1</a:t>
            </a:r>
            <a:endParaRPr kumimoji="0" lang="en-US" sz="2200" b="1" i="0" u="none" strike="noStrike" cap="none" normalizeH="0" baseline="0" dirty="0" smtClean="0">
              <a:ln>
                <a:noFill/>
              </a:ln>
              <a:solidFill>
                <a:srgbClr val="FFFFFF"/>
              </a:solidFill>
              <a:effectLst/>
              <a:latin typeface="Times" charset="0"/>
            </a:endParaRPr>
          </a:p>
        </p:txBody>
      </p:sp>
      <p:sp>
        <p:nvSpPr>
          <p:cNvPr id="7" name="P2"/>
          <p:cNvSpPr/>
          <p:nvPr/>
        </p:nvSpPr>
        <p:spPr bwMode="auto">
          <a:xfrm>
            <a:off x="3419872" y="485170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2</a:t>
            </a:r>
            <a:endParaRPr kumimoji="0" lang="en-US" sz="2200" b="1" i="0" u="none" strike="noStrike" cap="none" normalizeH="0" baseline="0" dirty="0" smtClean="0">
              <a:ln>
                <a:noFill/>
              </a:ln>
              <a:solidFill>
                <a:srgbClr val="FFFFFF"/>
              </a:solidFill>
              <a:effectLst/>
              <a:latin typeface="Times" charset="0"/>
            </a:endParaRPr>
          </a:p>
        </p:txBody>
      </p:sp>
      <p:sp>
        <p:nvSpPr>
          <p:cNvPr id="8" name="P4"/>
          <p:cNvSpPr/>
          <p:nvPr/>
        </p:nvSpPr>
        <p:spPr bwMode="auto">
          <a:xfrm>
            <a:off x="2687581" y="191683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4</a:t>
            </a:r>
            <a:endParaRPr kumimoji="0" lang="en-US" sz="2200" b="1" i="0" u="none" strike="noStrike" cap="none" normalizeH="0" baseline="0" dirty="0" smtClean="0">
              <a:ln>
                <a:noFill/>
              </a:ln>
              <a:solidFill>
                <a:srgbClr val="FFFFFF"/>
              </a:solidFill>
              <a:effectLst/>
              <a:latin typeface="Times" charset="0"/>
            </a:endParaRPr>
          </a:p>
        </p:txBody>
      </p:sp>
      <p:sp>
        <p:nvSpPr>
          <p:cNvPr id="9" name="P5"/>
          <p:cNvSpPr/>
          <p:nvPr/>
        </p:nvSpPr>
        <p:spPr bwMode="auto">
          <a:xfrm>
            <a:off x="4389120" y="1916832"/>
            <a:ext cx="365760" cy="365760"/>
          </a:xfrm>
          <a:prstGeom prst="ellipse">
            <a:avLst/>
          </a:prstGeom>
          <a:solidFill>
            <a:srgbClr val="0070C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a:solidFill>
                  <a:srgbClr val="FFFFFF"/>
                </a:solidFill>
                <a:latin typeface="Times" charset="0"/>
              </a:rPr>
              <a:t>5</a:t>
            </a:r>
            <a:endParaRPr kumimoji="0" lang="en-US" sz="2200" b="1" i="0" u="none" strike="noStrike" cap="none" normalizeH="0" baseline="0" dirty="0" smtClean="0">
              <a:ln>
                <a:noFill/>
              </a:ln>
              <a:solidFill>
                <a:srgbClr val="FFFFFF"/>
              </a:solidFill>
              <a:effectLst/>
              <a:latin typeface="Times" charset="0"/>
            </a:endParaRPr>
          </a:p>
        </p:txBody>
      </p:sp>
      <p:sp>
        <p:nvSpPr>
          <p:cNvPr id="10" name="A"/>
          <p:cNvSpPr/>
          <p:nvPr/>
        </p:nvSpPr>
        <p:spPr bwMode="auto">
          <a:xfrm>
            <a:off x="1139997" y="31672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smtClean="0">
                <a:solidFill>
                  <a:srgbClr val="FFFFFF"/>
                </a:solidFill>
                <a:latin typeface="Times" charset="0"/>
              </a:rPr>
              <a:t>A</a:t>
            </a:r>
            <a:endParaRPr kumimoji="0" lang="en-US" sz="2200" b="1" i="0" u="none" strike="noStrike" cap="none" normalizeH="0" baseline="0" dirty="0" smtClean="0">
              <a:ln>
                <a:noFill/>
              </a:ln>
              <a:solidFill>
                <a:srgbClr val="FFFFFF"/>
              </a:solidFill>
              <a:effectLst/>
              <a:latin typeface="Times" charset="0"/>
            </a:endParaRPr>
          </a:p>
        </p:txBody>
      </p:sp>
      <p:cxnSp>
        <p:nvCxnSpPr>
          <p:cNvPr id="11" name="Straight Connector 10"/>
          <p:cNvCxnSpPr>
            <a:stCxn id="10" idx="6"/>
            <a:endCxn id="5" idx="2"/>
          </p:cNvCxnSpPr>
          <p:nvPr/>
        </p:nvCxnSpPr>
        <p:spPr bwMode="auto">
          <a:xfrm>
            <a:off x="1505757" y="3350094"/>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4" name="Straight Connector 13"/>
          <p:cNvCxnSpPr>
            <a:stCxn id="6" idx="6"/>
            <a:endCxn id="7" idx="2"/>
          </p:cNvCxnSpPr>
          <p:nvPr/>
        </p:nvCxnSpPr>
        <p:spPr bwMode="auto">
          <a:xfrm>
            <a:off x="1505757" y="5034582"/>
            <a:ext cx="1914115"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7" name="Straight Connector 16"/>
          <p:cNvCxnSpPr>
            <a:stCxn id="10" idx="4"/>
            <a:endCxn id="6" idx="0"/>
          </p:cNvCxnSpPr>
          <p:nvPr/>
        </p:nvCxnSpPr>
        <p:spPr bwMode="auto">
          <a:xfrm>
            <a:off x="1322877"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a:stCxn id="5" idx="4"/>
            <a:endCxn id="7" idx="0"/>
          </p:cNvCxnSpPr>
          <p:nvPr/>
        </p:nvCxnSpPr>
        <p:spPr bwMode="auto">
          <a:xfrm>
            <a:off x="3602752" y="3532974"/>
            <a:ext cx="0" cy="131872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2" name="Straight Connector 21"/>
          <p:cNvCxnSpPr>
            <a:stCxn id="8" idx="5"/>
            <a:endCxn id="5" idx="1"/>
          </p:cNvCxnSpPr>
          <p:nvPr/>
        </p:nvCxnSpPr>
        <p:spPr bwMode="auto">
          <a:xfrm>
            <a:off x="2999777" y="2229028"/>
            <a:ext cx="473659"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4" name="Straight Connector 23"/>
          <p:cNvCxnSpPr>
            <a:stCxn id="9" idx="3"/>
            <a:endCxn id="5" idx="7"/>
          </p:cNvCxnSpPr>
          <p:nvPr/>
        </p:nvCxnSpPr>
        <p:spPr bwMode="auto">
          <a:xfrm flipH="1">
            <a:off x="3732068" y="2229028"/>
            <a:ext cx="710616" cy="99175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865570184"/>
              </p:ext>
            </p:extLst>
          </p:nvPr>
        </p:nvGraphicFramePr>
        <p:xfrm>
          <a:off x="4932040" y="3430338"/>
          <a:ext cx="3933786" cy="1554480"/>
        </p:xfrm>
        <a:graphic>
          <a:graphicData uri="http://schemas.openxmlformats.org/drawingml/2006/table">
            <a:tbl>
              <a:tblPr firstRow="1" bandRow="1">
                <a:tableStyleId>{5C22544A-7EE6-4342-B048-85BDC9FD1C3A}</a:tableStyleId>
              </a:tblPr>
              <a:tblGrid>
                <a:gridCol w="1008112"/>
                <a:gridCol w="1080120"/>
                <a:gridCol w="1845554"/>
              </a:tblGrid>
              <a:tr h="268381">
                <a:tc>
                  <a:txBody>
                    <a:bodyPr/>
                    <a:lstStyle/>
                    <a:p>
                      <a:pPr algn="ctr"/>
                      <a:r>
                        <a:rPr lang="ro-RO" sz="1400" dirty="0" smtClean="0"/>
                        <a:t>Sursă</a:t>
                      </a:r>
                      <a:endParaRPr lang="en-US" sz="1400" dirty="0"/>
                    </a:p>
                  </a:txBody>
                  <a:tcPr/>
                </a:tc>
                <a:tc>
                  <a:txBody>
                    <a:bodyPr/>
                    <a:lstStyle/>
                    <a:p>
                      <a:pPr algn="ctr"/>
                      <a:r>
                        <a:rPr lang="ro-RO" sz="1400" dirty="0" smtClean="0"/>
                        <a:t>Destinație</a:t>
                      </a:r>
                      <a:endParaRPr lang="en-US" sz="1400" dirty="0"/>
                    </a:p>
                  </a:txBody>
                  <a:tcPr/>
                </a:tc>
                <a:tc>
                  <a:txBody>
                    <a:bodyPr/>
                    <a:lstStyle/>
                    <a:p>
                      <a:pPr algn="ctr"/>
                      <a:r>
                        <a:rPr lang="ro-RO" sz="1400" dirty="0" smtClean="0"/>
                        <a:t>Mesaj</a:t>
                      </a:r>
                      <a:endParaRPr lang="en-US" sz="1400" dirty="0"/>
                    </a:p>
                  </a:txBody>
                  <a:tcPr/>
                </a:tc>
              </a:tr>
              <a:tr h="268381">
                <a:tc>
                  <a:txBody>
                    <a:bodyPr/>
                    <a:lstStyle/>
                    <a:p>
                      <a:pPr algn="ctr"/>
                      <a:endParaRPr lang="en-US" sz="1600" dirty="0"/>
                    </a:p>
                  </a:txBody>
                  <a:tcPr/>
                </a:tc>
                <a:tc>
                  <a:txBody>
                    <a:bodyPr/>
                    <a:lstStyle/>
                    <a:p>
                      <a:pPr algn="ctr"/>
                      <a:endParaRPr lang="en-US" sz="1400" dirty="0"/>
                    </a:p>
                  </a:txBody>
                  <a:tcPr/>
                </a:tc>
                <a:tc>
                  <a:txBody>
                    <a:bodyPr/>
                    <a:lstStyle/>
                    <a:p>
                      <a:pPr algn="ctr"/>
                      <a:endParaRPr lang="en-US" sz="1400" dirty="0"/>
                    </a:p>
                  </a:txBody>
                  <a:tcPr/>
                </a:tc>
              </a:tr>
              <a:tr h="268381">
                <a:tc>
                  <a:txBody>
                    <a:bodyPr/>
                    <a:lstStyle/>
                    <a:p>
                      <a:endParaRPr lang="en-US" sz="1400" dirty="0"/>
                    </a:p>
                  </a:txBody>
                  <a:tcPr/>
                </a:tc>
                <a:tc>
                  <a:txBody>
                    <a:bodyPr/>
                    <a:lstStyle/>
                    <a:p>
                      <a:endParaRPr lang="en-US" sz="1400"/>
                    </a:p>
                  </a:txBody>
                  <a:tcPr/>
                </a:tc>
                <a:tc>
                  <a:txBody>
                    <a:bodyPr/>
                    <a:lstStyle/>
                    <a:p>
                      <a:endParaRPr lang="en-US" sz="1400" dirty="0"/>
                    </a:p>
                  </a:txBody>
                  <a:tcPr/>
                </a:tc>
              </a:tr>
              <a:tr h="268381">
                <a:tc>
                  <a:txBody>
                    <a:bodyPr/>
                    <a:lstStyle/>
                    <a:p>
                      <a:endParaRPr lang="en-US" sz="1400"/>
                    </a:p>
                  </a:txBody>
                  <a:tcPr/>
                </a:tc>
                <a:tc>
                  <a:txBody>
                    <a:bodyPr/>
                    <a:lstStyle/>
                    <a:p>
                      <a:endParaRPr lang="en-US" sz="1400"/>
                    </a:p>
                  </a:txBody>
                  <a:tcPr/>
                </a:tc>
                <a:tc>
                  <a:txBody>
                    <a:bodyPr/>
                    <a:lstStyle/>
                    <a:p>
                      <a:endParaRPr lang="en-US" sz="1400"/>
                    </a:p>
                  </a:txBody>
                  <a:tcPr/>
                </a:tc>
              </a:tr>
              <a:tr h="268381">
                <a:tc>
                  <a:txBody>
                    <a:bodyPr/>
                    <a:lstStyle/>
                    <a:p>
                      <a:endParaRPr lang="en-US" sz="1400"/>
                    </a:p>
                  </a:txBody>
                  <a:tcPr/>
                </a:tc>
                <a:tc>
                  <a:txBody>
                    <a:bodyPr/>
                    <a:lstStyle/>
                    <a:p>
                      <a:endParaRPr lang="en-US" sz="1400"/>
                    </a:p>
                  </a:txBody>
                  <a:tcPr/>
                </a:tc>
                <a:tc>
                  <a:txBody>
                    <a:bodyPr/>
                    <a:lstStyle/>
                    <a:p>
                      <a:endParaRPr lang="en-US" sz="1400" dirty="0"/>
                    </a:p>
                  </a:txBody>
                  <a:tcPr/>
                </a:tc>
              </a:tr>
            </a:tbl>
          </a:graphicData>
        </a:graphic>
      </p:graphicFrame>
      <p:sp>
        <p:nvSpPr>
          <p:cNvPr id="12" name="A-1"/>
          <p:cNvSpPr txBox="1"/>
          <p:nvPr/>
        </p:nvSpPr>
        <p:spPr>
          <a:xfrm>
            <a:off x="730315" y="3119261"/>
            <a:ext cx="338554" cy="461665"/>
          </a:xfrm>
          <a:prstGeom prst="rect">
            <a:avLst/>
          </a:prstGeom>
          <a:noFill/>
        </p:spPr>
        <p:txBody>
          <a:bodyPr wrap="none" rtlCol="0">
            <a:spAutoFit/>
          </a:bodyPr>
          <a:lstStyle/>
          <a:p>
            <a:r>
              <a:rPr lang="ro-RO" dirty="0"/>
              <a:t>1</a:t>
            </a:r>
            <a:endParaRPr lang="en-US" dirty="0"/>
          </a:p>
        </p:txBody>
      </p:sp>
      <p:sp>
        <p:nvSpPr>
          <p:cNvPr id="13" name="P1-0"/>
          <p:cNvSpPr txBox="1"/>
          <p:nvPr/>
        </p:nvSpPr>
        <p:spPr>
          <a:xfrm>
            <a:off x="730315" y="4803749"/>
            <a:ext cx="338554" cy="461665"/>
          </a:xfrm>
          <a:prstGeom prst="rect">
            <a:avLst/>
          </a:prstGeom>
          <a:noFill/>
        </p:spPr>
        <p:txBody>
          <a:bodyPr wrap="none" rtlCol="0">
            <a:spAutoFit/>
          </a:bodyPr>
          <a:lstStyle/>
          <a:p>
            <a:r>
              <a:rPr lang="ro-RO" dirty="0" smtClean="0"/>
              <a:t>0</a:t>
            </a:r>
            <a:endParaRPr lang="en-US" dirty="0"/>
          </a:p>
        </p:txBody>
      </p:sp>
      <p:sp>
        <p:nvSpPr>
          <p:cNvPr id="15" name="P3-0"/>
          <p:cNvSpPr txBox="1"/>
          <p:nvPr/>
        </p:nvSpPr>
        <p:spPr>
          <a:xfrm>
            <a:off x="3918099" y="3119260"/>
            <a:ext cx="338554" cy="461665"/>
          </a:xfrm>
          <a:prstGeom prst="rect">
            <a:avLst/>
          </a:prstGeom>
          <a:noFill/>
        </p:spPr>
        <p:txBody>
          <a:bodyPr wrap="none" rtlCol="0">
            <a:spAutoFit/>
          </a:bodyPr>
          <a:lstStyle/>
          <a:p>
            <a:r>
              <a:rPr lang="ro-RO" dirty="0" smtClean="0"/>
              <a:t>0</a:t>
            </a:r>
            <a:endParaRPr lang="en-US" dirty="0"/>
          </a:p>
        </p:txBody>
      </p:sp>
      <p:sp>
        <p:nvSpPr>
          <p:cNvPr id="16" name="P2-0"/>
          <p:cNvSpPr txBox="1"/>
          <p:nvPr/>
        </p:nvSpPr>
        <p:spPr>
          <a:xfrm>
            <a:off x="3918099" y="4800477"/>
            <a:ext cx="338554" cy="461665"/>
          </a:xfrm>
          <a:prstGeom prst="rect">
            <a:avLst/>
          </a:prstGeom>
          <a:noFill/>
        </p:spPr>
        <p:txBody>
          <a:bodyPr wrap="none" rtlCol="0">
            <a:spAutoFit/>
          </a:bodyPr>
          <a:lstStyle/>
          <a:p>
            <a:r>
              <a:rPr lang="ro-RO" dirty="0" smtClean="0"/>
              <a:t>0</a:t>
            </a:r>
            <a:endParaRPr lang="en-US" dirty="0"/>
          </a:p>
        </p:txBody>
      </p:sp>
      <p:sp>
        <p:nvSpPr>
          <p:cNvPr id="18" name="P4-0"/>
          <p:cNvSpPr txBox="1"/>
          <p:nvPr/>
        </p:nvSpPr>
        <p:spPr>
          <a:xfrm>
            <a:off x="2293537" y="1868876"/>
            <a:ext cx="338554" cy="461665"/>
          </a:xfrm>
          <a:prstGeom prst="rect">
            <a:avLst/>
          </a:prstGeom>
          <a:noFill/>
        </p:spPr>
        <p:txBody>
          <a:bodyPr wrap="none" rtlCol="0">
            <a:spAutoFit/>
          </a:bodyPr>
          <a:lstStyle/>
          <a:p>
            <a:r>
              <a:rPr lang="ro-RO" dirty="0" smtClean="0"/>
              <a:t>0</a:t>
            </a:r>
            <a:endParaRPr lang="en-US" dirty="0"/>
          </a:p>
        </p:txBody>
      </p:sp>
      <p:sp>
        <p:nvSpPr>
          <p:cNvPr id="20" name="P5-0"/>
          <p:cNvSpPr txBox="1"/>
          <p:nvPr/>
        </p:nvSpPr>
        <p:spPr>
          <a:xfrm>
            <a:off x="4841010" y="1868877"/>
            <a:ext cx="338554" cy="461665"/>
          </a:xfrm>
          <a:prstGeom prst="rect">
            <a:avLst/>
          </a:prstGeom>
          <a:noFill/>
        </p:spPr>
        <p:txBody>
          <a:bodyPr wrap="none" rtlCol="0">
            <a:spAutoFit/>
          </a:bodyPr>
          <a:lstStyle/>
          <a:p>
            <a:r>
              <a:rPr lang="ro-RO" dirty="0" smtClean="0"/>
              <a:t>0</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2659463795"/>
              </p:ext>
            </p:extLst>
          </p:nvPr>
        </p:nvGraphicFramePr>
        <p:xfrm>
          <a:off x="6378940" y="5273953"/>
          <a:ext cx="716444" cy="741680"/>
        </p:xfrm>
        <a:graphic>
          <a:graphicData uri="http://schemas.openxmlformats.org/drawingml/2006/table">
            <a:tbl>
              <a:tblPr firstRow="1" bandRow="1">
                <a:tableStyleId>{5C22544A-7EE6-4342-B048-85BDC9FD1C3A}</a:tableStyleId>
              </a:tblPr>
              <a:tblGrid>
                <a:gridCol w="716444"/>
              </a:tblGrid>
              <a:tr h="370840">
                <a:tc>
                  <a:txBody>
                    <a:bodyPr/>
                    <a:lstStyle/>
                    <a:p>
                      <a:pPr algn="ctr"/>
                      <a:r>
                        <a:rPr lang="ro-RO" sz="1600" dirty="0" smtClean="0"/>
                        <a:t>TIMP</a:t>
                      </a:r>
                      <a:endParaRPr lang="en-US" sz="1600" dirty="0"/>
                    </a:p>
                  </a:txBody>
                  <a:tcPr/>
                </a:tc>
              </a:tr>
              <a:tr h="370840">
                <a:tc>
                  <a:txBody>
                    <a:bodyPr/>
                    <a:lstStyle/>
                    <a:p>
                      <a:pPr algn="ctr"/>
                      <a:r>
                        <a:rPr lang="ro-RO" sz="1600" dirty="0" smtClean="0"/>
                        <a:t>5</a:t>
                      </a:r>
                      <a:endParaRPr lang="en-US" sz="1600" dirty="0"/>
                    </a:p>
                  </a:txBody>
                  <a:tcPr/>
                </a:tc>
              </a:tr>
            </a:tbl>
          </a:graphicData>
        </a:graphic>
      </p:graphicFrame>
      <p:sp>
        <p:nvSpPr>
          <p:cNvPr id="2" name="Slide Number Placeholder 1"/>
          <p:cNvSpPr>
            <a:spLocks noGrp="1"/>
          </p:cNvSpPr>
          <p:nvPr>
            <p:ph type="sldNum" sz="quarter" idx="12"/>
          </p:nvPr>
        </p:nvSpPr>
        <p:spPr/>
        <p:txBody>
          <a:bodyPr/>
          <a:lstStyle/>
          <a:p>
            <a:fld id="{746EBC53-4E8D-444E-AD09-E7905F64ED17}" type="slidenum">
              <a:rPr lang="en-GB" smtClean="0"/>
              <a:pPr/>
              <a:t>36</a:t>
            </a:fld>
            <a:endParaRPr lang="en-GB"/>
          </a:p>
        </p:txBody>
      </p:sp>
    </p:spTree>
    <p:extLst>
      <p:ext uri="{BB962C8B-B14F-4D97-AF65-F5344CB8AC3E}">
        <p14:creationId xmlns:p14="http://schemas.microsoft.com/office/powerpoint/2010/main" val="2380637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14300" y="76200"/>
            <a:ext cx="8915400" cy="1066800"/>
          </a:xfrm>
        </p:spPr>
        <p:txBody>
          <a:bodyPr/>
          <a:lstStyle/>
          <a:p>
            <a:r>
              <a:rPr lang="ro-RO" sz="2800" dirty="0" smtClean="0"/>
              <a:t>Sumar</a:t>
            </a:r>
            <a:endParaRPr lang="en-US" sz="2800" dirty="0" smtClean="0"/>
          </a:p>
        </p:txBody>
      </p:sp>
      <p:sp>
        <p:nvSpPr>
          <p:cNvPr id="22531" name="Content Placeholder 2"/>
          <p:cNvSpPr>
            <a:spLocks noGrp="1"/>
          </p:cNvSpPr>
          <p:nvPr>
            <p:ph idx="1"/>
          </p:nvPr>
        </p:nvSpPr>
        <p:spPr>
          <a:xfrm>
            <a:off x="4805" y="1988840"/>
            <a:ext cx="9144000" cy="4525963"/>
          </a:xfrm>
        </p:spPr>
        <p:txBody>
          <a:bodyPr/>
          <a:lstStyle/>
          <a:p>
            <a:r>
              <a:rPr lang="ro-RO" sz="2800" dirty="0" smtClean="0"/>
              <a:t>Problematica terminării programelor distribuite</a:t>
            </a:r>
            <a:endParaRPr lang="en-US" sz="2800" dirty="0" smtClean="0"/>
          </a:p>
          <a:p>
            <a:r>
              <a:rPr lang="ro-RO" sz="2800" dirty="0" smtClean="0"/>
              <a:t>Cazul proceselor organizate în inel</a:t>
            </a:r>
            <a:endParaRPr lang="en-US" sz="2800" dirty="0" smtClean="0"/>
          </a:p>
          <a:p>
            <a:r>
              <a:rPr lang="ro-RO" sz="2800" dirty="0" smtClean="0"/>
              <a:t>Tehnica jetoanelor pentru cazul general</a:t>
            </a:r>
            <a:endParaRPr lang="en-US" sz="2800" dirty="0" smtClean="0"/>
          </a:p>
          <a:p>
            <a:r>
              <a:rPr lang="ro-RO" sz="2800" dirty="0" smtClean="0"/>
              <a:t>Confirmarea mesajelor</a:t>
            </a:r>
            <a:endParaRPr lang="en-US" sz="2800" dirty="0" smtClean="0"/>
          </a:p>
          <a:p>
            <a:r>
              <a:rPr lang="ro-RO" sz="2800" dirty="0" smtClean="0"/>
              <a:t>Algoritmul Dijkstra-Scholten</a:t>
            </a:r>
            <a:endParaRPr lang="en-US" sz="2800" dirty="0" smtClean="0"/>
          </a:p>
          <a:p>
            <a:r>
              <a:rPr lang="ro-RO" sz="2800" dirty="0" smtClean="0"/>
              <a:t>Detecția terminării folosind marcaje</a:t>
            </a:r>
            <a:endParaRPr lang="en-US" sz="2800" dirty="0" smtClean="0"/>
          </a:p>
          <a:p>
            <a:r>
              <a:rPr lang="ro-RO" sz="2800" dirty="0" smtClean="0"/>
              <a:t>Algoritmul lui Huang</a:t>
            </a:r>
            <a:endParaRPr lang="en-US" sz="2800" dirty="0"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37</a:t>
            </a:fld>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err="1" smtClean="0"/>
              <a:t>Algoritmul</a:t>
            </a:r>
            <a:r>
              <a:rPr lang="en-US" dirty="0" smtClean="0"/>
              <a:t> </a:t>
            </a:r>
            <a:r>
              <a:rPr lang="en-US" dirty="0" err="1" smtClean="0"/>
              <a:t>pentru</a:t>
            </a:r>
            <a:r>
              <a:rPr lang="en-US" dirty="0" smtClean="0"/>
              <a:t> </a:t>
            </a:r>
            <a:r>
              <a:rPr lang="en-US" dirty="0" err="1" smtClean="0"/>
              <a:t>detectia</a:t>
            </a:r>
            <a:r>
              <a:rPr lang="en-US" dirty="0" smtClean="0"/>
              <a:t> </a:t>
            </a:r>
            <a:r>
              <a:rPr lang="en-US" dirty="0" err="1" smtClean="0"/>
              <a:t>terminarii</a:t>
            </a:r>
            <a:r>
              <a:rPr lang="en-US" dirty="0" smtClean="0"/>
              <a:t> </a:t>
            </a:r>
            <a:r>
              <a:rPr lang="en-US" dirty="0" err="1" smtClean="0"/>
              <a:t>folosind</a:t>
            </a:r>
            <a:r>
              <a:rPr lang="en-US" dirty="0" smtClean="0"/>
              <a:t>:</a:t>
            </a:r>
          </a:p>
          <a:p>
            <a:pPr marL="971550" lvl="1" indent="-514350">
              <a:buFont typeface="+mj-lt"/>
              <a:buAutoNum type="arabicPeriod"/>
            </a:pPr>
            <a:r>
              <a:rPr lang="en-US" dirty="0" err="1" smtClean="0"/>
              <a:t>Dijkstra-Scholten</a:t>
            </a:r>
            <a:endParaRPr lang="en-US" dirty="0" smtClean="0"/>
          </a:p>
          <a:p>
            <a:pPr marL="971550" lvl="1" indent="-514350">
              <a:buFont typeface="+mj-lt"/>
              <a:buAutoNum type="arabicPeriod"/>
            </a:pPr>
            <a:r>
              <a:rPr lang="en-US" dirty="0" smtClean="0"/>
              <a:t>Huang</a:t>
            </a:r>
          </a:p>
          <a:p>
            <a:r>
              <a:rPr lang="en-US" dirty="0" smtClean="0"/>
              <a:t>… </a:t>
            </a:r>
            <a:r>
              <a:rPr lang="en-US" dirty="0" err="1" smtClean="0"/>
              <a:t>este</a:t>
            </a:r>
            <a:r>
              <a:rPr lang="en-US" dirty="0" smtClean="0"/>
              <a:t> un </a:t>
            </a:r>
            <a:r>
              <a:rPr lang="en-US" dirty="0" err="1" smtClean="0"/>
              <a:t>algoritm</a:t>
            </a:r>
            <a:r>
              <a:rPr lang="en-US" dirty="0" smtClean="0"/>
              <a:t> </a:t>
            </a:r>
            <a:r>
              <a:rPr lang="en-US" dirty="0" err="1" smtClean="0"/>
              <a:t>unda</a:t>
            </a:r>
            <a:r>
              <a:rPr lang="en-US" dirty="0" smtClean="0"/>
              <a:t>? </a:t>
            </a:r>
            <a:r>
              <a:rPr lang="en-US" dirty="0" err="1" smtClean="0"/>
              <a:t>Justificare</a:t>
            </a:r>
            <a:r>
              <a:rPr lang="en-US" dirty="0" smtClean="0"/>
              <a:t>…</a:t>
            </a:r>
            <a:endParaRPr lang="en-US" dirty="0"/>
          </a:p>
        </p:txBody>
      </p:sp>
      <p:sp>
        <p:nvSpPr>
          <p:cNvPr id="4" name="Slide Number Placeholder 3"/>
          <p:cNvSpPr>
            <a:spLocks noGrp="1"/>
          </p:cNvSpPr>
          <p:nvPr>
            <p:ph type="sldNum" sz="quarter" idx="12"/>
          </p:nvPr>
        </p:nvSpPr>
        <p:spPr/>
        <p:txBody>
          <a:bodyPr/>
          <a:lstStyle/>
          <a:p>
            <a:fld id="{746EBC53-4E8D-444E-AD09-E7905F64ED17}" type="slidenum">
              <a:rPr lang="en-GB" smtClean="0"/>
              <a:pPr/>
              <a:t>38</a:t>
            </a:fld>
            <a:endParaRPr lang="en-GB"/>
          </a:p>
        </p:txBody>
      </p:sp>
    </p:spTree>
    <p:extLst>
      <p:ext uri="{BB962C8B-B14F-4D97-AF65-F5344CB8AC3E}">
        <p14:creationId xmlns:p14="http://schemas.microsoft.com/office/powerpoint/2010/main" val="2494738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2924175"/>
            <a:ext cx="8915400" cy="1066800"/>
          </a:xfrm>
        </p:spPr>
        <p:txBody>
          <a:bodyPr/>
          <a:lstStyle/>
          <a:p>
            <a:r>
              <a:rPr lang="ro-RO" smtClean="0"/>
              <a:t>Întrebări?</a:t>
            </a:r>
            <a:endParaRPr lang="en-US" smtClean="0"/>
          </a:p>
        </p:txBody>
      </p:sp>
      <p:sp>
        <p:nvSpPr>
          <p:cNvPr id="2" name="Slide Number Placeholder 1"/>
          <p:cNvSpPr>
            <a:spLocks noGrp="1"/>
          </p:cNvSpPr>
          <p:nvPr>
            <p:ph type="sldNum" sz="quarter" idx="12"/>
          </p:nvPr>
        </p:nvSpPr>
        <p:spPr/>
        <p:txBody>
          <a:bodyPr/>
          <a:lstStyle/>
          <a:p>
            <a:fld id="{746EBC53-4E8D-444E-AD09-E7905F64ED17}" type="slidenum">
              <a:rPr lang="en-GB" smtClean="0"/>
              <a:pPr/>
              <a:t>39</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z="2800" smtClean="0"/>
              <a:t>Procese organizate </a:t>
            </a:r>
            <a:r>
              <a:rPr lang="ro-RO" altLang="en-US" sz="2800" smtClean="0"/>
              <a:t>î</a:t>
            </a:r>
            <a:r>
              <a:rPr lang="en-US" altLang="en-US" sz="2800" smtClean="0"/>
              <a:t>n inel</a:t>
            </a:r>
          </a:p>
        </p:txBody>
      </p:sp>
      <p:sp>
        <p:nvSpPr>
          <p:cNvPr id="71683" name="Oval 3"/>
          <p:cNvSpPr>
            <a:spLocks noChangeArrowheads="1"/>
          </p:cNvSpPr>
          <p:nvPr/>
        </p:nvSpPr>
        <p:spPr bwMode="auto">
          <a:xfrm>
            <a:off x="1752600" y="2165176"/>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P(1)</a:t>
            </a:r>
            <a:endParaRPr lang="en-US" altLang="en-US"/>
          </a:p>
        </p:txBody>
      </p:sp>
      <p:sp>
        <p:nvSpPr>
          <p:cNvPr id="71684" name="Oval 4"/>
          <p:cNvSpPr>
            <a:spLocks noChangeArrowheads="1"/>
          </p:cNvSpPr>
          <p:nvPr/>
        </p:nvSpPr>
        <p:spPr bwMode="auto">
          <a:xfrm>
            <a:off x="3276600" y="3003376"/>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P(2)</a:t>
            </a:r>
            <a:endParaRPr lang="en-US" altLang="en-US"/>
          </a:p>
        </p:txBody>
      </p:sp>
      <p:sp>
        <p:nvSpPr>
          <p:cNvPr id="71685" name="Oval 5"/>
          <p:cNvSpPr>
            <a:spLocks noChangeArrowheads="1"/>
          </p:cNvSpPr>
          <p:nvPr/>
        </p:nvSpPr>
        <p:spPr bwMode="auto">
          <a:xfrm>
            <a:off x="3276600" y="4374976"/>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P(3)</a:t>
            </a:r>
            <a:endParaRPr lang="en-US" altLang="en-US"/>
          </a:p>
        </p:txBody>
      </p:sp>
      <p:sp>
        <p:nvSpPr>
          <p:cNvPr id="71686" name="Oval 6"/>
          <p:cNvSpPr>
            <a:spLocks noChangeArrowheads="1"/>
          </p:cNvSpPr>
          <p:nvPr/>
        </p:nvSpPr>
        <p:spPr bwMode="auto">
          <a:xfrm>
            <a:off x="1828800" y="5213176"/>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P(4)</a:t>
            </a:r>
            <a:endParaRPr lang="en-US" altLang="en-US"/>
          </a:p>
        </p:txBody>
      </p:sp>
      <p:sp>
        <p:nvSpPr>
          <p:cNvPr id="71687" name="Oval 7"/>
          <p:cNvSpPr>
            <a:spLocks noChangeArrowheads="1"/>
          </p:cNvSpPr>
          <p:nvPr/>
        </p:nvSpPr>
        <p:spPr bwMode="auto">
          <a:xfrm>
            <a:off x="228600" y="4451176"/>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P(5)</a:t>
            </a:r>
            <a:endParaRPr lang="en-US" altLang="en-US"/>
          </a:p>
        </p:txBody>
      </p:sp>
      <p:sp>
        <p:nvSpPr>
          <p:cNvPr id="71688" name="Oval 8"/>
          <p:cNvSpPr>
            <a:spLocks noChangeArrowheads="1"/>
          </p:cNvSpPr>
          <p:nvPr/>
        </p:nvSpPr>
        <p:spPr bwMode="auto">
          <a:xfrm>
            <a:off x="228600" y="3079576"/>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P(6)</a:t>
            </a:r>
            <a:endParaRPr lang="en-US" altLang="en-US"/>
          </a:p>
        </p:txBody>
      </p:sp>
      <p:sp>
        <p:nvSpPr>
          <p:cNvPr id="71689" name="Line 9"/>
          <p:cNvSpPr>
            <a:spLocks noChangeShapeType="1"/>
          </p:cNvSpPr>
          <p:nvPr/>
        </p:nvSpPr>
        <p:spPr bwMode="auto">
          <a:xfrm>
            <a:off x="2362200" y="2546176"/>
            <a:ext cx="9144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690" name="Line 10"/>
          <p:cNvSpPr>
            <a:spLocks noChangeShapeType="1"/>
          </p:cNvSpPr>
          <p:nvPr/>
        </p:nvSpPr>
        <p:spPr bwMode="auto">
          <a:xfrm>
            <a:off x="3581400" y="3612976"/>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691" name="Line 11"/>
          <p:cNvSpPr>
            <a:spLocks noChangeShapeType="1"/>
          </p:cNvSpPr>
          <p:nvPr/>
        </p:nvSpPr>
        <p:spPr bwMode="auto">
          <a:xfrm flipH="1">
            <a:off x="2362200" y="4832176"/>
            <a:ext cx="9906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692" name="Line 12"/>
          <p:cNvSpPr>
            <a:spLocks noChangeShapeType="1"/>
          </p:cNvSpPr>
          <p:nvPr/>
        </p:nvSpPr>
        <p:spPr bwMode="auto">
          <a:xfrm flipH="1" flipV="1">
            <a:off x="762000" y="4908376"/>
            <a:ext cx="10668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693" name="Line 13"/>
          <p:cNvSpPr>
            <a:spLocks noChangeShapeType="1"/>
          </p:cNvSpPr>
          <p:nvPr/>
        </p:nvSpPr>
        <p:spPr bwMode="auto">
          <a:xfrm flipV="1">
            <a:off x="533400" y="3689176"/>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694" name="Line 14"/>
          <p:cNvSpPr>
            <a:spLocks noChangeShapeType="1"/>
          </p:cNvSpPr>
          <p:nvPr/>
        </p:nvSpPr>
        <p:spPr bwMode="auto">
          <a:xfrm flipV="1">
            <a:off x="685800" y="2546176"/>
            <a:ext cx="10668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697" name="Oval 17"/>
          <p:cNvSpPr>
            <a:spLocks noChangeArrowheads="1"/>
          </p:cNvSpPr>
          <p:nvPr/>
        </p:nvSpPr>
        <p:spPr bwMode="auto">
          <a:xfrm>
            <a:off x="1752600" y="2165176"/>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P(1)</a:t>
            </a:r>
            <a:endParaRPr lang="en-US" altLang="en-US"/>
          </a:p>
        </p:txBody>
      </p:sp>
      <p:sp>
        <p:nvSpPr>
          <p:cNvPr id="71698" name="Oval 18"/>
          <p:cNvSpPr>
            <a:spLocks noChangeArrowheads="1"/>
          </p:cNvSpPr>
          <p:nvPr/>
        </p:nvSpPr>
        <p:spPr bwMode="auto">
          <a:xfrm>
            <a:off x="3276600" y="3003376"/>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P(2)</a:t>
            </a:r>
            <a:endParaRPr lang="en-US" altLang="en-US"/>
          </a:p>
        </p:txBody>
      </p:sp>
      <p:sp>
        <p:nvSpPr>
          <p:cNvPr id="71699" name="Line 19"/>
          <p:cNvSpPr>
            <a:spLocks noChangeShapeType="1"/>
          </p:cNvSpPr>
          <p:nvPr/>
        </p:nvSpPr>
        <p:spPr bwMode="auto">
          <a:xfrm flipV="1">
            <a:off x="5410200" y="2546176"/>
            <a:ext cx="10668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700" name="Oval 20"/>
          <p:cNvSpPr>
            <a:spLocks noChangeArrowheads="1"/>
          </p:cNvSpPr>
          <p:nvPr/>
        </p:nvSpPr>
        <p:spPr bwMode="auto">
          <a:xfrm>
            <a:off x="1752600" y="2165176"/>
            <a:ext cx="609600" cy="609600"/>
          </a:xfrm>
          <a:prstGeom prst="ellipse">
            <a:avLst/>
          </a:prstGeom>
          <a:solidFill>
            <a:srgbClr val="99CCFF"/>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P(1)</a:t>
            </a:r>
            <a:endParaRPr lang="en-US" altLang="en-US"/>
          </a:p>
        </p:txBody>
      </p:sp>
      <p:sp>
        <p:nvSpPr>
          <p:cNvPr id="71701" name="Oval 21"/>
          <p:cNvSpPr>
            <a:spLocks noChangeArrowheads="1"/>
          </p:cNvSpPr>
          <p:nvPr/>
        </p:nvSpPr>
        <p:spPr bwMode="auto">
          <a:xfrm>
            <a:off x="6477000" y="2165176"/>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P(1)</a:t>
            </a:r>
            <a:endParaRPr lang="en-US" altLang="en-US"/>
          </a:p>
        </p:txBody>
      </p:sp>
      <p:sp>
        <p:nvSpPr>
          <p:cNvPr id="71702" name="Oval 22"/>
          <p:cNvSpPr>
            <a:spLocks noChangeArrowheads="1"/>
          </p:cNvSpPr>
          <p:nvPr/>
        </p:nvSpPr>
        <p:spPr bwMode="auto">
          <a:xfrm>
            <a:off x="8001000" y="4374976"/>
            <a:ext cx="609600" cy="609600"/>
          </a:xfrm>
          <a:prstGeom prst="ellipse">
            <a:avLst/>
          </a:prstGeom>
          <a:solidFill>
            <a:srgbClr val="99CCFF"/>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P(3)</a:t>
            </a:r>
            <a:endParaRPr lang="en-US" altLang="en-US"/>
          </a:p>
        </p:txBody>
      </p:sp>
      <p:sp>
        <p:nvSpPr>
          <p:cNvPr id="71703" name="Oval 23"/>
          <p:cNvSpPr>
            <a:spLocks noChangeArrowheads="1"/>
          </p:cNvSpPr>
          <p:nvPr/>
        </p:nvSpPr>
        <p:spPr bwMode="auto">
          <a:xfrm>
            <a:off x="6553200" y="5213176"/>
            <a:ext cx="609600" cy="609600"/>
          </a:xfrm>
          <a:prstGeom prst="ellipse">
            <a:avLst/>
          </a:prstGeom>
          <a:solidFill>
            <a:srgbClr val="99CCFF"/>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P(4)</a:t>
            </a:r>
            <a:endParaRPr lang="en-US" altLang="en-US"/>
          </a:p>
        </p:txBody>
      </p:sp>
      <p:sp>
        <p:nvSpPr>
          <p:cNvPr id="71704" name="Oval 24"/>
          <p:cNvSpPr>
            <a:spLocks noChangeArrowheads="1"/>
          </p:cNvSpPr>
          <p:nvPr/>
        </p:nvSpPr>
        <p:spPr bwMode="auto">
          <a:xfrm>
            <a:off x="4953000" y="4451176"/>
            <a:ext cx="609600" cy="609600"/>
          </a:xfrm>
          <a:prstGeom prst="ellipse">
            <a:avLst/>
          </a:prstGeom>
          <a:solidFill>
            <a:srgbClr val="99CCFF"/>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P(5)</a:t>
            </a:r>
            <a:endParaRPr lang="en-US" altLang="en-US"/>
          </a:p>
        </p:txBody>
      </p:sp>
      <p:sp>
        <p:nvSpPr>
          <p:cNvPr id="71705" name="Oval 25"/>
          <p:cNvSpPr>
            <a:spLocks noChangeArrowheads="1"/>
          </p:cNvSpPr>
          <p:nvPr/>
        </p:nvSpPr>
        <p:spPr bwMode="auto">
          <a:xfrm>
            <a:off x="4953000" y="3079576"/>
            <a:ext cx="609600" cy="609600"/>
          </a:xfrm>
          <a:prstGeom prst="ellipse">
            <a:avLst/>
          </a:prstGeom>
          <a:solidFill>
            <a:srgbClr val="99CCFF"/>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P(6)</a:t>
            </a:r>
            <a:endParaRPr lang="en-US" altLang="en-US"/>
          </a:p>
        </p:txBody>
      </p:sp>
      <p:sp>
        <p:nvSpPr>
          <p:cNvPr id="71706" name="Line 26"/>
          <p:cNvSpPr>
            <a:spLocks noChangeShapeType="1"/>
          </p:cNvSpPr>
          <p:nvPr/>
        </p:nvSpPr>
        <p:spPr bwMode="auto">
          <a:xfrm>
            <a:off x="7086600" y="2546176"/>
            <a:ext cx="9144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707" name="Line 27"/>
          <p:cNvSpPr>
            <a:spLocks noChangeShapeType="1"/>
          </p:cNvSpPr>
          <p:nvPr/>
        </p:nvSpPr>
        <p:spPr bwMode="auto">
          <a:xfrm>
            <a:off x="8305800" y="3612976"/>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708" name="Line 28"/>
          <p:cNvSpPr>
            <a:spLocks noChangeShapeType="1"/>
          </p:cNvSpPr>
          <p:nvPr/>
        </p:nvSpPr>
        <p:spPr bwMode="auto">
          <a:xfrm flipH="1">
            <a:off x="7086600" y="4832176"/>
            <a:ext cx="9906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709" name="Line 29"/>
          <p:cNvSpPr>
            <a:spLocks noChangeShapeType="1"/>
          </p:cNvSpPr>
          <p:nvPr/>
        </p:nvSpPr>
        <p:spPr bwMode="auto">
          <a:xfrm flipH="1" flipV="1">
            <a:off x="5486400" y="4908376"/>
            <a:ext cx="106680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710" name="Line 30"/>
          <p:cNvSpPr>
            <a:spLocks noChangeShapeType="1"/>
          </p:cNvSpPr>
          <p:nvPr/>
        </p:nvSpPr>
        <p:spPr bwMode="auto">
          <a:xfrm flipV="1">
            <a:off x="5257800" y="3689176"/>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71711" name="Oval 31"/>
          <p:cNvSpPr>
            <a:spLocks noChangeArrowheads="1"/>
          </p:cNvSpPr>
          <p:nvPr/>
        </p:nvSpPr>
        <p:spPr bwMode="auto">
          <a:xfrm>
            <a:off x="8001000" y="3003376"/>
            <a:ext cx="609600" cy="609600"/>
          </a:xfrm>
          <a:prstGeom prst="ellipse">
            <a:avLst/>
          </a:prstGeom>
          <a:solidFill>
            <a:srgbClr val="99CCFF"/>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P(2)</a:t>
            </a:r>
            <a:endParaRPr lang="en-US" altLang="en-US"/>
          </a:p>
        </p:txBody>
      </p:sp>
      <p:sp>
        <p:nvSpPr>
          <p:cNvPr id="71712" name="Text Box 32"/>
          <p:cNvSpPr txBox="1">
            <a:spLocks noChangeArrowheads="1"/>
          </p:cNvSpPr>
          <p:nvPr/>
        </p:nvSpPr>
        <p:spPr bwMode="auto">
          <a:xfrm>
            <a:off x="2590800" y="2393776"/>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jeton</a:t>
            </a:r>
          </a:p>
        </p:txBody>
      </p:sp>
      <p:sp>
        <p:nvSpPr>
          <p:cNvPr id="71696" name="Oval 16"/>
          <p:cNvSpPr>
            <a:spLocks noChangeArrowheads="1"/>
          </p:cNvSpPr>
          <p:nvPr/>
        </p:nvSpPr>
        <p:spPr bwMode="auto">
          <a:xfrm>
            <a:off x="3276600" y="3003376"/>
            <a:ext cx="609600" cy="609600"/>
          </a:xfrm>
          <a:prstGeom prst="ellipse">
            <a:avLst/>
          </a:prstGeom>
          <a:solidFill>
            <a:srgbClr val="99CCFF"/>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P(2)</a:t>
            </a:r>
            <a:endParaRPr lang="en-US" altLang="en-US"/>
          </a:p>
        </p:txBody>
      </p:sp>
      <p:sp>
        <p:nvSpPr>
          <p:cNvPr id="71713" name="Text Box 33"/>
          <p:cNvSpPr txBox="1">
            <a:spLocks noChangeArrowheads="1"/>
          </p:cNvSpPr>
          <p:nvPr/>
        </p:nvSpPr>
        <p:spPr bwMode="auto">
          <a:xfrm>
            <a:off x="7391400" y="2393776"/>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jeton</a:t>
            </a:r>
          </a:p>
        </p:txBody>
      </p:sp>
      <p:sp>
        <p:nvSpPr>
          <p:cNvPr id="71714" name="Text Box 34"/>
          <p:cNvSpPr txBox="1">
            <a:spLocks noChangeArrowheads="1"/>
          </p:cNvSpPr>
          <p:nvPr/>
        </p:nvSpPr>
        <p:spPr bwMode="auto">
          <a:xfrm>
            <a:off x="8229600" y="3765376"/>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jeton</a:t>
            </a:r>
          </a:p>
        </p:txBody>
      </p:sp>
      <p:sp>
        <p:nvSpPr>
          <p:cNvPr id="71715" name="Text Box 35"/>
          <p:cNvSpPr txBox="1">
            <a:spLocks noChangeArrowheads="1"/>
          </p:cNvSpPr>
          <p:nvPr/>
        </p:nvSpPr>
        <p:spPr bwMode="auto">
          <a:xfrm>
            <a:off x="7391400" y="5060776"/>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jeton</a:t>
            </a:r>
          </a:p>
        </p:txBody>
      </p:sp>
      <p:sp>
        <p:nvSpPr>
          <p:cNvPr id="71716" name="Text Box 36"/>
          <p:cNvSpPr txBox="1">
            <a:spLocks noChangeArrowheads="1"/>
          </p:cNvSpPr>
          <p:nvPr/>
        </p:nvSpPr>
        <p:spPr bwMode="auto">
          <a:xfrm>
            <a:off x="5257800" y="5136976"/>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jeton</a:t>
            </a:r>
          </a:p>
        </p:txBody>
      </p:sp>
      <p:sp>
        <p:nvSpPr>
          <p:cNvPr id="71717" name="Text Box 37"/>
          <p:cNvSpPr txBox="1">
            <a:spLocks noChangeArrowheads="1"/>
          </p:cNvSpPr>
          <p:nvPr/>
        </p:nvSpPr>
        <p:spPr bwMode="auto">
          <a:xfrm>
            <a:off x="5257800" y="3841576"/>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jeton</a:t>
            </a:r>
          </a:p>
        </p:txBody>
      </p:sp>
      <p:sp>
        <p:nvSpPr>
          <p:cNvPr id="71718" name="Text Box 38"/>
          <p:cNvSpPr txBox="1">
            <a:spLocks noChangeArrowheads="1"/>
          </p:cNvSpPr>
          <p:nvPr/>
        </p:nvSpPr>
        <p:spPr bwMode="auto">
          <a:xfrm>
            <a:off x="5181600" y="2393776"/>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jeton</a:t>
            </a:r>
          </a:p>
        </p:txBody>
      </p:sp>
      <p:sp>
        <p:nvSpPr>
          <p:cNvPr id="71719" name="Text Box 39"/>
          <p:cNvSpPr txBox="1">
            <a:spLocks noChangeArrowheads="1"/>
          </p:cNvSpPr>
          <p:nvPr/>
        </p:nvSpPr>
        <p:spPr bwMode="auto">
          <a:xfrm>
            <a:off x="6477000" y="1631776"/>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solidFill>
                  <a:schemeClr val="accent2"/>
                </a:solidFill>
                <a:latin typeface="Times New Roman" charset="0"/>
                <a:ea typeface="ＭＳ Ｐゴシック" charset="0"/>
              </a:rPr>
              <a:t>termina?</a:t>
            </a:r>
          </a:p>
        </p:txBody>
      </p:sp>
      <p:sp>
        <p:nvSpPr>
          <p:cNvPr id="71720" name="Text Box 40"/>
          <p:cNvSpPr txBox="1">
            <a:spLocks noChangeArrowheads="1"/>
          </p:cNvSpPr>
          <p:nvPr/>
        </p:nvSpPr>
        <p:spPr bwMode="auto">
          <a:xfrm>
            <a:off x="152400" y="6356176"/>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chemeClr val="accent2"/>
                </a:solidFill>
                <a:latin typeface="Times New Roman" charset="0"/>
                <a:ea typeface="ＭＳ Ｐゴシック" charset="0"/>
              </a:rPr>
              <a:t>inainte de a primi jeton, P(1) poate fi reactivat de un mesaj de la P(6)!</a:t>
            </a:r>
          </a:p>
        </p:txBody>
      </p:sp>
      <p:sp>
        <p:nvSpPr>
          <p:cNvPr id="71721" name="Oval 41"/>
          <p:cNvSpPr>
            <a:spLocks noChangeArrowheads="1"/>
          </p:cNvSpPr>
          <p:nvPr/>
        </p:nvSpPr>
        <p:spPr bwMode="auto">
          <a:xfrm>
            <a:off x="6477000" y="2165176"/>
            <a:ext cx="609600" cy="609600"/>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pt-BR" altLang="en-US"/>
              <a:t>P(1)</a:t>
            </a:r>
            <a:endParaRPr lang="en-US" altLang="en-US"/>
          </a:p>
        </p:txBody>
      </p:sp>
      <p:sp>
        <p:nvSpPr>
          <p:cNvPr id="71722" name="Text Box 42"/>
          <p:cNvSpPr txBox="1">
            <a:spLocks noChangeArrowheads="1"/>
          </p:cNvSpPr>
          <p:nvPr/>
        </p:nvSpPr>
        <p:spPr bwMode="auto">
          <a:xfrm>
            <a:off x="914400" y="1707976"/>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Times New Roman" charset="0"/>
                <a:ea typeface="ＭＳ Ｐゴシック" charset="0"/>
              </a:rPr>
              <a:t>P(1) initiaza terminarea</a:t>
            </a:r>
          </a:p>
        </p:txBody>
      </p:sp>
      <p:sp>
        <p:nvSpPr>
          <p:cNvPr id="2" name="Slide Number Placeholder 1"/>
          <p:cNvSpPr>
            <a:spLocks noGrp="1"/>
          </p:cNvSpPr>
          <p:nvPr>
            <p:ph type="sldNum" sz="quarter" idx="12"/>
          </p:nvPr>
        </p:nvSpPr>
        <p:spPr/>
        <p:txBody>
          <a:bodyPr/>
          <a:lstStyle/>
          <a:p>
            <a:fld id="{4E2DA5E4-DCD0-46C3-AA9F-30B108BC4F2B}" type="slidenum">
              <a:rPr lang="en-GB" smtClean="0"/>
              <a:pPr/>
              <a:t>4</a:t>
            </a:fld>
            <a:endParaRPr lang="en-GB"/>
          </a:p>
        </p:txBody>
      </p:sp>
    </p:spTree>
    <p:extLst>
      <p:ext uri="{BB962C8B-B14F-4D97-AF65-F5344CB8AC3E}">
        <p14:creationId xmlns:p14="http://schemas.microsoft.com/office/powerpoint/2010/main" val="2648213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71697"/>
                                        </p:tgtEl>
                                      </p:cBhvr>
                                    </p:animEffect>
                                    <p:set>
                                      <p:cBhvr>
                                        <p:cTn id="7" dur="1" fill="hold">
                                          <p:stCondLst>
                                            <p:cond delay="499"/>
                                          </p:stCondLst>
                                        </p:cTn>
                                        <p:tgtEl>
                                          <p:spTgt spid="71697"/>
                                        </p:tgtEl>
                                        <p:attrNameLst>
                                          <p:attrName>style.visibility</p:attrName>
                                        </p:attrNameLst>
                                      </p:cBhvr>
                                      <p:to>
                                        <p:strVal val="hidden"/>
                                      </p:to>
                                    </p:set>
                                  </p:childTnLst>
                                </p:cTn>
                              </p:par>
                              <p:par>
                                <p:cTn id="8" presetID="22" presetClass="entr" presetSubtype="4" fill="hold" grpId="0" nodeType="withEffect">
                                  <p:stCondLst>
                                    <p:cond delay="0"/>
                                  </p:stCondLst>
                                  <p:childTnLst>
                                    <p:set>
                                      <p:cBhvr>
                                        <p:cTn id="9" dur="1" fill="hold">
                                          <p:stCondLst>
                                            <p:cond delay="0"/>
                                          </p:stCondLst>
                                        </p:cTn>
                                        <p:tgtEl>
                                          <p:spTgt spid="71700"/>
                                        </p:tgtEl>
                                        <p:attrNameLst>
                                          <p:attrName>style.visibility</p:attrName>
                                        </p:attrNameLst>
                                      </p:cBhvr>
                                      <p:to>
                                        <p:strVal val="visible"/>
                                      </p:to>
                                    </p:set>
                                    <p:animEffect transition="in" filter="wipe(down)">
                                      <p:cBhvr>
                                        <p:cTn id="10" dur="500"/>
                                        <p:tgtEl>
                                          <p:spTgt spid="7170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1722"/>
                                        </p:tgtEl>
                                        <p:attrNameLst>
                                          <p:attrName>style.visibility</p:attrName>
                                        </p:attrNameLst>
                                      </p:cBhvr>
                                      <p:to>
                                        <p:strVal val="visible"/>
                                      </p:to>
                                    </p:set>
                                    <p:animEffect transition="in" filter="wipe(down)">
                                      <p:cBhvr>
                                        <p:cTn id="13" dur="500"/>
                                        <p:tgtEl>
                                          <p:spTgt spid="717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1712"/>
                                        </p:tgtEl>
                                        <p:attrNameLst>
                                          <p:attrName>style.visibility</p:attrName>
                                        </p:attrNameLst>
                                      </p:cBhvr>
                                      <p:to>
                                        <p:strVal val="visible"/>
                                      </p:to>
                                    </p:set>
                                    <p:animEffect transition="in" filter="wipe(down)">
                                      <p:cBhvr>
                                        <p:cTn id="18" dur="500"/>
                                        <p:tgtEl>
                                          <p:spTgt spid="717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1696"/>
                                        </p:tgtEl>
                                        <p:attrNameLst>
                                          <p:attrName>style.visibility</p:attrName>
                                        </p:attrNameLst>
                                      </p:cBhvr>
                                      <p:to>
                                        <p:strVal val="visible"/>
                                      </p:to>
                                    </p:set>
                                    <p:animEffect transition="in" filter="wipe(down)">
                                      <p:cBhvr>
                                        <p:cTn id="23" dur="500"/>
                                        <p:tgtEl>
                                          <p:spTgt spid="716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1701"/>
                                        </p:tgtEl>
                                        <p:attrNameLst>
                                          <p:attrName>style.visibility</p:attrName>
                                        </p:attrNameLst>
                                      </p:cBhvr>
                                      <p:to>
                                        <p:strVal val="visible"/>
                                      </p:to>
                                    </p:set>
                                    <p:animEffect transition="in" filter="wipe(down)">
                                      <p:cBhvr>
                                        <p:cTn id="28" dur="500"/>
                                        <p:tgtEl>
                                          <p:spTgt spid="71701"/>
                                        </p:tgtEl>
                                      </p:cBhvr>
                                    </p:animEffect>
                                  </p:childTnLst>
                                </p:cTn>
                              </p:par>
                              <p:par>
                                <p:cTn id="29" presetID="22" presetClass="entr" presetSubtype="4" fill="hold" nodeType="withEffect">
                                  <p:stCondLst>
                                    <p:cond delay="0"/>
                                  </p:stCondLst>
                                  <p:childTnLst>
                                    <p:set>
                                      <p:cBhvr>
                                        <p:cTn id="30" dur="1" fill="hold">
                                          <p:stCondLst>
                                            <p:cond delay="0"/>
                                          </p:stCondLst>
                                        </p:cTn>
                                        <p:tgtEl>
                                          <p:spTgt spid="71706"/>
                                        </p:tgtEl>
                                        <p:attrNameLst>
                                          <p:attrName>style.visibility</p:attrName>
                                        </p:attrNameLst>
                                      </p:cBhvr>
                                      <p:to>
                                        <p:strVal val="visible"/>
                                      </p:to>
                                    </p:set>
                                    <p:animEffect transition="in" filter="wipe(down)">
                                      <p:cBhvr>
                                        <p:cTn id="31" dur="500"/>
                                        <p:tgtEl>
                                          <p:spTgt spid="7170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1713"/>
                                        </p:tgtEl>
                                        <p:attrNameLst>
                                          <p:attrName>style.visibility</p:attrName>
                                        </p:attrNameLst>
                                      </p:cBhvr>
                                      <p:to>
                                        <p:strVal val="visible"/>
                                      </p:to>
                                    </p:set>
                                    <p:animEffect transition="in" filter="wipe(down)">
                                      <p:cBhvr>
                                        <p:cTn id="34" dur="500"/>
                                        <p:tgtEl>
                                          <p:spTgt spid="717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1711"/>
                                        </p:tgtEl>
                                        <p:attrNameLst>
                                          <p:attrName>style.visibility</p:attrName>
                                        </p:attrNameLst>
                                      </p:cBhvr>
                                      <p:to>
                                        <p:strVal val="visible"/>
                                      </p:to>
                                    </p:set>
                                    <p:animEffect transition="in" filter="wipe(down)">
                                      <p:cBhvr>
                                        <p:cTn id="37" dur="500"/>
                                        <p:tgtEl>
                                          <p:spTgt spid="7171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1714"/>
                                        </p:tgtEl>
                                        <p:attrNameLst>
                                          <p:attrName>style.visibility</p:attrName>
                                        </p:attrNameLst>
                                      </p:cBhvr>
                                      <p:to>
                                        <p:strVal val="visible"/>
                                      </p:to>
                                    </p:set>
                                    <p:animEffect transition="in" filter="wipe(down)">
                                      <p:cBhvr>
                                        <p:cTn id="40" dur="500"/>
                                        <p:tgtEl>
                                          <p:spTgt spid="71714"/>
                                        </p:tgtEl>
                                      </p:cBhvr>
                                    </p:animEffect>
                                  </p:childTnLst>
                                </p:cTn>
                              </p:par>
                              <p:par>
                                <p:cTn id="41" presetID="22" presetClass="entr" presetSubtype="4" fill="hold" nodeType="withEffect">
                                  <p:stCondLst>
                                    <p:cond delay="0"/>
                                  </p:stCondLst>
                                  <p:childTnLst>
                                    <p:set>
                                      <p:cBhvr>
                                        <p:cTn id="42" dur="1" fill="hold">
                                          <p:stCondLst>
                                            <p:cond delay="0"/>
                                          </p:stCondLst>
                                        </p:cTn>
                                        <p:tgtEl>
                                          <p:spTgt spid="71707"/>
                                        </p:tgtEl>
                                        <p:attrNameLst>
                                          <p:attrName>style.visibility</p:attrName>
                                        </p:attrNameLst>
                                      </p:cBhvr>
                                      <p:to>
                                        <p:strVal val="visible"/>
                                      </p:to>
                                    </p:set>
                                    <p:animEffect transition="in" filter="wipe(down)">
                                      <p:cBhvr>
                                        <p:cTn id="43" dur="500"/>
                                        <p:tgtEl>
                                          <p:spTgt spid="7170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1702"/>
                                        </p:tgtEl>
                                        <p:attrNameLst>
                                          <p:attrName>style.visibility</p:attrName>
                                        </p:attrNameLst>
                                      </p:cBhvr>
                                      <p:to>
                                        <p:strVal val="visible"/>
                                      </p:to>
                                    </p:set>
                                    <p:animEffect transition="in" filter="wipe(down)">
                                      <p:cBhvr>
                                        <p:cTn id="46" dur="500"/>
                                        <p:tgtEl>
                                          <p:spTgt spid="71702"/>
                                        </p:tgtEl>
                                      </p:cBhvr>
                                    </p:animEffect>
                                  </p:childTnLst>
                                </p:cTn>
                              </p:par>
                              <p:par>
                                <p:cTn id="47" presetID="22" presetClass="entr" presetSubtype="4" fill="hold" nodeType="withEffect">
                                  <p:stCondLst>
                                    <p:cond delay="0"/>
                                  </p:stCondLst>
                                  <p:childTnLst>
                                    <p:set>
                                      <p:cBhvr>
                                        <p:cTn id="48" dur="1" fill="hold">
                                          <p:stCondLst>
                                            <p:cond delay="0"/>
                                          </p:stCondLst>
                                        </p:cTn>
                                        <p:tgtEl>
                                          <p:spTgt spid="71708"/>
                                        </p:tgtEl>
                                        <p:attrNameLst>
                                          <p:attrName>style.visibility</p:attrName>
                                        </p:attrNameLst>
                                      </p:cBhvr>
                                      <p:to>
                                        <p:strVal val="visible"/>
                                      </p:to>
                                    </p:set>
                                    <p:animEffect transition="in" filter="wipe(down)">
                                      <p:cBhvr>
                                        <p:cTn id="49" dur="500"/>
                                        <p:tgtEl>
                                          <p:spTgt spid="7170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1715"/>
                                        </p:tgtEl>
                                        <p:attrNameLst>
                                          <p:attrName>style.visibility</p:attrName>
                                        </p:attrNameLst>
                                      </p:cBhvr>
                                      <p:to>
                                        <p:strVal val="visible"/>
                                      </p:to>
                                    </p:set>
                                    <p:animEffect transition="in" filter="wipe(down)">
                                      <p:cBhvr>
                                        <p:cTn id="52" dur="500"/>
                                        <p:tgtEl>
                                          <p:spTgt spid="7171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1703"/>
                                        </p:tgtEl>
                                        <p:attrNameLst>
                                          <p:attrName>style.visibility</p:attrName>
                                        </p:attrNameLst>
                                      </p:cBhvr>
                                      <p:to>
                                        <p:strVal val="visible"/>
                                      </p:to>
                                    </p:set>
                                    <p:animEffect transition="in" filter="wipe(down)">
                                      <p:cBhvr>
                                        <p:cTn id="55" dur="500"/>
                                        <p:tgtEl>
                                          <p:spTgt spid="7170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1716"/>
                                        </p:tgtEl>
                                        <p:attrNameLst>
                                          <p:attrName>style.visibility</p:attrName>
                                        </p:attrNameLst>
                                      </p:cBhvr>
                                      <p:to>
                                        <p:strVal val="visible"/>
                                      </p:to>
                                    </p:set>
                                    <p:animEffect transition="in" filter="wipe(down)">
                                      <p:cBhvr>
                                        <p:cTn id="58" dur="500"/>
                                        <p:tgtEl>
                                          <p:spTgt spid="71716"/>
                                        </p:tgtEl>
                                      </p:cBhvr>
                                    </p:animEffect>
                                  </p:childTnLst>
                                </p:cTn>
                              </p:par>
                              <p:par>
                                <p:cTn id="59" presetID="22" presetClass="entr" presetSubtype="4" fill="hold" nodeType="withEffect">
                                  <p:stCondLst>
                                    <p:cond delay="0"/>
                                  </p:stCondLst>
                                  <p:childTnLst>
                                    <p:set>
                                      <p:cBhvr>
                                        <p:cTn id="60" dur="1" fill="hold">
                                          <p:stCondLst>
                                            <p:cond delay="0"/>
                                          </p:stCondLst>
                                        </p:cTn>
                                        <p:tgtEl>
                                          <p:spTgt spid="71709"/>
                                        </p:tgtEl>
                                        <p:attrNameLst>
                                          <p:attrName>style.visibility</p:attrName>
                                        </p:attrNameLst>
                                      </p:cBhvr>
                                      <p:to>
                                        <p:strVal val="visible"/>
                                      </p:to>
                                    </p:set>
                                    <p:animEffect transition="in" filter="wipe(down)">
                                      <p:cBhvr>
                                        <p:cTn id="61" dur="500"/>
                                        <p:tgtEl>
                                          <p:spTgt spid="7170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71704"/>
                                        </p:tgtEl>
                                        <p:attrNameLst>
                                          <p:attrName>style.visibility</p:attrName>
                                        </p:attrNameLst>
                                      </p:cBhvr>
                                      <p:to>
                                        <p:strVal val="visible"/>
                                      </p:to>
                                    </p:set>
                                    <p:animEffect transition="in" filter="wipe(down)">
                                      <p:cBhvr>
                                        <p:cTn id="64" dur="500"/>
                                        <p:tgtEl>
                                          <p:spTgt spid="71704"/>
                                        </p:tgtEl>
                                      </p:cBhvr>
                                    </p:animEffect>
                                  </p:childTnLst>
                                </p:cTn>
                              </p:par>
                              <p:par>
                                <p:cTn id="65" presetID="22" presetClass="entr" presetSubtype="4" fill="hold" nodeType="withEffect">
                                  <p:stCondLst>
                                    <p:cond delay="0"/>
                                  </p:stCondLst>
                                  <p:childTnLst>
                                    <p:set>
                                      <p:cBhvr>
                                        <p:cTn id="66" dur="1" fill="hold">
                                          <p:stCondLst>
                                            <p:cond delay="0"/>
                                          </p:stCondLst>
                                        </p:cTn>
                                        <p:tgtEl>
                                          <p:spTgt spid="71710"/>
                                        </p:tgtEl>
                                        <p:attrNameLst>
                                          <p:attrName>style.visibility</p:attrName>
                                        </p:attrNameLst>
                                      </p:cBhvr>
                                      <p:to>
                                        <p:strVal val="visible"/>
                                      </p:to>
                                    </p:set>
                                    <p:animEffect transition="in" filter="wipe(down)">
                                      <p:cBhvr>
                                        <p:cTn id="67" dur="500"/>
                                        <p:tgtEl>
                                          <p:spTgt spid="71710"/>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1717"/>
                                        </p:tgtEl>
                                        <p:attrNameLst>
                                          <p:attrName>style.visibility</p:attrName>
                                        </p:attrNameLst>
                                      </p:cBhvr>
                                      <p:to>
                                        <p:strVal val="visible"/>
                                      </p:to>
                                    </p:set>
                                    <p:animEffect transition="in" filter="wipe(down)">
                                      <p:cBhvr>
                                        <p:cTn id="70" dur="500"/>
                                        <p:tgtEl>
                                          <p:spTgt spid="7171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1705"/>
                                        </p:tgtEl>
                                        <p:attrNameLst>
                                          <p:attrName>style.visibility</p:attrName>
                                        </p:attrNameLst>
                                      </p:cBhvr>
                                      <p:to>
                                        <p:strVal val="visible"/>
                                      </p:to>
                                    </p:set>
                                    <p:animEffect transition="in" filter="wipe(down)">
                                      <p:cBhvr>
                                        <p:cTn id="73" dur="500"/>
                                        <p:tgtEl>
                                          <p:spTgt spid="71705"/>
                                        </p:tgtEl>
                                      </p:cBhvr>
                                    </p:animEffect>
                                  </p:childTnLst>
                                </p:cTn>
                              </p:par>
                              <p:par>
                                <p:cTn id="74" presetID="22" presetClass="entr" presetSubtype="4" fill="hold" nodeType="withEffect">
                                  <p:stCondLst>
                                    <p:cond delay="0"/>
                                  </p:stCondLst>
                                  <p:childTnLst>
                                    <p:set>
                                      <p:cBhvr>
                                        <p:cTn id="75" dur="1" fill="hold">
                                          <p:stCondLst>
                                            <p:cond delay="0"/>
                                          </p:stCondLst>
                                        </p:cTn>
                                        <p:tgtEl>
                                          <p:spTgt spid="71699"/>
                                        </p:tgtEl>
                                        <p:attrNameLst>
                                          <p:attrName>style.visibility</p:attrName>
                                        </p:attrNameLst>
                                      </p:cBhvr>
                                      <p:to>
                                        <p:strVal val="visible"/>
                                      </p:to>
                                    </p:set>
                                    <p:animEffect transition="in" filter="wipe(down)">
                                      <p:cBhvr>
                                        <p:cTn id="76" dur="500"/>
                                        <p:tgtEl>
                                          <p:spTgt spid="7169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71718"/>
                                        </p:tgtEl>
                                        <p:attrNameLst>
                                          <p:attrName>style.visibility</p:attrName>
                                        </p:attrNameLst>
                                      </p:cBhvr>
                                      <p:to>
                                        <p:strVal val="visible"/>
                                      </p:to>
                                    </p:set>
                                    <p:animEffect transition="in" filter="wipe(down)">
                                      <p:cBhvr>
                                        <p:cTn id="81" dur="500"/>
                                        <p:tgtEl>
                                          <p:spTgt spid="7171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71719"/>
                                        </p:tgtEl>
                                        <p:attrNameLst>
                                          <p:attrName>style.visibility</p:attrName>
                                        </p:attrNameLst>
                                      </p:cBhvr>
                                      <p:to>
                                        <p:strVal val="visible"/>
                                      </p:to>
                                    </p:set>
                                    <p:animEffect transition="in" filter="wipe(down)">
                                      <p:cBhvr>
                                        <p:cTn id="86" dur="500"/>
                                        <p:tgtEl>
                                          <p:spTgt spid="7171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71720"/>
                                        </p:tgtEl>
                                        <p:attrNameLst>
                                          <p:attrName>style.visibility</p:attrName>
                                        </p:attrNameLst>
                                      </p:cBhvr>
                                      <p:to>
                                        <p:strVal val="visible"/>
                                      </p:to>
                                    </p:set>
                                    <p:animEffect transition="in" filter="wipe(down)">
                                      <p:cBhvr>
                                        <p:cTn id="91" dur="500"/>
                                        <p:tgtEl>
                                          <p:spTgt spid="71720"/>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71721"/>
                                        </p:tgtEl>
                                        <p:attrNameLst>
                                          <p:attrName>style.visibility</p:attrName>
                                        </p:attrNameLst>
                                      </p:cBhvr>
                                      <p:to>
                                        <p:strVal val="visible"/>
                                      </p:to>
                                    </p:set>
                                    <p:animEffect transition="in" filter="wipe(down)">
                                      <p:cBhvr>
                                        <p:cTn id="94" dur="500"/>
                                        <p:tgtEl>
                                          <p:spTgt spid="71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7" grpId="0" animBg="1"/>
      <p:bldP spid="71700" grpId="0" animBg="1"/>
      <p:bldP spid="71701" grpId="0" animBg="1"/>
      <p:bldP spid="71702" grpId="0" animBg="1"/>
      <p:bldP spid="71703" grpId="0" animBg="1"/>
      <p:bldP spid="71704" grpId="0" animBg="1"/>
      <p:bldP spid="71705" grpId="0" animBg="1"/>
      <p:bldP spid="71711" grpId="0" animBg="1"/>
      <p:bldP spid="71712" grpId="0"/>
      <p:bldP spid="71696" grpId="0" animBg="1"/>
      <p:bldP spid="71713" grpId="0"/>
      <p:bldP spid="71714" grpId="0"/>
      <p:bldP spid="71715" grpId="0"/>
      <p:bldP spid="71716" grpId="0"/>
      <p:bldP spid="71717" grpId="0"/>
      <p:bldP spid="71718" grpId="0"/>
      <p:bldP spid="71719" grpId="0"/>
      <p:bldP spid="71720" grpId="0"/>
      <p:bldP spid="71721" grpId="0" animBg="1"/>
      <p:bldP spid="717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ChangeArrowheads="1"/>
          </p:cNvSpPr>
          <p:nvPr/>
        </p:nvSpPr>
        <p:spPr bwMode="auto">
          <a:xfrm>
            <a:off x="0" y="836612"/>
            <a:ext cx="9144000" cy="151288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5123" name="Rectangle 2"/>
          <p:cNvSpPr>
            <a:spLocks noGrp="1" noChangeArrowheads="1"/>
          </p:cNvSpPr>
          <p:nvPr>
            <p:ph type="title"/>
          </p:nvPr>
        </p:nvSpPr>
        <p:spPr>
          <a:xfrm>
            <a:off x="0" y="228600"/>
            <a:ext cx="9144000" cy="487363"/>
          </a:xfrm>
        </p:spPr>
        <p:txBody>
          <a:bodyPr/>
          <a:lstStyle/>
          <a:p>
            <a:pPr eaLnBrk="1" hangingPunct="1"/>
            <a:r>
              <a:rPr lang="en-US" sz="2800" dirty="0" err="1" smtClean="0"/>
              <a:t>Procese</a:t>
            </a:r>
            <a:r>
              <a:rPr lang="en-US" sz="2800" dirty="0" smtClean="0"/>
              <a:t> </a:t>
            </a:r>
            <a:r>
              <a:rPr lang="en-US" sz="2800" dirty="0" err="1" smtClean="0"/>
              <a:t>organizate</a:t>
            </a:r>
            <a:r>
              <a:rPr lang="en-US" sz="2800" dirty="0" smtClean="0"/>
              <a:t> </a:t>
            </a:r>
            <a:r>
              <a:rPr lang="ro-RO" sz="2800" dirty="0" smtClean="0"/>
              <a:t>î</a:t>
            </a:r>
            <a:r>
              <a:rPr lang="en-US" sz="2800" dirty="0" smtClean="0"/>
              <a:t>n </a:t>
            </a:r>
            <a:r>
              <a:rPr lang="en-US" sz="2800" dirty="0" err="1" smtClean="0"/>
              <a:t>inel</a:t>
            </a:r>
            <a:r>
              <a:rPr lang="ro-RO" sz="2800" dirty="0" smtClean="0"/>
              <a:t> </a:t>
            </a:r>
            <a:r>
              <a:rPr lang="fr-FR" sz="2800" dirty="0"/>
              <a:t>(</a:t>
            </a:r>
            <a:r>
              <a:rPr lang="fr-FR" sz="2800" dirty="0" err="1"/>
              <a:t>tehnica</a:t>
            </a:r>
            <a:r>
              <a:rPr lang="fr-FR" sz="2800" dirty="0"/>
              <a:t> </a:t>
            </a:r>
            <a:r>
              <a:rPr lang="fr-FR" sz="2800" dirty="0" err="1"/>
              <a:t>jetoanelor</a:t>
            </a:r>
            <a:r>
              <a:rPr lang="fr-FR" sz="2800" dirty="0" smtClean="0"/>
              <a:t>)</a:t>
            </a:r>
            <a:r>
              <a:rPr lang="ro-RO" sz="2800" dirty="0" smtClean="0"/>
              <a:t> (1)</a:t>
            </a:r>
            <a:endParaRPr lang="en-US" sz="2800" dirty="0" smtClean="0"/>
          </a:p>
        </p:txBody>
      </p:sp>
      <p:sp>
        <p:nvSpPr>
          <p:cNvPr id="11" name="Rectangle 3"/>
          <p:cNvSpPr txBox="1">
            <a:spLocks noChangeArrowheads="1"/>
          </p:cNvSpPr>
          <p:nvPr/>
        </p:nvSpPr>
        <p:spPr bwMode="auto">
          <a:xfrm>
            <a:off x="0" y="908050"/>
            <a:ext cx="914400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a:lstStyle>
          <a:p>
            <a:pPr eaLnBrk="1" hangingPunct="1">
              <a:lnSpc>
                <a:spcPct val="80000"/>
              </a:lnSpc>
            </a:pPr>
            <a:r>
              <a:rPr lang="pt-BR" sz="2000" dirty="0" smtClean="0"/>
              <a:t>Inițiatorul terminării este procesul </a:t>
            </a:r>
            <a:r>
              <a:rPr lang="pt-BR" sz="2000" dirty="0" smtClean="0"/>
              <a:t>P[1]</a:t>
            </a:r>
            <a:endParaRPr lang="pt-BR" sz="2000" dirty="0" smtClean="0"/>
          </a:p>
          <a:p>
            <a:pPr eaLnBrk="1" hangingPunct="1">
              <a:lnSpc>
                <a:spcPct val="80000"/>
              </a:lnSpc>
              <a:spcBef>
                <a:spcPct val="50000"/>
              </a:spcBef>
            </a:pPr>
            <a:r>
              <a:rPr lang="fr-FR" sz="2000" dirty="0" err="1" smtClean="0"/>
              <a:t>ac</a:t>
            </a:r>
            <a:r>
              <a:rPr lang="ro-RO" sz="2000" dirty="0" smtClean="0"/>
              <a:t>ț</a:t>
            </a:r>
            <a:r>
              <a:rPr lang="fr-FR" sz="2000" dirty="0" err="1" smtClean="0"/>
              <a:t>iunile</a:t>
            </a:r>
            <a:r>
              <a:rPr lang="fr-FR" sz="2000" dirty="0" smtClean="0"/>
              <a:t> lui </a:t>
            </a:r>
            <a:r>
              <a:rPr lang="fr-FR" sz="2000" dirty="0" smtClean="0"/>
              <a:t>P[1] </a:t>
            </a:r>
            <a:r>
              <a:rPr lang="fr-FR" sz="2000" dirty="0" err="1" smtClean="0"/>
              <a:t>cînd</a:t>
            </a:r>
            <a:r>
              <a:rPr lang="fr-FR" sz="2000" dirty="0" smtClean="0"/>
              <a:t> devine liber prima </a:t>
            </a:r>
            <a:r>
              <a:rPr lang="fr-FR" sz="2000" dirty="0" err="1" smtClean="0"/>
              <a:t>dată</a:t>
            </a:r>
            <a:r>
              <a:rPr lang="fr-FR" sz="2000" dirty="0" smtClean="0"/>
              <a:t>:</a:t>
            </a:r>
          </a:p>
          <a:p>
            <a:pPr eaLnBrk="1" hangingPunct="1">
              <a:lnSpc>
                <a:spcPct val="80000"/>
              </a:lnSpc>
              <a:buFontTx/>
              <a:buNone/>
            </a:pPr>
            <a:r>
              <a:rPr lang="fr-FR" sz="2000" dirty="0" smtClean="0">
                <a:latin typeface="Courier New" pitchFamily="49" charset="0"/>
              </a:rPr>
              <a:t>     </a:t>
            </a:r>
            <a:r>
              <a:rPr lang="fr-FR" sz="2000" dirty="0" err="1" smtClean="0">
                <a:solidFill>
                  <a:srgbClr val="FF0000"/>
                </a:solidFill>
                <a:latin typeface="Courier New" pitchFamily="49" charset="0"/>
              </a:rPr>
              <a:t>culoare</a:t>
            </a:r>
            <a:r>
              <a:rPr lang="fr-FR" sz="2000" dirty="0" smtClean="0">
                <a:solidFill>
                  <a:srgbClr val="FF0000"/>
                </a:solidFill>
                <a:latin typeface="Courier New" pitchFamily="49" charset="0"/>
              </a:rPr>
              <a:t>[1] </a:t>
            </a: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albastru</a:t>
            </a:r>
            <a:r>
              <a:rPr lang="fr-FR" sz="2000" dirty="0" smtClean="0">
                <a:solidFill>
                  <a:srgbClr val="FF0000"/>
                </a:solidFill>
                <a:latin typeface="Courier New" pitchFamily="49" charset="0"/>
              </a:rPr>
              <a:t>;</a:t>
            </a:r>
          </a:p>
          <a:p>
            <a:pPr eaLnBrk="1" hangingPunct="1">
              <a:lnSpc>
                <a:spcPct val="80000"/>
              </a:lnSpc>
              <a:buFontTx/>
              <a:buNone/>
            </a:pPr>
            <a:r>
              <a:rPr lang="fr-FR" sz="2000" dirty="0" smtClean="0">
                <a:solidFill>
                  <a:srgbClr val="FF0000"/>
                </a:solidFill>
                <a:latin typeface="Courier New" pitchFamily="49" charset="0"/>
              </a:rPr>
              <a:t>     jeton </a:t>
            </a:r>
            <a:r>
              <a:rPr lang="fr-FR" sz="2000" dirty="0" smtClean="0">
                <a:solidFill>
                  <a:srgbClr val="FF0000"/>
                </a:solidFill>
                <a:latin typeface="Courier New" pitchFamily="49" charset="0"/>
              </a:rPr>
              <a:t>= </a:t>
            </a:r>
            <a:r>
              <a:rPr lang="fr-FR" sz="2000" dirty="0" smtClean="0">
                <a:solidFill>
                  <a:srgbClr val="FF0000"/>
                </a:solidFill>
                <a:latin typeface="Courier New" pitchFamily="49" charset="0"/>
              </a:rPr>
              <a:t>0;</a:t>
            </a:r>
          </a:p>
          <a:p>
            <a:pPr eaLnBrk="1" hangingPunct="1">
              <a:lnSpc>
                <a:spcPct val="80000"/>
              </a:lnSpc>
              <a:buFontTx/>
              <a:buNone/>
            </a:pP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send</a:t>
            </a: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ch</a:t>
            </a:r>
            <a:r>
              <a:rPr lang="fr-FR" sz="2000" dirty="0" smtClean="0">
                <a:solidFill>
                  <a:srgbClr val="FF0000"/>
                </a:solidFill>
                <a:latin typeface="Courier New" pitchFamily="49" charset="0"/>
              </a:rPr>
              <a:t>[2](jeton);</a:t>
            </a:r>
            <a:endParaRPr lang="fr-FR" sz="2000" b="1" dirty="0" smtClean="0">
              <a:solidFill>
                <a:srgbClr val="FF0000"/>
              </a:solidFill>
              <a:latin typeface="Courier New" pitchFamily="49" charset="0"/>
            </a:endParaRPr>
          </a:p>
          <a:p>
            <a:pPr eaLnBrk="1" hangingPunct="1">
              <a:lnSpc>
                <a:spcPct val="80000"/>
              </a:lnSpc>
              <a:spcBef>
                <a:spcPct val="50000"/>
              </a:spcBef>
            </a:pPr>
            <a:r>
              <a:rPr lang="fr-FR" sz="2000" dirty="0" err="1" smtClean="0"/>
              <a:t>acțiunile</a:t>
            </a:r>
            <a:r>
              <a:rPr lang="fr-FR" sz="2000" dirty="0" smtClean="0"/>
              <a:t> lui </a:t>
            </a:r>
            <a:r>
              <a:rPr lang="fr-FR" sz="2000" dirty="0" smtClean="0"/>
              <a:t>P[i=1 to N] </a:t>
            </a:r>
            <a:r>
              <a:rPr lang="fr-FR" sz="2000" dirty="0" smtClean="0"/>
              <a:t>la </a:t>
            </a:r>
            <a:r>
              <a:rPr lang="fr-FR" sz="2000" dirty="0" err="1" smtClean="0"/>
              <a:t>recep</a:t>
            </a:r>
            <a:r>
              <a:rPr lang="ro-RO" sz="2000" dirty="0" smtClean="0"/>
              <a:t>ț</a:t>
            </a:r>
            <a:r>
              <a:rPr lang="fr-FR" sz="2000" dirty="0" err="1" smtClean="0"/>
              <a:t>ia</a:t>
            </a:r>
            <a:r>
              <a:rPr lang="fr-FR" sz="2000" dirty="0" smtClean="0"/>
              <a:t> </a:t>
            </a:r>
            <a:r>
              <a:rPr lang="fr-FR" sz="2000" dirty="0" err="1" smtClean="0"/>
              <a:t>unui</a:t>
            </a:r>
            <a:r>
              <a:rPr lang="fr-FR" sz="2000" dirty="0" smtClean="0"/>
              <a:t> </a:t>
            </a:r>
            <a:r>
              <a:rPr lang="fr-FR" sz="2000" dirty="0" err="1" smtClean="0"/>
              <a:t>mesaj</a:t>
            </a:r>
            <a:r>
              <a:rPr lang="fr-FR" sz="2000" dirty="0" smtClean="0"/>
              <a:t> </a:t>
            </a:r>
            <a:r>
              <a:rPr lang="fr-FR" sz="2000" dirty="0" err="1" smtClean="0"/>
              <a:t>obişnuit</a:t>
            </a:r>
            <a:r>
              <a:rPr lang="fr-FR" sz="2000" dirty="0" smtClean="0"/>
              <a:t>:</a:t>
            </a:r>
          </a:p>
          <a:p>
            <a:pPr eaLnBrk="1" hangingPunct="1">
              <a:lnSpc>
                <a:spcPct val="80000"/>
              </a:lnSpc>
              <a:buFontTx/>
              <a:buNone/>
            </a:pP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culoare</a:t>
            </a:r>
            <a:r>
              <a:rPr lang="fr-FR" sz="2000" dirty="0" smtClean="0">
                <a:solidFill>
                  <a:srgbClr val="FF0000"/>
                </a:solidFill>
                <a:latin typeface="Courier New" pitchFamily="49" charset="0"/>
              </a:rPr>
              <a:t>[i] </a:t>
            </a: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ro</a:t>
            </a:r>
            <a:r>
              <a:rPr lang="ro-RO" sz="2000" dirty="0" smtClean="0">
                <a:solidFill>
                  <a:srgbClr val="FF0000"/>
                </a:solidFill>
                <a:latin typeface="Courier New" pitchFamily="49" charset="0"/>
              </a:rPr>
              <a:t>ș</a:t>
            </a:r>
            <a:r>
              <a:rPr lang="fr-FR" sz="2000" dirty="0" smtClean="0">
                <a:solidFill>
                  <a:srgbClr val="FF0000"/>
                </a:solidFill>
                <a:latin typeface="Courier New" pitchFamily="49" charset="0"/>
              </a:rPr>
              <a:t>u;</a:t>
            </a:r>
            <a:endParaRPr lang="fr-FR" sz="2000" b="1" dirty="0" smtClean="0">
              <a:solidFill>
                <a:srgbClr val="FF0000"/>
              </a:solidFill>
              <a:latin typeface="Courier New" pitchFamily="49" charset="0"/>
            </a:endParaRPr>
          </a:p>
          <a:p>
            <a:pPr eaLnBrk="1" hangingPunct="1">
              <a:lnSpc>
                <a:spcPct val="80000"/>
              </a:lnSpc>
              <a:spcBef>
                <a:spcPct val="50000"/>
              </a:spcBef>
            </a:pPr>
            <a:r>
              <a:rPr lang="fr-FR" sz="2000" dirty="0" err="1" smtClean="0"/>
              <a:t>acțiunile</a:t>
            </a:r>
            <a:r>
              <a:rPr lang="fr-FR" sz="2000" dirty="0" smtClean="0"/>
              <a:t> lui </a:t>
            </a:r>
            <a:r>
              <a:rPr lang="fr-FR" sz="2000" dirty="0" smtClean="0"/>
              <a:t>P[i=2 to N] </a:t>
            </a:r>
            <a:r>
              <a:rPr lang="fr-FR" sz="2000" dirty="0" smtClean="0"/>
              <a:t>la </a:t>
            </a:r>
            <a:r>
              <a:rPr lang="fr-FR" sz="2000" dirty="0" err="1" smtClean="0"/>
              <a:t>primirea</a:t>
            </a:r>
            <a:r>
              <a:rPr lang="fr-FR" sz="2000" dirty="0" smtClean="0"/>
              <a:t> </a:t>
            </a:r>
            <a:r>
              <a:rPr lang="fr-FR" sz="2000" dirty="0" err="1" smtClean="0"/>
              <a:t>unui</a:t>
            </a:r>
            <a:r>
              <a:rPr lang="fr-FR" sz="2000" dirty="0" smtClean="0"/>
              <a:t> jeton</a:t>
            </a:r>
            <a:r>
              <a:rPr lang="ro-RO" sz="2000" dirty="0" smtClean="0"/>
              <a:t> (și după ce devine liber)</a:t>
            </a:r>
            <a:r>
              <a:rPr lang="fr-FR" sz="2000" dirty="0" smtClean="0"/>
              <a:t>:</a:t>
            </a:r>
          </a:p>
          <a:p>
            <a:pPr eaLnBrk="1" hangingPunct="1">
              <a:lnSpc>
                <a:spcPct val="80000"/>
              </a:lnSpc>
              <a:buFontTx/>
              <a:buNone/>
            </a:pPr>
            <a:r>
              <a:rPr lang="fr-FR" sz="2000" dirty="0" smtClean="0">
                <a:latin typeface="Courier New" pitchFamily="49" charset="0"/>
              </a:rPr>
              <a:t>     </a:t>
            </a:r>
            <a:r>
              <a:rPr lang="fr-FR" sz="2000" dirty="0" err="1" smtClean="0">
                <a:solidFill>
                  <a:srgbClr val="FF0000"/>
                </a:solidFill>
                <a:latin typeface="Courier New" pitchFamily="49" charset="0"/>
              </a:rPr>
              <a:t>culoare</a:t>
            </a:r>
            <a:r>
              <a:rPr lang="fr-FR" sz="2000" dirty="0" smtClean="0">
                <a:solidFill>
                  <a:srgbClr val="FF0000"/>
                </a:solidFill>
                <a:latin typeface="Courier New" pitchFamily="49" charset="0"/>
              </a:rPr>
              <a:t>[i] </a:t>
            </a: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albastru</a:t>
            </a:r>
            <a:r>
              <a:rPr lang="fr-FR" sz="2000" dirty="0" smtClean="0">
                <a:solidFill>
                  <a:srgbClr val="FF0000"/>
                </a:solidFill>
                <a:latin typeface="Courier New" pitchFamily="49" charset="0"/>
              </a:rPr>
              <a:t>;</a:t>
            </a:r>
          </a:p>
          <a:p>
            <a:pPr eaLnBrk="1" hangingPunct="1">
              <a:lnSpc>
                <a:spcPct val="80000"/>
              </a:lnSpc>
              <a:buFontTx/>
              <a:buNone/>
            </a:pPr>
            <a:r>
              <a:rPr lang="fr-FR" sz="2000" dirty="0" smtClean="0">
                <a:solidFill>
                  <a:srgbClr val="FF0000"/>
                </a:solidFill>
                <a:latin typeface="Courier New" pitchFamily="49" charset="0"/>
              </a:rPr>
              <a:t>     jeton </a:t>
            </a:r>
            <a:r>
              <a:rPr lang="fr-FR" sz="2000" dirty="0" smtClean="0">
                <a:solidFill>
                  <a:srgbClr val="FF0000"/>
                </a:solidFill>
                <a:latin typeface="Courier New" pitchFamily="49" charset="0"/>
              </a:rPr>
              <a:t>= </a:t>
            </a:r>
            <a:r>
              <a:rPr lang="fr-FR" sz="2000" dirty="0" smtClean="0">
                <a:solidFill>
                  <a:srgbClr val="FF0000"/>
                </a:solidFill>
                <a:latin typeface="Courier New" pitchFamily="49" charset="0"/>
              </a:rPr>
              <a:t>jeton +1;  </a:t>
            </a:r>
            <a:r>
              <a:rPr lang="fr-FR" sz="2000" dirty="0" smtClean="0">
                <a:solidFill>
                  <a:schemeClr val="accent2"/>
                </a:solidFill>
                <a:latin typeface="Courier New" pitchFamily="49" charset="0"/>
              </a:rPr>
              <a:t>	</a:t>
            </a:r>
            <a:r>
              <a:rPr lang="fr-FR" sz="2000" dirty="0" smtClean="0">
                <a:solidFill>
                  <a:schemeClr val="tx2"/>
                </a:solidFill>
                <a:latin typeface="Courier New" pitchFamily="49" charset="0"/>
              </a:rPr>
              <a:t>/* </a:t>
            </a:r>
            <a:r>
              <a:rPr lang="fr-FR" sz="2000" dirty="0" err="1" smtClean="0">
                <a:solidFill>
                  <a:schemeClr val="tx2"/>
                </a:solidFill>
                <a:latin typeface="Courier New" pitchFamily="49" charset="0"/>
              </a:rPr>
              <a:t>nesemnificativ</a:t>
            </a:r>
            <a:r>
              <a:rPr lang="fr-FR" sz="2000" dirty="0" smtClean="0">
                <a:solidFill>
                  <a:schemeClr val="tx2"/>
                </a:solidFill>
                <a:latin typeface="Courier New" pitchFamily="49" charset="0"/>
              </a:rPr>
              <a:t> */</a:t>
            </a:r>
          </a:p>
          <a:p>
            <a:pPr eaLnBrk="1" hangingPunct="1">
              <a:lnSpc>
                <a:spcPct val="80000"/>
              </a:lnSpc>
              <a:buFontTx/>
              <a:buNone/>
            </a:pPr>
            <a:r>
              <a:rPr lang="fr-FR" sz="2000" dirty="0" smtClean="0">
                <a:solidFill>
                  <a:srgbClr val="FF0000"/>
                </a:solidFill>
                <a:latin typeface="Courier New" pitchFamily="49" charset="0"/>
              </a:rPr>
              <a:t>     </a:t>
            </a:r>
            <a:r>
              <a:rPr lang="en-US" sz="2000" dirty="0" smtClean="0">
                <a:solidFill>
                  <a:srgbClr val="FF0000"/>
                </a:solidFill>
                <a:latin typeface="Courier New" pitchFamily="49" charset="0"/>
              </a:rPr>
              <a:t>send </a:t>
            </a:r>
            <a:r>
              <a:rPr lang="en-US" sz="2000" dirty="0" err="1" smtClean="0">
                <a:solidFill>
                  <a:srgbClr val="FF0000"/>
                </a:solidFill>
                <a:latin typeface="Courier New" pitchFamily="49" charset="0"/>
              </a:rPr>
              <a:t>ch</a:t>
            </a:r>
            <a:r>
              <a:rPr lang="en-US" sz="2000" dirty="0" smtClean="0">
                <a:solidFill>
                  <a:srgbClr val="FF0000"/>
                </a:solidFill>
                <a:latin typeface="Courier New" pitchFamily="49" charset="0"/>
              </a:rPr>
              <a:t>[(</a:t>
            </a:r>
            <a:r>
              <a:rPr lang="en-US" sz="2000" dirty="0" err="1" smtClean="0">
                <a:solidFill>
                  <a:srgbClr val="FF0000"/>
                </a:solidFill>
                <a:latin typeface="Courier New" pitchFamily="49" charset="0"/>
              </a:rPr>
              <a:t>i</a:t>
            </a:r>
            <a:r>
              <a:rPr lang="en-US" sz="2000" dirty="0" smtClean="0">
                <a:solidFill>
                  <a:srgbClr val="FF0000"/>
                </a:solidFill>
                <a:latin typeface="Courier New" pitchFamily="49" charset="0"/>
              </a:rPr>
              <a:t> + 1) mod n](</a:t>
            </a:r>
            <a:r>
              <a:rPr lang="en-US" sz="2000" dirty="0" err="1" smtClean="0">
                <a:solidFill>
                  <a:srgbClr val="FF0000"/>
                </a:solidFill>
                <a:latin typeface="Courier New" pitchFamily="49" charset="0"/>
              </a:rPr>
              <a:t>jeton</a:t>
            </a:r>
            <a:r>
              <a:rPr lang="en-US" sz="2000" dirty="0" smtClean="0">
                <a:solidFill>
                  <a:srgbClr val="FF0000"/>
                </a:solidFill>
                <a:latin typeface="Courier New" pitchFamily="49" charset="0"/>
              </a:rPr>
              <a:t>);</a:t>
            </a:r>
            <a:endParaRPr lang="fr-FR" sz="2000" b="1" dirty="0" smtClean="0">
              <a:solidFill>
                <a:srgbClr val="FF0000"/>
              </a:solidFill>
              <a:latin typeface="Courier New" pitchFamily="49" charset="0"/>
            </a:endParaRPr>
          </a:p>
          <a:p>
            <a:pPr eaLnBrk="1" hangingPunct="1">
              <a:lnSpc>
                <a:spcPct val="80000"/>
              </a:lnSpc>
              <a:spcBef>
                <a:spcPct val="50000"/>
              </a:spcBef>
            </a:pPr>
            <a:r>
              <a:rPr lang="fr-FR" sz="2000" dirty="0" err="1" smtClean="0"/>
              <a:t>acțiunile</a:t>
            </a:r>
            <a:r>
              <a:rPr lang="fr-FR" sz="2000" dirty="0" smtClean="0"/>
              <a:t> lui P(1) la </a:t>
            </a:r>
            <a:r>
              <a:rPr lang="fr-FR" sz="2000" dirty="0" err="1" smtClean="0"/>
              <a:t>recep</a:t>
            </a:r>
            <a:r>
              <a:rPr lang="ro-RO" sz="2000" dirty="0" smtClean="0"/>
              <a:t>ț</a:t>
            </a:r>
            <a:r>
              <a:rPr lang="fr-FR" sz="2000" dirty="0" err="1" smtClean="0"/>
              <a:t>ia</a:t>
            </a:r>
            <a:r>
              <a:rPr lang="fr-FR" sz="2000" dirty="0" smtClean="0"/>
              <a:t> </a:t>
            </a:r>
            <a:r>
              <a:rPr lang="fr-FR" sz="2000" dirty="0" err="1" smtClean="0"/>
              <a:t>jetonului</a:t>
            </a:r>
            <a:r>
              <a:rPr lang="fr-FR" sz="2000" dirty="0" smtClean="0"/>
              <a:t>:</a:t>
            </a:r>
          </a:p>
          <a:p>
            <a:pPr eaLnBrk="1" hangingPunct="1">
              <a:lnSpc>
                <a:spcPct val="80000"/>
              </a:lnSpc>
              <a:buFontTx/>
              <a:buNone/>
            </a:pPr>
            <a:r>
              <a:rPr lang="fr-FR" sz="2000" dirty="0" smtClean="0">
                <a:solidFill>
                  <a:srgbClr val="FF0000"/>
                </a:solidFill>
                <a:latin typeface="Courier New" pitchFamily="49" charset="0"/>
              </a:rPr>
              <a:t>     </a:t>
            </a:r>
            <a:r>
              <a:rPr lang="fr-FR" sz="2000" b="1" dirty="0" smtClean="0">
                <a:solidFill>
                  <a:srgbClr val="FF0000"/>
                </a:solidFill>
                <a:latin typeface="Courier New" pitchFamily="49" charset="0"/>
              </a:rPr>
              <a:t>if</a:t>
            </a:r>
            <a:r>
              <a:rPr lang="fr-FR" sz="2000" dirty="0" smtClean="0">
                <a:solidFill>
                  <a:srgbClr val="FF0000"/>
                </a:solidFill>
                <a:latin typeface="Courier New" pitchFamily="49" charset="0"/>
              </a:rPr>
              <a:t> </a:t>
            </a:r>
            <a:r>
              <a:rPr lang="fr-FR" sz="2000" dirty="0" smtClean="0">
                <a:solidFill>
                  <a:srgbClr val="FF0000"/>
                </a:solidFill>
                <a:latin typeface="Courier New" pitchFamily="49" charset="0"/>
              </a:rPr>
              <a:t>(</a:t>
            </a:r>
            <a:r>
              <a:rPr lang="fr-FR" sz="2000" dirty="0" err="1" smtClean="0">
                <a:solidFill>
                  <a:srgbClr val="FF0000"/>
                </a:solidFill>
                <a:latin typeface="Courier New" pitchFamily="49" charset="0"/>
              </a:rPr>
              <a:t>culoare</a:t>
            </a:r>
            <a:r>
              <a:rPr lang="fr-FR" sz="2000" dirty="0" smtClean="0">
                <a:solidFill>
                  <a:srgbClr val="FF0000"/>
                </a:solidFill>
                <a:latin typeface="Courier New" pitchFamily="49" charset="0"/>
              </a:rPr>
              <a:t>[1</a:t>
            </a:r>
            <a:r>
              <a:rPr lang="fr-FR" sz="2000" dirty="0" smtClean="0">
                <a:solidFill>
                  <a:srgbClr val="FF0000"/>
                </a:solidFill>
                <a:latin typeface="Courier New" pitchFamily="49" charset="0"/>
              </a:rPr>
              <a:t>] </a:t>
            </a: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albastru</a:t>
            </a:r>
            <a:r>
              <a:rPr lang="fr-FR" sz="2000" dirty="0" smtClean="0">
                <a:solidFill>
                  <a:srgbClr val="FF0000"/>
                </a:solidFill>
                <a:latin typeface="Courier New" pitchFamily="49" charset="0"/>
              </a:rPr>
              <a:t>) {</a:t>
            </a:r>
            <a:endParaRPr lang="ro-RO" sz="2000" dirty="0" smtClean="0">
              <a:solidFill>
                <a:srgbClr val="FF0000"/>
              </a:solidFill>
              <a:latin typeface="Courier New" pitchFamily="49" charset="0"/>
            </a:endParaRPr>
          </a:p>
          <a:p>
            <a:pPr eaLnBrk="1" hangingPunct="1">
              <a:lnSpc>
                <a:spcPct val="80000"/>
              </a:lnSpc>
              <a:buFontTx/>
              <a:buNone/>
            </a:pPr>
            <a:r>
              <a:rPr lang="ro-RO" sz="2000" dirty="0">
                <a:solidFill>
                  <a:srgbClr val="FF0000"/>
                </a:solidFill>
                <a:latin typeface="Courier New" pitchFamily="49" charset="0"/>
              </a:rPr>
              <a:t> </a:t>
            </a:r>
            <a:r>
              <a:rPr lang="ro-RO" sz="2000" dirty="0" smtClean="0">
                <a:solidFill>
                  <a:srgbClr val="FF0000"/>
                </a:solidFill>
                <a:latin typeface="Courier New" pitchFamily="49" charset="0"/>
              </a:rPr>
              <a:t>      </a:t>
            </a:r>
            <a:r>
              <a:rPr lang="fr-FR" sz="2000" dirty="0" err="1" smtClean="0">
                <a:solidFill>
                  <a:srgbClr val="FF0000"/>
                </a:solidFill>
                <a:latin typeface="Courier New" pitchFamily="49" charset="0"/>
              </a:rPr>
              <a:t>anunță</a:t>
            </a: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terminarea</a:t>
            </a:r>
            <a:r>
              <a:rPr lang="fr-FR" sz="2000" dirty="0" smtClean="0">
                <a:solidFill>
                  <a:srgbClr val="FF0000"/>
                </a:solidFill>
                <a:latin typeface="Courier New" pitchFamily="49" charset="0"/>
              </a:rPr>
              <a:t>; stop </a:t>
            </a:r>
          </a:p>
          <a:p>
            <a:pPr eaLnBrk="1" hangingPunct="1">
              <a:lnSpc>
                <a:spcPct val="80000"/>
              </a:lnSpc>
              <a:buFontTx/>
              <a:buNone/>
            </a:pPr>
            <a:r>
              <a:rPr lang="fr-FR" sz="2000" dirty="0" smtClean="0">
                <a:solidFill>
                  <a:srgbClr val="FF0000"/>
                </a:solidFill>
                <a:latin typeface="Courier New" pitchFamily="49" charset="0"/>
              </a:rPr>
              <a:t>	   </a:t>
            </a:r>
            <a:r>
              <a:rPr lang="fr-FR" sz="2000" dirty="0">
                <a:solidFill>
                  <a:srgbClr val="FF0000"/>
                </a:solidFill>
                <a:latin typeface="Courier New" pitchFamily="49" charset="0"/>
              </a:rPr>
              <a:t>}</a:t>
            </a:r>
            <a:endParaRPr lang="fr-FR" sz="2000" dirty="0" smtClean="0">
              <a:solidFill>
                <a:srgbClr val="FF0000"/>
              </a:solidFill>
              <a:latin typeface="Courier New" pitchFamily="49" charset="0"/>
            </a:endParaRPr>
          </a:p>
          <a:p>
            <a:pPr eaLnBrk="1" hangingPunct="1">
              <a:lnSpc>
                <a:spcPct val="80000"/>
              </a:lnSpc>
              <a:buFontTx/>
              <a:buNone/>
            </a:pP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culoare</a:t>
            </a:r>
            <a:r>
              <a:rPr lang="fr-FR" sz="2000" dirty="0" smtClean="0">
                <a:solidFill>
                  <a:srgbClr val="FF0000"/>
                </a:solidFill>
                <a:latin typeface="Courier New" pitchFamily="49" charset="0"/>
              </a:rPr>
              <a:t>[1] </a:t>
            </a: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albastru</a:t>
            </a:r>
            <a:r>
              <a:rPr lang="fr-FR" sz="2000" dirty="0" smtClean="0">
                <a:solidFill>
                  <a:srgbClr val="FF0000"/>
                </a:solidFill>
                <a:latin typeface="Courier New" pitchFamily="49" charset="0"/>
              </a:rPr>
              <a:t>;</a:t>
            </a:r>
          </a:p>
          <a:p>
            <a:pPr eaLnBrk="1" hangingPunct="1">
              <a:lnSpc>
                <a:spcPct val="80000"/>
              </a:lnSpc>
              <a:buFontTx/>
              <a:buNone/>
            </a:pPr>
            <a:r>
              <a:rPr lang="fr-FR" sz="2000" dirty="0" smtClean="0">
                <a:solidFill>
                  <a:srgbClr val="FF0000"/>
                </a:solidFill>
                <a:latin typeface="Courier New" pitchFamily="49" charset="0"/>
              </a:rPr>
              <a:t>     jeton </a:t>
            </a:r>
            <a:r>
              <a:rPr lang="fr-FR" sz="2000" dirty="0" smtClean="0">
                <a:solidFill>
                  <a:srgbClr val="FF0000"/>
                </a:solidFill>
                <a:latin typeface="Courier New" pitchFamily="49" charset="0"/>
              </a:rPr>
              <a:t>= </a:t>
            </a:r>
            <a:r>
              <a:rPr lang="fr-FR" sz="2000" dirty="0" smtClean="0">
                <a:solidFill>
                  <a:srgbClr val="FF0000"/>
                </a:solidFill>
                <a:latin typeface="Courier New" pitchFamily="49" charset="0"/>
              </a:rPr>
              <a:t>0;</a:t>
            </a:r>
          </a:p>
          <a:p>
            <a:pPr eaLnBrk="1" hangingPunct="1">
              <a:lnSpc>
                <a:spcPct val="80000"/>
              </a:lnSpc>
              <a:buFontTx/>
              <a:buNone/>
            </a:pP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send</a:t>
            </a:r>
            <a:r>
              <a:rPr lang="fr-FR" sz="2000" dirty="0" smtClean="0">
                <a:solidFill>
                  <a:srgbClr val="FF0000"/>
                </a:solidFill>
                <a:latin typeface="Courier New" pitchFamily="49" charset="0"/>
              </a:rPr>
              <a:t> </a:t>
            </a:r>
            <a:r>
              <a:rPr lang="fr-FR" sz="2000" dirty="0" err="1" smtClean="0">
                <a:solidFill>
                  <a:srgbClr val="FF0000"/>
                </a:solidFill>
                <a:latin typeface="Courier New" pitchFamily="49" charset="0"/>
              </a:rPr>
              <a:t>ch</a:t>
            </a:r>
            <a:r>
              <a:rPr lang="fr-FR" sz="2000" dirty="0" smtClean="0">
                <a:solidFill>
                  <a:srgbClr val="FF0000"/>
                </a:solidFill>
                <a:latin typeface="Courier New" pitchFamily="49" charset="0"/>
              </a:rPr>
              <a:t>[2](jeton);</a:t>
            </a:r>
            <a:r>
              <a:rPr lang="en-US" sz="2000" dirty="0" smtClean="0">
                <a:solidFill>
                  <a:srgbClr val="FF0000"/>
                </a:solidFill>
              </a:rPr>
              <a:t> </a:t>
            </a:r>
          </a:p>
        </p:txBody>
      </p:sp>
      <p:sp>
        <p:nvSpPr>
          <p:cNvPr id="2" name="Slide Number Placeholder 1"/>
          <p:cNvSpPr>
            <a:spLocks noGrp="1"/>
          </p:cNvSpPr>
          <p:nvPr>
            <p:ph type="sldNum" sz="quarter" idx="12"/>
          </p:nvPr>
        </p:nvSpPr>
        <p:spPr/>
        <p:txBody>
          <a:bodyPr/>
          <a:lstStyle/>
          <a:p>
            <a:fld id="{746EBC53-4E8D-444E-AD09-E7905F64ED17}" type="slidenum">
              <a:rPr lang="en-GB" smtClean="0"/>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0" y="228600"/>
            <a:ext cx="9144000" cy="487363"/>
          </a:xfrm>
        </p:spPr>
        <p:txBody>
          <a:bodyPr/>
          <a:lstStyle/>
          <a:p>
            <a:pPr eaLnBrk="1" hangingPunct="1"/>
            <a:r>
              <a:rPr lang="en-US" sz="2800" dirty="0" err="1" smtClean="0"/>
              <a:t>Procese</a:t>
            </a:r>
            <a:r>
              <a:rPr lang="en-US" sz="2800" dirty="0" smtClean="0"/>
              <a:t> </a:t>
            </a:r>
            <a:r>
              <a:rPr lang="en-US" sz="2800" dirty="0" err="1" smtClean="0"/>
              <a:t>organizate</a:t>
            </a:r>
            <a:r>
              <a:rPr lang="en-US" sz="2800" dirty="0" smtClean="0"/>
              <a:t> </a:t>
            </a:r>
            <a:r>
              <a:rPr lang="ro-RO" sz="2800" dirty="0" smtClean="0"/>
              <a:t>î</a:t>
            </a:r>
            <a:r>
              <a:rPr lang="en-US" sz="2800" dirty="0" smtClean="0"/>
              <a:t>n </a:t>
            </a:r>
            <a:r>
              <a:rPr lang="en-US" sz="2800" dirty="0" err="1" smtClean="0"/>
              <a:t>inel</a:t>
            </a:r>
            <a:r>
              <a:rPr lang="ro-RO" sz="2800" dirty="0" smtClean="0"/>
              <a:t> </a:t>
            </a:r>
            <a:r>
              <a:rPr lang="fr-FR" sz="2800" dirty="0"/>
              <a:t>(</a:t>
            </a:r>
            <a:r>
              <a:rPr lang="fr-FR" sz="2800" dirty="0" err="1"/>
              <a:t>tehnica</a:t>
            </a:r>
            <a:r>
              <a:rPr lang="fr-FR" sz="2800" dirty="0"/>
              <a:t> </a:t>
            </a:r>
            <a:r>
              <a:rPr lang="fr-FR" sz="2800" dirty="0" err="1"/>
              <a:t>jetoanelor</a:t>
            </a:r>
            <a:r>
              <a:rPr lang="fr-FR" sz="2800" dirty="0"/>
              <a:t>)</a:t>
            </a:r>
            <a:r>
              <a:rPr lang="ro-RO" sz="2800" dirty="0" smtClean="0"/>
              <a:t> (2)</a:t>
            </a:r>
            <a:endParaRPr lang="en-US" sz="2800" dirty="0" smtClean="0"/>
          </a:p>
        </p:txBody>
      </p:sp>
      <p:sp>
        <p:nvSpPr>
          <p:cNvPr id="5" name="Oval 4"/>
          <p:cNvSpPr/>
          <p:nvPr/>
        </p:nvSpPr>
        <p:spPr bwMode="auto">
          <a:xfrm>
            <a:off x="1246212" y="2453795"/>
            <a:ext cx="3528392" cy="3529584"/>
          </a:xfrm>
          <a:prstGeom prst="ellipse">
            <a:avLst/>
          </a:prstGeom>
          <a:noFill/>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w="57150">
                <a:solidFill>
                  <a:schemeClr val="tx1"/>
                </a:solidFill>
              </a:ln>
              <a:solidFill>
                <a:schemeClr val="tx1"/>
              </a:solidFill>
              <a:effectLst/>
              <a:latin typeface="Times" charset="0"/>
            </a:endParaRPr>
          </a:p>
        </p:txBody>
      </p:sp>
      <p:sp>
        <p:nvSpPr>
          <p:cNvPr id="6" name="Oval 5"/>
          <p:cNvSpPr/>
          <p:nvPr/>
        </p:nvSpPr>
        <p:spPr bwMode="auto">
          <a:xfrm>
            <a:off x="3982516" y="5406123"/>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3</a:t>
            </a:r>
            <a:endParaRPr kumimoji="0" lang="en-US" sz="2200" b="1" i="0" u="none" strike="noStrike" cap="none" normalizeH="0" baseline="0" dirty="0" smtClean="0">
              <a:ln>
                <a:noFill/>
              </a:ln>
              <a:solidFill>
                <a:srgbClr val="FFFFFF"/>
              </a:solidFill>
              <a:effectLst/>
              <a:latin typeface="Times" charset="0"/>
            </a:endParaRPr>
          </a:p>
        </p:txBody>
      </p:sp>
      <p:sp>
        <p:nvSpPr>
          <p:cNvPr id="7" name="Oval 6"/>
          <p:cNvSpPr/>
          <p:nvPr/>
        </p:nvSpPr>
        <p:spPr bwMode="auto">
          <a:xfrm>
            <a:off x="2830388" y="2237771"/>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1</a:t>
            </a:r>
            <a:endParaRPr kumimoji="0" lang="en-US" sz="2200" b="1" i="0" u="none" strike="noStrike" cap="none" normalizeH="0" baseline="0" dirty="0" smtClean="0">
              <a:ln>
                <a:noFill/>
              </a:ln>
              <a:solidFill>
                <a:srgbClr val="FFFFFF"/>
              </a:solidFill>
              <a:effectLst/>
              <a:latin typeface="Times" charset="0"/>
            </a:endParaRPr>
          </a:p>
        </p:txBody>
      </p:sp>
      <p:sp>
        <p:nvSpPr>
          <p:cNvPr id="8" name="Oval 7"/>
          <p:cNvSpPr/>
          <p:nvPr/>
        </p:nvSpPr>
        <p:spPr bwMode="auto">
          <a:xfrm>
            <a:off x="4558580" y="3513801"/>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2</a:t>
            </a:r>
            <a:endParaRPr kumimoji="0" lang="en-US" sz="2200" b="1" i="0" u="none" strike="noStrike" cap="none" normalizeH="0" baseline="0" dirty="0" smtClean="0">
              <a:ln>
                <a:noFill/>
              </a:ln>
              <a:solidFill>
                <a:srgbClr val="FFFFFF"/>
              </a:solidFill>
              <a:effectLst/>
              <a:latin typeface="Times" charset="0"/>
            </a:endParaRPr>
          </a:p>
        </p:txBody>
      </p:sp>
      <p:sp>
        <p:nvSpPr>
          <p:cNvPr id="9" name="Oval 8"/>
          <p:cNvSpPr/>
          <p:nvPr/>
        </p:nvSpPr>
        <p:spPr bwMode="auto">
          <a:xfrm>
            <a:off x="1894284" y="5550139"/>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4</a:t>
            </a:r>
            <a:endParaRPr kumimoji="0" lang="en-US" sz="2200" b="1" i="0" u="none" strike="noStrike" cap="none" normalizeH="0" baseline="0" dirty="0" smtClean="0">
              <a:ln>
                <a:noFill/>
              </a:ln>
              <a:solidFill>
                <a:srgbClr val="FFFFFF"/>
              </a:solidFill>
              <a:effectLst/>
              <a:latin typeface="Times" charset="0"/>
            </a:endParaRPr>
          </a:p>
        </p:txBody>
      </p:sp>
      <p:sp>
        <p:nvSpPr>
          <p:cNvPr id="10" name="Oval 9"/>
          <p:cNvSpPr/>
          <p:nvPr/>
        </p:nvSpPr>
        <p:spPr bwMode="auto">
          <a:xfrm>
            <a:off x="1174204" y="3500498"/>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a:solidFill>
                  <a:srgbClr val="FFFFFF"/>
                </a:solidFill>
                <a:latin typeface="Times" charset="0"/>
              </a:rPr>
              <a:t>5</a:t>
            </a:r>
            <a:endParaRPr kumimoji="0" lang="en-US" sz="2200" b="1" i="0" u="none" strike="noStrike" cap="none" normalizeH="0" baseline="0" dirty="0" smtClean="0">
              <a:ln>
                <a:noFill/>
              </a:ln>
              <a:solidFill>
                <a:srgbClr val="FFFFFF"/>
              </a:solidFill>
              <a:effectLst/>
              <a:latin typeface="Times"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1556294125"/>
              </p:ext>
            </p:extLst>
          </p:nvPr>
        </p:nvGraphicFramePr>
        <p:xfrm>
          <a:off x="6732239" y="2299537"/>
          <a:ext cx="1570464" cy="741680"/>
        </p:xfrm>
        <a:graphic>
          <a:graphicData uri="http://schemas.openxmlformats.org/drawingml/2006/table">
            <a:tbl>
              <a:tblPr firstRow="1" bandRow="1">
                <a:tableStyleId>{5A111915-BE36-4E01-A7E5-04B1672EAD32}</a:tableStyleId>
              </a:tblPr>
              <a:tblGrid>
                <a:gridCol w="1570464"/>
              </a:tblGrid>
              <a:tr h="370840">
                <a:tc>
                  <a:txBody>
                    <a:bodyPr/>
                    <a:lstStyle/>
                    <a:p>
                      <a:pPr algn="ctr"/>
                      <a:r>
                        <a:rPr lang="ro-RO" dirty="0" smtClean="0">
                          <a:solidFill>
                            <a:srgbClr val="FFFFFF"/>
                          </a:solidFill>
                        </a:rPr>
                        <a:t>Jeton</a:t>
                      </a:r>
                      <a:endParaRPr lang="en-US" dirty="0">
                        <a:solidFill>
                          <a:srgbClr val="FFFFFF"/>
                        </a:solidFill>
                      </a:endParaRPr>
                    </a:p>
                  </a:txBody>
                  <a:tcPr/>
                </a:tc>
              </a:tr>
              <a:tr h="370840">
                <a:tc>
                  <a:txBody>
                    <a:bodyPr/>
                    <a:lstStyle/>
                    <a:p>
                      <a:pPr algn="ctr"/>
                      <a:endParaRPr lang="en-US" dirty="0"/>
                    </a:p>
                  </a:txBody>
                  <a:tcPr/>
                </a:tc>
              </a:tr>
            </a:tbl>
          </a:graphicData>
        </a:graphic>
      </p:graphicFrame>
      <p:sp>
        <p:nvSpPr>
          <p:cNvPr id="16" name="1"/>
          <p:cNvSpPr/>
          <p:nvPr/>
        </p:nvSpPr>
        <p:spPr bwMode="auto">
          <a:xfrm>
            <a:off x="3136848" y="2234730"/>
            <a:ext cx="1842407" cy="1279071"/>
          </a:xfrm>
          <a:custGeom>
            <a:avLst/>
            <a:gdLst>
              <a:gd name="connsiteX0" fmla="*/ 0 w 1842407"/>
              <a:gd name="connsiteY0" fmla="*/ 0 h 1279071"/>
              <a:gd name="connsiteX1" fmla="*/ 130628 w 1842407"/>
              <a:gd name="connsiteY1" fmla="*/ 8164 h 1279071"/>
              <a:gd name="connsiteX2" fmla="*/ 228600 w 1842407"/>
              <a:gd name="connsiteY2" fmla="*/ 16328 h 1279071"/>
              <a:gd name="connsiteX3" fmla="*/ 318407 w 1842407"/>
              <a:gd name="connsiteY3" fmla="*/ 27214 h 1279071"/>
              <a:gd name="connsiteX4" fmla="*/ 416378 w 1842407"/>
              <a:gd name="connsiteY4" fmla="*/ 43543 h 1279071"/>
              <a:gd name="connsiteX5" fmla="*/ 519793 w 1842407"/>
              <a:gd name="connsiteY5" fmla="*/ 68035 h 1279071"/>
              <a:gd name="connsiteX6" fmla="*/ 601436 w 1842407"/>
              <a:gd name="connsiteY6" fmla="*/ 92528 h 1279071"/>
              <a:gd name="connsiteX7" fmla="*/ 707571 w 1842407"/>
              <a:gd name="connsiteY7" fmla="*/ 130628 h 1279071"/>
              <a:gd name="connsiteX8" fmla="*/ 805543 w 1842407"/>
              <a:gd name="connsiteY8" fmla="*/ 171450 h 1279071"/>
              <a:gd name="connsiteX9" fmla="*/ 887186 w 1842407"/>
              <a:gd name="connsiteY9" fmla="*/ 209550 h 1279071"/>
              <a:gd name="connsiteX10" fmla="*/ 985157 w 1842407"/>
              <a:gd name="connsiteY10" fmla="*/ 263978 h 1279071"/>
              <a:gd name="connsiteX11" fmla="*/ 1080407 w 1842407"/>
              <a:gd name="connsiteY11" fmla="*/ 321128 h 1279071"/>
              <a:gd name="connsiteX12" fmla="*/ 1205593 w 1842407"/>
              <a:gd name="connsiteY12" fmla="*/ 413657 h 1279071"/>
              <a:gd name="connsiteX13" fmla="*/ 1319893 w 1842407"/>
              <a:gd name="connsiteY13" fmla="*/ 506185 h 1279071"/>
              <a:gd name="connsiteX14" fmla="*/ 1434193 w 1842407"/>
              <a:gd name="connsiteY14" fmla="*/ 617764 h 1279071"/>
              <a:gd name="connsiteX15" fmla="*/ 1551214 w 1842407"/>
              <a:gd name="connsiteY15" fmla="*/ 759278 h 1279071"/>
              <a:gd name="connsiteX16" fmla="*/ 1632857 w 1842407"/>
              <a:gd name="connsiteY16" fmla="*/ 868135 h 1279071"/>
              <a:gd name="connsiteX17" fmla="*/ 1725386 w 1842407"/>
              <a:gd name="connsiteY17" fmla="*/ 1020535 h 1279071"/>
              <a:gd name="connsiteX18" fmla="*/ 1787978 w 1842407"/>
              <a:gd name="connsiteY18" fmla="*/ 1148443 h 1279071"/>
              <a:gd name="connsiteX19" fmla="*/ 1842407 w 1842407"/>
              <a:gd name="connsiteY19" fmla="*/ 1279071 h 127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42407" h="1279071">
                <a:moveTo>
                  <a:pt x="0" y="0"/>
                </a:moveTo>
                <a:lnTo>
                  <a:pt x="130628" y="8164"/>
                </a:lnTo>
                <a:cubicBezTo>
                  <a:pt x="168728" y="10885"/>
                  <a:pt x="197304" y="13153"/>
                  <a:pt x="228600" y="16328"/>
                </a:cubicBezTo>
                <a:cubicBezTo>
                  <a:pt x="259896" y="19503"/>
                  <a:pt x="287111" y="22678"/>
                  <a:pt x="318407" y="27214"/>
                </a:cubicBezTo>
                <a:cubicBezTo>
                  <a:pt x="349703" y="31750"/>
                  <a:pt x="382814" y="36740"/>
                  <a:pt x="416378" y="43543"/>
                </a:cubicBezTo>
                <a:cubicBezTo>
                  <a:pt x="449942" y="50346"/>
                  <a:pt x="488950" y="59871"/>
                  <a:pt x="519793" y="68035"/>
                </a:cubicBezTo>
                <a:cubicBezTo>
                  <a:pt x="550636" y="76199"/>
                  <a:pt x="570140" y="82096"/>
                  <a:pt x="601436" y="92528"/>
                </a:cubicBezTo>
                <a:cubicBezTo>
                  <a:pt x="632732" y="102960"/>
                  <a:pt x="673553" y="117474"/>
                  <a:pt x="707571" y="130628"/>
                </a:cubicBezTo>
                <a:cubicBezTo>
                  <a:pt x="741589" y="143782"/>
                  <a:pt x="775607" y="158296"/>
                  <a:pt x="805543" y="171450"/>
                </a:cubicBezTo>
                <a:cubicBezTo>
                  <a:pt x="835479" y="184604"/>
                  <a:pt x="857250" y="194129"/>
                  <a:pt x="887186" y="209550"/>
                </a:cubicBezTo>
                <a:cubicBezTo>
                  <a:pt x="917122" y="224971"/>
                  <a:pt x="952954" y="245382"/>
                  <a:pt x="985157" y="263978"/>
                </a:cubicBezTo>
                <a:cubicBezTo>
                  <a:pt x="1017361" y="282574"/>
                  <a:pt x="1043668" y="296182"/>
                  <a:pt x="1080407" y="321128"/>
                </a:cubicBezTo>
                <a:cubicBezTo>
                  <a:pt x="1117146" y="346074"/>
                  <a:pt x="1165679" y="382814"/>
                  <a:pt x="1205593" y="413657"/>
                </a:cubicBezTo>
                <a:cubicBezTo>
                  <a:pt x="1245507" y="444500"/>
                  <a:pt x="1281793" y="472167"/>
                  <a:pt x="1319893" y="506185"/>
                </a:cubicBezTo>
                <a:cubicBezTo>
                  <a:pt x="1357993" y="540203"/>
                  <a:pt x="1395640" y="575582"/>
                  <a:pt x="1434193" y="617764"/>
                </a:cubicBezTo>
                <a:cubicBezTo>
                  <a:pt x="1472746" y="659946"/>
                  <a:pt x="1518103" y="717550"/>
                  <a:pt x="1551214" y="759278"/>
                </a:cubicBezTo>
                <a:cubicBezTo>
                  <a:pt x="1584325" y="801006"/>
                  <a:pt x="1603828" y="824592"/>
                  <a:pt x="1632857" y="868135"/>
                </a:cubicBezTo>
                <a:cubicBezTo>
                  <a:pt x="1661886" y="911678"/>
                  <a:pt x="1699533" y="973817"/>
                  <a:pt x="1725386" y="1020535"/>
                </a:cubicBezTo>
                <a:cubicBezTo>
                  <a:pt x="1751239" y="1067253"/>
                  <a:pt x="1768474" y="1105354"/>
                  <a:pt x="1787978" y="1148443"/>
                </a:cubicBezTo>
                <a:cubicBezTo>
                  <a:pt x="1807482" y="1191532"/>
                  <a:pt x="1829253" y="1268185"/>
                  <a:pt x="1842407" y="1279071"/>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charset="0"/>
            </a:endParaRPr>
          </a:p>
        </p:txBody>
      </p:sp>
      <p:sp>
        <p:nvSpPr>
          <p:cNvPr id="17" name="2"/>
          <p:cNvSpPr/>
          <p:nvPr/>
        </p:nvSpPr>
        <p:spPr bwMode="auto">
          <a:xfrm rot="4382152">
            <a:off x="3794810" y="4059365"/>
            <a:ext cx="1842407" cy="1279071"/>
          </a:xfrm>
          <a:custGeom>
            <a:avLst/>
            <a:gdLst>
              <a:gd name="connsiteX0" fmla="*/ 0 w 1842407"/>
              <a:gd name="connsiteY0" fmla="*/ 0 h 1279071"/>
              <a:gd name="connsiteX1" fmla="*/ 130628 w 1842407"/>
              <a:gd name="connsiteY1" fmla="*/ 8164 h 1279071"/>
              <a:gd name="connsiteX2" fmla="*/ 228600 w 1842407"/>
              <a:gd name="connsiteY2" fmla="*/ 16328 h 1279071"/>
              <a:gd name="connsiteX3" fmla="*/ 318407 w 1842407"/>
              <a:gd name="connsiteY3" fmla="*/ 27214 h 1279071"/>
              <a:gd name="connsiteX4" fmla="*/ 416378 w 1842407"/>
              <a:gd name="connsiteY4" fmla="*/ 43543 h 1279071"/>
              <a:gd name="connsiteX5" fmla="*/ 519793 w 1842407"/>
              <a:gd name="connsiteY5" fmla="*/ 68035 h 1279071"/>
              <a:gd name="connsiteX6" fmla="*/ 601436 w 1842407"/>
              <a:gd name="connsiteY6" fmla="*/ 92528 h 1279071"/>
              <a:gd name="connsiteX7" fmla="*/ 707571 w 1842407"/>
              <a:gd name="connsiteY7" fmla="*/ 130628 h 1279071"/>
              <a:gd name="connsiteX8" fmla="*/ 805543 w 1842407"/>
              <a:gd name="connsiteY8" fmla="*/ 171450 h 1279071"/>
              <a:gd name="connsiteX9" fmla="*/ 887186 w 1842407"/>
              <a:gd name="connsiteY9" fmla="*/ 209550 h 1279071"/>
              <a:gd name="connsiteX10" fmla="*/ 985157 w 1842407"/>
              <a:gd name="connsiteY10" fmla="*/ 263978 h 1279071"/>
              <a:gd name="connsiteX11" fmla="*/ 1080407 w 1842407"/>
              <a:gd name="connsiteY11" fmla="*/ 321128 h 1279071"/>
              <a:gd name="connsiteX12" fmla="*/ 1205593 w 1842407"/>
              <a:gd name="connsiteY12" fmla="*/ 413657 h 1279071"/>
              <a:gd name="connsiteX13" fmla="*/ 1319893 w 1842407"/>
              <a:gd name="connsiteY13" fmla="*/ 506185 h 1279071"/>
              <a:gd name="connsiteX14" fmla="*/ 1434193 w 1842407"/>
              <a:gd name="connsiteY14" fmla="*/ 617764 h 1279071"/>
              <a:gd name="connsiteX15" fmla="*/ 1551214 w 1842407"/>
              <a:gd name="connsiteY15" fmla="*/ 759278 h 1279071"/>
              <a:gd name="connsiteX16" fmla="*/ 1632857 w 1842407"/>
              <a:gd name="connsiteY16" fmla="*/ 868135 h 1279071"/>
              <a:gd name="connsiteX17" fmla="*/ 1725386 w 1842407"/>
              <a:gd name="connsiteY17" fmla="*/ 1020535 h 1279071"/>
              <a:gd name="connsiteX18" fmla="*/ 1787978 w 1842407"/>
              <a:gd name="connsiteY18" fmla="*/ 1148443 h 1279071"/>
              <a:gd name="connsiteX19" fmla="*/ 1842407 w 1842407"/>
              <a:gd name="connsiteY19" fmla="*/ 1279071 h 127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42407" h="1279071">
                <a:moveTo>
                  <a:pt x="0" y="0"/>
                </a:moveTo>
                <a:lnTo>
                  <a:pt x="130628" y="8164"/>
                </a:lnTo>
                <a:cubicBezTo>
                  <a:pt x="168728" y="10885"/>
                  <a:pt x="197304" y="13153"/>
                  <a:pt x="228600" y="16328"/>
                </a:cubicBezTo>
                <a:cubicBezTo>
                  <a:pt x="259896" y="19503"/>
                  <a:pt x="287111" y="22678"/>
                  <a:pt x="318407" y="27214"/>
                </a:cubicBezTo>
                <a:cubicBezTo>
                  <a:pt x="349703" y="31750"/>
                  <a:pt x="382814" y="36740"/>
                  <a:pt x="416378" y="43543"/>
                </a:cubicBezTo>
                <a:cubicBezTo>
                  <a:pt x="449942" y="50346"/>
                  <a:pt x="488950" y="59871"/>
                  <a:pt x="519793" y="68035"/>
                </a:cubicBezTo>
                <a:cubicBezTo>
                  <a:pt x="550636" y="76199"/>
                  <a:pt x="570140" y="82096"/>
                  <a:pt x="601436" y="92528"/>
                </a:cubicBezTo>
                <a:cubicBezTo>
                  <a:pt x="632732" y="102960"/>
                  <a:pt x="673553" y="117474"/>
                  <a:pt x="707571" y="130628"/>
                </a:cubicBezTo>
                <a:cubicBezTo>
                  <a:pt x="741589" y="143782"/>
                  <a:pt x="775607" y="158296"/>
                  <a:pt x="805543" y="171450"/>
                </a:cubicBezTo>
                <a:cubicBezTo>
                  <a:pt x="835479" y="184604"/>
                  <a:pt x="857250" y="194129"/>
                  <a:pt x="887186" y="209550"/>
                </a:cubicBezTo>
                <a:cubicBezTo>
                  <a:pt x="917122" y="224971"/>
                  <a:pt x="952954" y="245382"/>
                  <a:pt x="985157" y="263978"/>
                </a:cubicBezTo>
                <a:cubicBezTo>
                  <a:pt x="1017361" y="282574"/>
                  <a:pt x="1043668" y="296182"/>
                  <a:pt x="1080407" y="321128"/>
                </a:cubicBezTo>
                <a:cubicBezTo>
                  <a:pt x="1117146" y="346074"/>
                  <a:pt x="1165679" y="382814"/>
                  <a:pt x="1205593" y="413657"/>
                </a:cubicBezTo>
                <a:cubicBezTo>
                  <a:pt x="1245507" y="444500"/>
                  <a:pt x="1281793" y="472167"/>
                  <a:pt x="1319893" y="506185"/>
                </a:cubicBezTo>
                <a:cubicBezTo>
                  <a:pt x="1357993" y="540203"/>
                  <a:pt x="1395640" y="575582"/>
                  <a:pt x="1434193" y="617764"/>
                </a:cubicBezTo>
                <a:cubicBezTo>
                  <a:pt x="1472746" y="659946"/>
                  <a:pt x="1518103" y="717550"/>
                  <a:pt x="1551214" y="759278"/>
                </a:cubicBezTo>
                <a:cubicBezTo>
                  <a:pt x="1584325" y="801006"/>
                  <a:pt x="1603828" y="824592"/>
                  <a:pt x="1632857" y="868135"/>
                </a:cubicBezTo>
                <a:cubicBezTo>
                  <a:pt x="1661886" y="911678"/>
                  <a:pt x="1699533" y="973817"/>
                  <a:pt x="1725386" y="1020535"/>
                </a:cubicBezTo>
                <a:cubicBezTo>
                  <a:pt x="1751239" y="1067253"/>
                  <a:pt x="1768474" y="1105354"/>
                  <a:pt x="1787978" y="1148443"/>
                </a:cubicBezTo>
                <a:cubicBezTo>
                  <a:pt x="1807482" y="1191532"/>
                  <a:pt x="1829253" y="1268185"/>
                  <a:pt x="1842407" y="1279071"/>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8" name="3"/>
          <p:cNvSpPr/>
          <p:nvPr/>
        </p:nvSpPr>
        <p:spPr bwMode="auto">
          <a:xfrm rot="8548553">
            <a:off x="2201301" y="5249542"/>
            <a:ext cx="1842407" cy="1279071"/>
          </a:xfrm>
          <a:custGeom>
            <a:avLst/>
            <a:gdLst>
              <a:gd name="connsiteX0" fmla="*/ 0 w 1842407"/>
              <a:gd name="connsiteY0" fmla="*/ 0 h 1279071"/>
              <a:gd name="connsiteX1" fmla="*/ 130628 w 1842407"/>
              <a:gd name="connsiteY1" fmla="*/ 8164 h 1279071"/>
              <a:gd name="connsiteX2" fmla="*/ 228600 w 1842407"/>
              <a:gd name="connsiteY2" fmla="*/ 16328 h 1279071"/>
              <a:gd name="connsiteX3" fmla="*/ 318407 w 1842407"/>
              <a:gd name="connsiteY3" fmla="*/ 27214 h 1279071"/>
              <a:gd name="connsiteX4" fmla="*/ 416378 w 1842407"/>
              <a:gd name="connsiteY4" fmla="*/ 43543 h 1279071"/>
              <a:gd name="connsiteX5" fmla="*/ 519793 w 1842407"/>
              <a:gd name="connsiteY5" fmla="*/ 68035 h 1279071"/>
              <a:gd name="connsiteX6" fmla="*/ 601436 w 1842407"/>
              <a:gd name="connsiteY6" fmla="*/ 92528 h 1279071"/>
              <a:gd name="connsiteX7" fmla="*/ 707571 w 1842407"/>
              <a:gd name="connsiteY7" fmla="*/ 130628 h 1279071"/>
              <a:gd name="connsiteX8" fmla="*/ 805543 w 1842407"/>
              <a:gd name="connsiteY8" fmla="*/ 171450 h 1279071"/>
              <a:gd name="connsiteX9" fmla="*/ 887186 w 1842407"/>
              <a:gd name="connsiteY9" fmla="*/ 209550 h 1279071"/>
              <a:gd name="connsiteX10" fmla="*/ 985157 w 1842407"/>
              <a:gd name="connsiteY10" fmla="*/ 263978 h 1279071"/>
              <a:gd name="connsiteX11" fmla="*/ 1080407 w 1842407"/>
              <a:gd name="connsiteY11" fmla="*/ 321128 h 1279071"/>
              <a:gd name="connsiteX12" fmla="*/ 1205593 w 1842407"/>
              <a:gd name="connsiteY12" fmla="*/ 413657 h 1279071"/>
              <a:gd name="connsiteX13" fmla="*/ 1319893 w 1842407"/>
              <a:gd name="connsiteY13" fmla="*/ 506185 h 1279071"/>
              <a:gd name="connsiteX14" fmla="*/ 1434193 w 1842407"/>
              <a:gd name="connsiteY14" fmla="*/ 617764 h 1279071"/>
              <a:gd name="connsiteX15" fmla="*/ 1551214 w 1842407"/>
              <a:gd name="connsiteY15" fmla="*/ 759278 h 1279071"/>
              <a:gd name="connsiteX16" fmla="*/ 1632857 w 1842407"/>
              <a:gd name="connsiteY16" fmla="*/ 868135 h 1279071"/>
              <a:gd name="connsiteX17" fmla="*/ 1725386 w 1842407"/>
              <a:gd name="connsiteY17" fmla="*/ 1020535 h 1279071"/>
              <a:gd name="connsiteX18" fmla="*/ 1787978 w 1842407"/>
              <a:gd name="connsiteY18" fmla="*/ 1148443 h 1279071"/>
              <a:gd name="connsiteX19" fmla="*/ 1842407 w 1842407"/>
              <a:gd name="connsiteY19" fmla="*/ 1279071 h 127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42407" h="1279071">
                <a:moveTo>
                  <a:pt x="0" y="0"/>
                </a:moveTo>
                <a:lnTo>
                  <a:pt x="130628" y="8164"/>
                </a:lnTo>
                <a:cubicBezTo>
                  <a:pt x="168728" y="10885"/>
                  <a:pt x="197304" y="13153"/>
                  <a:pt x="228600" y="16328"/>
                </a:cubicBezTo>
                <a:cubicBezTo>
                  <a:pt x="259896" y="19503"/>
                  <a:pt x="287111" y="22678"/>
                  <a:pt x="318407" y="27214"/>
                </a:cubicBezTo>
                <a:cubicBezTo>
                  <a:pt x="349703" y="31750"/>
                  <a:pt x="382814" y="36740"/>
                  <a:pt x="416378" y="43543"/>
                </a:cubicBezTo>
                <a:cubicBezTo>
                  <a:pt x="449942" y="50346"/>
                  <a:pt x="488950" y="59871"/>
                  <a:pt x="519793" y="68035"/>
                </a:cubicBezTo>
                <a:cubicBezTo>
                  <a:pt x="550636" y="76199"/>
                  <a:pt x="570140" y="82096"/>
                  <a:pt x="601436" y="92528"/>
                </a:cubicBezTo>
                <a:cubicBezTo>
                  <a:pt x="632732" y="102960"/>
                  <a:pt x="673553" y="117474"/>
                  <a:pt x="707571" y="130628"/>
                </a:cubicBezTo>
                <a:cubicBezTo>
                  <a:pt x="741589" y="143782"/>
                  <a:pt x="775607" y="158296"/>
                  <a:pt x="805543" y="171450"/>
                </a:cubicBezTo>
                <a:cubicBezTo>
                  <a:pt x="835479" y="184604"/>
                  <a:pt x="857250" y="194129"/>
                  <a:pt x="887186" y="209550"/>
                </a:cubicBezTo>
                <a:cubicBezTo>
                  <a:pt x="917122" y="224971"/>
                  <a:pt x="952954" y="245382"/>
                  <a:pt x="985157" y="263978"/>
                </a:cubicBezTo>
                <a:cubicBezTo>
                  <a:pt x="1017361" y="282574"/>
                  <a:pt x="1043668" y="296182"/>
                  <a:pt x="1080407" y="321128"/>
                </a:cubicBezTo>
                <a:cubicBezTo>
                  <a:pt x="1117146" y="346074"/>
                  <a:pt x="1165679" y="382814"/>
                  <a:pt x="1205593" y="413657"/>
                </a:cubicBezTo>
                <a:cubicBezTo>
                  <a:pt x="1245507" y="444500"/>
                  <a:pt x="1281793" y="472167"/>
                  <a:pt x="1319893" y="506185"/>
                </a:cubicBezTo>
                <a:cubicBezTo>
                  <a:pt x="1357993" y="540203"/>
                  <a:pt x="1395640" y="575582"/>
                  <a:pt x="1434193" y="617764"/>
                </a:cubicBezTo>
                <a:cubicBezTo>
                  <a:pt x="1472746" y="659946"/>
                  <a:pt x="1518103" y="717550"/>
                  <a:pt x="1551214" y="759278"/>
                </a:cubicBezTo>
                <a:cubicBezTo>
                  <a:pt x="1584325" y="801006"/>
                  <a:pt x="1603828" y="824592"/>
                  <a:pt x="1632857" y="868135"/>
                </a:cubicBezTo>
                <a:cubicBezTo>
                  <a:pt x="1661886" y="911678"/>
                  <a:pt x="1699533" y="973817"/>
                  <a:pt x="1725386" y="1020535"/>
                </a:cubicBezTo>
                <a:cubicBezTo>
                  <a:pt x="1751239" y="1067253"/>
                  <a:pt x="1768474" y="1105354"/>
                  <a:pt x="1787978" y="1148443"/>
                </a:cubicBezTo>
                <a:cubicBezTo>
                  <a:pt x="1807482" y="1191532"/>
                  <a:pt x="1829253" y="1268185"/>
                  <a:pt x="1842407" y="1279071"/>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9" name="4"/>
          <p:cNvSpPr/>
          <p:nvPr/>
        </p:nvSpPr>
        <p:spPr bwMode="auto">
          <a:xfrm rot="13040279">
            <a:off x="583971" y="4181227"/>
            <a:ext cx="1842407" cy="1279071"/>
          </a:xfrm>
          <a:custGeom>
            <a:avLst/>
            <a:gdLst>
              <a:gd name="connsiteX0" fmla="*/ 0 w 1842407"/>
              <a:gd name="connsiteY0" fmla="*/ 0 h 1279071"/>
              <a:gd name="connsiteX1" fmla="*/ 130628 w 1842407"/>
              <a:gd name="connsiteY1" fmla="*/ 8164 h 1279071"/>
              <a:gd name="connsiteX2" fmla="*/ 228600 w 1842407"/>
              <a:gd name="connsiteY2" fmla="*/ 16328 h 1279071"/>
              <a:gd name="connsiteX3" fmla="*/ 318407 w 1842407"/>
              <a:gd name="connsiteY3" fmla="*/ 27214 h 1279071"/>
              <a:gd name="connsiteX4" fmla="*/ 416378 w 1842407"/>
              <a:gd name="connsiteY4" fmla="*/ 43543 h 1279071"/>
              <a:gd name="connsiteX5" fmla="*/ 519793 w 1842407"/>
              <a:gd name="connsiteY5" fmla="*/ 68035 h 1279071"/>
              <a:gd name="connsiteX6" fmla="*/ 601436 w 1842407"/>
              <a:gd name="connsiteY6" fmla="*/ 92528 h 1279071"/>
              <a:gd name="connsiteX7" fmla="*/ 707571 w 1842407"/>
              <a:gd name="connsiteY7" fmla="*/ 130628 h 1279071"/>
              <a:gd name="connsiteX8" fmla="*/ 805543 w 1842407"/>
              <a:gd name="connsiteY8" fmla="*/ 171450 h 1279071"/>
              <a:gd name="connsiteX9" fmla="*/ 887186 w 1842407"/>
              <a:gd name="connsiteY9" fmla="*/ 209550 h 1279071"/>
              <a:gd name="connsiteX10" fmla="*/ 985157 w 1842407"/>
              <a:gd name="connsiteY10" fmla="*/ 263978 h 1279071"/>
              <a:gd name="connsiteX11" fmla="*/ 1080407 w 1842407"/>
              <a:gd name="connsiteY11" fmla="*/ 321128 h 1279071"/>
              <a:gd name="connsiteX12" fmla="*/ 1205593 w 1842407"/>
              <a:gd name="connsiteY12" fmla="*/ 413657 h 1279071"/>
              <a:gd name="connsiteX13" fmla="*/ 1319893 w 1842407"/>
              <a:gd name="connsiteY13" fmla="*/ 506185 h 1279071"/>
              <a:gd name="connsiteX14" fmla="*/ 1434193 w 1842407"/>
              <a:gd name="connsiteY14" fmla="*/ 617764 h 1279071"/>
              <a:gd name="connsiteX15" fmla="*/ 1551214 w 1842407"/>
              <a:gd name="connsiteY15" fmla="*/ 759278 h 1279071"/>
              <a:gd name="connsiteX16" fmla="*/ 1632857 w 1842407"/>
              <a:gd name="connsiteY16" fmla="*/ 868135 h 1279071"/>
              <a:gd name="connsiteX17" fmla="*/ 1725386 w 1842407"/>
              <a:gd name="connsiteY17" fmla="*/ 1020535 h 1279071"/>
              <a:gd name="connsiteX18" fmla="*/ 1787978 w 1842407"/>
              <a:gd name="connsiteY18" fmla="*/ 1148443 h 1279071"/>
              <a:gd name="connsiteX19" fmla="*/ 1842407 w 1842407"/>
              <a:gd name="connsiteY19" fmla="*/ 1279071 h 127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42407" h="1279071">
                <a:moveTo>
                  <a:pt x="0" y="0"/>
                </a:moveTo>
                <a:lnTo>
                  <a:pt x="130628" y="8164"/>
                </a:lnTo>
                <a:cubicBezTo>
                  <a:pt x="168728" y="10885"/>
                  <a:pt x="197304" y="13153"/>
                  <a:pt x="228600" y="16328"/>
                </a:cubicBezTo>
                <a:cubicBezTo>
                  <a:pt x="259896" y="19503"/>
                  <a:pt x="287111" y="22678"/>
                  <a:pt x="318407" y="27214"/>
                </a:cubicBezTo>
                <a:cubicBezTo>
                  <a:pt x="349703" y="31750"/>
                  <a:pt x="382814" y="36740"/>
                  <a:pt x="416378" y="43543"/>
                </a:cubicBezTo>
                <a:cubicBezTo>
                  <a:pt x="449942" y="50346"/>
                  <a:pt x="488950" y="59871"/>
                  <a:pt x="519793" y="68035"/>
                </a:cubicBezTo>
                <a:cubicBezTo>
                  <a:pt x="550636" y="76199"/>
                  <a:pt x="570140" y="82096"/>
                  <a:pt x="601436" y="92528"/>
                </a:cubicBezTo>
                <a:cubicBezTo>
                  <a:pt x="632732" y="102960"/>
                  <a:pt x="673553" y="117474"/>
                  <a:pt x="707571" y="130628"/>
                </a:cubicBezTo>
                <a:cubicBezTo>
                  <a:pt x="741589" y="143782"/>
                  <a:pt x="775607" y="158296"/>
                  <a:pt x="805543" y="171450"/>
                </a:cubicBezTo>
                <a:cubicBezTo>
                  <a:pt x="835479" y="184604"/>
                  <a:pt x="857250" y="194129"/>
                  <a:pt x="887186" y="209550"/>
                </a:cubicBezTo>
                <a:cubicBezTo>
                  <a:pt x="917122" y="224971"/>
                  <a:pt x="952954" y="245382"/>
                  <a:pt x="985157" y="263978"/>
                </a:cubicBezTo>
                <a:cubicBezTo>
                  <a:pt x="1017361" y="282574"/>
                  <a:pt x="1043668" y="296182"/>
                  <a:pt x="1080407" y="321128"/>
                </a:cubicBezTo>
                <a:cubicBezTo>
                  <a:pt x="1117146" y="346074"/>
                  <a:pt x="1165679" y="382814"/>
                  <a:pt x="1205593" y="413657"/>
                </a:cubicBezTo>
                <a:cubicBezTo>
                  <a:pt x="1245507" y="444500"/>
                  <a:pt x="1281793" y="472167"/>
                  <a:pt x="1319893" y="506185"/>
                </a:cubicBezTo>
                <a:cubicBezTo>
                  <a:pt x="1357993" y="540203"/>
                  <a:pt x="1395640" y="575582"/>
                  <a:pt x="1434193" y="617764"/>
                </a:cubicBezTo>
                <a:cubicBezTo>
                  <a:pt x="1472746" y="659946"/>
                  <a:pt x="1518103" y="717550"/>
                  <a:pt x="1551214" y="759278"/>
                </a:cubicBezTo>
                <a:cubicBezTo>
                  <a:pt x="1584325" y="801006"/>
                  <a:pt x="1603828" y="824592"/>
                  <a:pt x="1632857" y="868135"/>
                </a:cubicBezTo>
                <a:cubicBezTo>
                  <a:pt x="1661886" y="911678"/>
                  <a:pt x="1699533" y="973817"/>
                  <a:pt x="1725386" y="1020535"/>
                </a:cubicBezTo>
                <a:cubicBezTo>
                  <a:pt x="1751239" y="1067253"/>
                  <a:pt x="1768474" y="1105354"/>
                  <a:pt x="1787978" y="1148443"/>
                </a:cubicBezTo>
                <a:cubicBezTo>
                  <a:pt x="1807482" y="1191532"/>
                  <a:pt x="1829253" y="1268185"/>
                  <a:pt x="1842407" y="1279071"/>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20" name="5"/>
          <p:cNvSpPr/>
          <p:nvPr/>
        </p:nvSpPr>
        <p:spPr bwMode="auto">
          <a:xfrm flipH="1">
            <a:off x="1081158" y="2237771"/>
            <a:ext cx="1842407" cy="1279071"/>
          </a:xfrm>
          <a:custGeom>
            <a:avLst/>
            <a:gdLst>
              <a:gd name="connsiteX0" fmla="*/ 0 w 1842407"/>
              <a:gd name="connsiteY0" fmla="*/ 0 h 1279071"/>
              <a:gd name="connsiteX1" fmla="*/ 130628 w 1842407"/>
              <a:gd name="connsiteY1" fmla="*/ 8164 h 1279071"/>
              <a:gd name="connsiteX2" fmla="*/ 228600 w 1842407"/>
              <a:gd name="connsiteY2" fmla="*/ 16328 h 1279071"/>
              <a:gd name="connsiteX3" fmla="*/ 318407 w 1842407"/>
              <a:gd name="connsiteY3" fmla="*/ 27214 h 1279071"/>
              <a:gd name="connsiteX4" fmla="*/ 416378 w 1842407"/>
              <a:gd name="connsiteY4" fmla="*/ 43543 h 1279071"/>
              <a:gd name="connsiteX5" fmla="*/ 519793 w 1842407"/>
              <a:gd name="connsiteY5" fmla="*/ 68035 h 1279071"/>
              <a:gd name="connsiteX6" fmla="*/ 601436 w 1842407"/>
              <a:gd name="connsiteY6" fmla="*/ 92528 h 1279071"/>
              <a:gd name="connsiteX7" fmla="*/ 707571 w 1842407"/>
              <a:gd name="connsiteY7" fmla="*/ 130628 h 1279071"/>
              <a:gd name="connsiteX8" fmla="*/ 805543 w 1842407"/>
              <a:gd name="connsiteY8" fmla="*/ 171450 h 1279071"/>
              <a:gd name="connsiteX9" fmla="*/ 887186 w 1842407"/>
              <a:gd name="connsiteY9" fmla="*/ 209550 h 1279071"/>
              <a:gd name="connsiteX10" fmla="*/ 985157 w 1842407"/>
              <a:gd name="connsiteY10" fmla="*/ 263978 h 1279071"/>
              <a:gd name="connsiteX11" fmla="*/ 1080407 w 1842407"/>
              <a:gd name="connsiteY11" fmla="*/ 321128 h 1279071"/>
              <a:gd name="connsiteX12" fmla="*/ 1205593 w 1842407"/>
              <a:gd name="connsiteY12" fmla="*/ 413657 h 1279071"/>
              <a:gd name="connsiteX13" fmla="*/ 1319893 w 1842407"/>
              <a:gd name="connsiteY13" fmla="*/ 506185 h 1279071"/>
              <a:gd name="connsiteX14" fmla="*/ 1434193 w 1842407"/>
              <a:gd name="connsiteY14" fmla="*/ 617764 h 1279071"/>
              <a:gd name="connsiteX15" fmla="*/ 1551214 w 1842407"/>
              <a:gd name="connsiteY15" fmla="*/ 759278 h 1279071"/>
              <a:gd name="connsiteX16" fmla="*/ 1632857 w 1842407"/>
              <a:gd name="connsiteY16" fmla="*/ 868135 h 1279071"/>
              <a:gd name="connsiteX17" fmla="*/ 1725386 w 1842407"/>
              <a:gd name="connsiteY17" fmla="*/ 1020535 h 1279071"/>
              <a:gd name="connsiteX18" fmla="*/ 1787978 w 1842407"/>
              <a:gd name="connsiteY18" fmla="*/ 1148443 h 1279071"/>
              <a:gd name="connsiteX19" fmla="*/ 1842407 w 1842407"/>
              <a:gd name="connsiteY19" fmla="*/ 1279071 h 127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42407" h="1279071">
                <a:moveTo>
                  <a:pt x="0" y="0"/>
                </a:moveTo>
                <a:lnTo>
                  <a:pt x="130628" y="8164"/>
                </a:lnTo>
                <a:cubicBezTo>
                  <a:pt x="168728" y="10885"/>
                  <a:pt x="197304" y="13153"/>
                  <a:pt x="228600" y="16328"/>
                </a:cubicBezTo>
                <a:cubicBezTo>
                  <a:pt x="259896" y="19503"/>
                  <a:pt x="287111" y="22678"/>
                  <a:pt x="318407" y="27214"/>
                </a:cubicBezTo>
                <a:cubicBezTo>
                  <a:pt x="349703" y="31750"/>
                  <a:pt x="382814" y="36740"/>
                  <a:pt x="416378" y="43543"/>
                </a:cubicBezTo>
                <a:cubicBezTo>
                  <a:pt x="449942" y="50346"/>
                  <a:pt x="488950" y="59871"/>
                  <a:pt x="519793" y="68035"/>
                </a:cubicBezTo>
                <a:cubicBezTo>
                  <a:pt x="550636" y="76199"/>
                  <a:pt x="570140" y="82096"/>
                  <a:pt x="601436" y="92528"/>
                </a:cubicBezTo>
                <a:cubicBezTo>
                  <a:pt x="632732" y="102960"/>
                  <a:pt x="673553" y="117474"/>
                  <a:pt x="707571" y="130628"/>
                </a:cubicBezTo>
                <a:cubicBezTo>
                  <a:pt x="741589" y="143782"/>
                  <a:pt x="775607" y="158296"/>
                  <a:pt x="805543" y="171450"/>
                </a:cubicBezTo>
                <a:cubicBezTo>
                  <a:pt x="835479" y="184604"/>
                  <a:pt x="857250" y="194129"/>
                  <a:pt x="887186" y="209550"/>
                </a:cubicBezTo>
                <a:cubicBezTo>
                  <a:pt x="917122" y="224971"/>
                  <a:pt x="952954" y="245382"/>
                  <a:pt x="985157" y="263978"/>
                </a:cubicBezTo>
                <a:cubicBezTo>
                  <a:pt x="1017361" y="282574"/>
                  <a:pt x="1043668" y="296182"/>
                  <a:pt x="1080407" y="321128"/>
                </a:cubicBezTo>
                <a:cubicBezTo>
                  <a:pt x="1117146" y="346074"/>
                  <a:pt x="1165679" y="382814"/>
                  <a:pt x="1205593" y="413657"/>
                </a:cubicBezTo>
                <a:cubicBezTo>
                  <a:pt x="1245507" y="444500"/>
                  <a:pt x="1281793" y="472167"/>
                  <a:pt x="1319893" y="506185"/>
                </a:cubicBezTo>
                <a:cubicBezTo>
                  <a:pt x="1357993" y="540203"/>
                  <a:pt x="1395640" y="575582"/>
                  <a:pt x="1434193" y="617764"/>
                </a:cubicBezTo>
                <a:cubicBezTo>
                  <a:pt x="1472746" y="659946"/>
                  <a:pt x="1518103" y="717550"/>
                  <a:pt x="1551214" y="759278"/>
                </a:cubicBezTo>
                <a:cubicBezTo>
                  <a:pt x="1584325" y="801006"/>
                  <a:pt x="1603828" y="824592"/>
                  <a:pt x="1632857" y="868135"/>
                </a:cubicBezTo>
                <a:cubicBezTo>
                  <a:pt x="1661886" y="911678"/>
                  <a:pt x="1699533" y="973817"/>
                  <a:pt x="1725386" y="1020535"/>
                </a:cubicBezTo>
                <a:cubicBezTo>
                  <a:pt x="1751239" y="1067253"/>
                  <a:pt x="1768474" y="1105354"/>
                  <a:pt x="1787978" y="1148443"/>
                </a:cubicBezTo>
                <a:cubicBezTo>
                  <a:pt x="1807482" y="1191532"/>
                  <a:pt x="1829253" y="1268185"/>
                  <a:pt x="1842407" y="1279071"/>
                </a:cubicBezTo>
              </a:path>
            </a:pathLst>
          </a:custGeom>
          <a:ln>
            <a:headEnd type="triangle" w="med" len="med"/>
            <a:tailEnd type="non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21" name="5"/>
          <p:cNvSpPr/>
          <p:nvPr/>
        </p:nvSpPr>
        <p:spPr bwMode="auto">
          <a:xfrm flipH="1">
            <a:off x="1100273" y="2292770"/>
            <a:ext cx="1842407" cy="1279071"/>
          </a:xfrm>
          <a:custGeom>
            <a:avLst/>
            <a:gdLst>
              <a:gd name="connsiteX0" fmla="*/ 0 w 1842407"/>
              <a:gd name="connsiteY0" fmla="*/ 0 h 1279071"/>
              <a:gd name="connsiteX1" fmla="*/ 130628 w 1842407"/>
              <a:gd name="connsiteY1" fmla="*/ 8164 h 1279071"/>
              <a:gd name="connsiteX2" fmla="*/ 228600 w 1842407"/>
              <a:gd name="connsiteY2" fmla="*/ 16328 h 1279071"/>
              <a:gd name="connsiteX3" fmla="*/ 318407 w 1842407"/>
              <a:gd name="connsiteY3" fmla="*/ 27214 h 1279071"/>
              <a:gd name="connsiteX4" fmla="*/ 416378 w 1842407"/>
              <a:gd name="connsiteY4" fmla="*/ 43543 h 1279071"/>
              <a:gd name="connsiteX5" fmla="*/ 519793 w 1842407"/>
              <a:gd name="connsiteY5" fmla="*/ 68035 h 1279071"/>
              <a:gd name="connsiteX6" fmla="*/ 601436 w 1842407"/>
              <a:gd name="connsiteY6" fmla="*/ 92528 h 1279071"/>
              <a:gd name="connsiteX7" fmla="*/ 707571 w 1842407"/>
              <a:gd name="connsiteY7" fmla="*/ 130628 h 1279071"/>
              <a:gd name="connsiteX8" fmla="*/ 805543 w 1842407"/>
              <a:gd name="connsiteY8" fmla="*/ 171450 h 1279071"/>
              <a:gd name="connsiteX9" fmla="*/ 887186 w 1842407"/>
              <a:gd name="connsiteY9" fmla="*/ 209550 h 1279071"/>
              <a:gd name="connsiteX10" fmla="*/ 985157 w 1842407"/>
              <a:gd name="connsiteY10" fmla="*/ 263978 h 1279071"/>
              <a:gd name="connsiteX11" fmla="*/ 1080407 w 1842407"/>
              <a:gd name="connsiteY11" fmla="*/ 321128 h 1279071"/>
              <a:gd name="connsiteX12" fmla="*/ 1205593 w 1842407"/>
              <a:gd name="connsiteY12" fmla="*/ 413657 h 1279071"/>
              <a:gd name="connsiteX13" fmla="*/ 1319893 w 1842407"/>
              <a:gd name="connsiteY13" fmla="*/ 506185 h 1279071"/>
              <a:gd name="connsiteX14" fmla="*/ 1434193 w 1842407"/>
              <a:gd name="connsiteY14" fmla="*/ 617764 h 1279071"/>
              <a:gd name="connsiteX15" fmla="*/ 1551214 w 1842407"/>
              <a:gd name="connsiteY15" fmla="*/ 759278 h 1279071"/>
              <a:gd name="connsiteX16" fmla="*/ 1632857 w 1842407"/>
              <a:gd name="connsiteY16" fmla="*/ 868135 h 1279071"/>
              <a:gd name="connsiteX17" fmla="*/ 1725386 w 1842407"/>
              <a:gd name="connsiteY17" fmla="*/ 1020535 h 1279071"/>
              <a:gd name="connsiteX18" fmla="*/ 1787978 w 1842407"/>
              <a:gd name="connsiteY18" fmla="*/ 1148443 h 1279071"/>
              <a:gd name="connsiteX19" fmla="*/ 1842407 w 1842407"/>
              <a:gd name="connsiteY19" fmla="*/ 1279071 h 127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42407" h="1279071">
                <a:moveTo>
                  <a:pt x="0" y="0"/>
                </a:moveTo>
                <a:lnTo>
                  <a:pt x="130628" y="8164"/>
                </a:lnTo>
                <a:cubicBezTo>
                  <a:pt x="168728" y="10885"/>
                  <a:pt x="197304" y="13153"/>
                  <a:pt x="228600" y="16328"/>
                </a:cubicBezTo>
                <a:cubicBezTo>
                  <a:pt x="259896" y="19503"/>
                  <a:pt x="287111" y="22678"/>
                  <a:pt x="318407" y="27214"/>
                </a:cubicBezTo>
                <a:cubicBezTo>
                  <a:pt x="349703" y="31750"/>
                  <a:pt x="382814" y="36740"/>
                  <a:pt x="416378" y="43543"/>
                </a:cubicBezTo>
                <a:cubicBezTo>
                  <a:pt x="449942" y="50346"/>
                  <a:pt x="488950" y="59871"/>
                  <a:pt x="519793" y="68035"/>
                </a:cubicBezTo>
                <a:cubicBezTo>
                  <a:pt x="550636" y="76199"/>
                  <a:pt x="570140" y="82096"/>
                  <a:pt x="601436" y="92528"/>
                </a:cubicBezTo>
                <a:cubicBezTo>
                  <a:pt x="632732" y="102960"/>
                  <a:pt x="673553" y="117474"/>
                  <a:pt x="707571" y="130628"/>
                </a:cubicBezTo>
                <a:cubicBezTo>
                  <a:pt x="741589" y="143782"/>
                  <a:pt x="775607" y="158296"/>
                  <a:pt x="805543" y="171450"/>
                </a:cubicBezTo>
                <a:cubicBezTo>
                  <a:pt x="835479" y="184604"/>
                  <a:pt x="857250" y="194129"/>
                  <a:pt x="887186" y="209550"/>
                </a:cubicBezTo>
                <a:cubicBezTo>
                  <a:pt x="917122" y="224971"/>
                  <a:pt x="952954" y="245382"/>
                  <a:pt x="985157" y="263978"/>
                </a:cubicBezTo>
                <a:cubicBezTo>
                  <a:pt x="1017361" y="282574"/>
                  <a:pt x="1043668" y="296182"/>
                  <a:pt x="1080407" y="321128"/>
                </a:cubicBezTo>
                <a:cubicBezTo>
                  <a:pt x="1117146" y="346074"/>
                  <a:pt x="1165679" y="382814"/>
                  <a:pt x="1205593" y="413657"/>
                </a:cubicBezTo>
                <a:cubicBezTo>
                  <a:pt x="1245507" y="444500"/>
                  <a:pt x="1281793" y="472167"/>
                  <a:pt x="1319893" y="506185"/>
                </a:cubicBezTo>
                <a:cubicBezTo>
                  <a:pt x="1357993" y="540203"/>
                  <a:pt x="1395640" y="575582"/>
                  <a:pt x="1434193" y="617764"/>
                </a:cubicBezTo>
                <a:cubicBezTo>
                  <a:pt x="1472746" y="659946"/>
                  <a:pt x="1518103" y="717550"/>
                  <a:pt x="1551214" y="759278"/>
                </a:cubicBezTo>
                <a:cubicBezTo>
                  <a:pt x="1584325" y="801006"/>
                  <a:pt x="1603828" y="824592"/>
                  <a:pt x="1632857" y="868135"/>
                </a:cubicBezTo>
                <a:cubicBezTo>
                  <a:pt x="1661886" y="911678"/>
                  <a:pt x="1699533" y="973817"/>
                  <a:pt x="1725386" y="1020535"/>
                </a:cubicBezTo>
                <a:cubicBezTo>
                  <a:pt x="1751239" y="1067253"/>
                  <a:pt x="1768474" y="1105354"/>
                  <a:pt x="1787978" y="1148443"/>
                </a:cubicBezTo>
                <a:cubicBezTo>
                  <a:pt x="1807482" y="1191532"/>
                  <a:pt x="1829253" y="1268185"/>
                  <a:pt x="1842407" y="1279071"/>
                </a:cubicBezTo>
              </a:path>
            </a:pathLst>
          </a:custGeom>
          <a:ln>
            <a:headEnd type="triangl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4" name="TextBox 13"/>
          <p:cNvSpPr txBox="1"/>
          <p:nvPr/>
        </p:nvSpPr>
        <p:spPr>
          <a:xfrm>
            <a:off x="6732240" y="2604769"/>
            <a:ext cx="1584176" cy="461665"/>
          </a:xfrm>
          <a:prstGeom prst="rect">
            <a:avLst/>
          </a:prstGeom>
          <a:noFill/>
        </p:spPr>
        <p:txBody>
          <a:bodyPr wrap="square" rtlCol="0">
            <a:spAutoFit/>
          </a:bodyPr>
          <a:lstStyle/>
          <a:p>
            <a:pPr algn="ctr"/>
            <a:r>
              <a:rPr lang="ro-RO" dirty="0" smtClean="0"/>
              <a:t>0</a:t>
            </a:r>
            <a:endParaRPr lang="en-US" dirty="0"/>
          </a:p>
        </p:txBody>
      </p:sp>
      <p:sp>
        <p:nvSpPr>
          <p:cNvPr id="29" name="TextBox 28"/>
          <p:cNvSpPr txBox="1"/>
          <p:nvPr/>
        </p:nvSpPr>
        <p:spPr>
          <a:xfrm>
            <a:off x="6732240" y="2606663"/>
            <a:ext cx="1584176" cy="461665"/>
          </a:xfrm>
          <a:prstGeom prst="rect">
            <a:avLst/>
          </a:prstGeom>
          <a:noFill/>
        </p:spPr>
        <p:txBody>
          <a:bodyPr wrap="square" rtlCol="0">
            <a:spAutoFit/>
          </a:bodyPr>
          <a:lstStyle/>
          <a:p>
            <a:pPr algn="ctr"/>
            <a:r>
              <a:rPr lang="ro-RO" dirty="0"/>
              <a:t>1</a:t>
            </a:r>
            <a:endParaRPr lang="en-US" dirty="0"/>
          </a:p>
        </p:txBody>
      </p:sp>
      <p:sp>
        <p:nvSpPr>
          <p:cNvPr id="30" name="TextBox 29"/>
          <p:cNvSpPr txBox="1"/>
          <p:nvPr/>
        </p:nvSpPr>
        <p:spPr>
          <a:xfrm>
            <a:off x="6732240" y="2606663"/>
            <a:ext cx="1584176" cy="461665"/>
          </a:xfrm>
          <a:prstGeom prst="rect">
            <a:avLst/>
          </a:prstGeom>
          <a:noFill/>
        </p:spPr>
        <p:txBody>
          <a:bodyPr wrap="square" rtlCol="0">
            <a:spAutoFit/>
          </a:bodyPr>
          <a:lstStyle/>
          <a:p>
            <a:pPr algn="ctr"/>
            <a:r>
              <a:rPr lang="ro-RO" dirty="0" smtClean="0"/>
              <a:t>2</a:t>
            </a:r>
            <a:endParaRPr lang="en-US" dirty="0"/>
          </a:p>
        </p:txBody>
      </p:sp>
      <p:sp>
        <p:nvSpPr>
          <p:cNvPr id="32" name="TextBox 31"/>
          <p:cNvSpPr txBox="1"/>
          <p:nvPr/>
        </p:nvSpPr>
        <p:spPr>
          <a:xfrm>
            <a:off x="6732240" y="2606663"/>
            <a:ext cx="1584176" cy="461665"/>
          </a:xfrm>
          <a:prstGeom prst="rect">
            <a:avLst/>
          </a:prstGeom>
          <a:noFill/>
        </p:spPr>
        <p:txBody>
          <a:bodyPr wrap="square" rtlCol="0">
            <a:spAutoFit/>
          </a:bodyPr>
          <a:lstStyle/>
          <a:p>
            <a:pPr algn="ctr"/>
            <a:r>
              <a:rPr lang="ro-RO" dirty="0" smtClean="0"/>
              <a:t>3</a:t>
            </a:r>
            <a:endParaRPr lang="en-US" dirty="0"/>
          </a:p>
        </p:txBody>
      </p:sp>
      <p:sp>
        <p:nvSpPr>
          <p:cNvPr id="33" name="TextBox 32"/>
          <p:cNvSpPr txBox="1"/>
          <p:nvPr/>
        </p:nvSpPr>
        <p:spPr>
          <a:xfrm>
            <a:off x="6732240" y="2606663"/>
            <a:ext cx="1584176" cy="461665"/>
          </a:xfrm>
          <a:prstGeom prst="rect">
            <a:avLst/>
          </a:prstGeom>
          <a:noFill/>
        </p:spPr>
        <p:txBody>
          <a:bodyPr wrap="square" rtlCol="0">
            <a:spAutoFit/>
          </a:bodyPr>
          <a:lstStyle/>
          <a:p>
            <a:pPr algn="ctr"/>
            <a:r>
              <a:rPr lang="ro-RO" dirty="0" smtClean="0"/>
              <a:t>4</a:t>
            </a:r>
            <a:endParaRPr lang="en-US" dirty="0"/>
          </a:p>
        </p:txBody>
      </p:sp>
      <p:sp>
        <p:nvSpPr>
          <p:cNvPr id="26" name="TextBox 25"/>
          <p:cNvSpPr txBox="1"/>
          <p:nvPr/>
        </p:nvSpPr>
        <p:spPr>
          <a:xfrm>
            <a:off x="6732240" y="3631181"/>
            <a:ext cx="1584176" cy="461665"/>
          </a:xfrm>
          <a:prstGeom prst="rect">
            <a:avLst/>
          </a:prstGeom>
          <a:noFill/>
        </p:spPr>
        <p:txBody>
          <a:bodyPr wrap="square" rtlCol="0">
            <a:spAutoFit/>
          </a:bodyPr>
          <a:lstStyle/>
          <a:p>
            <a:pPr algn="ctr"/>
            <a:r>
              <a:rPr lang="ro-RO" dirty="0" smtClean="0"/>
              <a:t>STOP</a:t>
            </a:r>
            <a:endParaRPr lang="en-US" dirty="0"/>
          </a:p>
        </p:txBody>
      </p:sp>
      <p:sp>
        <p:nvSpPr>
          <p:cNvPr id="2" name="Slide Number Placeholder 1"/>
          <p:cNvSpPr>
            <a:spLocks noGrp="1"/>
          </p:cNvSpPr>
          <p:nvPr>
            <p:ph type="sldNum" sz="quarter" idx="12"/>
          </p:nvPr>
        </p:nvSpPr>
        <p:spPr/>
        <p:txBody>
          <a:bodyPr/>
          <a:lstStyle/>
          <a:p>
            <a:fld id="{746EBC53-4E8D-444E-AD09-E7905F64ED17}" type="slidenum">
              <a:rPr lang="en-GB" smtClean="0"/>
              <a:pPr/>
              <a:t>6</a:t>
            </a:fld>
            <a:endParaRPr lang="en-GB"/>
          </a:p>
        </p:txBody>
      </p:sp>
    </p:spTree>
    <p:extLst>
      <p:ext uri="{BB962C8B-B14F-4D97-AF65-F5344CB8AC3E}">
        <p14:creationId xmlns:p14="http://schemas.microsoft.com/office/powerpoint/2010/main" val="1453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70C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mph" presetSubtype="2" fill="hold" nodeType="clickEffect">
                                  <p:stCondLst>
                                    <p:cond delay="0"/>
                                  </p:stCondLst>
                                  <p:childTnLst>
                                    <p:animClr clrSpc="rgb" dir="cw">
                                      <p:cBhvr>
                                        <p:cTn id="21" dur="500" fill="hold"/>
                                        <p:tgtEl>
                                          <p:spTgt spid="8"/>
                                        </p:tgtEl>
                                        <p:attrNameLst>
                                          <p:attrName>fillcolor</p:attrName>
                                        </p:attrNameLst>
                                      </p:cBhvr>
                                      <p:to>
                                        <a:srgbClr val="0070C0"/>
                                      </p:to>
                                    </p:animClr>
                                    <p:set>
                                      <p:cBhvr>
                                        <p:cTn id="22" dur="500" fill="hold"/>
                                        <p:tgtEl>
                                          <p:spTgt spid="8"/>
                                        </p:tgtEl>
                                        <p:attrNameLst>
                                          <p:attrName>fill.type</p:attrName>
                                        </p:attrNameLst>
                                      </p:cBhvr>
                                      <p:to>
                                        <p:strVal val="solid"/>
                                      </p:to>
                                    </p:set>
                                    <p:set>
                                      <p:cBhvr>
                                        <p:cTn id="23" dur="500" fill="hold"/>
                                        <p:tgtEl>
                                          <p:spTgt spid="8"/>
                                        </p:tgtEl>
                                        <p:attrNameLst>
                                          <p:attrName>fill.on</p:attrName>
                                        </p:attrNameLst>
                                      </p:cBhvr>
                                      <p:to>
                                        <p:strVal val="true"/>
                                      </p:to>
                                    </p:set>
                                  </p:childTnLst>
                                </p:cTn>
                              </p:par>
                              <p:par>
                                <p:cTn id="24" presetID="1" presetClass="exit" presetSubtype="0" fill="hold" grpId="1" nodeType="withEffect">
                                  <p:stCondLst>
                                    <p:cond delay="0"/>
                                  </p:stCondLst>
                                  <p:childTnLst>
                                    <p:set>
                                      <p:cBhvr>
                                        <p:cTn id="25" dur="1" fill="hold">
                                          <p:stCondLst>
                                            <p:cond delay="0"/>
                                          </p:stCondLst>
                                        </p:cTn>
                                        <p:tgtEl>
                                          <p:spTgt spid="14"/>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xit" presetSubtype="0" fill="hold" grpId="2" nodeType="withEffect">
                                  <p:stCondLst>
                                    <p:cond delay="0"/>
                                  </p:stCondLst>
                                  <p:childTnLst>
                                    <p:set>
                                      <p:cBhvr>
                                        <p:cTn id="29" dur="1" fill="hold">
                                          <p:stCondLst>
                                            <p:cond delay="0"/>
                                          </p:stCondLst>
                                        </p:cTn>
                                        <p:tgtEl>
                                          <p:spTgt spid="1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mph" presetSubtype="2" fill="hold" nodeType="clickEffect">
                                  <p:stCondLst>
                                    <p:cond delay="0"/>
                                  </p:stCondLst>
                                  <p:childTnLst>
                                    <p:animClr clrSpc="rgb" dir="cw">
                                      <p:cBhvr>
                                        <p:cTn id="41" dur="500" fill="hold"/>
                                        <p:tgtEl>
                                          <p:spTgt spid="7"/>
                                        </p:tgtEl>
                                        <p:attrNameLst>
                                          <p:attrName>fillcolor</p:attrName>
                                        </p:attrNameLst>
                                      </p:cBhvr>
                                      <p:to>
                                        <a:srgbClr val="F06157"/>
                                      </p:to>
                                    </p:animClr>
                                    <p:set>
                                      <p:cBhvr>
                                        <p:cTn id="42" dur="500" fill="hold"/>
                                        <p:tgtEl>
                                          <p:spTgt spid="7"/>
                                        </p:tgtEl>
                                        <p:attrNameLst>
                                          <p:attrName>fill.type</p:attrName>
                                        </p:attrNameLst>
                                      </p:cBhvr>
                                      <p:to>
                                        <p:strVal val="solid"/>
                                      </p:to>
                                    </p:set>
                                    <p:set>
                                      <p:cBhvr>
                                        <p:cTn id="43" dur="500" fill="hold"/>
                                        <p:tgtEl>
                                          <p:spTgt spid="7"/>
                                        </p:tgtEl>
                                        <p:attrNameLst>
                                          <p:attrName>fill.on</p:attrName>
                                        </p:attrNameLst>
                                      </p:cBhvr>
                                      <p:to>
                                        <p:strVal val="true"/>
                                      </p:to>
                                    </p:set>
                                  </p:childTnLst>
                                </p:cTn>
                              </p:par>
                              <p:par>
                                <p:cTn id="44" presetID="1"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29"/>
                                        </p:tgtEl>
                                        <p:attrNameLst>
                                          <p:attrName>style.visibility</p:attrName>
                                        </p:attrNameLst>
                                      </p:cBhvr>
                                      <p:to>
                                        <p:strVal val="hidden"/>
                                      </p:to>
                                    </p:set>
                                  </p:childTnLst>
                                </p:cTn>
                              </p:par>
                              <p:par>
                                <p:cTn id="48" presetID="1" presetClass="emph" presetSubtype="2" fill="hold" nodeType="withEffect">
                                  <p:stCondLst>
                                    <p:cond delay="0"/>
                                  </p:stCondLst>
                                  <p:childTnLst>
                                    <p:animClr clrSpc="rgb" dir="cw">
                                      <p:cBhvr>
                                        <p:cTn id="49" dur="500" fill="hold"/>
                                        <p:tgtEl>
                                          <p:spTgt spid="6"/>
                                        </p:tgtEl>
                                        <p:attrNameLst>
                                          <p:attrName>fillcolor</p:attrName>
                                        </p:attrNameLst>
                                      </p:cBhvr>
                                      <p:to>
                                        <a:srgbClr val="0070C0"/>
                                      </p:to>
                                    </p:animClr>
                                    <p:set>
                                      <p:cBhvr>
                                        <p:cTn id="50" dur="500" fill="hold"/>
                                        <p:tgtEl>
                                          <p:spTgt spid="6"/>
                                        </p:tgtEl>
                                        <p:attrNameLst>
                                          <p:attrName>fill.type</p:attrName>
                                        </p:attrNameLst>
                                      </p:cBhvr>
                                      <p:to>
                                        <p:strVal val="solid"/>
                                      </p:to>
                                    </p:set>
                                    <p:set>
                                      <p:cBhvr>
                                        <p:cTn id="51" dur="500" fill="hold"/>
                                        <p:tgtEl>
                                          <p:spTgt spid="6"/>
                                        </p:tgtEl>
                                        <p:attrNameLst>
                                          <p:attrName>fill.on</p:attrName>
                                        </p:attrNameLst>
                                      </p:cBhvr>
                                      <p:to>
                                        <p:strVal val="true"/>
                                      </p:to>
                                    </p:set>
                                  </p:childTnLst>
                                </p:cTn>
                              </p:par>
                              <p:par>
                                <p:cTn id="52" presetID="1" presetClass="exit" presetSubtype="0" fill="hold" grpId="1" nodeType="withEffect">
                                  <p:stCondLst>
                                    <p:cond delay="0"/>
                                  </p:stCondLst>
                                  <p:childTnLst>
                                    <p:set>
                                      <p:cBhvr>
                                        <p:cTn id="53" dur="1" fill="hold">
                                          <p:stCondLst>
                                            <p:cond delay="0"/>
                                          </p:stCondLst>
                                        </p:cTn>
                                        <p:tgtEl>
                                          <p:spTgt spid="21"/>
                                        </p:tgtEl>
                                        <p:attrNameLst>
                                          <p:attrName>style.visibility</p:attrName>
                                        </p:attrNameLst>
                                      </p:cBhvr>
                                      <p:to>
                                        <p:strVal val="hidden"/>
                                      </p:to>
                                    </p:set>
                                  </p:childTnLst>
                                </p:cTn>
                              </p:par>
                              <p:par>
                                <p:cTn id="54" presetID="1" presetClass="exit" presetSubtype="0" fill="hold" grpId="2" nodeType="withEffect">
                                  <p:stCondLst>
                                    <p:cond delay="0"/>
                                  </p:stCondLst>
                                  <p:childTnLst>
                                    <p:set>
                                      <p:cBhvr>
                                        <p:cTn id="55" dur="1" fill="hold">
                                          <p:stCondLst>
                                            <p:cond delay="0"/>
                                          </p:stCondLst>
                                        </p:cTn>
                                        <p:tgtEl>
                                          <p:spTgt spid="1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right)">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9"/>
                                        </p:tgtEl>
                                        <p:attrNameLst>
                                          <p:attrName>fillcolor</p:attrName>
                                        </p:attrNameLst>
                                      </p:cBhvr>
                                      <p:to>
                                        <a:srgbClr val="0070C0"/>
                                      </p:to>
                                    </p:animClr>
                                    <p:set>
                                      <p:cBhvr>
                                        <p:cTn id="65" dur="500" fill="hold"/>
                                        <p:tgtEl>
                                          <p:spTgt spid="9"/>
                                        </p:tgtEl>
                                        <p:attrNameLst>
                                          <p:attrName>fill.type</p:attrName>
                                        </p:attrNameLst>
                                      </p:cBhvr>
                                      <p:to>
                                        <p:strVal val="solid"/>
                                      </p:to>
                                    </p:set>
                                    <p:set>
                                      <p:cBhvr>
                                        <p:cTn id="66" dur="500" fill="hold"/>
                                        <p:tgtEl>
                                          <p:spTgt spid="9"/>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30"/>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xit" presetSubtype="0" fill="hold" grpId="2"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mph" presetSubtype="2" fill="hold" nodeType="clickEffect">
                                  <p:stCondLst>
                                    <p:cond delay="0"/>
                                  </p:stCondLst>
                                  <p:childTnLst>
                                    <p:animClr clrSpc="rgb" dir="cw">
                                      <p:cBhvr>
                                        <p:cTn id="81" dur="500" fill="hold"/>
                                        <p:tgtEl>
                                          <p:spTgt spid="10"/>
                                        </p:tgtEl>
                                        <p:attrNameLst>
                                          <p:attrName>fillcolor</p:attrName>
                                        </p:attrNameLst>
                                      </p:cBhvr>
                                      <p:to>
                                        <a:srgbClr val="0070C0"/>
                                      </p:to>
                                    </p:animClr>
                                    <p:set>
                                      <p:cBhvr>
                                        <p:cTn id="82" dur="500" fill="hold"/>
                                        <p:tgtEl>
                                          <p:spTgt spid="10"/>
                                        </p:tgtEl>
                                        <p:attrNameLst>
                                          <p:attrName>fill.type</p:attrName>
                                        </p:attrNameLst>
                                      </p:cBhvr>
                                      <p:to>
                                        <p:strVal val="solid"/>
                                      </p:to>
                                    </p:set>
                                    <p:set>
                                      <p:cBhvr>
                                        <p:cTn id="83" dur="500" fill="hold"/>
                                        <p:tgtEl>
                                          <p:spTgt spid="10"/>
                                        </p:tgtEl>
                                        <p:attrNameLst>
                                          <p:attrName>fill.on</p:attrName>
                                        </p:attrNameLst>
                                      </p:cBhvr>
                                      <p:to>
                                        <p:strVal val="true"/>
                                      </p:to>
                                    </p:set>
                                  </p:childTnLst>
                                </p:cTn>
                              </p:par>
                              <p:par>
                                <p:cTn id="84" presetID="1" presetClass="exit" presetSubtype="0" fill="hold" grpId="1" nodeType="withEffect">
                                  <p:stCondLst>
                                    <p:cond delay="0"/>
                                  </p:stCondLst>
                                  <p:childTnLst>
                                    <p:set>
                                      <p:cBhvr>
                                        <p:cTn id="85" dur="1" fill="hold">
                                          <p:stCondLst>
                                            <p:cond delay="0"/>
                                          </p:stCondLst>
                                        </p:cTn>
                                        <p:tgtEl>
                                          <p:spTgt spid="32"/>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childTnLst>
                                </p:cTn>
                              </p:par>
                              <p:par>
                                <p:cTn id="88" presetID="1" presetClass="exit" presetSubtype="0" fill="hold" grpId="2" nodeType="withEffect">
                                  <p:stCondLst>
                                    <p:cond delay="0"/>
                                  </p:stCondLst>
                                  <p:childTnLst>
                                    <p:set>
                                      <p:cBhvr>
                                        <p:cTn id="89" dur="1" fill="hold">
                                          <p:stCondLst>
                                            <p:cond delay="0"/>
                                          </p:stCondLst>
                                        </p:cTn>
                                        <p:tgtEl>
                                          <p:spTgt spid="1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wipe(down)">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mph" presetSubtype="2" fill="hold" nodeType="clickEffect">
                                  <p:stCondLst>
                                    <p:cond delay="0"/>
                                  </p:stCondLst>
                                  <p:childTnLst>
                                    <p:animClr clrSpc="rgb" dir="cw">
                                      <p:cBhvr>
                                        <p:cTn id="98" dur="500" fill="hold"/>
                                        <p:tgtEl>
                                          <p:spTgt spid="7"/>
                                        </p:tgtEl>
                                        <p:attrNameLst>
                                          <p:attrName>fillcolor</p:attrName>
                                        </p:attrNameLst>
                                      </p:cBhvr>
                                      <p:to>
                                        <a:srgbClr val="0070C0"/>
                                      </p:to>
                                    </p:animClr>
                                    <p:set>
                                      <p:cBhvr>
                                        <p:cTn id="99" dur="500" fill="hold"/>
                                        <p:tgtEl>
                                          <p:spTgt spid="7"/>
                                        </p:tgtEl>
                                        <p:attrNameLst>
                                          <p:attrName>fill.type</p:attrName>
                                        </p:attrNameLst>
                                      </p:cBhvr>
                                      <p:to>
                                        <p:strVal val="solid"/>
                                      </p:to>
                                    </p:set>
                                    <p:set>
                                      <p:cBhvr>
                                        <p:cTn id="100" dur="500" fill="hold"/>
                                        <p:tgtEl>
                                          <p:spTgt spid="7"/>
                                        </p:tgtEl>
                                        <p:attrNameLst>
                                          <p:attrName>fill.on</p:attrName>
                                        </p:attrNameLst>
                                      </p:cBhvr>
                                      <p:to>
                                        <p:strVal val="true"/>
                                      </p:to>
                                    </p:set>
                                  </p:childTnLst>
                                </p:cTn>
                              </p:par>
                              <p:par>
                                <p:cTn id="101" presetID="1" presetClass="entr" presetSubtype="0" fill="hold" grpId="2" nodeType="withEffect">
                                  <p:stCondLst>
                                    <p:cond delay="0"/>
                                  </p:stCondLst>
                                  <p:childTnLst>
                                    <p:set>
                                      <p:cBhvr>
                                        <p:cTn id="102" dur="1" fill="hold">
                                          <p:stCondLst>
                                            <p:cond delay="0"/>
                                          </p:stCondLst>
                                        </p:cTn>
                                        <p:tgtEl>
                                          <p:spTgt spid="14"/>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33"/>
                                        </p:tgtEl>
                                        <p:attrNameLst>
                                          <p:attrName>style.visibility</p:attrName>
                                        </p:attrNameLst>
                                      </p:cBhvr>
                                      <p:to>
                                        <p:strVal val="hidden"/>
                                      </p:to>
                                    </p:set>
                                  </p:childTnLst>
                                </p:cTn>
                              </p:par>
                              <p:par>
                                <p:cTn id="105" presetID="1" presetClass="exit" presetSubtype="0" fill="hold" grpId="3" nodeType="withEffect">
                                  <p:stCondLst>
                                    <p:cond delay="0"/>
                                  </p:stCondLst>
                                  <p:childTnLst>
                                    <p:set>
                                      <p:cBhvr>
                                        <p:cTn id="106" dur="1" fill="hold">
                                          <p:stCondLst>
                                            <p:cond delay="0"/>
                                          </p:stCondLst>
                                        </p:cTn>
                                        <p:tgtEl>
                                          <p:spTgt spid="2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1" nodeType="clickEffect">
                                  <p:stCondLst>
                                    <p:cond delay="0"/>
                                  </p:stCondLst>
                                  <p:childTnLst>
                                    <p:set>
                                      <p:cBhvr>
                                        <p:cTn id="110" dur="1" fill="hold">
                                          <p:stCondLst>
                                            <p:cond delay="0"/>
                                          </p:stCondLst>
                                        </p:cTn>
                                        <p:tgtEl>
                                          <p:spTgt spid="16"/>
                                        </p:tgtEl>
                                        <p:attrNameLst>
                                          <p:attrName>style.visibility</p:attrName>
                                        </p:attrNameLst>
                                      </p:cBhvr>
                                      <p:to>
                                        <p:strVal val="visible"/>
                                      </p:to>
                                    </p:set>
                                    <p:animEffect transition="in" filter="wipe(up)">
                                      <p:cBhvr>
                                        <p:cTn id="111" dur="500"/>
                                        <p:tgtEl>
                                          <p:spTgt spid="1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1" nodeType="clickEffect">
                                  <p:stCondLst>
                                    <p:cond delay="0"/>
                                  </p:stCondLst>
                                  <p:childTnLst>
                                    <p:set>
                                      <p:cBhvr>
                                        <p:cTn id="115" dur="1" fill="hold">
                                          <p:stCondLst>
                                            <p:cond delay="0"/>
                                          </p:stCondLst>
                                        </p:cTn>
                                        <p:tgtEl>
                                          <p:spTgt spid="17"/>
                                        </p:tgtEl>
                                        <p:attrNameLst>
                                          <p:attrName>style.visibility</p:attrName>
                                        </p:attrNameLst>
                                      </p:cBhvr>
                                      <p:to>
                                        <p:strVal val="visible"/>
                                      </p:to>
                                    </p:set>
                                    <p:animEffect transition="in" filter="wipe(up)">
                                      <p:cBhvr>
                                        <p:cTn id="116" dur="500"/>
                                        <p:tgtEl>
                                          <p:spTgt spid="17"/>
                                        </p:tgtEl>
                                      </p:cBhvr>
                                    </p:animEffect>
                                  </p:childTnLst>
                                </p:cTn>
                              </p:par>
                              <p:par>
                                <p:cTn id="117" presetID="1" presetClass="exit" presetSubtype="0" fill="hold" grpId="3" nodeType="withEffect">
                                  <p:stCondLst>
                                    <p:cond delay="0"/>
                                  </p:stCondLst>
                                  <p:childTnLst>
                                    <p:set>
                                      <p:cBhvr>
                                        <p:cTn id="118" dur="1" fill="hold">
                                          <p:stCondLst>
                                            <p:cond delay="0"/>
                                          </p:stCondLst>
                                        </p:cTn>
                                        <p:tgtEl>
                                          <p:spTgt spid="14"/>
                                        </p:tgtEl>
                                        <p:attrNameLst>
                                          <p:attrName>style.visibility</p:attrName>
                                        </p:attrNameLst>
                                      </p:cBhvr>
                                      <p:to>
                                        <p:strVal val="hidden"/>
                                      </p:to>
                                    </p:set>
                                  </p:childTnLst>
                                </p:cTn>
                              </p:par>
                              <p:par>
                                <p:cTn id="119" presetID="1" presetClass="entr" presetSubtype="0" fill="hold" grpId="2" nodeType="withEffect">
                                  <p:stCondLst>
                                    <p:cond delay="0"/>
                                  </p:stCondLst>
                                  <p:childTnLst>
                                    <p:set>
                                      <p:cBhvr>
                                        <p:cTn id="120" dur="1" fill="hold">
                                          <p:stCondLst>
                                            <p:cond delay="0"/>
                                          </p:stCondLst>
                                        </p:cTn>
                                        <p:tgtEl>
                                          <p:spTgt spid="29"/>
                                        </p:tgtEl>
                                        <p:attrNameLst>
                                          <p:attrName>style.visibility</p:attrName>
                                        </p:attrNameLst>
                                      </p:cBhvr>
                                      <p:to>
                                        <p:strVal val="visible"/>
                                      </p:to>
                                    </p:set>
                                  </p:childTnLst>
                                </p:cTn>
                              </p:par>
                              <p:par>
                                <p:cTn id="121" presetID="1" presetClass="exit" presetSubtype="0" fill="hold" grpId="3" nodeType="withEffect">
                                  <p:stCondLst>
                                    <p:cond delay="0"/>
                                  </p:stCondLst>
                                  <p:childTnLst>
                                    <p:set>
                                      <p:cBhvr>
                                        <p:cTn id="122" dur="1" fill="hold">
                                          <p:stCondLst>
                                            <p:cond delay="0"/>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grpId="1"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wipe(right)">
                                      <p:cBhvr>
                                        <p:cTn id="127" dur="500"/>
                                        <p:tgtEl>
                                          <p:spTgt spid="18"/>
                                        </p:tgtEl>
                                      </p:cBhvr>
                                    </p:animEffect>
                                  </p:childTnLst>
                                </p:cTn>
                              </p:par>
                              <p:par>
                                <p:cTn id="128" presetID="1" presetClass="exit" presetSubtype="0" fill="hold" grpId="3" nodeType="withEffect">
                                  <p:stCondLst>
                                    <p:cond delay="0"/>
                                  </p:stCondLst>
                                  <p:childTnLst>
                                    <p:set>
                                      <p:cBhvr>
                                        <p:cTn id="129" dur="1" fill="hold">
                                          <p:stCondLst>
                                            <p:cond delay="0"/>
                                          </p:stCondLst>
                                        </p:cTn>
                                        <p:tgtEl>
                                          <p:spTgt spid="29"/>
                                        </p:tgtEl>
                                        <p:attrNameLst>
                                          <p:attrName>style.visibility</p:attrName>
                                        </p:attrNameLst>
                                      </p:cBhvr>
                                      <p:to>
                                        <p:strVal val="hidden"/>
                                      </p:to>
                                    </p:set>
                                  </p:childTnLst>
                                </p:cTn>
                              </p:par>
                              <p:par>
                                <p:cTn id="130" presetID="1" presetClass="entr" presetSubtype="0" fill="hold" grpId="2" nodeType="withEffect">
                                  <p:stCondLst>
                                    <p:cond delay="0"/>
                                  </p:stCondLst>
                                  <p:childTnLst>
                                    <p:set>
                                      <p:cBhvr>
                                        <p:cTn id="131" dur="1" fill="hold">
                                          <p:stCondLst>
                                            <p:cond delay="0"/>
                                          </p:stCondLst>
                                        </p:cTn>
                                        <p:tgtEl>
                                          <p:spTgt spid="30"/>
                                        </p:tgtEl>
                                        <p:attrNameLst>
                                          <p:attrName>style.visibility</p:attrName>
                                        </p:attrNameLst>
                                      </p:cBhvr>
                                      <p:to>
                                        <p:strVal val="visible"/>
                                      </p:to>
                                    </p:set>
                                  </p:childTnLst>
                                </p:cTn>
                              </p:par>
                              <p:par>
                                <p:cTn id="132" presetID="1" presetClass="exit" presetSubtype="0" fill="hold" grpId="3" nodeType="withEffect">
                                  <p:stCondLst>
                                    <p:cond delay="0"/>
                                  </p:stCondLst>
                                  <p:childTnLst>
                                    <p:set>
                                      <p:cBhvr>
                                        <p:cTn id="133" dur="1" fill="hold">
                                          <p:stCondLst>
                                            <p:cond delay="0"/>
                                          </p:stCondLst>
                                        </p:cTn>
                                        <p:tgtEl>
                                          <p:spTgt spid="17"/>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1" nodeType="click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wipe(down)">
                                      <p:cBhvr>
                                        <p:cTn id="138" dur="500"/>
                                        <p:tgtEl>
                                          <p:spTgt spid="19"/>
                                        </p:tgtEl>
                                      </p:cBhvr>
                                    </p:animEffect>
                                  </p:childTnLst>
                                </p:cTn>
                              </p:par>
                              <p:par>
                                <p:cTn id="139" presetID="1" presetClass="exit" presetSubtype="0" fill="hold" grpId="3" nodeType="withEffect">
                                  <p:stCondLst>
                                    <p:cond delay="0"/>
                                  </p:stCondLst>
                                  <p:childTnLst>
                                    <p:set>
                                      <p:cBhvr>
                                        <p:cTn id="140" dur="1" fill="hold">
                                          <p:stCondLst>
                                            <p:cond delay="0"/>
                                          </p:stCondLst>
                                        </p:cTn>
                                        <p:tgtEl>
                                          <p:spTgt spid="30"/>
                                        </p:tgtEl>
                                        <p:attrNameLst>
                                          <p:attrName>style.visibility</p:attrName>
                                        </p:attrNameLst>
                                      </p:cBhvr>
                                      <p:to>
                                        <p:strVal val="hidden"/>
                                      </p:to>
                                    </p:set>
                                  </p:childTnLst>
                                </p:cTn>
                              </p:par>
                              <p:par>
                                <p:cTn id="141" presetID="1" presetClass="entr" presetSubtype="0" fill="hold" grpId="2" nodeType="with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3" nodeType="withEffect">
                                  <p:stCondLst>
                                    <p:cond delay="0"/>
                                  </p:stCondLst>
                                  <p:childTnLst>
                                    <p:set>
                                      <p:cBhvr>
                                        <p:cTn id="144" dur="1" fill="hold">
                                          <p:stCondLst>
                                            <p:cond delay="0"/>
                                          </p:stCondLst>
                                        </p:cTn>
                                        <p:tgtEl>
                                          <p:spTgt spid="1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1" nodeType="click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wipe(down)">
                                      <p:cBhvr>
                                        <p:cTn id="149" dur="500"/>
                                        <p:tgtEl>
                                          <p:spTgt spid="20"/>
                                        </p:tgtEl>
                                      </p:cBhvr>
                                    </p:animEffect>
                                  </p:childTnLst>
                                </p:cTn>
                              </p:par>
                              <p:par>
                                <p:cTn id="150" presetID="1" presetClass="entr" presetSubtype="0" fill="hold" grpId="2" nodeType="withEffect">
                                  <p:stCondLst>
                                    <p:cond delay="0"/>
                                  </p:stCondLst>
                                  <p:childTnLst>
                                    <p:set>
                                      <p:cBhvr>
                                        <p:cTn id="151" dur="1" fill="hold">
                                          <p:stCondLst>
                                            <p:cond delay="0"/>
                                          </p:stCondLst>
                                        </p:cTn>
                                        <p:tgtEl>
                                          <p:spTgt spid="33"/>
                                        </p:tgtEl>
                                        <p:attrNameLst>
                                          <p:attrName>style.visibility</p:attrName>
                                        </p:attrNameLst>
                                      </p:cBhvr>
                                      <p:to>
                                        <p:strVal val="visible"/>
                                      </p:to>
                                    </p:set>
                                  </p:childTnLst>
                                </p:cTn>
                              </p:par>
                              <p:par>
                                <p:cTn id="152" presetID="1" presetClass="exit" presetSubtype="0" fill="hold" grpId="3" nodeType="withEffect">
                                  <p:stCondLst>
                                    <p:cond delay="0"/>
                                  </p:stCondLst>
                                  <p:childTnLst>
                                    <p:set>
                                      <p:cBhvr>
                                        <p:cTn id="153" dur="1" fill="hold">
                                          <p:stCondLst>
                                            <p:cond delay="0"/>
                                          </p:stCondLst>
                                        </p:cTn>
                                        <p:tgtEl>
                                          <p:spTgt spid="32"/>
                                        </p:tgtEl>
                                        <p:attrNameLst>
                                          <p:attrName>style.visibility</p:attrName>
                                        </p:attrNameLst>
                                      </p:cBhvr>
                                      <p:to>
                                        <p:strVal val="hidden"/>
                                      </p:to>
                                    </p:set>
                                  </p:childTnLst>
                                </p:cTn>
                              </p:par>
                              <p:par>
                                <p:cTn id="154" presetID="1" presetClass="exit" presetSubtype="0" fill="hold" grpId="3" nodeType="withEffect">
                                  <p:stCondLst>
                                    <p:cond delay="0"/>
                                  </p:stCondLst>
                                  <p:childTnLst>
                                    <p:set>
                                      <p:cBhvr>
                                        <p:cTn id="155" dur="1" fill="hold">
                                          <p:stCondLst>
                                            <p:cond delay="0"/>
                                          </p:stCondLst>
                                        </p:cTn>
                                        <p:tgtEl>
                                          <p:spTgt spid="1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4" nodeType="click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ntr" presetSubtype="0" fill="hold" grpId="0" nodeType="with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P spid="17" grpId="0" animBg="1"/>
      <p:bldP spid="17" grpId="1" animBg="1"/>
      <p:bldP spid="17" grpId="2" animBg="1"/>
      <p:bldP spid="17" grpId="3" animBg="1"/>
      <p:bldP spid="18" grpId="0" animBg="1"/>
      <p:bldP spid="18" grpId="1" animBg="1"/>
      <p:bldP spid="18" grpId="2" animBg="1"/>
      <p:bldP spid="18" grpId="3" animBg="1"/>
      <p:bldP spid="19" grpId="0" animBg="1"/>
      <p:bldP spid="19" grpId="1" animBg="1"/>
      <p:bldP spid="19" grpId="2" animBg="1"/>
      <p:bldP spid="19" grpId="3" animBg="1"/>
      <p:bldP spid="20" grpId="0" animBg="1"/>
      <p:bldP spid="20" grpId="1" animBg="1"/>
      <p:bldP spid="20" grpId="3" animBg="1"/>
      <p:bldP spid="20" grpId="4" animBg="1"/>
      <p:bldP spid="21" grpId="0" animBg="1"/>
      <p:bldP spid="21" grpId="1" animBg="1"/>
      <p:bldP spid="14" grpId="0"/>
      <p:bldP spid="14" grpId="1"/>
      <p:bldP spid="14" grpId="2"/>
      <p:bldP spid="14" grpId="3"/>
      <p:bldP spid="29" grpId="0"/>
      <p:bldP spid="29" grpId="1"/>
      <p:bldP spid="29" grpId="2"/>
      <p:bldP spid="29" grpId="3"/>
      <p:bldP spid="30" grpId="0"/>
      <p:bldP spid="30" grpId="1"/>
      <p:bldP spid="30" grpId="2"/>
      <p:bldP spid="30" grpId="3"/>
      <p:bldP spid="32" grpId="0"/>
      <p:bldP spid="32" grpId="1"/>
      <p:bldP spid="32" grpId="2"/>
      <p:bldP spid="32" grpId="3"/>
      <p:bldP spid="33" grpId="0"/>
      <p:bldP spid="33" grpId="1"/>
      <p:bldP spid="33" grpId="2"/>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404813"/>
            <a:ext cx="9144000" cy="487362"/>
          </a:xfrm>
        </p:spPr>
        <p:txBody>
          <a:bodyPr/>
          <a:lstStyle/>
          <a:p>
            <a:pPr eaLnBrk="1" hangingPunct="1"/>
            <a:r>
              <a:rPr lang="fr-FR" sz="2800" dirty="0" err="1" smtClean="0"/>
              <a:t>Terminarea</a:t>
            </a:r>
            <a:r>
              <a:rPr lang="fr-FR" sz="2800" dirty="0" smtClean="0"/>
              <a:t> </a:t>
            </a:r>
            <a:r>
              <a:rPr lang="fr-FR" sz="2800" dirty="0" err="1" smtClean="0"/>
              <a:t>în</a:t>
            </a:r>
            <a:r>
              <a:rPr lang="fr-FR" sz="2800" dirty="0" smtClean="0"/>
              <a:t> </a:t>
            </a:r>
            <a:r>
              <a:rPr lang="fr-FR" sz="2800" dirty="0" err="1" smtClean="0"/>
              <a:t>cazul</a:t>
            </a:r>
            <a:r>
              <a:rPr lang="fr-FR" sz="2800" dirty="0" smtClean="0"/>
              <a:t> </a:t>
            </a:r>
            <a:r>
              <a:rPr lang="fr-FR" sz="2800" dirty="0" err="1" smtClean="0"/>
              <a:t>general</a:t>
            </a:r>
            <a:r>
              <a:rPr lang="fr-FR" sz="2800" dirty="0" smtClean="0"/>
              <a:t> (</a:t>
            </a:r>
            <a:r>
              <a:rPr lang="fr-FR" sz="2800" dirty="0" err="1" smtClean="0"/>
              <a:t>tehnica</a:t>
            </a:r>
            <a:r>
              <a:rPr lang="fr-FR" sz="2800" dirty="0" smtClean="0"/>
              <a:t> </a:t>
            </a:r>
            <a:r>
              <a:rPr lang="fr-FR" sz="2800" dirty="0" err="1" smtClean="0"/>
              <a:t>jetoanelor</a:t>
            </a:r>
            <a:r>
              <a:rPr lang="fr-FR" sz="2800" dirty="0" smtClean="0"/>
              <a:t>)</a:t>
            </a:r>
            <a:r>
              <a:rPr lang="ro-RO" sz="2800" dirty="0" smtClean="0"/>
              <a:t> (1)</a:t>
            </a:r>
            <a:r>
              <a:rPr lang="en-US" sz="3200" dirty="0" smtClean="0"/>
              <a:t> </a:t>
            </a:r>
          </a:p>
        </p:txBody>
      </p:sp>
      <p:sp>
        <p:nvSpPr>
          <p:cNvPr id="6148" name="Rectangle 3"/>
          <p:cNvSpPr>
            <a:spLocks noGrp="1" noChangeArrowheads="1"/>
          </p:cNvSpPr>
          <p:nvPr>
            <p:ph type="body" idx="1"/>
          </p:nvPr>
        </p:nvSpPr>
        <p:spPr>
          <a:xfrm>
            <a:off x="0" y="1628800"/>
            <a:ext cx="9144000" cy="5229200"/>
          </a:xfrm>
        </p:spPr>
        <p:txBody>
          <a:bodyPr/>
          <a:lstStyle/>
          <a:p>
            <a:pPr eaLnBrk="1" hangingPunct="1">
              <a:lnSpc>
                <a:spcPct val="90000"/>
              </a:lnSpc>
            </a:pPr>
            <a:r>
              <a:rPr lang="fr-FR" sz="2000" dirty="0" smtClean="0"/>
              <a:t>topologie </a:t>
            </a:r>
            <a:r>
              <a:rPr lang="fr-FR" sz="2000" dirty="0" err="1" smtClean="0"/>
              <a:t>general</a:t>
            </a:r>
            <a:r>
              <a:rPr lang="ro-RO" sz="2000" dirty="0" smtClean="0"/>
              <a:t>ă</a:t>
            </a:r>
            <a:r>
              <a:rPr lang="fr-FR" sz="2000" dirty="0" smtClean="0"/>
              <a:t> de </a:t>
            </a:r>
            <a:r>
              <a:rPr lang="fr-FR" sz="2000" b="1" dirty="0" err="1" smtClean="0"/>
              <a:t>graf</a:t>
            </a:r>
            <a:endParaRPr lang="en-US" sz="2000" dirty="0" smtClean="0"/>
          </a:p>
          <a:p>
            <a:pPr eaLnBrk="1" hangingPunct="1">
              <a:lnSpc>
                <a:spcPct val="90000"/>
              </a:lnSpc>
            </a:pPr>
            <a:r>
              <a:rPr lang="fr-FR" sz="2000" b="1" dirty="0" smtClean="0"/>
              <a:t>c</a:t>
            </a:r>
            <a:r>
              <a:rPr lang="fr-FR" sz="2000" dirty="0" smtClean="0"/>
              <a:t> un </a:t>
            </a:r>
            <a:r>
              <a:rPr lang="fr-FR" sz="2000" dirty="0" err="1" smtClean="0"/>
              <a:t>ciclu</a:t>
            </a:r>
            <a:r>
              <a:rPr lang="fr-FR" sz="2000" dirty="0" smtClean="0"/>
              <a:t> care </a:t>
            </a:r>
            <a:r>
              <a:rPr lang="fr-FR" sz="2000" dirty="0" err="1" smtClean="0"/>
              <a:t>include</a:t>
            </a:r>
            <a:r>
              <a:rPr lang="fr-FR" sz="2000" dirty="0" smtClean="0"/>
              <a:t> </a:t>
            </a:r>
            <a:r>
              <a:rPr lang="fr-FR" sz="2000" dirty="0" err="1" smtClean="0"/>
              <a:t>toate</a:t>
            </a:r>
            <a:r>
              <a:rPr lang="fr-FR" sz="2000" dirty="0" smtClean="0"/>
              <a:t> </a:t>
            </a:r>
            <a:r>
              <a:rPr lang="fr-FR" sz="2000" dirty="0" err="1" smtClean="0"/>
              <a:t>arcele</a:t>
            </a:r>
            <a:r>
              <a:rPr lang="fr-FR" sz="2000" dirty="0" smtClean="0"/>
              <a:t> </a:t>
            </a:r>
            <a:r>
              <a:rPr lang="fr-FR" sz="2000" dirty="0" err="1" smtClean="0"/>
              <a:t>grafului</a:t>
            </a:r>
            <a:r>
              <a:rPr lang="fr-FR" sz="2000" dirty="0" smtClean="0"/>
              <a:t>; fie </a:t>
            </a:r>
            <a:r>
              <a:rPr lang="fr-FR" sz="2000" b="1" dirty="0" err="1" smtClean="0"/>
              <a:t>nc</a:t>
            </a:r>
            <a:r>
              <a:rPr lang="fr-FR" sz="2000" dirty="0" smtClean="0"/>
              <a:t> </a:t>
            </a:r>
            <a:r>
              <a:rPr lang="fr-FR" sz="2000" dirty="0" err="1" smtClean="0"/>
              <a:t>lungimea</a:t>
            </a:r>
            <a:r>
              <a:rPr lang="fr-FR" sz="2000" dirty="0" smtClean="0"/>
              <a:t> lui</a:t>
            </a:r>
            <a:r>
              <a:rPr lang="en-US" sz="2000" dirty="0" smtClean="0"/>
              <a:t> </a:t>
            </a:r>
          </a:p>
        </p:txBody>
      </p:sp>
      <p:sp>
        <p:nvSpPr>
          <p:cNvPr id="4" name="Oval 4"/>
          <p:cNvSpPr>
            <a:spLocks noChangeArrowheads="1"/>
          </p:cNvSpPr>
          <p:nvPr/>
        </p:nvSpPr>
        <p:spPr bwMode="auto">
          <a:xfrm>
            <a:off x="3499945" y="3240088"/>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GB" altLang="en-US"/>
          </a:p>
        </p:txBody>
      </p:sp>
      <p:sp>
        <p:nvSpPr>
          <p:cNvPr id="5" name="Oval 5"/>
          <p:cNvSpPr>
            <a:spLocks noChangeArrowheads="1"/>
          </p:cNvSpPr>
          <p:nvPr/>
        </p:nvSpPr>
        <p:spPr bwMode="auto">
          <a:xfrm>
            <a:off x="4795345" y="3240088"/>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GB" altLang="en-US"/>
          </a:p>
        </p:txBody>
      </p:sp>
      <p:sp>
        <p:nvSpPr>
          <p:cNvPr id="6" name="Oval 6"/>
          <p:cNvSpPr>
            <a:spLocks noChangeArrowheads="1"/>
          </p:cNvSpPr>
          <p:nvPr/>
        </p:nvSpPr>
        <p:spPr bwMode="auto">
          <a:xfrm>
            <a:off x="4719145" y="4230688"/>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GB" altLang="en-US"/>
          </a:p>
        </p:txBody>
      </p:sp>
      <p:sp>
        <p:nvSpPr>
          <p:cNvPr id="7" name="Oval 7"/>
          <p:cNvSpPr>
            <a:spLocks noChangeArrowheads="1"/>
          </p:cNvSpPr>
          <p:nvPr/>
        </p:nvSpPr>
        <p:spPr bwMode="auto">
          <a:xfrm>
            <a:off x="3347545" y="4535488"/>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GB" altLang="en-US"/>
          </a:p>
        </p:txBody>
      </p:sp>
      <p:sp>
        <p:nvSpPr>
          <p:cNvPr id="8" name="Oval 8"/>
          <p:cNvSpPr>
            <a:spLocks noChangeArrowheads="1"/>
          </p:cNvSpPr>
          <p:nvPr/>
        </p:nvSpPr>
        <p:spPr bwMode="auto">
          <a:xfrm>
            <a:off x="6700345" y="3544888"/>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GB" altLang="en-US"/>
          </a:p>
        </p:txBody>
      </p:sp>
      <p:sp>
        <p:nvSpPr>
          <p:cNvPr id="9" name="Oval 9"/>
          <p:cNvSpPr>
            <a:spLocks noChangeArrowheads="1"/>
          </p:cNvSpPr>
          <p:nvPr/>
        </p:nvSpPr>
        <p:spPr bwMode="auto">
          <a:xfrm>
            <a:off x="6319345" y="4459288"/>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GB" altLang="en-US"/>
          </a:p>
        </p:txBody>
      </p:sp>
      <p:sp>
        <p:nvSpPr>
          <p:cNvPr id="10" name="Oval 10"/>
          <p:cNvSpPr>
            <a:spLocks noChangeArrowheads="1"/>
          </p:cNvSpPr>
          <p:nvPr/>
        </p:nvSpPr>
        <p:spPr bwMode="auto">
          <a:xfrm>
            <a:off x="4338145" y="5449888"/>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GB" altLang="en-US"/>
          </a:p>
        </p:txBody>
      </p:sp>
      <p:sp>
        <p:nvSpPr>
          <p:cNvPr id="11" name="Oval 11"/>
          <p:cNvSpPr>
            <a:spLocks noChangeArrowheads="1"/>
          </p:cNvSpPr>
          <p:nvPr/>
        </p:nvSpPr>
        <p:spPr bwMode="auto">
          <a:xfrm>
            <a:off x="5633545" y="5297488"/>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GB" altLang="en-US"/>
          </a:p>
        </p:txBody>
      </p:sp>
      <p:sp>
        <p:nvSpPr>
          <p:cNvPr id="12" name="Freeform 12"/>
          <p:cNvSpPr>
            <a:spLocks/>
          </p:cNvSpPr>
          <p:nvPr/>
        </p:nvSpPr>
        <p:spPr bwMode="auto">
          <a:xfrm>
            <a:off x="3957145" y="3544888"/>
            <a:ext cx="990600" cy="1588"/>
          </a:xfrm>
          <a:custGeom>
            <a:avLst/>
            <a:gdLst>
              <a:gd name="T0" fmla="*/ 0 w 624"/>
              <a:gd name="T1" fmla="*/ 0 h 1"/>
              <a:gd name="T2" fmla="*/ 990600 w 624"/>
              <a:gd name="T3" fmla="*/ 0 h 1"/>
              <a:gd name="T4" fmla="*/ 0 60000 65536"/>
              <a:gd name="T5" fmla="*/ 0 60000 65536"/>
            </a:gdLst>
            <a:ahLst/>
            <a:cxnLst>
              <a:cxn ang="T4">
                <a:pos x="T0" y="T1"/>
              </a:cxn>
              <a:cxn ang="T5">
                <a:pos x="T2" y="T3"/>
              </a:cxn>
            </a:cxnLst>
            <a:rect l="0" t="0" r="r" b="b"/>
            <a:pathLst>
              <a:path w="624" h="1">
                <a:moveTo>
                  <a:pt x="0" y="0"/>
                </a:moveTo>
                <a:cubicBezTo>
                  <a:pt x="260" y="0"/>
                  <a:pt x="520" y="0"/>
                  <a:pt x="624" y="0"/>
                </a:cubicBezTo>
              </a:path>
            </a:pathLst>
          </a:custGeom>
          <a:noFill/>
          <a:ln w="28575" cmpd="sng">
            <a:solidFill>
              <a:srgbClr val="D6009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13" name="Freeform 13"/>
          <p:cNvSpPr>
            <a:spLocks/>
          </p:cNvSpPr>
          <p:nvPr/>
        </p:nvSpPr>
        <p:spPr bwMode="auto">
          <a:xfrm>
            <a:off x="2014045" y="3544888"/>
            <a:ext cx="5105400" cy="2286000"/>
          </a:xfrm>
          <a:custGeom>
            <a:avLst/>
            <a:gdLst>
              <a:gd name="T0" fmla="*/ 2933700 w 3216"/>
              <a:gd name="T1" fmla="*/ 0 h 1440"/>
              <a:gd name="T2" fmla="*/ 4838700 w 3216"/>
              <a:gd name="T3" fmla="*/ 304800 h 1440"/>
              <a:gd name="T4" fmla="*/ 4533900 w 3216"/>
              <a:gd name="T5" fmla="*/ 1219200 h 1440"/>
              <a:gd name="T6" fmla="*/ 3009900 w 3216"/>
              <a:gd name="T7" fmla="*/ 914400 h 1440"/>
              <a:gd name="T8" fmla="*/ 3848100 w 3216"/>
              <a:gd name="T9" fmla="*/ 1981200 h 1440"/>
              <a:gd name="T10" fmla="*/ 2628900 w 3216"/>
              <a:gd name="T11" fmla="*/ 2133600 h 1440"/>
              <a:gd name="T12" fmla="*/ 2857500 w 3216"/>
              <a:gd name="T13" fmla="*/ 1066800 h 1440"/>
              <a:gd name="T14" fmla="*/ 1638300 w 3216"/>
              <a:gd name="T15" fmla="*/ 1295400 h 1440"/>
              <a:gd name="T16" fmla="*/ 2400300 w 3216"/>
              <a:gd name="T17" fmla="*/ 2209800 h 1440"/>
              <a:gd name="T18" fmla="*/ 114300 w 3216"/>
              <a:gd name="T19" fmla="*/ 1447800 h 1440"/>
              <a:gd name="T20" fmla="*/ 1714500 w 3216"/>
              <a:gd name="T21" fmla="*/ 0 h 1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6" h="1440">
                <a:moveTo>
                  <a:pt x="1848" y="0"/>
                </a:moveTo>
                <a:cubicBezTo>
                  <a:pt x="2364" y="32"/>
                  <a:pt x="2880" y="64"/>
                  <a:pt x="3048" y="192"/>
                </a:cubicBezTo>
                <a:cubicBezTo>
                  <a:pt x="3216" y="320"/>
                  <a:pt x="3048" y="704"/>
                  <a:pt x="2856" y="768"/>
                </a:cubicBezTo>
                <a:cubicBezTo>
                  <a:pt x="2664" y="832"/>
                  <a:pt x="1968" y="496"/>
                  <a:pt x="1896" y="576"/>
                </a:cubicBezTo>
                <a:cubicBezTo>
                  <a:pt x="1824" y="656"/>
                  <a:pt x="2464" y="1120"/>
                  <a:pt x="2424" y="1248"/>
                </a:cubicBezTo>
                <a:cubicBezTo>
                  <a:pt x="2384" y="1376"/>
                  <a:pt x="1760" y="1440"/>
                  <a:pt x="1656" y="1344"/>
                </a:cubicBezTo>
                <a:cubicBezTo>
                  <a:pt x="1552" y="1248"/>
                  <a:pt x="1904" y="760"/>
                  <a:pt x="1800" y="672"/>
                </a:cubicBezTo>
                <a:cubicBezTo>
                  <a:pt x="1696" y="584"/>
                  <a:pt x="1080" y="696"/>
                  <a:pt x="1032" y="816"/>
                </a:cubicBezTo>
                <a:cubicBezTo>
                  <a:pt x="984" y="936"/>
                  <a:pt x="1672" y="1376"/>
                  <a:pt x="1512" y="1392"/>
                </a:cubicBezTo>
                <a:cubicBezTo>
                  <a:pt x="1352" y="1408"/>
                  <a:pt x="144" y="1144"/>
                  <a:pt x="72" y="912"/>
                </a:cubicBezTo>
                <a:cubicBezTo>
                  <a:pt x="0" y="680"/>
                  <a:pt x="540" y="340"/>
                  <a:pt x="1080" y="0"/>
                </a:cubicBezTo>
              </a:path>
            </a:pathLst>
          </a:custGeom>
          <a:noFill/>
          <a:ln w="28575" cmpd="sng">
            <a:solidFill>
              <a:srgbClr val="D6009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14" name="Oval 14"/>
          <p:cNvSpPr>
            <a:spLocks noChangeArrowheads="1"/>
          </p:cNvSpPr>
          <p:nvPr/>
        </p:nvSpPr>
        <p:spPr bwMode="auto">
          <a:xfrm>
            <a:off x="1823545" y="4687888"/>
            <a:ext cx="533400" cy="533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GB" altLang="en-US"/>
          </a:p>
        </p:txBody>
      </p:sp>
      <p:sp>
        <p:nvSpPr>
          <p:cNvPr id="15" name="Line 15"/>
          <p:cNvSpPr>
            <a:spLocks noChangeShapeType="1"/>
          </p:cNvSpPr>
          <p:nvPr/>
        </p:nvSpPr>
        <p:spPr bwMode="auto">
          <a:xfrm>
            <a:off x="4033345" y="3468688"/>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6" name="Line 16"/>
          <p:cNvSpPr>
            <a:spLocks noChangeShapeType="1"/>
          </p:cNvSpPr>
          <p:nvPr/>
        </p:nvSpPr>
        <p:spPr bwMode="auto">
          <a:xfrm>
            <a:off x="5328745" y="3468688"/>
            <a:ext cx="1447800" cy="152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7" name="Line 17"/>
          <p:cNvSpPr>
            <a:spLocks noChangeShapeType="1"/>
          </p:cNvSpPr>
          <p:nvPr/>
        </p:nvSpPr>
        <p:spPr bwMode="auto">
          <a:xfrm flipH="1">
            <a:off x="6624145" y="4002088"/>
            <a:ext cx="15240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8" name="Line 18"/>
          <p:cNvSpPr>
            <a:spLocks noChangeShapeType="1"/>
          </p:cNvSpPr>
          <p:nvPr/>
        </p:nvSpPr>
        <p:spPr bwMode="auto">
          <a:xfrm flipH="1" flipV="1">
            <a:off x="5252545" y="4383088"/>
            <a:ext cx="106680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19" name="Line 19"/>
          <p:cNvSpPr>
            <a:spLocks noChangeShapeType="1"/>
          </p:cNvSpPr>
          <p:nvPr/>
        </p:nvSpPr>
        <p:spPr bwMode="auto">
          <a:xfrm>
            <a:off x="5176345" y="4611688"/>
            <a:ext cx="76200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0" name="Line 20"/>
          <p:cNvSpPr>
            <a:spLocks noChangeShapeType="1"/>
          </p:cNvSpPr>
          <p:nvPr/>
        </p:nvSpPr>
        <p:spPr bwMode="auto">
          <a:xfrm flipH="1">
            <a:off x="4871545" y="5602288"/>
            <a:ext cx="762000" cy="76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1" name="Line 21"/>
          <p:cNvSpPr>
            <a:spLocks noChangeShapeType="1"/>
          </p:cNvSpPr>
          <p:nvPr/>
        </p:nvSpPr>
        <p:spPr bwMode="auto">
          <a:xfrm flipV="1">
            <a:off x="4795345" y="4764088"/>
            <a:ext cx="1524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2" name="Line 22"/>
          <p:cNvSpPr>
            <a:spLocks noChangeShapeType="1"/>
          </p:cNvSpPr>
          <p:nvPr/>
        </p:nvSpPr>
        <p:spPr bwMode="auto">
          <a:xfrm flipH="1">
            <a:off x="3880945" y="4687888"/>
            <a:ext cx="914400" cy="76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3" name="Line 23"/>
          <p:cNvSpPr>
            <a:spLocks noChangeShapeType="1"/>
          </p:cNvSpPr>
          <p:nvPr/>
        </p:nvSpPr>
        <p:spPr bwMode="auto">
          <a:xfrm>
            <a:off x="3880945" y="4916488"/>
            <a:ext cx="5334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4" name="Line 24"/>
          <p:cNvSpPr>
            <a:spLocks noChangeShapeType="1"/>
          </p:cNvSpPr>
          <p:nvPr/>
        </p:nvSpPr>
        <p:spPr bwMode="auto">
          <a:xfrm flipH="1" flipV="1">
            <a:off x="2356945" y="4992688"/>
            <a:ext cx="198120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5" name="Line 25"/>
          <p:cNvSpPr>
            <a:spLocks noChangeShapeType="1"/>
          </p:cNvSpPr>
          <p:nvPr/>
        </p:nvSpPr>
        <p:spPr bwMode="auto">
          <a:xfrm flipV="1">
            <a:off x="2280745" y="3697288"/>
            <a:ext cx="1371600" cy="1143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GB">
              <a:latin typeface="Times New Roman" charset="0"/>
              <a:ea typeface="ＭＳ Ｐゴシック" charset="0"/>
            </a:endParaRPr>
          </a:p>
        </p:txBody>
      </p:sp>
      <p:sp>
        <p:nvSpPr>
          <p:cNvPr id="2" name="Slide Number Placeholder 1"/>
          <p:cNvSpPr>
            <a:spLocks noGrp="1"/>
          </p:cNvSpPr>
          <p:nvPr>
            <p:ph type="sldNum" sz="quarter" idx="12"/>
          </p:nvPr>
        </p:nvSpPr>
        <p:spPr/>
        <p:txBody>
          <a:bodyPr/>
          <a:lstStyle/>
          <a:p>
            <a:fld id="{746EBC53-4E8D-444E-AD09-E7905F64ED17}" type="slidenum">
              <a:rPr lang="en-GB" smtClean="0"/>
              <a:pPr/>
              <a:t>7</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404813"/>
            <a:ext cx="9144000" cy="487362"/>
          </a:xfrm>
        </p:spPr>
        <p:txBody>
          <a:bodyPr/>
          <a:lstStyle/>
          <a:p>
            <a:pPr eaLnBrk="1" hangingPunct="1"/>
            <a:r>
              <a:rPr lang="fr-FR" sz="2800" dirty="0" err="1" smtClean="0"/>
              <a:t>Terminarea</a:t>
            </a:r>
            <a:r>
              <a:rPr lang="fr-FR" sz="2800" dirty="0" smtClean="0"/>
              <a:t> </a:t>
            </a:r>
            <a:r>
              <a:rPr lang="fr-FR" sz="2800" dirty="0" err="1" smtClean="0"/>
              <a:t>în</a:t>
            </a:r>
            <a:r>
              <a:rPr lang="fr-FR" sz="2800" dirty="0" smtClean="0"/>
              <a:t> </a:t>
            </a:r>
            <a:r>
              <a:rPr lang="fr-FR" sz="2800" dirty="0" err="1" smtClean="0"/>
              <a:t>cazul</a:t>
            </a:r>
            <a:r>
              <a:rPr lang="fr-FR" sz="2800" dirty="0" smtClean="0"/>
              <a:t> </a:t>
            </a:r>
            <a:r>
              <a:rPr lang="fr-FR" sz="2800" dirty="0" err="1" smtClean="0"/>
              <a:t>general</a:t>
            </a:r>
            <a:r>
              <a:rPr lang="fr-FR" sz="2800" dirty="0" smtClean="0"/>
              <a:t> (</a:t>
            </a:r>
            <a:r>
              <a:rPr lang="fr-FR" sz="2800" dirty="0" err="1" smtClean="0"/>
              <a:t>tehnica</a:t>
            </a:r>
            <a:r>
              <a:rPr lang="fr-FR" sz="2800" dirty="0" smtClean="0"/>
              <a:t> </a:t>
            </a:r>
            <a:r>
              <a:rPr lang="fr-FR" sz="2800" dirty="0" err="1" smtClean="0"/>
              <a:t>jetoanelor</a:t>
            </a:r>
            <a:r>
              <a:rPr lang="fr-FR" sz="2800" dirty="0" smtClean="0"/>
              <a:t>)</a:t>
            </a:r>
            <a:r>
              <a:rPr lang="ro-RO" sz="2800" dirty="0" smtClean="0"/>
              <a:t> (1)</a:t>
            </a:r>
            <a:r>
              <a:rPr lang="en-US" sz="3200" dirty="0" smtClean="0"/>
              <a:t> </a:t>
            </a:r>
          </a:p>
        </p:txBody>
      </p:sp>
      <p:sp>
        <p:nvSpPr>
          <p:cNvPr id="6148" name="Rectangle 3"/>
          <p:cNvSpPr>
            <a:spLocks noGrp="1" noChangeArrowheads="1"/>
          </p:cNvSpPr>
          <p:nvPr>
            <p:ph type="body" idx="1"/>
          </p:nvPr>
        </p:nvSpPr>
        <p:spPr>
          <a:xfrm>
            <a:off x="0" y="1628800"/>
            <a:ext cx="9144000" cy="5229200"/>
          </a:xfrm>
        </p:spPr>
        <p:txBody>
          <a:bodyPr/>
          <a:lstStyle/>
          <a:p>
            <a:pPr eaLnBrk="1" hangingPunct="1">
              <a:lnSpc>
                <a:spcPct val="90000"/>
              </a:lnSpc>
            </a:pPr>
            <a:r>
              <a:rPr lang="en-US" sz="2000" dirty="0" smtClean="0"/>
              <a:t>un </a:t>
            </a:r>
            <a:r>
              <a:rPr lang="en-US" sz="2000" dirty="0" err="1" smtClean="0">
                <a:solidFill>
                  <a:schemeClr val="accent2"/>
                </a:solidFill>
              </a:rPr>
              <a:t>jeton</a:t>
            </a:r>
            <a:r>
              <a:rPr lang="en-US" sz="2000" dirty="0" smtClean="0"/>
              <a:t> care se </a:t>
            </a:r>
            <a:r>
              <a:rPr lang="en-US" sz="2000" dirty="0" err="1" smtClean="0"/>
              <a:t>transmite</a:t>
            </a:r>
            <a:r>
              <a:rPr lang="en-US" sz="2000" dirty="0" smtClean="0"/>
              <a:t> dup</a:t>
            </a:r>
            <a:r>
              <a:rPr lang="ro-RO" sz="2000" dirty="0" smtClean="0"/>
              <a:t>ă</a:t>
            </a:r>
            <a:r>
              <a:rPr lang="en-US" sz="2000" dirty="0" smtClean="0"/>
              <a:t> </a:t>
            </a:r>
            <a:r>
              <a:rPr lang="en-US" sz="2000" dirty="0" err="1" smtClean="0"/>
              <a:t>mesaje</a:t>
            </a:r>
            <a:r>
              <a:rPr lang="ro-RO" sz="2000" dirty="0" smtClean="0"/>
              <a:t>le</a:t>
            </a:r>
            <a:r>
              <a:rPr lang="en-US" sz="2000" dirty="0" smtClean="0"/>
              <a:t> de date</a:t>
            </a:r>
          </a:p>
          <a:p>
            <a:pPr eaLnBrk="1" hangingPunct="1">
              <a:lnSpc>
                <a:spcPct val="90000"/>
              </a:lnSpc>
            </a:pPr>
            <a:r>
              <a:rPr lang="en-US" sz="2000" dirty="0" smtClean="0"/>
              <a:t>are</a:t>
            </a:r>
            <a:r>
              <a:rPr lang="pt-BR" sz="2000" dirty="0" smtClean="0"/>
              <a:t> inițial valoarea 0</a:t>
            </a:r>
          </a:p>
          <a:p>
            <a:pPr eaLnBrk="1" hangingPunct="1">
              <a:lnSpc>
                <a:spcPct val="90000"/>
              </a:lnSpc>
              <a:buFontTx/>
              <a:buNone/>
            </a:pPr>
            <a:endParaRPr lang="en-US" sz="1050" dirty="0" smtClean="0"/>
          </a:p>
          <a:p>
            <a:pPr eaLnBrk="1" hangingPunct="1">
              <a:lnSpc>
                <a:spcPct val="90000"/>
              </a:lnSpc>
            </a:pPr>
            <a:r>
              <a:rPr lang="pt-BR" sz="2000" b="1" dirty="0" smtClean="0"/>
              <a:t>acțiunile lui </a:t>
            </a:r>
            <a:r>
              <a:rPr lang="pt-BR" sz="2000" b="1" dirty="0" smtClean="0"/>
              <a:t>P[i=1 to N] </a:t>
            </a:r>
            <a:r>
              <a:rPr lang="pt-BR" sz="2000" b="1" dirty="0" smtClean="0"/>
              <a:t>la primirea unui mesaj uzual:</a:t>
            </a:r>
            <a:endParaRPr lang="pt-BR" sz="2000" dirty="0" smtClean="0"/>
          </a:p>
          <a:p>
            <a:pPr eaLnBrk="1" hangingPunct="1">
              <a:lnSpc>
                <a:spcPct val="90000"/>
              </a:lnSpc>
              <a:buFontTx/>
              <a:buNone/>
            </a:pPr>
            <a:r>
              <a:rPr lang="pt-BR" sz="2000" dirty="0" smtClean="0">
                <a:latin typeface="Courier New" pitchFamily="49" charset="0"/>
              </a:rPr>
              <a:t>     </a:t>
            </a:r>
            <a:r>
              <a:rPr lang="pt-BR" sz="1900" dirty="0" smtClean="0">
                <a:solidFill>
                  <a:srgbClr val="FF0000"/>
                </a:solidFill>
                <a:latin typeface="Courier New" pitchFamily="49" charset="0"/>
              </a:rPr>
              <a:t>culoare[i] </a:t>
            </a:r>
            <a:r>
              <a:rPr lang="pt-BR" sz="1900" dirty="0" smtClean="0">
                <a:solidFill>
                  <a:srgbClr val="FF0000"/>
                </a:solidFill>
                <a:latin typeface="Courier New" pitchFamily="49" charset="0"/>
              </a:rPr>
              <a:t>= </a:t>
            </a:r>
            <a:r>
              <a:rPr lang="pt-BR" sz="1900" dirty="0" smtClean="0">
                <a:solidFill>
                  <a:srgbClr val="FF0000"/>
                </a:solidFill>
                <a:latin typeface="Courier New" pitchFamily="49" charset="0"/>
              </a:rPr>
              <a:t>ro</a:t>
            </a:r>
            <a:r>
              <a:rPr lang="ro-RO" sz="1900" dirty="0" smtClean="0">
                <a:solidFill>
                  <a:srgbClr val="FF0000"/>
                </a:solidFill>
                <a:latin typeface="Courier New" pitchFamily="49" charset="0"/>
              </a:rPr>
              <a:t>ș</a:t>
            </a:r>
            <a:r>
              <a:rPr lang="pt-BR" sz="1900" dirty="0" smtClean="0">
                <a:solidFill>
                  <a:srgbClr val="FF0000"/>
                </a:solidFill>
                <a:latin typeface="Courier New" pitchFamily="49" charset="0"/>
              </a:rPr>
              <a:t>u;</a:t>
            </a:r>
          </a:p>
          <a:p>
            <a:pPr eaLnBrk="1" hangingPunct="1">
              <a:lnSpc>
                <a:spcPct val="90000"/>
              </a:lnSpc>
              <a:buFontTx/>
              <a:buNone/>
            </a:pPr>
            <a:endParaRPr lang="pt-BR" sz="1050" b="1" dirty="0" smtClean="0">
              <a:solidFill>
                <a:srgbClr val="FF0000"/>
              </a:solidFill>
              <a:latin typeface="Courier New" pitchFamily="49" charset="0"/>
            </a:endParaRPr>
          </a:p>
          <a:p>
            <a:pPr eaLnBrk="1" hangingPunct="1">
              <a:lnSpc>
                <a:spcPct val="90000"/>
              </a:lnSpc>
            </a:pPr>
            <a:r>
              <a:rPr lang="pt-BR" sz="2000" b="1" dirty="0" smtClean="0"/>
              <a:t>acțiunile lui </a:t>
            </a:r>
            <a:r>
              <a:rPr lang="pt-BR" sz="2000" b="1" dirty="0" smtClean="0"/>
              <a:t>P[i=1 to N] </a:t>
            </a:r>
            <a:r>
              <a:rPr lang="pt-BR" sz="2000" b="1" dirty="0" smtClean="0"/>
              <a:t>la recepția jetonului:</a:t>
            </a:r>
            <a:endParaRPr lang="pt-BR" sz="2000" dirty="0" smtClean="0"/>
          </a:p>
          <a:p>
            <a:pPr eaLnBrk="1" hangingPunct="1">
              <a:lnSpc>
                <a:spcPct val="90000"/>
              </a:lnSpc>
              <a:buFontTx/>
              <a:buNone/>
            </a:pPr>
            <a:r>
              <a:rPr lang="pt-BR" sz="1900" dirty="0" smtClean="0">
                <a:latin typeface="Courier New" pitchFamily="49" charset="0"/>
              </a:rPr>
              <a:t>     </a:t>
            </a:r>
            <a:r>
              <a:rPr lang="en-US" sz="1900" b="1" dirty="0" smtClean="0">
                <a:solidFill>
                  <a:srgbClr val="FF0000"/>
                </a:solidFill>
                <a:latin typeface="Courier New" pitchFamily="49" charset="0"/>
              </a:rPr>
              <a:t>if</a:t>
            </a:r>
            <a:r>
              <a:rPr lang="en-US" sz="1900" dirty="0" smtClean="0">
                <a:solidFill>
                  <a:srgbClr val="FF0000"/>
                </a:solidFill>
                <a:latin typeface="Courier New" pitchFamily="49" charset="0"/>
              </a:rPr>
              <a:t> </a:t>
            </a:r>
            <a:r>
              <a:rPr lang="en-US" sz="1900" dirty="0" smtClean="0">
                <a:solidFill>
                  <a:srgbClr val="FF0000"/>
                </a:solidFill>
                <a:latin typeface="Courier New" pitchFamily="49" charset="0"/>
              </a:rPr>
              <a:t>(</a:t>
            </a:r>
            <a:r>
              <a:rPr lang="en-US" sz="1900" dirty="0" err="1" smtClean="0">
                <a:solidFill>
                  <a:srgbClr val="FF0000"/>
                </a:solidFill>
                <a:latin typeface="Courier New" pitchFamily="49" charset="0"/>
              </a:rPr>
              <a:t>jeton</a:t>
            </a:r>
            <a:r>
              <a:rPr lang="en-US" sz="1900" dirty="0" smtClean="0">
                <a:solidFill>
                  <a:srgbClr val="FF0000"/>
                </a:solidFill>
                <a:latin typeface="Courier New" pitchFamily="49" charset="0"/>
              </a:rPr>
              <a:t> == </a:t>
            </a:r>
            <a:r>
              <a:rPr lang="en-US" sz="1900" dirty="0" err="1" smtClean="0">
                <a:solidFill>
                  <a:srgbClr val="FF0000"/>
                </a:solidFill>
                <a:latin typeface="Courier New" pitchFamily="49" charset="0"/>
              </a:rPr>
              <a:t>nc</a:t>
            </a:r>
            <a:r>
              <a:rPr lang="en-US" sz="1900" dirty="0" smtClean="0">
                <a:solidFill>
                  <a:srgbClr val="FF0000"/>
                </a:solidFill>
                <a:latin typeface="Courier New" pitchFamily="49" charset="0"/>
              </a:rPr>
              <a:t>) { </a:t>
            </a:r>
            <a:r>
              <a:rPr lang="en-US" sz="1900" dirty="0" err="1" smtClean="0">
                <a:solidFill>
                  <a:srgbClr val="FF0000"/>
                </a:solidFill>
                <a:latin typeface="Courier New" pitchFamily="49" charset="0"/>
              </a:rPr>
              <a:t>anunță</a:t>
            </a:r>
            <a:r>
              <a:rPr lang="en-US" sz="1900" dirty="0" smtClean="0">
                <a:solidFill>
                  <a:srgbClr val="FF0000"/>
                </a:solidFill>
                <a:latin typeface="Courier New" pitchFamily="49" charset="0"/>
              </a:rPr>
              <a:t> </a:t>
            </a:r>
            <a:r>
              <a:rPr lang="en-US" sz="1900" dirty="0" err="1" smtClean="0">
                <a:solidFill>
                  <a:srgbClr val="FF0000"/>
                </a:solidFill>
                <a:latin typeface="Courier New" pitchFamily="49" charset="0"/>
              </a:rPr>
              <a:t>terminarea</a:t>
            </a:r>
            <a:r>
              <a:rPr lang="en-US" sz="1900" dirty="0" smtClean="0">
                <a:solidFill>
                  <a:srgbClr val="FF0000"/>
                </a:solidFill>
                <a:latin typeface="Courier New" pitchFamily="49" charset="0"/>
              </a:rPr>
              <a:t>; stop </a:t>
            </a:r>
            <a:r>
              <a:rPr lang="en-US" sz="1900" b="1" dirty="0" smtClean="0">
                <a:solidFill>
                  <a:srgbClr val="FF0000"/>
                </a:solidFill>
                <a:latin typeface="Courier New" pitchFamily="49" charset="0"/>
              </a:rPr>
              <a:t>}</a:t>
            </a:r>
            <a:endParaRPr lang="en-US" sz="1900" dirty="0" smtClean="0">
              <a:solidFill>
                <a:srgbClr val="FF0000"/>
              </a:solidFill>
              <a:latin typeface="Courier New" pitchFamily="49" charset="0"/>
            </a:endParaRPr>
          </a:p>
          <a:p>
            <a:pPr eaLnBrk="1" hangingPunct="1">
              <a:lnSpc>
                <a:spcPct val="90000"/>
              </a:lnSpc>
              <a:buFontTx/>
              <a:buNone/>
            </a:pPr>
            <a:r>
              <a:rPr lang="en-US" sz="1900" dirty="0" smtClean="0">
                <a:solidFill>
                  <a:srgbClr val="FF0000"/>
                </a:solidFill>
                <a:latin typeface="Courier New" pitchFamily="49" charset="0"/>
              </a:rPr>
              <a:t>     </a:t>
            </a:r>
            <a:r>
              <a:rPr lang="en-US" sz="1900" b="1" dirty="0" smtClean="0">
                <a:solidFill>
                  <a:srgbClr val="FF0000"/>
                </a:solidFill>
                <a:latin typeface="Courier New" pitchFamily="49" charset="0"/>
              </a:rPr>
              <a:t>if</a:t>
            </a:r>
            <a:r>
              <a:rPr lang="en-US" sz="1900" dirty="0" smtClean="0">
                <a:solidFill>
                  <a:srgbClr val="FF0000"/>
                </a:solidFill>
                <a:latin typeface="Courier New" pitchFamily="49" charset="0"/>
              </a:rPr>
              <a:t> </a:t>
            </a:r>
            <a:r>
              <a:rPr lang="en-US" sz="1900" dirty="0" smtClean="0">
                <a:solidFill>
                  <a:srgbClr val="FF0000"/>
                </a:solidFill>
                <a:latin typeface="Courier New" pitchFamily="49" charset="0"/>
              </a:rPr>
              <a:t>(</a:t>
            </a:r>
            <a:r>
              <a:rPr lang="en-US" sz="1900" dirty="0" err="1" smtClean="0">
                <a:solidFill>
                  <a:srgbClr val="FF0000"/>
                </a:solidFill>
                <a:latin typeface="Courier New" pitchFamily="49" charset="0"/>
              </a:rPr>
              <a:t>culoare</a:t>
            </a:r>
            <a:r>
              <a:rPr lang="en-US" sz="1900" dirty="0" smtClean="0">
                <a:solidFill>
                  <a:srgbClr val="FF0000"/>
                </a:solidFill>
                <a:latin typeface="Courier New" pitchFamily="49" charset="0"/>
              </a:rPr>
              <a:t>[i</a:t>
            </a:r>
            <a:r>
              <a:rPr lang="en-US" sz="1900" dirty="0" smtClean="0">
                <a:solidFill>
                  <a:srgbClr val="FF0000"/>
                </a:solidFill>
                <a:latin typeface="Courier New" pitchFamily="49" charset="0"/>
              </a:rPr>
              <a:t>] </a:t>
            </a:r>
            <a:r>
              <a:rPr lang="en-US" sz="1900" dirty="0" smtClean="0">
                <a:solidFill>
                  <a:srgbClr val="FF0000"/>
                </a:solidFill>
                <a:latin typeface="Courier New" pitchFamily="49" charset="0"/>
              </a:rPr>
              <a:t>== </a:t>
            </a:r>
            <a:r>
              <a:rPr lang="en-US" sz="1900" dirty="0" err="1" smtClean="0">
                <a:solidFill>
                  <a:srgbClr val="FF0000"/>
                </a:solidFill>
                <a:latin typeface="Courier New" pitchFamily="49" charset="0"/>
              </a:rPr>
              <a:t>ro</a:t>
            </a:r>
            <a:r>
              <a:rPr lang="ro-RO" sz="1900" dirty="0" smtClean="0">
                <a:solidFill>
                  <a:srgbClr val="FF0000"/>
                </a:solidFill>
                <a:latin typeface="Courier New" pitchFamily="49" charset="0"/>
              </a:rPr>
              <a:t>ș</a:t>
            </a:r>
            <a:r>
              <a:rPr lang="en-US" sz="1900" dirty="0" smtClean="0">
                <a:solidFill>
                  <a:srgbClr val="FF0000"/>
                </a:solidFill>
                <a:latin typeface="Courier New" pitchFamily="49" charset="0"/>
              </a:rPr>
              <a:t>u) { </a:t>
            </a:r>
            <a:r>
              <a:rPr lang="en-US" sz="1900" dirty="0" err="1" smtClean="0">
                <a:solidFill>
                  <a:srgbClr val="FF0000"/>
                </a:solidFill>
                <a:latin typeface="Courier New" pitchFamily="49" charset="0"/>
              </a:rPr>
              <a:t>culoare</a:t>
            </a:r>
            <a:r>
              <a:rPr lang="en-US" sz="1900" dirty="0" smtClean="0">
                <a:solidFill>
                  <a:srgbClr val="FF0000"/>
                </a:solidFill>
                <a:latin typeface="Courier New" pitchFamily="49" charset="0"/>
              </a:rPr>
              <a:t>[i] </a:t>
            </a:r>
            <a:r>
              <a:rPr lang="en-US" sz="1900" dirty="0" smtClean="0">
                <a:solidFill>
                  <a:srgbClr val="FF0000"/>
                </a:solidFill>
                <a:latin typeface="Courier New" pitchFamily="49" charset="0"/>
              </a:rPr>
              <a:t>= </a:t>
            </a:r>
            <a:r>
              <a:rPr lang="en-US" sz="1900" dirty="0" err="1" smtClean="0">
                <a:solidFill>
                  <a:srgbClr val="FF0000"/>
                </a:solidFill>
                <a:latin typeface="Courier New" pitchFamily="49" charset="0"/>
              </a:rPr>
              <a:t>albastru</a:t>
            </a:r>
            <a:r>
              <a:rPr lang="en-US" sz="1900" dirty="0" smtClean="0">
                <a:solidFill>
                  <a:srgbClr val="FF0000"/>
                </a:solidFill>
                <a:latin typeface="Courier New" pitchFamily="49" charset="0"/>
              </a:rPr>
              <a:t>;</a:t>
            </a:r>
          </a:p>
          <a:p>
            <a:pPr eaLnBrk="1" hangingPunct="1">
              <a:lnSpc>
                <a:spcPct val="90000"/>
              </a:lnSpc>
              <a:buFontTx/>
              <a:buNone/>
            </a:pPr>
            <a:r>
              <a:rPr lang="en-US" sz="1900" dirty="0" smtClean="0">
                <a:solidFill>
                  <a:srgbClr val="FF0000"/>
                </a:solidFill>
                <a:latin typeface="Courier New" pitchFamily="49" charset="0"/>
              </a:rPr>
              <a:t>                             </a:t>
            </a:r>
            <a:r>
              <a:rPr lang="en-US" sz="1900" dirty="0" err="1" smtClean="0">
                <a:solidFill>
                  <a:srgbClr val="FF0000"/>
                </a:solidFill>
                <a:latin typeface="Courier New" pitchFamily="49" charset="0"/>
              </a:rPr>
              <a:t>jeton</a:t>
            </a:r>
            <a:r>
              <a:rPr lang="en-US" sz="1900" dirty="0" smtClean="0">
                <a:solidFill>
                  <a:srgbClr val="FF0000"/>
                </a:solidFill>
                <a:latin typeface="Courier New" pitchFamily="49" charset="0"/>
              </a:rPr>
              <a:t> </a:t>
            </a:r>
            <a:r>
              <a:rPr lang="en-US" sz="1900" dirty="0" smtClean="0">
                <a:solidFill>
                  <a:srgbClr val="FF0000"/>
                </a:solidFill>
                <a:latin typeface="Courier New" pitchFamily="49" charset="0"/>
              </a:rPr>
              <a:t>= 0; }</a:t>
            </a:r>
            <a:endParaRPr lang="en-US" sz="1900" dirty="0" smtClean="0">
              <a:solidFill>
                <a:srgbClr val="FF0000"/>
              </a:solidFill>
              <a:latin typeface="Courier New" pitchFamily="49" charset="0"/>
            </a:endParaRPr>
          </a:p>
          <a:p>
            <a:pPr eaLnBrk="1" hangingPunct="1">
              <a:lnSpc>
                <a:spcPct val="90000"/>
              </a:lnSpc>
              <a:buFontTx/>
              <a:buNone/>
            </a:pPr>
            <a:r>
              <a:rPr lang="en-US" sz="1900" dirty="0" smtClean="0">
                <a:solidFill>
                  <a:srgbClr val="FF0000"/>
                </a:solidFill>
                <a:latin typeface="Courier New" pitchFamily="49" charset="0"/>
              </a:rPr>
              <a:t>     </a:t>
            </a:r>
            <a:r>
              <a:rPr lang="en-US" sz="1900" dirty="0" smtClean="0">
                <a:solidFill>
                  <a:srgbClr val="FF0000"/>
                </a:solidFill>
                <a:latin typeface="Courier New" pitchFamily="49" charset="0"/>
              </a:rPr>
              <a:t>else if (</a:t>
            </a:r>
            <a:r>
              <a:rPr lang="en-US" sz="1900" dirty="0" err="1" smtClean="0">
                <a:solidFill>
                  <a:srgbClr val="FF0000"/>
                </a:solidFill>
                <a:latin typeface="Courier New" pitchFamily="49" charset="0"/>
              </a:rPr>
              <a:t>culoare</a:t>
            </a:r>
            <a:r>
              <a:rPr lang="en-US" sz="1900" dirty="0" smtClean="0">
                <a:solidFill>
                  <a:srgbClr val="FF0000"/>
                </a:solidFill>
                <a:latin typeface="Courier New" pitchFamily="49" charset="0"/>
              </a:rPr>
              <a:t>[i</a:t>
            </a:r>
            <a:r>
              <a:rPr lang="en-US" sz="1900" dirty="0" smtClean="0">
                <a:solidFill>
                  <a:srgbClr val="FF0000"/>
                </a:solidFill>
                <a:latin typeface="Courier New" pitchFamily="49" charset="0"/>
              </a:rPr>
              <a:t>] </a:t>
            </a:r>
            <a:r>
              <a:rPr lang="en-US" sz="1900" dirty="0" smtClean="0">
                <a:solidFill>
                  <a:srgbClr val="FF0000"/>
                </a:solidFill>
                <a:latin typeface="Courier New" pitchFamily="49" charset="0"/>
              </a:rPr>
              <a:t>== </a:t>
            </a:r>
            <a:r>
              <a:rPr lang="en-US" sz="1900" dirty="0" err="1" smtClean="0">
                <a:solidFill>
                  <a:srgbClr val="FF0000"/>
                </a:solidFill>
                <a:latin typeface="Courier New" pitchFamily="49" charset="0"/>
              </a:rPr>
              <a:t>albastru</a:t>
            </a:r>
            <a:r>
              <a:rPr lang="en-US" sz="1900" dirty="0" smtClean="0">
                <a:solidFill>
                  <a:srgbClr val="FF0000"/>
                </a:solidFill>
                <a:latin typeface="Courier New" pitchFamily="49" charset="0"/>
              </a:rPr>
              <a:t>) </a:t>
            </a:r>
            <a:r>
              <a:rPr lang="en-US" sz="1900" dirty="0" err="1" smtClean="0">
                <a:solidFill>
                  <a:srgbClr val="FF0000"/>
                </a:solidFill>
                <a:latin typeface="Courier New" pitchFamily="49" charset="0"/>
              </a:rPr>
              <a:t>jeton</a:t>
            </a:r>
            <a:r>
              <a:rPr lang="en-US" sz="1900" dirty="0" smtClean="0">
                <a:solidFill>
                  <a:srgbClr val="FF0000"/>
                </a:solidFill>
                <a:latin typeface="Courier New" pitchFamily="49" charset="0"/>
              </a:rPr>
              <a:t> = </a:t>
            </a:r>
            <a:r>
              <a:rPr lang="en-US" sz="1900" dirty="0" err="1" smtClean="0">
                <a:solidFill>
                  <a:srgbClr val="FF0000"/>
                </a:solidFill>
                <a:latin typeface="Courier New" pitchFamily="49" charset="0"/>
              </a:rPr>
              <a:t>jeton</a:t>
            </a:r>
            <a:r>
              <a:rPr lang="en-US" sz="1900" dirty="0" smtClean="0">
                <a:solidFill>
                  <a:srgbClr val="FF0000"/>
                </a:solidFill>
                <a:latin typeface="Courier New" pitchFamily="49" charset="0"/>
              </a:rPr>
              <a:t> +</a:t>
            </a:r>
            <a:r>
              <a:rPr lang="en-US" sz="1900" dirty="0" smtClean="0">
                <a:solidFill>
                  <a:srgbClr val="FF0000"/>
                </a:solidFill>
                <a:latin typeface="Courier New" pitchFamily="49" charset="0"/>
              </a:rPr>
              <a:t>1;</a:t>
            </a:r>
            <a:endParaRPr lang="en-US" sz="1900" dirty="0" smtClean="0">
              <a:solidFill>
                <a:srgbClr val="FF0000"/>
              </a:solidFill>
              <a:latin typeface="Courier New" pitchFamily="49" charset="0"/>
            </a:endParaRPr>
          </a:p>
          <a:p>
            <a:pPr eaLnBrk="1" hangingPunct="1">
              <a:lnSpc>
                <a:spcPct val="90000"/>
              </a:lnSpc>
              <a:buFontTx/>
              <a:buNone/>
            </a:pPr>
            <a:endParaRPr lang="en-US" sz="1900" dirty="0" smtClean="0">
              <a:solidFill>
                <a:srgbClr val="FF0000"/>
              </a:solidFill>
              <a:latin typeface="Courier New" pitchFamily="49" charset="0"/>
            </a:endParaRPr>
          </a:p>
          <a:p>
            <a:pPr eaLnBrk="1" hangingPunct="1">
              <a:lnSpc>
                <a:spcPct val="90000"/>
              </a:lnSpc>
              <a:buFontTx/>
              <a:buNone/>
            </a:pPr>
            <a:r>
              <a:rPr lang="en-US" sz="1900" dirty="0" smtClean="0">
                <a:solidFill>
                  <a:srgbClr val="FF0000"/>
                </a:solidFill>
                <a:latin typeface="Courier New" pitchFamily="49" charset="0"/>
              </a:rPr>
              <a:t>     </a:t>
            </a:r>
            <a:r>
              <a:rPr lang="en-US" sz="1900" dirty="0" err="1" smtClean="0">
                <a:solidFill>
                  <a:srgbClr val="FF0000"/>
                </a:solidFill>
                <a:latin typeface="Courier New" pitchFamily="49" charset="0"/>
              </a:rPr>
              <a:t>setează</a:t>
            </a:r>
            <a:r>
              <a:rPr lang="en-US" sz="1900" dirty="0" smtClean="0">
                <a:solidFill>
                  <a:srgbClr val="FF0000"/>
                </a:solidFill>
                <a:latin typeface="Courier New" pitchFamily="49" charset="0"/>
              </a:rPr>
              <a:t> j la </a:t>
            </a:r>
            <a:r>
              <a:rPr lang="en-US" sz="1900" dirty="0" err="1" smtClean="0">
                <a:solidFill>
                  <a:srgbClr val="FF0000"/>
                </a:solidFill>
                <a:latin typeface="Courier New" pitchFamily="49" charset="0"/>
              </a:rPr>
              <a:t>canalul</a:t>
            </a:r>
            <a:r>
              <a:rPr lang="en-US" sz="1900" dirty="0" smtClean="0">
                <a:solidFill>
                  <a:srgbClr val="FF0000"/>
                </a:solidFill>
                <a:latin typeface="Courier New" pitchFamily="49" charset="0"/>
              </a:rPr>
              <a:t> </a:t>
            </a:r>
            <a:r>
              <a:rPr lang="en-US" sz="1900" dirty="0" err="1" smtClean="0">
                <a:solidFill>
                  <a:srgbClr val="FF0000"/>
                </a:solidFill>
                <a:latin typeface="Courier New" pitchFamily="49" charset="0"/>
              </a:rPr>
              <a:t>următor</a:t>
            </a:r>
            <a:r>
              <a:rPr lang="en-US" sz="1900" dirty="0" smtClean="0">
                <a:solidFill>
                  <a:srgbClr val="FF0000"/>
                </a:solidFill>
                <a:latin typeface="Courier New" pitchFamily="49" charset="0"/>
              </a:rPr>
              <a:t> din </a:t>
            </a:r>
            <a:r>
              <a:rPr lang="en-US" sz="1900" dirty="0" err="1" smtClean="0">
                <a:solidFill>
                  <a:srgbClr val="FF0000"/>
                </a:solidFill>
                <a:latin typeface="Courier New" pitchFamily="49" charset="0"/>
              </a:rPr>
              <a:t>ciclul</a:t>
            </a:r>
            <a:r>
              <a:rPr lang="en-US" sz="1900" dirty="0" smtClean="0">
                <a:solidFill>
                  <a:srgbClr val="FF0000"/>
                </a:solidFill>
                <a:latin typeface="Courier New" pitchFamily="49" charset="0"/>
              </a:rPr>
              <a:t> c;</a:t>
            </a:r>
          </a:p>
          <a:p>
            <a:pPr eaLnBrk="1" hangingPunct="1">
              <a:lnSpc>
                <a:spcPct val="90000"/>
              </a:lnSpc>
              <a:buFontTx/>
              <a:buNone/>
            </a:pPr>
            <a:r>
              <a:rPr lang="en-US" sz="1900" dirty="0" smtClean="0">
                <a:solidFill>
                  <a:srgbClr val="FF0000"/>
                </a:solidFill>
                <a:latin typeface="Courier New" pitchFamily="49" charset="0"/>
              </a:rPr>
              <a:t>     </a:t>
            </a:r>
            <a:r>
              <a:rPr lang="en-US" sz="1900" b="1" dirty="0" smtClean="0">
                <a:solidFill>
                  <a:srgbClr val="FF0000"/>
                </a:solidFill>
                <a:latin typeface="Courier New" pitchFamily="49" charset="0"/>
              </a:rPr>
              <a:t>send</a:t>
            </a:r>
            <a:r>
              <a:rPr lang="en-US" sz="1900" dirty="0" smtClean="0">
                <a:solidFill>
                  <a:srgbClr val="FF0000"/>
                </a:solidFill>
                <a:latin typeface="Courier New" pitchFamily="49" charset="0"/>
              </a:rPr>
              <a:t> </a:t>
            </a:r>
            <a:r>
              <a:rPr lang="en-US" sz="1900" dirty="0" err="1" smtClean="0">
                <a:solidFill>
                  <a:srgbClr val="FF0000"/>
                </a:solidFill>
                <a:latin typeface="Courier New" pitchFamily="49" charset="0"/>
              </a:rPr>
              <a:t>ch</a:t>
            </a:r>
            <a:r>
              <a:rPr lang="en-US" sz="1900" dirty="0" smtClean="0">
                <a:solidFill>
                  <a:srgbClr val="FF0000"/>
                </a:solidFill>
                <a:latin typeface="Courier New" pitchFamily="49" charset="0"/>
              </a:rPr>
              <a:t>[j](</a:t>
            </a:r>
            <a:r>
              <a:rPr lang="en-US" sz="1900" dirty="0" err="1" smtClean="0">
                <a:solidFill>
                  <a:srgbClr val="FF0000"/>
                </a:solidFill>
                <a:latin typeface="Courier New" pitchFamily="49" charset="0"/>
              </a:rPr>
              <a:t>jeton</a:t>
            </a:r>
            <a:r>
              <a:rPr lang="en-US" sz="1900" dirty="0" smtClean="0">
                <a:solidFill>
                  <a:srgbClr val="FF0000"/>
                </a:solidFill>
                <a:latin typeface="Courier New" pitchFamily="49" charset="0"/>
              </a:rPr>
              <a:t>);</a:t>
            </a:r>
            <a:r>
              <a:rPr lang="en-US" sz="1900" dirty="0" smtClean="0">
                <a:solidFill>
                  <a:srgbClr val="FF0000"/>
                </a:solidFill>
              </a:rPr>
              <a:t> </a:t>
            </a:r>
          </a:p>
        </p:txBody>
      </p:sp>
      <p:sp>
        <p:nvSpPr>
          <p:cNvPr id="2" name="Slide Number Placeholder 1"/>
          <p:cNvSpPr>
            <a:spLocks noGrp="1"/>
          </p:cNvSpPr>
          <p:nvPr>
            <p:ph type="sldNum" sz="quarter" idx="12"/>
          </p:nvPr>
        </p:nvSpPr>
        <p:spPr/>
        <p:txBody>
          <a:bodyPr/>
          <a:lstStyle/>
          <a:p>
            <a:fld id="{746EBC53-4E8D-444E-AD09-E7905F64ED17}" type="slidenum">
              <a:rPr lang="en-GB" smtClean="0"/>
              <a:pPr/>
              <a:t>8</a:t>
            </a:fld>
            <a:endParaRPr lang="en-GB"/>
          </a:p>
        </p:txBody>
      </p:sp>
    </p:spTree>
    <p:extLst>
      <p:ext uri="{BB962C8B-B14F-4D97-AF65-F5344CB8AC3E}">
        <p14:creationId xmlns:p14="http://schemas.microsoft.com/office/powerpoint/2010/main" val="3496373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404813"/>
            <a:ext cx="9144000" cy="487362"/>
          </a:xfrm>
        </p:spPr>
        <p:txBody>
          <a:bodyPr/>
          <a:lstStyle/>
          <a:p>
            <a:pPr eaLnBrk="1" hangingPunct="1"/>
            <a:r>
              <a:rPr lang="fr-FR" sz="2800" dirty="0" err="1" smtClean="0"/>
              <a:t>Terminarea</a:t>
            </a:r>
            <a:r>
              <a:rPr lang="fr-FR" sz="2800" dirty="0" smtClean="0"/>
              <a:t> </a:t>
            </a:r>
            <a:r>
              <a:rPr lang="fr-FR" sz="2800" dirty="0" err="1" smtClean="0"/>
              <a:t>în</a:t>
            </a:r>
            <a:r>
              <a:rPr lang="fr-FR" sz="2800" dirty="0" smtClean="0"/>
              <a:t> </a:t>
            </a:r>
            <a:r>
              <a:rPr lang="fr-FR" sz="2800" dirty="0" err="1" smtClean="0"/>
              <a:t>cazul</a:t>
            </a:r>
            <a:r>
              <a:rPr lang="fr-FR" sz="2800" dirty="0" smtClean="0"/>
              <a:t> </a:t>
            </a:r>
            <a:r>
              <a:rPr lang="fr-FR" sz="2800" dirty="0" err="1" smtClean="0"/>
              <a:t>general</a:t>
            </a:r>
            <a:r>
              <a:rPr lang="fr-FR" sz="2800" dirty="0" smtClean="0"/>
              <a:t> (</a:t>
            </a:r>
            <a:r>
              <a:rPr lang="fr-FR" sz="2800" dirty="0" err="1" smtClean="0"/>
              <a:t>tehnica</a:t>
            </a:r>
            <a:r>
              <a:rPr lang="fr-FR" sz="2800" dirty="0" smtClean="0"/>
              <a:t> </a:t>
            </a:r>
            <a:r>
              <a:rPr lang="fr-FR" sz="2800" dirty="0" err="1" smtClean="0"/>
              <a:t>jetoanelor</a:t>
            </a:r>
            <a:r>
              <a:rPr lang="fr-FR" sz="2800" dirty="0" smtClean="0"/>
              <a:t>)</a:t>
            </a:r>
            <a:r>
              <a:rPr lang="ro-RO" sz="2800" dirty="0" smtClean="0"/>
              <a:t> (2)</a:t>
            </a:r>
            <a:r>
              <a:rPr lang="en-US" sz="3200" dirty="0" smtClean="0"/>
              <a:t> </a:t>
            </a:r>
          </a:p>
        </p:txBody>
      </p:sp>
      <p:sp>
        <p:nvSpPr>
          <p:cNvPr id="11" name="Oval 10"/>
          <p:cNvSpPr/>
          <p:nvPr/>
        </p:nvSpPr>
        <p:spPr bwMode="auto">
          <a:xfrm>
            <a:off x="4283418" y="45545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3</a:t>
            </a:r>
            <a:endParaRPr kumimoji="0" lang="en-US" sz="2200" b="1" i="0" u="none" strike="noStrike" cap="none" normalizeH="0" baseline="0" dirty="0" smtClean="0">
              <a:ln>
                <a:noFill/>
              </a:ln>
              <a:solidFill>
                <a:srgbClr val="FFFFFF"/>
              </a:solidFill>
              <a:effectLst/>
              <a:latin typeface="Times" charset="0"/>
            </a:endParaRPr>
          </a:p>
        </p:txBody>
      </p:sp>
      <p:sp>
        <p:nvSpPr>
          <p:cNvPr id="12" name="Oval 11"/>
          <p:cNvSpPr/>
          <p:nvPr/>
        </p:nvSpPr>
        <p:spPr bwMode="auto">
          <a:xfrm>
            <a:off x="1139997" y="272899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1</a:t>
            </a:r>
            <a:endParaRPr kumimoji="0" lang="en-US" sz="2200" b="1" i="0" u="none" strike="noStrike" cap="none" normalizeH="0" baseline="0" dirty="0" smtClean="0">
              <a:ln>
                <a:noFill/>
              </a:ln>
              <a:solidFill>
                <a:srgbClr val="FFFFFF"/>
              </a:solidFill>
              <a:effectLst/>
              <a:latin typeface="Times" charset="0"/>
            </a:endParaRPr>
          </a:p>
        </p:txBody>
      </p:sp>
      <p:sp>
        <p:nvSpPr>
          <p:cNvPr id="13" name="Oval 12"/>
          <p:cNvSpPr/>
          <p:nvPr/>
        </p:nvSpPr>
        <p:spPr bwMode="auto">
          <a:xfrm>
            <a:off x="4283418" y="272899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2</a:t>
            </a:r>
            <a:endParaRPr kumimoji="0" lang="en-US" sz="2200" b="1" i="0" u="none" strike="noStrike" cap="none" normalizeH="0" baseline="0" dirty="0" smtClean="0">
              <a:ln>
                <a:noFill/>
              </a:ln>
              <a:solidFill>
                <a:srgbClr val="FFFFFF"/>
              </a:solidFill>
              <a:effectLst/>
              <a:latin typeface="Times" charset="0"/>
            </a:endParaRPr>
          </a:p>
        </p:txBody>
      </p:sp>
      <p:sp>
        <p:nvSpPr>
          <p:cNvPr id="14" name="Oval 13"/>
          <p:cNvSpPr/>
          <p:nvPr/>
        </p:nvSpPr>
        <p:spPr bwMode="auto">
          <a:xfrm>
            <a:off x="2504701" y="5520121"/>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200" b="1" i="0" u="none" strike="noStrike" cap="none" normalizeH="0" baseline="0" dirty="0" smtClean="0">
                <a:ln>
                  <a:noFill/>
                </a:ln>
                <a:solidFill>
                  <a:srgbClr val="FFFFFF"/>
                </a:solidFill>
                <a:effectLst/>
                <a:latin typeface="Times" charset="0"/>
              </a:rPr>
              <a:t>4</a:t>
            </a:r>
            <a:endParaRPr kumimoji="0" lang="en-US" sz="2200" b="1" i="0" u="none" strike="noStrike" cap="none" normalizeH="0" baseline="0" dirty="0" smtClean="0">
              <a:ln>
                <a:noFill/>
              </a:ln>
              <a:solidFill>
                <a:srgbClr val="FFFFFF"/>
              </a:solidFill>
              <a:effectLst/>
              <a:latin typeface="Times" charset="0"/>
            </a:endParaRPr>
          </a:p>
        </p:txBody>
      </p:sp>
      <p:sp>
        <p:nvSpPr>
          <p:cNvPr id="15" name="Oval 14"/>
          <p:cNvSpPr/>
          <p:nvPr/>
        </p:nvSpPr>
        <p:spPr bwMode="auto">
          <a:xfrm>
            <a:off x="1139997" y="4554514"/>
            <a:ext cx="365760" cy="365760"/>
          </a:xfrm>
          <a:prstGeom prst="ellipse">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2200" b="1" dirty="0">
                <a:solidFill>
                  <a:srgbClr val="FFFFFF"/>
                </a:solidFill>
                <a:latin typeface="Times" charset="0"/>
              </a:rPr>
              <a:t>5</a:t>
            </a:r>
            <a:endParaRPr kumimoji="0" lang="en-US" sz="2200" b="1" i="0" u="none" strike="noStrike" cap="none" normalizeH="0" baseline="0" dirty="0" smtClean="0">
              <a:ln>
                <a:noFill/>
              </a:ln>
              <a:solidFill>
                <a:srgbClr val="FFFFFF"/>
              </a:solidFill>
              <a:effectLst/>
              <a:latin typeface="Times" charset="0"/>
            </a:endParaRPr>
          </a:p>
        </p:txBody>
      </p:sp>
      <p:cxnSp>
        <p:nvCxnSpPr>
          <p:cNvPr id="19" name="Straight Connector 18"/>
          <p:cNvCxnSpPr>
            <a:stCxn id="12" idx="7"/>
            <a:endCxn id="13" idx="1"/>
          </p:cNvCxnSpPr>
          <p:nvPr/>
        </p:nvCxnSpPr>
        <p:spPr bwMode="auto">
          <a:xfrm>
            <a:off x="1452193" y="2782558"/>
            <a:ext cx="2884789"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1" name="Straight Connector 20"/>
          <p:cNvCxnSpPr>
            <a:endCxn id="15" idx="0"/>
          </p:cNvCxnSpPr>
          <p:nvPr/>
        </p:nvCxnSpPr>
        <p:spPr bwMode="auto">
          <a:xfrm>
            <a:off x="1322877" y="3094754"/>
            <a:ext cx="0" cy="145976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3" name="Straight Connector 22"/>
          <p:cNvCxnSpPr>
            <a:stCxn id="11" idx="0"/>
            <a:endCxn id="13" idx="4"/>
          </p:cNvCxnSpPr>
          <p:nvPr/>
        </p:nvCxnSpPr>
        <p:spPr bwMode="auto">
          <a:xfrm flipV="1">
            <a:off x="4466298" y="3094754"/>
            <a:ext cx="0" cy="145976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5" name="Straight Connector 24"/>
          <p:cNvCxnSpPr>
            <a:endCxn id="14" idx="1"/>
          </p:cNvCxnSpPr>
          <p:nvPr/>
        </p:nvCxnSpPr>
        <p:spPr bwMode="auto">
          <a:xfrm>
            <a:off x="1452193" y="4866710"/>
            <a:ext cx="1106072" cy="706975"/>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8" name="Straight Connector 27"/>
          <p:cNvCxnSpPr>
            <a:stCxn id="14" idx="7"/>
            <a:endCxn id="11" idx="3"/>
          </p:cNvCxnSpPr>
          <p:nvPr/>
        </p:nvCxnSpPr>
        <p:spPr bwMode="auto">
          <a:xfrm flipV="1">
            <a:off x="2816897" y="4866710"/>
            <a:ext cx="1520085" cy="706975"/>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30" name="Straight Connector 29"/>
          <p:cNvCxnSpPr>
            <a:endCxn id="13" idx="2"/>
          </p:cNvCxnSpPr>
          <p:nvPr/>
        </p:nvCxnSpPr>
        <p:spPr bwMode="auto">
          <a:xfrm flipV="1">
            <a:off x="1505757" y="2911874"/>
            <a:ext cx="2777661" cy="1733154"/>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6151" name="Straight Connector 6150"/>
          <p:cNvCxnSpPr>
            <a:stCxn id="14" idx="0"/>
            <a:endCxn id="13" idx="3"/>
          </p:cNvCxnSpPr>
          <p:nvPr/>
        </p:nvCxnSpPr>
        <p:spPr bwMode="auto">
          <a:xfrm flipV="1">
            <a:off x="2687581" y="3041190"/>
            <a:ext cx="1649401" cy="2478931"/>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6155" name="Straight Connector 6154"/>
          <p:cNvCxnSpPr>
            <a:stCxn id="12" idx="5"/>
            <a:endCxn id="11" idx="1"/>
          </p:cNvCxnSpPr>
          <p:nvPr/>
        </p:nvCxnSpPr>
        <p:spPr bwMode="auto">
          <a:xfrm>
            <a:off x="1452193" y="3041190"/>
            <a:ext cx="2884789" cy="156688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46" name="Straight Connector 45"/>
          <p:cNvCxnSpPr/>
          <p:nvPr/>
        </p:nvCxnSpPr>
        <p:spPr bwMode="auto">
          <a:xfrm>
            <a:off x="1452193" y="2782558"/>
            <a:ext cx="2884789" cy="0"/>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47" name="Straight Connector 46"/>
          <p:cNvCxnSpPr/>
          <p:nvPr/>
        </p:nvCxnSpPr>
        <p:spPr bwMode="auto">
          <a:xfrm flipV="1">
            <a:off x="4466298" y="3094754"/>
            <a:ext cx="0" cy="1459760"/>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48" name="Straight Connector 47"/>
          <p:cNvCxnSpPr/>
          <p:nvPr/>
        </p:nvCxnSpPr>
        <p:spPr bwMode="auto">
          <a:xfrm flipV="1">
            <a:off x="2822775" y="4866709"/>
            <a:ext cx="1520085" cy="706975"/>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49" name="Straight Connector 48"/>
          <p:cNvCxnSpPr/>
          <p:nvPr/>
        </p:nvCxnSpPr>
        <p:spPr bwMode="auto">
          <a:xfrm>
            <a:off x="1450581" y="4866710"/>
            <a:ext cx="1106072" cy="706975"/>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50" name="Straight Connector 49"/>
          <p:cNvCxnSpPr/>
          <p:nvPr/>
        </p:nvCxnSpPr>
        <p:spPr bwMode="auto">
          <a:xfrm>
            <a:off x="1322877" y="3094754"/>
            <a:ext cx="0" cy="1459760"/>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51" name="Straight Connector 50"/>
          <p:cNvCxnSpPr/>
          <p:nvPr/>
        </p:nvCxnSpPr>
        <p:spPr bwMode="auto">
          <a:xfrm flipV="1">
            <a:off x="1505757" y="2911874"/>
            <a:ext cx="2777661" cy="1733154"/>
          </a:xfrm>
          <a:prstGeom prst="line">
            <a:avLst/>
          </a:prstGeom>
          <a:ln>
            <a:solidFill>
              <a:schemeClr val="accent2"/>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313893383"/>
              </p:ext>
            </p:extLst>
          </p:nvPr>
        </p:nvGraphicFramePr>
        <p:xfrm>
          <a:off x="6588224" y="2261474"/>
          <a:ext cx="1570464" cy="741680"/>
        </p:xfrm>
        <a:graphic>
          <a:graphicData uri="http://schemas.openxmlformats.org/drawingml/2006/table">
            <a:tbl>
              <a:tblPr firstRow="1" bandRow="1">
                <a:tableStyleId>{5A111915-BE36-4E01-A7E5-04B1672EAD32}</a:tableStyleId>
              </a:tblPr>
              <a:tblGrid>
                <a:gridCol w="1570464"/>
              </a:tblGrid>
              <a:tr h="370840">
                <a:tc>
                  <a:txBody>
                    <a:bodyPr/>
                    <a:lstStyle/>
                    <a:p>
                      <a:pPr algn="ctr"/>
                      <a:r>
                        <a:rPr lang="ro-RO" dirty="0" smtClean="0">
                          <a:solidFill>
                            <a:srgbClr val="FFFFFF"/>
                          </a:solidFill>
                        </a:rPr>
                        <a:t>Jeton</a:t>
                      </a:r>
                      <a:endParaRPr lang="en-US" dirty="0">
                        <a:solidFill>
                          <a:srgbClr val="FFFFFF"/>
                        </a:solidFill>
                      </a:endParaRPr>
                    </a:p>
                  </a:txBody>
                  <a:tcPr/>
                </a:tc>
              </a:tr>
              <a:tr h="370840">
                <a:tc>
                  <a:txBody>
                    <a:bodyPr/>
                    <a:lstStyle/>
                    <a:p>
                      <a:pPr algn="ctr"/>
                      <a:endParaRPr lang="en-US" dirty="0"/>
                    </a:p>
                  </a:txBody>
                  <a:tcPr/>
                </a:tc>
              </a:tr>
            </a:tbl>
          </a:graphicData>
        </a:graphic>
      </p:graphicFrame>
      <p:sp>
        <p:nvSpPr>
          <p:cNvPr id="53" name="TextBox 52"/>
          <p:cNvSpPr txBox="1"/>
          <p:nvPr/>
        </p:nvSpPr>
        <p:spPr>
          <a:xfrm>
            <a:off x="6588225" y="3593118"/>
            <a:ext cx="1584176" cy="461665"/>
          </a:xfrm>
          <a:prstGeom prst="rect">
            <a:avLst/>
          </a:prstGeom>
          <a:noFill/>
        </p:spPr>
        <p:txBody>
          <a:bodyPr wrap="square" rtlCol="0">
            <a:spAutoFit/>
          </a:bodyPr>
          <a:lstStyle/>
          <a:p>
            <a:pPr algn="ctr"/>
            <a:r>
              <a:rPr lang="ro-RO" dirty="0" smtClean="0"/>
              <a:t>STOP</a:t>
            </a:r>
            <a:endParaRPr lang="en-US" dirty="0"/>
          </a:p>
        </p:txBody>
      </p:sp>
      <p:sp>
        <p:nvSpPr>
          <p:cNvPr id="6157" name="TextBox 6156"/>
          <p:cNvSpPr txBox="1"/>
          <p:nvPr/>
        </p:nvSpPr>
        <p:spPr>
          <a:xfrm>
            <a:off x="1992763" y="6357071"/>
            <a:ext cx="1584176" cy="461665"/>
          </a:xfrm>
          <a:prstGeom prst="rect">
            <a:avLst/>
          </a:prstGeom>
          <a:noFill/>
        </p:spPr>
        <p:txBody>
          <a:bodyPr wrap="square" rtlCol="0">
            <a:spAutoFit/>
          </a:bodyPr>
          <a:lstStyle/>
          <a:p>
            <a:pPr algn="ctr"/>
            <a:r>
              <a:rPr lang="ro-RO" dirty="0"/>
              <a:t>n</a:t>
            </a:r>
            <a:r>
              <a:rPr lang="ro-RO" dirty="0" smtClean="0"/>
              <a:t>c = 5</a:t>
            </a:r>
            <a:endParaRPr lang="en-US" dirty="0"/>
          </a:p>
        </p:txBody>
      </p:sp>
      <p:sp>
        <p:nvSpPr>
          <p:cNvPr id="6158" name="TextBox 6157"/>
          <p:cNvSpPr txBox="1"/>
          <p:nvPr/>
        </p:nvSpPr>
        <p:spPr>
          <a:xfrm>
            <a:off x="6588226" y="2579525"/>
            <a:ext cx="1584176" cy="461665"/>
          </a:xfrm>
          <a:prstGeom prst="rect">
            <a:avLst/>
          </a:prstGeom>
          <a:noFill/>
        </p:spPr>
        <p:txBody>
          <a:bodyPr wrap="square" rtlCol="0">
            <a:spAutoFit/>
          </a:bodyPr>
          <a:lstStyle/>
          <a:p>
            <a:pPr algn="ctr"/>
            <a:r>
              <a:rPr lang="ro-RO" dirty="0" smtClean="0"/>
              <a:t>0</a:t>
            </a:r>
            <a:endParaRPr lang="en-US" dirty="0"/>
          </a:p>
        </p:txBody>
      </p:sp>
      <p:sp>
        <p:nvSpPr>
          <p:cNvPr id="56" name="TextBox 55"/>
          <p:cNvSpPr txBox="1"/>
          <p:nvPr/>
        </p:nvSpPr>
        <p:spPr>
          <a:xfrm>
            <a:off x="6588225" y="2579525"/>
            <a:ext cx="1584176" cy="461665"/>
          </a:xfrm>
          <a:prstGeom prst="rect">
            <a:avLst/>
          </a:prstGeom>
          <a:noFill/>
        </p:spPr>
        <p:txBody>
          <a:bodyPr wrap="square" rtlCol="0">
            <a:spAutoFit/>
          </a:bodyPr>
          <a:lstStyle/>
          <a:p>
            <a:pPr algn="ctr"/>
            <a:r>
              <a:rPr lang="ro-RO" dirty="0"/>
              <a:t>1</a:t>
            </a:r>
            <a:endParaRPr lang="en-US" dirty="0"/>
          </a:p>
        </p:txBody>
      </p:sp>
      <p:sp>
        <p:nvSpPr>
          <p:cNvPr id="6159" name="TextBox 6158"/>
          <p:cNvSpPr txBox="1"/>
          <p:nvPr/>
        </p:nvSpPr>
        <p:spPr>
          <a:xfrm>
            <a:off x="1170431" y="2267329"/>
            <a:ext cx="304892" cy="461665"/>
          </a:xfrm>
          <a:prstGeom prst="rect">
            <a:avLst/>
          </a:prstGeom>
          <a:noFill/>
        </p:spPr>
        <p:txBody>
          <a:bodyPr wrap="none" rtlCol="0">
            <a:spAutoFit/>
          </a:bodyPr>
          <a:lstStyle/>
          <a:p>
            <a:r>
              <a:rPr lang="ro-RO" dirty="0" smtClean="0">
                <a:solidFill>
                  <a:srgbClr val="0070C0"/>
                </a:solidFill>
              </a:rPr>
              <a:t>J</a:t>
            </a:r>
            <a:endParaRPr lang="en-US" dirty="0">
              <a:solidFill>
                <a:srgbClr val="0070C0"/>
              </a:solidFill>
            </a:endParaRPr>
          </a:p>
        </p:txBody>
      </p:sp>
      <p:sp>
        <p:nvSpPr>
          <p:cNvPr id="58" name="TextBox 57"/>
          <p:cNvSpPr txBox="1"/>
          <p:nvPr/>
        </p:nvSpPr>
        <p:spPr>
          <a:xfrm>
            <a:off x="4313852" y="2262410"/>
            <a:ext cx="304892" cy="461665"/>
          </a:xfrm>
          <a:prstGeom prst="rect">
            <a:avLst/>
          </a:prstGeom>
          <a:noFill/>
        </p:spPr>
        <p:txBody>
          <a:bodyPr wrap="none" rtlCol="0">
            <a:spAutoFit/>
          </a:bodyPr>
          <a:lstStyle/>
          <a:p>
            <a:r>
              <a:rPr lang="ro-RO" dirty="0" smtClean="0">
                <a:solidFill>
                  <a:srgbClr val="0070C0"/>
                </a:solidFill>
              </a:rPr>
              <a:t>J</a:t>
            </a:r>
            <a:endParaRPr lang="en-US" dirty="0">
              <a:solidFill>
                <a:srgbClr val="0070C0"/>
              </a:solidFill>
            </a:endParaRPr>
          </a:p>
        </p:txBody>
      </p:sp>
      <p:sp>
        <p:nvSpPr>
          <p:cNvPr id="59" name="TextBox 58"/>
          <p:cNvSpPr txBox="1"/>
          <p:nvPr/>
        </p:nvSpPr>
        <p:spPr>
          <a:xfrm>
            <a:off x="4653785" y="4506561"/>
            <a:ext cx="304892" cy="461665"/>
          </a:xfrm>
          <a:prstGeom prst="rect">
            <a:avLst/>
          </a:prstGeom>
          <a:noFill/>
        </p:spPr>
        <p:txBody>
          <a:bodyPr wrap="none" rtlCol="0">
            <a:spAutoFit/>
          </a:bodyPr>
          <a:lstStyle/>
          <a:p>
            <a:r>
              <a:rPr lang="ro-RO" dirty="0" smtClean="0">
                <a:solidFill>
                  <a:srgbClr val="0070C0"/>
                </a:solidFill>
              </a:rPr>
              <a:t>J</a:t>
            </a:r>
            <a:endParaRPr lang="en-US" dirty="0">
              <a:solidFill>
                <a:srgbClr val="0070C0"/>
              </a:solidFill>
            </a:endParaRPr>
          </a:p>
        </p:txBody>
      </p:sp>
      <p:sp>
        <p:nvSpPr>
          <p:cNvPr id="60" name="TextBox 59"/>
          <p:cNvSpPr txBox="1"/>
          <p:nvPr/>
        </p:nvSpPr>
        <p:spPr>
          <a:xfrm>
            <a:off x="2535135" y="5895406"/>
            <a:ext cx="304892" cy="461665"/>
          </a:xfrm>
          <a:prstGeom prst="rect">
            <a:avLst/>
          </a:prstGeom>
          <a:noFill/>
        </p:spPr>
        <p:txBody>
          <a:bodyPr wrap="none" rtlCol="0">
            <a:spAutoFit/>
          </a:bodyPr>
          <a:lstStyle/>
          <a:p>
            <a:r>
              <a:rPr lang="ro-RO" dirty="0" smtClean="0">
                <a:solidFill>
                  <a:srgbClr val="0070C0"/>
                </a:solidFill>
              </a:rPr>
              <a:t>J</a:t>
            </a:r>
            <a:endParaRPr lang="en-US" dirty="0">
              <a:solidFill>
                <a:srgbClr val="0070C0"/>
              </a:solidFill>
            </a:endParaRPr>
          </a:p>
        </p:txBody>
      </p:sp>
      <p:sp>
        <p:nvSpPr>
          <p:cNvPr id="61" name="TextBox 60"/>
          <p:cNvSpPr txBox="1"/>
          <p:nvPr/>
        </p:nvSpPr>
        <p:spPr>
          <a:xfrm>
            <a:off x="835105" y="4506560"/>
            <a:ext cx="304892" cy="461665"/>
          </a:xfrm>
          <a:prstGeom prst="rect">
            <a:avLst/>
          </a:prstGeom>
          <a:noFill/>
        </p:spPr>
        <p:txBody>
          <a:bodyPr wrap="none" rtlCol="0">
            <a:spAutoFit/>
          </a:bodyPr>
          <a:lstStyle/>
          <a:p>
            <a:r>
              <a:rPr lang="ro-RO" dirty="0" smtClean="0">
                <a:solidFill>
                  <a:srgbClr val="0070C0"/>
                </a:solidFill>
              </a:rPr>
              <a:t>J</a:t>
            </a:r>
            <a:endParaRPr lang="en-US" dirty="0">
              <a:solidFill>
                <a:srgbClr val="0070C0"/>
              </a:solidFill>
            </a:endParaRPr>
          </a:p>
        </p:txBody>
      </p:sp>
      <p:sp>
        <p:nvSpPr>
          <p:cNvPr id="64" name="TextBox 63"/>
          <p:cNvSpPr txBox="1"/>
          <p:nvPr/>
        </p:nvSpPr>
        <p:spPr>
          <a:xfrm>
            <a:off x="6588225" y="2579524"/>
            <a:ext cx="1584176" cy="461665"/>
          </a:xfrm>
          <a:prstGeom prst="rect">
            <a:avLst/>
          </a:prstGeom>
          <a:noFill/>
        </p:spPr>
        <p:txBody>
          <a:bodyPr wrap="square" rtlCol="0">
            <a:spAutoFit/>
          </a:bodyPr>
          <a:lstStyle/>
          <a:p>
            <a:pPr algn="ctr"/>
            <a:r>
              <a:rPr lang="ro-RO" dirty="0"/>
              <a:t>2</a:t>
            </a:r>
            <a:endParaRPr lang="en-US" dirty="0"/>
          </a:p>
        </p:txBody>
      </p:sp>
      <p:sp>
        <p:nvSpPr>
          <p:cNvPr id="65" name="TextBox 64"/>
          <p:cNvSpPr txBox="1"/>
          <p:nvPr/>
        </p:nvSpPr>
        <p:spPr>
          <a:xfrm>
            <a:off x="6588225" y="2551725"/>
            <a:ext cx="1584176" cy="461665"/>
          </a:xfrm>
          <a:prstGeom prst="rect">
            <a:avLst/>
          </a:prstGeom>
          <a:noFill/>
        </p:spPr>
        <p:txBody>
          <a:bodyPr wrap="square" rtlCol="0">
            <a:spAutoFit/>
          </a:bodyPr>
          <a:lstStyle/>
          <a:p>
            <a:pPr algn="ctr"/>
            <a:r>
              <a:rPr lang="ro-RO" dirty="0" smtClean="0"/>
              <a:t>3</a:t>
            </a:r>
            <a:endParaRPr lang="en-US" dirty="0"/>
          </a:p>
        </p:txBody>
      </p:sp>
      <p:sp>
        <p:nvSpPr>
          <p:cNvPr id="66" name="TextBox 65"/>
          <p:cNvSpPr txBox="1"/>
          <p:nvPr/>
        </p:nvSpPr>
        <p:spPr>
          <a:xfrm>
            <a:off x="6588225" y="2551724"/>
            <a:ext cx="1584176" cy="461665"/>
          </a:xfrm>
          <a:prstGeom prst="rect">
            <a:avLst/>
          </a:prstGeom>
          <a:noFill/>
        </p:spPr>
        <p:txBody>
          <a:bodyPr wrap="square" rtlCol="0">
            <a:spAutoFit/>
          </a:bodyPr>
          <a:lstStyle/>
          <a:p>
            <a:pPr algn="ctr"/>
            <a:r>
              <a:rPr lang="ro-RO" dirty="0"/>
              <a:t>4</a:t>
            </a:r>
            <a:endParaRPr lang="en-US" dirty="0"/>
          </a:p>
        </p:txBody>
      </p:sp>
      <p:sp>
        <p:nvSpPr>
          <p:cNvPr id="36" name="TextBox 35"/>
          <p:cNvSpPr txBox="1"/>
          <p:nvPr/>
        </p:nvSpPr>
        <p:spPr>
          <a:xfrm>
            <a:off x="6588226" y="2551723"/>
            <a:ext cx="1584176" cy="461665"/>
          </a:xfrm>
          <a:prstGeom prst="rect">
            <a:avLst/>
          </a:prstGeom>
          <a:noFill/>
        </p:spPr>
        <p:txBody>
          <a:bodyPr wrap="square" rtlCol="0">
            <a:spAutoFit/>
          </a:bodyPr>
          <a:lstStyle/>
          <a:p>
            <a:pPr algn="ctr"/>
            <a:r>
              <a:rPr lang="en-US" dirty="0"/>
              <a:t>5</a:t>
            </a:r>
          </a:p>
        </p:txBody>
      </p:sp>
      <p:sp>
        <p:nvSpPr>
          <p:cNvPr id="37" name="TextBox 36"/>
          <p:cNvSpPr txBox="1"/>
          <p:nvPr/>
        </p:nvSpPr>
        <p:spPr>
          <a:xfrm>
            <a:off x="4293541" y="2262409"/>
            <a:ext cx="407484" cy="461665"/>
          </a:xfrm>
          <a:prstGeom prst="rect">
            <a:avLst/>
          </a:prstGeom>
          <a:noFill/>
        </p:spPr>
        <p:txBody>
          <a:bodyPr wrap="none" rtlCol="0">
            <a:spAutoFit/>
          </a:bodyPr>
          <a:lstStyle/>
          <a:p>
            <a:r>
              <a:rPr lang="en-US" dirty="0">
                <a:solidFill>
                  <a:schemeClr val="accent2"/>
                </a:solidFill>
              </a:rPr>
              <a:t>D</a:t>
            </a:r>
          </a:p>
        </p:txBody>
      </p:sp>
      <p:sp>
        <p:nvSpPr>
          <p:cNvPr id="38" name="TextBox 37"/>
          <p:cNvSpPr txBox="1"/>
          <p:nvPr/>
        </p:nvSpPr>
        <p:spPr>
          <a:xfrm>
            <a:off x="732513" y="4506559"/>
            <a:ext cx="407484" cy="461665"/>
          </a:xfrm>
          <a:prstGeom prst="rect">
            <a:avLst/>
          </a:prstGeom>
          <a:noFill/>
        </p:spPr>
        <p:txBody>
          <a:bodyPr wrap="none" rtlCol="0">
            <a:spAutoFit/>
          </a:bodyPr>
          <a:lstStyle/>
          <a:p>
            <a:r>
              <a:rPr lang="en-US" dirty="0">
                <a:solidFill>
                  <a:schemeClr val="accent2"/>
                </a:solidFill>
              </a:rPr>
              <a:t>D</a:t>
            </a:r>
          </a:p>
        </p:txBody>
      </p:sp>
      <p:sp>
        <p:nvSpPr>
          <p:cNvPr id="2" name="Slide Number Placeholder 1"/>
          <p:cNvSpPr>
            <a:spLocks noGrp="1"/>
          </p:cNvSpPr>
          <p:nvPr>
            <p:ph type="sldNum" sz="quarter" idx="12"/>
          </p:nvPr>
        </p:nvSpPr>
        <p:spPr/>
        <p:txBody>
          <a:bodyPr/>
          <a:lstStyle/>
          <a:p>
            <a:fld id="{746EBC53-4E8D-444E-AD09-E7905F64ED17}" type="slidenum">
              <a:rPr lang="en-GB" smtClean="0"/>
              <a:pPr/>
              <a:t>9</a:t>
            </a:fld>
            <a:endParaRPr lang="en-GB"/>
          </a:p>
        </p:txBody>
      </p:sp>
    </p:spTree>
    <p:extLst>
      <p:ext uri="{BB962C8B-B14F-4D97-AF65-F5344CB8AC3E}">
        <p14:creationId xmlns:p14="http://schemas.microsoft.com/office/powerpoint/2010/main" val="421126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0"/>
                                        </p:tgtEl>
                                        <p:attrNameLst>
                                          <p:attrName>style.opacity</p:attrName>
                                        </p:attrNameLst>
                                      </p:cBhvr>
                                      <p:to>
                                        <p:strVal val="0.25"/>
                                      </p:to>
                                    </p:set>
                                    <p:animEffect filter="image" prLst="opacity: 0.25">
                                      <p:cBhvr rctx="IE">
                                        <p:cTn id="7" dur="indefinite"/>
                                        <p:tgtEl>
                                          <p:spTgt spid="30"/>
                                        </p:tgtEl>
                                      </p:cBhvr>
                                    </p:animEffect>
                                  </p:childTnLst>
                                </p:cTn>
                              </p:par>
                              <p:par>
                                <p:cTn id="8" presetID="9" presetClass="emph" presetSubtype="0" nodeType="withEffect">
                                  <p:stCondLst>
                                    <p:cond delay="0"/>
                                  </p:stCondLst>
                                  <p:childTnLst>
                                    <p:set>
                                      <p:cBhvr rctx="PPT">
                                        <p:cTn id="9" dur="indefinite"/>
                                        <p:tgtEl>
                                          <p:spTgt spid="6155"/>
                                        </p:tgtEl>
                                        <p:attrNameLst>
                                          <p:attrName>style.opacity</p:attrName>
                                        </p:attrNameLst>
                                      </p:cBhvr>
                                      <p:to>
                                        <p:strVal val="0.25"/>
                                      </p:to>
                                    </p:set>
                                    <p:animEffect filter="image" prLst="opacity: 0.25">
                                      <p:cBhvr rctx="IE">
                                        <p:cTn id="10" dur="indefinite"/>
                                        <p:tgtEl>
                                          <p:spTgt spid="6155"/>
                                        </p:tgtEl>
                                      </p:cBhvr>
                                    </p:animEffect>
                                  </p:childTnLst>
                                </p:cTn>
                              </p:par>
                              <p:par>
                                <p:cTn id="11" presetID="9" presetClass="emph" presetSubtype="0" nodeType="withEffect">
                                  <p:stCondLst>
                                    <p:cond delay="0"/>
                                  </p:stCondLst>
                                  <p:childTnLst>
                                    <p:set>
                                      <p:cBhvr rctx="PPT">
                                        <p:cTn id="12" dur="indefinite"/>
                                        <p:tgtEl>
                                          <p:spTgt spid="6151"/>
                                        </p:tgtEl>
                                        <p:attrNameLst>
                                          <p:attrName>style.opacity</p:attrName>
                                        </p:attrNameLst>
                                      </p:cBhvr>
                                      <p:to>
                                        <p:strVal val="0.25"/>
                                      </p:to>
                                    </p:set>
                                    <p:animEffect filter="image" prLst="opacity: 0.25">
                                      <p:cBhvr rctx="IE">
                                        <p:cTn id="13" dur="indefinite"/>
                                        <p:tgtEl>
                                          <p:spTgt spid="6151"/>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61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 fill="hold"/>
                                        <p:tgtEl>
                                          <p:spTgt spid="12"/>
                                        </p:tgtEl>
                                        <p:attrNameLst>
                                          <p:attrName>fillcolor</p:attrName>
                                        </p:attrNameLst>
                                      </p:cBhvr>
                                      <p:to>
                                        <a:srgbClr val="0070C0"/>
                                      </p:to>
                                    </p:animClr>
                                    <p:set>
                                      <p:cBhvr>
                                        <p:cTn id="20" dur="100" fill="hold"/>
                                        <p:tgtEl>
                                          <p:spTgt spid="12"/>
                                        </p:tgtEl>
                                        <p:attrNameLst>
                                          <p:attrName>fill.type</p:attrName>
                                        </p:attrNameLst>
                                      </p:cBhvr>
                                      <p:to>
                                        <p:strVal val="solid"/>
                                      </p:to>
                                    </p:set>
                                    <p:set>
                                      <p:cBhvr>
                                        <p:cTn id="21" dur="100" fill="hold"/>
                                        <p:tgtEl>
                                          <p:spTgt spid="12"/>
                                        </p:tgtEl>
                                        <p:attrNameLst>
                                          <p:attrName>fill.on</p:attrName>
                                        </p:attrNameLst>
                                      </p:cBhvr>
                                      <p:to>
                                        <p:strVal val="true"/>
                                      </p:to>
                                    </p:set>
                                  </p:childTnLst>
                                </p:cTn>
                              </p:par>
                              <p:par>
                                <p:cTn id="22" presetID="1" presetClass="entr" presetSubtype="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15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15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615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46"/>
                                        </p:tgtEl>
                                        <p:attrNameLst>
                                          <p:attrName>style.visibility</p:attrName>
                                        </p:attrNameLst>
                                      </p:cBhvr>
                                      <p:to>
                                        <p:strVal val="hidden"/>
                                      </p:to>
                                    </p:set>
                                  </p:childTnLst>
                                </p:cTn>
                              </p:par>
                              <p:par>
                                <p:cTn id="38" presetID="1" presetClass="emph" presetSubtype="2" fill="hold" nodeType="withEffect">
                                  <p:stCondLst>
                                    <p:cond delay="0"/>
                                  </p:stCondLst>
                                  <p:childTnLst>
                                    <p:animClr clrSpc="rgb" dir="cw">
                                      <p:cBhvr>
                                        <p:cTn id="39" dur="100" fill="hold"/>
                                        <p:tgtEl>
                                          <p:spTgt spid="13"/>
                                        </p:tgtEl>
                                        <p:attrNameLst>
                                          <p:attrName>fillcolor</p:attrName>
                                        </p:attrNameLst>
                                      </p:cBhvr>
                                      <p:to>
                                        <a:srgbClr val="0070C0"/>
                                      </p:to>
                                    </p:animClr>
                                    <p:set>
                                      <p:cBhvr>
                                        <p:cTn id="40" dur="100" fill="hold"/>
                                        <p:tgtEl>
                                          <p:spTgt spid="13"/>
                                        </p:tgtEl>
                                        <p:attrNameLst>
                                          <p:attrName>fill.type</p:attrName>
                                        </p:attrNameLst>
                                      </p:cBhvr>
                                      <p:to>
                                        <p:strVal val="solid"/>
                                      </p:to>
                                    </p:set>
                                    <p:set>
                                      <p:cBhvr>
                                        <p:cTn id="41" dur="100" fill="hold"/>
                                        <p:tgtEl>
                                          <p:spTgt spid="13"/>
                                        </p:tgtEl>
                                        <p:attrNameLst>
                                          <p:attrName>fill.on</p:attrName>
                                        </p:attrNameLst>
                                      </p:cBhvr>
                                      <p:to>
                                        <p:strVal val="true"/>
                                      </p:to>
                                    </p:set>
                                  </p:childTnLst>
                                </p:cTn>
                              </p:par>
                              <p:par>
                                <p:cTn id="42" presetID="1"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 presetClass="exit" presetSubtype="0" fill="hold" grpId="1" nodeType="withEffect">
                                  <p:stCondLst>
                                    <p:cond delay="0"/>
                                  </p:stCondLst>
                                  <p:childTnLst>
                                    <p:set>
                                      <p:cBhvr>
                                        <p:cTn id="49" dur="1" fill="hold">
                                          <p:stCondLst>
                                            <p:cond delay="0"/>
                                          </p:stCondLst>
                                        </p:cTn>
                                        <p:tgtEl>
                                          <p:spTgt spid="5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7"/>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childTnLst>
                                </p:cTn>
                              </p:par>
                              <p:par>
                                <p:cTn id="56" presetID="1" presetClass="emph" presetSubtype="2" fill="hold" nodeType="withEffect">
                                  <p:stCondLst>
                                    <p:cond delay="0"/>
                                  </p:stCondLst>
                                  <p:childTnLst>
                                    <p:animClr clrSpc="rgb" dir="cw">
                                      <p:cBhvr>
                                        <p:cTn id="57" dur="100" fill="hold"/>
                                        <p:tgtEl>
                                          <p:spTgt spid="11"/>
                                        </p:tgtEl>
                                        <p:attrNameLst>
                                          <p:attrName>fillcolor</p:attrName>
                                        </p:attrNameLst>
                                      </p:cBhvr>
                                      <p:to>
                                        <a:srgbClr val="0070C0"/>
                                      </p:to>
                                    </p:animClr>
                                    <p:set>
                                      <p:cBhvr>
                                        <p:cTn id="58" dur="100" fill="hold"/>
                                        <p:tgtEl>
                                          <p:spTgt spid="11"/>
                                        </p:tgtEl>
                                        <p:attrNameLst>
                                          <p:attrName>fill.type</p:attrName>
                                        </p:attrNameLst>
                                      </p:cBhvr>
                                      <p:to>
                                        <p:strVal val="solid"/>
                                      </p:to>
                                    </p:set>
                                    <p:set>
                                      <p:cBhvr>
                                        <p:cTn id="59" dur="100" fill="hold"/>
                                        <p:tgtEl>
                                          <p:spTgt spid="11"/>
                                        </p:tgtEl>
                                        <p:attrNameLst>
                                          <p:attrName>fill.on</p:attrName>
                                        </p:attrNameLst>
                                      </p:cBhvr>
                                      <p:to>
                                        <p:strVal val="true"/>
                                      </p:to>
                                    </p:set>
                                  </p:childTnLst>
                                </p:cTn>
                              </p:par>
                              <p:par>
                                <p:cTn id="60" presetID="1"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1"/>
                                        </p:tgtEl>
                                        <p:attrNameLst>
                                          <p:attrName>style.visibility</p:attrName>
                                        </p:attrNameLst>
                                      </p:cBhvr>
                                      <p:to>
                                        <p:strVal val="visible"/>
                                      </p:to>
                                    </p:set>
                                  </p:childTnLst>
                                </p:cTn>
                              </p:par>
                              <p:par>
                                <p:cTn id="66" presetID="1" presetClass="exit" presetSubtype="0" fill="hold" grpId="1" nodeType="withEffect">
                                  <p:stCondLst>
                                    <p:cond delay="0"/>
                                  </p:stCondLst>
                                  <p:childTnLst>
                                    <p:set>
                                      <p:cBhvr>
                                        <p:cTn id="67" dur="1" fill="hold">
                                          <p:stCondLst>
                                            <p:cond delay="0"/>
                                          </p:stCondLst>
                                        </p:cTn>
                                        <p:tgtEl>
                                          <p:spTgt spid="3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nodeType="clickEffect">
                                  <p:stCondLst>
                                    <p:cond delay="0"/>
                                  </p:stCondLst>
                                  <p:childTnLst>
                                    <p:animClr clrSpc="rgb" dir="cw">
                                      <p:cBhvr>
                                        <p:cTn id="71" dur="100" fill="hold"/>
                                        <p:tgtEl>
                                          <p:spTgt spid="13"/>
                                        </p:tgtEl>
                                        <p:attrNameLst>
                                          <p:attrName>fillcolor</p:attrName>
                                        </p:attrNameLst>
                                      </p:cBhvr>
                                      <p:to>
                                        <a:srgbClr val="F06157"/>
                                      </p:to>
                                    </p:animClr>
                                    <p:set>
                                      <p:cBhvr>
                                        <p:cTn id="72" dur="100" fill="hold"/>
                                        <p:tgtEl>
                                          <p:spTgt spid="13"/>
                                        </p:tgtEl>
                                        <p:attrNameLst>
                                          <p:attrName>fill.type</p:attrName>
                                        </p:attrNameLst>
                                      </p:cBhvr>
                                      <p:to>
                                        <p:strVal val="solid"/>
                                      </p:to>
                                    </p:set>
                                    <p:set>
                                      <p:cBhvr>
                                        <p:cTn id="73" dur="100" fill="hold"/>
                                        <p:tgtEl>
                                          <p:spTgt spid="13"/>
                                        </p:tgtEl>
                                        <p:attrNameLst>
                                          <p:attrName>fill.on</p:attrName>
                                        </p:attrNameLst>
                                      </p:cBhvr>
                                      <p:to>
                                        <p:strVal val="true"/>
                                      </p:to>
                                    </p:set>
                                  </p:childTnLst>
                                </p:cTn>
                              </p:par>
                              <p:par>
                                <p:cTn id="74" presetID="1" presetClass="exit" presetSubtype="0" fill="hold" nodeType="withEffect">
                                  <p:stCondLst>
                                    <p:cond delay="0"/>
                                  </p:stCondLst>
                                  <p:childTnLst>
                                    <p:set>
                                      <p:cBhvr>
                                        <p:cTn id="75" dur="1" fill="hold">
                                          <p:stCondLst>
                                            <p:cond delay="0"/>
                                          </p:stCondLst>
                                        </p:cTn>
                                        <p:tgtEl>
                                          <p:spTgt spid="51"/>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48"/>
                                        </p:tgtEl>
                                        <p:attrNameLst>
                                          <p:attrName>style.visibility</p:attrName>
                                        </p:attrNameLst>
                                      </p:cBhvr>
                                      <p:to>
                                        <p:strVal val="visible"/>
                                      </p:to>
                                    </p:set>
                                  </p:childTnLst>
                                </p:cTn>
                              </p:par>
                              <p:par>
                                <p:cTn id="80" presetID="1" presetClass="exit" presetSubtype="0" fill="hold" nodeType="withEffect">
                                  <p:stCondLst>
                                    <p:cond delay="0"/>
                                  </p:stCondLst>
                                  <p:childTnLst>
                                    <p:set>
                                      <p:cBhvr>
                                        <p:cTn id="81" dur="1" fill="hold">
                                          <p:stCondLst>
                                            <p:cond delay="0"/>
                                          </p:stCondLst>
                                        </p:cTn>
                                        <p:tgtEl>
                                          <p:spTgt spid="4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48"/>
                                        </p:tgtEl>
                                        <p:attrNameLst>
                                          <p:attrName>style.visibility</p:attrName>
                                        </p:attrNameLst>
                                      </p:cBhvr>
                                      <p:to>
                                        <p:strVal val="visible"/>
                                      </p:to>
                                    </p:set>
                                  </p:childTnLst>
                                </p:cTn>
                              </p:par>
                              <p:par>
                                <p:cTn id="86" presetID="1" presetClass="exit" presetSubtype="0" fill="hold" grpId="1" nodeType="withEffect">
                                  <p:stCondLst>
                                    <p:cond delay="0"/>
                                  </p:stCondLst>
                                  <p:childTnLst>
                                    <p:set>
                                      <p:cBhvr>
                                        <p:cTn id="87" dur="1" fill="hold">
                                          <p:stCondLst>
                                            <p:cond delay="0"/>
                                          </p:stCondLst>
                                        </p:cTn>
                                        <p:tgtEl>
                                          <p:spTgt spid="5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37"/>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0"/>
                                        </p:tgtEl>
                                        <p:attrNameLst>
                                          <p:attrName>style.visibility</p:attrName>
                                        </p:attrNameLst>
                                      </p:cBhvr>
                                      <p:to>
                                        <p:strVal val="visible"/>
                                      </p:to>
                                    </p:set>
                                  </p:childTnLst>
                                </p:cTn>
                              </p:par>
                              <p:par>
                                <p:cTn id="94" presetID="1" presetClass="emph" presetSubtype="2" fill="hold" nodeType="withEffect">
                                  <p:stCondLst>
                                    <p:cond delay="0"/>
                                  </p:stCondLst>
                                  <p:childTnLst>
                                    <p:animClr clrSpc="rgb" dir="cw">
                                      <p:cBhvr>
                                        <p:cTn id="95" dur="100" fill="hold"/>
                                        <p:tgtEl>
                                          <p:spTgt spid="14"/>
                                        </p:tgtEl>
                                        <p:attrNameLst>
                                          <p:attrName>fillcolor</p:attrName>
                                        </p:attrNameLst>
                                      </p:cBhvr>
                                      <p:to>
                                        <a:srgbClr val="0070C0"/>
                                      </p:to>
                                    </p:animClr>
                                    <p:set>
                                      <p:cBhvr>
                                        <p:cTn id="96" dur="100" fill="hold"/>
                                        <p:tgtEl>
                                          <p:spTgt spid="14"/>
                                        </p:tgtEl>
                                        <p:attrNameLst>
                                          <p:attrName>fill.type</p:attrName>
                                        </p:attrNameLst>
                                      </p:cBhvr>
                                      <p:to>
                                        <p:strVal val="solid"/>
                                      </p:to>
                                    </p:set>
                                    <p:set>
                                      <p:cBhvr>
                                        <p:cTn id="97" dur="100" fill="hold"/>
                                        <p:tgtEl>
                                          <p:spTgt spid="14"/>
                                        </p:tgtEl>
                                        <p:attrNameLst>
                                          <p:attrName>fill.on</p:attrName>
                                        </p:attrNameLst>
                                      </p:cBhvr>
                                      <p:to>
                                        <p:strVal val="true"/>
                                      </p:to>
                                    </p:set>
                                  </p:childTnLst>
                                </p:cTn>
                              </p:par>
                              <p:par>
                                <p:cTn id="98" presetID="1" presetClass="exit" presetSubtype="0" fill="hold" nodeType="withEffect">
                                  <p:stCondLst>
                                    <p:cond delay="0"/>
                                  </p:stCondLst>
                                  <p:childTnLst>
                                    <p:set>
                                      <p:cBhvr>
                                        <p:cTn id="99" dur="1" fill="hold">
                                          <p:stCondLst>
                                            <p:cond delay="0"/>
                                          </p:stCondLst>
                                        </p:cTn>
                                        <p:tgtEl>
                                          <p:spTgt spid="48"/>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9"/>
                                        </p:tgtEl>
                                        <p:attrNameLst>
                                          <p:attrName>style.visibility</p:attrName>
                                        </p:attrNameLst>
                                      </p:cBhvr>
                                      <p:to>
                                        <p:strVal val="visible"/>
                                      </p:to>
                                    </p:set>
                                  </p:childTnLst>
                                </p:cTn>
                              </p:par>
                              <p:par>
                                <p:cTn id="104" presetID="1" presetClass="exit" presetSubtype="0" fill="hold" grpId="1" nodeType="withEffect">
                                  <p:stCondLst>
                                    <p:cond delay="0"/>
                                  </p:stCondLst>
                                  <p:childTnLst>
                                    <p:set>
                                      <p:cBhvr>
                                        <p:cTn id="105" dur="1" fill="hold">
                                          <p:stCondLst>
                                            <p:cond delay="0"/>
                                          </p:stCondLst>
                                        </p:cTn>
                                        <p:tgtEl>
                                          <p:spTgt spid="60"/>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0"/>
                                          </p:stCondLst>
                                        </p:cTn>
                                        <p:tgtEl>
                                          <p:spTgt spid="49"/>
                                        </p:tgtEl>
                                        <p:attrNameLst>
                                          <p:attrName>style.visibility</p:attrName>
                                        </p:attrNameLst>
                                      </p:cBhvr>
                                      <p:to>
                                        <p:strVal val="hidden"/>
                                      </p:to>
                                    </p:set>
                                  </p:childTnLst>
                                </p:cTn>
                              </p:par>
                              <p:par>
                                <p:cTn id="110" presetID="1" presetClass="entr" presetSubtype="0" fill="hold" grpId="0" nodeType="withEffect">
                                  <p:stCondLst>
                                    <p:cond delay="0"/>
                                  </p:stCondLst>
                                  <p:childTnLst>
                                    <p:set>
                                      <p:cBhvr>
                                        <p:cTn id="111" dur="1" fill="hold">
                                          <p:stCondLst>
                                            <p:cond delay="0"/>
                                          </p:stCondLst>
                                        </p:cTn>
                                        <p:tgtEl>
                                          <p:spTgt spid="61"/>
                                        </p:tgtEl>
                                        <p:attrNameLst>
                                          <p:attrName>style.visibility</p:attrName>
                                        </p:attrNameLst>
                                      </p:cBhvr>
                                      <p:to>
                                        <p:strVal val="visible"/>
                                      </p:to>
                                    </p:set>
                                  </p:childTnLst>
                                </p:cTn>
                              </p:par>
                              <p:par>
                                <p:cTn id="112" presetID="1" presetClass="emph" presetSubtype="2" fill="hold" nodeType="withEffect">
                                  <p:stCondLst>
                                    <p:cond delay="0"/>
                                  </p:stCondLst>
                                  <p:childTnLst>
                                    <p:animClr clrSpc="rgb" dir="cw">
                                      <p:cBhvr>
                                        <p:cTn id="113" dur="100" fill="hold"/>
                                        <p:tgtEl>
                                          <p:spTgt spid="15"/>
                                        </p:tgtEl>
                                        <p:attrNameLst>
                                          <p:attrName>fillcolor</p:attrName>
                                        </p:attrNameLst>
                                      </p:cBhvr>
                                      <p:to>
                                        <a:srgbClr val="0070C0"/>
                                      </p:to>
                                    </p:animClr>
                                    <p:set>
                                      <p:cBhvr>
                                        <p:cTn id="114" dur="100" fill="hold"/>
                                        <p:tgtEl>
                                          <p:spTgt spid="15"/>
                                        </p:tgtEl>
                                        <p:attrNameLst>
                                          <p:attrName>fill.type</p:attrName>
                                        </p:attrNameLst>
                                      </p:cBhvr>
                                      <p:to>
                                        <p:strVal val="solid"/>
                                      </p:to>
                                    </p:set>
                                    <p:set>
                                      <p:cBhvr>
                                        <p:cTn id="115" dur="100" fill="hold"/>
                                        <p:tgtEl>
                                          <p:spTgt spid="15"/>
                                        </p:tgtEl>
                                        <p:attrNameLst>
                                          <p:attrName>fill.on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50"/>
                                        </p:tgtEl>
                                        <p:attrNameLst>
                                          <p:attrName>style.visibility</p:attrName>
                                        </p:attrNameLst>
                                      </p:cBhvr>
                                      <p:to>
                                        <p:strVal val="visible"/>
                                      </p:to>
                                    </p:set>
                                  </p:childTnLst>
                                </p:cTn>
                              </p:par>
                              <p:par>
                                <p:cTn id="120" presetID="1" presetClass="exit" presetSubtype="0" fill="hold" grpId="1" nodeType="withEffect">
                                  <p:stCondLst>
                                    <p:cond delay="0"/>
                                  </p:stCondLst>
                                  <p:childTnLst>
                                    <p:set>
                                      <p:cBhvr>
                                        <p:cTn id="121" dur="1" fill="hold">
                                          <p:stCondLst>
                                            <p:cond delay="0"/>
                                          </p:stCondLst>
                                        </p:cTn>
                                        <p:tgtEl>
                                          <p:spTgt spid="6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50"/>
                                        </p:tgtEl>
                                        <p:attrNameLst>
                                          <p:attrName>style.visibility</p:attrName>
                                        </p:attrNameLst>
                                      </p:cBhvr>
                                      <p:to>
                                        <p:strVal val="hidden"/>
                                      </p:to>
                                    </p:set>
                                  </p:childTnLst>
                                </p:cTn>
                              </p:par>
                              <p:par>
                                <p:cTn id="126" presetID="1" presetClass="entr" presetSubtype="0" fill="hold" grpId="2" nodeType="withEffect">
                                  <p:stCondLst>
                                    <p:cond delay="0"/>
                                  </p:stCondLst>
                                  <p:childTnLst>
                                    <p:set>
                                      <p:cBhvr>
                                        <p:cTn id="127" dur="1" fill="hold">
                                          <p:stCondLst>
                                            <p:cond delay="0"/>
                                          </p:stCondLst>
                                        </p:cTn>
                                        <p:tgtEl>
                                          <p:spTgt spid="6159"/>
                                        </p:tgtEl>
                                        <p:attrNameLst>
                                          <p:attrName>style.visibility</p:attrName>
                                        </p:attrNameLst>
                                      </p:cBhvr>
                                      <p:to>
                                        <p:strVal val="visible"/>
                                      </p:to>
                                    </p:set>
                                  </p:childTnLst>
                                </p:cTn>
                              </p:par>
                              <p:par>
                                <p:cTn id="128" presetID="1" presetClass="entr" presetSubtype="0" fill="hold" grpId="4" nodeType="withEffect">
                                  <p:stCondLst>
                                    <p:cond delay="0"/>
                                  </p:stCondLst>
                                  <p:childTnLst>
                                    <p:set>
                                      <p:cBhvr>
                                        <p:cTn id="129" dur="1" fill="hold">
                                          <p:stCondLst>
                                            <p:cond delay="0"/>
                                          </p:stCondLst>
                                        </p:cTn>
                                        <p:tgtEl>
                                          <p:spTgt spid="56"/>
                                        </p:tgtEl>
                                        <p:attrNameLst>
                                          <p:attrName>style.visibility</p:attrName>
                                        </p:attrNameLst>
                                      </p:cBhvr>
                                      <p:to>
                                        <p:strVal val="visible"/>
                                      </p:to>
                                    </p:set>
                                  </p:childTnLst>
                                </p:cTn>
                              </p:par>
                              <p:par>
                                <p:cTn id="130" presetID="1" presetClass="exit" presetSubtype="0" fill="hold" grpId="2" nodeType="withEffect">
                                  <p:stCondLst>
                                    <p:cond delay="0"/>
                                  </p:stCondLst>
                                  <p:childTnLst>
                                    <p:set>
                                      <p:cBhvr>
                                        <p:cTn id="131" dur="1" fill="hold">
                                          <p:stCondLst>
                                            <p:cond delay="0"/>
                                          </p:stCondLst>
                                        </p:cTn>
                                        <p:tgtEl>
                                          <p:spTgt spid="6158"/>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46"/>
                                        </p:tgtEl>
                                        <p:attrNameLst>
                                          <p:attrName>style.visibility</p:attrName>
                                        </p:attrNameLst>
                                      </p:cBhvr>
                                      <p:to>
                                        <p:strVal val="visible"/>
                                      </p:to>
                                    </p:set>
                                  </p:childTnLst>
                                </p:cTn>
                              </p:par>
                              <p:par>
                                <p:cTn id="136" presetID="1" presetClass="exit" presetSubtype="0" fill="hold" grpId="3" nodeType="withEffect">
                                  <p:stCondLst>
                                    <p:cond delay="0"/>
                                  </p:stCondLst>
                                  <p:childTnLst>
                                    <p:set>
                                      <p:cBhvr>
                                        <p:cTn id="137" dur="1" fill="hold">
                                          <p:stCondLst>
                                            <p:cond delay="0"/>
                                          </p:stCondLst>
                                        </p:cTn>
                                        <p:tgtEl>
                                          <p:spTgt spid="61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nodeType="clickEffect">
                                  <p:stCondLst>
                                    <p:cond delay="0"/>
                                  </p:stCondLst>
                                  <p:childTnLst>
                                    <p:set>
                                      <p:cBhvr>
                                        <p:cTn id="141" dur="1" fill="hold">
                                          <p:stCondLst>
                                            <p:cond delay="0"/>
                                          </p:stCondLst>
                                        </p:cTn>
                                        <p:tgtEl>
                                          <p:spTgt spid="46"/>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6158"/>
                                        </p:tgtEl>
                                        <p:attrNameLst>
                                          <p:attrName>style.visibility</p:attrName>
                                        </p:attrNameLst>
                                      </p:cBhvr>
                                      <p:to>
                                        <p:strVal val="visible"/>
                                      </p:to>
                                    </p:set>
                                  </p:childTnLst>
                                </p:cTn>
                              </p:par>
                              <p:par>
                                <p:cTn id="144" presetID="1" presetClass="exit" presetSubtype="0" fill="hold" grpId="5" nodeType="withEffect">
                                  <p:stCondLst>
                                    <p:cond delay="0"/>
                                  </p:stCondLst>
                                  <p:childTnLst>
                                    <p:set>
                                      <p:cBhvr>
                                        <p:cTn id="145" dur="1" fill="hold">
                                          <p:stCondLst>
                                            <p:cond delay="0"/>
                                          </p:stCondLst>
                                        </p:cTn>
                                        <p:tgtEl>
                                          <p:spTgt spid="56"/>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58"/>
                                        </p:tgtEl>
                                        <p:attrNameLst>
                                          <p:attrName>style.visibility</p:attrName>
                                        </p:attrNameLst>
                                      </p:cBhvr>
                                      <p:to>
                                        <p:strVal val="visible"/>
                                      </p:to>
                                    </p:set>
                                  </p:childTnLst>
                                </p:cTn>
                              </p:par>
                              <p:par>
                                <p:cTn id="148" presetID="1" presetClass="emph" presetSubtype="2" fill="hold" nodeType="withEffect">
                                  <p:stCondLst>
                                    <p:cond delay="0"/>
                                  </p:stCondLst>
                                  <p:childTnLst>
                                    <p:animClr clrSpc="rgb" dir="cw">
                                      <p:cBhvr>
                                        <p:cTn id="149" dur="100" fill="hold"/>
                                        <p:tgtEl>
                                          <p:spTgt spid="13"/>
                                        </p:tgtEl>
                                        <p:attrNameLst>
                                          <p:attrName>fillcolor</p:attrName>
                                        </p:attrNameLst>
                                      </p:cBhvr>
                                      <p:to>
                                        <a:srgbClr val="0070C0"/>
                                      </p:to>
                                    </p:animClr>
                                    <p:set>
                                      <p:cBhvr>
                                        <p:cTn id="150" dur="100" fill="hold"/>
                                        <p:tgtEl>
                                          <p:spTgt spid="13"/>
                                        </p:tgtEl>
                                        <p:attrNameLst>
                                          <p:attrName>fill.type</p:attrName>
                                        </p:attrNameLst>
                                      </p:cBhvr>
                                      <p:to>
                                        <p:strVal val="solid"/>
                                      </p:to>
                                    </p:set>
                                    <p:set>
                                      <p:cBhvr>
                                        <p:cTn id="151" dur="100" fill="hold"/>
                                        <p:tgtEl>
                                          <p:spTgt spid="13"/>
                                        </p:tgtEl>
                                        <p:attrNameLst>
                                          <p:attrName>fill.on</p:attrName>
                                        </p:attrNameLst>
                                      </p:cBhvr>
                                      <p:to>
                                        <p:strVal val="tru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47"/>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58"/>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6158"/>
                                        </p:tgtEl>
                                        <p:attrNameLst>
                                          <p:attrName>style.visibility</p:attrName>
                                        </p:attrNameLst>
                                      </p:cBhvr>
                                      <p:to>
                                        <p:strVal val="hidden"/>
                                      </p:to>
                                    </p:set>
                                  </p:childTnLst>
                                </p:cTn>
                              </p:par>
                              <p:par>
                                <p:cTn id="162" presetID="1" presetClass="entr" presetSubtype="0" fill="hold" grpId="2" nodeType="withEffect">
                                  <p:stCondLst>
                                    <p:cond delay="0"/>
                                  </p:stCondLst>
                                  <p:childTnLst>
                                    <p:set>
                                      <p:cBhvr>
                                        <p:cTn id="163" dur="1" fill="hold">
                                          <p:stCondLst>
                                            <p:cond delay="0"/>
                                          </p:stCondLst>
                                        </p:cTn>
                                        <p:tgtEl>
                                          <p:spTgt spid="56"/>
                                        </p:tgtEl>
                                        <p:attrNameLst>
                                          <p:attrName>style.visibility</p:attrName>
                                        </p:attrNameLst>
                                      </p:cBhvr>
                                      <p:to>
                                        <p:strVal val="visible"/>
                                      </p:to>
                                    </p:set>
                                  </p:childTnLst>
                                </p:cTn>
                              </p:par>
                              <p:par>
                                <p:cTn id="164" presetID="1" presetClass="entr" presetSubtype="0" fill="hold" grpId="2" nodeType="withEffect">
                                  <p:stCondLst>
                                    <p:cond delay="0"/>
                                  </p:stCondLst>
                                  <p:childTnLst>
                                    <p:set>
                                      <p:cBhvr>
                                        <p:cTn id="165" dur="1" fill="hold">
                                          <p:stCondLst>
                                            <p:cond delay="0"/>
                                          </p:stCondLst>
                                        </p:cTn>
                                        <p:tgtEl>
                                          <p:spTgt spid="59"/>
                                        </p:tgtEl>
                                        <p:attrNameLst>
                                          <p:attrName>style.visibility</p:attrName>
                                        </p:attrNameLst>
                                      </p:cBhvr>
                                      <p:to>
                                        <p:strVal val="visible"/>
                                      </p:to>
                                    </p:set>
                                  </p:childTnLst>
                                </p:cTn>
                              </p:par>
                              <p:par>
                                <p:cTn id="166" presetID="1" presetClass="exit" presetSubtype="0" fill="hold" nodeType="withEffect">
                                  <p:stCondLst>
                                    <p:cond delay="0"/>
                                  </p:stCondLst>
                                  <p:childTnLst>
                                    <p:set>
                                      <p:cBhvr>
                                        <p:cTn id="167" dur="1" fill="hold">
                                          <p:stCondLst>
                                            <p:cond delay="0"/>
                                          </p:stCondLst>
                                        </p:cTn>
                                        <p:tgtEl>
                                          <p:spTgt spid="47"/>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nodeType="click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par>
                                <p:cTn id="172" presetID="1" presetClass="exit" presetSubtype="0" fill="hold" grpId="3" nodeType="withEffect">
                                  <p:stCondLst>
                                    <p:cond delay="0"/>
                                  </p:stCondLst>
                                  <p:childTnLst>
                                    <p:set>
                                      <p:cBhvr>
                                        <p:cTn id="173" dur="1" fill="hold">
                                          <p:stCondLst>
                                            <p:cond delay="0"/>
                                          </p:stCondLst>
                                        </p:cTn>
                                        <p:tgtEl>
                                          <p:spTgt spid="59"/>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 presetClass="exit" presetSubtype="0" fill="hold" grpId="3" nodeType="clickEffect">
                                  <p:stCondLst>
                                    <p:cond delay="0"/>
                                  </p:stCondLst>
                                  <p:childTnLst>
                                    <p:set>
                                      <p:cBhvr>
                                        <p:cTn id="177" dur="1" fill="hold">
                                          <p:stCondLst>
                                            <p:cond delay="0"/>
                                          </p:stCondLst>
                                        </p:cTn>
                                        <p:tgtEl>
                                          <p:spTgt spid="56"/>
                                        </p:tgtEl>
                                        <p:attrNameLst>
                                          <p:attrName>style.visibility</p:attrName>
                                        </p:attrNameLst>
                                      </p:cBhvr>
                                      <p:to>
                                        <p:strVal val="hidden"/>
                                      </p:to>
                                    </p:set>
                                  </p:childTnLst>
                                </p:cTn>
                              </p:par>
                              <p:par>
                                <p:cTn id="178" presetID="1" presetClass="entr" presetSubtype="0" fill="hold" grpId="2" nodeType="withEffect">
                                  <p:stCondLst>
                                    <p:cond delay="0"/>
                                  </p:stCondLst>
                                  <p:childTnLst>
                                    <p:set>
                                      <p:cBhvr>
                                        <p:cTn id="179" dur="1" fill="hold">
                                          <p:stCondLst>
                                            <p:cond delay="0"/>
                                          </p:stCondLst>
                                        </p:cTn>
                                        <p:tgtEl>
                                          <p:spTgt spid="60"/>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64"/>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49"/>
                                        </p:tgtEl>
                                        <p:attrNameLst>
                                          <p:attrName>style.visibility</p:attrName>
                                        </p:attrNameLst>
                                      </p:cBhvr>
                                      <p:to>
                                        <p:strVal val="visible"/>
                                      </p:to>
                                    </p:set>
                                  </p:childTnLst>
                                </p:cTn>
                              </p:par>
                              <p:par>
                                <p:cTn id="186" presetID="1" presetClass="exit" presetSubtype="0" fill="hold" grpId="3" nodeType="withEffect">
                                  <p:stCondLst>
                                    <p:cond delay="0"/>
                                  </p:stCondLst>
                                  <p:childTnLst>
                                    <p:set>
                                      <p:cBhvr>
                                        <p:cTn id="187" dur="1" fill="hold">
                                          <p:stCondLst>
                                            <p:cond delay="0"/>
                                          </p:stCondLst>
                                        </p:cTn>
                                        <p:tgtEl>
                                          <p:spTgt spid="60"/>
                                        </p:tgtEl>
                                        <p:attrNameLst>
                                          <p:attrName>style.visibility</p:attrName>
                                        </p:attrNameLst>
                                      </p:cBhvr>
                                      <p:to>
                                        <p:strVal val="hidden"/>
                                      </p:to>
                                    </p:set>
                                  </p:childTnLst>
                                </p:cTn>
                              </p:par>
                              <p:par>
                                <p:cTn id="188" presetID="1" presetClass="exit" presetSubtype="0" fill="hold" nodeType="withEffect">
                                  <p:stCondLst>
                                    <p:cond delay="0"/>
                                  </p:stCondLst>
                                  <p:childTnLst>
                                    <p:set>
                                      <p:cBhvr>
                                        <p:cTn id="189" dur="1" fill="hold">
                                          <p:stCondLst>
                                            <p:cond delay="0"/>
                                          </p:stCondLst>
                                        </p:cTn>
                                        <p:tgtEl>
                                          <p:spTgt spid="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2" nodeType="clickEffect">
                                  <p:stCondLst>
                                    <p:cond delay="0"/>
                                  </p:stCondLst>
                                  <p:childTnLst>
                                    <p:set>
                                      <p:cBhvr>
                                        <p:cTn id="193" dur="1" fill="hold">
                                          <p:stCondLst>
                                            <p:cond delay="0"/>
                                          </p:stCondLst>
                                        </p:cTn>
                                        <p:tgtEl>
                                          <p:spTgt spid="61"/>
                                        </p:tgtEl>
                                        <p:attrNameLst>
                                          <p:attrName>style.visibility</p:attrName>
                                        </p:attrNameLst>
                                      </p:cBhvr>
                                      <p:to>
                                        <p:strVal val="visible"/>
                                      </p:to>
                                    </p:set>
                                  </p:childTnLst>
                                </p:cTn>
                              </p:par>
                              <p:par>
                                <p:cTn id="194" presetID="1" presetClass="exit" presetSubtype="0" fill="hold" grpId="1" nodeType="withEffect">
                                  <p:stCondLst>
                                    <p:cond delay="0"/>
                                  </p:stCondLst>
                                  <p:childTnLst>
                                    <p:set>
                                      <p:cBhvr>
                                        <p:cTn id="195" dur="1" fill="hold">
                                          <p:stCondLst>
                                            <p:cond delay="0"/>
                                          </p:stCondLst>
                                        </p:cTn>
                                        <p:tgtEl>
                                          <p:spTgt spid="64"/>
                                        </p:tgtEl>
                                        <p:attrNameLst>
                                          <p:attrName>style.visibility</p:attrName>
                                        </p:attrNameLst>
                                      </p:cBhvr>
                                      <p:to>
                                        <p:strVal val="hidden"/>
                                      </p:to>
                                    </p:set>
                                  </p:childTnLst>
                                </p:cTn>
                              </p:par>
                              <p:par>
                                <p:cTn id="196" presetID="1" presetClass="entr" presetSubtype="0" fill="hold" grpId="2" nodeType="withEffect">
                                  <p:stCondLst>
                                    <p:cond delay="0"/>
                                  </p:stCondLst>
                                  <p:childTnLst>
                                    <p:set>
                                      <p:cBhvr>
                                        <p:cTn id="197" dur="1" fill="hold">
                                          <p:stCondLst>
                                            <p:cond delay="0"/>
                                          </p:stCondLst>
                                        </p:cTn>
                                        <p:tgtEl>
                                          <p:spTgt spid="65"/>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nodeType="clickEffect">
                                  <p:stCondLst>
                                    <p:cond delay="0"/>
                                  </p:stCondLst>
                                  <p:childTnLst>
                                    <p:set>
                                      <p:cBhvr>
                                        <p:cTn id="201" dur="1" fill="hold">
                                          <p:stCondLst>
                                            <p:cond delay="0"/>
                                          </p:stCondLst>
                                        </p:cTn>
                                        <p:tgtEl>
                                          <p:spTgt spid="49"/>
                                        </p:tgtEl>
                                        <p:attrNameLst>
                                          <p:attrName>style.visibility</p:attrName>
                                        </p:attrNameLst>
                                      </p:cBhvr>
                                      <p:to>
                                        <p:strVal val="hidden"/>
                                      </p:to>
                                    </p:set>
                                  </p:childTnLst>
                                </p:cTn>
                              </p:par>
                              <p:par>
                                <p:cTn id="202" presetID="1" presetClass="entr" presetSubtype="0" fill="hold" nodeType="withEffect">
                                  <p:stCondLst>
                                    <p:cond delay="0"/>
                                  </p:stCondLst>
                                  <p:childTnLst>
                                    <p:set>
                                      <p:cBhvr>
                                        <p:cTn id="203" dur="1" fill="hold">
                                          <p:stCondLst>
                                            <p:cond delay="0"/>
                                          </p:stCondLst>
                                        </p:cTn>
                                        <p:tgtEl>
                                          <p:spTgt spid="50"/>
                                        </p:tgtEl>
                                        <p:attrNameLst>
                                          <p:attrName>style.visibility</p:attrName>
                                        </p:attrNameLst>
                                      </p:cBhvr>
                                      <p:to>
                                        <p:strVal val="visible"/>
                                      </p:to>
                                    </p:set>
                                  </p:childTnLst>
                                </p:cTn>
                              </p:par>
                              <p:par>
                                <p:cTn id="204" presetID="1" presetClass="exit" presetSubtype="0" fill="hold" grpId="3" nodeType="withEffect">
                                  <p:stCondLst>
                                    <p:cond delay="0"/>
                                  </p:stCondLst>
                                  <p:childTnLst>
                                    <p:set>
                                      <p:cBhvr>
                                        <p:cTn id="205" dur="1" fill="hold">
                                          <p:stCondLst>
                                            <p:cond delay="0"/>
                                          </p:stCondLst>
                                        </p:cTn>
                                        <p:tgtEl>
                                          <p:spTgt spid="61"/>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nodeType="clickEffect">
                                  <p:stCondLst>
                                    <p:cond delay="0"/>
                                  </p:stCondLst>
                                  <p:childTnLst>
                                    <p:set>
                                      <p:cBhvr>
                                        <p:cTn id="209" dur="1" fill="hold">
                                          <p:stCondLst>
                                            <p:cond delay="0"/>
                                          </p:stCondLst>
                                        </p:cTn>
                                        <p:tgtEl>
                                          <p:spTgt spid="50"/>
                                        </p:tgtEl>
                                        <p:attrNameLst>
                                          <p:attrName>style.visibility</p:attrName>
                                        </p:attrNameLst>
                                      </p:cBhvr>
                                      <p:to>
                                        <p:strVal val="hidden"/>
                                      </p:to>
                                    </p:set>
                                  </p:childTnLst>
                                </p:cTn>
                              </p:par>
                              <p:par>
                                <p:cTn id="210" presetID="1" presetClass="entr" presetSubtype="0" fill="hold" grpId="4" nodeType="withEffect">
                                  <p:stCondLst>
                                    <p:cond delay="0"/>
                                  </p:stCondLst>
                                  <p:childTnLst>
                                    <p:set>
                                      <p:cBhvr>
                                        <p:cTn id="211" dur="1" fill="hold">
                                          <p:stCondLst>
                                            <p:cond delay="0"/>
                                          </p:stCondLst>
                                        </p:cTn>
                                        <p:tgtEl>
                                          <p:spTgt spid="6159"/>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65"/>
                                        </p:tgtEl>
                                        <p:attrNameLst>
                                          <p:attrName>style.visibility</p:attrName>
                                        </p:attrNameLst>
                                      </p:cBhvr>
                                      <p:to>
                                        <p:strVal val="hidden"/>
                                      </p:to>
                                    </p:set>
                                  </p:childTnLst>
                                </p:cTn>
                              </p:par>
                              <p:par>
                                <p:cTn id="214" presetID="1" presetClass="entr" presetSubtype="0" fill="hold" grpId="2" nodeType="withEffect">
                                  <p:stCondLst>
                                    <p:cond delay="0"/>
                                  </p:stCondLst>
                                  <p:childTnLst>
                                    <p:set>
                                      <p:cBhvr>
                                        <p:cTn id="215" dur="1" fill="hold">
                                          <p:stCondLst>
                                            <p:cond delay="0"/>
                                          </p:stCondLst>
                                        </p:cTn>
                                        <p:tgtEl>
                                          <p:spTgt spid="66"/>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nodeType="clickEffect">
                                  <p:stCondLst>
                                    <p:cond delay="0"/>
                                  </p:stCondLst>
                                  <p:childTnLst>
                                    <p:set>
                                      <p:cBhvr>
                                        <p:cTn id="219" dur="1" fill="hold">
                                          <p:stCondLst>
                                            <p:cond delay="0"/>
                                          </p:stCondLst>
                                        </p:cTn>
                                        <p:tgtEl>
                                          <p:spTgt spid="46"/>
                                        </p:tgtEl>
                                        <p:attrNameLst>
                                          <p:attrName>style.visibility</p:attrName>
                                        </p:attrNameLst>
                                      </p:cBhvr>
                                      <p:to>
                                        <p:strVal val="visible"/>
                                      </p:to>
                                    </p:set>
                                  </p:childTnLst>
                                </p:cTn>
                              </p:par>
                              <p:par>
                                <p:cTn id="220" presetID="1" presetClass="exit" presetSubtype="0" fill="hold" grpId="5" nodeType="withEffect">
                                  <p:stCondLst>
                                    <p:cond delay="0"/>
                                  </p:stCondLst>
                                  <p:childTnLst>
                                    <p:set>
                                      <p:cBhvr>
                                        <p:cTn id="221" dur="1" fill="hold">
                                          <p:stCondLst>
                                            <p:cond delay="0"/>
                                          </p:stCondLst>
                                        </p:cTn>
                                        <p:tgtEl>
                                          <p:spTgt spid="6159"/>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1" presetClass="exit" presetSubtype="0" fill="hold" nodeType="clickEffect">
                                  <p:stCondLst>
                                    <p:cond delay="0"/>
                                  </p:stCondLst>
                                  <p:childTnLst>
                                    <p:set>
                                      <p:cBhvr>
                                        <p:cTn id="225" dur="1" fill="hold">
                                          <p:stCondLst>
                                            <p:cond delay="0"/>
                                          </p:stCondLst>
                                        </p:cTn>
                                        <p:tgtEl>
                                          <p:spTgt spid="46"/>
                                        </p:tgtEl>
                                        <p:attrNameLst>
                                          <p:attrName>style.visibility</p:attrName>
                                        </p:attrNameLst>
                                      </p:cBhvr>
                                      <p:to>
                                        <p:strVal val="hidden"/>
                                      </p:to>
                                    </p:set>
                                  </p:childTnLst>
                                </p:cTn>
                              </p:par>
                              <p:par>
                                <p:cTn id="226" presetID="1" presetClass="exit" presetSubtype="0" fill="hold" grpId="1" nodeType="withEffect">
                                  <p:stCondLst>
                                    <p:cond delay="0"/>
                                  </p:stCondLst>
                                  <p:childTnLst>
                                    <p:set>
                                      <p:cBhvr>
                                        <p:cTn id="227" dur="1" fill="hold">
                                          <p:stCondLst>
                                            <p:cond delay="0"/>
                                          </p:stCondLst>
                                        </p:cTn>
                                        <p:tgtEl>
                                          <p:spTgt spid="66"/>
                                        </p:tgtEl>
                                        <p:attrNameLst>
                                          <p:attrName>style.visibility</p:attrName>
                                        </p:attrNameLst>
                                      </p:cBhvr>
                                      <p:to>
                                        <p:strVal val="hidden"/>
                                      </p:to>
                                    </p:set>
                                  </p:childTnLst>
                                </p:cTn>
                              </p:par>
                              <p:par>
                                <p:cTn id="228" presetID="1" presetClass="entr" presetSubtype="0" fill="hold" grpId="4" nodeType="withEffect">
                                  <p:stCondLst>
                                    <p:cond delay="0"/>
                                  </p:stCondLst>
                                  <p:childTnLst>
                                    <p:set>
                                      <p:cBhvr>
                                        <p:cTn id="229" dur="1" fill="hold">
                                          <p:stCondLst>
                                            <p:cond delay="0"/>
                                          </p:stCondLst>
                                        </p:cTn>
                                        <p:tgtEl>
                                          <p:spTgt spid="58"/>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53"/>
                                        </p:tgtEl>
                                        <p:attrNameLst>
                                          <p:attrName>style.visibility</p:attrName>
                                        </p:attrNameLst>
                                      </p:cBhvr>
                                      <p:to>
                                        <p:strVal val="visible"/>
                                      </p:to>
                                    </p:set>
                                  </p:childTnLst>
                                </p:cTn>
                              </p:par>
                              <p:par>
                                <p:cTn id="232" presetID="1" presetClass="entr" presetSubtype="0" fill="hold" grpId="1" nodeType="withEffect">
                                  <p:stCondLst>
                                    <p:cond delay="0"/>
                                  </p:stCondLst>
                                  <p:childTnLst>
                                    <p:set>
                                      <p:cBhvr>
                                        <p:cTn id="23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157" grpId="0"/>
      <p:bldP spid="6158" grpId="0"/>
      <p:bldP spid="6158" grpId="1"/>
      <p:bldP spid="6158" grpId="2"/>
      <p:bldP spid="6158" grpId="3"/>
      <p:bldP spid="56" grpId="2"/>
      <p:bldP spid="56" grpId="3"/>
      <p:bldP spid="56" grpId="4"/>
      <p:bldP spid="56" grpId="5"/>
      <p:bldP spid="6159" grpId="0"/>
      <p:bldP spid="6159" grpId="1"/>
      <p:bldP spid="6159" grpId="2"/>
      <p:bldP spid="6159" grpId="3"/>
      <p:bldP spid="6159" grpId="4"/>
      <p:bldP spid="6159" grpId="5"/>
      <p:bldP spid="58" grpId="0"/>
      <p:bldP spid="58" grpId="1"/>
      <p:bldP spid="58" grpId="2"/>
      <p:bldP spid="58" grpId="3"/>
      <p:bldP spid="58" grpId="4"/>
      <p:bldP spid="59" grpId="0"/>
      <p:bldP spid="59" grpId="1"/>
      <p:bldP spid="59" grpId="2"/>
      <p:bldP spid="59" grpId="3"/>
      <p:bldP spid="60" grpId="0"/>
      <p:bldP spid="60" grpId="1"/>
      <p:bldP spid="60" grpId="2"/>
      <p:bldP spid="60" grpId="3"/>
      <p:bldP spid="61" grpId="0"/>
      <p:bldP spid="61" grpId="1"/>
      <p:bldP spid="61" grpId="2"/>
      <p:bldP spid="61" grpId="3"/>
      <p:bldP spid="64" grpId="0"/>
      <p:bldP spid="64" grpId="1"/>
      <p:bldP spid="65" grpId="1"/>
      <p:bldP spid="65" grpId="2"/>
      <p:bldP spid="66" grpId="1"/>
      <p:bldP spid="66" grpId="2"/>
      <p:bldP spid="36" grpId="1"/>
      <p:bldP spid="37" grpId="0"/>
      <p:bldP spid="37" grpId="1"/>
      <p:bldP spid="38" grpId="0"/>
      <p:bldP spid="38" grpId="1"/>
    </p:bldLst>
  </p:timing>
</p:sld>
</file>

<file path=ppt/theme/theme1.xml><?xml version="1.0" encoding="utf-8"?>
<a:theme xmlns:a="http://schemas.openxmlformats.org/drawingml/2006/main" name="Lightbar">
  <a:themeElements>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Lightbar">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HardDisk:Applications:Microsoft Office X:Templates:Presentations:Designs:Lightbar</Template>
  <TotalTime>4510</TotalTime>
  <Words>5513</Words>
  <Application>Microsoft Office PowerPoint</Application>
  <PresentationFormat>On-screen Show (4:3)</PresentationFormat>
  <Paragraphs>733</Paragraphs>
  <Slides>39</Slides>
  <Notes>19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Lightbar</vt:lpstr>
      <vt:lpstr>Terminarea programelor distribuite</vt:lpstr>
      <vt:lpstr>Terminarea programelor distribuite</vt:lpstr>
      <vt:lpstr>Procese organizate în inel</vt:lpstr>
      <vt:lpstr>Procese organizate în inel</vt:lpstr>
      <vt:lpstr>Procese organizate în inel (tehnica jetoanelor) (1)</vt:lpstr>
      <vt:lpstr>Procese organizate în inel (tehnica jetoanelor) (2)</vt:lpstr>
      <vt:lpstr>Terminarea în cazul general (tehnica jetoanelor) (1) </vt:lpstr>
      <vt:lpstr>Terminarea în cazul general (tehnica jetoanelor) (1) </vt:lpstr>
      <vt:lpstr>Terminarea în cazul general (tehnica jetoanelor) (2) </vt:lpstr>
      <vt:lpstr>Terminarea in topologii arbore</vt:lpstr>
      <vt:lpstr>Confirmarea mesajelor (1) </vt:lpstr>
      <vt:lpstr>Confirmarea mesajelor (2) </vt:lpstr>
      <vt:lpstr>PowerPoint Presentation</vt:lpstr>
      <vt:lpstr>PowerPoint Presentation</vt:lpstr>
      <vt:lpstr>Algoritmul Dijkstra-Scholten </vt:lpstr>
      <vt:lpstr>PowerPoint Presentation</vt:lpstr>
      <vt:lpstr>PowerPoint Presentation</vt:lpstr>
      <vt:lpstr>PowerPoint Presentation</vt:lpstr>
      <vt:lpstr>PowerPoint Presentation</vt:lpstr>
      <vt:lpstr>PowerPoint Presentation</vt:lpstr>
      <vt:lpstr>PowerPoint Presentation</vt:lpstr>
      <vt:lpstr>Detecția terminării folosind marcaje (1)</vt:lpstr>
      <vt:lpstr>Detecția terminării folosind marcaje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Sumar</vt:lpstr>
      <vt:lpstr>Quiz?</vt:lpstr>
      <vt:lpstr>Întrebări?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Complexitatea algoritmilor paraleli</dc:title>
  <dc:creator>Ciprian Dobre</dc:creator>
  <cp:lastModifiedBy>cipsm</cp:lastModifiedBy>
  <cp:revision>831</cp:revision>
  <dcterms:created xsi:type="dcterms:W3CDTF">2003-12-18T12:29:33Z</dcterms:created>
  <dcterms:modified xsi:type="dcterms:W3CDTF">2015-12-08T17:14:59Z</dcterms:modified>
</cp:coreProperties>
</file>