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7"/>
  </p:notesMasterIdLst>
  <p:sldIdLst>
    <p:sldId id="256" r:id="rId2"/>
    <p:sldId id="336" r:id="rId3"/>
    <p:sldId id="329" r:id="rId4"/>
    <p:sldId id="319" r:id="rId5"/>
    <p:sldId id="330" r:id="rId6"/>
    <p:sldId id="320" r:id="rId7"/>
    <p:sldId id="337" r:id="rId8"/>
    <p:sldId id="338" r:id="rId9"/>
    <p:sldId id="321" r:id="rId10"/>
    <p:sldId id="322" r:id="rId11"/>
    <p:sldId id="323" r:id="rId12"/>
    <p:sldId id="331" r:id="rId13"/>
    <p:sldId id="332" r:id="rId14"/>
    <p:sldId id="324" r:id="rId15"/>
    <p:sldId id="333" r:id="rId16"/>
    <p:sldId id="325" r:id="rId17"/>
    <p:sldId id="326" r:id="rId18"/>
    <p:sldId id="334" r:id="rId19"/>
    <p:sldId id="327" r:id="rId20"/>
    <p:sldId id="328" r:id="rId21"/>
    <p:sldId id="339" r:id="rId22"/>
    <p:sldId id="335" r:id="rId23"/>
    <p:sldId id="306" r:id="rId24"/>
    <p:sldId id="340" r:id="rId25"/>
    <p:sldId id="307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hennadi" initials="G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66"/>
    <a:srgbClr val="FFCC00"/>
    <a:srgbClr val="FF9900"/>
    <a:srgbClr val="79FF89"/>
    <a:srgbClr val="01E90C"/>
    <a:srgbClr val="03C150"/>
    <a:srgbClr val="D879EB"/>
    <a:srgbClr val="FF0000"/>
    <a:srgbClr val="FAF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3380" autoAdjust="0"/>
  </p:normalViewPr>
  <p:slideViewPr>
    <p:cSldViewPr>
      <p:cViewPr varScale="1">
        <p:scale>
          <a:sx n="91" d="100"/>
          <a:sy n="91" d="100"/>
        </p:scale>
        <p:origin x="17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9159D3F-501A-4994-B279-9A6944BC995F}" type="datetimeFigureOut">
              <a:rPr lang="en-US"/>
              <a:pPr/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7696F5A-B08F-46AE-B057-6838A9EBF4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8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29851F5-C0E3-4075-A296-ECD225ECA901}" type="slidenum">
              <a:rPr lang="en-US" sz="1300"/>
              <a:pPr/>
              <a:t>2</a:t>
            </a:fld>
            <a:endParaRPr lang="en-US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24559B3-1C53-4CD1-88E7-AFAAE2F0727C}" type="slidenum">
              <a:rPr lang="en-US" sz="1300"/>
              <a:pPr/>
              <a:t>4</a:t>
            </a:fld>
            <a:endParaRPr lang="en-US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31C6BF7-AEBE-4CB0-86B3-AF010D2A0868}" type="slidenum">
              <a:rPr lang="en-US" sz="1300"/>
              <a:pPr/>
              <a:t>6</a:t>
            </a:fld>
            <a:endParaRPr lang="en-US" sz="13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7BB30B6-5F40-4BF2-A5BB-CDE427C8BFAA}" type="slidenum">
              <a:rPr lang="en-US" sz="1300"/>
              <a:pPr/>
              <a:t>9</a:t>
            </a:fld>
            <a:endParaRPr lang="en-US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0C2B409-1ADC-4310-92FB-2985AB71D870}" type="slidenum">
              <a:rPr lang="en-US" sz="1300"/>
              <a:pPr/>
              <a:t>10</a:t>
            </a:fld>
            <a:endParaRPr lang="en-US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5222EDD-E1EE-49AA-89A7-598BCC48040A}" type="slidenum">
              <a:rPr lang="en-US" sz="1300"/>
              <a:pPr/>
              <a:t>11</a:t>
            </a:fld>
            <a:endParaRPr 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9CF36DA-8684-4C37-BC4F-073D55EE8AEA}" type="slidenum">
              <a:rPr lang="en-US" sz="1300"/>
              <a:pPr/>
              <a:t>14</a:t>
            </a:fld>
            <a:endParaRPr lang="en-US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27C8E75-4922-4B74-9073-A417CBB3A5D0}" type="slidenum">
              <a:rPr lang="en-US" sz="1300"/>
              <a:pPr/>
              <a:t>17</a:t>
            </a:fld>
            <a:endParaRPr 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7C6626E-F737-48B5-BBC6-47ED050CE7CA}" type="slidenum">
              <a:rPr lang="en-US" sz="1300"/>
              <a:pPr/>
              <a:t>20</a:t>
            </a:fld>
            <a:endParaRPr 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0"/>
            <a:chExt cx="5760" cy="2544"/>
          </a:xfrm>
        </p:grpSpPr>
        <p:sp>
          <p:nvSpPr>
            <p:cNvPr id="5" name="Rectangle 6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2208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7"/>
            <p:cNvGrpSpPr>
              <a:grpSpLocks/>
            </p:cNvGrpSpPr>
            <p:nvPr userDrawn="1"/>
          </p:nvGrpSpPr>
          <p:grpSpPr bwMode="auto">
            <a:xfrm>
              <a:off x="0" y="2196"/>
              <a:ext cx="5756" cy="237"/>
              <a:chOff x="0" y="768"/>
              <a:chExt cx="5760" cy="197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" y="244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470275"/>
            <a:ext cx="9139238" cy="74613"/>
          </a:xfrm>
          <a:prstGeom prst="rect">
            <a:avLst/>
          </a:prstGeom>
          <a:solidFill>
            <a:srgbClr val="777777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669CD87-F93B-4171-84C2-8EF22284C45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99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E4E78-AFCE-4BCE-882A-86820BD8C25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29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8351E-417B-4A86-BE43-0C816446975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8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D1B62-35DD-410E-95AA-64578F0AD70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40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23FAF-C759-4FE9-810B-206B26A9668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30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E1932-2A1A-4AC1-9D75-B0CC56AB3BF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6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307A8-79B7-4AFB-97BC-6B044378062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72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051CB-36ED-4F16-8DF3-FB78A12A4F3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80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7D7C02-23C0-4E9D-ADCF-F03D53683EA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86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2AAC2E-5D80-4554-B869-E6456937474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07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EC4ACC-F3AC-417B-AEB2-30029EA3184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40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1905000"/>
            <a:ext cx="381000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flipH="1">
            <a:off x="8686800" y="1905000"/>
            <a:ext cx="454025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E8F9D82F-F503-4DBE-88E4-8C289DE658BB}" type="slidenum">
              <a:rPr lang="en-GB"/>
              <a:pPr/>
              <a:t>‹#›</a:t>
            </a:fld>
            <a:endParaRPr lang="en-GB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9144000" cy="1752600"/>
            <a:chOff x="0" y="0"/>
            <a:chExt cx="5760" cy="1104"/>
          </a:xfrm>
        </p:grpSpPr>
        <p:grpSp>
          <p:nvGrpSpPr>
            <p:cNvPr id="1034" name="Group 8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2" name="Rectangle 9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6" name="Rectangle 14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768"/>
            </a:xfrm>
            <a:prstGeom prst="rect">
              <a:avLst/>
            </a:prstGeom>
            <a:blipFill dpi="0" rotWithShape="1">
              <a:blip r:embed="rId1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" y="100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3" y="746"/>
              <a:ext cx="5757" cy="47"/>
            </a:xfrm>
            <a:prstGeom prst="rect">
              <a:avLst/>
            </a:prstGeom>
            <a:solidFill>
              <a:srgbClr val="777777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052513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Stabilirea topologiei</a:t>
            </a:r>
            <a:endParaRPr lang="en-GB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4292600"/>
            <a:ext cx="6400800" cy="175260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 Dobre</a:t>
            </a:r>
          </a:p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ciprian.dobre@cs.pub.ro</a:t>
            </a:r>
          </a:p>
          <a:p>
            <a:pPr algn="r" eaLnBrk="1" hangingPunct="1">
              <a:lnSpc>
                <a:spcPct val="90000"/>
              </a:lnSpc>
            </a:pPr>
            <a:endParaRPr lang="en-GB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CD87-F93B-4171-84C2-8EF22284C45F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1613" y="2420293"/>
                <a:ext cx="8763000" cy="3024931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 err="1" smtClean="0"/>
                  <a:t>Neajunsuri</a:t>
                </a:r>
                <a:r>
                  <a:rPr lang="en-US" sz="2800" dirty="0" smtClean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o-RO" sz="2000" dirty="0" smtClean="0"/>
                  <a:t>Î</a:t>
                </a:r>
                <a:r>
                  <a:rPr lang="en-US" sz="2000" dirty="0" smtClean="0"/>
                  <a:t>n general, </a:t>
                </a:r>
                <a:r>
                  <a:rPr lang="ro-RO" sz="2000" dirty="0" smtClean="0"/>
                  <a:t>diametrul rețelei</a:t>
                </a:r>
                <a:r>
                  <a:rPr lang="en-US" sz="2000" dirty="0" smtClean="0"/>
                  <a:t> nu </a:t>
                </a:r>
                <a:r>
                  <a:rPr lang="en-US" sz="2000" dirty="0" err="1" smtClean="0"/>
                  <a:t>este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cunoscut</a:t>
                </a:r>
                <a:r>
                  <a:rPr lang="en-US" sz="2000" dirty="0" smtClean="0"/>
                  <a:t> </a:t>
                </a: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ro-RO" sz="2000" dirty="0" smtClean="0"/>
                  <a:t>T</a:t>
                </a:r>
                <a:r>
                  <a:rPr lang="en-US" sz="2000" dirty="0" err="1" smtClean="0"/>
                  <a:t>raficul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inutil</a:t>
                </a:r>
                <a:r>
                  <a:rPr lang="en-US" sz="2000" dirty="0" smtClean="0"/>
                  <a:t> 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ro-RO" sz="2800" dirty="0" smtClean="0"/>
                  <a:t>R</a:t>
                </a:r>
                <a:r>
                  <a:rPr lang="en-US" sz="2800" dirty="0" smtClean="0"/>
                  <a:t>e</a:t>
                </a:r>
                <a:r>
                  <a:rPr lang="ro-RO" sz="2800" dirty="0" smtClean="0"/>
                  <a:t>ț</a:t>
                </a:r>
                <a:r>
                  <a:rPr lang="en-US" sz="2800" dirty="0" err="1" smtClean="0"/>
                  <a:t>ea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conex</a:t>
                </a:r>
                <a:r>
                  <a:rPr lang="ro-RO" sz="2800" dirty="0" smtClean="0"/>
                  <a:t>ă</a:t>
                </a:r>
                <a:r>
                  <a:rPr lang="en-US" sz="2800" dirty="0" smtClean="0"/>
                  <a:t> </a:t>
                </a:r>
                <a:endParaRPr lang="ro-RO" sz="280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/>
                  <a:t>un nod </a:t>
                </a:r>
                <a:r>
                  <a:rPr lang="en-US" sz="2000" dirty="0" err="1" smtClean="0"/>
                  <a:t>cunoaşte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întreaga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topologie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dacă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fiecare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linie</a:t>
                </a:r>
                <a:r>
                  <a:rPr lang="en-US" sz="2000" dirty="0" smtClean="0"/>
                  <a:t> </a:t>
                </a:r>
                <a:r>
                  <a:rPr lang="en-US" sz="2000" b="1" i="1" dirty="0" smtClean="0"/>
                  <a:t>top</a:t>
                </a:r>
                <a:r>
                  <a:rPr lang="en-US" sz="2000" dirty="0" smtClean="0"/>
                  <a:t> are </a:t>
                </a:r>
                <a:r>
                  <a:rPr lang="en-US" sz="2000" dirty="0" err="1" smtClean="0"/>
                  <a:t>cel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puţin</a:t>
                </a:r>
                <a:r>
                  <a:rPr lang="en-US" sz="2000" dirty="0" smtClean="0"/>
                  <a:t> un element TRUE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mai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execut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un </a:t>
                </a:r>
                <a:r>
                  <a:rPr lang="en-US" sz="2000" dirty="0" err="1" smtClean="0"/>
                  <a:t>rund</a:t>
                </a:r>
                <a:r>
                  <a:rPr lang="en-US" sz="2000" dirty="0" smtClean="0"/>
                  <a:t> </a:t>
                </a:r>
                <a:r>
                  <a:rPr lang="ro-RO" sz="2000" dirty="0" err="1"/>
                  <a:t>ș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poate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termina</a:t>
                </a:r>
                <a:endParaRPr lang="ro-RO" sz="2000" dirty="0"/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000" dirty="0" err="1" smtClean="0"/>
                  <a:t>evitare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blocare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sz="2000" dirty="0" smtClean="0"/>
                  <a:t> un </a:t>
                </a:r>
                <a:r>
                  <a:rPr lang="en-US" sz="2000" dirty="0" err="1" smtClean="0"/>
                  <a:t>proces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comunic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doar</a:t>
                </a:r>
                <a:r>
                  <a:rPr lang="en-US" sz="2000" dirty="0" smtClean="0"/>
                  <a:t> cu </a:t>
                </a:r>
                <a:r>
                  <a:rPr lang="en-US" sz="2000" dirty="0" err="1" smtClean="0"/>
                  <a:t>vecinii</a:t>
                </a:r>
                <a:r>
                  <a:rPr lang="en-US" sz="2000" dirty="0" smtClean="0"/>
                  <a:t> care nu au </a:t>
                </a:r>
                <a:r>
                  <a:rPr lang="en-US" sz="2000" dirty="0" err="1" smtClean="0"/>
                  <a:t>terminat</a:t>
                </a:r>
                <a:r>
                  <a:rPr lang="en-US" sz="2000" dirty="0" smtClean="0"/>
                  <a:t>  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sv-SE" sz="1900" dirty="0" smtClean="0">
                  <a:latin typeface="Courier New" pitchFamily="49" charset="0"/>
                </a:endParaRPr>
              </a:p>
            </p:txBody>
          </p:sp>
        </mc:Choice>
        <mc:Fallback xmlns="">
          <p:sp>
            <p:nvSpPr>
              <p:cNvPr id="717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1613" y="2420293"/>
                <a:ext cx="8763000" cy="3024931"/>
              </a:xfrm>
              <a:blipFill rotWithShape="1">
                <a:blip r:embed="rId3"/>
                <a:stretch>
                  <a:fillRect l="-1043" t="-4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 smtClean="0"/>
              <a:t>pulsaţiilor</a:t>
            </a:r>
            <a:r>
              <a:rPr lang="ro-RO" sz="2800" dirty="0" smtClean="0"/>
              <a:t> (2)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121470"/>
            <a:ext cx="8763000" cy="3179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chan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 topo[1:N](tip_top);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process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 Nod[p=1 to N] { </a:t>
            </a:r>
            <a:endParaRPr lang="ro-RO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tip_leg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 leg = vecinii_lui_p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tip_leg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activ = leg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sv-SE" sz="1600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ro-RO" sz="16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accent2"/>
                </a:solidFill>
                <a:latin typeface="Courier New" pitchFamily="49" charset="0"/>
              </a:rPr>
              <a:t>         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sv-SE" sz="1600" dirty="0">
                <a:solidFill>
                  <a:schemeClr val="tx2"/>
                </a:solidFill>
                <a:latin typeface="Courier New" pitchFamily="49" charset="0"/>
              </a:rPr>
              <a:t>vecinii activi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 */</a:t>
            </a:r>
            <a:endParaRPr lang="sv-SE" sz="1600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top = ([N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N]FALSE);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gata = FALSE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transm; 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qgata;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top_nou;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dirty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sv-SE" sz="1600" dirty="0">
                <a:solidFill>
                  <a:schemeClr val="tx2"/>
                </a:solidFill>
                <a:latin typeface="Courier New" pitchFamily="49" charset="0"/>
              </a:rPr>
              <a:t>actualizeaz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ă</a:t>
            </a:r>
            <a:r>
              <a:rPr lang="sv-SE" sz="1600" dirty="0">
                <a:solidFill>
                  <a:schemeClr val="tx2"/>
                </a:solidFill>
                <a:latin typeface="Courier New" pitchFamily="49" charset="0"/>
              </a:rPr>
              <a:t> vecinii lui p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*/</a:t>
            </a: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</a:rPr>
              <a:t>   top[p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1:N] = </a:t>
            </a:r>
            <a:r>
              <a:rPr lang="sv-SE" sz="1600" dirty="0">
                <a:solidFill>
                  <a:srgbClr val="FF0000"/>
                </a:solidFill>
                <a:latin typeface="Courier New" pitchFamily="49" charset="0"/>
              </a:rPr>
              <a:t>leg; </a:t>
            </a:r>
            <a:endParaRPr lang="en-US" sz="1800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 smtClean="0"/>
              <a:t>pulsaţiilor</a:t>
            </a:r>
            <a:r>
              <a:rPr lang="ro-RO" sz="2800" dirty="0" smtClean="0"/>
              <a:t> (3)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2152478"/>
            <a:ext cx="7470576" cy="3834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while (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NOT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 gata) {</a:t>
            </a:r>
            <a:endParaRPr lang="pt-BR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      /* </a:t>
            </a:r>
            <a:r>
              <a:rPr lang="pt-BR" sz="1600" dirty="0">
                <a:solidFill>
                  <a:schemeClr val="tx2"/>
                </a:solidFill>
                <a:latin typeface="Courier New" pitchFamily="49" charset="0"/>
              </a:rPr>
              <a:t>transmite topologia </a:t>
            </a:r>
            <a:r>
              <a:rPr lang="pt-BR" sz="1600" dirty="0" smtClean="0">
                <a:solidFill>
                  <a:schemeClr val="tx2"/>
                </a:solidFill>
                <a:latin typeface="Courier New" pitchFamily="49" charset="0"/>
              </a:rPr>
              <a:t>curent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ă</a:t>
            </a:r>
            <a:r>
              <a:rPr lang="pt-BR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pt-BR" sz="1600" dirty="0">
                <a:solidFill>
                  <a:schemeClr val="tx2"/>
                </a:solidFill>
                <a:latin typeface="Courier New" pitchFamily="49" charset="0"/>
              </a:rPr>
              <a:t>tuturor vecinilor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 */</a:t>
            </a:r>
            <a:endParaRPr lang="pt-BR" sz="1600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600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q =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1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to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leg[q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]]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send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topologie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[q](p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FALSE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top)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</a:rPr>
              <a:t>     </a:t>
            </a:r>
            <a:r>
              <a:rPr lang="ro-RO" sz="16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recep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ț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ioneaz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ă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topologiile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de la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vecini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 */</a:t>
            </a:r>
            <a:endParaRPr lang="en-US" sz="16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[q =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1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to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leg[q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]]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receive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topologie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[p](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transm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qgata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top_nou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top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top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top_nou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sv-SE" sz="1600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sv-SE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(qgata) activ[transm]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FALSE; </a:t>
            </a: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toate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liniile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din top au un element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TRUE) 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gata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= TRUE;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 /*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transmite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top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vecinilor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activi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endParaRPr lang="ro-RO" sz="16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   î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n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ultimul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rund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 */</a:t>
            </a:r>
            <a:endParaRPr lang="en-US" sz="1600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[q =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1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to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activ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[q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]]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send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topologie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[q](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p,TRUE,top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en-US" sz="16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 smtClean="0"/>
              <a:t>pulsaţiilor</a:t>
            </a:r>
            <a:r>
              <a:rPr lang="ro-RO" sz="2800" dirty="0" smtClean="0"/>
              <a:t> (4)</a:t>
            </a:r>
            <a:r>
              <a:rPr lang="en-US" sz="2800" dirty="0" smtClean="0"/>
              <a:t>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 bwMode="auto">
              <a:xfrm>
                <a:off x="4932040" y="4707755"/>
                <a:ext cx="4104456" cy="160156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sv-SE" sz="1800" dirty="0" smtClean="0"/>
                  <a:t>N</a:t>
                </a:r>
                <a:r>
                  <a:rPr lang="ro-RO" sz="1800" dirty="0" smtClean="0"/>
                  <a:t>umărul </a:t>
                </a:r>
                <a:r>
                  <a:rPr lang="sv-SE" sz="1800" dirty="0" smtClean="0"/>
                  <a:t>de mesaje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0" i="0" smtClean="0">
                        <a:latin typeface="Cambria Math"/>
                      </a:rPr>
                      <m:t>= </m:t>
                    </m:r>
                    <m:r>
                      <a:rPr lang="ro-RO" sz="2000" b="0" i="1" smtClean="0">
                        <a:latin typeface="Cambria Math"/>
                      </a:rPr>
                      <m:t>2</m:t>
                    </m:r>
                    <m:r>
                      <a:rPr lang="ro-RO" sz="2000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ro-RO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latin typeface="Cambria Math"/>
                          </a:rPr>
                          <m:t>𝐷</m:t>
                        </m:r>
                        <m:r>
                          <a:rPr lang="ro-RO" sz="20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ro-RO" sz="2000" b="0" i="1" smtClean="0">
                        <a:latin typeface="Cambria Math"/>
                      </a:rPr>
                      <m:t>𝑁</m:t>
                    </m:r>
                  </m:oMath>
                </a14:m>
                <a:endParaRPr lang="ro-RO" sz="1800" dirty="0" smtClean="0"/>
              </a:p>
              <a:p>
                <a:r>
                  <a:rPr lang="sv-SE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m</a:t>
                </a:r>
                <a:r>
                  <a:rPr lang="ro-RO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sv-SE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=</a:t>
                </a:r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sv-SE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n</a:t>
                </a:r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umărul</a:t>
                </a:r>
                <a:r>
                  <a:rPr lang="sv-SE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leg</a:t>
                </a:r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ă</a:t>
                </a:r>
                <a:r>
                  <a:rPr lang="sv-SE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turilor</a:t>
                </a:r>
                <a:endParaRPr lang="ro-RO" sz="18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  <a:p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N = numărul de noduri</a:t>
                </a:r>
              </a:p>
              <a:p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D = diametrul rețelei</a:t>
                </a:r>
                <a:endParaRPr lang="en-US" sz="1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  <a:p>
                <a:endParaRPr lang="sv-SE" sz="18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40" y="4707755"/>
                <a:ext cx="4104456" cy="1601565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979712" y="5962984"/>
            <a:ext cx="2898096" cy="5878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eaLnBrk="1" hangingPunct="1">
              <a:lnSpc>
                <a:spcPct val="80000"/>
              </a:lnSpc>
              <a:spcBef>
                <a:spcPct val="10000"/>
              </a:spcBef>
              <a:spcAft>
                <a:spcPts val="600"/>
              </a:spcAft>
              <a:buFontTx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se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executa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D+1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runde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10000"/>
              </a:spcBef>
              <a:spcAft>
                <a:spcPts val="600"/>
              </a:spcAft>
              <a:buFontTx/>
              <a:buNone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numar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mesaje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nu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depaseste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2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4475"/>
              </p:ext>
            </p:extLst>
          </p:nvPr>
        </p:nvGraphicFramePr>
        <p:xfrm>
          <a:off x="84926" y="4334256"/>
          <a:ext cx="1750770" cy="131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84815"/>
              </p:ext>
            </p:extLst>
          </p:nvPr>
        </p:nvGraphicFramePr>
        <p:xfrm>
          <a:off x="1903128" y="4336800"/>
          <a:ext cx="1750770" cy="131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05249"/>
              </p:ext>
            </p:extLst>
          </p:nvPr>
        </p:nvGraphicFramePr>
        <p:xfrm>
          <a:off x="3721330" y="4336800"/>
          <a:ext cx="1750770" cy="131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72486"/>
              </p:ext>
            </p:extLst>
          </p:nvPr>
        </p:nvGraphicFramePr>
        <p:xfrm>
          <a:off x="5539532" y="4336800"/>
          <a:ext cx="1750770" cy="131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60634"/>
              </p:ext>
            </p:extLst>
          </p:nvPr>
        </p:nvGraphicFramePr>
        <p:xfrm>
          <a:off x="7357734" y="4336800"/>
          <a:ext cx="1750770" cy="131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7566"/>
              </p:ext>
            </p:extLst>
          </p:nvPr>
        </p:nvGraphicFramePr>
        <p:xfrm>
          <a:off x="82296" y="5949280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31267"/>
              </p:ext>
            </p:extLst>
          </p:nvPr>
        </p:nvGraphicFramePr>
        <p:xfrm>
          <a:off x="1901952" y="5949280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02544"/>
              </p:ext>
            </p:extLst>
          </p:nvPr>
        </p:nvGraphicFramePr>
        <p:xfrm>
          <a:off x="3721608" y="5949280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950031"/>
              </p:ext>
            </p:extLst>
          </p:nvPr>
        </p:nvGraphicFramePr>
        <p:xfrm>
          <a:off x="5541264" y="5949280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14832"/>
              </p:ext>
            </p:extLst>
          </p:nvPr>
        </p:nvGraphicFramePr>
        <p:xfrm>
          <a:off x="7360920" y="5949280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 bwMode="auto">
          <a:xfrm>
            <a:off x="2220184" y="2024844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207121" y="3438302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912544" y="2592983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solidFill>
                  <a:srgbClr val="FFFFFF"/>
                </a:solidFill>
                <a:latin typeface="Times" charset="0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702541" y="2009022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solidFill>
                  <a:srgbClr val="FFFFFF"/>
                </a:solidFill>
                <a:latin typeface="Times" charset="0"/>
              </a:rPr>
              <a:t>4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76840" y="3078262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solidFill>
                  <a:srgbClr val="FFFFFF"/>
                </a:solidFill>
                <a:latin typeface="Times" charset="0"/>
              </a:rPr>
              <a:t>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cxnSp>
        <p:nvCxnSpPr>
          <p:cNvPr id="25" name="Straight Connector 24"/>
          <p:cNvCxnSpPr>
            <a:endCxn id="20" idx="1"/>
          </p:cNvCxnSpPr>
          <p:nvPr/>
        </p:nvCxnSpPr>
        <p:spPr bwMode="auto">
          <a:xfrm>
            <a:off x="2567161" y="2189042"/>
            <a:ext cx="1398110" cy="4566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6"/>
            <a:endCxn id="20" idx="3"/>
          </p:cNvCxnSpPr>
          <p:nvPr/>
        </p:nvCxnSpPr>
        <p:spPr bwMode="auto">
          <a:xfrm flipV="1">
            <a:off x="2567161" y="2900296"/>
            <a:ext cx="1398110" cy="7180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6"/>
            <a:endCxn id="21" idx="2"/>
          </p:cNvCxnSpPr>
          <p:nvPr/>
        </p:nvCxnSpPr>
        <p:spPr bwMode="auto">
          <a:xfrm flipV="1">
            <a:off x="4272584" y="2189042"/>
            <a:ext cx="1429957" cy="5839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1" idx="5"/>
            <a:endCxn id="22" idx="1"/>
          </p:cNvCxnSpPr>
          <p:nvPr/>
        </p:nvCxnSpPr>
        <p:spPr bwMode="auto">
          <a:xfrm>
            <a:off x="6009854" y="2316335"/>
            <a:ext cx="619713" cy="8146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pas0"/>
          <p:cNvSpPr txBox="1"/>
          <p:nvPr/>
        </p:nvSpPr>
        <p:spPr>
          <a:xfrm>
            <a:off x="971600" y="452147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41" name="pas0"/>
          <p:cNvSpPr txBox="1"/>
          <p:nvPr/>
        </p:nvSpPr>
        <p:spPr>
          <a:xfrm>
            <a:off x="2788604" y="4762962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42" name="pas0"/>
          <p:cNvSpPr txBox="1"/>
          <p:nvPr/>
        </p:nvSpPr>
        <p:spPr>
          <a:xfrm>
            <a:off x="4876836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43" name="pas0"/>
          <p:cNvSpPr txBox="1"/>
          <p:nvPr/>
        </p:nvSpPr>
        <p:spPr>
          <a:xfrm>
            <a:off x="6444208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44" name="pas0"/>
          <p:cNvSpPr txBox="1"/>
          <p:nvPr/>
        </p:nvSpPr>
        <p:spPr>
          <a:xfrm>
            <a:off x="7020272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45" name="pas0"/>
          <p:cNvSpPr txBox="1"/>
          <p:nvPr/>
        </p:nvSpPr>
        <p:spPr>
          <a:xfrm>
            <a:off x="8549244" y="539963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72" name="pas0"/>
          <p:cNvSpPr txBox="1"/>
          <p:nvPr/>
        </p:nvSpPr>
        <p:spPr>
          <a:xfrm>
            <a:off x="3995936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73" name="pas0"/>
          <p:cNvSpPr txBox="1"/>
          <p:nvPr/>
        </p:nvSpPr>
        <p:spPr>
          <a:xfrm>
            <a:off x="4300772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35287"/>
              </p:ext>
            </p:extLst>
          </p:nvPr>
        </p:nvGraphicFramePr>
        <p:xfrm>
          <a:off x="82296" y="5952744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29206"/>
              </p:ext>
            </p:extLst>
          </p:nvPr>
        </p:nvGraphicFramePr>
        <p:xfrm>
          <a:off x="1901952" y="5952744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28841"/>
              </p:ext>
            </p:extLst>
          </p:nvPr>
        </p:nvGraphicFramePr>
        <p:xfrm>
          <a:off x="3721608" y="5952744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33174"/>
              </p:ext>
            </p:extLst>
          </p:nvPr>
        </p:nvGraphicFramePr>
        <p:xfrm>
          <a:off x="5541264" y="5952744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971600" y="614251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793571" y="614251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012740" y="614251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4283968" y="614251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4876836" y="616530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6452607" y="616530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7020272" y="614251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5-pas1"/>
              <p:cNvSpPr/>
              <p:nvPr/>
            </p:nvSpPr>
            <p:spPr bwMode="auto">
              <a:xfrm>
                <a:off x="6603717" y="349626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35" name="T5-pas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3717" y="3496265"/>
                <a:ext cx="306286" cy="3062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4-5-pas1"/>
              <p:cNvSpPr/>
              <p:nvPr/>
            </p:nvSpPr>
            <p:spPr bwMode="auto">
              <a:xfrm>
                <a:off x="5705856" y="2414016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63" name="T4-5-pas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5856" y="2414016"/>
                <a:ext cx="306286" cy="3062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4-3-pas1"/>
              <p:cNvSpPr/>
              <p:nvPr/>
            </p:nvSpPr>
            <p:spPr bwMode="auto">
              <a:xfrm>
                <a:off x="5705856" y="2414016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36" name="T4-3-pas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5856" y="2414016"/>
                <a:ext cx="306286" cy="3062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3-4-pas1"/>
              <p:cNvSpPr/>
              <p:nvPr/>
            </p:nvSpPr>
            <p:spPr bwMode="auto">
              <a:xfrm>
                <a:off x="3977640" y="3054096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61" name="T3-4-pas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7640" y="3054096"/>
                <a:ext cx="306286" cy="3062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3-2-pas1"/>
              <p:cNvSpPr/>
              <p:nvPr/>
            </p:nvSpPr>
            <p:spPr bwMode="auto">
              <a:xfrm>
                <a:off x="3977640" y="3054096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37" name="T3-2-pas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7640" y="3054096"/>
                <a:ext cx="306286" cy="3062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3-1-pas1"/>
              <p:cNvSpPr/>
              <p:nvPr/>
            </p:nvSpPr>
            <p:spPr bwMode="auto">
              <a:xfrm>
                <a:off x="3977640" y="3054096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60" name="T3-1-pas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7640" y="3054096"/>
                <a:ext cx="306286" cy="3062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2-pas1"/>
              <p:cNvSpPr/>
              <p:nvPr/>
            </p:nvSpPr>
            <p:spPr bwMode="auto">
              <a:xfrm>
                <a:off x="2233998" y="3068960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38" name="T2-pas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3998" y="3068960"/>
                <a:ext cx="306286" cy="3062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1-pas1"/>
              <p:cNvSpPr/>
              <p:nvPr/>
            </p:nvSpPr>
            <p:spPr bwMode="auto">
              <a:xfrm>
                <a:off x="2249490" y="1682554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39" name="T1-pas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9490" y="1682554"/>
                <a:ext cx="306286" cy="3062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alu logic"/>
          <p:cNvSpPr txBox="1"/>
          <p:nvPr/>
        </p:nvSpPr>
        <p:spPr>
          <a:xfrm>
            <a:off x="3266216" y="3786074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/>
              <a:t>Sau</a:t>
            </a:r>
            <a:r>
              <a:rPr lang="en-US" sz="1600" b="1" i="1" dirty="0" smtClean="0"/>
              <a:t> logic </a:t>
            </a:r>
            <a:r>
              <a:rPr lang="ro-RO" sz="1600" dirty="0" smtClean="0"/>
              <a:t>între tabela de adiacență</a:t>
            </a:r>
          </a:p>
          <a:p>
            <a:r>
              <a:rPr lang="ro-RO" sz="1600" dirty="0" smtClean="0"/>
              <a:t>proprie și cele primite de la vecini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80" name="pas1"/>
          <p:cNvSpPr txBox="1"/>
          <p:nvPr/>
        </p:nvSpPr>
        <p:spPr>
          <a:xfrm>
            <a:off x="395536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81" name="pas1"/>
          <p:cNvSpPr txBox="1"/>
          <p:nvPr/>
        </p:nvSpPr>
        <p:spPr>
          <a:xfrm>
            <a:off x="683568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82" name="pas1"/>
          <p:cNvSpPr txBox="1"/>
          <p:nvPr/>
        </p:nvSpPr>
        <p:spPr>
          <a:xfrm>
            <a:off x="2195736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83" name="pas1"/>
          <p:cNvSpPr txBox="1"/>
          <p:nvPr/>
        </p:nvSpPr>
        <p:spPr>
          <a:xfrm>
            <a:off x="2500572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64" name="pas1"/>
          <p:cNvSpPr txBox="1"/>
          <p:nvPr/>
        </p:nvSpPr>
        <p:spPr>
          <a:xfrm>
            <a:off x="1276436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65" name="pas1"/>
          <p:cNvSpPr txBox="1"/>
          <p:nvPr/>
        </p:nvSpPr>
        <p:spPr>
          <a:xfrm>
            <a:off x="3076636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66" name="pas1"/>
          <p:cNvSpPr txBox="1"/>
          <p:nvPr/>
        </p:nvSpPr>
        <p:spPr>
          <a:xfrm>
            <a:off x="4572000" y="452147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67" name="pas1"/>
          <p:cNvSpPr txBox="1"/>
          <p:nvPr/>
        </p:nvSpPr>
        <p:spPr>
          <a:xfrm>
            <a:off x="4588804" y="4762962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68" name="pas1"/>
          <p:cNvSpPr txBox="1"/>
          <p:nvPr/>
        </p:nvSpPr>
        <p:spPr>
          <a:xfrm>
            <a:off x="5220072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69" name="pas1"/>
          <p:cNvSpPr txBox="1"/>
          <p:nvPr/>
        </p:nvSpPr>
        <p:spPr>
          <a:xfrm>
            <a:off x="4572000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70" name="pas1"/>
          <p:cNvSpPr txBox="1"/>
          <p:nvPr/>
        </p:nvSpPr>
        <p:spPr>
          <a:xfrm>
            <a:off x="6100972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75" name="pas1"/>
          <p:cNvSpPr txBox="1"/>
          <p:nvPr/>
        </p:nvSpPr>
        <p:spPr>
          <a:xfrm>
            <a:off x="5812940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76" name="pas1"/>
          <p:cNvSpPr txBox="1"/>
          <p:nvPr/>
        </p:nvSpPr>
        <p:spPr>
          <a:xfrm>
            <a:off x="6677036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77" name="pas1"/>
          <p:cNvSpPr txBox="1"/>
          <p:nvPr/>
        </p:nvSpPr>
        <p:spPr>
          <a:xfrm>
            <a:off x="6732240" y="539963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78" name="pas1"/>
          <p:cNvSpPr txBox="1"/>
          <p:nvPr/>
        </p:nvSpPr>
        <p:spPr>
          <a:xfrm>
            <a:off x="8837276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79" name="pas1"/>
          <p:cNvSpPr txBox="1"/>
          <p:nvPr/>
        </p:nvSpPr>
        <p:spPr>
          <a:xfrm>
            <a:off x="8244408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5-pas2"/>
              <p:cNvSpPr/>
              <p:nvPr/>
            </p:nvSpPr>
            <p:spPr bwMode="auto">
              <a:xfrm>
                <a:off x="6641978" y="3482754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85" name="T5-pas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1978" y="3482754"/>
                <a:ext cx="306286" cy="3062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4-5-pas2"/>
              <p:cNvSpPr/>
              <p:nvPr/>
            </p:nvSpPr>
            <p:spPr bwMode="auto">
              <a:xfrm>
                <a:off x="5744117" y="240050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86" name="T4-5-pas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4117" y="2400505"/>
                <a:ext cx="306286" cy="306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4-3-pas2"/>
              <p:cNvSpPr/>
              <p:nvPr/>
            </p:nvSpPr>
            <p:spPr bwMode="auto">
              <a:xfrm>
                <a:off x="5744117" y="240050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87" name="T4-3-pas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4117" y="2400505"/>
                <a:ext cx="306286" cy="306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3-4-pas2"/>
              <p:cNvSpPr/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88" name="T3-4-pas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3-2-pas2"/>
              <p:cNvSpPr/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89" name="T3-2-pas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3-1-pas2"/>
              <p:cNvSpPr/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90" name="T3-1-pas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2-pas2"/>
              <p:cNvSpPr/>
              <p:nvPr/>
            </p:nvSpPr>
            <p:spPr bwMode="auto">
              <a:xfrm>
                <a:off x="2272259" y="3055449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91" name="T2-pas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2259" y="3055449"/>
                <a:ext cx="306286" cy="3062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1-pas2"/>
              <p:cNvSpPr/>
              <p:nvPr/>
            </p:nvSpPr>
            <p:spPr bwMode="auto">
              <a:xfrm>
                <a:off x="2287751" y="1669043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92" name="T1-pas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7751" y="1669043"/>
                <a:ext cx="306286" cy="3062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pas2"/>
          <p:cNvSpPr txBox="1"/>
          <p:nvPr/>
        </p:nvSpPr>
        <p:spPr>
          <a:xfrm>
            <a:off x="971600" y="4762962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94" name="pas2"/>
          <p:cNvSpPr txBox="1"/>
          <p:nvPr/>
        </p:nvSpPr>
        <p:spPr>
          <a:xfrm>
            <a:off x="971600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95" name="pas2"/>
          <p:cNvSpPr txBox="1"/>
          <p:nvPr/>
        </p:nvSpPr>
        <p:spPr>
          <a:xfrm>
            <a:off x="1547664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96" name="pas2"/>
          <p:cNvSpPr txBox="1"/>
          <p:nvPr/>
        </p:nvSpPr>
        <p:spPr>
          <a:xfrm>
            <a:off x="2788604" y="452147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97" name="pas2"/>
          <p:cNvSpPr txBox="1"/>
          <p:nvPr/>
        </p:nvSpPr>
        <p:spPr>
          <a:xfrm>
            <a:off x="2771800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98" name="pas2"/>
          <p:cNvSpPr txBox="1"/>
          <p:nvPr/>
        </p:nvSpPr>
        <p:spPr>
          <a:xfrm>
            <a:off x="3360309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00" name="pas2"/>
          <p:cNvSpPr txBox="1"/>
          <p:nvPr/>
        </p:nvSpPr>
        <p:spPr>
          <a:xfrm>
            <a:off x="4880577" y="539963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01" name="pas2"/>
          <p:cNvSpPr txBox="1"/>
          <p:nvPr/>
        </p:nvSpPr>
        <p:spPr>
          <a:xfrm>
            <a:off x="6444208" y="452147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02" name="pas2"/>
          <p:cNvSpPr txBox="1"/>
          <p:nvPr/>
        </p:nvSpPr>
        <p:spPr>
          <a:xfrm>
            <a:off x="6444208" y="4762962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03" name="pas2"/>
          <p:cNvSpPr txBox="1"/>
          <p:nvPr/>
        </p:nvSpPr>
        <p:spPr>
          <a:xfrm>
            <a:off x="7668344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04" name="pas2"/>
          <p:cNvSpPr txBox="1"/>
          <p:nvPr/>
        </p:nvSpPr>
        <p:spPr>
          <a:xfrm>
            <a:off x="7946419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05" name="pas2"/>
          <p:cNvSpPr txBox="1"/>
          <p:nvPr/>
        </p:nvSpPr>
        <p:spPr>
          <a:xfrm>
            <a:off x="8543046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5" name="Nodurile 3,4 au terminat"/>
          <p:cNvSpPr txBox="1"/>
          <p:nvPr/>
        </p:nvSpPr>
        <p:spPr>
          <a:xfrm>
            <a:off x="6379618" y="1784287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 smtClean="0"/>
              <a:t>Nodurile 3 și 4 au cel puțin</a:t>
            </a:r>
          </a:p>
          <a:p>
            <a:r>
              <a:rPr lang="ro-RO" sz="1600" dirty="0" smtClean="0"/>
              <a:t>un element </a:t>
            </a:r>
            <a:r>
              <a:rPr lang="ro-RO" sz="1600" b="1" i="1" dirty="0" smtClean="0"/>
              <a:t>true</a:t>
            </a:r>
            <a:r>
              <a:rPr lang="ro-RO" sz="1600" b="1" dirty="0" smtClean="0"/>
              <a:t> </a:t>
            </a:r>
            <a:r>
              <a:rPr lang="ro-RO" sz="1600" dirty="0" smtClean="0"/>
              <a:t>pe fiecare linie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5-pas3"/>
              <p:cNvSpPr/>
              <p:nvPr/>
            </p:nvSpPr>
            <p:spPr bwMode="auto">
              <a:xfrm>
                <a:off x="6641978" y="3482754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114" name="T5-pas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1978" y="3482754"/>
                <a:ext cx="306286" cy="3062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4-5-pas3"/>
              <p:cNvSpPr/>
              <p:nvPr/>
            </p:nvSpPr>
            <p:spPr bwMode="auto">
              <a:xfrm>
                <a:off x="5744117" y="240050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115" name="T4-5-pas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4117" y="2400505"/>
                <a:ext cx="306286" cy="306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4-3-pas3"/>
              <p:cNvSpPr/>
              <p:nvPr/>
            </p:nvSpPr>
            <p:spPr bwMode="auto">
              <a:xfrm>
                <a:off x="5744117" y="240050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116" name="T4-3-pas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4117" y="2400505"/>
                <a:ext cx="306286" cy="306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3-4-pas3"/>
              <p:cNvSpPr/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117" name="T3-4-pas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3-2-pas3"/>
              <p:cNvSpPr/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118" name="T3-2-pas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3-1-pas3"/>
              <p:cNvSpPr/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119" name="T3-1-pas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2-pas3"/>
              <p:cNvSpPr/>
              <p:nvPr/>
            </p:nvSpPr>
            <p:spPr bwMode="auto">
              <a:xfrm>
                <a:off x="2272259" y="3055449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120" name="T2-pas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2259" y="3055449"/>
                <a:ext cx="306286" cy="3062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1-pas3"/>
              <p:cNvSpPr/>
              <p:nvPr/>
            </p:nvSpPr>
            <p:spPr bwMode="auto">
              <a:xfrm>
                <a:off x="2287751" y="1669043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121" name="T1-pas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7751" y="1669043"/>
                <a:ext cx="306286" cy="3062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pas3"/>
          <p:cNvSpPr txBox="1"/>
          <p:nvPr/>
        </p:nvSpPr>
        <p:spPr>
          <a:xfrm>
            <a:off x="1276436" y="5405576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23" name="pas3"/>
          <p:cNvSpPr txBox="1"/>
          <p:nvPr/>
        </p:nvSpPr>
        <p:spPr>
          <a:xfrm>
            <a:off x="3069766" y="539963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24" name="pas3"/>
          <p:cNvSpPr txBox="1"/>
          <p:nvPr/>
        </p:nvSpPr>
        <p:spPr>
          <a:xfrm>
            <a:off x="8244408" y="452147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25" name="pas3"/>
          <p:cNvSpPr txBox="1"/>
          <p:nvPr/>
        </p:nvSpPr>
        <p:spPr>
          <a:xfrm>
            <a:off x="8244408" y="4776367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975607" y="61425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/>
              <a:t>F</a:t>
            </a:r>
            <a:endParaRPr lang="en-US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797578" y="61425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/>
              <a:t>F</a:t>
            </a:r>
            <a:endParaRPr lang="en-US" sz="1100" dirty="0"/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35921"/>
              </p:ext>
            </p:extLst>
          </p:nvPr>
        </p:nvGraphicFramePr>
        <p:xfrm>
          <a:off x="7360920" y="5952744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8549244" y="616530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31" name="Nodurile 3,4 au terminat"/>
          <p:cNvSpPr txBox="1"/>
          <p:nvPr/>
        </p:nvSpPr>
        <p:spPr>
          <a:xfrm>
            <a:off x="6382512" y="1783080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 smtClean="0"/>
              <a:t>Toate nodurile au cel puțin</a:t>
            </a:r>
          </a:p>
          <a:p>
            <a:r>
              <a:rPr lang="ro-RO" sz="1600" dirty="0" smtClean="0"/>
              <a:t>un element </a:t>
            </a:r>
            <a:r>
              <a:rPr lang="ro-RO" sz="1600" b="1" i="1" dirty="0" smtClean="0"/>
              <a:t>true</a:t>
            </a:r>
            <a:r>
              <a:rPr lang="ro-RO" sz="1600" b="1" dirty="0" smtClean="0"/>
              <a:t> </a:t>
            </a:r>
            <a:r>
              <a:rPr lang="ro-RO" sz="1600" dirty="0" smtClean="0"/>
              <a:t>pe fiecare linie</a:t>
            </a:r>
            <a:endParaRPr lang="en-US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880843" y="61653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/>
              <a:t>F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456614" y="61653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/>
              <a:t>F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8553251" y="61653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/>
              <a:t>F</a:t>
            </a:r>
            <a:endParaRPr lang="en-US" sz="1100" dirty="0"/>
          </a:p>
        </p:txBody>
      </p:sp>
      <p:sp>
        <p:nvSpPr>
          <p:cNvPr id="1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 smtClean="0"/>
              <a:t>pulsaţiilor</a:t>
            </a:r>
            <a:r>
              <a:rPr lang="ro-RO" sz="2800" dirty="0" smtClean="0"/>
              <a:t> (5)</a:t>
            </a:r>
            <a:r>
              <a:rPr lang="en-US" sz="2800" dirty="0" smtClean="0"/>
              <a:t>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496" y="3954542"/>
                <a:ext cx="1685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/>
                        </a:rPr>
                        <m:t>𝑡𝑜𝑝𝑜𝑙𝑜𝑔𝑖𝑒</m:t>
                      </m:r>
                      <m:r>
                        <a:rPr lang="ro-RO" sz="1600" b="0" i="1" smtClean="0">
                          <a:latin typeface="Cambria Math"/>
                        </a:rPr>
                        <m:t>[1..</m:t>
                      </m:r>
                      <m:r>
                        <a:rPr lang="ro-RO" sz="1600" b="0" i="1" smtClean="0">
                          <a:latin typeface="Cambria Math"/>
                        </a:rPr>
                        <m:t>𝑁</m:t>
                      </m:r>
                      <m:r>
                        <a:rPr lang="ro-RO" sz="16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954542"/>
                <a:ext cx="1685974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5496" y="6381328"/>
                <a:ext cx="12755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/>
                        </a:rPr>
                        <m:t>𝑎𝑐𝑡𝑖𝑣</m:t>
                      </m:r>
                      <m:r>
                        <a:rPr lang="ro-RO" sz="1600" b="0" i="1" smtClean="0">
                          <a:latin typeface="Cambria Math"/>
                        </a:rPr>
                        <m:t>[1..</m:t>
                      </m:r>
                      <m:r>
                        <a:rPr lang="ro-RO" sz="1600" b="0" i="1" smtClean="0">
                          <a:latin typeface="Cambria Math"/>
                        </a:rPr>
                        <m:t>𝑁</m:t>
                      </m:r>
                      <m:r>
                        <a:rPr lang="ro-RO" sz="16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6381328"/>
                <a:ext cx="1275541" cy="338554"/>
              </a:xfrm>
              <a:prstGeom prst="rect">
                <a:avLst/>
              </a:prstGeom>
              <a:blipFill rotWithShape="1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94912E-6 L 0.1665 0.074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374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4311E-6 L 0.13663 -0.0536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268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35893E-6 L -0.09445 -0.2731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1366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3.70028E-8 L -0.18802 -0.0934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467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3.70028E-8 L -0.18698 0.1163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580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23 L 0.18889 -0.093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-467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-0.18004 0.0837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418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0.10348 0.1674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8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94912E-6 L 0.1665 0.07493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3747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4311E-6 L 0.13663 -0.05365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268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35893E-6 L -0.09445 -0.27312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13668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3.70028E-8 L -0.18802 -0.09343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4672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3.70028E-8 L -0.18698 0.11633 " pathEditMode="relative" rAng="0" ptsTypes="AA">
                                      <p:cBhvr>
                                        <p:cTn id="25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5805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23 L 0.18889 -0.0932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-4672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-0.18004 0.08372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4186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0.10348 0.16744 " pathEditMode="relative" rAng="0" ptsTypes="AA">
                                      <p:cBhvr>
                                        <p:cTn id="26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8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7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1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5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7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1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3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5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9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0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4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6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8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0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4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6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0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2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94912E-6 L 0.1665 0.07493 " pathEditMode="relative" rAng="0" ptsTypes="AA">
                                      <p:cBhvr>
                                        <p:cTn id="42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3747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4311E-6 L 0.13663 -0.05365 " pathEditMode="relative" rAng="0" ptsTypes="AA">
                                      <p:cBhvr>
                                        <p:cTn id="42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2683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35893E-6 L -0.09445 -0.27312 " pathEditMode="relative" rAng="0" ptsTypes="AA">
                                      <p:cBhvr>
                                        <p:cTn id="43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13668"/>
                                    </p:animMotion>
                                  </p:childTnLst>
                                </p:cTn>
                              </p:par>
                              <p:par>
                                <p:cTn id="4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3.70028E-8 L -0.18802 -0.09343 " pathEditMode="relative" rAng="0" ptsTypes="AA">
                                      <p:cBhvr>
                                        <p:cTn id="43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4672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3.70028E-8 L -0.18698 0.11633 " pathEditMode="relative" rAng="0" ptsTypes="AA">
                                      <p:cBhvr>
                                        <p:cTn id="43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5805"/>
                                    </p:animMotion>
                                  </p:childTnLst>
                                </p:cTn>
                              </p:par>
                              <p:par>
                                <p:cTn id="4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23 L 0.18889 -0.0932 " pathEditMode="relative" rAng="0" ptsTypes="AA">
                                      <p:cBhvr>
                                        <p:cTn id="43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-4672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-0.18004 0.08372 " pathEditMode="relative" rAng="0" ptsTypes="AA">
                                      <p:cBhvr>
                                        <p:cTn id="43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4186"/>
                                    </p:animMotion>
                                  </p:childTnLst>
                                </p:cTn>
                              </p:par>
                              <p:par>
                                <p:cTn id="4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0.10348 0.16744 " pathEditMode="relative" rAng="0" ptsTypes="AA">
                                      <p:cBhvr>
                                        <p:cTn id="440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8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59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1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3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5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2" grpId="0"/>
      <p:bldP spid="52" grpId="1"/>
      <p:bldP spid="53" grpId="0"/>
      <p:bldP spid="54" grpId="0"/>
      <p:bldP spid="55" grpId="0"/>
      <p:bldP spid="55" grpId="1"/>
      <p:bldP spid="56" grpId="0"/>
      <p:bldP spid="56" grpId="1"/>
      <p:bldP spid="57" grpId="0"/>
      <p:bldP spid="35" grpId="0" animBg="1"/>
      <p:bldP spid="35" grpId="1" animBg="1"/>
      <p:bldP spid="63" grpId="0" animBg="1"/>
      <p:bldP spid="63" grpId="1" animBg="1"/>
      <p:bldP spid="36" grpId="0" animBg="1"/>
      <p:bldP spid="36" grpId="1" animBg="1"/>
      <p:bldP spid="61" grpId="0" animBg="1"/>
      <p:bldP spid="61" grpId="1" animBg="1"/>
      <p:bldP spid="37" grpId="0" animBg="1"/>
      <p:bldP spid="37" grpId="1" animBg="1"/>
      <p:bldP spid="60" grpId="0" animBg="1"/>
      <p:bldP spid="60" grpId="1" animBg="1"/>
      <p:bldP spid="38" grpId="0" animBg="1"/>
      <p:bldP spid="38" grpId="1" animBg="1"/>
      <p:bldP spid="39" grpId="0" animBg="1"/>
      <p:bldP spid="39" grpId="1" animBg="1"/>
      <p:bldP spid="3" grpId="0"/>
      <p:bldP spid="3" grpId="1"/>
      <p:bldP spid="3" grpId="2"/>
      <p:bldP spid="3" grpId="3"/>
      <p:bldP spid="3" grpId="4"/>
      <p:bldP spid="3" grpId="5"/>
      <p:bldP spid="80" grpId="0"/>
      <p:bldP spid="80" grpId="1"/>
      <p:bldP spid="80" grpId="2"/>
      <p:bldP spid="81" grpId="0"/>
      <p:bldP spid="81" grpId="1"/>
      <p:bldP spid="81" grpId="2"/>
      <p:bldP spid="82" grpId="0"/>
      <p:bldP spid="82" grpId="1"/>
      <p:bldP spid="82" grpId="2"/>
      <p:bldP spid="83" grpId="0"/>
      <p:bldP spid="83" grpId="1"/>
      <p:bldP spid="83" grpId="2"/>
      <p:bldP spid="64" grpId="0"/>
      <p:bldP spid="64" grpId="1"/>
      <p:bldP spid="64" grpId="2"/>
      <p:bldP spid="65" grpId="0"/>
      <p:bldP spid="65" grpId="1"/>
      <p:bldP spid="65" grpId="2"/>
      <p:bldP spid="66" grpId="0"/>
      <p:bldP spid="66" grpId="1"/>
      <p:bldP spid="66" grpId="2"/>
      <p:bldP spid="67" grpId="0"/>
      <p:bldP spid="67" grpId="1"/>
      <p:bldP spid="67" grpId="2"/>
      <p:bldP spid="68" grpId="0"/>
      <p:bldP spid="68" grpId="1"/>
      <p:bldP spid="68" grpId="2"/>
      <p:bldP spid="69" grpId="0"/>
      <p:bldP spid="69" grpId="1"/>
      <p:bldP spid="69" grpId="2"/>
      <p:bldP spid="70" grpId="0"/>
      <p:bldP spid="70" grpId="1"/>
      <p:bldP spid="70" grpId="2"/>
      <p:bldP spid="75" grpId="0"/>
      <p:bldP spid="75" grpId="1"/>
      <p:bldP spid="75" grpId="2"/>
      <p:bldP spid="76" grpId="0"/>
      <p:bldP spid="76" grpId="1"/>
      <p:bldP spid="76" grpId="2"/>
      <p:bldP spid="77" grpId="0"/>
      <p:bldP spid="77" grpId="1"/>
      <p:bldP spid="77" grpId="2"/>
      <p:bldP spid="78" grpId="0"/>
      <p:bldP spid="78" grpId="1"/>
      <p:bldP spid="78" grpId="2"/>
      <p:bldP spid="79" grpId="0"/>
      <p:bldP spid="79" grpId="1"/>
      <p:bldP spid="79" grpId="2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93" grpId="0"/>
      <p:bldP spid="93" grpId="1"/>
      <p:bldP spid="93" grpId="2"/>
      <p:bldP spid="94" grpId="0"/>
      <p:bldP spid="94" grpId="1"/>
      <p:bldP spid="94" grpId="2"/>
      <p:bldP spid="95" grpId="0"/>
      <p:bldP spid="95" grpId="1"/>
      <p:bldP spid="95" grpId="2"/>
      <p:bldP spid="96" grpId="0"/>
      <p:bldP spid="96" grpId="1"/>
      <p:bldP spid="96" grpId="2"/>
      <p:bldP spid="97" grpId="0"/>
      <p:bldP spid="97" grpId="1"/>
      <p:bldP spid="97" grpId="2"/>
      <p:bldP spid="98" grpId="0"/>
      <p:bldP spid="98" grpId="1"/>
      <p:bldP spid="98" grpId="2"/>
      <p:bldP spid="100" grpId="0"/>
      <p:bldP spid="100" grpId="1"/>
      <p:bldP spid="100" grpId="2"/>
      <p:bldP spid="101" grpId="0"/>
      <p:bldP spid="101" grpId="1"/>
      <p:bldP spid="101" grpId="2"/>
      <p:bldP spid="102" grpId="0"/>
      <p:bldP spid="102" grpId="1"/>
      <p:bldP spid="102" grpId="2"/>
      <p:bldP spid="103" grpId="0"/>
      <p:bldP spid="103" grpId="1"/>
      <p:bldP spid="103" grpId="2"/>
      <p:bldP spid="104" grpId="0"/>
      <p:bldP spid="104" grpId="1"/>
      <p:bldP spid="104" grpId="2"/>
      <p:bldP spid="105" grpId="0"/>
      <p:bldP spid="105" grpId="1"/>
      <p:bldP spid="105" grpId="2"/>
      <p:bldP spid="5" grpId="0"/>
      <p:bldP spid="5" grpId="1"/>
      <p:bldP spid="114" grpId="0" animBg="1"/>
      <p:bldP spid="114" grpId="1" animBg="1"/>
      <p:bldP spid="114" grpId="2" animBg="1"/>
      <p:bldP spid="115" grpId="0" animBg="1"/>
      <p:bldP spid="115" grpId="1" animBg="1"/>
      <p:bldP spid="115" grpId="2" animBg="1"/>
      <p:bldP spid="116" grpId="0" animBg="1"/>
      <p:bldP spid="116" grpId="1" animBg="1"/>
      <p:bldP spid="116" grpId="2" animBg="1"/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22" grpId="0"/>
      <p:bldP spid="122" grpId="1"/>
      <p:bldP spid="122" grpId="2"/>
      <p:bldP spid="123" grpId="0"/>
      <p:bldP spid="123" grpId="1"/>
      <p:bldP spid="123" grpId="2"/>
      <p:bldP spid="124" grpId="0"/>
      <p:bldP spid="124" grpId="1"/>
      <p:bldP spid="124" grpId="2"/>
      <p:bldP spid="125" grpId="0"/>
      <p:bldP spid="125" grpId="1"/>
      <p:bldP spid="125" grpId="2"/>
      <p:bldP spid="126" grpId="0"/>
      <p:bldP spid="127" grpId="0"/>
      <p:bldP spid="58" grpId="0"/>
      <p:bldP spid="58" grpId="1"/>
      <p:bldP spid="131" grpId="0"/>
      <p:bldP spid="131" grpId="1"/>
      <p:bldP spid="132" grpId="0"/>
      <p:bldP spid="133" grpId="0"/>
      <p:bldP spid="1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2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2172519"/>
                <a:ext cx="8712200" cy="4064793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  <a:spcAft>
                    <a:spcPts val="600"/>
                  </a:spcAft>
                </a:pPr>
                <a:r>
                  <a:rPr lang="en-US" sz="2400" dirty="0" err="1" smtClean="0"/>
                  <a:t>Ideea</a:t>
                </a:r>
                <a:r>
                  <a:rPr lang="ro-RO" sz="2400" dirty="0" smtClean="0"/>
                  <a:t> </a:t>
                </a:r>
                <a:r>
                  <a:rPr lang="en-US" sz="2400" dirty="0" smtClean="0"/>
                  <a:t>:</a:t>
                </a:r>
              </a:p>
              <a:p>
                <a:pPr lvl="1" eaLnBrk="1" hangingPunct="1">
                  <a:spcAft>
                    <a:spcPts val="600"/>
                  </a:spcAft>
                </a:pPr>
                <a:r>
                  <a:rPr lang="en-US" sz="1900" dirty="0" smtClean="0"/>
                  <a:t>un </a:t>
                </a:r>
                <a:r>
                  <a:rPr lang="en-US" sz="1900" b="1" dirty="0" err="1" smtClean="0"/>
                  <a:t>Iniţiator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colectează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informaţii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despre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topologia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locală</a:t>
                </a:r>
                <a:r>
                  <a:rPr lang="en-US" sz="1900" dirty="0" smtClean="0"/>
                  <a:t> a </a:t>
                </a:r>
                <a:r>
                  <a:rPr lang="en-US" sz="1900" dirty="0" err="1" smtClean="0"/>
                  <a:t>tuturor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celorlalte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noduri</a:t>
                </a:r>
                <a:r>
                  <a:rPr lang="en-US" sz="1900" dirty="0" smtClean="0"/>
                  <a:t>, </a:t>
                </a:r>
                <a:r>
                  <a:rPr lang="en-US" sz="1900" dirty="0" err="1" smtClean="0"/>
                  <a:t>determină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topologia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întregii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reţele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şi</a:t>
                </a:r>
                <a:r>
                  <a:rPr lang="en-US" sz="1900" dirty="0" smtClean="0"/>
                  <a:t> o </a:t>
                </a:r>
                <a:r>
                  <a:rPr lang="en-US" sz="1900" dirty="0" err="1" smtClean="0"/>
                  <a:t>difuzează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nodurilor</a:t>
                </a:r>
                <a:r>
                  <a:rPr lang="en-US" sz="1900" dirty="0" smtClean="0"/>
                  <a:t>.</a:t>
                </a:r>
                <a:endParaRPr lang="ro-RO" sz="1900" dirty="0" smtClean="0"/>
              </a:p>
              <a:p>
                <a:pPr lvl="1" eaLnBrk="1" hangingPunct="1">
                  <a:lnSpc>
                    <a:spcPct val="80000"/>
                  </a:lnSpc>
                  <a:spcAft>
                    <a:spcPts val="600"/>
                  </a:spcAft>
                </a:pPr>
                <a:endParaRPr lang="en-US" sz="1900" dirty="0" smtClean="0"/>
              </a:p>
              <a:p>
                <a:pPr eaLnBrk="1" hangingPunct="1">
                  <a:lnSpc>
                    <a:spcPct val="80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900" b="1" dirty="0" err="1" smtClean="0">
                    <a:solidFill>
                      <a:srgbClr val="FF0000"/>
                    </a:solidFill>
                  </a:rPr>
                  <a:t>Cazul</a:t>
                </a:r>
                <a:r>
                  <a:rPr lang="en-US" sz="19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900" b="1" dirty="0" err="1" smtClean="0">
                    <a:solidFill>
                      <a:srgbClr val="FF0000"/>
                    </a:solidFill>
                  </a:rPr>
                  <a:t>topologiilor</a:t>
                </a:r>
                <a:r>
                  <a:rPr lang="en-US" sz="1900" b="1" dirty="0" smtClean="0">
                    <a:solidFill>
                      <a:srgbClr val="FF0000"/>
                    </a:solidFill>
                  </a:rPr>
                  <a:t> arbore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sz="19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900" b="1" dirty="0" err="1" smtClean="0">
                    <a:solidFill>
                      <a:srgbClr val="FF0000"/>
                    </a:solidFill>
                  </a:rPr>
                  <a:t>sursa</a:t>
                </a:r>
                <a:r>
                  <a:rPr lang="en-US" sz="1900" b="1" dirty="0" smtClean="0">
                    <a:solidFill>
                      <a:srgbClr val="FF0000"/>
                    </a:solidFill>
                  </a:rPr>
                  <a:t> (</a:t>
                </a:r>
                <a:r>
                  <a:rPr lang="en-US" sz="1900" b="1" dirty="0" err="1" smtClean="0">
                    <a:solidFill>
                      <a:srgbClr val="FF0000"/>
                    </a:solidFill>
                  </a:rPr>
                  <a:t>initiatorul</a:t>
                </a:r>
                <a:r>
                  <a:rPr lang="en-US" sz="1900" b="1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sz="1900" b="1" dirty="0" err="1" smtClean="0">
                    <a:solidFill>
                      <a:srgbClr val="FF0000"/>
                    </a:solidFill>
                  </a:rPr>
                  <a:t>este</a:t>
                </a:r>
                <a:r>
                  <a:rPr lang="en-US" sz="1900" b="1" dirty="0" smtClean="0">
                    <a:solidFill>
                      <a:srgbClr val="FF0000"/>
                    </a:solidFill>
                  </a:rPr>
                  <a:t> r</a:t>
                </a:r>
                <a:r>
                  <a:rPr lang="ro-RO" sz="1900" b="1" dirty="0" smtClean="0">
                    <a:solidFill>
                      <a:srgbClr val="FF0000"/>
                    </a:solidFill>
                  </a:rPr>
                  <a:t>ă</a:t>
                </a:r>
                <a:r>
                  <a:rPr lang="en-US" sz="1900" b="1" dirty="0" err="1" smtClean="0">
                    <a:solidFill>
                      <a:srgbClr val="FF0000"/>
                    </a:solidFill>
                  </a:rPr>
                  <a:t>dacina</a:t>
                </a:r>
                <a:r>
                  <a:rPr lang="en-US" sz="19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900" b="1" dirty="0" err="1" smtClean="0">
                    <a:solidFill>
                      <a:srgbClr val="FF0000"/>
                    </a:solidFill>
                  </a:rPr>
                  <a:t>arborelui</a:t>
                </a:r>
                <a:r>
                  <a:rPr lang="en-US" sz="1900" b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lvl="1" eaLnBrk="1" hangingPunct="1">
                  <a:lnSpc>
                    <a:spcPct val="80000"/>
                  </a:lnSpc>
                  <a:spcAft>
                    <a:spcPts val="600"/>
                  </a:spcAft>
                </a:pPr>
                <a:r>
                  <a:rPr lang="ro-RO" sz="1900" dirty="0" err="1"/>
                  <a:t>D</a:t>
                </a:r>
                <a:r>
                  <a:rPr lang="en-US" sz="1900" dirty="0" err="1" smtClean="0"/>
                  <a:t>ouă</a:t>
                </a:r>
                <a:r>
                  <a:rPr lang="en-US" sz="1900" dirty="0" smtClean="0"/>
                  <a:t> faze</a:t>
                </a:r>
                <a:r>
                  <a:rPr lang="ro-RO" sz="1900" dirty="0" smtClean="0"/>
                  <a:t> </a:t>
                </a:r>
                <a:r>
                  <a:rPr lang="en-US" sz="1900" dirty="0" smtClean="0"/>
                  <a:t>: </a:t>
                </a:r>
              </a:p>
              <a:p>
                <a:pPr lvl="2" eaLnBrk="1" hangingPunct="1">
                  <a:spcAft>
                    <a:spcPts val="600"/>
                  </a:spcAft>
                </a:pPr>
                <a:r>
                  <a:rPr lang="en-US" sz="1900" dirty="0" err="1" smtClean="0"/>
                  <a:t>mesaje</a:t>
                </a:r>
                <a:r>
                  <a:rPr lang="ro-RO" sz="1900" dirty="0" smtClean="0"/>
                  <a:t>le</a:t>
                </a:r>
                <a:r>
                  <a:rPr lang="en-US" sz="1900" dirty="0" smtClean="0"/>
                  <a:t> de </a:t>
                </a:r>
                <a:r>
                  <a:rPr lang="en-US" sz="1900" dirty="0" err="1" smtClean="0">
                    <a:solidFill>
                      <a:srgbClr val="C00000"/>
                    </a:solidFill>
                  </a:rPr>
                  <a:t>sondaj</a:t>
                </a:r>
                <a:r>
                  <a:rPr lang="en-US" sz="1900" dirty="0" smtClean="0"/>
                  <a:t> se </a:t>
                </a:r>
                <a:r>
                  <a:rPr lang="en-US" sz="1900" dirty="0" err="1" smtClean="0"/>
                  <a:t>propag</a:t>
                </a:r>
                <a:r>
                  <a:rPr lang="ro-RO" sz="1900" dirty="0" smtClean="0"/>
                  <a:t>ă</a:t>
                </a:r>
                <a:r>
                  <a:rPr lang="en-US" sz="1900" dirty="0" smtClean="0"/>
                  <a:t> de la </a:t>
                </a:r>
                <a:r>
                  <a:rPr lang="en-US" sz="1900" dirty="0" err="1" smtClean="0"/>
                  <a:t>ini</a:t>
                </a:r>
                <a:r>
                  <a:rPr lang="ro-RO" sz="1900" dirty="0" smtClean="0"/>
                  <a:t>ț</a:t>
                </a:r>
                <a:r>
                  <a:rPr lang="en-US" sz="1900" dirty="0" err="1" smtClean="0"/>
                  <a:t>iator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spre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frunze</a:t>
                </a:r>
                <a:endParaRPr lang="en-US" sz="1900" dirty="0" smtClean="0"/>
              </a:p>
              <a:p>
                <a:pPr lvl="2" eaLnBrk="1" hangingPunct="1">
                  <a:spcAft>
                    <a:spcPts val="600"/>
                  </a:spcAft>
                </a:pPr>
                <a:r>
                  <a:rPr lang="en-US" sz="1900" dirty="0" err="1" smtClean="0"/>
                  <a:t>mesaje</a:t>
                </a:r>
                <a:r>
                  <a:rPr lang="ro-RO" sz="1900" dirty="0" smtClean="0"/>
                  <a:t>le</a:t>
                </a:r>
                <a:r>
                  <a:rPr lang="en-US" sz="1900" dirty="0" smtClean="0"/>
                  <a:t> de </a:t>
                </a:r>
                <a:r>
                  <a:rPr lang="en-US" sz="1900" dirty="0" err="1" smtClean="0">
                    <a:solidFill>
                      <a:srgbClr val="C00000"/>
                    </a:solidFill>
                  </a:rPr>
                  <a:t>ecou</a:t>
                </a:r>
                <a:r>
                  <a:rPr lang="en-US" sz="19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9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(care con</a:t>
                </a:r>
                <a:r>
                  <a:rPr lang="ro-RO" sz="19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ț</a:t>
                </a:r>
                <a:r>
                  <a:rPr lang="en-US" sz="19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 </a:t>
                </a:r>
                <a:r>
                  <a:rPr lang="en-US" sz="19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topologii</a:t>
                </a:r>
                <a:r>
                  <a:rPr lang="en-US" sz="19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par</a:t>
                </a:r>
                <a:r>
                  <a:rPr lang="ro-RO" sz="19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ț</a:t>
                </a:r>
                <a:r>
                  <a:rPr lang="en-US" sz="19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iale</a:t>
                </a:r>
                <a:r>
                  <a:rPr lang="en-US" sz="19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</a:t>
                </a:r>
                <a:r>
                  <a:rPr lang="en-US" sz="1900" dirty="0" smtClean="0"/>
                  <a:t>se </a:t>
                </a:r>
                <a:r>
                  <a:rPr lang="en-US" sz="1900" dirty="0" err="1" smtClean="0"/>
                  <a:t>propag</a:t>
                </a:r>
                <a:r>
                  <a:rPr lang="ro-RO" sz="1900" dirty="0" smtClean="0"/>
                  <a:t>ă</a:t>
                </a:r>
                <a:r>
                  <a:rPr lang="en-US" sz="1900" dirty="0" smtClean="0"/>
                  <a:t> de la </a:t>
                </a:r>
                <a:r>
                  <a:rPr lang="en-US" sz="1900" dirty="0" err="1" smtClean="0"/>
                  <a:t>frunze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spre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ini</a:t>
                </a:r>
                <a:r>
                  <a:rPr lang="ro-RO" sz="1900" dirty="0" smtClean="0"/>
                  <a:t>ț</a:t>
                </a:r>
                <a:r>
                  <a:rPr lang="en-US" sz="1900" dirty="0" err="1" smtClean="0"/>
                  <a:t>iator</a:t>
                </a:r>
                <a:r>
                  <a:rPr lang="en-US" sz="1900" dirty="0" smtClean="0"/>
                  <a:t>. 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1900" b="1" dirty="0" smtClean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22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2172519"/>
                <a:ext cx="8712200" cy="4064793"/>
              </a:xfrm>
              <a:blipFill rotWithShape="1">
                <a:blip r:embed="rId3"/>
                <a:stretch>
                  <a:fillRect l="-910" t="-2849" b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Algoritmi</a:t>
            </a:r>
            <a:r>
              <a:rPr lang="en-US" sz="2800" dirty="0"/>
              <a:t> cu </a:t>
            </a:r>
            <a:r>
              <a:rPr lang="en-US" sz="2800" dirty="0" err="1"/>
              <a:t>mesaje</a:t>
            </a:r>
            <a:r>
              <a:rPr lang="en-US" sz="2800" dirty="0"/>
              <a:t> de </a:t>
            </a:r>
            <a:r>
              <a:rPr lang="en-US" sz="2800" dirty="0" err="1"/>
              <a:t>sondaj</a:t>
            </a:r>
            <a:r>
              <a:rPr lang="en-US" sz="2800" dirty="0"/>
              <a:t> cu </a:t>
            </a:r>
            <a:r>
              <a:rPr lang="en-US" sz="2800" dirty="0" err="1"/>
              <a:t>ecou</a:t>
            </a:r>
            <a:r>
              <a:rPr lang="en-US" sz="28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Algoritmi</a:t>
            </a:r>
            <a:r>
              <a:rPr lang="en-US" sz="2800" dirty="0"/>
              <a:t> cu </a:t>
            </a:r>
            <a:r>
              <a:rPr lang="en-US" sz="2800" dirty="0" err="1"/>
              <a:t>mesaje</a:t>
            </a:r>
            <a:r>
              <a:rPr lang="en-US" sz="2800" dirty="0"/>
              <a:t> de </a:t>
            </a:r>
            <a:r>
              <a:rPr lang="en-US" sz="2800" dirty="0" err="1"/>
              <a:t>sondaj</a:t>
            </a:r>
            <a:r>
              <a:rPr lang="en-US" sz="2800" dirty="0"/>
              <a:t> cu </a:t>
            </a:r>
            <a:r>
              <a:rPr lang="en-US" sz="2800" dirty="0" err="1" smtClean="0"/>
              <a:t>ecou</a:t>
            </a:r>
            <a:r>
              <a:rPr lang="ro-RO" sz="2800" dirty="0" smtClean="0"/>
              <a:t> (2)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95536" y="2493008"/>
            <a:ext cx="71825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  <a:latin typeface="Courier New" pitchFamily="49" charset="0"/>
              </a:rPr>
              <a:t>ini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țiator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indexul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nodului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ini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ț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iator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typedef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tip_leg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[1:N]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typedef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[1:N, 1:N];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600" b="1" dirty="0">
                <a:solidFill>
                  <a:srgbClr val="FF0000"/>
                </a:solidFill>
                <a:latin typeface="Courier New" pitchFamily="49" charset="0"/>
              </a:rPr>
              <a:t>chan</a:t>
            </a:r>
            <a:r>
              <a:rPr lang="sv-SE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sondaj[1:N](int transm);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chan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ecou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[1:M]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top);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chan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ecou_final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top);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process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 Nod[p=1 to N]{</a:t>
            </a: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tip_leg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 leg = vecinii_lui_p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top = ([N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N]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FALSE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rinte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+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top_nou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top[p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, 1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n]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leg;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2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2034654"/>
            <a:ext cx="8763000" cy="420265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p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&lt;&gt;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inițiator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receive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sondaj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[p](p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rinte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ro-RO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   /*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transmite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sondaje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celorlalte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noduri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vecine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copiii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lui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p */</a:t>
            </a:r>
            <a:endParaRPr lang="en-US" sz="16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ro-RO" sz="16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[q = 1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to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N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leg[q]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AND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(q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&lt;&gt;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rinte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))]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de-DE" sz="1600" b="1" dirty="0" smtClean="0">
                <a:solidFill>
                  <a:srgbClr val="FF0000"/>
                </a:solidFill>
                <a:latin typeface="Courier New" pitchFamily="49" charset="0"/>
              </a:rPr>
              <a:t>send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</a:rPr>
              <a:t> sondaj[q](p);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e-DE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de-DE" sz="160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ro-RO" sz="16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es-ES" sz="1600" dirty="0" smtClean="0">
                <a:solidFill>
                  <a:schemeClr val="tx2"/>
                </a:solidFill>
                <a:latin typeface="Courier New" pitchFamily="49" charset="0"/>
              </a:rPr>
              <a:t>prime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ș</a:t>
            </a:r>
            <a:r>
              <a:rPr lang="es-ES" sz="1600" dirty="0" smtClean="0">
                <a:solidFill>
                  <a:schemeClr val="tx2"/>
                </a:solidFill>
                <a:latin typeface="Courier New" pitchFamily="49" charset="0"/>
              </a:rPr>
              <a:t>te </a:t>
            </a:r>
            <a:r>
              <a:rPr lang="es-ES" sz="1600" dirty="0" err="1" smtClean="0">
                <a:solidFill>
                  <a:schemeClr val="tx2"/>
                </a:solidFill>
                <a:latin typeface="Courier New" pitchFamily="49" charset="0"/>
              </a:rPr>
              <a:t>ecourile</a:t>
            </a:r>
            <a:r>
              <a:rPr lang="es-E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ș</a:t>
            </a:r>
            <a:r>
              <a:rPr lang="es-ES" sz="1600" dirty="0" smtClean="0">
                <a:solidFill>
                  <a:schemeClr val="tx2"/>
                </a:solidFill>
                <a:latin typeface="Courier New" pitchFamily="49" charset="0"/>
              </a:rPr>
              <a:t>i f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ă</a:t>
            </a:r>
            <a:r>
              <a:rPr lang="es-E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chemeClr val="tx2"/>
                </a:solidFill>
                <a:latin typeface="Courier New" pitchFamily="49" charset="0"/>
              </a:rPr>
              <a:t>reuniunea</a:t>
            </a:r>
            <a:r>
              <a:rPr lang="es-E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chemeClr val="tx2"/>
                </a:solidFill>
                <a:latin typeface="Courier New" pitchFamily="49" charset="0"/>
              </a:rPr>
              <a:t>lor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*/</a:t>
            </a:r>
            <a:endParaRPr lang="es-ES" sz="16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ro-RO" sz="16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[q = 1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to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N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leg[q]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AND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(q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&lt;&gt; 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rinte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))]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receive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ecou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[p](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top_nou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top = top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top_nou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(p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&lt;&gt;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inițiator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send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ecou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[p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rinte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](top);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Algoritmi</a:t>
            </a:r>
            <a:r>
              <a:rPr lang="en-US" sz="2800" dirty="0"/>
              <a:t> cu </a:t>
            </a:r>
            <a:r>
              <a:rPr lang="en-US" sz="2800" dirty="0" err="1"/>
              <a:t>mesaje</a:t>
            </a:r>
            <a:r>
              <a:rPr lang="en-US" sz="2800" dirty="0"/>
              <a:t> de </a:t>
            </a:r>
            <a:r>
              <a:rPr lang="en-US" sz="2800" dirty="0" err="1"/>
              <a:t>sondaj</a:t>
            </a:r>
            <a:r>
              <a:rPr lang="en-US" sz="2800" dirty="0"/>
              <a:t> cu </a:t>
            </a:r>
            <a:r>
              <a:rPr lang="en-US" sz="2800" dirty="0" err="1" smtClean="0"/>
              <a:t>ecou</a:t>
            </a:r>
            <a:r>
              <a:rPr lang="ro-RO" sz="2800" dirty="0" smtClean="0"/>
              <a:t> (3)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952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2087488"/>
                <a:ext cx="8763000" cy="3285728"/>
              </a:xfrm>
            </p:spPr>
            <p:txBody>
              <a:bodyPr/>
              <a:lstStyle/>
              <a:p>
                <a:pPr eaLnBrk="1" hangingPunct="1"/>
                <a:r>
                  <a:rPr lang="ro-RO" sz="2400" b="1" dirty="0" smtClean="0">
                    <a:solidFill>
                      <a:srgbClr val="FF0000"/>
                    </a:solidFill>
                  </a:rPr>
                  <a:t>Cazul general</a:t>
                </a:r>
                <a:endParaRPr lang="ro-RO" sz="2400" dirty="0" smtClean="0">
                  <a:solidFill>
                    <a:srgbClr val="FF0000"/>
                  </a:solidFill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ro-RO" sz="1800" dirty="0" smtClean="0"/>
                  <a:t>după ce primeşte un </a:t>
                </a:r>
                <a:r>
                  <a:rPr lang="ro-RO" sz="1800" dirty="0" smtClean="0">
                    <a:solidFill>
                      <a:srgbClr val="FF0000"/>
                    </a:solidFill>
                  </a:rPr>
                  <a:t>prim</a:t>
                </a:r>
                <a:r>
                  <a:rPr lang="ro-RO" sz="1800" dirty="0" smtClean="0"/>
                  <a:t> mesaj de sondaj, un nod îl propagă tuturor celorlalţi vecini</a:t>
                </a: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ro-RO" sz="1800" dirty="0" smtClean="0"/>
                  <a:t>nodul aşteaptă ecouri de la vecini</a:t>
                </a: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ro-RO" sz="1800" b="1" dirty="0" smtClean="0"/>
                  <a:t>există cicluri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i="1" smtClean="0"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ro-RO" sz="1800" dirty="0" smtClean="0"/>
                  <a:t> nodul poate primi și sondaje</a:t>
                </a:r>
              </a:p>
              <a:p>
                <a:pPr lvl="2" eaLnBrk="1" hangingPunct="1">
                  <a:lnSpc>
                    <a:spcPct val="150000"/>
                  </a:lnSpc>
                </a:pPr>
                <a:r>
                  <a:rPr lang="ro-RO" sz="1800" dirty="0" smtClean="0"/>
                  <a:t>topologia locală va fi transmisă doar ca ecou la primul sondaj</a:t>
                </a:r>
              </a:p>
              <a:p>
                <a:pPr lvl="2" eaLnBrk="1" hangingPunct="1">
                  <a:lnSpc>
                    <a:spcPct val="150000"/>
                  </a:lnSpc>
                </a:pPr>
                <a:r>
                  <a:rPr lang="ro-RO" sz="1800" dirty="0" smtClean="0"/>
                  <a:t>pentru restul sondajelor se transmite o topologie nulă</a:t>
                </a:r>
              </a:p>
              <a:p>
                <a:pPr lvl="2" eaLnBrk="1" hangingPunct="1">
                  <a:lnSpc>
                    <a:spcPct val="150000"/>
                  </a:lnSpc>
                </a:pPr>
                <a:r>
                  <a:rPr lang="ro-RO" sz="1800" dirty="0" smtClean="0"/>
                  <a:t>sondajele și ecourile trebuie recepţionate pe acelaşi canal</a:t>
                </a:r>
              </a:p>
              <a:p>
                <a:pPr eaLnBrk="1" hangingPunct="1">
                  <a:buFontTx/>
                  <a:buNone/>
                </a:pPr>
                <a:endParaRPr lang="ro-RO" sz="2000" dirty="0" smtClean="0"/>
              </a:p>
            </p:txBody>
          </p:sp>
        </mc:Choice>
        <mc:Fallback xmlns="">
          <p:sp>
            <p:nvSpPr>
              <p:cNvPr id="6195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2087488"/>
                <a:ext cx="8763000" cy="3285728"/>
              </a:xfrm>
              <a:blipFill rotWithShape="1">
                <a:blip r:embed="rId3"/>
                <a:stretch>
                  <a:fillRect l="-904" t="-1299" r="-1113" b="-13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Algoritmi</a:t>
            </a:r>
            <a:r>
              <a:rPr lang="en-US" sz="2800" dirty="0"/>
              <a:t> cu </a:t>
            </a:r>
            <a:r>
              <a:rPr lang="en-US" sz="2800" dirty="0" err="1"/>
              <a:t>mesaje</a:t>
            </a:r>
            <a:r>
              <a:rPr lang="en-US" sz="2800" dirty="0"/>
              <a:t> de </a:t>
            </a:r>
            <a:r>
              <a:rPr lang="en-US" sz="2800" dirty="0" err="1"/>
              <a:t>sondaj</a:t>
            </a:r>
            <a:r>
              <a:rPr lang="en-US" sz="2800" dirty="0"/>
              <a:t> cu </a:t>
            </a:r>
            <a:r>
              <a:rPr lang="en-US" sz="2800" dirty="0" err="1" smtClean="0"/>
              <a:t>ecou</a:t>
            </a:r>
            <a:r>
              <a:rPr lang="ro-RO" sz="2800" dirty="0" smtClean="0"/>
              <a:t> (4)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9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9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9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9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516" y="1754807"/>
            <a:ext cx="8712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/* index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inițiator 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*/</a:t>
            </a:r>
            <a:endParaRPr lang="ro-RO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/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 pitchFamily="49" charset="0"/>
              </a:rPr>
              <a:t>ini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țiator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indexul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nodului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ini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ț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iator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ro-RO" sz="1600" b="1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ro-RO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fel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sondă, ecou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ro-RO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type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def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tip_leg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[1: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];</a:t>
            </a:r>
            <a:endParaRPr lang="ro-RO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type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def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tip_top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[1: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, 1: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];</a:t>
            </a:r>
          </a:p>
          <a:p>
            <a:pPr eaLnBrk="1" hangingPunct="1">
              <a:buFontTx/>
              <a:buNone/>
            </a:pPr>
            <a:endParaRPr lang="ro-RO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chan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sondă-ecou[1: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](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fel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tip_mesaj,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transm,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top);</a:t>
            </a:r>
            <a:endParaRPr lang="ro-RO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chan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ecou_final(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top);</a:t>
            </a:r>
            <a:endParaRPr lang="ro-RO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ro-RO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process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 Nod[p=1 to N]{</a:t>
            </a: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tip_leg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 leg = vecinii_lui_p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top = ([N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N]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FALSE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ărinte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= n + 1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ro-RO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top_nou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ro-RO" sz="16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Algoritmi</a:t>
            </a:r>
            <a:r>
              <a:rPr lang="en-US" sz="2800" dirty="0"/>
              <a:t> cu </a:t>
            </a:r>
            <a:r>
              <a:rPr lang="en-US" sz="2800" dirty="0" err="1"/>
              <a:t>mesaje</a:t>
            </a:r>
            <a:r>
              <a:rPr lang="en-US" sz="2800" dirty="0"/>
              <a:t> de </a:t>
            </a:r>
            <a:r>
              <a:rPr lang="en-US" sz="2800" dirty="0" err="1"/>
              <a:t>sondaj</a:t>
            </a:r>
            <a:r>
              <a:rPr lang="en-US" sz="2800" dirty="0"/>
              <a:t> cu </a:t>
            </a:r>
            <a:r>
              <a:rPr lang="en-US" sz="2800" dirty="0" err="1" smtClean="0"/>
              <a:t>ecou</a:t>
            </a:r>
            <a:r>
              <a:rPr lang="ro-RO" sz="2800" dirty="0" smtClean="0"/>
              <a:t> (5)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988840"/>
            <a:ext cx="8763000" cy="352816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sv-SE" sz="1600" dirty="0">
                <a:solidFill>
                  <a:schemeClr val="tx2"/>
                </a:solidFill>
                <a:latin typeface="Courier New" pitchFamily="49" charset="0"/>
              </a:rPr>
              <a:t>actualizeaz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ă</a:t>
            </a:r>
            <a:r>
              <a:rPr lang="sv-SE" sz="1600" dirty="0">
                <a:solidFill>
                  <a:schemeClr val="tx2"/>
                </a:solidFill>
                <a:latin typeface="Courier New" pitchFamily="49" charset="0"/>
              </a:rPr>
              <a:t> vecinii lui p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top[p,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1:N]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leg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</a:p>
          <a:p>
            <a:pPr eaLnBrk="1" hangingPunct="1">
              <a:buFontTx/>
              <a:buNone/>
            </a:pP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fel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k;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transm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nr_ecouri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p &lt;&gt; inițiator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receive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 sond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-ecou[p](k, 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ărinte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, top_nou);</a:t>
            </a:r>
            <a:endParaRPr lang="ro-RO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endParaRPr lang="pt-BR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pt-BR" sz="160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ro-RO" sz="1600" dirty="0"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fr-FR" sz="1600" dirty="0" err="1" smtClean="0">
                <a:solidFill>
                  <a:schemeClr val="tx2"/>
                </a:solidFill>
                <a:latin typeface="Courier New" pitchFamily="49" charset="0"/>
              </a:rPr>
              <a:t>transmite</a:t>
            </a:r>
            <a:r>
              <a:rPr lang="fr-FR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  <a:latin typeface="Courier New" pitchFamily="49" charset="0"/>
              </a:rPr>
              <a:t>sondaje</a:t>
            </a:r>
            <a:r>
              <a:rPr lang="fr-FR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  <a:latin typeface="Courier New" pitchFamily="49" charset="0"/>
              </a:rPr>
              <a:t>celorlalte</a:t>
            </a:r>
            <a:r>
              <a:rPr lang="fr-FR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  <a:latin typeface="Courier New" pitchFamily="49" charset="0"/>
              </a:rPr>
              <a:t>noduri</a:t>
            </a:r>
            <a:r>
              <a:rPr lang="fr-FR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  <a:latin typeface="Courier New" pitchFamily="49" charset="0"/>
              </a:rPr>
              <a:t>vecine</a:t>
            </a:r>
            <a:r>
              <a:rPr lang="fr-FR" sz="1600" dirty="0" smtClean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fr-FR" sz="1600" dirty="0" err="1" smtClean="0">
                <a:solidFill>
                  <a:schemeClr val="tx2"/>
                </a:solidFill>
                <a:latin typeface="Courier New" pitchFamily="49" charset="0"/>
              </a:rPr>
              <a:t>copiii</a:t>
            </a:r>
            <a:r>
              <a:rPr lang="fr-FR" sz="1600" dirty="0" smtClean="0">
                <a:solidFill>
                  <a:schemeClr val="tx2"/>
                </a:solidFill>
                <a:latin typeface="Courier New" pitchFamily="49" charset="0"/>
              </a:rPr>
              <a:t> lui p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 */</a:t>
            </a:r>
            <a:endParaRPr lang="fr-FR" sz="16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[q = 1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to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N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(leg[q]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(q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&lt;&gt;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ărinte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))] {</a:t>
            </a:r>
          </a:p>
          <a:p>
            <a:pPr marL="0" indent="0" eaLnBrk="1" hangingPunct="1"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send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sond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ecou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[q](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sond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, p, O); 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topologie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nul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ă */</a:t>
            </a:r>
          </a:p>
          <a:p>
            <a:pPr marL="0" indent="0" eaLnBrk="1" hangingPunct="1"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nr_ecouri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= nr_ecouri + 1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16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Algoritmi</a:t>
            </a:r>
            <a:r>
              <a:rPr lang="en-US" sz="2800" dirty="0"/>
              <a:t> cu </a:t>
            </a:r>
            <a:r>
              <a:rPr lang="en-US" sz="2800" dirty="0" err="1"/>
              <a:t>mesaje</a:t>
            </a:r>
            <a:r>
              <a:rPr lang="en-US" sz="2800" dirty="0"/>
              <a:t> de </a:t>
            </a:r>
            <a:r>
              <a:rPr lang="en-US" sz="2800" dirty="0" err="1"/>
              <a:t>sondaj</a:t>
            </a:r>
            <a:r>
              <a:rPr lang="en-US" sz="2800" dirty="0"/>
              <a:t> cu </a:t>
            </a:r>
            <a:r>
              <a:rPr lang="en-US" sz="2800" dirty="0" err="1" smtClean="0"/>
              <a:t>ecou</a:t>
            </a:r>
            <a:r>
              <a:rPr lang="ro-RO" sz="2800" dirty="0" smtClean="0"/>
              <a:t> (6)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382000" cy="483076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550" b="1" dirty="0" err="1" smtClean="0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fr-FR" sz="155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1550" dirty="0" err="1" smtClean="0">
                <a:solidFill>
                  <a:srgbClr val="C00000"/>
                </a:solidFill>
                <a:latin typeface="Courier New" pitchFamily="49" charset="0"/>
              </a:rPr>
              <a:t>tip_arb</a:t>
            </a:r>
            <a:r>
              <a:rPr lang="fr-FR" sz="155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1550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fr-FR" sz="1550" b="1" dirty="0" smtClean="0">
                <a:solidFill>
                  <a:srgbClr val="C00000"/>
                </a:solidFill>
                <a:latin typeface="Courier New" pitchFamily="49" charset="0"/>
              </a:rPr>
              <a:t>[1:N,1:N</a:t>
            </a:r>
            <a:r>
              <a:rPr lang="fr-FR" sz="1550" dirty="0" smtClean="0">
                <a:solidFill>
                  <a:srgbClr val="C00000"/>
                </a:solidFill>
                <a:latin typeface="Courier New" pitchFamily="49" charset="0"/>
              </a:rPr>
              <a:t>];</a:t>
            </a:r>
            <a:endParaRPr lang="fr-FR" sz="1550" b="1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550" b="1" dirty="0">
                <a:solidFill>
                  <a:srgbClr val="C00000"/>
                </a:solidFill>
                <a:latin typeface="Courier New" pitchFamily="49" charset="0"/>
              </a:rPr>
              <a:t>chan</a:t>
            </a:r>
            <a:r>
              <a:rPr lang="fr-FR" sz="155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1550" dirty="0" err="1" smtClean="0">
                <a:solidFill>
                  <a:srgbClr val="C00000"/>
                </a:solidFill>
                <a:latin typeface="Courier New" pitchFamily="49" charset="0"/>
              </a:rPr>
              <a:t>sondaj</a:t>
            </a:r>
            <a:r>
              <a:rPr lang="fr-FR" sz="1550" dirty="0" smtClean="0">
                <a:solidFill>
                  <a:srgbClr val="C00000"/>
                </a:solidFill>
                <a:latin typeface="Courier New" pitchFamily="49" charset="0"/>
              </a:rPr>
              <a:t>[1:N</a:t>
            </a:r>
            <a:r>
              <a:rPr lang="fr-FR" sz="1550" dirty="0">
                <a:solidFill>
                  <a:srgbClr val="C00000"/>
                </a:solidFill>
                <a:latin typeface="Courier New" pitchFamily="49" charset="0"/>
              </a:rPr>
              <a:t>](</a:t>
            </a:r>
            <a:r>
              <a:rPr lang="fr-FR" sz="1550" dirty="0" err="1">
                <a:solidFill>
                  <a:srgbClr val="C00000"/>
                </a:solidFill>
                <a:latin typeface="Courier New" pitchFamily="49" charset="0"/>
              </a:rPr>
              <a:t>tip_arb,tip_mesaj</a:t>
            </a:r>
            <a:r>
              <a:rPr lang="fr-FR" sz="1550" dirty="0">
                <a:solidFill>
                  <a:srgbClr val="C0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550" b="1" dirty="0" smtClean="0">
                <a:solidFill>
                  <a:srgbClr val="C00000"/>
                </a:solidFill>
                <a:latin typeface="Courier New" pitchFamily="49" charset="0"/>
              </a:rPr>
              <a:t>const</a:t>
            </a:r>
            <a:r>
              <a:rPr lang="en-US" sz="155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55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1550" dirty="0" err="1" smtClean="0">
                <a:solidFill>
                  <a:srgbClr val="C00000"/>
                </a:solidFill>
                <a:latin typeface="Courier New" pitchFamily="49" charset="0"/>
              </a:rPr>
              <a:t>ini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țiator = </a:t>
            </a:r>
            <a:r>
              <a:rPr lang="en-US" sz="1550" dirty="0" err="1">
                <a:solidFill>
                  <a:srgbClr val="C00000"/>
                </a:solidFill>
                <a:latin typeface="Courier New" pitchFamily="49" charset="0"/>
              </a:rPr>
              <a:t>indexul</a:t>
            </a:r>
            <a:r>
              <a:rPr lang="en-US" sz="155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err="1">
                <a:solidFill>
                  <a:srgbClr val="C00000"/>
                </a:solidFill>
                <a:latin typeface="Courier New" pitchFamily="49" charset="0"/>
              </a:rPr>
              <a:t>nodului</a:t>
            </a:r>
            <a:r>
              <a:rPr lang="en-US" sz="155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err="1">
                <a:solidFill>
                  <a:srgbClr val="C00000"/>
                </a:solidFill>
                <a:latin typeface="Courier New" pitchFamily="49" charset="0"/>
              </a:rPr>
              <a:t>ini</a:t>
            </a:r>
            <a:r>
              <a:rPr lang="ro-RO" sz="1550" dirty="0">
                <a:solidFill>
                  <a:srgbClr val="C00000"/>
                </a:solidFill>
                <a:latin typeface="Courier New" pitchFamily="49" charset="0"/>
              </a:rPr>
              <a:t>ț</a:t>
            </a:r>
            <a:r>
              <a:rPr lang="en-US" sz="1550" dirty="0" err="1">
                <a:solidFill>
                  <a:srgbClr val="C00000"/>
                </a:solidFill>
                <a:latin typeface="Courier New" pitchFamily="49" charset="0"/>
              </a:rPr>
              <a:t>iator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ro-RO" sz="155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55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endParaRPr lang="sv-SE" sz="155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550" b="1" dirty="0" smtClean="0">
                <a:solidFill>
                  <a:srgbClr val="C00000"/>
                </a:solidFill>
                <a:latin typeface="Courier New" pitchFamily="49" charset="0"/>
              </a:rPr>
              <a:t>process</a:t>
            </a:r>
            <a:r>
              <a:rPr lang="sv-SE" sz="1550" dirty="0" smtClean="0">
                <a:solidFill>
                  <a:srgbClr val="C00000"/>
                </a:solidFill>
                <a:latin typeface="Courier New" pitchFamily="49" charset="0"/>
              </a:rPr>
              <a:t> Nod[p=1 to N]{</a:t>
            </a:r>
            <a:endParaRPr lang="sv-SE" sz="155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550" b="1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sv-SE" sz="1550" b="1" dirty="0" smtClean="0">
                <a:solidFill>
                  <a:srgbClr val="C00000"/>
                </a:solidFill>
                <a:latin typeface="Courier New" pitchFamily="49" charset="0"/>
              </a:rPr>
              <a:t>tip_arb</a:t>
            </a:r>
            <a:r>
              <a:rPr lang="sv-SE" sz="1550" dirty="0" smtClean="0">
                <a:solidFill>
                  <a:srgbClr val="C00000"/>
                </a:solidFill>
                <a:latin typeface="Courier New" pitchFamily="49" charset="0"/>
              </a:rPr>
              <a:t> arb, T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ro-RO" sz="155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55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550" b="1" dirty="0" err="1" smtClean="0">
                <a:solidFill>
                  <a:srgbClr val="C00000"/>
                </a:solidFill>
                <a:latin typeface="Courier New" pitchFamily="49" charset="0"/>
              </a:rPr>
              <a:t>tip_mesaj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sv-SE" sz="1550" dirty="0" smtClean="0">
                <a:solidFill>
                  <a:srgbClr val="C00000"/>
                </a:solidFill>
                <a:latin typeface="Courier New" pitchFamily="49" charset="0"/>
              </a:rPr>
              <a:t>m</a:t>
            </a:r>
            <a:r>
              <a:rPr lang="en-US" sz="1550" dirty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en-US" sz="155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1550" b="1" dirty="0" smtClean="0">
                <a:solidFill>
                  <a:srgbClr val="C00000"/>
                </a:solidFill>
                <a:latin typeface="Courier New" pitchFamily="49" charset="0"/>
              </a:rPr>
              <a:t>bool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top[1:N,1:N];</a:t>
            </a:r>
            <a:endParaRPr lang="ro-RO" sz="155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ro-RO" sz="1550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ro-RO" sz="1550" b="1" dirty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ro-RO" sz="155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inițiator </a:t>
            </a:r>
            <a:r>
              <a:rPr lang="en-US" sz="1550" dirty="0">
                <a:solidFill>
                  <a:srgbClr val="C00000"/>
                </a:solidFill>
                <a:latin typeface="Courier New" pitchFamily="49" charset="0"/>
              </a:rPr>
              <a:t>=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= p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{</a:t>
            </a:r>
            <a:endParaRPr lang="ro-RO" sz="155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550" dirty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es-ES" sz="1550" dirty="0" err="1">
                <a:solidFill>
                  <a:srgbClr val="C00000"/>
                </a:solidFill>
                <a:latin typeface="Courier New" pitchFamily="49" charset="0"/>
              </a:rPr>
              <a:t>calculeaza</a:t>
            </a:r>
            <a:r>
              <a:rPr lang="es-ES" sz="1550" dirty="0">
                <a:solidFill>
                  <a:srgbClr val="C00000"/>
                </a:solidFill>
                <a:latin typeface="Courier New" pitchFamily="49" charset="0"/>
              </a:rPr>
              <a:t> T pe baza top;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55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ro-RO" sz="1550" dirty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s-ES" sz="1550" dirty="0">
                <a:solidFill>
                  <a:srgbClr val="C00000"/>
                </a:solidFill>
                <a:latin typeface="Courier New" pitchFamily="49" charset="0"/>
              </a:rPr>
              <a:t>m </a:t>
            </a:r>
            <a:r>
              <a:rPr lang="es-ES" sz="155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es-ES" sz="1550" dirty="0" err="1" smtClean="0">
                <a:solidFill>
                  <a:srgbClr val="C00000"/>
                </a:solidFill>
                <a:latin typeface="Courier New" pitchFamily="49" charset="0"/>
              </a:rPr>
              <a:t>mesaj_de_transmis</a:t>
            </a:r>
            <a:endParaRPr lang="ro-RO" sz="155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550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  <a:r>
              <a:rPr lang="en-US" sz="1550" b="1" dirty="0" smtClean="0">
                <a:solidFill>
                  <a:srgbClr val="C00000"/>
                </a:solidFill>
                <a:latin typeface="Courier New" pitchFamily="49" charset="0"/>
              </a:rPr>
              <a:t> else</a:t>
            </a:r>
            <a:endParaRPr lang="sv-SE" sz="1550" b="1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55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ro-RO" sz="1550" dirty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sz="1550" b="1" dirty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en-US" sz="155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err="1">
                <a:solidFill>
                  <a:srgbClr val="C00000"/>
                </a:solidFill>
                <a:latin typeface="Courier New" pitchFamily="49" charset="0"/>
              </a:rPr>
              <a:t>sondaj</a:t>
            </a:r>
            <a:r>
              <a:rPr lang="en-US" sz="1550" dirty="0">
                <a:solidFill>
                  <a:srgbClr val="C00000"/>
                </a:solidFill>
                <a:latin typeface="Courier New" pitchFamily="49" charset="0"/>
              </a:rPr>
              <a:t>[p](</a:t>
            </a:r>
            <a:r>
              <a:rPr lang="en-US" sz="1550" dirty="0" err="1">
                <a:solidFill>
                  <a:srgbClr val="C00000"/>
                </a:solidFill>
                <a:latin typeface="Courier New" pitchFamily="49" charset="0"/>
              </a:rPr>
              <a:t>arb,m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endParaRPr lang="ro-RO" sz="155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ro-RO" sz="1550" b="1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550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[q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=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1 </a:t>
            </a:r>
            <a:r>
              <a:rPr lang="en-US" sz="1550" b="1" dirty="0" smtClean="0">
                <a:solidFill>
                  <a:srgbClr val="C00000"/>
                </a:solidFill>
                <a:latin typeface="Courier New" pitchFamily="49" charset="0"/>
              </a:rPr>
              <a:t>to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N </a:t>
            </a:r>
            <a:r>
              <a:rPr lang="en-US" sz="1550" b="1" dirty="0" err="1" smtClean="0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q </a:t>
            </a:r>
            <a:r>
              <a:rPr lang="en-US" sz="1550" dirty="0" err="1" smtClean="0">
                <a:solidFill>
                  <a:srgbClr val="C00000"/>
                </a:solidFill>
                <a:latin typeface="Courier New" pitchFamily="49" charset="0"/>
              </a:rPr>
              <a:t>este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err="1" smtClean="0">
                <a:solidFill>
                  <a:srgbClr val="C00000"/>
                </a:solidFill>
                <a:latin typeface="Courier New" pitchFamily="49" charset="0"/>
              </a:rPr>
              <a:t>fiul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err="1" smtClean="0">
                <a:solidFill>
                  <a:srgbClr val="C00000"/>
                </a:solidFill>
                <a:latin typeface="Courier New" pitchFamily="49" charset="0"/>
              </a:rPr>
              <a:t>lui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p in arb]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de-DE" sz="1550" b="1" dirty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de-DE" sz="1550" dirty="0">
                <a:solidFill>
                  <a:srgbClr val="C00000"/>
                </a:solidFill>
                <a:latin typeface="Courier New" pitchFamily="49" charset="0"/>
              </a:rPr>
              <a:t> sondaj[q](arb,m</a:t>
            </a:r>
            <a:r>
              <a:rPr lang="de-DE" sz="155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en-US" sz="155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50" dirty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ro-RO" sz="155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665387" y="4077072"/>
            <a:ext cx="3600400" cy="936104"/>
          </a:xfrm>
          <a:prstGeom prst="wedgeRoundRectCallout">
            <a:avLst>
              <a:gd name="adj1" fmla="val -44335"/>
              <a:gd name="adj2" fmla="val -8316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Times" charset="0"/>
              </a:rPr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" charset="0"/>
              </a:rPr>
              <a:t>op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este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o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matrice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cu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topologia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arborelui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fr-FR" sz="2800" dirty="0" err="1"/>
              <a:t>Difuzarea</a:t>
            </a:r>
            <a:r>
              <a:rPr lang="fr-FR" sz="2800" dirty="0"/>
              <a:t> </a:t>
            </a:r>
            <a:r>
              <a:rPr lang="fr-FR" sz="2800" dirty="0" err="1"/>
              <a:t>mesajelor</a:t>
            </a:r>
            <a:r>
              <a:rPr lang="fr-FR" sz="2800" dirty="0"/>
              <a:t> </a:t>
            </a:r>
            <a:r>
              <a:rPr lang="fr-FR" sz="2800" dirty="0" err="1"/>
              <a:t>folosind</a:t>
            </a:r>
            <a:r>
              <a:rPr lang="fr-FR" sz="2800" dirty="0"/>
              <a:t> </a:t>
            </a:r>
            <a:r>
              <a:rPr lang="fr-FR" sz="2800" dirty="0" err="1"/>
              <a:t>sondaje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 bwMode="auto">
              <a:xfrm>
                <a:off x="4665387" y="5647683"/>
                <a:ext cx="3168352" cy="79208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sv-SE" sz="1800" dirty="0" smtClean="0"/>
                  <a:t>N</a:t>
                </a:r>
                <a:r>
                  <a:rPr lang="ro-RO" sz="1800" dirty="0" smtClean="0"/>
                  <a:t>umărul</a:t>
                </a:r>
                <a:r>
                  <a:rPr lang="ro-RO" sz="1800" dirty="0"/>
                  <a:t> </a:t>
                </a:r>
                <a:r>
                  <a:rPr lang="sv-SE" sz="1800" dirty="0" smtClean="0"/>
                  <a:t>de mesaje</a:t>
                </a:r>
                <a:r>
                  <a:rPr lang="ro-RO" sz="1800" dirty="0" smtClean="0"/>
                  <a:t> =</a:t>
                </a:r>
                <a:r>
                  <a:rPr lang="sv-SE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𝑁</m:t>
                    </m:r>
                    <m:r>
                      <a:rPr lang="ro-RO" sz="2000" b="0" i="1" smtClean="0">
                        <a:latin typeface="Cambria Math"/>
                      </a:rPr>
                      <m:t>−1</m:t>
                    </m:r>
                  </m:oMath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5387" y="5647683"/>
                <a:ext cx="3168352" cy="79208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56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456" y="2049810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endParaRPr lang="ro-RO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   /* 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prime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ș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te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ecourile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600" dirty="0" err="1" smtClean="0">
                <a:solidFill>
                  <a:schemeClr val="tx2"/>
                </a:solidFill>
                <a:latin typeface="Courier New" pitchFamily="49" charset="0"/>
              </a:rPr>
              <a:t>ș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f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ă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reuniunea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lor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sau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sonde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600" dirty="0" err="1">
                <a:solidFill>
                  <a:schemeClr val="tx2"/>
                </a:solidFill>
                <a:latin typeface="Courier New" pitchFamily="49" charset="0"/>
              </a:rPr>
              <a:t>ș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ignor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ă */</a:t>
            </a:r>
            <a:endParaRPr lang="ro-RO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while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 (nr_ecouri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0) {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receive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 sond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-ecou[p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</a:rPr>
              <a:t>](k, transm, top_nou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endParaRPr lang="pt-BR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pt-BR" sz="1600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 (k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==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sond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send sond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-ecou[transm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</a:rPr>
              <a:t>](ecou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p,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O);</a:t>
            </a:r>
            <a:endParaRPr lang="pt-BR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pt-BR" sz="1600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else if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(k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==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ecou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 {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      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op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top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top_nou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nr_ecouri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nr_ecouri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–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1;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(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&lt;&gt;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inițiator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send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 sond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-ecou[p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ărinte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](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</a:rPr>
              <a:t>ecou, p, top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pt-BR" sz="16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Algoritmi</a:t>
            </a:r>
            <a:r>
              <a:rPr lang="en-US" sz="2800" dirty="0"/>
              <a:t> cu </a:t>
            </a:r>
            <a:r>
              <a:rPr lang="en-US" sz="2800" dirty="0" err="1"/>
              <a:t>mesaje</a:t>
            </a:r>
            <a:r>
              <a:rPr lang="en-US" sz="2800" dirty="0"/>
              <a:t> de </a:t>
            </a:r>
            <a:r>
              <a:rPr lang="en-US" sz="2800" dirty="0" err="1"/>
              <a:t>sondaj</a:t>
            </a:r>
            <a:r>
              <a:rPr lang="en-US" sz="2800" dirty="0"/>
              <a:t> cu </a:t>
            </a:r>
            <a:r>
              <a:rPr lang="en-US" sz="2800" dirty="0" err="1" smtClean="0"/>
              <a:t>ecou</a:t>
            </a:r>
            <a:r>
              <a:rPr lang="ro-RO" sz="2800" dirty="0" smtClean="0"/>
              <a:t> (7)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Complexitate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Numar mesaje</a:t>
            </a:r>
          </a:p>
          <a:p>
            <a:pPr marL="0" indent="0">
              <a:buFontTx/>
              <a:buNone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Fiecare legătură (aparţinând arborelui de acoperire) corespunzătoare primei sonde poartă </a:t>
            </a:r>
            <a:r>
              <a:rPr lang="pt-BR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două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mesaje (sonda şi ecoul) </a:t>
            </a:r>
          </a:p>
          <a:p>
            <a:pPr marL="0" indent="0">
              <a:buFontTx/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Celelalte,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â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te </a:t>
            </a:r>
            <a:r>
              <a:rPr lang="pt-BR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patru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(două sonde şi două ecouri) </a:t>
            </a:r>
          </a:p>
          <a:p>
            <a:pPr marL="0" indent="0">
              <a:buFontTx/>
              <a:buNone/>
            </a:pPr>
            <a:r>
              <a:rPr lang="es-ES" sz="2400" dirty="0" err="1">
                <a:latin typeface="Arial" pitchFamily="34" charset="0"/>
                <a:cs typeface="Arial" pitchFamily="34" charset="0"/>
              </a:rPr>
              <a:t>Transmiterea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err="1">
                <a:latin typeface="Arial" pitchFamily="34" charset="0"/>
                <a:cs typeface="Arial" pitchFamily="34" charset="0"/>
              </a:rPr>
              <a:t>topologiei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de la </a:t>
            </a:r>
            <a:r>
              <a:rPr lang="es-ES" sz="2400" dirty="0" err="1">
                <a:latin typeface="Arial" pitchFamily="34" charset="0"/>
                <a:cs typeface="Arial" pitchFamily="34" charset="0"/>
              </a:rPr>
              <a:t>iniţiator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la </a:t>
            </a:r>
            <a:r>
              <a:rPr lang="es-ES" sz="2400" dirty="0" err="1">
                <a:latin typeface="Arial" pitchFamily="34" charset="0"/>
                <a:cs typeface="Arial" pitchFamily="34" charset="0"/>
              </a:rPr>
              <a:t>noduri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err="1">
                <a:latin typeface="Arial" pitchFamily="34" charset="0"/>
                <a:cs typeface="Arial" pitchFamily="34" charset="0"/>
              </a:rPr>
              <a:t>necesită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err="1">
                <a:latin typeface="Arial" pitchFamily="34" charset="0"/>
                <a:cs typeface="Arial" pitchFamily="34" charset="0"/>
              </a:rPr>
              <a:t>alte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s-ES" sz="2400" dirty="0" err="1">
                <a:latin typeface="Arial" pitchFamily="34" charset="0"/>
                <a:cs typeface="Arial" pitchFamily="34" charset="0"/>
              </a:rPr>
              <a:t>mesaje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en-GB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35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8" idx="6"/>
            <a:endCxn id="9" idx="2"/>
          </p:cNvCxnSpPr>
          <p:nvPr/>
        </p:nvCxnSpPr>
        <p:spPr bwMode="auto">
          <a:xfrm>
            <a:off x="1979712" y="3301200"/>
            <a:ext cx="27363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2" idx="6"/>
            <a:endCxn id="25" idx="2"/>
          </p:cNvCxnSpPr>
          <p:nvPr/>
        </p:nvCxnSpPr>
        <p:spPr bwMode="auto">
          <a:xfrm>
            <a:off x="2699792" y="4629049"/>
            <a:ext cx="1296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 bwMode="auto">
          <a:xfrm>
            <a:off x="1547664" y="308517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716016" y="308517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131840" y="177281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004048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68144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563888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427984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835696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699792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5536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259632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27584" y="4413025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267744" y="4413025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436096" y="4413025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995936" y="4413025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0" name="Straight Connector 29"/>
          <p:cNvCxnSpPr>
            <a:stCxn id="10" idx="3"/>
            <a:endCxn id="8" idx="0"/>
          </p:cNvCxnSpPr>
          <p:nvPr/>
        </p:nvCxnSpPr>
        <p:spPr bwMode="auto">
          <a:xfrm flipH="1">
            <a:off x="1763688" y="2141592"/>
            <a:ext cx="1431424" cy="943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  <a:endCxn id="9" idx="0"/>
          </p:cNvCxnSpPr>
          <p:nvPr/>
        </p:nvCxnSpPr>
        <p:spPr bwMode="auto">
          <a:xfrm>
            <a:off x="3500616" y="2141592"/>
            <a:ext cx="1431424" cy="943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4"/>
            <a:endCxn id="21" idx="0"/>
          </p:cNvCxnSpPr>
          <p:nvPr/>
        </p:nvCxnSpPr>
        <p:spPr bwMode="auto">
          <a:xfrm flipH="1">
            <a:off x="1043608" y="3517224"/>
            <a:ext cx="720080" cy="895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22" idx="0"/>
          </p:cNvCxnSpPr>
          <p:nvPr/>
        </p:nvCxnSpPr>
        <p:spPr bwMode="auto">
          <a:xfrm>
            <a:off x="1763688" y="3517224"/>
            <a:ext cx="720080" cy="895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25" idx="0"/>
          </p:cNvCxnSpPr>
          <p:nvPr/>
        </p:nvCxnSpPr>
        <p:spPr bwMode="auto">
          <a:xfrm flipH="1">
            <a:off x="4211960" y="3517224"/>
            <a:ext cx="720080" cy="895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4" idx="0"/>
          </p:cNvCxnSpPr>
          <p:nvPr/>
        </p:nvCxnSpPr>
        <p:spPr bwMode="auto">
          <a:xfrm>
            <a:off x="4932040" y="3509606"/>
            <a:ext cx="720080" cy="903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4"/>
            <a:endCxn id="17" idx="0"/>
          </p:cNvCxnSpPr>
          <p:nvPr/>
        </p:nvCxnSpPr>
        <p:spPr bwMode="auto">
          <a:xfrm flipH="1">
            <a:off x="611560" y="4845073"/>
            <a:ext cx="432048" cy="8881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8" idx="0"/>
          </p:cNvCxnSpPr>
          <p:nvPr/>
        </p:nvCxnSpPr>
        <p:spPr bwMode="auto">
          <a:xfrm>
            <a:off x="1043608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2" idx="4"/>
            <a:endCxn id="15" idx="0"/>
          </p:cNvCxnSpPr>
          <p:nvPr/>
        </p:nvCxnSpPr>
        <p:spPr bwMode="auto">
          <a:xfrm flipH="1">
            <a:off x="2051720" y="4845073"/>
            <a:ext cx="432048" cy="8881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4"/>
            <a:endCxn id="16" idx="0"/>
          </p:cNvCxnSpPr>
          <p:nvPr/>
        </p:nvCxnSpPr>
        <p:spPr bwMode="auto">
          <a:xfrm>
            <a:off x="2483768" y="4845073"/>
            <a:ext cx="432048" cy="8881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5" idx="4"/>
            <a:endCxn id="13" idx="0"/>
          </p:cNvCxnSpPr>
          <p:nvPr/>
        </p:nvCxnSpPr>
        <p:spPr bwMode="auto">
          <a:xfrm flipH="1">
            <a:off x="3779912" y="4845073"/>
            <a:ext cx="432048" cy="8881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4" idx="0"/>
          </p:cNvCxnSpPr>
          <p:nvPr/>
        </p:nvCxnSpPr>
        <p:spPr bwMode="auto">
          <a:xfrm>
            <a:off x="4211960" y="4860561"/>
            <a:ext cx="432048" cy="8726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4" idx="4"/>
            <a:endCxn id="11" idx="0"/>
          </p:cNvCxnSpPr>
          <p:nvPr/>
        </p:nvCxnSpPr>
        <p:spPr bwMode="auto">
          <a:xfrm flipH="1">
            <a:off x="5220072" y="4845073"/>
            <a:ext cx="432048" cy="8881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4" idx="4"/>
            <a:endCxn id="12" idx="0"/>
          </p:cNvCxnSpPr>
          <p:nvPr/>
        </p:nvCxnSpPr>
        <p:spPr bwMode="auto">
          <a:xfrm>
            <a:off x="5652120" y="4845073"/>
            <a:ext cx="432048" cy="8881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020272" y="1916832"/>
            <a:ext cx="1892111" cy="461665"/>
            <a:chOff x="6157864" y="1916832"/>
            <a:chExt cx="1892111" cy="461665"/>
          </a:xfrm>
        </p:grpSpPr>
        <p:sp>
          <p:nvSpPr>
            <p:cNvPr id="60" name="Oval 59"/>
            <p:cNvSpPr/>
            <p:nvPr/>
          </p:nvSpPr>
          <p:spPr bwMode="auto">
            <a:xfrm>
              <a:off x="6157864" y="1931640"/>
              <a:ext cx="432048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76256" y="1916832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Inițiator</a:t>
              </a:r>
              <a:endParaRPr lang="en-US" dirty="0"/>
            </a:p>
          </p:txBody>
        </p:sp>
      </p:grpSp>
      <p:sp>
        <p:nvSpPr>
          <p:cNvPr id="62" name="Initiator"/>
          <p:cNvSpPr/>
          <p:nvPr/>
        </p:nvSpPr>
        <p:spPr bwMode="auto">
          <a:xfrm>
            <a:off x="3136392" y="177281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166155" y="2300040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166154" y="2300039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547664" y="382363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545336" y="382363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718304" y="385767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4718304" y="385767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832104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832104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267712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267712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995928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995928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5440680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5440680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283968" y="3425623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123728" y="2852936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771800" y="4145703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563888" y="472514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54588" y="2411016"/>
            <a:ext cx="1638183" cy="461665"/>
            <a:chOff x="6192180" y="2440394"/>
            <a:chExt cx="1638183" cy="461665"/>
          </a:xfrm>
        </p:grpSpPr>
        <p:sp>
          <p:nvSpPr>
            <p:cNvPr id="65" name="Rectangle 64"/>
            <p:cNvSpPr/>
            <p:nvPr/>
          </p:nvSpPr>
          <p:spPr bwMode="auto">
            <a:xfrm>
              <a:off x="6192180" y="2489518"/>
              <a:ext cx="363417" cy="3634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FFFFFF"/>
                  </a:solidFill>
                  <a:latin typeface="Times" charset="0"/>
                </a:rPr>
                <a:t>S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6256" y="2440394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Sondă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054588" y="2905200"/>
            <a:ext cx="1970005" cy="461665"/>
            <a:chOff x="6192180" y="2967335"/>
            <a:chExt cx="1970005" cy="461665"/>
          </a:xfrm>
        </p:grpSpPr>
        <p:sp>
          <p:nvSpPr>
            <p:cNvPr id="69" name="Rectangle 68"/>
            <p:cNvSpPr/>
            <p:nvPr/>
          </p:nvSpPr>
          <p:spPr bwMode="auto">
            <a:xfrm>
              <a:off x="6192180" y="3016459"/>
              <a:ext cx="363417" cy="363417"/>
            </a:xfrm>
            <a:prstGeom prst="rect">
              <a:avLst/>
            </a:prstGeom>
            <a:gradFill>
              <a:gsLst>
                <a:gs pos="0">
                  <a:srgbClr val="03C150"/>
                </a:gs>
                <a:gs pos="80000">
                  <a:srgbClr val="01E90C"/>
                </a:gs>
                <a:gs pos="100000">
                  <a:srgbClr val="79FF89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o-RO" b="1" dirty="0">
                  <a:solidFill>
                    <a:srgbClr val="FFFFFF"/>
                  </a:solidFill>
                  <a:latin typeface="Times" charset="0"/>
                </a:rPr>
                <a:t>O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876256" y="2967335"/>
              <a:ext cx="12859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Ecou vid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54588" y="3399383"/>
            <a:ext cx="1500325" cy="461665"/>
            <a:chOff x="6192180" y="3399383"/>
            <a:chExt cx="1500325" cy="461665"/>
          </a:xfrm>
        </p:grpSpPr>
        <p:sp>
          <p:nvSpPr>
            <p:cNvPr id="74" name="Rectangle 73"/>
            <p:cNvSpPr/>
            <p:nvPr/>
          </p:nvSpPr>
          <p:spPr bwMode="auto">
            <a:xfrm>
              <a:off x="6192180" y="3448507"/>
              <a:ext cx="363417" cy="363417"/>
            </a:xfrm>
            <a:prstGeom prst="rect">
              <a:avLst/>
            </a:prstGeom>
            <a:gradFill>
              <a:gsLst>
                <a:gs pos="0">
                  <a:srgbClr val="FF9900"/>
                </a:gs>
                <a:gs pos="80000">
                  <a:srgbClr val="FFCC00"/>
                </a:gs>
                <a:gs pos="100000">
                  <a:srgbClr val="FFCC66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o-RO" b="1" dirty="0">
                  <a:solidFill>
                    <a:srgbClr val="FFFFFF"/>
                  </a:solidFill>
                  <a:latin typeface="Times" charset="0"/>
                </a:rPr>
                <a:t>E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76256" y="3399383"/>
              <a:ext cx="816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Ecou</a:t>
              </a:r>
              <a:endParaRPr lang="en-US" dirty="0"/>
            </a:p>
          </p:txBody>
        </p:sp>
      </p:grpSp>
      <p:sp>
        <p:nvSpPr>
          <p:cNvPr id="88" name="Rectangle 87"/>
          <p:cNvSpPr/>
          <p:nvPr/>
        </p:nvSpPr>
        <p:spPr bwMode="auto">
          <a:xfrm>
            <a:off x="4216328" y="2849559"/>
            <a:ext cx="363417" cy="363417"/>
          </a:xfrm>
          <a:prstGeom prst="rect">
            <a:avLst/>
          </a:prstGeom>
          <a:gradFill>
            <a:gsLst>
              <a:gs pos="0">
                <a:srgbClr val="03C150"/>
              </a:gs>
              <a:gs pos="80000">
                <a:srgbClr val="01E90C"/>
              </a:gs>
              <a:gs pos="100000">
                <a:srgbClr val="79FF8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O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051720" y="3425623"/>
            <a:ext cx="363417" cy="363417"/>
          </a:xfrm>
          <a:prstGeom prst="rect">
            <a:avLst/>
          </a:prstGeom>
          <a:gradFill>
            <a:gsLst>
              <a:gs pos="0">
                <a:srgbClr val="03C150"/>
              </a:gs>
              <a:gs pos="80000">
                <a:srgbClr val="01E90C"/>
              </a:gs>
              <a:gs pos="100000">
                <a:srgbClr val="79FF8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O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3632519" y="4145702"/>
            <a:ext cx="363417" cy="363417"/>
          </a:xfrm>
          <a:prstGeom prst="rect">
            <a:avLst/>
          </a:prstGeom>
          <a:gradFill>
            <a:gsLst>
              <a:gs pos="0">
                <a:srgbClr val="03C150"/>
              </a:gs>
              <a:gs pos="80000">
                <a:srgbClr val="01E90C"/>
              </a:gs>
              <a:gs pos="100000">
                <a:srgbClr val="79FF8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O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768423" y="4721767"/>
            <a:ext cx="363417" cy="363417"/>
          </a:xfrm>
          <a:prstGeom prst="rect">
            <a:avLst/>
          </a:prstGeom>
          <a:gradFill>
            <a:gsLst>
              <a:gs pos="0">
                <a:srgbClr val="03C150"/>
              </a:gs>
              <a:gs pos="80000">
                <a:srgbClr val="01E90C"/>
              </a:gs>
              <a:gs pos="100000">
                <a:srgbClr val="79FF8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O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001768" y="5369838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940152" y="5369839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558231" y="5373216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4496615" y="5373217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1830039" y="5373216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2768423" y="5373217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389879" y="5373216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1328263" y="5373217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3995936" y="4005064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5432719" y="4005065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27584" y="4005064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2264367" y="4005065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605586" y="2718918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4716016" y="2690972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10" name="Rectangle 109" hidden="1"/>
          <p:cNvSpPr/>
          <p:nvPr/>
        </p:nvSpPr>
        <p:spPr bwMode="auto">
          <a:xfrm>
            <a:off x="3779912" y="1769439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11" name="Rectangle 110" hidden="1"/>
          <p:cNvSpPr/>
          <p:nvPr/>
        </p:nvSpPr>
        <p:spPr bwMode="auto">
          <a:xfrm>
            <a:off x="3180561" y="2309777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Algoritmi</a:t>
            </a:r>
            <a:r>
              <a:rPr lang="en-US" sz="2800" dirty="0"/>
              <a:t> cu </a:t>
            </a:r>
            <a:r>
              <a:rPr lang="en-US" sz="2800" dirty="0" err="1"/>
              <a:t>mesaje</a:t>
            </a:r>
            <a:r>
              <a:rPr lang="en-US" sz="2800" dirty="0"/>
              <a:t> de </a:t>
            </a:r>
            <a:r>
              <a:rPr lang="en-US" sz="2800" dirty="0" err="1"/>
              <a:t>sondaj</a:t>
            </a:r>
            <a:r>
              <a:rPr lang="en-US" sz="2800" dirty="0"/>
              <a:t> cu </a:t>
            </a:r>
            <a:r>
              <a:rPr lang="en-US" sz="2800" dirty="0" err="1" smtClean="0"/>
              <a:t>ecou</a:t>
            </a:r>
            <a:r>
              <a:rPr lang="ro-RO" sz="2800" dirty="0" smtClean="0"/>
              <a:t> (8)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3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0.00556 C 0.02865 0.00556 0.05642 -0.00625 0.05642 -0.02083 C 0.05642 -0.03542 0.02865 -0.04699 -0.00538 -0.04699 C -0.03941 -0.04699 -0.06701 -0.03542 -0.06701 -0.02083 C -0.06701 -0.00625 -0.03941 0.00556 -0.00538 0.00556 Z " pathEditMode="relative" rAng="0" ptsTypes="fffff">
                                      <p:cBhvr>
                                        <p:cTn id="17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-0.12587 0.1276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638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0.12622 0.117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585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1.11111E-6 L 0.23611 -0.0053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-27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4.07407E-6 L -0.25226 -0.0048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-25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486 L -0.23281 -0.0048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9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8281 2.22222E-6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09045 2.96296E-6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0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046 L 0.09497 0.00046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-0.08663 2.96296E-6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0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02777 -0.08889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-4444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46 L 0.0276 -0.08889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4468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02777 -0.08889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-4444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46 L 0.0276 -0.08889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4468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02777 -0.08889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-4444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46 L 0.0276 -0.08889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4468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02777 -0.08889 " pathEditMode="relative" rAng="0" ptsTypes="AA">
                                      <p:cBhvr>
                                        <p:cTn id="24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-4444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46 L 0.0276 -0.08889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0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3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6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9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509 L -0.0467 -0.09491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5000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5504 -0.09537 " pathEditMode="relative" rAng="0" ptsTypes="AA">
                                      <p:cBhvr>
                                        <p:cTn id="31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5023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509 L -0.0467 -0.09491 " pathEditMode="relative" rAng="0" ptsTypes="AA">
                                      <p:cBhvr>
                                        <p:cTn id="32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5000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5504 -0.09537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-0.11805 -0.10764 " pathEditMode="relative" rAng="0" ptsTypes="AA">
                                      <p:cBhvr>
                                        <p:cTn id="35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5394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0.11806 -0.11528 " pathEditMode="relative" rAng="0" ptsTypes="AA">
                                      <p:cBhvr>
                                        <p:cTn id="35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0.00024 C 0.02778 0.00024 0.05347 -0.0162 0.05347 -0.03634 C 0.05347 -0.05671 0.02778 -0.07291 -0.00365 -0.07291 C -0.03507 -0.07291 -0.06059 -0.05671 -0.06059 -0.03634 C -0.06059 -0.0162 -0.03507 0.00024 -0.00365 0.00024 Z " pathEditMode="relative" rAng="0" ptsTypes="fffff">
                                      <p:cBhvr>
                                        <p:cTn id="379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2" grpId="0" animBg="1"/>
      <p:bldP spid="68" grpId="0" animBg="1"/>
      <p:bldP spid="68" grpId="1" animBg="1"/>
      <p:bldP spid="68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3" grpId="0" animBg="1"/>
      <p:bldP spid="73" grpId="1" animBg="1"/>
      <p:bldP spid="73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56" grpId="0" animBg="1"/>
      <p:bldP spid="56" grpId="1" animBg="1"/>
      <p:bldP spid="56" grpId="2" animBg="1"/>
      <p:bldP spid="58" grpId="0" animBg="1"/>
      <p:bldP spid="58" grpId="1" animBg="1"/>
      <p:bldP spid="58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94" grpId="0" animBg="1"/>
      <p:bldP spid="94" grpId="1" animBg="1"/>
      <p:bldP spid="94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08" grpId="0" animBg="1"/>
      <p:bldP spid="108" grpId="1" animBg="1"/>
      <p:bldP spid="108" grpId="2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 animBg="1"/>
      <p:bldP spid="1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Sumar</a:t>
            </a:r>
            <a:endParaRPr lang="en-US" sz="2800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23850" y="1844675"/>
            <a:ext cx="8229600" cy="4525963"/>
          </a:xfrm>
        </p:spPr>
        <p:txBody>
          <a:bodyPr/>
          <a:lstStyle/>
          <a:p>
            <a:r>
              <a:rPr lang="ro-RO" sz="2800" smtClean="0"/>
              <a:t>Difuzarea mesajelor prin inundare</a:t>
            </a:r>
            <a:endParaRPr lang="en-US" sz="2800" smtClean="0"/>
          </a:p>
          <a:p>
            <a:r>
              <a:rPr lang="ro-RO" sz="2800" smtClean="0"/>
              <a:t>Difuzarea mesajelor folosind sondaje</a:t>
            </a:r>
            <a:endParaRPr lang="en-US" sz="2800" smtClean="0"/>
          </a:p>
          <a:p>
            <a:r>
              <a:rPr lang="ro-RO" sz="2800" smtClean="0"/>
              <a:t>Problematica stabilirii topologiei </a:t>
            </a:r>
            <a:endParaRPr lang="en-US" sz="2800" smtClean="0"/>
          </a:p>
          <a:p>
            <a:r>
              <a:rPr lang="ro-RO" sz="2800" smtClean="0"/>
              <a:t>Algoritmul pulsațiilor</a:t>
            </a:r>
            <a:endParaRPr lang="en-US" sz="2800" smtClean="0"/>
          </a:p>
          <a:p>
            <a:r>
              <a:rPr lang="ro-RO" sz="2800" smtClean="0"/>
              <a:t>Algoritmi cu mesaje de sondaj cu ecou</a:t>
            </a:r>
            <a:endParaRPr 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Thank you</a:t>
            </a:r>
          </a:p>
        </p:txBody>
      </p:sp>
      <p:pic>
        <p:nvPicPr>
          <p:cNvPr id="6656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4338638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009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2924175"/>
            <a:ext cx="8915400" cy="1066800"/>
          </a:xfrm>
        </p:spPr>
        <p:txBody>
          <a:bodyPr/>
          <a:lstStyle/>
          <a:p>
            <a:r>
              <a:rPr lang="ro-RO" smtClean="0"/>
              <a:t>Întrebări?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/>
              <a:t>Difuzarea</a:t>
            </a:r>
            <a:r>
              <a:rPr lang="fr-FR" sz="2800" dirty="0"/>
              <a:t> </a:t>
            </a:r>
            <a:r>
              <a:rPr lang="fr-FR" sz="2800" dirty="0" err="1"/>
              <a:t>mesajelor</a:t>
            </a:r>
            <a:r>
              <a:rPr lang="fr-FR" sz="2800" dirty="0"/>
              <a:t> </a:t>
            </a:r>
            <a:r>
              <a:rPr lang="fr-FR" sz="2800" dirty="0" err="1"/>
              <a:t>folosind</a:t>
            </a:r>
            <a:r>
              <a:rPr lang="fr-FR" sz="2800" dirty="0"/>
              <a:t> </a:t>
            </a:r>
            <a:r>
              <a:rPr lang="fr-FR" sz="2800" dirty="0" err="1"/>
              <a:t>sondaje</a:t>
            </a:r>
            <a:r>
              <a:rPr lang="en-US" sz="2800" dirty="0"/>
              <a:t> 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547664" y="3092795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716016" y="3077558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131840" y="177281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004048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68144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563888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427984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835696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699792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5536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259632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27584" y="4397537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267744" y="4397537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436096" y="4419849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995936" y="4428513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0" name="Straight Connector 29"/>
          <p:cNvCxnSpPr>
            <a:stCxn id="10" idx="3"/>
            <a:endCxn id="8" idx="0"/>
          </p:cNvCxnSpPr>
          <p:nvPr/>
        </p:nvCxnSpPr>
        <p:spPr bwMode="auto">
          <a:xfrm flipH="1">
            <a:off x="1763688" y="2141592"/>
            <a:ext cx="1431424" cy="9512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  <a:endCxn id="9" idx="0"/>
          </p:cNvCxnSpPr>
          <p:nvPr/>
        </p:nvCxnSpPr>
        <p:spPr bwMode="auto">
          <a:xfrm>
            <a:off x="3500616" y="2141592"/>
            <a:ext cx="1431424" cy="9359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4"/>
            <a:endCxn id="21" idx="0"/>
          </p:cNvCxnSpPr>
          <p:nvPr/>
        </p:nvCxnSpPr>
        <p:spPr bwMode="auto">
          <a:xfrm flipH="1">
            <a:off x="1043608" y="3524843"/>
            <a:ext cx="720080" cy="8726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22" idx="0"/>
          </p:cNvCxnSpPr>
          <p:nvPr/>
        </p:nvCxnSpPr>
        <p:spPr bwMode="auto">
          <a:xfrm>
            <a:off x="1763688" y="3524843"/>
            <a:ext cx="720080" cy="8726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25" idx="0"/>
          </p:cNvCxnSpPr>
          <p:nvPr/>
        </p:nvCxnSpPr>
        <p:spPr bwMode="auto">
          <a:xfrm flipH="1">
            <a:off x="4211960" y="3509606"/>
            <a:ext cx="720080" cy="9189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4" idx="0"/>
          </p:cNvCxnSpPr>
          <p:nvPr/>
        </p:nvCxnSpPr>
        <p:spPr bwMode="auto">
          <a:xfrm>
            <a:off x="4932040" y="3509606"/>
            <a:ext cx="720080" cy="9102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4"/>
            <a:endCxn id="17" idx="0"/>
          </p:cNvCxnSpPr>
          <p:nvPr/>
        </p:nvCxnSpPr>
        <p:spPr bwMode="auto">
          <a:xfrm flipH="1">
            <a:off x="611560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8" idx="0"/>
          </p:cNvCxnSpPr>
          <p:nvPr/>
        </p:nvCxnSpPr>
        <p:spPr bwMode="auto">
          <a:xfrm>
            <a:off x="1043608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2" idx="4"/>
            <a:endCxn id="15" idx="0"/>
          </p:cNvCxnSpPr>
          <p:nvPr/>
        </p:nvCxnSpPr>
        <p:spPr bwMode="auto">
          <a:xfrm flipH="1">
            <a:off x="2051720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4"/>
            <a:endCxn id="16" idx="0"/>
          </p:cNvCxnSpPr>
          <p:nvPr/>
        </p:nvCxnSpPr>
        <p:spPr bwMode="auto">
          <a:xfrm>
            <a:off x="2483768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5" idx="4"/>
            <a:endCxn id="13" idx="0"/>
          </p:cNvCxnSpPr>
          <p:nvPr/>
        </p:nvCxnSpPr>
        <p:spPr bwMode="auto">
          <a:xfrm flipH="1">
            <a:off x="3779912" y="4860561"/>
            <a:ext cx="432048" cy="8726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4" idx="0"/>
          </p:cNvCxnSpPr>
          <p:nvPr/>
        </p:nvCxnSpPr>
        <p:spPr bwMode="auto">
          <a:xfrm>
            <a:off x="4211960" y="4860561"/>
            <a:ext cx="432048" cy="8726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4" idx="4"/>
            <a:endCxn id="11" idx="0"/>
          </p:cNvCxnSpPr>
          <p:nvPr/>
        </p:nvCxnSpPr>
        <p:spPr bwMode="auto">
          <a:xfrm flipH="1">
            <a:off x="5220072" y="4851897"/>
            <a:ext cx="432048" cy="881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4" idx="4"/>
            <a:endCxn id="12" idx="0"/>
          </p:cNvCxnSpPr>
          <p:nvPr/>
        </p:nvCxnSpPr>
        <p:spPr bwMode="auto">
          <a:xfrm>
            <a:off x="5652120" y="4851897"/>
            <a:ext cx="432048" cy="881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 bwMode="auto">
          <a:xfrm>
            <a:off x="6156176" y="193164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04248" y="1916832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Inițiator</a:t>
            </a:r>
            <a:endParaRPr lang="en-US" dirty="0"/>
          </a:p>
        </p:txBody>
      </p:sp>
      <p:sp>
        <p:nvSpPr>
          <p:cNvPr id="62" name="Initiator"/>
          <p:cNvSpPr/>
          <p:nvPr/>
        </p:nvSpPr>
        <p:spPr bwMode="auto">
          <a:xfrm>
            <a:off x="3136392" y="177281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65801"/>
              </p:ext>
            </p:extLst>
          </p:nvPr>
        </p:nvGraphicFramePr>
        <p:xfrm>
          <a:off x="6857353" y="3965003"/>
          <a:ext cx="1614880" cy="135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6"/>
                <a:gridCol w="101796"/>
                <a:gridCol w="101796"/>
                <a:gridCol w="87940"/>
                <a:gridCol w="101796"/>
                <a:gridCol w="101796"/>
                <a:gridCol w="101796"/>
                <a:gridCol w="101796"/>
                <a:gridCol w="101796"/>
                <a:gridCol w="101796"/>
                <a:gridCol w="101796"/>
                <a:gridCol w="101796"/>
                <a:gridCol w="101796"/>
                <a:gridCol w="101796"/>
                <a:gridCol w="101796"/>
                <a:gridCol w="101796"/>
              </a:tblGrid>
              <a:tr h="84968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2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3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4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5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6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7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8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9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10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11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12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13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14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15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2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3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4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5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6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7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8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9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10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11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12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13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14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15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6300192" y="3356992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Matrice de adiacență</a:t>
            </a:r>
            <a:endParaRPr lang="en-US" dirty="0"/>
          </a:p>
        </p:txBody>
      </p:sp>
      <p:sp>
        <p:nvSpPr>
          <p:cNvPr id="65" name="Striped Right Arrow 64"/>
          <p:cNvSpPr/>
          <p:nvPr/>
        </p:nvSpPr>
        <p:spPr bwMode="auto">
          <a:xfrm rot="5400000">
            <a:off x="7420045" y="5486275"/>
            <a:ext cx="503352" cy="422664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490013" y="6089919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166155" y="2300040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166154" y="2300039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547664" y="382363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545336" y="382363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718304" y="385767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718304" y="385767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832104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832104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67712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267712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995928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995928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5440680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5440680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9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98705E-6 L -0.42552 -0.6237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85" y="-31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-0.12587 0.1276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638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0.12622 0.1170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2" grpId="0" animBg="1"/>
      <p:bldP spid="64" grpId="0"/>
      <p:bldP spid="64" grpId="1"/>
      <p:bldP spid="65" grpId="0" animBg="1"/>
      <p:bldP spid="65" grpId="1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3" grpId="0" animBg="1"/>
      <p:bldP spid="73" grpId="1" animBg="1"/>
      <p:bldP spid="73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382000" cy="496855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sv-SE" sz="1600" b="1" dirty="0" smtClean="0">
                <a:solidFill>
                  <a:srgbClr val="C00000"/>
                </a:solidFill>
                <a:latin typeface="Courier New" pitchFamily="49" charset="0"/>
              </a:rPr>
              <a:t>han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sondaj[1:n](tip_mesaj);</a:t>
            </a:r>
            <a:endParaRPr lang="fr-FR" sz="160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const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fr-FR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1600" dirty="0" err="1" smtClean="0">
                <a:solidFill>
                  <a:srgbClr val="C00000"/>
                </a:solidFill>
                <a:latin typeface="Courier New" pitchFamily="49" charset="0"/>
              </a:rPr>
              <a:t>ini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țiator =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indexul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nodului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ini</a:t>
            </a:r>
            <a:r>
              <a:rPr lang="ro-RO" sz="1600" dirty="0">
                <a:solidFill>
                  <a:srgbClr val="C00000"/>
                </a:solidFill>
                <a:latin typeface="Courier New" pitchFamily="49" charset="0"/>
              </a:rPr>
              <a:t>ț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iator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process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Nod[p=1 to n]{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bool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leg[1:n] =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vecinii_lui_p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num = num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ă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rul_vecinilor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răspunsuri = num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sv-SE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tip_mesaj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m;</a:t>
            </a:r>
            <a:endParaRPr lang="ro-RO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p &lt;&gt; inițiator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{</a:t>
            </a:r>
            <a:endParaRPr lang="ro-RO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    </a:t>
            </a:r>
            <a:r>
              <a:rPr lang="sv-SE" sz="1600" b="1" dirty="0" smtClea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 sondaj[p](m)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    răspunsuri = răspunsuri – 1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ro-RO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else</a:t>
            </a:r>
            <a:endParaRPr lang="en-US" sz="160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m = mesaj_de_transmis;</a:t>
            </a:r>
            <a:endParaRPr lang="ro-RO" sz="16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sz="16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[q = 1 to n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leg[q]]</a:t>
            </a:r>
            <a:endParaRPr lang="ro-RO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sondaj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[q](m)</a:t>
            </a:r>
            <a:endParaRPr lang="ro-RO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sz="16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[q = 1 to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răspunsuri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endParaRPr lang="ro-RO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sondaj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[p](m)</a:t>
            </a:r>
            <a:endParaRPr lang="ro-RO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Difuzarea</a:t>
            </a:r>
            <a:r>
              <a:rPr lang="en-US" sz="2800" dirty="0"/>
              <a:t> </a:t>
            </a:r>
            <a:r>
              <a:rPr lang="en-US" sz="2800" dirty="0" err="1"/>
              <a:t>mesajelor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inundare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 bwMode="auto">
              <a:xfrm>
                <a:off x="5436096" y="4653136"/>
                <a:ext cx="2880320" cy="79208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sv-SE" sz="1800" dirty="0" smtClean="0"/>
                  <a:t>N</a:t>
                </a:r>
                <a:r>
                  <a:rPr lang="ro-RO" sz="1800" dirty="0" smtClean="0"/>
                  <a:t>umărul</a:t>
                </a:r>
                <a:r>
                  <a:rPr lang="ro-RO" sz="1800" dirty="0"/>
                  <a:t> </a:t>
                </a:r>
                <a:r>
                  <a:rPr lang="sv-SE" sz="1800" dirty="0" smtClean="0"/>
                  <a:t>de mesaje</a:t>
                </a:r>
                <a:r>
                  <a:rPr lang="ro-RO" sz="1800" dirty="0" smtClean="0"/>
                  <a:t> =</a:t>
                </a:r>
                <a:r>
                  <a:rPr lang="sv-SE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2</m:t>
                    </m:r>
                    <m:r>
                      <a:rPr lang="ro-RO" sz="2000" b="0" i="1" smtClean="0">
                        <a:latin typeface="Cambria Math"/>
                      </a:rPr>
                      <m:t>𝑚</m:t>
                    </m:r>
                  </m:oMath>
                </a14:m>
                <a:endParaRPr lang="ro-RO" sz="1800" dirty="0" smtClean="0"/>
              </a:p>
              <a:p>
                <a:r>
                  <a:rPr lang="sv-SE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sv-SE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</a:t>
                </a:r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sv-SE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sv-SE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</a:t>
                </a:r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umărul</a:t>
                </a:r>
                <a:r>
                  <a:rPr lang="sv-SE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leg</a:t>
                </a:r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ă</a:t>
                </a:r>
                <a:r>
                  <a:rPr lang="sv-SE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turilor)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4653136"/>
                <a:ext cx="2880320" cy="79208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Difuzarea</a:t>
            </a:r>
            <a:r>
              <a:rPr lang="en-US" sz="2800" dirty="0"/>
              <a:t> </a:t>
            </a:r>
            <a:r>
              <a:rPr lang="en-US" sz="2800" dirty="0" err="1"/>
              <a:t>mesajelor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inundare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 bwMode="auto">
          <a:xfrm>
            <a:off x="1547664" y="3092795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716016" y="3077558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131840" y="177281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004048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68144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563888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427984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835696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699792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5536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259632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27584" y="4397537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267744" y="4397537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436096" y="4419849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995936" y="4428513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0" name="Straight Connector 29"/>
          <p:cNvCxnSpPr>
            <a:stCxn id="10" idx="3"/>
            <a:endCxn id="8" idx="0"/>
          </p:cNvCxnSpPr>
          <p:nvPr/>
        </p:nvCxnSpPr>
        <p:spPr bwMode="auto">
          <a:xfrm flipH="1">
            <a:off x="1763688" y="2141592"/>
            <a:ext cx="1431424" cy="9512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  <a:endCxn id="9" idx="0"/>
          </p:cNvCxnSpPr>
          <p:nvPr/>
        </p:nvCxnSpPr>
        <p:spPr bwMode="auto">
          <a:xfrm>
            <a:off x="3500616" y="2141592"/>
            <a:ext cx="1431424" cy="9359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4"/>
            <a:endCxn id="21" idx="0"/>
          </p:cNvCxnSpPr>
          <p:nvPr/>
        </p:nvCxnSpPr>
        <p:spPr bwMode="auto">
          <a:xfrm flipH="1">
            <a:off x="1043608" y="3524843"/>
            <a:ext cx="720080" cy="8726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22" idx="0"/>
          </p:cNvCxnSpPr>
          <p:nvPr/>
        </p:nvCxnSpPr>
        <p:spPr bwMode="auto">
          <a:xfrm>
            <a:off x="1763688" y="3524843"/>
            <a:ext cx="720080" cy="8726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25" idx="0"/>
          </p:cNvCxnSpPr>
          <p:nvPr/>
        </p:nvCxnSpPr>
        <p:spPr bwMode="auto">
          <a:xfrm flipH="1">
            <a:off x="4211960" y="3509606"/>
            <a:ext cx="720080" cy="9189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4" idx="0"/>
          </p:cNvCxnSpPr>
          <p:nvPr/>
        </p:nvCxnSpPr>
        <p:spPr bwMode="auto">
          <a:xfrm>
            <a:off x="4932040" y="3509606"/>
            <a:ext cx="720080" cy="9102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4"/>
            <a:endCxn id="17" idx="0"/>
          </p:cNvCxnSpPr>
          <p:nvPr/>
        </p:nvCxnSpPr>
        <p:spPr bwMode="auto">
          <a:xfrm flipH="1">
            <a:off x="611560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8" idx="0"/>
          </p:cNvCxnSpPr>
          <p:nvPr/>
        </p:nvCxnSpPr>
        <p:spPr bwMode="auto">
          <a:xfrm>
            <a:off x="1043608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2" idx="4"/>
            <a:endCxn id="15" idx="0"/>
          </p:cNvCxnSpPr>
          <p:nvPr/>
        </p:nvCxnSpPr>
        <p:spPr bwMode="auto">
          <a:xfrm flipH="1">
            <a:off x="2051720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4"/>
            <a:endCxn id="16" idx="0"/>
          </p:cNvCxnSpPr>
          <p:nvPr/>
        </p:nvCxnSpPr>
        <p:spPr bwMode="auto">
          <a:xfrm>
            <a:off x="2483768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5" idx="4"/>
            <a:endCxn id="13" idx="0"/>
          </p:cNvCxnSpPr>
          <p:nvPr/>
        </p:nvCxnSpPr>
        <p:spPr bwMode="auto">
          <a:xfrm flipH="1">
            <a:off x="3779912" y="4860561"/>
            <a:ext cx="432048" cy="8726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4" idx="0"/>
          </p:cNvCxnSpPr>
          <p:nvPr/>
        </p:nvCxnSpPr>
        <p:spPr bwMode="auto">
          <a:xfrm>
            <a:off x="4211960" y="4860561"/>
            <a:ext cx="432048" cy="8726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4" idx="4"/>
            <a:endCxn id="11" idx="0"/>
          </p:cNvCxnSpPr>
          <p:nvPr/>
        </p:nvCxnSpPr>
        <p:spPr bwMode="auto">
          <a:xfrm flipH="1">
            <a:off x="5220072" y="4851897"/>
            <a:ext cx="432048" cy="881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4" idx="4"/>
            <a:endCxn id="12" idx="0"/>
          </p:cNvCxnSpPr>
          <p:nvPr/>
        </p:nvCxnSpPr>
        <p:spPr bwMode="auto">
          <a:xfrm>
            <a:off x="5652120" y="4851897"/>
            <a:ext cx="432048" cy="881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 bwMode="auto">
          <a:xfrm>
            <a:off x="6156176" y="193164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04248" y="1916832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Inițiator</a:t>
            </a:r>
            <a:endParaRPr lang="en-US" dirty="0"/>
          </a:p>
        </p:txBody>
      </p:sp>
      <p:sp>
        <p:nvSpPr>
          <p:cNvPr id="62" name="Initiator"/>
          <p:cNvSpPr/>
          <p:nvPr/>
        </p:nvSpPr>
        <p:spPr bwMode="auto">
          <a:xfrm>
            <a:off x="3136392" y="177281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649470" y="180713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3166155" y="2300040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166154" y="2300039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547664" y="382363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545336" y="382363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718304" y="385767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4718304" y="385767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832104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832104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267712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267712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995928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995928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5440680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5440680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0" name="Rectangle 49-copy" hidden="1"/>
          <p:cNvSpPr/>
          <p:nvPr/>
        </p:nvSpPr>
        <p:spPr bwMode="auto">
          <a:xfrm>
            <a:off x="3644950" y="184482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52" name="Rectangle 51-copy"/>
          <p:cNvSpPr/>
          <p:nvPr/>
        </p:nvSpPr>
        <p:spPr bwMode="auto">
          <a:xfrm>
            <a:off x="3161635" y="2337733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161634" y="2337732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543144" y="386132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540816" y="386132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4713784" y="389536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713784" y="389536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827584" y="5122877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827584" y="5122877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2263192" y="5122877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2263192" y="5122877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991408" y="5122877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3991408" y="5122877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36160" y="5122877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5436160" y="5122877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1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-0.12587 0.1276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638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0.12622 0.117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56" dur="2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58" dur="20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66" dur="2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68" dur="2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76" dur="20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78" dur="2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86" dur="2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88" dur="200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222" dur="2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224" dur="2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232" dur="20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234" dur="20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-0.12587 0.12766 " pathEditMode="relative" rAng="0" ptsTypes="AA">
                                      <p:cBhvr>
                                        <p:cTn id="256" dur="20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6383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0.12622 0.11702 " pathEditMode="relative" rAng="0" ptsTypes="AA">
                                      <p:cBhvr>
                                        <p:cTn id="258" dur="2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2" grpId="0" animBg="1"/>
      <p:bldP spid="67" grpId="0" animBg="1"/>
      <p:bldP spid="67" grpId="2" animBg="1"/>
      <p:bldP spid="68" grpId="0" animBg="1"/>
      <p:bldP spid="68" grpId="1" animBg="1"/>
      <p:bldP spid="68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3" grpId="0" animBg="1"/>
      <p:bldP spid="73" grpId="1" animBg="1"/>
      <p:bldP spid="73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50" grpId="0" animBg="1"/>
      <p:bldP spid="50" grpId="1" animBg="1"/>
      <p:bldP spid="52" grpId="0" animBg="1"/>
      <p:bldP spid="52" grpId="1" animBg="1"/>
      <p:bldP spid="54" grpId="0" animBg="1"/>
      <p:bldP spid="54" grpId="1" animBg="1"/>
      <p:bldP spid="56" grpId="0" animBg="1"/>
      <p:bldP spid="56" grpId="1" animBg="1"/>
      <p:bldP spid="56" grpId="2" animBg="1"/>
      <p:bldP spid="58" grpId="0" animBg="1"/>
      <p:bldP spid="58" grpId="1" animBg="1"/>
      <p:bldP spid="58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9" grpId="0" animBg="1"/>
      <p:bldP spid="69" grpId="1" animBg="1"/>
      <p:bldP spid="69" grpId="2" animBg="1"/>
      <p:bldP spid="72" grpId="0" animBg="1"/>
      <p:bldP spid="72" grpId="1" animBg="1"/>
      <p:bldP spid="72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87" grpId="0" animBg="1"/>
      <p:bldP spid="87" grpId="1" animBg="1"/>
      <p:bldP spid="87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739900"/>
                <a:ext cx="8382000" cy="507365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2200" dirty="0" smtClean="0">
                    <a:solidFill>
                      <a:srgbClr val="C00000"/>
                    </a:solidFill>
                  </a:rPr>
                  <a:t>Definiţii</a:t>
                </a:r>
              </a:p>
              <a:p>
                <a:pPr eaLnBrk="1" hangingPunct="1"/>
                <a:r>
                  <a:rPr lang="ro-RO" sz="2200" dirty="0" smtClean="0"/>
                  <a:t>Colecție de procese </a:t>
                </a:r>
                <a:r>
                  <a:rPr lang="ro-RO" sz="2200" b="1" dirty="0" smtClean="0"/>
                  <a:t>Nod(p:1..N)</a:t>
                </a:r>
                <a:endParaRPr lang="ro-RO" sz="2200" dirty="0" smtClean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ro-RO" sz="2200" dirty="0" smtClean="0"/>
                  <a:t>Vecinii nodului p </a:t>
                </a:r>
                <a:r>
                  <a:rPr lang="ro-RO" sz="2200" b="1" dirty="0" smtClean="0"/>
                  <a:t>leg[1:N]:</a:t>
                </a:r>
                <a:endParaRPr lang="ro-RO" sz="2200" dirty="0" smtClean="0"/>
              </a:p>
              <a:p>
                <a:pPr lvl="1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𝑙𝑒𝑔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𝑇𝑅𝑈𝐸</m:t>
                    </m:r>
                  </m:oMath>
                </a14:m>
                <a:r>
                  <a:rPr lang="ro-RO" sz="2200" dirty="0" smtClean="0"/>
                  <a:t>dacă q este vecin cu p,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ro-RO" sz="2200" dirty="0" smtClean="0"/>
                  <a:t>altfel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𝑙𝑒𝑔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𝐹𝐴𝐿𝑆</m:t>
                    </m:r>
                    <m:r>
                      <a:rPr lang="ro-RO" sz="22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ro-RO" sz="2200" dirty="0" smtClean="0"/>
                  <a:t>.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ro-RO" sz="2200" dirty="0" smtClean="0"/>
                  <a:t>Relație simetrică: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ro-RO" sz="2200" dirty="0" smtClean="0"/>
                  <a:t>pentru p,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𝑙𝑒𝑔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𝑇𝑅𝑈𝐸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</m:oMath>
                </a14:m>
                <a:r>
                  <a:rPr lang="ro-RO" sz="2200" dirty="0" smtClean="0"/>
                  <a:t>pentru q,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𝑙𝑒𝑔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𝑇𝑅𝑈𝐸</m:t>
                    </m:r>
                  </m:oMath>
                </a14:m>
                <a:endParaRPr lang="ro-RO" sz="2200" dirty="0" smtClean="0"/>
              </a:p>
              <a:p>
                <a:pPr lvl="1" eaLnBrk="1" hangingPunct="1">
                  <a:lnSpc>
                    <a:spcPct val="80000"/>
                  </a:lnSpc>
                  <a:buFontTx/>
                  <a:buNone/>
                </a:pPr>
                <a:endParaRPr lang="ro-RO" sz="2200" dirty="0" smtClean="0"/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2200" dirty="0" smtClean="0">
                    <a:solidFill>
                      <a:srgbClr val="C00000"/>
                    </a:solidFill>
                  </a:rPr>
                  <a:t>Problema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ro-RO" sz="2200" dirty="0" smtClean="0"/>
                  <a:t>Topologia reprezentată prin matricea de adiacenţe:</a:t>
                </a:r>
              </a:p>
              <a:p>
                <a:pPr lvl="1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𝑡𝑜𝑝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𝑇𝑅𝑈𝐸</m:t>
                    </m:r>
                  </m:oMath>
                </a14:m>
                <a:r>
                  <a:rPr lang="ro-RO" sz="2200" dirty="0" smtClean="0"/>
                  <a:t>, dacă i este vecin cu j</a:t>
                </a:r>
              </a:p>
              <a:p>
                <a:pPr lvl="1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𝑡𝑜𝑝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𝐹𝐴𝐿𝑆𝐸</m:t>
                    </m:r>
                  </m:oMath>
                </a14:m>
                <a:r>
                  <a:rPr lang="ro-RO" sz="2200" dirty="0" smtClean="0"/>
                  <a:t>, în caz contrar. 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ro-RO" sz="2200" dirty="0" smtClean="0"/>
                  <a:t>Calculată pe baza cunoştinţelor locale</a:t>
                </a:r>
              </a:p>
              <a:p>
                <a:pPr lvl="1" eaLnBrk="1" hangingPunct="1">
                  <a:lnSpc>
                    <a:spcPct val="80000"/>
                  </a:lnSpc>
                  <a:spcAft>
                    <a:spcPct val="40000"/>
                  </a:spcAft>
                </a:pPr>
                <a:r>
                  <a:rPr lang="ro-RO" sz="2200" dirty="0" smtClean="0"/>
                  <a:t>pentru orice p,q: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1≤</m:t>
                    </m:r>
                    <m:r>
                      <a:rPr lang="en-US" sz="2200" b="0" i="1" smtClean="0">
                        <a:latin typeface="Cambria Math"/>
                      </a:rPr>
                      <m:t>𝑝</m:t>
                    </m:r>
                    <m:r>
                      <a:rPr lang="en-US" sz="2200" b="0" i="1" smtClean="0">
                        <a:latin typeface="Cambria Math"/>
                      </a:rPr>
                      <m:t>, </m:t>
                    </m:r>
                    <m:r>
                      <a:rPr lang="en-US" sz="2200" b="0" i="1" smtClean="0">
                        <a:latin typeface="Cambria Math"/>
                      </a:rPr>
                      <m:t>𝑞</m:t>
                    </m:r>
                    <m:r>
                      <a:rPr lang="en-US" sz="2200" b="0" i="1" smtClean="0">
                        <a:latin typeface="Cambria Math"/>
                      </a:rPr>
                      <m:t>≤</m:t>
                    </m:r>
                    <m:r>
                      <a:rPr lang="en-US" sz="2200" b="0" i="1" smtClean="0">
                        <a:latin typeface="Cambria Math"/>
                      </a:rPr>
                      <m:t>𝑁</m:t>
                    </m:r>
                    <m:r>
                      <a:rPr lang="en-US" sz="2200" b="0" i="1" smtClean="0">
                        <a:latin typeface="Cambria Math"/>
                      </a:rPr>
                      <m:t> :</m:t>
                    </m:r>
                    <m:r>
                      <a:rPr lang="en-US" sz="2200" b="0" i="1" smtClean="0">
                        <a:latin typeface="Cambria Math"/>
                      </a:rPr>
                      <m:t>𝑡𝑜𝑝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𝑙𝑒𝑔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[</m:t>
                    </m:r>
                    <m:r>
                      <a:rPr lang="en-US" sz="2200" b="0" i="1" smtClean="0">
                        <a:latin typeface="Cambria Math"/>
                      </a:rPr>
                      <m:t>𝑞</m:t>
                    </m:r>
                    <m:r>
                      <a:rPr lang="en-US" sz="22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ro-RO" sz="2200" dirty="0" smtClean="0"/>
                  <a:t> </a:t>
                </a:r>
              </a:p>
            </p:txBody>
          </p:sp>
        </mc:Choice>
        <mc:Fallback xmlns="">
          <p:sp>
            <p:nvSpPr>
              <p:cNvPr id="51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739900"/>
                <a:ext cx="8382000" cy="5073650"/>
              </a:xfrm>
              <a:blipFill rotWithShape="1">
                <a:blip r:embed="rId3"/>
                <a:stretch>
                  <a:fillRect l="-873" t="-1921" b="-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Stabilirea</a:t>
            </a:r>
            <a:r>
              <a:rPr lang="en-US" sz="2800" dirty="0"/>
              <a:t> </a:t>
            </a:r>
            <a:r>
              <a:rPr lang="en-US" sz="2800" dirty="0" err="1"/>
              <a:t>topologiei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re</a:t>
            </a:r>
            <a:r>
              <a:rPr lang="ro-RO" sz="2800" dirty="0"/>
              <a:t>ţele de procese</a:t>
            </a:r>
            <a:r>
              <a:rPr lang="en-US" sz="28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1268760"/>
            <a:ext cx="9144000" cy="7920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Algoritmul pulsaţiilor </a:t>
            </a:r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88055"/>
            <a:ext cx="8763000" cy="3429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Fiecare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proces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calculează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singur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topologia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folosind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informaţiile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provenite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vecini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Fiecare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nod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transmite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vecinilor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matricea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adiacenţă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top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primeşte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matricea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adiacenţă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fiecărui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vecin</a:t>
            </a:r>
            <a:endParaRPr lang="en-US" altLang="en-US" sz="18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după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un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rund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complet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fiecare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nod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va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dispune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informaţii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nodurile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vecine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figura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stg.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nodul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g)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După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două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runde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complete,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orice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nod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va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avea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informaţii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noduri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aflate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distanţa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2 (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figura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dr.), etc.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Dupa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r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runde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completate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liniile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top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corespunzătoare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nodurilor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q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aflate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la o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distanţă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&lt;= r </a:t>
            </a:r>
          </a:p>
        </p:txBody>
      </p:sp>
      <p:grpSp>
        <p:nvGrpSpPr>
          <p:cNvPr id="5123" name="Group 94"/>
          <p:cNvGrpSpPr>
            <a:grpSpLocks/>
          </p:cNvGrpSpPr>
          <p:nvPr/>
        </p:nvGrpSpPr>
        <p:grpSpPr bwMode="auto">
          <a:xfrm>
            <a:off x="304800" y="4467225"/>
            <a:ext cx="3505200" cy="2362200"/>
            <a:chOff x="304800" y="4500971"/>
            <a:chExt cx="3505200" cy="2362200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1828800" y="450097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685800" y="480577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1295400" y="556777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2590800" y="556777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3048000" y="472957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1524000" y="4881971"/>
              <a:ext cx="3810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H="1">
              <a:off x="1143000" y="4729571"/>
              <a:ext cx="6858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133600" y="4958171"/>
              <a:ext cx="5334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905000" y="5948771"/>
              <a:ext cx="7620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H="1">
              <a:off x="762000" y="5948771"/>
              <a:ext cx="6096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3352800" y="5186771"/>
              <a:ext cx="1524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H="1">
              <a:off x="2895600" y="5110571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990600" y="5262971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1600200" y="6024971"/>
              <a:ext cx="762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H="1">
              <a:off x="609600" y="5262971"/>
              <a:ext cx="228600" cy="838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1524000" y="640597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Times New Roman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3352800" y="594877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Times New Roman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304800" y="610117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 flipV="1">
              <a:off x="1676400" y="4958171"/>
              <a:ext cx="3048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V="1">
              <a:off x="533400" y="5186771"/>
              <a:ext cx="228600" cy="914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V="1">
              <a:off x="1981200" y="6024971"/>
              <a:ext cx="7620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H="1" flipV="1">
              <a:off x="3429000" y="5110571"/>
              <a:ext cx="15240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H="1" flipV="1">
              <a:off x="2209800" y="4881971"/>
              <a:ext cx="5334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 flipV="1">
              <a:off x="762000" y="5872571"/>
              <a:ext cx="4572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H="1" flipV="1">
              <a:off x="1524000" y="6024971"/>
              <a:ext cx="76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H="1" flipV="1">
              <a:off x="1066800" y="5186771"/>
              <a:ext cx="3048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 flipV="1">
              <a:off x="2743200" y="5034371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V="1">
              <a:off x="1143000" y="4653371"/>
              <a:ext cx="6858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124" name="Group 95"/>
          <p:cNvGrpSpPr>
            <a:grpSpLocks/>
          </p:cNvGrpSpPr>
          <p:nvPr/>
        </p:nvGrpSpPr>
        <p:grpSpPr bwMode="auto">
          <a:xfrm>
            <a:off x="4953000" y="4343400"/>
            <a:ext cx="3505200" cy="2362200"/>
            <a:chOff x="4953000" y="4476680"/>
            <a:chExt cx="3505200" cy="2362200"/>
          </a:xfrm>
        </p:grpSpPr>
        <p:sp>
          <p:nvSpPr>
            <p:cNvPr id="66" name="Oval 5"/>
            <p:cNvSpPr>
              <a:spLocks noChangeArrowheads="1"/>
            </p:cNvSpPr>
            <p:nvPr/>
          </p:nvSpPr>
          <p:spPr bwMode="auto">
            <a:xfrm>
              <a:off x="6477000" y="447668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5334000" y="478148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68" name="Oval 8"/>
            <p:cNvSpPr>
              <a:spLocks noChangeArrowheads="1"/>
            </p:cNvSpPr>
            <p:nvPr/>
          </p:nvSpPr>
          <p:spPr bwMode="auto">
            <a:xfrm>
              <a:off x="5943600" y="554348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69" name="Oval 9"/>
            <p:cNvSpPr>
              <a:spLocks noChangeArrowheads="1"/>
            </p:cNvSpPr>
            <p:nvPr/>
          </p:nvSpPr>
          <p:spPr bwMode="auto">
            <a:xfrm>
              <a:off x="7239000" y="554348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70" name="Oval 10"/>
            <p:cNvSpPr>
              <a:spLocks noChangeArrowheads="1"/>
            </p:cNvSpPr>
            <p:nvPr/>
          </p:nvSpPr>
          <p:spPr bwMode="auto">
            <a:xfrm>
              <a:off x="7696200" y="470528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71" name="Line 11"/>
            <p:cNvSpPr>
              <a:spLocks noChangeShapeType="1"/>
            </p:cNvSpPr>
            <p:nvPr/>
          </p:nvSpPr>
          <p:spPr bwMode="auto">
            <a:xfrm flipH="1">
              <a:off x="6172200" y="4857680"/>
              <a:ext cx="381000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" name="Line 15"/>
            <p:cNvSpPr>
              <a:spLocks noChangeShapeType="1"/>
            </p:cNvSpPr>
            <p:nvPr/>
          </p:nvSpPr>
          <p:spPr bwMode="auto">
            <a:xfrm flipH="1">
              <a:off x="5791200" y="4705280"/>
              <a:ext cx="6858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>
              <a:off x="6781800" y="4933880"/>
              <a:ext cx="5334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Line 18"/>
            <p:cNvSpPr>
              <a:spLocks noChangeShapeType="1"/>
            </p:cNvSpPr>
            <p:nvPr/>
          </p:nvSpPr>
          <p:spPr bwMode="auto">
            <a:xfrm flipH="1">
              <a:off x="6553200" y="5924480"/>
              <a:ext cx="7620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 flipH="1">
              <a:off x="5410200" y="5924480"/>
              <a:ext cx="6096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Line 20"/>
            <p:cNvSpPr>
              <a:spLocks noChangeShapeType="1"/>
            </p:cNvSpPr>
            <p:nvPr/>
          </p:nvSpPr>
          <p:spPr bwMode="auto">
            <a:xfrm>
              <a:off x="8001000" y="5162480"/>
              <a:ext cx="1524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Line 21"/>
            <p:cNvSpPr>
              <a:spLocks noChangeShapeType="1"/>
            </p:cNvSpPr>
            <p:nvPr/>
          </p:nvSpPr>
          <p:spPr bwMode="auto">
            <a:xfrm flipH="1">
              <a:off x="7543800" y="5086280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Line 22"/>
            <p:cNvSpPr>
              <a:spLocks noChangeShapeType="1"/>
            </p:cNvSpPr>
            <p:nvPr/>
          </p:nvSpPr>
          <p:spPr bwMode="auto">
            <a:xfrm>
              <a:off x="5638800" y="5238680"/>
              <a:ext cx="304800" cy="533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Line 23"/>
            <p:cNvSpPr>
              <a:spLocks noChangeShapeType="1"/>
            </p:cNvSpPr>
            <p:nvPr/>
          </p:nvSpPr>
          <p:spPr bwMode="auto">
            <a:xfrm>
              <a:off x="6248400" y="6000680"/>
              <a:ext cx="762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0" name="Line 24"/>
            <p:cNvSpPr>
              <a:spLocks noChangeShapeType="1"/>
            </p:cNvSpPr>
            <p:nvPr/>
          </p:nvSpPr>
          <p:spPr bwMode="auto">
            <a:xfrm flipH="1">
              <a:off x="5257800" y="5238680"/>
              <a:ext cx="228600" cy="838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Oval 26"/>
            <p:cNvSpPr>
              <a:spLocks noChangeArrowheads="1"/>
            </p:cNvSpPr>
            <p:nvPr/>
          </p:nvSpPr>
          <p:spPr bwMode="auto">
            <a:xfrm>
              <a:off x="6172200" y="638168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82" name="Oval 27"/>
            <p:cNvSpPr>
              <a:spLocks noChangeArrowheads="1"/>
            </p:cNvSpPr>
            <p:nvPr/>
          </p:nvSpPr>
          <p:spPr bwMode="auto">
            <a:xfrm>
              <a:off x="8001000" y="592448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Times New Roman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83" name="Oval 28"/>
            <p:cNvSpPr>
              <a:spLocks noChangeArrowheads="1"/>
            </p:cNvSpPr>
            <p:nvPr/>
          </p:nvSpPr>
          <p:spPr bwMode="auto">
            <a:xfrm>
              <a:off x="4953000" y="607688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84" name="Line 29"/>
            <p:cNvSpPr>
              <a:spLocks noChangeShapeType="1"/>
            </p:cNvSpPr>
            <p:nvPr/>
          </p:nvSpPr>
          <p:spPr bwMode="auto">
            <a:xfrm flipV="1">
              <a:off x="6324600" y="4933880"/>
              <a:ext cx="304800" cy="609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" name="Line 30"/>
            <p:cNvSpPr>
              <a:spLocks noChangeShapeType="1"/>
            </p:cNvSpPr>
            <p:nvPr/>
          </p:nvSpPr>
          <p:spPr bwMode="auto">
            <a:xfrm flipV="1">
              <a:off x="5181600" y="5162480"/>
              <a:ext cx="228600" cy="914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Line 31"/>
            <p:cNvSpPr>
              <a:spLocks noChangeShapeType="1"/>
            </p:cNvSpPr>
            <p:nvPr/>
          </p:nvSpPr>
          <p:spPr bwMode="auto">
            <a:xfrm flipV="1">
              <a:off x="6629400" y="6000680"/>
              <a:ext cx="7620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2"/>
            <p:cNvSpPr>
              <a:spLocks noChangeShapeType="1"/>
            </p:cNvSpPr>
            <p:nvPr/>
          </p:nvSpPr>
          <p:spPr bwMode="auto">
            <a:xfrm flipH="1" flipV="1">
              <a:off x="8077200" y="5086280"/>
              <a:ext cx="15240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3"/>
            <p:cNvSpPr>
              <a:spLocks noChangeShapeType="1"/>
            </p:cNvSpPr>
            <p:nvPr/>
          </p:nvSpPr>
          <p:spPr bwMode="auto">
            <a:xfrm flipH="1" flipV="1">
              <a:off x="6858000" y="4857680"/>
              <a:ext cx="5334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Line 35"/>
            <p:cNvSpPr>
              <a:spLocks noChangeShapeType="1"/>
            </p:cNvSpPr>
            <p:nvPr/>
          </p:nvSpPr>
          <p:spPr bwMode="auto">
            <a:xfrm flipV="1">
              <a:off x="5410200" y="5848280"/>
              <a:ext cx="4572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Line 36"/>
            <p:cNvSpPr>
              <a:spLocks noChangeShapeType="1"/>
            </p:cNvSpPr>
            <p:nvPr/>
          </p:nvSpPr>
          <p:spPr bwMode="auto">
            <a:xfrm flipH="1" flipV="1">
              <a:off x="6172200" y="6000680"/>
              <a:ext cx="7620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" name="Line 38"/>
            <p:cNvSpPr>
              <a:spLocks noChangeShapeType="1"/>
            </p:cNvSpPr>
            <p:nvPr/>
          </p:nvSpPr>
          <p:spPr bwMode="auto">
            <a:xfrm flipH="1" flipV="1">
              <a:off x="5715000" y="5162480"/>
              <a:ext cx="30480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Line 39"/>
            <p:cNvSpPr>
              <a:spLocks noChangeShapeType="1"/>
            </p:cNvSpPr>
            <p:nvPr/>
          </p:nvSpPr>
          <p:spPr bwMode="auto">
            <a:xfrm flipV="1">
              <a:off x="7391400" y="501008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Line 41"/>
            <p:cNvSpPr>
              <a:spLocks noChangeShapeType="1"/>
            </p:cNvSpPr>
            <p:nvPr/>
          </p:nvSpPr>
          <p:spPr bwMode="auto">
            <a:xfrm flipV="1">
              <a:off x="5791200" y="4629080"/>
              <a:ext cx="6858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6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Algoritmul pulsaţiilor </a:t>
            </a:r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0" y="1796256"/>
            <a:ext cx="2438400" cy="4833144"/>
          </a:xfrm>
        </p:spPr>
        <p:txBody>
          <a:bodyPr/>
          <a:lstStyle/>
          <a:p>
            <a:pPr marL="0" indent="0" eaLnBrk="1" hangingPunct="1">
              <a:spcAft>
                <a:spcPts val="600"/>
              </a:spcAft>
              <a:buFontTx/>
              <a:buNone/>
            </a:pP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Următorul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predicat</a:t>
            </a:r>
            <a:r>
              <a:rPr lang="en-US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satisfăcut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fiecare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proces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p: </a:t>
            </a:r>
          </a:p>
          <a:p>
            <a:pPr marL="0" indent="0" eaLnBrk="1" hangingPunct="1">
              <a:spcAft>
                <a:spcPts val="600"/>
              </a:spcAft>
              <a:buFontTx/>
              <a:buNone/>
            </a:pPr>
            <a:r>
              <a:rPr lang="pt-BR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RUND</a:t>
            </a:r>
            <a:r>
              <a:rPr lang="pt-BR" altLang="en-US" sz="1800" dirty="0" smtClean="0">
                <a:latin typeface="Arial" pitchFamily="34" charset="0"/>
                <a:cs typeface="Arial" pitchFamily="34" charset="0"/>
              </a:rPr>
              <a:t>:  oricare ar fi q cu 1&lt;=q&lt;=N: dist(p,q) &lt;=r </a:t>
            </a:r>
            <a:r>
              <a:rPr lang="pt-BR" altLang="en-US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t-BR" altLang="en-US" sz="1800" dirty="0" smtClean="0">
                <a:latin typeface="Arial" pitchFamily="34" charset="0"/>
                <a:cs typeface="Arial" pitchFamily="34" charset="0"/>
              </a:rPr>
              <a:t> top[q,*] este completat </a:t>
            </a:r>
            <a:endParaRPr lang="en-US" alt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spcAft>
                <a:spcPts val="600"/>
              </a:spcAft>
              <a:buFontTx/>
              <a:buNone/>
            </a:pPr>
            <a:r>
              <a:rPr lang="pt-BR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dist(p,q)</a:t>
            </a:r>
            <a:r>
              <a:rPr lang="pt-BR" altLang="en-US" sz="1800" dirty="0" smtClean="0">
                <a:latin typeface="Arial" pitchFamily="34" charset="0"/>
                <a:cs typeface="Arial" pitchFamily="34" charset="0"/>
              </a:rPr>
              <a:t> este distanţa de la p la q, adică lungimea căii celei mai scurte între cele două noduri.</a:t>
            </a:r>
            <a:endParaRPr lang="en-US" altLang="en-US" sz="18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52400" y="1801048"/>
            <a:ext cx="2971800" cy="2057400"/>
            <a:chOff x="4953000" y="4476680"/>
            <a:chExt cx="3505200" cy="236220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477163" y="4476680"/>
              <a:ext cx="456874" cy="4574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5333105" y="4781069"/>
              <a:ext cx="458746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43519" y="5542951"/>
              <a:ext cx="456874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7239245" y="5542951"/>
              <a:ext cx="456874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7696119" y="4704516"/>
              <a:ext cx="456874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6171956" y="4857622"/>
              <a:ext cx="381977" cy="685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H="1">
              <a:off x="5791851" y="4704516"/>
              <a:ext cx="685312" cy="3062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6782370" y="4934175"/>
              <a:ext cx="533644" cy="685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6553933" y="5923892"/>
              <a:ext cx="762081" cy="5340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H="1">
              <a:off x="5409874" y="5923892"/>
              <a:ext cx="610414" cy="3809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8001326" y="5162010"/>
              <a:ext cx="151668" cy="7618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H="1">
              <a:off x="7544451" y="5085457"/>
              <a:ext cx="228437" cy="4574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5638312" y="5238562"/>
              <a:ext cx="305208" cy="5340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6248726" y="6000445"/>
              <a:ext cx="76770" cy="3809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H="1">
              <a:off x="5258208" y="5238562"/>
              <a:ext cx="228437" cy="8384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6171956" y="6381387"/>
              <a:ext cx="456874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8001326" y="5923892"/>
              <a:ext cx="456874" cy="4574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Times New Roman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22" name="Oval 28"/>
            <p:cNvSpPr>
              <a:spLocks noChangeArrowheads="1"/>
            </p:cNvSpPr>
            <p:nvPr/>
          </p:nvSpPr>
          <p:spPr bwMode="auto">
            <a:xfrm>
              <a:off x="4953000" y="6076998"/>
              <a:ext cx="456874" cy="4574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6325496" y="4934175"/>
              <a:ext cx="303335" cy="6087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 flipV="1">
              <a:off x="5181437" y="5162010"/>
              <a:ext cx="228437" cy="914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V="1">
              <a:off x="6628831" y="6000445"/>
              <a:ext cx="762081" cy="5340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H="1" flipV="1">
              <a:off x="8078096" y="5085457"/>
              <a:ext cx="151667" cy="8384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 flipH="1" flipV="1">
              <a:off x="6857268" y="4857622"/>
              <a:ext cx="533644" cy="685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 flipV="1">
              <a:off x="5409874" y="5849163"/>
              <a:ext cx="456874" cy="304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H="1" flipV="1">
              <a:off x="6171956" y="6000445"/>
              <a:ext cx="76769" cy="4574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 flipH="1" flipV="1">
              <a:off x="5715082" y="5162010"/>
              <a:ext cx="305206" cy="4574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 flipV="1">
              <a:off x="7390912" y="5010727"/>
              <a:ext cx="305208" cy="532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 flipV="1">
              <a:off x="5791851" y="4629786"/>
              <a:ext cx="685312" cy="3043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8" name="Group 61"/>
          <p:cNvGrpSpPr>
            <a:grpSpLocks/>
          </p:cNvGrpSpPr>
          <p:nvPr/>
        </p:nvGrpSpPr>
        <p:grpSpPr bwMode="auto">
          <a:xfrm>
            <a:off x="3505200" y="1724848"/>
            <a:ext cx="2971800" cy="2057400"/>
            <a:chOff x="4876800" y="1143000"/>
            <a:chExt cx="3505200" cy="2362200"/>
          </a:xfrm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6400963" y="1143000"/>
              <a:ext cx="456874" cy="4574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5256905" y="1447389"/>
              <a:ext cx="458746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5867319" y="2209271"/>
              <a:ext cx="456874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7163045" y="2209271"/>
              <a:ext cx="456874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7619919" y="1370836"/>
              <a:ext cx="456874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6095756" y="1523942"/>
              <a:ext cx="381977" cy="685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 flipH="1">
              <a:off x="5715651" y="1370836"/>
              <a:ext cx="685312" cy="3062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6706170" y="1600495"/>
              <a:ext cx="533644" cy="685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>
              <a:off x="6477733" y="2590212"/>
              <a:ext cx="762081" cy="5340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H="1">
              <a:off x="5333674" y="2590212"/>
              <a:ext cx="610414" cy="3809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7925126" y="1828330"/>
              <a:ext cx="151668" cy="7618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 flipH="1">
              <a:off x="7468251" y="1751777"/>
              <a:ext cx="228437" cy="4574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5562112" y="1904882"/>
              <a:ext cx="305208" cy="5340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6172526" y="2666765"/>
              <a:ext cx="76770" cy="3809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Line 24"/>
            <p:cNvSpPr>
              <a:spLocks noChangeShapeType="1"/>
            </p:cNvSpPr>
            <p:nvPr/>
          </p:nvSpPr>
          <p:spPr bwMode="auto">
            <a:xfrm flipH="1">
              <a:off x="5182008" y="1904882"/>
              <a:ext cx="228437" cy="8384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26"/>
            <p:cNvSpPr>
              <a:spLocks noChangeArrowheads="1"/>
            </p:cNvSpPr>
            <p:nvPr/>
          </p:nvSpPr>
          <p:spPr bwMode="auto">
            <a:xfrm>
              <a:off x="6095756" y="3047707"/>
              <a:ext cx="456874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50" name="Oval 27"/>
            <p:cNvSpPr>
              <a:spLocks noChangeArrowheads="1"/>
            </p:cNvSpPr>
            <p:nvPr/>
          </p:nvSpPr>
          <p:spPr bwMode="auto">
            <a:xfrm>
              <a:off x="7925126" y="2590212"/>
              <a:ext cx="456874" cy="4574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Times New Roman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51" name="Oval 28"/>
            <p:cNvSpPr>
              <a:spLocks noChangeArrowheads="1"/>
            </p:cNvSpPr>
            <p:nvPr/>
          </p:nvSpPr>
          <p:spPr bwMode="auto">
            <a:xfrm>
              <a:off x="4876800" y="2743318"/>
              <a:ext cx="456874" cy="4574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 flipV="1">
              <a:off x="6249296" y="1600495"/>
              <a:ext cx="303335" cy="6087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 flipV="1">
              <a:off x="5105237" y="1828330"/>
              <a:ext cx="228437" cy="914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 flipV="1">
              <a:off x="6552631" y="2666765"/>
              <a:ext cx="762081" cy="5340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 flipH="1" flipV="1">
              <a:off x="8001896" y="1751777"/>
              <a:ext cx="151667" cy="8384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 flipH="1" flipV="1">
              <a:off x="6781068" y="1523942"/>
              <a:ext cx="533644" cy="685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Line 35"/>
            <p:cNvSpPr>
              <a:spLocks noChangeShapeType="1"/>
            </p:cNvSpPr>
            <p:nvPr/>
          </p:nvSpPr>
          <p:spPr bwMode="auto">
            <a:xfrm flipV="1">
              <a:off x="5333674" y="2515483"/>
              <a:ext cx="456874" cy="304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 flipH="1" flipV="1">
              <a:off x="6095756" y="2666765"/>
              <a:ext cx="76769" cy="4574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Line 38"/>
            <p:cNvSpPr>
              <a:spLocks noChangeShapeType="1"/>
            </p:cNvSpPr>
            <p:nvPr/>
          </p:nvSpPr>
          <p:spPr bwMode="auto">
            <a:xfrm flipH="1" flipV="1">
              <a:off x="5638882" y="1828330"/>
              <a:ext cx="305206" cy="4574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 flipV="1">
              <a:off x="7314712" y="1677047"/>
              <a:ext cx="305208" cy="532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V="1">
              <a:off x="5715651" y="1296106"/>
              <a:ext cx="685312" cy="3043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9" name="Group 91"/>
          <p:cNvGrpSpPr>
            <a:grpSpLocks/>
          </p:cNvGrpSpPr>
          <p:nvPr/>
        </p:nvGrpSpPr>
        <p:grpSpPr bwMode="auto">
          <a:xfrm>
            <a:off x="152400" y="4391848"/>
            <a:ext cx="2971800" cy="2057400"/>
            <a:chOff x="152400" y="3657600"/>
            <a:chExt cx="2971800" cy="2057400"/>
          </a:xfrm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1444625" y="3657600"/>
              <a:ext cx="387350" cy="3984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474663" y="3922713"/>
              <a:ext cx="388937" cy="398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66" name="Oval 8"/>
            <p:cNvSpPr>
              <a:spLocks noChangeArrowheads="1"/>
            </p:cNvSpPr>
            <p:nvPr/>
          </p:nvSpPr>
          <p:spPr bwMode="auto">
            <a:xfrm>
              <a:off x="992188" y="4586288"/>
              <a:ext cx="387350" cy="398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2090738" y="4586288"/>
              <a:ext cx="387350" cy="398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2478088" y="3856038"/>
              <a:ext cx="387350" cy="398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185863" y="3989388"/>
              <a:ext cx="323850" cy="596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 flipH="1">
              <a:off x="863600" y="3856038"/>
              <a:ext cx="581025" cy="266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Line 16"/>
            <p:cNvSpPr>
              <a:spLocks noChangeShapeType="1"/>
            </p:cNvSpPr>
            <p:nvPr/>
          </p:nvSpPr>
          <p:spPr bwMode="auto">
            <a:xfrm>
              <a:off x="1703388" y="4056063"/>
              <a:ext cx="452437" cy="596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 flipH="1">
              <a:off x="1509713" y="4918075"/>
              <a:ext cx="646112" cy="465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 flipH="1">
              <a:off x="539750" y="4918075"/>
              <a:ext cx="517525" cy="3317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Line 20"/>
            <p:cNvSpPr>
              <a:spLocks noChangeShapeType="1"/>
            </p:cNvSpPr>
            <p:nvPr/>
          </p:nvSpPr>
          <p:spPr bwMode="auto">
            <a:xfrm>
              <a:off x="2736850" y="4254500"/>
              <a:ext cx="128588" cy="6635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Line 21"/>
            <p:cNvSpPr>
              <a:spLocks noChangeShapeType="1"/>
            </p:cNvSpPr>
            <p:nvPr/>
          </p:nvSpPr>
          <p:spPr bwMode="auto">
            <a:xfrm flipH="1">
              <a:off x="2349500" y="4187825"/>
              <a:ext cx="193675" cy="398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>
              <a:off x="733425" y="4321175"/>
              <a:ext cx="258763" cy="465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>
              <a:off x="1250950" y="4984750"/>
              <a:ext cx="65088" cy="3317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Line 24"/>
            <p:cNvSpPr>
              <a:spLocks noChangeShapeType="1"/>
            </p:cNvSpPr>
            <p:nvPr/>
          </p:nvSpPr>
          <p:spPr bwMode="auto">
            <a:xfrm flipH="1">
              <a:off x="411163" y="4321175"/>
              <a:ext cx="193675" cy="7302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Oval 26"/>
            <p:cNvSpPr>
              <a:spLocks noChangeArrowheads="1"/>
            </p:cNvSpPr>
            <p:nvPr/>
          </p:nvSpPr>
          <p:spPr bwMode="auto">
            <a:xfrm>
              <a:off x="1185863" y="5316538"/>
              <a:ext cx="387350" cy="398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80" name="Oval 27"/>
            <p:cNvSpPr>
              <a:spLocks noChangeArrowheads="1"/>
            </p:cNvSpPr>
            <p:nvPr/>
          </p:nvSpPr>
          <p:spPr bwMode="auto">
            <a:xfrm>
              <a:off x="2736850" y="4918075"/>
              <a:ext cx="387350" cy="3984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Times New Roman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81" name="Oval 28"/>
            <p:cNvSpPr>
              <a:spLocks noChangeArrowheads="1"/>
            </p:cNvSpPr>
            <p:nvPr/>
          </p:nvSpPr>
          <p:spPr bwMode="auto">
            <a:xfrm>
              <a:off x="152400" y="5051425"/>
              <a:ext cx="387350" cy="3984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82" name="Line 29"/>
            <p:cNvSpPr>
              <a:spLocks noChangeShapeType="1"/>
            </p:cNvSpPr>
            <p:nvPr/>
          </p:nvSpPr>
          <p:spPr bwMode="auto">
            <a:xfrm flipV="1">
              <a:off x="1316038" y="4056063"/>
              <a:ext cx="257175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" name="Line 30"/>
            <p:cNvSpPr>
              <a:spLocks noChangeShapeType="1"/>
            </p:cNvSpPr>
            <p:nvPr/>
          </p:nvSpPr>
          <p:spPr bwMode="auto">
            <a:xfrm flipV="1">
              <a:off x="346075" y="4254500"/>
              <a:ext cx="193675" cy="796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4" name="Line 31"/>
            <p:cNvSpPr>
              <a:spLocks noChangeShapeType="1"/>
            </p:cNvSpPr>
            <p:nvPr/>
          </p:nvSpPr>
          <p:spPr bwMode="auto">
            <a:xfrm flipV="1">
              <a:off x="1573213" y="4984750"/>
              <a:ext cx="646112" cy="465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" name="Line 32"/>
            <p:cNvSpPr>
              <a:spLocks noChangeShapeType="1"/>
            </p:cNvSpPr>
            <p:nvPr/>
          </p:nvSpPr>
          <p:spPr bwMode="auto">
            <a:xfrm flipH="1" flipV="1">
              <a:off x="2801938" y="4187825"/>
              <a:ext cx="128587" cy="730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Line 33"/>
            <p:cNvSpPr>
              <a:spLocks noChangeShapeType="1"/>
            </p:cNvSpPr>
            <p:nvPr/>
          </p:nvSpPr>
          <p:spPr bwMode="auto">
            <a:xfrm flipH="1" flipV="1">
              <a:off x="1766888" y="3989388"/>
              <a:ext cx="452437" cy="596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5"/>
            <p:cNvSpPr>
              <a:spLocks noChangeShapeType="1"/>
            </p:cNvSpPr>
            <p:nvPr/>
          </p:nvSpPr>
          <p:spPr bwMode="auto">
            <a:xfrm flipV="1">
              <a:off x="539750" y="4852988"/>
              <a:ext cx="387350" cy="2651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6"/>
            <p:cNvSpPr>
              <a:spLocks noChangeShapeType="1"/>
            </p:cNvSpPr>
            <p:nvPr/>
          </p:nvSpPr>
          <p:spPr bwMode="auto">
            <a:xfrm flipH="1" flipV="1">
              <a:off x="1185863" y="4984750"/>
              <a:ext cx="65087" cy="398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Line 38"/>
            <p:cNvSpPr>
              <a:spLocks noChangeShapeType="1"/>
            </p:cNvSpPr>
            <p:nvPr/>
          </p:nvSpPr>
          <p:spPr bwMode="auto">
            <a:xfrm flipH="1" flipV="1">
              <a:off x="798513" y="4254500"/>
              <a:ext cx="258762" cy="398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Line 39"/>
            <p:cNvSpPr>
              <a:spLocks noChangeShapeType="1"/>
            </p:cNvSpPr>
            <p:nvPr/>
          </p:nvSpPr>
          <p:spPr bwMode="auto">
            <a:xfrm flipV="1">
              <a:off x="2219325" y="4122738"/>
              <a:ext cx="258763" cy="4635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 flipV="1">
              <a:off x="863600" y="3790950"/>
              <a:ext cx="581025" cy="2651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4" name="Oval 5"/>
          <p:cNvSpPr>
            <a:spLocks noChangeArrowheads="1"/>
          </p:cNvSpPr>
          <p:nvPr/>
        </p:nvSpPr>
        <p:spPr bwMode="auto">
          <a:xfrm>
            <a:off x="4797425" y="4468048"/>
            <a:ext cx="387350" cy="3984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b</a:t>
            </a:r>
          </a:p>
        </p:txBody>
      </p:sp>
      <p:sp>
        <p:nvSpPr>
          <p:cNvPr id="95" name="Oval 7"/>
          <p:cNvSpPr>
            <a:spLocks noChangeArrowheads="1"/>
          </p:cNvSpPr>
          <p:nvPr/>
        </p:nvSpPr>
        <p:spPr bwMode="auto">
          <a:xfrm>
            <a:off x="3827463" y="4733161"/>
            <a:ext cx="388937" cy="3984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96" name="Oval 8"/>
          <p:cNvSpPr>
            <a:spLocks noChangeArrowheads="1"/>
          </p:cNvSpPr>
          <p:nvPr/>
        </p:nvSpPr>
        <p:spPr bwMode="auto">
          <a:xfrm>
            <a:off x="4344988" y="5396736"/>
            <a:ext cx="387350" cy="3984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c</a:t>
            </a:r>
          </a:p>
        </p:txBody>
      </p:sp>
      <p:sp>
        <p:nvSpPr>
          <p:cNvPr id="97" name="Oval 9"/>
          <p:cNvSpPr>
            <a:spLocks noChangeArrowheads="1"/>
          </p:cNvSpPr>
          <p:nvPr/>
        </p:nvSpPr>
        <p:spPr bwMode="auto">
          <a:xfrm>
            <a:off x="5443538" y="5396736"/>
            <a:ext cx="387350" cy="3984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d</a:t>
            </a:r>
          </a:p>
        </p:txBody>
      </p:sp>
      <p:sp>
        <p:nvSpPr>
          <p:cNvPr id="98" name="Oval 10"/>
          <p:cNvSpPr>
            <a:spLocks noChangeArrowheads="1"/>
          </p:cNvSpPr>
          <p:nvPr/>
        </p:nvSpPr>
        <p:spPr bwMode="auto">
          <a:xfrm>
            <a:off x="5830888" y="4666486"/>
            <a:ext cx="387350" cy="3984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e</a:t>
            </a:r>
          </a:p>
        </p:txBody>
      </p:sp>
      <p:sp>
        <p:nvSpPr>
          <p:cNvPr id="99" name="Line 11"/>
          <p:cNvSpPr>
            <a:spLocks noChangeShapeType="1"/>
          </p:cNvSpPr>
          <p:nvPr/>
        </p:nvSpPr>
        <p:spPr bwMode="auto">
          <a:xfrm flipH="1">
            <a:off x="4538663" y="4799836"/>
            <a:ext cx="323850" cy="59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Line 15"/>
          <p:cNvSpPr>
            <a:spLocks noChangeShapeType="1"/>
          </p:cNvSpPr>
          <p:nvPr/>
        </p:nvSpPr>
        <p:spPr bwMode="auto">
          <a:xfrm flipH="1">
            <a:off x="4216400" y="4666486"/>
            <a:ext cx="581025" cy="266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" name="Line 16"/>
          <p:cNvSpPr>
            <a:spLocks noChangeShapeType="1"/>
          </p:cNvSpPr>
          <p:nvPr/>
        </p:nvSpPr>
        <p:spPr bwMode="auto">
          <a:xfrm>
            <a:off x="5056188" y="4866511"/>
            <a:ext cx="452437" cy="59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Line 18"/>
          <p:cNvSpPr>
            <a:spLocks noChangeShapeType="1"/>
          </p:cNvSpPr>
          <p:nvPr/>
        </p:nvSpPr>
        <p:spPr bwMode="auto">
          <a:xfrm flipH="1">
            <a:off x="4862513" y="5728523"/>
            <a:ext cx="646112" cy="4651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Line 19"/>
          <p:cNvSpPr>
            <a:spLocks noChangeShapeType="1"/>
          </p:cNvSpPr>
          <p:nvPr/>
        </p:nvSpPr>
        <p:spPr bwMode="auto">
          <a:xfrm flipH="1">
            <a:off x="3892550" y="5728523"/>
            <a:ext cx="517525" cy="331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20"/>
          <p:cNvSpPr>
            <a:spLocks noChangeShapeType="1"/>
          </p:cNvSpPr>
          <p:nvPr/>
        </p:nvSpPr>
        <p:spPr bwMode="auto">
          <a:xfrm>
            <a:off x="6089650" y="5064948"/>
            <a:ext cx="128588" cy="663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21"/>
          <p:cNvSpPr>
            <a:spLocks noChangeShapeType="1"/>
          </p:cNvSpPr>
          <p:nvPr/>
        </p:nvSpPr>
        <p:spPr bwMode="auto">
          <a:xfrm flipH="1">
            <a:off x="5702300" y="4998273"/>
            <a:ext cx="193675" cy="398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Line 22"/>
          <p:cNvSpPr>
            <a:spLocks noChangeShapeType="1"/>
          </p:cNvSpPr>
          <p:nvPr/>
        </p:nvSpPr>
        <p:spPr bwMode="auto">
          <a:xfrm>
            <a:off x="4086225" y="5131623"/>
            <a:ext cx="258763" cy="4651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23"/>
          <p:cNvSpPr>
            <a:spLocks noChangeShapeType="1"/>
          </p:cNvSpPr>
          <p:nvPr/>
        </p:nvSpPr>
        <p:spPr bwMode="auto">
          <a:xfrm>
            <a:off x="4603750" y="5795198"/>
            <a:ext cx="65088" cy="331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" name="Line 24"/>
          <p:cNvSpPr>
            <a:spLocks noChangeShapeType="1"/>
          </p:cNvSpPr>
          <p:nvPr/>
        </p:nvSpPr>
        <p:spPr bwMode="auto">
          <a:xfrm flipH="1">
            <a:off x="3763963" y="5131623"/>
            <a:ext cx="193675" cy="730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" name="Oval 26"/>
          <p:cNvSpPr>
            <a:spLocks noChangeArrowheads="1"/>
          </p:cNvSpPr>
          <p:nvPr/>
        </p:nvSpPr>
        <p:spPr bwMode="auto">
          <a:xfrm>
            <a:off x="4538663" y="6126986"/>
            <a:ext cx="387350" cy="3984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h</a:t>
            </a:r>
          </a:p>
        </p:txBody>
      </p:sp>
      <p:sp>
        <p:nvSpPr>
          <p:cNvPr id="110" name="Oval 27"/>
          <p:cNvSpPr>
            <a:spLocks noChangeArrowheads="1"/>
          </p:cNvSpPr>
          <p:nvPr/>
        </p:nvSpPr>
        <p:spPr bwMode="auto">
          <a:xfrm>
            <a:off x="6089650" y="5728523"/>
            <a:ext cx="387350" cy="3984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f</a:t>
            </a:r>
          </a:p>
        </p:txBody>
      </p:sp>
      <p:sp>
        <p:nvSpPr>
          <p:cNvPr id="111" name="Oval 28"/>
          <p:cNvSpPr>
            <a:spLocks noChangeArrowheads="1"/>
          </p:cNvSpPr>
          <p:nvPr/>
        </p:nvSpPr>
        <p:spPr bwMode="auto">
          <a:xfrm>
            <a:off x="3505200" y="5861873"/>
            <a:ext cx="387350" cy="3984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g</a:t>
            </a:r>
          </a:p>
        </p:txBody>
      </p:sp>
      <p:sp>
        <p:nvSpPr>
          <p:cNvPr id="112" name="Line 29"/>
          <p:cNvSpPr>
            <a:spLocks noChangeShapeType="1"/>
          </p:cNvSpPr>
          <p:nvPr/>
        </p:nvSpPr>
        <p:spPr bwMode="auto">
          <a:xfrm flipV="1">
            <a:off x="4668838" y="4866511"/>
            <a:ext cx="257175" cy="530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30"/>
          <p:cNvSpPr>
            <a:spLocks noChangeShapeType="1"/>
          </p:cNvSpPr>
          <p:nvPr/>
        </p:nvSpPr>
        <p:spPr bwMode="auto">
          <a:xfrm flipV="1">
            <a:off x="3698875" y="5064948"/>
            <a:ext cx="193675" cy="796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31"/>
          <p:cNvSpPr>
            <a:spLocks noChangeShapeType="1"/>
          </p:cNvSpPr>
          <p:nvPr/>
        </p:nvSpPr>
        <p:spPr bwMode="auto">
          <a:xfrm flipV="1">
            <a:off x="4926013" y="5795198"/>
            <a:ext cx="646112" cy="4651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32"/>
          <p:cNvSpPr>
            <a:spLocks noChangeShapeType="1"/>
          </p:cNvSpPr>
          <p:nvPr/>
        </p:nvSpPr>
        <p:spPr bwMode="auto">
          <a:xfrm flipH="1" flipV="1">
            <a:off x="6172200" y="5001448"/>
            <a:ext cx="128588" cy="730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Line 33"/>
          <p:cNvSpPr>
            <a:spLocks noChangeShapeType="1"/>
          </p:cNvSpPr>
          <p:nvPr/>
        </p:nvSpPr>
        <p:spPr bwMode="auto">
          <a:xfrm flipH="1" flipV="1">
            <a:off x="5119688" y="4799836"/>
            <a:ext cx="452437" cy="59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Line 35"/>
          <p:cNvSpPr>
            <a:spLocks noChangeShapeType="1"/>
          </p:cNvSpPr>
          <p:nvPr/>
        </p:nvSpPr>
        <p:spPr bwMode="auto">
          <a:xfrm flipV="1">
            <a:off x="3892550" y="5663436"/>
            <a:ext cx="387350" cy="265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" name="Line 36"/>
          <p:cNvSpPr>
            <a:spLocks noChangeShapeType="1"/>
          </p:cNvSpPr>
          <p:nvPr/>
        </p:nvSpPr>
        <p:spPr bwMode="auto">
          <a:xfrm flipH="1" flipV="1">
            <a:off x="4538663" y="5795198"/>
            <a:ext cx="65087" cy="398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" name="Line 38"/>
          <p:cNvSpPr>
            <a:spLocks noChangeShapeType="1"/>
          </p:cNvSpPr>
          <p:nvPr/>
        </p:nvSpPr>
        <p:spPr bwMode="auto">
          <a:xfrm flipH="1" flipV="1">
            <a:off x="4151313" y="5064948"/>
            <a:ext cx="258762" cy="398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0" name="Line 39"/>
          <p:cNvSpPr>
            <a:spLocks noChangeShapeType="1"/>
          </p:cNvSpPr>
          <p:nvPr/>
        </p:nvSpPr>
        <p:spPr bwMode="auto">
          <a:xfrm flipV="1">
            <a:off x="5572125" y="4933186"/>
            <a:ext cx="258763" cy="463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Line 41"/>
          <p:cNvSpPr>
            <a:spLocks noChangeShapeType="1"/>
          </p:cNvSpPr>
          <p:nvPr/>
        </p:nvSpPr>
        <p:spPr bwMode="auto">
          <a:xfrm flipV="1">
            <a:off x="4216400" y="4601398"/>
            <a:ext cx="581025" cy="265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503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484313"/>
            <a:ext cx="8763000" cy="5548312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</a:rPr>
              <a:t>ypedef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tip_top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bool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[1:N,1:N];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ro-RO" sz="1800" b="1" dirty="0" smtClean="0">
                <a:solidFill>
                  <a:srgbClr val="C00000"/>
                </a:solidFill>
                <a:latin typeface="Courier New" pitchFamily="49" charset="0"/>
              </a:rPr>
              <a:t>type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</a:rPr>
              <a:t>def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tip_leg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bool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[1:N];</a:t>
            </a:r>
            <a:endParaRPr lang="en-US" sz="18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</a:rPr>
              <a:t>chan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topologie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[1:N](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tip_top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sv-SE" sz="18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sv-SE" sz="1800" b="1" dirty="0" smtClean="0">
                <a:solidFill>
                  <a:srgbClr val="C00000"/>
                </a:solidFill>
                <a:latin typeface="Courier New" pitchFamily="49" charset="0"/>
              </a:rPr>
              <a:t>process</a:t>
            </a:r>
            <a:r>
              <a:rPr lang="sv-SE" sz="1800" dirty="0" smtClean="0">
                <a:solidFill>
                  <a:srgbClr val="C00000"/>
                </a:solidFill>
                <a:latin typeface="Courier New" pitchFamily="49" charset="0"/>
              </a:rPr>
              <a:t> Nod[p=1 to 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sv-SE" sz="1800" dirty="0" smtClean="0">
                <a:solidFill>
                  <a:srgbClr val="C00000"/>
                </a:solidFill>
                <a:latin typeface="Courier New" pitchFamily="49" charset="0"/>
              </a:rPr>
              <a:t>]{ </a:t>
            </a:r>
            <a:r>
              <a:rPr lang="sv-SE" sz="1800" b="1" dirty="0" smtClean="0">
                <a:solidFill>
                  <a:srgbClr val="C00000"/>
                </a:solidFill>
                <a:latin typeface="Courier New" pitchFamily="49" charset="0"/>
              </a:rPr>
              <a:t>tip_leg</a:t>
            </a:r>
            <a:r>
              <a:rPr lang="sv-SE" sz="1800" dirty="0" smtClean="0">
                <a:solidFill>
                  <a:srgbClr val="C00000"/>
                </a:solidFill>
                <a:latin typeface="Courier New" pitchFamily="49" charset="0"/>
              </a:rPr>
              <a:t> leg = vecinii_lui_p;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endParaRPr lang="pt-BR" sz="180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pt-BR" sz="18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pt-BR" sz="1800" b="1" dirty="0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 r = 0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pt-BR" sz="180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pt-BR" sz="18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pt-BR" sz="1800" b="1" dirty="0" smtClean="0">
                <a:solidFill>
                  <a:srgbClr val="C00000"/>
                </a:solidFill>
                <a:latin typeface="Courier New" pitchFamily="49" charset="0"/>
              </a:rPr>
              <a:t>tip_top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top = ([N*N]FALSE),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top_nou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ro-RO" sz="18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  top[p,1: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= leg;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pt-BR" sz="180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pt-BR" sz="1800" dirty="0" smtClean="0">
                <a:solidFill>
                  <a:schemeClr val="tx2"/>
                </a:solidFill>
                <a:latin typeface="Courier New" pitchFamily="49" charset="0"/>
              </a:rPr>
              <a:t>/* actualizeaz</a:t>
            </a:r>
            <a:r>
              <a:rPr lang="ro-RO" sz="1800" dirty="0" smtClean="0">
                <a:solidFill>
                  <a:schemeClr val="tx2"/>
                </a:solidFill>
                <a:latin typeface="Courier New" pitchFamily="49" charset="0"/>
              </a:rPr>
              <a:t>ă</a:t>
            </a:r>
            <a:r>
              <a:rPr lang="pt-BR" sz="1800" dirty="0" smtClean="0">
                <a:solidFill>
                  <a:schemeClr val="tx2"/>
                </a:solidFill>
                <a:latin typeface="Courier New" pitchFamily="49" charset="0"/>
              </a:rPr>
              <a:t> lini</a:t>
            </a:r>
            <a:r>
              <a:rPr lang="ro-RO" sz="1800" dirty="0" smtClean="0">
                <a:solidFill>
                  <a:schemeClr val="tx2"/>
                </a:solidFill>
                <a:latin typeface="Courier New" pitchFamily="49" charset="0"/>
              </a:rPr>
              <a:t>ile</a:t>
            </a:r>
            <a:r>
              <a:rPr lang="pt-BR" sz="1800" dirty="0" smtClean="0">
                <a:solidFill>
                  <a:schemeClr val="tx2"/>
                </a:solidFill>
                <a:latin typeface="Courier New" pitchFamily="49" charset="0"/>
              </a:rPr>
              <a:t> vecinilor */ </a:t>
            </a:r>
            <a:endParaRPr lang="ro-RO" sz="18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ro-RO" sz="18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8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 (r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D)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/* transmite topologia curent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ă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 tuturor vecinilor */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[q =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1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to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N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leg[q]]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topologie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[q](top)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[q =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1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to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leg[q]]{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topologie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[p](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top_nou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     top = top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or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top_nou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fr-FR" sz="1800" dirty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fr-FR" sz="18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fr-FR" sz="1800" dirty="0" smtClean="0">
                <a:solidFill>
                  <a:srgbClr val="C00000"/>
                </a:solidFill>
                <a:latin typeface="Courier New" pitchFamily="49" charset="0"/>
              </a:rPr>
              <a:t>    r = r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1800" dirty="0" smtClean="0">
                <a:solidFill>
                  <a:srgbClr val="C00000"/>
                </a:solidFill>
                <a:latin typeface="Courier New" pitchFamily="49" charset="0"/>
              </a:rPr>
              <a:t>+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1800" dirty="0" smtClean="0">
                <a:solidFill>
                  <a:srgbClr val="C00000"/>
                </a:solidFill>
                <a:latin typeface="Courier New" pitchFamily="49" charset="0"/>
              </a:rPr>
              <a:t>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fr-FR" sz="18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180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084168" y="3356992"/>
            <a:ext cx="2592288" cy="504056"/>
          </a:xfrm>
          <a:prstGeom prst="wedgeRoundRectCallout">
            <a:avLst>
              <a:gd name="adj1" fmla="val -181057"/>
              <a:gd name="adj2" fmla="val 3140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" charset="0"/>
              </a:rPr>
              <a:t>D</a:t>
            </a:r>
            <a:r>
              <a:rPr kumimoji="0" lang="ro-R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diametrul rețelei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/>
              <a:t>pulsaţiilor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Lightbar">
  <a:themeElements>
    <a:clrScheme name="Lightbar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Lightbar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ightbar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HardDisk:Applications:Microsoft Office X:Templates:Presentations:Designs:Lightbar</Template>
  <TotalTime>4600</TotalTime>
  <Words>2251</Words>
  <Application>Microsoft Macintosh PowerPoint</Application>
  <PresentationFormat>On-screen Show (4:3)</PresentationFormat>
  <Paragraphs>686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Lucida Grande</vt:lpstr>
      <vt:lpstr>ＭＳ Ｐゴシック</vt:lpstr>
      <vt:lpstr>Times</vt:lpstr>
      <vt:lpstr>Times New Roman</vt:lpstr>
      <vt:lpstr>Wingdings</vt:lpstr>
      <vt:lpstr>Lightbar</vt:lpstr>
      <vt:lpstr>Stabilirea topologiei</vt:lpstr>
      <vt:lpstr>Difuzarea mesajelor folosind sondaje </vt:lpstr>
      <vt:lpstr>Difuzarea mesajelor folosind sondaje </vt:lpstr>
      <vt:lpstr>Difuzarea mesajelor prin inundare</vt:lpstr>
      <vt:lpstr>Difuzarea mesajelor prin inundare</vt:lpstr>
      <vt:lpstr>Stabilirea topologiei unei reţele de procese </vt:lpstr>
      <vt:lpstr>Algoritmul pulsaţiilor </vt:lpstr>
      <vt:lpstr>Algoritmul pulsaţiilor </vt:lpstr>
      <vt:lpstr>Algoritmul pulsaţiilor </vt:lpstr>
      <vt:lpstr>Algoritmul pulsaţiilor (2) </vt:lpstr>
      <vt:lpstr>Algoritmul pulsaţiilor (3) </vt:lpstr>
      <vt:lpstr>Algoritmul pulsaţiilor (4) </vt:lpstr>
      <vt:lpstr>Algoritmul pulsaţiilor (5) </vt:lpstr>
      <vt:lpstr>Algoritmi cu mesaje de sondaj cu ecou </vt:lpstr>
      <vt:lpstr>Algoritmi cu mesaje de sondaj cu ecou (2)</vt:lpstr>
      <vt:lpstr>Algoritmi cu mesaje de sondaj cu ecou (3)</vt:lpstr>
      <vt:lpstr>Algoritmi cu mesaje de sondaj cu ecou (4)</vt:lpstr>
      <vt:lpstr>Algoritmi cu mesaje de sondaj cu ecou (5)</vt:lpstr>
      <vt:lpstr>Algoritmi cu mesaje de sondaj cu ecou (6)</vt:lpstr>
      <vt:lpstr>Algoritmi cu mesaje de sondaj cu ecou (7)</vt:lpstr>
      <vt:lpstr>Complexitate</vt:lpstr>
      <vt:lpstr>Algoritmi cu mesaje de sondaj cu ecou (8)</vt:lpstr>
      <vt:lpstr>Sumar</vt:lpstr>
      <vt:lpstr>Thank you</vt:lpstr>
      <vt:lpstr>Întrebări?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Complexitatea algoritmilor paraleli</dc:title>
  <dc:creator>Ciprian Dobre</dc:creator>
  <cp:lastModifiedBy>Ciprian - Mihai DOBRE</cp:lastModifiedBy>
  <cp:revision>572</cp:revision>
  <dcterms:created xsi:type="dcterms:W3CDTF">2003-12-18T12:29:33Z</dcterms:created>
  <dcterms:modified xsi:type="dcterms:W3CDTF">2017-12-12T07:37:28Z</dcterms:modified>
</cp:coreProperties>
</file>