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963" r:id="rId2"/>
  </p:sldMasterIdLst>
  <p:notesMasterIdLst>
    <p:notesMasterId r:id="rId50"/>
  </p:notesMasterIdLst>
  <p:handoutMasterIdLst>
    <p:handoutMasterId r:id="rId51"/>
  </p:handoutMasterIdLst>
  <p:sldIdLst>
    <p:sldId id="256" r:id="rId3"/>
    <p:sldId id="394" r:id="rId4"/>
    <p:sldId id="395" r:id="rId5"/>
    <p:sldId id="388" r:id="rId6"/>
    <p:sldId id="389" r:id="rId7"/>
    <p:sldId id="390" r:id="rId8"/>
    <p:sldId id="391" r:id="rId9"/>
    <p:sldId id="392" r:id="rId10"/>
    <p:sldId id="393" r:id="rId11"/>
    <p:sldId id="317" r:id="rId12"/>
    <p:sldId id="384" r:id="rId13"/>
    <p:sldId id="318" r:id="rId14"/>
    <p:sldId id="385" r:id="rId15"/>
    <p:sldId id="319" r:id="rId16"/>
    <p:sldId id="325" r:id="rId17"/>
    <p:sldId id="386" r:id="rId18"/>
    <p:sldId id="326" r:id="rId19"/>
    <p:sldId id="327" r:id="rId20"/>
    <p:sldId id="381" r:id="rId21"/>
    <p:sldId id="329" r:id="rId22"/>
    <p:sldId id="330" r:id="rId23"/>
    <p:sldId id="396" r:id="rId24"/>
    <p:sldId id="397" r:id="rId25"/>
    <p:sldId id="331" r:id="rId26"/>
    <p:sldId id="387" r:id="rId27"/>
    <p:sldId id="332" r:id="rId28"/>
    <p:sldId id="378" r:id="rId29"/>
    <p:sldId id="333" r:id="rId30"/>
    <p:sldId id="383" r:id="rId31"/>
    <p:sldId id="334" r:id="rId32"/>
    <p:sldId id="357" r:id="rId33"/>
    <p:sldId id="335" r:id="rId34"/>
    <p:sldId id="398" r:id="rId35"/>
    <p:sldId id="399" r:id="rId36"/>
    <p:sldId id="400" r:id="rId37"/>
    <p:sldId id="336" r:id="rId38"/>
    <p:sldId id="358" r:id="rId39"/>
    <p:sldId id="337" r:id="rId40"/>
    <p:sldId id="338" r:id="rId41"/>
    <p:sldId id="382" r:id="rId42"/>
    <p:sldId id="379" r:id="rId43"/>
    <p:sldId id="339" r:id="rId44"/>
    <p:sldId id="401" r:id="rId45"/>
    <p:sldId id="402" r:id="rId46"/>
    <p:sldId id="403" r:id="rId47"/>
    <p:sldId id="306" r:id="rId48"/>
    <p:sldId id="307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A3A3"/>
    <a:srgbClr val="717171"/>
    <a:srgbClr val="1E5ED6"/>
    <a:srgbClr val="1446A3"/>
    <a:srgbClr val="00B050"/>
    <a:srgbClr val="007635"/>
    <a:srgbClr val="7345A9"/>
    <a:srgbClr val="5F2A68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0" autoAdjust="0"/>
    <p:restoredTop sz="93388" autoAdjust="0"/>
  </p:normalViewPr>
  <p:slideViewPr>
    <p:cSldViewPr>
      <p:cViewPr>
        <p:scale>
          <a:sx n="82" d="100"/>
          <a:sy n="82" d="100"/>
        </p:scale>
        <p:origin x="-175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notesViewPr>
    <p:cSldViewPr>
      <p:cViewPr varScale="1">
        <p:scale>
          <a:sx n="57" d="100"/>
          <a:sy n="57" d="100"/>
        </p:scale>
        <p:origin x="-2508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88210E-4307-4923-9DAE-1C706150415B}" type="datetimeFigureOut">
              <a:rPr lang="en-US"/>
              <a:pPr>
                <a:defRPr/>
              </a:pPr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C48B868-7AB5-4ADB-8B84-13C604A0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807E1D3-21ED-4F2E-ADB2-2627495AA4B1}" type="datetimeFigureOut">
              <a:rPr lang="en-US"/>
              <a:pPr>
                <a:defRPr/>
              </a:pPr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95921E8-50FC-41E6-BCDC-FD2F8955A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5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D0DC06C-5929-48A2-904F-3954C52D1099}" type="slidenum">
              <a:rPr lang="en-US" sz="1300" smtClean="0"/>
              <a:pPr/>
              <a:t>1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48AD731-C06F-437E-917F-6DD49707AC37}" type="slidenum">
              <a:rPr lang="en-US" sz="1300" smtClean="0"/>
              <a:pPr/>
              <a:t>11</a:t>
            </a:fld>
            <a:endParaRPr lang="en-US" sz="13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6F8B9FD-39A8-4482-8C94-80EE970350F7}" type="slidenum">
              <a:rPr lang="en-US" sz="1300" smtClean="0"/>
              <a:pPr/>
              <a:t>12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6F8B9FD-39A8-4482-8C94-80EE970350F7}" type="slidenum">
              <a:rPr lang="en-US" sz="1300" smtClean="0"/>
              <a:pPr/>
              <a:t>13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9C5292D-91CF-48D1-9528-AF30E0E38421}" type="slidenum">
              <a:rPr lang="en-US" sz="1300" smtClean="0"/>
              <a:pPr/>
              <a:t>14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A6929DC-14BE-4DF3-BE04-373025E47D00}" type="slidenum">
              <a:rPr lang="en-US" sz="1300" smtClean="0"/>
              <a:pPr/>
              <a:t>15</a:t>
            </a:fld>
            <a:endParaRPr lang="en-US" sz="13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A6929DC-14BE-4DF3-BE04-373025E47D00}" type="slidenum">
              <a:rPr lang="en-US" sz="1300" smtClean="0"/>
              <a:pPr/>
              <a:t>16</a:t>
            </a:fld>
            <a:endParaRPr lang="en-US" sz="13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F64A7E1-AA92-4DB2-8007-1C2E6CA8240B}" type="slidenum">
              <a:rPr lang="en-US" sz="1300" smtClean="0"/>
              <a:pPr/>
              <a:t>17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C9F90FE-DB1A-4EC3-BC66-C82DFE1A1AA3}" type="slidenum">
              <a:rPr lang="en-US" sz="1300" smtClean="0"/>
              <a:pPr/>
              <a:t>18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B9BF6FA-17CB-4C6B-A94D-45FB815E5871}" type="slidenum">
              <a:rPr lang="en-US" sz="1300" smtClean="0"/>
              <a:pPr/>
              <a:t>20</a:t>
            </a:fld>
            <a:endParaRPr lang="en-US" sz="13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endParaRPr lang="en-US" sz="8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D511485-22EF-4895-9568-49746F6CD649}" type="slidenum">
              <a:rPr lang="en-US" sz="1300" smtClean="0"/>
              <a:pPr/>
              <a:t>21</a:t>
            </a:fld>
            <a:endParaRPr lang="en-US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99C7B83-0D40-420F-AA7E-F9FBA5A82316}" type="slidenum">
              <a:rPr lang="en-US" sz="1300" smtClean="0"/>
              <a:pPr/>
              <a:t>2</a:t>
            </a:fld>
            <a:endParaRPr lang="en-US" sz="13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4DB1C89-B210-4ADA-9D7B-1A543EB61B5B}" type="slidenum">
              <a:rPr lang="en-US" sz="1300" smtClean="0"/>
              <a:pPr/>
              <a:t>24</a:t>
            </a:fld>
            <a:endParaRPr lang="en-US" sz="13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4DB1C89-B210-4ADA-9D7B-1A543EB61B5B}" type="slidenum">
              <a:rPr lang="en-US" sz="1300" smtClean="0"/>
              <a:pPr/>
              <a:t>25</a:t>
            </a:fld>
            <a:endParaRPr lang="en-US" sz="13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7F340AD-568F-47A0-87BE-DADB430C38C2}" type="slidenum">
              <a:rPr lang="en-US" sz="1300" smtClean="0"/>
              <a:pPr/>
              <a:t>26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D78F8E7-31F6-4E05-AB8F-929489848AC9}" type="slidenum">
              <a:rPr lang="en-US" sz="1300">
                <a:solidFill>
                  <a:prstClr val="black"/>
                </a:solidFill>
              </a:rPr>
              <a:pPr/>
              <a:t>27</a:t>
            </a:fld>
            <a:endParaRPr 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71CD755-7139-4C05-ACA3-F7B8287055B2}" type="slidenum">
              <a:rPr lang="en-US" sz="1300" smtClean="0"/>
              <a:pPr/>
              <a:t>28</a:t>
            </a:fld>
            <a:endParaRPr lang="en-US" sz="13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71CD755-7139-4C05-ACA3-F7B8287055B2}" type="slidenum">
              <a:rPr lang="en-US" sz="1300" smtClean="0"/>
              <a:pPr/>
              <a:t>29</a:t>
            </a:fld>
            <a:endParaRPr lang="en-US" sz="13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C13D449-A23E-43AE-BEB2-F7CA4D7C66D6}" type="slidenum">
              <a:rPr lang="en-US" sz="1300" smtClean="0"/>
              <a:pPr/>
              <a:t>30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D78F8E7-31F6-4E05-AB8F-929489848AC9}" type="slidenum">
              <a:rPr lang="en-US" sz="1300">
                <a:solidFill>
                  <a:prstClr val="black"/>
                </a:solidFill>
              </a:rPr>
              <a:pPr/>
              <a:t>31</a:t>
            </a:fld>
            <a:endParaRPr 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05064E6-0AD5-4C55-8E4D-9A5D5BE3662D}" type="slidenum">
              <a:rPr lang="en-US" sz="1300" smtClean="0"/>
              <a:pPr/>
              <a:t>32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183B473-CB0E-48C0-8716-866B8195CFAE}" type="slidenum">
              <a:rPr lang="en-US" sz="1300" smtClean="0"/>
              <a:pPr/>
              <a:t>36</a:t>
            </a:fld>
            <a:endParaRPr lang="en-US" sz="13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2E6388A-1080-4F92-A92B-67E4F277D584}" type="slidenum">
              <a:rPr lang="en-US" sz="1300" smtClean="0"/>
              <a:pPr/>
              <a:t>4</a:t>
            </a:fld>
            <a:endParaRPr lang="en-US" sz="13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D78F8E7-31F6-4E05-AB8F-929489848AC9}" type="slidenum">
              <a:rPr lang="en-US" sz="1300">
                <a:solidFill>
                  <a:prstClr val="black"/>
                </a:solidFill>
              </a:rPr>
              <a:pPr/>
              <a:t>37</a:t>
            </a:fld>
            <a:endParaRPr 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75C80CE-CB80-4D18-BA59-961FF306222A}" type="slidenum">
              <a:rPr lang="en-US" sz="1300" smtClean="0"/>
              <a:pPr/>
              <a:t>38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E1773F1-6BCB-421E-ACA7-0F96DD16A632}" type="slidenum">
              <a:rPr lang="en-US" sz="1300" smtClean="0"/>
              <a:pPr/>
              <a:t>39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E1773F1-6BCB-421E-ACA7-0F96DD16A632}" type="slidenum">
              <a:rPr lang="en-US" sz="1300" smtClean="0"/>
              <a:pPr/>
              <a:t>40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D78F8E7-31F6-4E05-AB8F-929489848AC9}" type="slidenum">
              <a:rPr lang="en-US" sz="1300">
                <a:solidFill>
                  <a:prstClr val="black"/>
                </a:solidFill>
              </a:rPr>
              <a:pPr/>
              <a:t>41</a:t>
            </a:fld>
            <a:endParaRPr 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16C44B5-19D8-47DC-AE02-49E4F7DE1963}" type="slidenum">
              <a:rPr lang="en-US" sz="1300" smtClean="0"/>
              <a:pPr/>
              <a:t>42</a:t>
            </a:fld>
            <a:endParaRPr lang="en-US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54D3F71-A58E-4381-8D5F-934194333755}" type="slidenum">
              <a:rPr lang="en-GB" altLang="en-US" sz="1200"/>
              <a:pPr eaLnBrk="1" hangingPunct="1"/>
              <a:t>43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6A063F6-D751-4018-BA38-5AE8837E7105}" type="slidenum">
              <a:rPr lang="en-GB" altLang="en-US" sz="1200"/>
              <a:pPr eaLnBrk="1" hangingPunct="1"/>
              <a:t>44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B6B8CA7-5FCF-472B-9D1D-E0F81BE42534}" type="slidenum">
              <a:rPr lang="en-GB" altLang="en-US" sz="1200"/>
              <a:pPr eaLnBrk="1" hangingPunct="1"/>
              <a:t>45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4A7FECA-1B35-4BC5-A1B9-9520A765ED9A}" type="slidenum">
              <a:rPr lang="en-US" sz="1300" smtClean="0"/>
              <a:pPr/>
              <a:t>46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DC1A4C2-C23A-441A-942C-389739763910}" type="slidenum">
              <a:rPr lang="en-US" sz="1300" smtClean="0"/>
              <a:pPr/>
              <a:t>5</a:t>
            </a:fld>
            <a:endParaRPr lang="en-US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6E19A3C-4737-486E-983D-5BAB1F9CD2D1}" type="slidenum">
              <a:rPr lang="en-US" sz="1300" smtClean="0"/>
              <a:pPr/>
              <a:t>47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524CDDB-7A63-4648-B35F-731832CA2608}" type="slidenum">
              <a:rPr lang="en-US" sz="1300" smtClean="0"/>
              <a:pPr/>
              <a:t>6</a:t>
            </a:fld>
            <a:endParaRPr lang="en-US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B2E12CA-31D0-41D7-AE36-A3A3484489AF}" type="slidenum">
              <a:rPr lang="en-US" sz="1300" smtClean="0"/>
              <a:pPr/>
              <a:t>7</a:t>
            </a:fld>
            <a:endParaRPr lang="en-US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F08AB97-DF04-4E2E-917D-FF258671F55A}" type="slidenum">
              <a:rPr lang="en-US" sz="1300" smtClean="0"/>
              <a:pPr/>
              <a:t>8</a:t>
            </a:fld>
            <a:endParaRPr lang="en-US" sz="13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F08AB97-DF04-4E2E-917D-FF258671F55A}" type="slidenum">
              <a:rPr lang="en-US" sz="1300" smtClean="0"/>
              <a:pPr/>
              <a:t>9</a:t>
            </a:fld>
            <a:endParaRPr lang="en-US" sz="13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48AD731-C06F-437E-917F-6DD49707AC37}" type="slidenum">
              <a:rPr lang="en-US" sz="1300" smtClean="0"/>
              <a:pPr/>
              <a:t>10</a:t>
            </a:fld>
            <a:endParaRPr lang="en-US" sz="13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815BC-94BA-4578-80CA-4A7EE5EFC2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6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AF457-27B5-4AC9-AA01-DC2DED7AC4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91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0EF49-94FE-4D70-B2DA-85644F9D6C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92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25DF3-1AE2-4E8C-A36F-912139EC8F3C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4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48766-21E8-44C4-8256-F4291783EB1A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6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CD71-FAC7-412A-9302-73F473FAE3BC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0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6F8DA-C5AB-40FB-9231-186DA03FD6D5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9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FCDB3-4857-4F47-97E0-D851CE05D7E8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8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FA486-AC84-4F46-AE76-F9BB7D91186E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9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2C9-7AE7-416C-9620-2D035C4A70F8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3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EDA47-EFBF-479E-A0D6-51FE32D65603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3A7BE-6E89-4BF4-AF61-9D19691BEC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FEA8C-F456-4C80-90D3-D9F1B99D1F1D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1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A06BE-53B2-4255-8D6D-565D4D529664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7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525D1-08EC-4D9D-A48C-47E04263C8CC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4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B27C-FECF-4EC8-9E95-C3B303FC7E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2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62F77-1B54-4B2C-ACF6-5B15F02BC6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01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37BD-CD74-4B5B-93F6-27ABA68BC1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0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FB96A-41B3-4874-ABC5-E0D436D902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5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04470-F4DC-4909-833F-854F50AE2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4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4F358-944B-456D-B9C6-B613A1629B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24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91960-00BD-4F3D-86F8-D48BDF5165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0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62C92B6-ED68-45CC-888B-EAFF1DEA5C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46304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1038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42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5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F19C0CF-DB92-4250-8F56-6FBE51A9C76D}" type="slidenum">
              <a:rPr lang="en-GB">
                <a:solidFill>
                  <a:srgbClr val="1822CD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1822CD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46304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1038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5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20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1052513"/>
            <a:ext cx="892899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ro-RO" dirty="0" smtClean="0"/>
              <a:t>undă</a:t>
            </a:r>
            <a:r>
              <a:rPr lang="en-US" dirty="0" smtClean="0"/>
              <a:t>.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</a:t>
            </a:r>
            <a:r>
              <a:rPr lang="ro-RO" sz="2800" dirty="0" smtClean="0"/>
              <a:t>ț</a:t>
            </a:r>
            <a:r>
              <a:rPr lang="en-US" sz="2800" dirty="0" err="1" smtClean="0"/>
              <a:t>iuni</a:t>
            </a:r>
            <a:r>
              <a:rPr lang="en-US" sz="2800" dirty="0" smtClean="0"/>
              <a:t> </a:t>
            </a:r>
            <a:r>
              <a:rPr lang="en-US" sz="2800" dirty="0" err="1" smtClean="0"/>
              <a:t>preliminare</a:t>
            </a:r>
            <a:r>
              <a:rPr lang="en-US" sz="2800" dirty="0" smtClean="0"/>
              <a:t> 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fr-FR" sz="2800" dirty="0" err="1" smtClean="0"/>
              <a:t>Sensul</a:t>
            </a:r>
            <a:r>
              <a:rPr lang="fr-FR" sz="2800" dirty="0" smtClean="0"/>
              <a:t> </a:t>
            </a:r>
            <a:r>
              <a:rPr lang="fr-FR" sz="2800" dirty="0" err="1" smtClean="0"/>
              <a:t>leg</a:t>
            </a:r>
            <a:r>
              <a:rPr lang="ro-RO" sz="2800" dirty="0" smtClean="0"/>
              <a:t>ă</a:t>
            </a:r>
            <a:r>
              <a:rPr lang="fr-FR" sz="2800" dirty="0" err="1" smtClean="0"/>
              <a:t>turilor</a:t>
            </a:r>
            <a:endParaRPr lang="en-US" sz="280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928992" cy="5445224"/>
          </a:xfrm>
        </p:spPr>
        <p:txBody>
          <a:bodyPr anchor="ctr" anchorCtr="0"/>
          <a:lstStyle/>
          <a:p>
            <a:pPr eaLnBrk="1" hangingPunct="1">
              <a:buFontTx/>
              <a:buNone/>
            </a:pPr>
            <a:r>
              <a:rPr lang="ro-RO" sz="2200" dirty="0" smtClean="0"/>
              <a:t>	</a:t>
            </a:r>
            <a:r>
              <a:rPr lang="fr-FR" sz="2200" dirty="0" err="1" smtClean="0"/>
              <a:t>Complexitatea</a:t>
            </a:r>
            <a:r>
              <a:rPr lang="fr-FR" sz="2200" dirty="0" smtClean="0"/>
              <a:t> </a:t>
            </a:r>
            <a:r>
              <a:rPr lang="fr-FR" sz="2200" dirty="0" err="1" smtClean="0"/>
              <a:t>comunic</a:t>
            </a:r>
            <a:r>
              <a:rPr lang="ro-RO" sz="2200" dirty="0" smtClean="0"/>
              <a:t>ă</a:t>
            </a:r>
            <a:r>
              <a:rPr lang="fr-FR" sz="2200" dirty="0" err="1" smtClean="0"/>
              <a:t>rii</a:t>
            </a:r>
            <a:r>
              <a:rPr lang="fr-FR" sz="2200" dirty="0" smtClean="0"/>
              <a:t> </a:t>
            </a:r>
            <a:r>
              <a:rPr lang="ro-RO" sz="2200" dirty="0" smtClean="0"/>
              <a:t>î</a:t>
            </a:r>
            <a:r>
              <a:rPr lang="fr-FR" sz="2200" dirty="0" err="1" smtClean="0"/>
              <a:t>ntr</a:t>
            </a:r>
            <a:r>
              <a:rPr lang="fr-FR" sz="2200" dirty="0" smtClean="0"/>
              <a:t>-un </a:t>
            </a:r>
            <a:r>
              <a:rPr lang="fr-FR" sz="2200" dirty="0" err="1" smtClean="0"/>
              <a:t>algoritm</a:t>
            </a:r>
            <a:r>
              <a:rPr lang="fr-FR" sz="2200" dirty="0" smtClean="0"/>
              <a:t> </a:t>
            </a:r>
            <a:r>
              <a:rPr lang="fr-FR" sz="2200" dirty="0" err="1" smtClean="0"/>
              <a:t>distribuit</a:t>
            </a:r>
            <a:r>
              <a:rPr lang="fr-FR" sz="2200" dirty="0" smtClean="0"/>
              <a:t> </a:t>
            </a:r>
            <a:r>
              <a:rPr lang="fr-FR" sz="2200" dirty="0" err="1" smtClean="0"/>
              <a:t>depinde</a:t>
            </a:r>
            <a:r>
              <a:rPr lang="fr-FR" sz="2200" dirty="0" smtClean="0"/>
              <a:t> de</a:t>
            </a:r>
          </a:p>
          <a:p>
            <a:pPr eaLnBrk="1" hangingPunct="1">
              <a:buFontTx/>
              <a:buNone/>
            </a:pPr>
            <a:r>
              <a:rPr lang="fr-FR" sz="2200" dirty="0" smtClean="0"/>
              <a:t>topologie, </a:t>
            </a:r>
            <a:r>
              <a:rPr lang="ro-RO" sz="2200" dirty="0" smtClean="0"/>
              <a:t>d</a:t>
            </a:r>
            <a:r>
              <a:rPr lang="fr-FR" sz="2200" dirty="0" err="1" smtClean="0"/>
              <a:t>ar</a:t>
            </a:r>
            <a:r>
              <a:rPr lang="ro-RO" sz="2200" dirty="0" smtClean="0"/>
              <a:t> ș</a:t>
            </a:r>
            <a:r>
              <a:rPr lang="fr-FR" sz="2200" dirty="0" smtClean="0"/>
              <a:t>i de:</a:t>
            </a:r>
          </a:p>
          <a:p>
            <a:pPr lvl="1" eaLnBrk="1" hangingPunct="1"/>
            <a:r>
              <a:rPr lang="ro-RO" sz="2200" dirty="0" smtClean="0"/>
              <a:t>c</a:t>
            </a:r>
            <a:r>
              <a:rPr lang="fr-FR" sz="2200" dirty="0" err="1" smtClean="0"/>
              <a:t>unoa</a:t>
            </a:r>
            <a:r>
              <a:rPr lang="ro-RO" sz="2200" dirty="0" smtClean="0"/>
              <a:t>ș</a:t>
            </a:r>
            <a:r>
              <a:rPr lang="fr-FR" sz="2200" dirty="0" err="1" smtClean="0"/>
              <a:t>terea</a:t>
            </a:r>
            <a:r>
              <a:rPr lang="fr-FR" sz="2200" dirty="0" smtClean="0"/>
              <a:t> </a:t>
            </a:r>
            <a:r>
              <a:rPr lang="fr-FR" sz="2200" dirty="0" err="1" smtClean="0"/>
              <a:t>topologiei</a:t>
            </a:r>
            <a:r>
              <a:rPr lang="fr-FR" sz="2200" dirty="0" smtClean="0"/>
              <a:t> la </a:t>
            </a:r>
            <a:r>
              <a:rPr lang="fr-FR" sz="2200" dirty="0" err="1" smtClean="0"/>
              <a:t>nivelul</a:t>
            </a:r>
            <a:r>
              <a:rPr lang="fr-FR" sz="2200" dirty="0" smtClean="0"/>
              <a:t> </a:t>
            </a:r>
            <a:r>
              <a:rPr lang="fr-FR" sz="2200" dirty="0" err="1" smtClean="0"/>
              <a:t>fiec</a:t>
            </a:r>
            <a:r>
              <a:rPr lang="ro-RO" sz="2200" dirty="0" smtClean="0"/>
              <a:t>ă</a:t>
            </a:r>
            <a:r>
              <a:rPr lang="fr-FR" sz="2200" dirty="0" err="1" smtClean="0"/>
              <a:t>rui</a:t>
            </a:r>
            <a:r>
              <a:rPr lang="fr-FR" sz="2200" dirty="0" smtClean="0"/>
              <a:t> </a:t>
            </a:r>
            <a:r>
              <a:rPr lang="fr-FR" sz="2200" dirty="0" err="1" smtClean="0"/>
              <a:t>nod</a:t>
            </a:r>
            <a:r>
              <a:rPr lang="fr-FR" sz="2200" dirty="0" smtClean="0"/>
              <a:t> (</a:t>
            </a:r>
            <a:r>
              <a:rPr lang="fr-FR" sz="2200" dirty="0" err="1" smtClean="0"/>
              <a:t>topological</a:t>
            </a:r>
            <a:r>
              <a:rPr lang="fr-FR" sz="2200" dirty="0" smtClean="0"/>
              <a:t> </a:t>
            </a:r>
            <a:r>
              <a:rPr lang="fr-FR" sz="2200" dirty="0" err="1" smtClean="0"/>
              <a:t>awareness</a:t>
            </a:r>
            <a:r>
              <a:rPr lang="fr-FR" sz="2200" dirty="0" smtClean="0"/>
              <a:t>)</a:t>
            </a:r>
            <a:endParaRPr lang="ro-RO" sz="2200" dirty="0" smtClean="0"/>
          </a:p>
          <a:p>
            <a:pPr lvl="1" eaLnBrk="1" hangingPunct="1"/>
            <a:endParaRPr lang="fr-FR" sz="2200" dirty="0" smtClean="0"/>
          </a:p>
          <a:p>
            <a:pPr lvl="1" eaLnBrk="1" hangingPunct="1"/>
            <a:r>
              <a:rPr lang="fr-FR" sz="2200" dirty="0" err="1" smtClean="0"/>
              <a:t>setul</a:t>
            </a:r>
            <a:r>
              <a:rPr lang="fr-FR" sz="2200" dirty="0" smtClean="0"/>
              <a:t> de </a:t>
            </a:r>
            <a:r>
              <a:rPr lang="fr-FR" sz="2200" dirty="0" err="1" smtClean="0"/>
              <a:t>direc</a:t>
            </a:r>
            <a:r>
              <a:rPr lang="ro-RO" sz="2200" dirty="0" smtClean="0"/>
              <a:t>ț</a:t>
            </a:r>
            <a:r>
              <a:rPr lang="fr-FR" sz="2200" dirty="0" smtClean="0"/>
              <a:t>ii (</a:t>
            </a:r>
            <a:r>
              <a:rPr lang="fr-FR" sz="2200" dirty="0" err="1" smtClean="0"/>
              <a:t>sense</a:t>
            </a:r>
            <a:r>
              <a:rPr lang="fr-FR" sz="2200" dirty="0" smtClean="0"/>
              <a:t> of direction)</a:t>
            </a:r>
          </a:p>
          <a:p>
            <a:pPr lvl="2" eaLnBrk="1" hangingPunct="1"/>
            <a:r>
              <a:rPr lang="fr-FR" sz="2200" dirty="0" err="1" smtClean="0"/>
              <a:t>muchiile</a:t>
            </a:r>
            <a:r>
              <a:rPr lang="fr-FR" sz="2200" dirty="0" smtClean="0"/>
              <a:t> incidente </a:t>
            </a:r>
            <a:r>
              <a:rPr lang="fr-FR" sz="2200" dirty="0" err="1" smtClean="0"/>
              <a:t>unui</a:t>
            </a:r>
            <a:r>
              <a:rPr lang="fr-FR" sz="2200" dirty="0" smtClean="0"/>
              <a:t> </a:t>
            </a:r>
            <a:r>
              <a:rPr lang="fr-FR" sz="2200" dirty="0" err="1" smtClean="0"/>
              <a:t>nod</a:t>
            </a:r>
            <a:r>
              <a:rPr lang="fr-FR" sz="2200" dirty="0" smtClean="0"/>
              <a:t> </a:t>
            </a:r>
            <a:r>
              <a:rPr lang="fr-FR" sz="2200" dirty="0" err="1" smtClean="0"/>
              <a:t>sunt</a:t>
            </a:r>
            <a:r>
              <a:rPr lang="fr-FR" sz="2200" dirty="0" smtClean="0"/>
              <a:t> </a:t>
            </a:r>
            <a:r>
              <a:rPr lang="fr-FR" sz="2200" dirty="0" err="1" smtClean="0"/>
              <a:t>etichetate</a:t>
            </a:r>
            <a:r>
              <a:rPr lang="fr-FR" sz="2200" dirty="0" smtClean="0"/>
              <a:t> </a:t>
            </a:r>
            <a:r>
              <a:rPr lang="fr-FR" sz="2200" dirty="0" err="1" smtClean="0"/>
              <a:t>cu</a:t>
            </a:r>
            <a:r>
              <a:rPr lang="fr-FR" sz="2200" dirty="0" smtClean="0"/>
              <a:t> </a:t>
            </a:r>
            <a:r>
              <a:rPr lang="fr-FR" sz="2200" dirty="0" err="1" smtClean="0"/>
              <a:t>direc</a:t>
            </a:r>
            <a:r>
              <a:rPr lang="ro-RO" sz="2200" dirty="0" smtClean="0"/>
              <a:t>ț</a:t>
            </a:r>
            <a:r>
              <a:rPr lang="fr-FR" sz="2200" dirty="0" err="1" smtClean="0"/>
              <a:t>ia</a:t>
            </a:r>
            <a:r>
              <a:rPr lang="fr-FR" sz="2200" dirty="0" smtClean="0"/>
              <a:t> </a:t>
            </a:r>
            <a:r>
              <a:rPr lang="fr-FR" sz="2200" dirty="0" err="1" smtClean="0"/>
              <a:t>spre</a:t>
            </a:r>
            <a:r>
              <a:rPr lang="fr-FR" sz="2200" dirty="0" smtClean="0"/>
              <a:t> care </a:t>
            </a:r>
            <a:r>
              <a:rPr lang="fr-FR" sz="2200" dirty="0" err="1" smtClean="0"/>
              <a:t>conduc</a:t>
            </a:r>
            <a:r>
              <a:rPr lang="fr-FR" sz="2200" dirty="0" smtClean="0"/>
              <a:t> </a:t>
            </a:r>
            <a:r>
              <a:rPr lang="ro-RO" sz="2200" dirty="0" smtClean="0"/>
              <a:t>î</a:t>
            </a:r>
            <a:r>
              <a:rPr lang="fr-FR" sz="2200" dirty="0" smtClean="0"/>
              <a:t>n </a:t>
            </a:r>
            <a:r>
              <a:rPr lang="fr-FR" sz="2200" dirty="0" err="1" smtClean="0"/>
              <a:t>re</a:t>
            </a:r>
            <a:r>
              <a:rPr lang="ro-RO" sz="2200" dirty="0" smtClean="0"/>
              <a:t>ț</a:t>
            </a:r>
            <a:r>
              <a:rPr lang="fr-FR" sz="2200" dirty="0" err="1" smtClean="0"/>
              <a:t>ea</a:t>
            </a:r>
            <a:endParaRPr lang="fr-FR" sz="2200" dirty="0" smtClean="0"/>
          </a:p>
          <a:p>
            <a:pPr lvl="2" eaLnBrk="1" hangingPunct="1"/>
            <a:r>
              <a:rPr lang="fr-FR" sz="2200" dirty="0" err="1" smtClean="0"/>
              <a:t>setul</a:t>
            </a:r>
            <a:r>
              <a:rPr lang="fr-FR" sz="2200" dirty="0" smtClean="0"/>
              <a:t> de </a:t>
            </a:r>
            <a:r>
              <a:rPr lang="fr-FR" sz="2200" dirty="0" err="1" smtClean="0"/>
              <a:t>etichete</a:t>
            </a:r>
            <a:r>
              <a:rPr lang="fr-FR" sz="2200" dirty="0" smtClean="0"/>
              <a:t> este </a:t>
            </a:r>
            <a:r>
              <a:rPr lang="fr-FR" sz="2200" dirty="0" err="1" smtClean="0"/>
              <a:t>acela</a:t>
            </a:r>
            <a:r>
              <a:rPr lang="ro-RO" sz="2200" dirty="0" smtClean="0"/>
              <a:t>ș</a:t>
            </a:r>
            <a:r>
              <a:rPr lang="fr-FR" sz="2200" dirty="0" smtClean="0"/>
              <a:t>i </a:t>
            </a:r>
            <a:r>
              <a:rPr lang="fr-FR" sz="2200" dirty="0" err="1" smtClean="0"/>
              <a:t>pentru</a:t>
            </a:r>
            <a:r>
              <a:rPr lang="fr-FR" sz="2200" dirty="0" smtClean="0"/>
              <a:t> </a:t>
            </a:r>
            <a:r>
              <a:rPr lang="fr-FR" sz="2200" dirty="0" err="1" smtClean="0"/>
              <a:t>fiecare</a:t>
            </a:r>
            <a:r>
              <a:rPr lang="fr-FR" sz="2200" dirty="0" smtClean="0"/>
              <a:t> </a:t>
            </a:r>
            <a:r>
              <a:rPr lang="fr-FR" sz="2200" dirty="0" err="1" smtClean="0"/>
              <a:t>nod</a:t>
            </a:r>
            <a:endParaRPr lang="fr-FR" sz="2200" dirty="0" smtClean="0"/>
          </a:p>
          <a:p>
            <a:pPr lvl="2" eaLnBrk="1" hangingPunct="1"/>
            <a:r>
              <a:rPr lang="fr-FR" sz="2200" dirty="0" smtClean="0"/>
              <a:t>m</a:t>
            </a:r>
            <a:r>
              <a:rPr lang="ro-RO" sz="2200" dirty="0" smtClean="0"/>
              <a:t>ă</a:t>
            </a:r>
            <a:r>
              <a:rPr lang="fr-FR" sz="2200" dirty="0" err="1" smtClean="0"/>
              <a:t>rimea</a:t>
            </a:r>
            <a:r>
              <a:rPr lang="fr-FR" sz="2200" dirty="0" smtClean="0"/>
              <a:t> </a:t>
            </a:r>
            <a:r>
              <a:rPr lang="fr-FR" sz="2200" dirty="0" err="1" smtClean="0"/>
              <a:t>setului</a:t>
            </a:r>
            <a:r>
              <a:rPr lang="fr-FR" sz="2200" dirty="0" smtClean="0"/>
              <a:t> </a:t>
            </a:r>
            <a:r>
              <a:rPr lang="fr-FR" sz="2200" dirty="0" err="1" smtClean="0"/>
              <a:t>depinde</a:t>
            </a:r>
            <a:r>
              <a:rPr lang="fr-FR" sz="2200" dirty="0" smtClean="0"/>
              <a:t> de topologie (2 pt. </a:t>
            </a:r>
            <a:r>
              <a:rPr lang="fr-FR" sz="2200" dirty="0" err="1" smtClean="0"/>
              <a:t>inel</a:t>
            </a:r>
            <a:r>
              <a:rPr lang="fr-FR" sz="2200" dirty="0" smtClean="0"/>
              <a:t>, 4 pt. </a:t>
            </a:r>
            <a:r>
              <a:rPr lang="fr-FR" sz="2200" dirty="0" err="1" smtClean="0"/>
              <a:t>tor</a:t>
            </a:r>
            <a:r>
              <a:rPr lang="fr-FR" sz="2200" dirty="0" smtClean="0"/>
              <a:t>, </a:t>
            </a:r>
            <a:r>
              <a:rPr lang="fr-FR" sz="2200" dirty="0" err="1" smtClean="0"/>
              <a:t>etc</a:t>
            </a:r>
            <a:r>
              <a:rPr lang="fr-FR" sz="2200" dirty="0" smtClean="0"/>
              <a:t>)</a:t>
            </a:r>
          </a:p>
          <a:p>
            <a:pPr lvl="2" eaLnBrk="1" hangingPunct="1"/>
            <a:r>
              <a:rPr lang="fr-FR" sz="2200" dirty="0" err="1" smtClean="0"/>
              <a:t>trebuie</a:t>
            </a:r>
            <a:r>
              <a:rPr lang="fr-FR" sz="2200" dirty="0" smtClean="0"/>
              <a:t> </a:t>
            </a:r>
            <a:r>
              <a:rPr lang="fr-FR" sz="2200" dirty="0" err="1" smtClean="0"/>
              <a:t>respectat</a:t>
            </a:r>
            <a:r>
              <a:rPr lang="ro-RO" sz="2200" dirty="0" smtClean="0"/>
              <a:t>ă</a:t>
            </a:r>
            <a:r>
              <a:rPr lang="fr-FR" sz="2200" dirty="0" smtClean="0"/>
              <a:t> o </a:t>
            </a:r>
            <a:r>
              <a:rPr lang="fr-FR" sz="2200" b="1" dirty="0" err="1" smtClean="0">
                <a:solidFill>
                  <a:srgbClr val="FF0000"/>
                </a:solidFill>
              </a:rPr>
              <a:t>condi</a:t>
            </a:r>
            <a:r>
              <a:rPr lang="ro-RO" sz="2200" b="1" dirty="0" smtClean="0">
                <a:solidFill>
                  <a:srgbClr val="FF0000"/>
                </a:solidFill>
              </a:rPr>
              <a:t>ț</a:t>
            </a:r>
            <a:r>
              <a:rPr lang="fr-FR" sz="2200" b="1" dirty="0" err="1" smtClean="0">
                <a:solidFill>
                  <a:srgbClr val="FF0000"/>
                </a:solidFill>
              </a:rPr>
              <a:t>ie</a:t>
            </a:r>
            <a:r>
              <a:rPr lang="fr-FR" sz="2200" b="1" dirty="0" smtClean="0">
                <a:solidFill>
                  <a:srgbClr val="FF0000"/>
                </a:solidFill>
              </a:rPr>
              <a:t> </a:t>
            </a:r>
            <a:r>
              <a:rPr lang="fr-FR" sz="2200" b="1" dirty="0" err="1" smtClean="0">
                <a:solidFill>
                  <a:srgbClr val="FF0000"/>
                </a:solidFill>
              </a:rPr>
              <a:t>suplimentar</a:t>
            </a:r>
            <a:r>
              <a:rPr lang="ro-RO" sz="2200" b="1" dirty="0" smtClean="0">
                <a:solidFill>
                  <a:srgbClr val="FF0000"/>
                </a:solidFill>
              </a:rPr>
              <a:t>ă</a:t>
            </a:r>
            <a:r>
              <a:rPr lang="fr-FR" sz="2200" b="1" dirty="0" smtClean="0">
                <a:solidFill>
                  <a:srgbClr val="FF0000"/>
                </a:solidFill>
              </a:rPr>
              <a:t> de </a:t>
            </a:r>
            <a:r>
              <a:rPr lang="fr-FR" sz="2200" b="1" dirty="0" err="1" smtClean="0">
                <a:solidFill>
                  <a:srgbClr val="FF0000"/>
                </a:solidFill>
              </a:rPr>
              <a:t>consisten</a:t>
            </a:r>
            <a:r>
              <a:rPr lang="ro-RO" sz="2200" b="1" dirty="0" smtClean="0">
                <a:solidFill>
                  <a:srgbClr val="FF0000"/>
                </a:solidFill>
              </a:rPr>
              <a:t>ță</a:t>
            </a:r>
            <a:endParaRPr lang="fr-FR" sz="2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82" y="0"/>
            <a:ext cx="8909114" cy="1052736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</a:t>
            </a:r>
            <a:r>
              <a:rPr lang="ro-RO" sz="2800" dirty="0" smtClean="0"/>
              <a:t>ț</a:t>
            </a:r>
            <a:r>
              <a:rPr lang="en-US" sz="2800" dirty="0" err="1" smtClean="0"/>
              <a:t>iuni</a:t>
            </a:r>
            <a:r>
              <a:rPr lang="en-US" sz="2800" dirty="0" smtClean="0"/>
              <a:t> </a:t>
            </a:r>
            <a:r>
              <a:rPr lang="en-US" sz="2800" dirty="0" err="1" smtClean="0"/>
              <a:t>preliminare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fr-FR" sz="2800" dirty="0" err="1" smtClean="0"/>
              <a:t>Sensul</a:t>
            </a:r>
            <a:r>
              <a:rPr lang="fr-FR" sz="2800" dirty="0" smtClean="0"/>
              <a:t> </a:t>
            </a:r>
            <a:r>
              <a:rPr lang="fr-FR" sz="2800" dirty="0" err="1" smtClean="0"/>
              <a:t>leg</a:t>
            </a:r>
            <a:r>
              <a:rPr lang="ro-RO" sz="2800" dirty="0" smtClean="0"/>
              <a:t>ă</a:t>
            </a:r>
            <a:r>
              <a:rPr lang="fr-FR" sz="2800" dirty="0" err="1" smtClean="0"/>
              <a:t>turilor</a:t>
            </a:r>
            <a:r>
              <a:rPr lang="ro-RO" sz="2800" dirty="0" smtClean="0"/>
              <a:t> (2)</a:t>
            </a:r>
            <a:endParaRPr lang="en-US" sz="2800" dirty="0" smtClean="0"/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7679248" y="385532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6591027" y="385532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Connector 9"/>
          <p:cNvCxnSpPr>
            <a:stCxn id="9" idx="3"/>
            <a:endCxn id="12" idx="0"/>
          </p:cNvCxnSpPr>
          <p:nvPr/>
        </p:nvCxnSpPr>
        <p:spPr bwMode="auto">
          <a:xfrm flipH="1">
            <a:off x="6221328" y="4089475"/>
            <a:ext cx="409872" cy="699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6599411" y="579268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6084168" y="478906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7679248" y="579268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8192751" y="486107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Connector 14"/>
          <p:cNvCxnSpPr>
            <a:stCxn id="8" idx="2"/>
            <a:endCxn id="9" idx="6"/>
          </p:cNvCxnSpPr>
          <p:nvPr/>
        </p:nvCxnSpPr>
        <p:spPr bwMode="auto">
          <a:xfrm flipH="1">
            <a:off x="6865347" y="3992488"/>
            <a:ext cx="8139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1"/>
            <a:endCxn id="12" idx="4"/>
          </p:cNvCxnSpPr>
          <p:nvPr/>
        </p:nvCxnSpPr>
        <p:spPr bwMode="auto">
          <a:xfrm flipH="1" flipV="1">
            <a:off x="6221328" y="5063387"/>
            <a:ext cx="418256" cy="7694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6"/>
            <a:endCxn id="13" idx="2"/>
          </p:cNvCxnSpPr>
          <p:nvPr/>
        </p:nvCxnSpPr>
        <p:spPr bwMode="auto">
          <a:xfrm>
            <a:off x="6873731" y="5929848"/>
            <a:ext cx="8055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7"/>
            <a:endCxn id="14" idx="4"/>
          </p:cNvCxnSpPr>
          <p:nvPr/>
        </p:nvCxnSpPr>
        <p:spPr bwMode="auto">
          <a:xfrm flipV="1">
            <a:off x="7913395" y="5135395"/>
            <a:ext cx="416516" cy="6974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14" idx="0"/>
          </p:cNvCxnSpPr>
          <p:nvPr/>
        </p:nvCxnSpPr>
        <p:spPr bwMode="auto">
          <a:xfrm>
            <a:off x="7913395" y="4089475"/>
            <a:ext cx="416516" cy="77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31" name="TextBox 5130"/>
          <p:cNvSpPr txBox="1"/>
          <p:nvPr/>
        </p:nvSpPr>
        <p:spPr>
          <a:xfrm>
            <a:off x="6588224" y="377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q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68344" y="3789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5132" name="TextBox 5131"/>
          <p:cNvSpPr txBox="1"/>
          <p:nvPr/>
        </p:nvSpPr>
        <p:spPr>
          <a:xfrm>
            <a:off x="6752024" y="37644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</a:rPr>
              <a:t>Urm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9784" y="3756827"/>
            <a:ext cx="483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</a:rPr>
              <a:t>Prec</a:t>
            </a:r>
            <a:endParaRPr lang="en-US" sz="12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/>
              <p:cNvSpPr txBox="1">
                <a:spLocks noChangeArrowheads="1"/>
              </p:cNvSpPr>
              <p:nvPr/>
            </p:nvSpPr>
            <p:spPr bwMode="auto">
              <a:xfrm>
                <a:off x="127382" y="1700808"/>
                <a:ext cx="8909114" cy="1584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ro-RO" sz="2200" b="1" dirty="0" smtClean="0"/>
                  <a:t>Inel</a:t>
                </a:r>
                <a:r>
                  <a:rPr lang="en-US" sz="2200" b="1" dirty="0" smtClean="0"/>
                  <a:t>:</a:t>
                </a:r>
              </a:p>
              <a:p>
                <a:pPr lvl="1" eaLnBrk="1" hangingPunct="1"/>
                <a:r>
                  <a:rPr lang="ro-RO" sz="2200" dirty="0"/>
                  <a:t>2</a:t>
                </a:r>
                <a:r>
                  <a:rPr lang="ro-RO" sz="2200" dirty="0" smtClean="0"/>
                  <a:t> direcții: </a:t>
                </a:r>
                <a:r>
                  <a:rPr lang="ro-RO" sz="2200" i="1" dirty="0" smtClean="0"/>
                  <a:t>Prec</a:t>
                </a:r>
                <a:r>
                  <a:rPr lang="ro-RO" sz="2200" dirty="0" smtClean="0"/>
                  <a:t> (precedent) și </a:t>
                </a:r>
                <a:r>
                  <a:rPr lang="ro-RO" sz="2200" i="1" dirty="0" smtClean="0"/>
                  <a:t>Urm</a:t>
                </a:r>
                <a:r>
                  <a:rPr lang="ro-RO" sz="2200" dirty="0" smtClean="0"/>
                  <a:t> (următor)</a:t>
                </a:r>
              </a:p>
              <a:p>
                <a:pPr lvl="1" eaLnBrk="1" hangingPunct="1"/>
                <a:r>
                  <a:rPr lang="ro-RO" sz="2200" dirty="0"/>
                  <a:t>c</a:t>
                </a:r>
                <a:r>
                  <a:rPr lang="fr-FR" sz="2200" dirty="0" err="1"/>
                  <a:t>ondi</a:t>
                </a:r>
                <a:r>
                  <a:rPr lang="ro-RO" sz="2200" dirty="0"/>
                  <a:t>ț</a:t>
                </a:r>
                <a:r>
                  <a:rPr lang="fr-FR" sz="2200" dirty="0" err="1"/>
                  <a:t>ia</a:t>
                </a:r>
                <a:r>
                  <a:rPr lang="fr-FR" sz="2200" dirty="0"/>
                  <a:t> de </a:t>
                </a:r>
                <a:r>
                  <a:rPr lang="fr-FR" sz="2200" dirty="0" err="1"/>
                  <a:t>consisten</a:t>
                </a:r>
                <a:r>
                  <a:rPr lang="ro-RO" sz="2200" dirty="0"/>
                  <a:t>ță</a:t>
                </a:r>
                <a:r>
                  <a:rPr lang="fr-FR" sz="2200" dirty="0"/>
                  <a:t>: </a:t>
                </a:r>
                <a:r>
                  <a:rPr lang="fr-FR" sz="2200" b="1" dirty="0" err="1">
                    <a:solidFill>
                      <a:srgbClr val="FF0000"/>
                    </a:solidFill>
                  </a:rPr>
                  <a:t>precedentul</a:t>
                </a:r>
                <a:r>
                  <a:rPr lang="fr-FR" sz="2200" b="1" dirty="0">
                    <a:solidFill>
                      <a:srgbClr val="FF0000"/>
                    </a:solidFill>
                  </a:rPr>
                  <a:t> lui </a:t>
                </a:r>
                <a14:m>
                  <m:oMath xmlns:m="http://schemas.openxmlformats.org/officeDocument/2006/math">
                    <m:r>
                      <a:rPr lang="fr-FR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fr-FR" sz="2200" b="1" dirty="0">
                    <a:solidFill>
                      <a:srgbClr val="FF0000"/>
                    </a:solidFill>
                  </a:rPr>
                  <a:t> este </a:t>
                </a:r>
                <a14:m>
                  <m:oMath xmlns:m="http://schemas.openxmlformats.org/officeDocument/2006/math">
                    <m:r>
                      <a:rPr lang="fr-FR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fr-FR" sz="2200" b="1" dirty="0"/>
                  <a:t> </a:t>
                </a:r>
                <a:r>
                  <a:rPr lang="fr-FR" sz="2200" b="1" dirty="0">
                    <a:sym typeface="Wingdings" pitchFamily="2" charset="2"/>
                  </a:rPr>
                  <a:t></a:t>
                </a:r>
                <a:r>
                  <a:rPr lang="fr-FR" sz="2200" b="1" dirty="0"/>
                  <a:t> </a:t>
                </a:r>
                <a:r>
                  <a:rPr lang="fr-FR" sz="2200" b="1" dirty="0" err="1">
                    <a:solidFill>
                      <a:srgbClr val="FF0000"/>
                    </a:solidFill>
                  </a:rPr>
                  <a:t>urm</a:t>
                </a:r>
                <a:r>
                  <a:rPr lang="ro-RO" sz="2200" b="1" dirty="0">
                    <a:solidFill>
                      <a:srgbClr val="FF0000"/>
                    </a:solidFill>
                  </a:rPr>
                  <a:t>ă</a:t>
                </a:r>
                <a:r>
                  <a:rPr lang="fr-FR" sz="2200" b="1" dirty="0" err="1">
                    <a:solidFill>
                      <a:srgbClr val="FF0000"/>
                    </a:solidFill>
                  </a:rPr>
                  <a:t>torul</a:t>
                </a:r>
                <a:r>
                  <a:rPr lang="fr-FR" sz="2200" b="1" dirty="0">
                    <a:solidFill>
                      <a:srgbClr val="FF0000"/>
                    </a:solidFill>
                  </a:rPr>
                  <a:t> lui </a:t>
                </a:r>
                <a14:m>
                  <m:oMath xmlns:m="http://schemas.openxmlformats.org/officeDocument/2006/math">
                    <m:r>
                      <a:rPr lang="fr-FR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fr-FR" sz="2200" b="1" dirty="0">
                    <a:solidFill>
                      <a:srgbClr val="FF0000"/>
                    </a:solidFill>
                  </a:rPr>
                  <a:t> este </a:t>
                </a:r>
                <a14:m>
                  <m:oMath xmlns:m="http://schemas.openxmlformats.org/officeDocument/2006/math">
                    <m:r>
                      <a:rPr lang="fr-FR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fr-FR" sz="2200" b="1" dirty="0" smtClean="0"/>
              </a:p>
            </p:txBody>
          </p:sp>
        </mc:Choice>
        <mc:Fallback xmlns="">
          <p:sp>
            <p:nvSpPr>
              <p:cNvPr id="2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382" y="1700808"/>
                <a:ext cx="8909114" cy="1584176"/>
              </a:xfrm>
              <a:prstGeom prst="rect">
                <a:avLst/>
              </a:prstGeom>
              <a:blipFill rotWithShape="1">
                <a:blip r:embed="rId3"/>
                <a:stretch>
                  <a:fillRect l="-890" t="-1923" b="-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159"/>
          <p:cNvCxnSpPr>
            <a:stCxn id="157" idx="2"/>
            <a:endCxn id="159" idx="6"/>
          </p:cNvCxnSpPr>
          <p:nvPr/>
        </p:nvCxnSpPr>
        <p:spPr bwMode="auto">
          <a:xfrm flipH="1" flipV="1">
            <a:off x="5683820" y="5161894"/>
            <a:ext cx="2643116" cy="72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4" idx="1"/>
            <a:endCxn id="159" idx="5"/>
          </p:cNvCxnSpPr>
          <p:nvPr/>
        </p:nvCxnSpPr>
        <p:spPr bwMode="auto">
          <a:xfrm flipH="1" flipV="1">
            <a:off x="5650342" y="5242716"/>
            <a:ext cx="583655" cy="10422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5" idx="2"/>
            <a:endCxn id="159" idx="6"/>
          </p:cNvCxnSpPr>
          <p:nvPr/>
        </p:nvCxnSpPr>
        <p:spPr bwMode="auto">
          <a:xfrm flipH="1" flipV="1">
            <a:off x="5683820" y="5161894"/>
            <a:ext cx="1928162" cy="12038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6" idx="3"/>
            <a:endCxn id="159" idx="7"/>
          </p:cNvCxnSpPr>
          <p:nvPr/>
        </p:nvCxnSpPr>
        <p:spPr bwMode="auto">
          <a:xfrm flipH="1">
            <a:off x="5650342" y="3982499"/>
            <a:ext cx="1995118" cy="10985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58" idx="3"/>
            <a:endCxn id="159" idx="7"/>
          </p:cNvCxnSpPr>
          <p:nvPr/>
        </p:nvCxnSpPr>
        <p:spPr bwMode="auto">
          <a:xfrm flipH="1">
            <a:off x="5650342" y="3989530"/>
            <a:ext cx="577621" cy="10915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55" idx="3"/>
            <a:endCxn id="154" idx="5"/>
          </p:cNvCxnSpPr>
          <p:nvPr/>
        </p:nvCxnSpPr>
        <p:spPr bwMode="auto">
          <a:xfrm flipH="1">
            <a:off x="6395641" y="6446584"/>
            <a:ext cx="124981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58" idx="4"/>
            <a:endCxn id="154" idx="0"/>
          </p:cNvCxnSpPr>
          <p:nvPr/>
        </p:nvCxnSpPr>
        <p:spPr bwMode="auto">
          <a:xfrm>
            <a:off x="6308785" y="4023008"/>
            <a:ext cx="6034" cy="22284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6" idx="3"/>
            <a:endCxn id="154" idx="7"/>
          </p:cNvCxnSpPr>
          <p:nvPr/>
        </p:nvCxnSpPr>
        <p:spPr bwMode="auto">
          <a:xfrm flipH="1">
            <a:off x="6395641" y="3982499"/>
            <a:ext cx="1249819" cy="23024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57" idx="3"/>
            <a:endCxn id="154" idx="6"/>
          </p:cNvCxnSpPr>
          <p:nvPr/>
        </p:nvCxnSpPr>
        <p:spPr bwMode="auto">
          <a:xfrm flipH="1">
            <a:off x="6429119" y="5249976"/>
            <a:ext cx="1931295" cy="1115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58" idx="5"/>
            <a:endCxn id="155" idx="1"/>
          </p:cNvCxnSpPr>
          <p:nvPr/>
        </p:nvCxnSpPr>
        <p:spPr bwMode="auto">
          <a:xfrm>
            <a:off x="6389607" y="3989530"/>
            <a:ext cx="1255853" cy="22954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57" idx="4"/>
            <a:endCxn id="155" idx="7"/>
          </p:cNvCxnSpPr>
          <p:nvPr/>
        </p:nvCxnSpPr>
        <p:spPr bwMode="auto">
          <a:xfrm flipH="1">
            <a:off x="7807104" y="5283454"/>
            <a:ext cx="634132" cy="10014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56" idx="4"/>
            <a:endCxn id="155" idx="0"/>
          </p:cNvCxnSpPr>
          <p:nvPr/>
        </p:nvCxnSpPr>
        <p:spPr bwMode="auto">
          <a:xfrm>
            <a:off x="7726282" y="4015977"/>
            <a:ext cx="0" cy="22354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56" idx="5"/>
            <a:endCxn id="157" idx="0"/>
          </p:cNvCxnSpPr>
          <p:nvPr/>
        </p:nvCxnSpPr>
        <p:spPr bwMode="auto">
          <a:xfrm>
            <a:off x="7807104" y="3982499"/>
            <a:ext cx="634132" cy="10723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8" idx="5"/>
            <a:endCxn id="157" idx="1"/>
          </p:cNvCxnSpPr>
          <p:nvPr/>
        </p:nvCxnSpPr>
        <p:spPr bwMode="auto">
          <a:xfrm>
            <a:off x="6389607" y="3989530"/>
            <a:ext cx="1970807" cy="10988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58" idx="6"/>
            <a:endCxn id="156" idx="2"/>
          </p:cNvCxnSpPr>
          <p:nvPr/>
        </p:nvCxnSpPr>
        <p:spPr bwMode="auto">
          <a:xfrm flipV="1">
            <a:off x="6423085" y="3901677"/>
            <a:ext cx="1188897" cy="70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241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700809"/>
                <a:ext cx="8909114" cy="1944215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sz="2200" b="1" dirty="0" err="1" smtClean="0"/>
                  <a:t>Clic</a:t>
                </a:r>
                <a:r>
                  <a:rPr lang="ro-RO" sz="2200" b="1" dirty="0" smtClean="0"/>
                  <a:t>ă</a:t>
                </a:r>
                <a:r>
                  <a:rPr lang="en-US" sz="2200" b="1" dirty="0" smtClean="0"/>
                  <a:t>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ro-RO" sz="22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err="1" smtClean="0"/>
                  <a:t>noduri</a:t>
                </a:r>
                <a:r>
                  <a:rPr lang="fr-FR" sz="2200" dirty="0" smtClean="0"/>
                  <a:t> de </a:t>
                </a:r>
                <a:r>
                  <a:rPr lang="fr-FR" sz="2200" dirty="0" err="1" smtClean="0"/>
                  <a:t>grad</a:t>
                </a:r>
                <a:r>
                  <a:rPr lang="fr-FR" sz="2200" dirty="0" smtClean="0"/>
                  <a:t> </a:t>
                </a:r>
                <a14:m>
                  <m:oMath xmlns:m="http://schemas.openxmlformats.org/officeDocument/2006/math">
                    <m:r>
                      <a:rPr lang="ro-RO" sz="2200" i="1">
                        <a:latin typeface="Cambria Math"/>
                      </a:rPr>
                      <m:t>𝑁</m:t>
                    </m:r>
                    <m:r>
                      <a:rPr lang="ro-RO" sz="2200" b="0" i="1" smtClean="0">
                        <a:latin typeface="Cambria Math"/>
                      </a:rPr>
                      <m:t>−1</m:t>
                    </m:r>
                    <m:r>
                      <a:rPr lang="ro-RO" sz="2200" i="1">
                        <a:latin typeface="Cambria Math"/>
                      </a:rPr>
                      <m:t> </m:t>
                    </m:r>
                  </m:oMath>
                </a14:m>
                <a:endParaRPr lang="fr-FR" sz="2200" dirty="0" smtClean="0"/>
              </a:p>
              <a:p>
                <a:pPr lvl="1" eaLnBrk="1" hangingPunct="1"/>
                <a:r>
                  <a:rPr lang="ro-RO" sz="2200" dirty="0"/>
                  <a:t>s</a:t>
                </a:r>
                <a:r>
                  <a:rPr lang="ro-RO" sz="2200" b="0" dirty="0" smtClean="0"/>
                  <a:t>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𝑑𝑖𝑟𝑒𝑐</m:t>
                    </m:r>
                    <m:r>
                      <a:rPr lang="ro-RO" sz="2200" b="0" i="0" smtClean="0">
                        <a:latin typeface="Cambria Math"/>
                      </a:rPr>
                      <m:t>ț</m:t>
                    </m:r>
                    <m:r>
                      <m:rPr>
                        <m:sty m:val="p"/>
                      </m:rPr>
                      <a:rPr lang="ro-RO" sz="2200" b="0" i="0" smtClean="0">
                        <a:latin typeface="Cambria Math"/>
                      </a:rPr>
                      <m:t>ii</m:t>
                    </m:r>
                    <m:r>
                      <a:rPr lang="ro-RO" sz="2200" b="0" i="0" smtClean="0">
                        <a:latin typeface="Cambria Math"/>
                      </a:rPr>
                      <m:t>={1, 2, …, </m:t>
                    </m:r>
                    <m:r>
                      <m:rPr>
                        <m:sty m:val="p"/>
                      </m:rPr>
                      <a:rPr lang="ro-RO" sz="2200" b="0" i="0" smtClean="0">
                        <a:latin typeface="Cambria Math"/>
                      </a:rPr>
                      <m:t>N</m:t>
                    </m:r>
                    <m:r>
                      <a:rPr lang="ro-RO" sz="2200" b="0" i="0" smtClean="0">
                        <a:latin typeface="Cambria Math"/>
                      </a:rPr>
                      <m:t>−1}</m:t>
                    </m:r>
                  </m:oMath>
                </a14:m>
                <a:endParaRPr lang="en-US" sz="2200" dirty="0" smtClean="0"/>
              </a:p>
              <a:p>
                <a:pPr lvl="1" eaLnBrk="1" hangingPunct="1"/>
                <a:r>
                  <a:rPr lang="ro-RO" sz="2200" dirty="0" smtClean="0"/>
                  <a:t>c</a:t>
                </a:r>
                <a:r>
                  <a:rPr lang="en-US" sz="2200" dirty="0" err="1" smtClean="0"/>
                  <a:t>ondi</a:t>
                </a:r>
                <a:r>
                  <a:rPr lang="ro-RO" sz="2200" dirty="0" smtClean="0"/>
                  <a:t>ț</a:t>
                </a:r>
                <a:r>
                  <a:rPr lang="en-US" sz="2200" dirty="0" err="1" smtClean="0"/>
                  <a:t>ia</a:t>
                </a:r>
                <a:r>
                  <a:rPr lang="en-US" sz="2200" dirty="0" smtClean="0"/>
                  <a:t> de </a:t>
                </a:r>
                <a:r>
                  <a:rPr lang="en-US" sz="2200" dirty="0" err="1" smtClean="0"/>
                  <a:t>consisten</a:t>
                </a:r>
                <a:r>
                  <a:rPr lang="ro-RO" sz="2200" dirty="0" smtClean="0"/>
                  <a:t>ță</a:t>
                </a:r>
                <a:r>
                  <a:rPr lang="en-US" sz="2200" dirty="0" smtClean="0"/>
                  <a:t>: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direc</a:t>
                </a:r>
                <a:r>
                  <a:rPr lang="ro-RO" sz="2200" b="1" dirty="0" smtClean="0">
                    <a:solidFill>
                      <a:srgbClr val="FF4A3E"/>
                    </a:solidFill>
                  </a:rPr>
                  <a:t>ț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ia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de la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nodul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200" b="1" dirty="0" smtClean="0">
                    <a:solidFill>
                      <a:srgbClr val="FF4A3E"/>
                    </a:solidFill>
                  </a:rPr>
                  <a:t> la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200" b="1" dirty="0" smtClean="0">
                    <a:solidFill>
                      <a:srgbClr val="FF4A3E"/>
                    </a:solidFill>
                  </a:rPr>
                  <a:t> are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sensul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(</m:t>
                    </m:r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𝒋</m:t>
                    </m:r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𝒊</m:t>
                    </m:r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) </m:t>
                    </m:r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𝒎𝒐𝒅</m:t>
                    </m:r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rgbClr val="FF4A3E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2200" dirty="0" smtClean="0">
                  <a:solidFill>
                    <a:srgbClr val="FF4A3E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fr-FR" sz="2000" b="1" dirty="0" smtClean="0"/>
              </a:p>
            </p:txBody>
          </p:sp>
        </mc:Choice>
        <mc:Fallback xmlns="">
          <p:sp>
            <p:nvSpPr>
              <p:cNvPr id="5724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700809"/>
                <a:ext cx="8909114" cy="1944215"/>
              </a:xfrm>
              <a:blipFill rotWithShape="1">
                <a:blip r:embed="rId3"/>
                <a:stretch>
                  <a:fillRect l="-890" t="-1567" b="-5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/>
          <p:cNvSpPr>
            <a:spLocks noChangeAspect="1"/>
          </p:cNvSpPr>
          <p:nvPr/>
        </p:nvSpPr>
        <p:spPr bwMode="auto">
          <a:xfrm>
            <a:off x="6200519" y="6251462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5" name="Oval 154"/>
          <p:cNvSpPr>
            <a:spLocks noChangeAspect="1"/>
          </p:cNvSpPr>
          <p:nvPr/>
        </p:nvSpPr>
        <p:spPr bwMode="auto">
          <a:xfrm>
            <a:off x="7611982" y="6251462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6" name="Oval 155"/>
          <p:cNvSpPr>
            <a:spLocks noChangeAspect="1"/>
          </p:cNvSpPr>
          <p:nvPr/>
        </p:nvSpPr>
        <p:spPr bwMode="auto">
          <a:xfrm>
            <a:off x="7611982" y="3787377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7" name="Oval 156"/>
          <p:cNvSpPr>
            <a:spLocks noChangeAspect="1"/>
          </p:cNvSpPr>
          <p:nvPr/>
        </p:nvSpPr>
        <p:spPr bwMode="auto">
          <a:xfrm>
            <a:off x="8326936" y="5054854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8" name="Oval 157"/>
          <p:cNvSpPr>
            <a:spLocks noChangeAspect="1"/>
          </p:cNvSpPr>
          <p:nvPr/>
        </p:nvSpPr>
        <p:spPr bwMode="auto">
          <a:xfrm>
            <a:off x="6194485" y="3794408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9" name="Oval 158"/>
          <p:cNvSpPr>
            <a:spLocks noChangeAspect="1"/>
          </p:cNvSpPr>
          <p:nvPr/>
        </p:nvSpPr>
        <p:spPr bwMode="auto">
          <a:xfrm>
            <a:off x="5455220" y="5047594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560370" y="470978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184014" y="37835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513466" y="36737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907819" y="39910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111099" y="53430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322960" y="5049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3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006913" y="496571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7426801" y="41384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475831" y="409745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33" name="TextBox 232"/>
          <p:cNvSpPr txBox="1"/>
          <p:nvPr/>
        </p:nvSpPr>
        <p:spPr>
          <a:xfrm>
            <a:off x="5793986" y="491635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703188" y="475365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608673" y="377538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55865" y="41760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992237" y="516189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595477" y="62272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4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061350" y="477785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7268098" y="40375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238703" y="41760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811364" y="510421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703188" y="52702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6178453" y="622726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8259223" y="46790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292378" y="36450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894662" y="40743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436096" y="50270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6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30110" y="390870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0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</a:t>
            </a:r>
            <a:r>
              <a:rPr lang="ro-RO" sz="2800" dirty="0" smtClean="0"/>
              <a:t>ț</a:t>
            </a:r>
            <a:r>
              <a:rPr lang="en-US" sz="2800" dirty="0" err="1" smtClean="0"/>
              <a:t>iuni</a:t>
            </a:r>
            <a:r>
              <a:rPr lang="en-US" sz="2800" dirty="0" smtClean="0"/>
              <a:t> </a:t>
            </a:r>
            <a:r>
              <a:rPr lang="en-US" sz="2800" dirty="0" err="1" smtClean="0"/>
              <a:t>preliminare</a:t>
            </a:r>
            <a:r>
              <a:rPr lang="ro-RO" sz="2800"/>
              <a:t/>
            </a:r>
            <a:br>
              <a:rPr lang="ro-RO" sz="2800"/>
            </a:br>
            <a:r>
              <a:rPr lang="fr-FR" sz="2800" smtClean="0"/>
              <a:t>Sensul</a:t>
            </a:r>
            <a:r>
              <a:rPr lang="fr-FR" sz="2800" dirty="0" smtClean="0"/>
              <a:t> </a:t>
            </a:r>
            <a:r>
              <a:rPr lang="fr-FR" sz="2800" dirty="0" err="1" smtClean="0"/>
              <a:t>leg</a:t>
            </a:r>
            <a:r>
              <a:rPr lang="ro-RO" sz="2800" dirty="0" smtClean="0"/>
              <a:t>ă</a:t>
            </a:r>
            <a:r>
              <a:rPr lang="fr-FR" sz="2800" dirty="0" err="1" smtClean="0"/>
              <a:t>turilor</a:t>
            </a:r>
            <a:r>
              <a:rPr lang="ro-RO" sz="2800" dirty="0" smtClean="0"/>
              <a:t> (3)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241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700808"/>
                <a:ext cx="8928992" cy="2376264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fr-FR" sz="2200" b="1" dirty="0" err="1" smtClean="0"/>
                  <a:t>Hipercub</a:t>
                </a:r>
                <a:r>
                  <a:rPr lang="fr-FR" sz="2200" b="1" dirty="0" smtClean="0"/>
                  <a:t>:</a:t>
                </a:r>
                <a:endParaRPr lang="fr-FR" sz="2200" dirty="0" smtClean="0"/>
              </a:p>
              <a:p>
                <a:pPr lvl="1" eaLnBrk="1" hangingPunct="1"/>
                <a:r>
                  <a:rPr lang="fr-FR" sz="2200" dirty="0" err="1" smtClean="0"/>
                  <a:t>pentru</a:t>
                </a:r>
                <a:r>
                  <a:rPr lang="fr-FR" sz="2200" dirty="0" smtClean="0"/>
                  <a:t> un </a:t>
                </a:r>
                <a:r>
                  <a:rPr lang="fr-FR" sz="2200" dirty="0" err="1" smtClean="0"/>
                  <a:t>hipercub</a:t>
                </a:r>
                <a:r>
                  <a:rPr lang="fr-FR" sz="2200" dirty="0" smtClean="0"/>
                  <a:t>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err="1" smtClean="0"/>
                  <a:t>dimensional</a:t>
                </a:r>
                <a:endParaRPr lang="fr-FR" sz="2200" dirty="0" smtClean="0"/>
              </a:p>
              <a:p>
                <a:pPr lvl="1" eaLnBrk="1" hangingPunct="1"/>
                <a:r>
                  <a:rPr lang="fr-FR" sz="2200" dirty="0" smtClean="0"/>
                  <a:t>set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/>
                      </a:rPr>
                      <m:t>𝑑𝑖𝑟𝑒𝑐</m:t>
                    </m:r>
                    <m:r>
                      <a:rPr lang="ro-RO" sz="2200" i="1" dirty="0" smtClean="0">
                        <a:latin typeface="Cambria Math"/>
                      </a:rPr>
                      <m:t>ț</m:t>
                    </m:r>
                    <m:r>
                      <a:rPr lang="fr-FR" sz="2200" i="1" dirty="0" smtClean="0">
                        <a:latin typeface="Cambria Math"/>
                      </a:rPr>
                      <m:t>𝑖𝑖</m:t>
                    </m:r>
                    <m:r>
                      <a:rPr lang="fr-FR" sz="2200" i="1" dirty="0" smtClean="0">
                        <a:latin typeface="Cambria Math"/>
                      </a:rPr>
                      <m:t>  = {0,…</m:t>
                    </m:r>
                    <m:r>
                      <a:rPr lang="fr-FR" sz="2200" i="1" dirty="0" smtClean="0">
                        <a:latin typeface="Cambria Math"/>
                      </a:rPr>
                      <m:t>𝑛</m:t>
                    </m:r>
                    <m:r>
                      <a:rPr lang="fr-FR" sz="2200" i="1" dirty="0" smtClean="0">
                        <a:latin typeface="Cambria Math"/>
                      </a:rPr>
                      <m:t>−1}</m:t>
                    </m:r>
                  </m:oMath>
                </a14:m>
                <a:endParaRPr lang="fr-FR" sz="2200" dirty="0" smtClean="0"/>
              </a:p>
              <a:p>
                <a:pPr lvl="1" eaLnBrk="1" hangingPunct="1"/>
                <a:r>
                  <a:rPr lang="ro-RO" sz="2200" dirty="0" smtClean="0"/>
                  <a:t>c</a:t>
                </a:r>
                <a:r>
                  <a:rPr lang="fr-FR" sz="2200" dirty="0" err="1" smtClean="0"/>
                  <a:t>ondi</a:t>
                </a:r>
                <a:r>
                  <a:rPr lang="ro-RO" sz="2200" dirty="0" smtClean="0"/>
                  <a:t>ț</a:t>
                </a:r>
                <a:r>
                  <a:rPr lang="fr-FR" sz="2200" dirty="0" err="1" smtClean="0"/>
                  <a:t>ia</a:t>
                </a:r>
                <a:r>
                  <a:rPr lang="fr-FR" sz="2200" dirty="0" smtClean="0"/>
                  <a:t> de </a:t>
                </a:r>
                <a:r>
                  <a:rPr lang="fr-FR" sz="2200" dirty="0" err="1" smtClean="0"/>
                  <a:t>consisten</a:t>
                </a:r>
                <a:r>
                  <a:rPr lang="ro-RO" sz="2200" dirty="0" smtClean="0"/>
                  <a:t>ță</a:t>
                </a:r>
                <a:r>
                  <a:rPr lang="fr-FR" sz="2200" dirty="0" smtClean="0"/>
                  <a:t>:</a:t>
                </a:r>
                <a:r>
                  <a:rPr lang="ro-RO" sz="2200" dirty="0" smtClean="0"/>
                  <a:t>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dou</a:t>
                </a:r>
                <a:r>
                  <a:rPr lang="ro-RO" sz="2200" b="1" dirty="0" smtClean="0">
                    <a:solidFill>
                      <a:srgbClr val="FF4A3E"/>
                    </a:solidFill>
                  </a:rPr>
                  <a:t>ă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noduri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FF4A3E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…, </m:t>
                        </m:r>
                        <m:r>
                          <a:rPr lang="en-US" sz="22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FF4A3E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b="1" dirty="0" smtClean="0">
                    <a:solidFill>
                      <a:srgbClr val="FF4A3E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FF4A3E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FF4A3E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b="1" dirty="0" smtClean="0">
                    <a:solidFill>
                      <a:srgbClr val="FF4A3E"/>
                    </a:solidFill>
                  </a:rPr>
                  <a:t> legate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prin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muchie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cu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eticheta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4A3E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difer</a:t>
                </a:r>
                <a:r>
                  <a:rPr lang="ro-RO" sz="2200" b="1" dirty="0" smtClean="0">
                    <a:solidFill>
                      <a:srgbClr val="FF4A3E"/>
                    </a:solidFill>
                  </a:rPr>
                  <a:t>ă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doar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:r>
                  <a:rPr lang="ro-RO" sz="2200" b="1" dirty="0" smtClean="0">
                    <a:solidFill>
                      <a:srgbClr val="FF4A3E"/>
                    </a:solidFill>
                  </a:rPr>
                  <a:t>î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n </a:t>
                </a:r>
                <a:r>
                  <a:rPr lang="en-US" sz="2200" b="1" dirty="0" err="1" smtClean="0">
                    <a:solidFill>
                      <a:srgbClr val="FF4A3E"/>
                    </a:solidFill>
                  </a:rPr>
                  <a:t>bitul</a:t>
                </a:r>
                <a:r>
                  <a:rPr lang="en-US" sz="2200" b="1" dirty="0" smtClean="0">
                    <a:solidFill>
                      <a:srgbClr val="FF4A3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4A3E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2200" dirty="0" smtClean="0">
                  <a:solidFill>
                    <a:srgbClr val="FF4A3E"/>
                  </a:solidFill>
                </a:endParaRPr>
              </a:p>
            </p:txBody>
          </p:sp>
        </mc:Choice>
        <mc:Fallback xmlns="">
          <p:sp>
            <p:nvSpPr>
              <p:cNvPr id="5724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700808"/>
                <a:ext cx="8928992" cy="2376264"/>
              </a:xfrm>
              <a:blipFill rotWithShape="1">
                <a:blip r:embed="rId3"/>
                <a:stretch>
                  <a:fillRect l="-888" t="-1282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 bwMode="auto">
          <a:xfrm>
            <a:off x="4038149" y="4979686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41522" y="6347838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9" name="Straight Connector 8"/>
          <p:cNvCxnSpPr>
            <a:stCxn id="10" idx="2"/>
            <a:endCxn id="8" idx="5"/>
          </p:cNvCxnSpPr>
          <p:nvPr/>
        </p:nvCxnSpPr>
        <p:spPr bwMode="auto">
          <a:xfrm flipH="1">
            <a:off x="4164447" y="6451967"/>
            <a:ext cx="1285077" cy="187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 bwMode="auto">
          <a:xfrm>
            <a:off x="5449524" y="6379959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49524" y="4979686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 bwMode="auto">
          <a:xfrm>
            <a:off x="4110157" y="5123702"/>
            <a:ext cx="3373" cy="12241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8186417" y="5987798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186417" y="4619646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0" name="Straight Connector 19"/>
          <p:cNvCxnSpPr>
            <a:stCxn id="14" idx="2"/>
            <a:endCxn id="7" idx="6"/>
          </p:cNvCxnSpPr>
          <p:nvPr/>
        </p:nvCxnSpPr>
        <p:spPr bwMode="auto">
          <a:xfrm flipH="1">
            <a:off x="4182165" y="5051694"/>
            <a:ext cx="126735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4"/>
            <a:endCxn id="10" idx="0"/>
          </p:cNvCxnSpPr>
          <p:nvPr/>
        </p:nvCxnSpPr>
        <p:spPr bwMode="auto">
          <a:xfrm>
            <a:off x="5521532" y="5123702"/>
            <a:ext cx="0" cy="12562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3"/>
            <a:endCxn id="10" idx="6"/>
          </p:cNvCxnSpPr>
          <p:nvPr/>
        </p:nvCxnSpPr>
        <p:spPr bwMode="auto">
          <a:xfrm flipH="1">
            <a:off x="5593540" y="6110723"/>
            <a:ext cx="2613968" cy="341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3"/>
            <a:endCxn id="14" idx="6"/>
          </p:cNvCxnSpPr>
          <p:nvPr/>
        </p:nvCxnSpPr>
        <p:spPr bwMode="auto">
          <a:xfrm flipH="1">
            <a:off x="5593540" y="4742571"/>
            <a:ext cx="2613968" cy="3091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 bwMode="auto">
          <a:xfrm>
            <a:off x="5898511" y="5915790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>
            <a:stCxn id="33" idx="3"/>
            <a:endCxn id="10" idx="7"/>
          </p:cNvCxnSpPr>
          <p:nvPr/>
        </p:nvCxnSpPr>
        <p:spPr bwMode="auto">
          <a:xfrm flipH="1">
            <a:off x="5572449" y="6038715"/>
            <a:ext cx="347153" cy="362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4514009" y="5915790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9" name="Straight Connector 38"/>
          <p:cNvCxnSpPr>
            <a:stCxn id="38" idx="3"/>
            <a:endCxn id="8" idx="6"/>
          </p:cNvCxnSpPr>
          <p:nvPr/>
        </p:nvCxnSpPr>
        <p:spPr bwMode="auto">
          <a:xfrm flipH="1">
            <a:off x="4185538" y="6038715"/>
            <a:ext cx="349562" cy="3811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2"/>
            <a:endCxn id="38" idx="6"/>
          </p:cNvCxnSpPr>
          <p:nvPr/>
        </p:nvCxnSpPr>
        <p:spPr bwMode="auto">
          <a:xfrm flipH="1">
            <a:off x="4658025" y="5987798"/>
            <a:ext cx="12404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6756508" y="6038715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8" name="Straight Connector 47"/>
          <p:cNvCxnSpPr>
            <a:stCxn id="105" idx="2"/>
            <a:endCxn id="68" idx="6"/>
          </p:cNvCxnSpPr>
          <p:nvPr/>
        </p:nvCxnSpPr>
        <p:spPr bwMode="auto">
          <a:xfrm flipH="1">
            <a:off x="4647235" y="4221088"/>
            <a:ext cx="2556931" cy="3473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0"/>
            <a:endCxn id="19" idx="4"/>
          </p:cNvCxnSpPr>
          <p:nvPr/>
        </p:nvCxnSpPr>
        <p:spPr bwMode="auto">
          <a:xfrm flipV="1">
            <a:off x="8258425" y="4763662"/>
            <a:ext cx="0" cy="12241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8" idx="5"/>
          </p:cNvCxnSpPr>
          <p:nvPr/>
        </p:nvCxnSpPr>
        <p:spPr bwMode="auto">
          <a:xfrm flipH="1">
            <a:off x="4164447" y="6110723"/>
            <a:ext cx="2592061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3"/>
            <a:endCxn id="46" idx="6"/>
          </p:cNvCxnSpPr>
          <p:nvPr/>
        </p:nvCxnSpPr>
        <p:spPr bwMode="auto">
          <a:xfrm flipH="1">
            <a:off x="6900524" y="6110723"/>
            <a:ext cx="13069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6756508" y="4640456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59" name="Straight Connector 58"/>
          <p:cNvCxnSpPr>
            <a:stCxn id="46" idx="0"/>
            <a:endCxn id="58" idx="4"/>
          </p:cNvCxnSpPr>
          <p:nvPr/>
        </p:nvCxnSpPr>
        <p:spPr bwMode="auto">
          <a:xfrm flipV="1">
            <a:off x="6828516" y="4784472"/>
            <a:ext cx="0" cy="1254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58" idx="6"/>
          </p:cNvCxnSpPr>
          <p:nvPr/>
        </p:nvCxnSpPr>
        <p:spPr bwMode="auto">
          <a:xfrm flipH="1">
            <a:off x="6900524" y="4691654"/>
            <a:ext cx="1285893" cy="20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2"/>
            <a:endCxn id="7" idx="6"/>
          </p:cNvCxnSpPr>
          <p:nvPr/>
        </p:nvCxnSpPr>
        <p:spPr bwMode="auto">
          <a:xfrm flipH="1">
            <a:off x="4182165" y="4712464"/>
            <a:ext cx="2574343" cy="339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 bwMode="auto">
          <a:xfrm>
            <a:off x="4503219" y="4496440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69" name="Straight Connector 68"/>
          <p:cNvCxnSpPr>
            <a:stCxn id="33" idx="7"/>
            <a:endCxn id="83" idx="4"/>
          </p:cNvCxnSpPr>
          <p:nvPr/>
        </p:nvCxnSpPr>
        <p:spPr bwMode="auto">
          <a:xfrm flipH="1" flipV="1">
            <a:off x="6009345" y="4640456"/>
            <a:ext cx="12091" cy="12964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8" idx="4"/>
            <a:endCxn id="7" idx="7"/>
          </p:cNvCxnSpPr>
          <p:nvPr/>
        </p:nvCxnSpPr>
        <p:spPr bwMode="auto">
          <a:xfrm flipH="1">
            <a:off x="4161074" y="4640456"/>
            <a:ext cx="414153" cy="3603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  <a:endCxn id="68" idx="4"/>
          </p:cNvCxnSpPr>
          <p:nvPr/>
        </p:nvCxnSpPr>
        <p:spPr bwMode="auto">
          <a:xfrm flipH="1" flipV="1">
            <a:off x="4575227" y="4640456"/>
            <a:ext cx="10790" cy="12753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3" idx="3"/>
            <a:endCxn id="68" idx="5"/>
          </p:cNvCxnSpPr>
          <p:nvPr/>
        </p:nvCxnSpPr>
        <p:spPr bwMode="auto">
          <a:xfrm flipH="1">
            <a:off x="4626144" y="4619365"/>
            <a:ext cx="1332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7" idx="0"/>
            <a:endCxn id="90" idx="5"/>
          </p:cNvCxnSpPr>
          <p:nvPr/>
        </p:nvCxnSpPr>
        <p:spPr bwMode="auto">
          <a:xfrm flipV="1">
            <a:off x="8676193" y="4272051"/>
            <a:ext cx="29826" cy="1295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8" idx="6"/>
            <a:endCxn id="97" idx="4"/>
          </p:cNvCxnSpPr>
          <p:nvPr/>
        </p:nvCxnSpPr>
        <p:spPr bwMode="auto">
          <a:xfrm flipV="1">
            <a:off x="8330433" y="5711643"/>
            <a:ext cx="345760" cy="348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5937337" y="4496440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8583094" y="4149126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7204166" y="5558229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92" name="Straight Connector 91"/>
          <p:cNvCxnSpPr>
            <a:stCxn id="83" idx="6"/>
            <a:endCxn id="90" idx="3"/>
          </p:cNvCxnSpPr>
          <p:nvPr/>
        </p:nvCxnSpPr>
        <p:spPr bwMode="auto">
          <a:xfrm flipV="1">
            <a:off x="6081353" y="4272051"/>
            <a:ext cx="2522832" cy="2963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 bwMode="auto">
          <a:xfrm>
            <a:off x="8604185" y="5567627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2" name="Straight Connector 101"/>
          <p:cNvCxnSpPr>
            <a:stCxn id="46" idx="7"/>
            <a:endCxn id="91" idx="3"/>
          </p:cNvCxnSpPr>
          <p:nvPr/>
        </p:nvCxnSpPr>
        <p:spPr bwMode="auto">
          <a:xfrm flipV="1">
            <a:off x="6879433" y="5681154"/>
            <a:ext cx="345824" cy="3786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 bwMode="auto">
          <a:xfrm>
            <a:off x="7204166" y="4149080"/>
            <a:ext cx="144016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91" idx="6"/>
          </p:cNvCxnSpPr>
          <p:nvPr/>
        </p:nvCxnSpPr>
        <p:spPr bwMode="auto">
          <a:xfrm flipH="1" flipV="1">
            <a:off x="7348182" y="5630237"/>
            <a:ext cx="1256003" cy="93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0" idx="2"/>
            <a:endCxn id="105" idx="6"/>
          </p:cNvCxnSpPr>
          <p:nvPr/>
        </p:nvCxnSpPr>
        <p:spPr bwMode="auto">
          <a:xfrm flipH="1" flipV="1">
            <a:off x="7348182" y="4221088"/>
            <a:ext cx="1234912" cy="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1" idx="2"/>
            <a:endCxn id="38" idx="6"/>
          </p:cNvCxnSpPr>
          <p:nvPr/>
        </p:nvCxnSpPr>
        <p:spPr bwMode="auto">
          <a:xfrm flipH="1">
            <a:off x="4658025" y="5630237"/>
            <a:ext cx="2546141" cy="357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5" idx="4"/>
            <a:endCxn id="91" idx="0"/>
          </p:cNvCxnSpPr>
          <p:nvPr/>
        </p:nvCxnSpPr>
        <p:spPr bwMode="auto">
          <a:xfrm>
            <a:off x="7276174" y="4293096"/>
            <a:ext cx="0" cy="12651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4" idx="7"/>
            <a:endCxn id="83" idx="3"/>
          </p:cNvCxnSpPr>
          <p:nvPr/>
        </p:nvCxnSpPr>
        <p:spPr bwMode="auto">
          <a:xfrm flipV="1">
            <a:off x="5572449" y="4619365"/>
            <a:ext cx="385979" cy="3814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9" idx="7"/>
            <a:endCxn id="90" idx="4"/>
          </p:cNvCxnSpPr>
          <p:nvPr/>
        </p:nvCxnSpPr>
        <p:spPr bwMode="auto">
          <a:xfrm flipV="1">
            <a:off x="8309342" y="4293142"/>
            <a:ext cx="345760" cy="3475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8" idx="7"/>
            <a:endCxn id="105" idx="3"/>
          </p:cNvCxnSpPr>
          <p:nvPr/>
        </p:nvCxnSpPr>
        <p:spPr bwMode="auto">
          <a:xfrm flipV="1">
            <a:off x="6879433" y="4272005"/>
            <a:ext cx="345824" cy="3895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73" name="TextBox 6172"/>
          <p:cNvSpPr txBox="1"/>
          <p:nvPr/>
        </p:nvSpPr>
        <p:spPr>
          <a:xfrm>
            <a:off x="4090175" y="47025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130607" y="60813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174" name="TextBox 6173"/>
          <p:cNvSpPr txBox="1"/>
          <p:nvPr/>
        </p:nvSpPr>
        <p:spPr>
          <a:xfrm>
            <a:off x="4297985" y="642670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59788" y="50007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175" name="TextBox 6174"/>
          <p:cNvSpPr txBox="1"/>
          <p:nvPr/>
        </p:nvSpPr>
        <p:spPr>
          <a:xfrm>
            <a:off x="3923928" y="61268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923928" y="5099734"/>
            <a:ext cx="29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288965" y="4810071"/>
            <a:ext cx="29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329092" y="6193764"/>
            <a:ext cx="29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144" name="Straight Connector 143"/>
          <p:cNvCxnSpPr>
            <a:stCxn id="97" idx="2"/>
            <a:endCxn id="33" idx="6"/>
          </p:cNvCxnSpPr>
          <p:nvPr/>
        </p:nvCxnSpPr>
        <p:spPr bwMode="auto">
          <a:xfrm flipH="1">
            <a:off x="6042527" y="5639635"/>
            <a:ext cx="2561658" cy="348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</a:t>
            </a:r>
            <a:r>
              <a:rPr lang="ro-RO" sz="2800" dirty="0" smtClean="0"/>
              <a:t>ț</a:t>
            </a:r>
            <a:r>
              <a:rPr lang="en-US" sz="2800" dirty="0" err="1" smtClean="0"/>
              <a:t>iuni</a:t>
            </a:r>
            <a:r>
              <a:rPr lang="en-US" sz="2800" dirty="0" smtClean="0"/>
              <a:t> </a:t>
            </a:r>
            <a:r>
              <a:rPr lang="en-US" sz="2800" dirty="0" err="1" smtClean="0"/>
              <a:t>preliminare</a:t>
            </a:r>
            <a:r>
              <a:rPr lang="ro-RO" sz="2800" dirty="0"/>
              <a:t/>
            </a:r>
            <a:br>
              <a:rPr lang="ro-RO" sz="2800" dirty="0"/>
            </a:br>
            <a:r>
              <a:rPr lang="fr-FR" sz="2800" dirty="0" err="1" smtClean="0"/>
              <a:t>Sensul</a:t>
            </a:r>
            <a:r>
              <a:rPr lang="fr-FR" sz="2800" dirty="0" smtClean="0"/>
              <a:t> </a:t>
            </a:r>
            <a:r>
              <a:rPr lang="fr-FR" sz="2800" dirty="0" err="1" smtClean="0"/>
              <a:t>leg</a:t>
            </a:r>
            <a:r>
              <a:rPr lang="ro-RO" sz="2800" dirty="0" smtClean="0"/>
              <a:t>ă</a:t>
            </a:r>
            <a:r>
              <a:rPr lang="fr-FR" sz="2800" dirty="0" err="1" smtClean="0"/>
              <a:t>turilor</a:t>
            </a:r>
            <a:r>
              <a:rPr lang="ro-RO" sz="2800" dirty="0" smtClean="0"/>
              <a:t> (4)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450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Nota</a:t>
            </a:r>
            <a:r>
              <a:rPr lang="ro-RO" sz="2800" dirty="0" smtClean="0"/>
              <a:t>ț</a:t>
            </a:r>
            <a:r>
              <a:rPr lang="en-US" sz="2800" dirty="0" err="1" smtClean="0"/>
              <a:t>ie</a:t>
            </a:r>
            <a:r>
              <a:rPr lang="en-US" sz="2800" dirty="0" smtClean="0"/>
              <a:t> </a:t>
            </a:r>
            <a:r>
              <a:rPr lang="en-US" sz="2800" dirty="0" err="1" smtClean="0"/>
              <a:t>transmitere</a:t>
            </a:r>
            <a:r>
              <a:rPr lang="en-US" sz="2800" dirty="0" smtClean="0"/>
              <a:t> </a:t>
            </a:r>
            <a:r>
              <a:rPr lang="en-US" sz="2800" dirty="0" err="1" smtClean="0"/>
              <a:t>mesaje</a:t>
            </a:r>
            <a:r>
              <a:rPr lang="en-US" sz="2800" dirty="0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928992" cy="5445224"/>
          </a:xfrm>
        </p:spPr>
        <p:txBody>
          <a:bodyPr anchor="ctr" anchorCtr="0"/>
          <a:lstStyle/>
          <a:p>
            <a:pPr marL="0" indent="0" eaLnBrk="1" hangingPunct="1">
              <a:buNone/>
            </a:pPr>
            <a:r>
              <a:rPr lang="ro-RO" sz="22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ro-RO" sz="2200" dirty="0" smtClean="0"/>
              <a:t> </a:t>
            </a:r>
            <a:r>
              <a:rPr lang="fr-FR" sz="2200" dirty="0" err="1" smtClean="0"/>
              <a:t>transmitere</a:t>
            </a:r>
            <a:r>
              <a:rPr lang="fr-FR" sz="2200" dirty="0" smtClean="0"/>
              <a:t> </a:t>
            </a:r>
            <a:r>
              <a:rPr lang="fr-FR" sz="2200" dirty="0" err="1" smtClean="0"/>
              <a:t>prin</a:t>
            </a:r>
            <a:r>
              <a:rPr lang="fr-FR" sz="2200" dirty="0" smtClean="0"/>
              <a:t> </a:t>
            </a:r>
            <a:r>
              <a:rPr lang="fr-FR" sz="2200" dirty="0" err="1" smtClean="0">
                <a:solidFill>
                  <a:srgbClr val="FF0000"/>
                </a:solidFill>
              </a:rPr>
              <a:t>adresare</a:t>
            </a:r>
            <a:r>
              <a:rPr lang="fr-FR" sz="2200" dirty="0" smtClean="0">
                <a:solidFill>
                  <a:srgbClr val="FF0000"/>
                </a:solidFill>
              </a:rPr>
              <a:t> direct</a:t>
            </a:r>
            <a:r>
              <a:rPr lang="ro-RO" sz="2200" dirty="0" smtClean="0">
                <a:solidFill>
                  <a:srgbClr val="FF0000"/>
                </a:solidFill>
              </a:rPr>
              <a:t>ă</a:t>
            </a:r>
          </a:p>
          <a:p>
            <a:pPr marL="0" indent="0" algn="ctr" eaLnBrk="1" hangingPunct="1">
              <a:buNone/>
            </a:pPr>
            <a:endParaRPr lang="ro-RO" sz="2200" dirty="0">
              <a:solidFill>
                <a:srgbClr val="FF0000"/>
              </a:solidFill>
            </a:endParaRPr>
          </a:p>
          <a:p>
            <a:pPr marL="0" indent="0" algn="ctr" eaLnBrk="1" hangingPunct="1">
              <a:buNone/>
            </a:pPr>
            <a:r>
              <a:rPr lang="fr-FR" sz="2200" b="1" dirty="0" err="1" smtClean="0"/>
              <a:t>send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ch</a:t>
            </a:r>
            <a:r>
              <a:rPr lang="fr-FR" sz="2200" b="1" dirty="0" smtClean="0"/>
              <a:t>[q] (</a:t>
            </a:r>
            <a:r>
              <a:rPr lang="fr-FR" sz="2200" b="1" dirty="0" err="1" smtClean="0"/>
              <a:t>mesaj</a:t>
            </a:r>
            <a:r>
              <a:rPr lang="fr-FR" sz="2200" b="1" dirty="0" smtClean="0"/>
              <a:t>)</a:t>
            </a:r>
            <a:endParaRPr lang="ro-RO" sz="2200" b="1" dirty="0" smtClean="0"/>
          </a:p>
          <a:p>
            <a:pPr algn="ctr" eaLnBrk="1" hangingPunct="1"/>
            <a:endParaRPr lang="fr-FR" sz="2200" dirty="0" smtClean="0"/>
          </a:p>
          <a:p>
            <a:pPr lvl="1" eaLnBrk="1" hangingPunct="1"/>
            <a:r>
              <a:rPr lang="fr-FR" sz="2200" dirty="0" err="1" smtClean="0"/>
              <a:t>unde</a:t>
            </a:r>
            <a:r>
              <a:rPr lang="fr-FR" sz="2200" dirty="0" smtClean="0"/>
              <a:t> </a:t>
            </a:r>
            <a:r>
              <a:rPr lang="fr-FR" sz="2200" b="1" dirty="0" smtClean="0"/>
              <a:t>q</a:t>
            </a:r>
            <a:r>
              <a:rPr lang="fr-FR" sz="2200" dirty="0" smtClean="0"/>
              <a:t> este </a:t>
            </a:r>
            <a:r>
              <a:rPr lang="fr-FR" sz="2200" dirty="0" err="1" smtClean="0"/>
              <a:t>identitatea</a:t>
            </a:r>
            <a:r>
              <a:rPr lang="fr-FR" sz="2200" dirty="0" smtClean="0"/>
              <a:t> </a:t>
            </a:r>
            <a:r>
              <a:rPr lang="fr-FR" sz="2200" dirty="0" err="1" smtClean="0"/>
              <a:t>unic</a:t>
            </a:r>
            <a:r>
              <a:rPr lang="ro-RO" sz="2200" dirty="0" smtClean="0"/>
              <a:t>ă</a:t>
            </a:r>
            <a:r>
              <a:rPr lang="fr-FR" sz="2200" dirty="0" smtClean="0"/>
              <a:t>, global</a:t>
            </a:r>
            <a:r>
              <a:rPr lang="ro-RO" sz="2200" dirty="0" smtClean="0"/>
              <a:t>ă</a:t>
            </a:r>
            <a:r>
              <a:rPr lang="fr-FR" sz="2200" dirty="0" smtClean="0"/>
              <a:t> a </a:t>
            </a:r>
            <a:r>
              <a:rPr lang="fr-FR" sz="2200" dirty="0" err="1" smtClean="0"/>
              <a:t>canalului</a:t>
            </a:r>
            <a:r>
              <a:rPr lang="fr-FR" sz="2200" dirty="0" smtClean="0"/>
              <a:t> c</a:t>
            </a:r>
            <a:r>
              <a:rPr lang="ro-RO" sz="2200" dirty="0" smtClean="0"/>
              <a:t>ă</a:t>
            </a:r>
            <a:r>
              <a:rPr lang="fr-FR" sz="2200" dirty="0" err="1" smtClean="0"/>
              <a:t>tre</a:t>
            </a:r>
            <a:r>
              <a:rPr lang="fr-FR" sz="2200" dirty="0" smtClean="0"/>
              <a:t> </a:t>
            </a:r>
            <a:r>
              <a:rPr lang="fr-FR" sz="2200" dirty="0" err="1" smtClean="0"/>
              <a:t>receptor</a:t>
            </a:r>
            <a:endParaRPr lang="fr-FR" sz="2200" dirty="0" smtClean="0"/>
          </a:p>
          <a:p>
            <a:pPr eaLnBrk="1" hangingPunct="1"/>
            <a:endParaRPr lang="fr-FR" sz="2200" dirty="0" smtClean="0"/>
          </a:p>
          <a:p>
            <a:pPr marL="0" indent="0" eaLnBrk="1" hangingPunct="1">
              <a:buNone/>
            </a:pPr>
            <a:r>
              <a:rPr lang="ro-RO" sz="2200" dirty="0" smtClean="0">
                <a:solidFill>
                  <a:srgbClr val="1E5ED6"/>
                </a:solidFill>
              </a:rPr>
              <a:t>2.</a:t>
            </a:r>
            <a:r>
              <a:rPr lang="fr-FR" sz="2200" dirty="0" smtClean="0"/>
              <a:t> </a:t>
            </a:r>
            <a:r>
              <a:rPr lang="fr-FR" sz="2200" dirty="0" err="1" smtClean="0"/>
              <a:t>transmitere</a:t>
            </a:r>
            <a:r>
              <a:rPr lang="fr-FR" sz="2200" dirty="0" smtClean="0"/>
              <a:t> </a:t>
            </a:r>
            <a:r>
              <a:rPr lang="fr-FR" sz="2200" dirty="0" err="1" smtClean="0"/>
              <a:t>prin</a:t>
            </a:r>
            <a:r>
              <a:rPr lang="fr-FR" sz="2200" dirty="0" smtClean="0"/>
              <a:t> </a:t>
            </a:r>
            <a:r>
              <a:rPr lang="fr-FR" sz="2200" dirty="0" err="1" smtClean="0">
                <a:solidFill>
                  <a:srgbClr val="FF0000"/>
                </a:solidFill>
              </a:rPr>
              <a:t>adresare</a:t>
            </a:r>
            <a:r>
              <a:rPr lang="fr-FR" sz="2200" dirty="0" smtClean="0">
                <a:solidFill>
                  <a:srgbClr val="FF0000"/>
                </a:solidFill>
              </a:rPr>
              <a:t> indirect</a:t>
            </a:r>
            <a:r>
              <a:rPr lang="ro-RO" sz="2200" dirty="0" smtClean="0">
                <a:solidFill>
                  <a:srgbClr val="FF0000"/>
                </a:solidFill>
              </a:rPr>
              <a:t>ă</a:t>
            </a:r>
          </a:p>
          <a:p>
            <a:pPr marL="0" indent="0" eaLnBrk="1" hangingPunct="1">
              <a:buNone/>
            </a:pPr>
            <a:endParaRPr lang="fr-FR" sz="2200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None/>
            </a:pPr>
            <a:r>
              <a:rPr lang="fr-FR" sz="2200" b="1" dirty="0" err="1" smtClean="0"/>
              <a:t>send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ch</a:t>
            </a:r>
            <a:r>
              <a:rPr lang="fr-FR" sz="2200" b="1" dirty="0" smtClean="0"/>
              <a:t>[</a:t>
            </a:r>
            <a:r>
              <a:rPr lang="fr-FR" sz="2200" b="1" dirty="0" err="1" smtClean="0"/>
              <a:t>direc</a:t>
            </a:r>
            <a:r>
              <a:rPr lang="ro-RO" sz="2200" b="1" dirty="0" smtClean="0"/>
              <a:t>ț</a:t>
            </a:r>
            <a:r>
              <a:rPr lang="fr-FR" sz="2200" b="1" dirty="0" err="1" smtClean="0"/>
              <a:t>ie</a:t>
            </a:r>
            <a:r>
              <a:rPr lang="fr-FR" sz="2200" b="1" dirty="0" smtClean="0"/>
              <a:t>] (</a:t>
            </a:r>
            <a:r>
              <a:rPr lang="fr-FR" sz="2200" b="1" dirty="0" err="1" smtClean="0"/>
              <a:t>mesaj</a:t>
            </a:r>
            <a:r>
              <a:rPr lang="fr-FR" sz="2200" b="1" dirty="0" smtClean="0"/>
              <a:t>) </a:t>
            </a:r>
            <a:endParaRPr lang="ro-RO" sz="2200" b="1" dirty="0" smtClean="0"/>
          </a:p>
          <a:p>
            <a:pPr algn="ctr" eaLnBrk="1" hangingPunct="1"/>
            <a:endParaRPr lang="fr-FR" sz="2200" b="1" dirty="0" smtClean="0"/>
          </a:p>
          <a:p>
            <a:pPr lvl="1" eaLnBrk="1" hangingPunct="1"/>
            <a:r>
              <a:rPr lang="fr-FR" sz="2200" dirty="0" err="1" smtClean="0"/>
              <a:t>unde</a:t>
            </a:r>
            <a:r>
              <a:rPr lang="fr-FR" sz="2200" dirty="0" smtClean="0"/>
              <a:t> </a:t>
            </a:r>
            <a:r>
              <a:rPr lang="fr-FR" sz="2200" b="1" dirty="0" err="1" smtClean="0"/>
              <a:t>direc</a:t>
            </a:r>
            <a:r>
              <a:rPr lang="ro-RO" sz="2200" b="1" dirty="0" smtClean="0"/>
              <a:t>ț</a:t>
            </a:r>
            <a:r>
              <a:rPr lang="fr-FR" sz="2200" b="1" dirty="0" err="1" smtClean="0"/>
              <a:t>ie</a:t>
            </a:r>
            <a:r>
              <a:rPr lang="fr-FR" sz="2200" dirty="0" smtClean="0"/>
              <a:t> este local</a:t>
            </a:r>
            <a:r>
              <a:rPr lang="ro-RO" sz="2200" dirty="0" smtClean="0"/>
              <a:t>ă</a:t>
            </a:r>
            <a:r>
              <a:rPr lang="fr-FR" sz="2200" dirty="0" smtClean="0"/>
              <a:t> </a:t>
            </a:r>
            <a:r>
              <a:rPr lang="fr-FR" sz="2200" dirty="0" err="1" smtClean="0"/>
              <a:t>procesului</a:t>
            </a:r>
            <a:r>
              <a:rPr lang="fr-FR" sz="2200" dirty="0" smtClean="0"/>
              <a:t> care </a:t>
            </a:r>
            <a:r>
              <a:rPr lang="fr-FR" sz="2200" dirty="0" err="1" smtClean="0"/>
              <a:t>execut</a:t>
            </a:r>
            <a:r>
              <a:rPr lang="ro-RO" sz="2200" dirty="0" smtClean="0"/>
              <a:t>ă</a:t>
            </a:r>
            <a:r>
              <a:rPr lang="fr-FR" sz="2200" dirty="0" smtClean="0"/>
              <a:t> </a:t>
            </a:r>
            <a:r>
              <a:rPr lang="fr-FR" sz="2200" dirty="0" err="1" smtClean="0"/>
              <a:t>opera</a:t>
            </a:r>
            <a:r>
              <a:rPr lang="ro-RO" sz="2200" dirty="0" smtClean="0"/>
              <a:t>ț</a:t>
            </a:r>
            <a:r>
              <a:rPr lang="fr-FR" sz="2200" dirty="0" err="1" smtClean="0"/>
              <a:t>ia</a:t>
            </a:r>
            <a:r>
              <a:rPr lang="fr-FR" sz="2200" dirty="0" smtClean="0"/>
              <a:t> </a:t>
            </a:r>
            <a:r>
              <a:rPr lang="fr-FR" sz="2200" dirty="0" err="1" smtClean="0"/>
              <a:t>send</a:t>
            </a:r>
            <a:r>
              <a:rPr lang="fr-FR" sz="2200" dirty="0" smtClean="0"/>
              <a:t> </a:t>
            </a:r>
          </a:p>
          <a:p>
            <a:pPr lvl="1" eaLnBrk="1" hangingPunct="1"/>
            <a:r>
              <a:rPr lang="fr-FR" sz="2200" dirty="0" err="1" smtClean="0"/>
              <a:t>identific</a:t>
            </a:r>
            <a:r>
              <a:rPr lang="ro-RO" sz="2200" dirty="0" smtClean="0"/>
              <a:t>ă</a:t>
            </a:r>
            <a:r>
              <a:rPr lang="fr-FR" sz="2200" dirty="0" smtClean="0"/>
              <a:t> </a:t>
            </a:r>
            <a:r>
              <a:rPr lang="fr-FR" sz="2200" dirty="0" err="1" smtClean="0"/>
              <a:t>unul</a:t>
            </a:r>
            <a:r>
              <a:rPr lang="fr-FR" sz="2200" dirty="0" smtClean="0"/>
              <a:t> </a:t>
            </a:r>
            <a:r>
              <a:rPr lang="fr-FR" sz="2200" dirty="0" err="1" smtClean="0"/>
              <a:t>din</a:t>
            </a:r>
            <a:r>
              <a:rPr lang="fr-FR" sz="2200" dirty="0" smtClean="0"/>
              <a:t> </a:t>
            </a:r>
            <a:r>
              <a:rPr lang="fr-FR" sz="2200" dirty="0" err="1" smtClean="0"/>
              <a:t>canalele</a:t>
            </a:r>
            <a:r>
              <a:rPr lang="fr-FR" sz="2200" dirty="0" smtClean="0"/>
              <a:t> </a:t>
            </a:r>
            <a:r>
              <a:rPr lang="fr-FR" sz="2200" dirty="0" err="1" smtClean="0"/>
              <a:t>pe</a:t>
            </a:r>
            <a:r>
              <a:rPr lang="fr-FR" sz="2200" dirty="0" smtClean="0"/>
              <a:t> care </a:t>
            </a:r>
            <a:r>
              <a:rPr lang="fr-FR" sz="2200" dirty="0" err="1" smtClean="0"/>
              <a:t>procesul</a:t>
            </a:r>
            <a:r>
              <a:rPr lang="fr-FR" sz="2200" dirty="0" smtClean="0"/>
              <a:t> </a:t>
            </a:r>
            <a:r>
              <a:rPr lang="fr-FR" sz="2200" dirty="0" err="1" smtClean="0"/>
              <a:t>poate</a:t>
            </a:r>
            <a:r>
              <a:rPr lang="fr-FR" sz="2200" dirty="0" smtClean="0"/>
              <a:t> </a:t>
            </a:r>
            <a:r>
              <a:rPr lang="fr-FR" sz="2200" dirty="0" err="1" smtClean="0"/>
              <a:t>transmite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inel</a:t>
            </a:r>
            <a:r>
              <a:rPr lang="en-US" sz="3200" dirty="0" smtClean="0"/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928992" cy="5445224"/>
          </a:xfrm>
        </p:spPr>
        <p:txBody>
          <a:bodyPr anchor="ctr" anchorCtr="0"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fiecare</a:t>
            </a:r>
            <a:r>
              <a:rPr lang="en-US" sz="2200" dirty="0" smtClean="0"/>
              <a:t> </a:t>
            </a:r>
            <a:r>
              <a:rPr lang="en-US" sz="2200" dirty="0" err="1" smtClean="0"/>
              <a:t>proces</a:t>
            </a:r>
            <a:r>
              <a:rPr lang="en-US" sz="2200" dirty="0" smtClean="0"/>
              <a:t> are un </a:t>
            </a:r>
            <a:r>
              <a:rPr lang="en-US" sz="2200" dirty="0" err="1" smtClean="0"/>
              <a:t>vecin</a:t>
            </a:r>
            <a:r>
              <a:rPr lang="en-US" sz="2200" dirty="0" smtClean="0"/>
              <a:t> </a:t>
            </a:r>
            <a:r>
              <a:rPr lang="en-US" sz="2200" dirty="0" err="1" smtClean="0"/>
              <a:t>dedicat</a:t>
            </a:r>
            <a:r>
              <a:rPr lang="en-US" sz="2200" dirty="0" smtClean="0"/>
              <a:t>, </a:t>
            </a:r>
            <a:r>
              <a:rPr lang="en-US" sz="2200" dirty="0" err="1" smtClean="0"/>
              <a:t>Urm</a:t>
            </a:r>
            <a:endParaRPr lang="ro-RO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transmiterea</a:t>
            </a:r>
            <a:r>
              <a:rPr lang="en-US" sz="2200" dirty="0" smtClean="0"/>
              <a:t> </a:t>
            </a:r>
            <a:r>
              <a:rPr lang="en-US" sz="2200" dirty="0" err="1" smtClean="0"/>
              <a:t>folose</a:t>
            </a:r>
            <a:r>
              <a:rPr lang="ro-RO" sz="2200" dirty="0" smtClean="0"/>
              <a:t>ș</a:t>
            </a:r>
            <a:r>
              <a:rPr lang="en-US" sz="2200" dirty="0" err="1" smtClean="0"/>
              <a:t>te</a:t>
            </a:r>
            <a:r>
              <a:rPr lang="en-US" sz="2200" dirty="0" smtClean="0"/>
              <a:t> </a:t>
            </a:r>
            <a:r>
              <a:rPr lang="en-US" sz="2200" b="1" dirty="0" err="1" smtClean="0"/>
              <a:t>adresarea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prin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direc</a:t>
            </a:r>
            <a:r>
              <a:rPr lang="ro-RO" sz="2200" b="1" dirty="0" smtClean="0"/>
              <a:t>ț</a:t>
            </a:r>
            <a:r>
              <a:rPr lang="en-US" sz="2200" b="1" dirty="0" err="1" smtClean="0"/>
              <a:t>ie</a:t>
            </a:r>
            <a:r>
              <a:rPr lang="en-US" sz="2200" dirty="0" smtClean="0"/>
              <a:t> (</a:t>
            </a:r>
            <a:r>
              <a:rPr lang="en-US" sz="2200" dirty="0" err="1" smtClean="0"/>
              <a:t>Urm</a:t>
            </a:r>
            <a:r>
              <a:rPr lang="en-US" sz="2200" dirty="0" smtClean="0"/>
              <a:t>, </a:t>
            </a:r>
            <a:r>
              <a:rPr lang="en-US" sz="2200" dirty="0" err="1" smtClean="0"/>
              <a:t>Prec</a:t>
            </a:r>
            <a:r>
              <a:rPr lang="en-US" sz="2200" dirty="0" smtClean="0"/>
              <a:t>)</a:t>
            </a:r>
            <a:endParaRPr lang="ro-RO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toate</a:t>
            </a:r>
            <a:r>
              <a:rPr lang="en-US" sz="2200" dirty="0" smtClean="0"/>
              <a:t> </a:t>
            </a:r>
            <a:r>
              <a:rPr lang="en-US" sz="2200" dirty="0" err="1" smtClean="0"/>
              <a:t>canalele</a:t>
            </a:r>
            <a:r>
              <a:rPr lang="en-US" sz="2200" dirty="0" smtClean="0"/>
              <a:t> </a:t>
            </a:r>
            <a:r>
              <a:rPr lang="en-US" sz="2200" dirty="0" err="1" smtClean="0"/>
              <a:t>selectate</a:t>
            </a:r>
            <a:r>
              <a:rPr lang="en-US" sz="2200" dirty="0" smtClean="0"/>
              <a:t> </a:t>
            </a:r>
            <a:r>
              <a:rPr lang="en-US" sz="2200" dirty="0" err="1" smtClean="0"/>
              <a:t>prin</a:t>
            </a:r>
            <a:r>
              <a:rPr lang="en-US" sz="2200" dirty="0" smtClean="0"/>
              <a:t> </a:t>
            </a:r>
            <a:r>
              <a:rPr lang="en-US" sz="2200" dirty="0" err="1" smtClean="0"/>
              <a:t>Urm</a:t>
            </a:r>
            <a:r>
              <a:rPr lang="en-US" sz="2200" dirty="0" smtClean="0"/>
              <a:t> </a:t>
            </a:r>
            <a:r>
              <a:rPr lang="en-US" sz="2200" dirty="0" err="1" smtClean="0"/>
              <a:t>formeaz</a:t>
            </a:r>
            <a:r>
              <a:rPr lang="ro-RO" sz="2200" dirty="0" smtClean="0"/>
              <a:t>ă</a:t>
            </a:r>
            <a:r>
              <a:rPr lang="en-US" sz="2200" dirty="0" smtClean="0"/>
              <a:t> un </a:t>
            </a:r>
            <a:r>
              <a:rPr lang="en-US" sz="2200" dirty="0" err="1" smtClean="0"/>
              <a:t>ciclu</a:t>
            </a:r>
            <a:r>
              <a:rPr lang="en-US" sz="2200" dirty="0" smtClean="0"/>
              <a:t> Hamiltonian</a:t>
            </a:r>
            <a:endParaRPr lang="ro-RO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algoritmul</a:t>
            </a:r>
            <a:r>
              <a:rPr lang="en-US" sz="2200" dirty="0" smtClean="0"/>
              <a:t>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b="1" dirty="0" err="1" smtClean="0"/>
              <a:t>centralizat</a:t>
            </a:r>
            <a:r>
              <a:rPr lang="en-US" sz="22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ini</a:t>
            </a:r>
            <a:r>
              <a:rPr lang="ro-RO" sz="2200" dirty="0" smtClean="0"/>
              <a:t>ț</a:t>
            </a:r>
            <a:r>
              <a:rPr lang="en-US" sz="2200" dirty="0" err="1" smtClean="0"/>
              <a:t>iatorul</a:t>
            </a:r>
            <a:r>
              <a:rPr lang="en-US" sz="2200" dirty="0" smtClean="0"/>
              <a:t> </a:t>
            </a:r>
            <a:r>
              <a:rPr lang="en-US" sz="2200" dirty="0" err="1" smtClean="0"/>
              <a:t>trimite</a:t>
            </a:r>
            <a:r>
              <a:rPr lang="en-US" sz="2200" dirty="0" smtClean="0"/>
              <a:t> un token (</a:t>
            </a:r>
            <a:r>
              <a:rPr lang="en-US" sz="2200" dirty="0" err="1" smtClean="0"/>
              <a:t>jeton</a:t>
            </a:r>
            <a:r>
              <a:rPr lang="en-US" sz="2200" dirty="0" smtClean="0"/>
              <a:t>) care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dirty="0" err="1" smtClean="0"/>
              <a:t>pasat</a:t>
            </a:r>
            <a:r>
              <a:rPr lang="en-US" sz="2200" dirty="0" smtClean="0"/>
              <a:t> de </a:t>
            </a:r>
            <a:r>
              <a:rPr lang="en-US" sz="2200" dirty="0" err="1" smtClean="0"/>
              <a:t>fiecare</a:t>
            </a:r>
            <a:r>
              <a:rPr lang="en-US" sz="2200" dirty="0" smtClean="0"/>
              <a:t> </a:t>
            </a:r>
            <a:r>
              <a:rPr lang="en-US" sz="2200" dirty="0" err="1" smtClean="0"/>
              <a:t>proces</a:t>
            </a:r>
            <a:r>
              <a:rPr lang="en-US" sz="2200" dirty="0" smtClean="0"/>
              <a:t> de-a </a:t>
            </a:r>
            <a:r>
              <a:rPr lang="en-US" sz="2200" dirty="0" err="1" smtClean="0"/>
              <a:t>lungul</a:t>
            </a:r>
            <a:r>
              <a:rPr lang="en-US" sz="2200" dirty="0" smtClean="0"/>
              <a:t> </a:t>
            </a:r>
            <a:r>
              <a:rPr lang="en-US" sz="2200" dirty="0" err="1" smtClean="0"/>
              <a:t>ciclului</a:t>
            </a:r>
            <a:r>
              <a:rPr lang="en-US" sz="2200" dirty="0" smtClean="0"/>
              <a:t> p</a:t>
            </a:r>
            <a:r>
              <a:rPr lang="ro-RO" sz="2200" dirty="0" smtClean="0"/>
              <a:t>â</a:t>
            </a:r>
            <a:r>
              <a:rPr lang="en-US" sz="2200" dirty="0" smtClean="0"/>
              <a:t>n</a:t>
            </a:r>
            <a:r>
              <a:rPr lang="ro-R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ajunge</a:t>
            </a:r>
            <a:r>
              <a:rPr lang="en-US" sz="2200" dirty="0" smtClean="0"/>
              <a:t> </a:t>
            </a:r>
            <a:r>
              <a:rPr lang="ro-RO" sz="2200" dirty="0" smtClean="0"/>
              <a:t>î</a:t>
            </a:r>
            <a:r>
              <a:rPr lang="en-US" sz="2200" dirty="0" err="1" smtClean="0"/>
              <a:t>napoi</a:t>
            </a:r>
            <a:r>
              <a:rPr lang="en-US" sz="2200" dirty="0" smtClean="0"/>
              <a:t> la </a:t>
            </a:r>
            <a:r>
              <a:rPr lang="en-US" sz="2200" dirty="0" err="1" smtClean="0"/>
              <a:t>ini</a:t>
            </a:r>
            <a:r>
              <a:rPr lang="ro-RO" sz="2200" dirty="0" smtClean="0"/>
              <a:t>ț</a:t>
            </a:r>
            <a:r>
              <a:rPr lang="en-US" sz="2200" dirty="0" err="1" smtClean="0"/>
              <a:t>iator</a:t>
            </a:r>
            <a:r>
              <a:rPr lang="en-US" sz="2200" dirty="0" smtClean="0"/>
              <a:t>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ini</a:t>
            </a:r>
            <a:r>
              <a:rPr lang="ro-RO" sz="2200" dirty="0" smtClean="0"/>
              <a:t>ț</a:t>
            </a:r>
            <a:r>
              <a:rPr lang="en-US" sz="2200" dirty="0" err="1" smtClean="0"/>
              <a:t>iatorul</a:t>
            </a:r>
            <a:r>
              <a:rPr lang="en-US" sz="2200" dirty="0" smtClean="0"/>
              <a:t> </a:t>
            </a:r>
            <a:r>
              <a:rPr lang="en-US" sz="2200" dirty="0" err="1" smtClean="0"/>
              <a:t>ia</a:t>
            </a:r>
            <a:r>
              <a:rPr lang="en-US" sz="2200" dirty="0" smtClean="0"/>
              <a:t> </a:t>
            </a:r>
            <a:r>
              <a:rPr lang="en-US" sz="2200" dirty="0" err="1" smtClean="0"/>
              <a:t>apoi</a:t>
            </a:r>
            <a:r>
              <a:rPr lang="en-US" sz="2200" dirty="0" smtClean="0"/>
              <a:t> </a:t>
            </a:r>
            <a:r>
              <a:rPr lang="en-US" sz="2200" dirty="0" err="1" smtClean="0"/>
              <a:t>decizia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inel</a:t>
            </a:r>
            <a:r>
              <a:rPr lang="en-US" sz="3200" dirty="0" smtClean="0"/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5472608" cy="3600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token[1..n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</a:rPr>
              <a:t>tok_type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55576" y="2007441"/>
            <a:ext cx="5184576" cy="24622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</a:rPr>
              <a:t>/*</a:t>
            </a:r>
            <a:r>
              <a:rPr lang="ro-RO" sz="22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Courier New" pitchFamily="49" charset="0"/>
              </a:rPr>
              <a:t>ini</a:t>
            </a:r>
            <a:r>
              <a:rPr lang="ro-RO" sz="2200" dirty="0" smtClean="0">
                <a:solidFill>
                  <a:schemeClr val="tx2"/>
                </a:solidFill>
                <a:latin typeface="Courier New" pitchFamily="49" charset="0"/>
              </a:rPr>
              <a:t>ț</a:t>
            </a:r>
            <a:r>
              <a:rPr lang="en-US" sz="2200" dirty="0" err="1" smtClean="0">
                <a:solidFill>
                  <a:schemeClr val="tx2"/>
                </a:solidFill>
                <a:latin typeface="Courier New" pitchFamily="49" charset="0"/>
              </a:rPr>
              <a:t>iator</a:t>
            </a:r>
            <a:r>
              <a:rPr lang="ro-RO" sz="22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en-US" sz="2200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P[I]{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</a:rPr>
              <a:t>tok_type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22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token[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Urm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22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token[I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2200" i="1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ro-RO" sz="2200" i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200" i="1" dirty="0" smtClean="0">
                <a:solidFill>
                  <a:srgbClr val="C00000"/>
                </a:solidFill>
                <a:latin typeface="Courier New" pitchFamily="49" charset="0"/>
              </a:rPr>
              <a:t>decide</a:t>
            </a:r>
            <a:endParaRPr lang="ro-RO" sz="2200" i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2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755576" y="4462080"/>
            <a:ext cx="5184576" cy="193899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/*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n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einițiatori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P[k=1 to n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&lt;&gt;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I] {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ro-RO" sz="20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tok_type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20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token[k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20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token[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</a:rPr>
              <a:t>Urm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000" dirty="0">
              <a:solidFill>
                <a:srgbClr val="C00000"/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9590" name="Text Box 6"/>
              <p:cNvSpPr txBox="1">
                <a:spLocks noChangeArrowheads="1"/>
              </p:cNvSpPr>
              <p:nvPr/>
            </p:nvSpPr>
            <p:spPr bwMode="auto">
              <a:xfrm>
                <a:off x="0" y="6351711"/>
                <a:ext cx="9144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Num</m:t>
                    </m:r>
                    <m: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ă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r</m:t>
                    </m:r>
                    <m: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de</m:t>
                    </m:r>
                    <m: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mesaje</m:t>
                    </m:r>
                    <m: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 =</m:t>
                    </m:r>
                    <m:r>
                      <m:rPr>
                        <m:sty m:val="p"/>
                      </m:rPr>
                      <a:rPr lang="ro-RO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n</m:t>
                    </m:r>
                  </m:oMath>
                </a14:m>
                <a:r>
                  <a:rPr lang="ro-RO" dirty="0" smtClean="0">
                    <a:solidFill>
                      <a:schemeClr val="tx2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Timp</m:t>
                    </m:r>
                    <m: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chemeClr val="tx2"/>
                        </a:solidFill>
                        <a:latin typeface="Cambria Math"/>
                      </a:rPr>
                      <m:t>n</m:t>
                    </m:r>
                  </m:oMath>
                </a14:m>
                <a:endParaRPr lang="en-US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7959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351711"/>
                <a:ext cx="91440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arbore</a:t>
            </a:r>
            <a:r>
              <a:rPr lang="en-US" sz="3200" dirty="0" smtClean="0"/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928991" cy="5445224"/>
          </a:xfrm>
        </p:spPr>
        <p:txBody>
          <a:bodyPr anchor="ctr" anchorCtr="0"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Se </a:t>
            </a:r>
            <a:r>
              <a:rPr lang="en-US" sz="2000" dirty="0" err="1" smtClean="0"/>
              <a:t>aplic</a:t>
            </a:r>
            <a:r>
              <a:rPr lang="ro-RO" sz="2000" dirty="0" smtClean="0"/>
              <a:t>ă</a:t>
            </a:r>
            <a:r>
              <a:rPr lang="en-US" sz="20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unei</a:t>
            </a:r>
            <a:r>
              <a:rPr lang="en-US" sz="2000" dirty="0" smtClean="0"/>
              <a:t> </a:t>
            </a:r>
            <a:r>
              <a:rPr lang="en-US" sz="2000" dirty="0" err="1" smtClean="0"/>
              <a:t>topologii</a:t>
            </a:r>
            <a:r>
              <a:rPr lang="en-US" sz="2000" dirty="0" smtClean="0"/>
              <a:t> arbore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unei</a:t>
            </a:r>
            <a:r>
              <a:rPr lang="en-US" sz="2000" dirty="0" smtClean="0"/>
              <a:t> </a:t>
            </a:r>
            <a:r>
              <a:rPr lang="en-US" sz="2000" dirty="0" err="1" smtClean="0"/>
              <a:t>topologii</a:t>
            </a:r>
            <a:r>
              <a:rPr lang="en-US" sz="2000" dirty="0" smtClean="0"/>
              <a:t> </a:t>
            </a:r>
            <a:r>
              <a:rPr lang="en-US" sz="2000" dirty="0" err="1" smtClean="0"/>
              <a:t>arbitrare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smtClean="0"/>
              <a:t>n care se </a:t>
            </a:r>
            <a:r>
              <a:rPr lang="en-US" sz="2000" dirty="0" err="1" smtClean="0"/>
              <a:t>cunoa</a:t>
            </a:r>
            <a:r>
              <a:rPr lang="ro-RO" sz="2000" dirty="0" smtClean="0"/>
              <a:t>ș</a:t>
            </a:r>
            <a:r>
              <a:rPr lang="en-US" sz="2000" dirty="0" err="1" smtClean="0"/>
              <a:t>te</a:t>
            </a:r>
            <a:r>
              <a:rPr lang="en-US" sz="2000" dirty="0" smtClean="0"/>
              <a:t> un arbore de </a:t>
            </a:r>
            <a:r>
              <a:rPr lang="en-US" sz="2000" dirty="0" err="1" smtClean="0"/>
              <a:t>acoperire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Fiecare</a:t>
            </a:r>
            <a:r>
              <a:rPr lang="en-US" sz="2000" dirty="0" smtClean="0"/>
              <a:t> nod </a:t>
            </a:r>
            <a:r>
              <a:rPr lang="en-US" sz="2000" dirty="0" err="1" smtClean="0"/>
              <a:t>cunoa</a:t>
            </a:r>
            <a:r>
              <a:rPr lang="ro-RO" sz="2000" dirty="0" smtClean="0"/>
              <a:t>ș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identitatea</a:t>
            </a:r>
            <a:r>
              <a:rPr lang="en-US" sz="2000" dirty="0" smtClean="0"/>
              <a:t> </a:t>
            </a:r>
            <a:r>
              <a:rPr lang="en-US" sz="2000" dirty="0" err="1" smtClean="0"/>
              <a:t>proprie</a:t>
            </a:r>
            <a:r>
              <a:rPr lang="en-US" sz="2000" dirty="0" smtClean="0"/>
              <a:t> </a:t>
            </a:r>
            <a:r>
              <a:rPr lang="ro-RO" sz="2000" dirty="0" smtClean="0"/>
              <a:t>ș</a:t>
            </a:r>
            <a:r>
              <a:rPr lang="en-US" sz="2000" dirty="0" smtClean="0"/>
              <a:t>i </a:t>
            </a:r>
            <a:r>
              <a:rPr lang="en-US" sz="2000" dirty="0" err="1" smtClean="0"/>
              <a:t>identit</a:t>
            </a:r>
            <a:r>
              <a:rPr lang="ro-RO" sz="2000" dirty="0" smtClean="0"/>
              <a:t>ăț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vecinilor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Mul</a:t>
            </a:r>
            <a:r>
              <a:rPr lang="ro-RO" sz="2000" dirty="0" smtClean="0"/>
              <a:t>ț</a:t>
            </a:r>
            <a:r>
              <a:rPr lang="en-US" sz="2000" dirty="0" err="1" smtClean="0"/>
              <a:t>imea</a:t>
            </a:r>
            <a:r>
              <a:rPr lang="en-US" sz="2000" dirty="0" smtClean="0"/>
              <a:t> </a:t>
            </a:r>
            <a:r>
              <a:rPr lang="en-US" sz="2000" dirty="0" err="1" smtClean="0"/>
              <a:t>tuturor</a:t>
            </a:r>
            <a:r>
              <a:rPr lang="en-US" sz="2000" dirty="0" smtClean="0"/>
              <a:t> </a:t>
            </a:r>
            <a:r>
              <a:rPr lang="en-US" sz="2000" dirty="0" err="1" smtClean="0"/>
              <a:t>identit</a:t>
            </a:r>
            <a:r>
              <a:rPr lang="ro-RO" sz="2000" dirty="0" smtClean="0"/>
              <a:t>ăț</a:t>
            </a:r>
            <a:r>
              <a:rPr lang="en-US" sz="2000" dirty="0" err="1" smtClean="0"/>
              <a:t>ilor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b="1" dirty="0" smtClean="0"/>
              <a:t>Ids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fiecare</a:t>
            </a:r>
            <a:r>
              <a:rPr lang="en-US" sz="2000" dirty="0" smtClean="0"/>
              <a:t> </a:t>
            </a:r>
            <a:r>
              <a:rPr lang="en-US" sz="2000" dirty="0" err="1" smtClean="0"/>
              <a:t>proces</a:t>
            </a:r>
            <a:r>
              <a:rPr lang="en-US" sz="2000" dirty="0" smtClean="0"/>
              <a:t>, se </a:t>
            </a:r>
            <a:r>
              <a:rPr lang="en-US" sz="2000" dirty="0" err="1" smtClean="0"/>
              <a:t>folosesc</a:t>
            </a:r>
            <a:r>
              <a:rPr lang="en-US" sz="2000" dirty="0" smtClean="0"/>
              <a:t> </a:t>
            </a:r>
            <a:r>
              <a:rPr lang="en-US" sz="2000" dirty="0" err="1" smtClean="0"/>
              <a:t>variabilele</a:t>
            </a:r>
            <a:r>
              <a:rPr lang="en-US" sz="2000" dirty="0" smtClean="0"/>
              <a:t> locale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C00000"/>
                </a:solidFill>
              </a:rPr>
              <a:t>Vecini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mul</a:t>
            </a:r>
            <a:r>
              <a:rPr lang="ro-RO" sz="2000" dirty="0" smtClean="0"/>
              <a:t>ț</a:t>
            </a:r>
            <a:r>
              <a:rPr lang="en-US" sz="2000" dirty="0" err="1" smtClean="0"/>
              <a:t>imea</a:t>
            </a:r>
            <a:r>
              <a:rPr lang="en-US" sz="2000" dirty="0" smtClean="0"/>
              <a:t> </a:t>
            </a:r>
            <a:r>
              <a:rPr lang="en-US" sz="2000" dirty="0" err="1" smtClean="0"/>
              <a:t>identit</a:t>
            </a:r>
            <a:r>
              <a:rPr lang="ro-RO" sz="2000" dirty="0" smtClean="0"/>
              <a:t>ăț</a:t>
            </a:r>
            <a:r>
              <a:rPr lang="en-US" sz="2000" dirty="0" err="1" smtClean="0"/>
              <a:t>ilor</a:t>
            </a:r>
            <a:r>
              <a:rPr lang="en-US" sz="2000" dirty="0" smtClean="0"/>
              <a:t> </a:t>
            </a:r>
            <a:r>
              <a:rPr lang="en-US" sz="2000" dirty="0" err="1" smtClean="0"/>
              <a:t>vecinilor</a:t>
            </a:r>
            <a:r>
              <a:rPr lang="en-US" sz="2000" dirty="0" smtClean="0"/>
              <a:t> (</a:t>
            </a:r>
            <a:r>
              <a:rPr lang="en-US" sz="2000" b="1" dirty="0" smtClean="0"/>
              <a:t>q</a:t>
            </a:r>
            <a:r>
              <a:rPr lang="en-US" sz="2000" dirty="0" smtClean="0"/>
              <a:t> = </a:t>
            </a:r>
            <a:r>
              <a:rPr lang="en-US" sz="2000" dirty="0" err="1" smtClean="0"/>
              <a:t>identitatea</a:t>
            </a:r>
            <a:r>
              <a:rPr lang="en-US" sz="2000" dirty="0" smtClean="0"/>
              <a:t> </a:t>
            </a:r>
            <a:r>
              <a:rPr lang="en-US" sz="2000" dirty="0" err="1" smtClean="0"/>
              <a:t>procesului</a:t>
            </a:r>
            <a:r>
              <a:rPr lang="en-US" sz="2000" dirty="0" smtClean="0"/>
              <a:t> q)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rec[q]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– true </a:t>
            </a:r>
            <a:r>
              <a:rPr lang="en-US" sz="2000" dirty="0" err="1" smtClean="0"/>
              <a:t>dac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procesul</a:t>
            </a:r>
            <a:r>
              <a:rPr lang="en-US" sz="2000" dirty="0" smtClean="0"/>
              <a:t> a </a:t>
            </a:r>
            <a:r>
              <a:rPr lang="en-US" sz="2000" dirty="0" err="1" smtClean="0"/>
              <a:t>primit</a:t>
            </a:r>
            <a:r>
              <a:rPr lang="en-US" sz="2000" dirty="0" smtClean="0"/>
              <a:t> un </a:t>
            </a:r>
            <a:r>
              <a:rPr lang="en-US" sz="2000" dirty="0" err="1" smtClean="0"/>
              <a:t>mesaj</a:t>
            </a:r>
            <a:r>
              <a:rPr lang="en-US" sz="2000" dirty="0" smtClean="0"/>
              <a:t> de la </a:t>
            </a:r>
            <a:r>
              <a:rPr lang="en-US" sz="2000" dirty="0" err="1" smtClean="0"/>
              <a:t>vecinul</a:t>
            </a:r>
            <a:r>
              <a:rPr lang="en-US" sz="2000" dirty="0" smtClean="0"/>
              <a:t> q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Ini</a:t>
            </a:r>
            <a:r>
              <a:rPr lang="ro-RO" sz="2000" dirty="0" smtClean="0"/>
              <a:t>ț</a:t>
            </a:r>
            <a:r>
              <a:rPr lang="en-US" sz="2000" dirty="0" err="1" smtClean="0"/>
              <a:t>iatorii</a:t>
            </a:r>
            <a:r>
              <a:rPr lang="en-US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toate</a:t>
            </a:r>
            <a:r>
              <a:rPr lang="en-US" sz="2000" dirty="0" smtClean="0"/>
              <a:t> </a:t>
            </a:r>
            <a:r>
              <a:rPr lang="en-US" sz="2000" dirty="0" err="1" smtClean="0"/>
              <a:t>nodurile</a:t>
            </a:r>
            <a:r>
              <a:rPr lang="en-US" sz="2000" dirty="0" smtClean="0"/>
              <a:t> </a:t>
            </a:r>
            <a:r>
              <a:rPr lang="en-US" sz="2000" dirty="0" err="1" smtClean="0"/>
              <a:t>frunz</a:t>
            </a:r>
            <a:r>
              <a:rPr lang="ro-RO" sz="2000" dirty="0" smtClean="0"/>
              <a:t>ă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b="1" dirty="0" err="1" smtClean="0"/>
              <a:t>Algoritm</a:t>
            </a:r>
            <a:r>
              <a:rPr lang="en-US" sz="2000" b="1" dirty="0" smtClean="0"/>
              <a:t>: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fiecare</a:t>
            </a:r>
            <a:r>
              <a:rPr lang="en-US" sz="2000" dirty="0" smtClean="0"/>
              <a:t> </a:t>
            </a:r>
            <a:r>
              <a:rPr lang="en-US" sz="2000" dirty="0" err="1" smtClean="0"/>
              <a:t>proces</a:t>
            </a:r>
            <a:r>
              <a:rPr lang="en-US" sz="2000" dirty="0" smtClean="0"/>
              <a:t> </a:t>
            </a:r>
            <a:r>
              <a:rPr lang="en-US" sz="2000" dirty="0" err="1" smtClean="0"/>
              <a:t>trimite</a:t>
            </a:r>
            <a:r>
              <a:rPr lang="en-US" sz="2000" dirty="0" smtClean="0"/>
              <a:t> exact un </a:t>
            </a:r>
            <a:r>
              <a:rPr lang="en-US" sz="2000" dirty="0" err="1" smtClean="0"/>
              <a:t>mesaj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</a:t>
            </a:r>
            <a:r>
              <a:rPr lang="ro-RO" sz="2000" dirty="0" smtClean="0"/>
              <a:t>â</a:t>
            </a:r>
            <a:r>
              <a:rPr lang="en-US" sz="2000" dirty="0" err="1" smtClean="0"/>
              <a:t>nd</a:t>
            </a:r>
            <a:r>
              <a:rPr lang="en-US" sz="2000" dirty="0" smtClean="0"/>
              <a:t> un </a:t>
            </a:r>
            <a:r>
              <a:rPr lang="en-US" sz="2000" dirty="0" err="1" smtClean="0"/>
              <a:t>proces</a:t>
            </a:r>
            <a:r>
              <a:rPr lang="en-US" sz="2000" dirty="0" smtClean="0"/>
              <a:t> a </a:t>
            </a:r>
            <a:r>
              <a:rPr lang="en-US" sz="2000" dirty="0" err="1" smtClean="0"/>
              <a:t>primit</a:t>
            </a:r>
            <a:r>
              <a:rPr lang="en-US" sz="2000" dirty="0" smtClean="0"/>
              <a:t> un </a:t>
            </a:r>
            <a:r>
              <a:rPr lang="en-US" sz="2000" dirty="0" err="1" smtClean="0"/>
              <a:t>mesaj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fiecare</a:t>
            </a:r>
            <a:r>
              <a:rPr lang="en-US" sz="2000" dirty="0" smtClean="0"/>
              <a:t> canal incident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pu</a:t>
            </a:r>
            <a:r>
              <a:rPr lang="ro-RO" sz="2000" dirty="0" smtClean="0"/>
              <a:t>ț</a:t>
            </a:r>
            <a:r>
              <a:rPr lang="en-US" sz="2000" dirty="0" smtClean="0"/>
              <a:t>in </a:t>
            </a:r>
            <a:r>
              <a:rPr lang="en-US" sz="2000" dirty="0" err="1" smtClean="0"/>
              <a:t>unul</a:t>
            </a:r>
            <a:r>
              <a:rPr lang="en-US" sz="2000" dirty="0" smtClean="0"/>
              <a:t> (</a:t>
            </a:r>
            <a:r>
              <a:rPr lang="en-US" sz="2000" dirty="0" err="1" smtClean="0"/>
              <a:t>condi</a:t>
            </a:r>
            <a:r>
              <a:rPr lang="ro-RO" sz="2000" dirty="0" smtClean="0"/>
              <a:t>ț</a:t>
            </a:r>
            <a:r>
              <a:rPr lang="en-US" sz="2000" dirty="0" err="1" smtClean="0"/>
              <a:t>ie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ndeplinit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ro-RO" sz="2000" dirty="0" smtClean="0"/>
              <a:t>ț</a:t>
            </a:r>
            <a:r>
              <a:rPr lang="en-US" sz="2000" dirty="0" err="1" smtClean="0"/>
              <a:t>ial</a:t>
            </a:r>
            <a:r>
              <a:rPr lang="en-US" sz="2000" dirty="0" smtClean="0"/>
              <a:t> de </a:t>
            </a:r>
            <a:r>
              <a:rPr lang="en-US" sz="2000" dirty="0" err="1" smtClean="0"/>
              <a:t>frunze</a:t>
            </a:r>
            <a:r>
              <a:rPr lang="en-US" sz="2000" dirty="0" smtClean="0"/>
              <a:t>) el </a:t>
            </a:r>
            <a:r>
              <a:rPr lang="en-US" sz="2000" dirty="0" err="1" smtClean="0"/>
              <a:t>trimite</a:t>
            </a:r>
            <a:r>
              <a:rPr lang="en-US" sz="2000" dirty="0" smtClean="0"/>
              <a:t> un </a:t>
            </a:r>
            <a:r>
              <a:rPr lang="en-US" sz="2000" dirty="0" err="1" smtClean="0"/>
              <a:t>mesaj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canalul</a:t>
            </a:r>
            <a:r>
              <a:rPr lang="en-US" sz="2000" dirty="0" smtClean="0"/>
              <a:t> r</a:t>
            </a:r>
            <a:r>
              <a:rPr lang="ro-RO" sz="2000" dirty="0" smtClean="0"/>
              <a:t>ă</a:t>
            </a:r>
            <a:r>
              <a:rPr lang="en-US" sz="2000" dirty="0" smtClean="0"/>
              <a:t>mas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</a:t>
            </a:r>
            <a:r>
              <a:rPr lang="ro-RO" sz="2000" dirty="0" smtClean="0"/>
              <a:t>â</a:t>
            </a:r>
            <a:r>
              <a:rPr lang="en-US" sz="2000" dirty="0" err="1" smtClean="0"/>
              <a:t>nd</a:t>
            </a:r>
            <a:r>
              <a:rPr lang="en-US" sz="2000" dirty="0" smtClean="0"/>
              <a:t> un </a:t>
            </a:r>
            <a:r>
              <a:rPr lang="en-US" sz="2000" dirty="0" err="1" smtClean="0"/>
              <a:t>proces</a:t>
            </a:r>
            <a:r>
              <a:rPr lang="en-US" sz="2000" dirty="0" smtClean="0"/>
              <a:t> a </a:t>
            </a:r>
            <a:r>
              <a:rPr lang="en-US" sz="2000" dirty="0" err="1" smtClean="0"/>
              <a:t>primit</a:t>
            </a:r>
            <a:r>
              <a:rPr lang="en-US" sz="2000" dirty="0" smtClean="0"/>
              <a:t> c</a:t>
            </a:r>
            <a:r>
              <a:rPr lang="ro-RO" sz="2000" dirty="0" smtClean="0"/>
              <a:t>â</a:t>
            </a:r>
            <a:r>
              <a:rPr lang="en-US" sz="2000" dirty="0" err="1" smtClean="0"/>
              <a:t>te</a:t>
            </a:r>
            <a:r>
              <a:rPr lang="en-US" sz="2000" dirty="0" smtClean="0"/>
              <a:t> un </a:t>
            </a:r>
            <a:r>
              <a:rPr lang="en-US" sz="2000" dirty="0" err="1" smtClean="0"/>
              <a:t>mesaj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toate</a:t>
            </a:r>
            <a:r>
              <a:rPr lang="en-US" sz="2000" dirty="0" smtClean="0"/>
              <a:t> </a:t>
            </a:r>
            <a:r>
              <a:rPr lang="en-US" sz="2000" dirty="0" err="1" smtClean="0"/>
              <a:t>canalele</a:t>
            </a:r>
            <a:r>
              <a:rPr lang="en-US" sz="2000" dirty="0" smtClean="0"/>
              <a:t> sale </a:t>
            </a:r>
            <a:r>
              <a:rPr lang="en-US" sz="2000" dirty="0" err="1" smtClean="0"/>
              <a:t>atunci</a:t>
            </a:r>
            <a:r>
              <a:rPr lang="en-US" sz="2000" dirty="0" smtClean="0"/>
              <a:t> </a:t>
            </a:r>
            <a:r>
              <a:rPr lang="en-US" sz="2000" b="1" dirty="0" smtClean="0"/>
              <a:t>decide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163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06185"/>
                <a:ext cx="8928992" cy="5445224"/>
              </a:xfrm>
            </p:spPr>
            <p:txBody>
              <a:bodyPr anchor="ctr" anchorCtr="0"/>
              <a:lstStyle/>
              <a:p>
                <a:pPr eaLnBrk="1" hangingPunct="1">
                  <a:buFontTx/>
                  <a:buNone/>
                </a:pPr>
                <a:r>
                  <a:rPr lang="fr-FR" sz="16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chan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[1:n](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int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id,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tok_type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</a:p>
              <a:p>
                <a:pPr eaLnBrk="1" hangingPunct="1">
                  <a:buFontTx/>
                  <a:buNone/>
                </a:pP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	/*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fiecare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proces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are un canal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propriu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*/</a:t>
                </a:r>
              </a:p>
              <a:p>
                <a:pPr eaLnBrk="1" hangingPunct="1">
                  <a:buFontTx/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process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Proc[p =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1 to n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]{</a:t>
                </a:r>
                <a:endParaRPr lang="fr-FR" sz="16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bool</a:t>
                </a:r>
                <a:r>
                  <a:rPr lang="ro-RO" sz="16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[1:n] =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vecinii_lui_p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; </a:t>
                </a:r>
              </a:p>
              <a:p>
                <a:pPr eaLnBrk="1" hangingPunct="1">
                  <a:buFontTx/>
                  <a:buNone/>
                </a:pPr>
                <a:r>
                  <a:rPr lang="ro-RO" sz="16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en-US" sz="16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bool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[1:n] = ([|n|]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*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false); </a:t>
                </a:r>
              </a:p>
              <a:p>
                <a:pPr eaLnBrk="1" hangingPunct="1">
                  <a:buFontTx/>
                  <a:buNone/>
                </a:pPr>
                <a:r>
                  <a:rPr lang="ro-RO" sz="16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int</a:t>
                </a:r>
                <a:r>
                  <a:rPr lang="ro-RO" sz="16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r =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numar_vecini_p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</a:p>
              <a:p>
                <a:pPr eaLnBrk="1" hangingPunct="1">
                  <a:buFontTx/>
                  <a:buNone/>
                </a:pPr>
                <a:r>
                  <a:rPr lang="ro-RO" sz="16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en-US" sz="16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tok_type</a:t>
                </a:r>
                <a:r>
                  <a:rPr lang="en-US" sz="16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int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id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,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q0;</a:t>
                </a:r>
                <a:endParaRPr lang="ro-RO" sz="16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16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while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(r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&gt;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1){ </a:t>
                </a:r>
                <a:r>
                  <a:rPr lang="fr-FR" sz="16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receive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[p](id,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 </a:t>
                </a:r>
                <a:endParaRPr lang="fr-FR" sz="16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fr-FR" sz="16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[id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]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true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; r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r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-</a:t>
                </a: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1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fr-FR" sz="16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	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/* de la un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singur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vecin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, q0, nu s-a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primit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mesaj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*/</a:t>
                </a:r>
              </a:p>
              <a:p>
                <a:pPr eaLnBrk="1" hangingPunct="1">
                  <a:buFontTx/>
                  <a:buNone/>
                </a:pPr>
                <a:r>
                  <a:rPr lang="ro-RO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en-US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afla</a:t>
                </a:r>
                <a:r>
                  <a:rPr lang="en-US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q0 :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[q0] and NOT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[q0];</a:t>
                </a:r>
                <a:endParaRPr lang="fr-FR" sz="16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16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send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[q0](p,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</a:t>
                </a:r>
                <a:endParaRPr lang="fr-FR" sz="1600" b="1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1600" b="1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receive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[p](q0,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[q0]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true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</a:p>
              <a:p>
                <a:pPr eaLnBrk="1" hangingPunct="1">
                  <a:buFontTx/>
                  <a:buNone/>
                </a:pPr>
                <a:r>
                  <a:rPr lang="ro-RO" sz="16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600" i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decide</a:t>
                </a:r>
                <a:endParaRPr lang="fr-FR" sz="16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1600" dirty="0">
                    <a:solidFill>
                      <a:schemeClr val="tx2"/>
                    </a:solidFill>
                    <a:latin typeface="Courier New" pitchFamily="49" charset="0"/>
                  </a:rPr>
                  <a:t>	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/*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informeaz</a:t>
                </a:r>
                <a:r>
                  <a:rPr lang="ro-RO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a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celelalte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procese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despre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decizie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*/</a:t>
                </a:r>
              </a:p>
              <a:p>
                <a:pPr eaLnBrk="1" hangingPunct="1">
                  <a:buFontTx/>
                  <a:buNone/>
                </a:pPr>
                <a:r>
                  <a:rPr lang="ro-RO" sz="1600" dirty="0">
                    <a:solidFill>
                      <a:schemeClr val="tx2"/>
                    </a:solidFill>
                    <a:latin typeface="Courier New" pitchFamily="49" charset="0"/>
                  </a:rPr>
                  <a:t>	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/* </a:t>
                </a:r>
                <a:r>
                  <a:rPr lang="fr-FR" sz="1600" b="1" dirty="0" smtClean="0">
                    <a:solidFill>
                      <a:schemeClr val="tx2"/>
                    </a:solidFill>
                    <a:latin typeface="Courier New" pitchFamily="49" charset="0"/>
                  </a:rPr>
                  <a:t>for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[q = 1 to 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n </a:t>
                </a:r>
                <a:r>
                  <a:rPr lang="fr-FR" sz="1600" b="1" dirty="0" smtClean="0">
                    <a:solidFill>
                      <a:schemeClr val="tx2"/>
                    </a:solidFill>
                    <a:latin typeface="Courier New" pitchFamily="49" charset="0"/>
                  </a:rPr>
                  <a:t>st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Vecini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[q] and q&lt;&gt;q0]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send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ch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[q](p,</a:t>
                </a:r>
                <a:r>
                  <a:rPr lang="ro-RO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tok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); </a:t>
                </a:r>
                <a:r>
                  <a:rPr lang="fr-FR" sz="1600" dirty="0" smtClean="0">
                    <a:solidFill>
                      <a:schemeClr val="tx2"/>
                    </a:solidFill>
                    <a:latin typeface="Courier New" pitchFamily="49" charset="0"/>
                  </a:rPr>
                  <a:t>*/</a:t>
                </a:r>
                <a:endParaRPr lang="ro-RO" sz="1600" dirty="0" smtClean="0">
                  <a:solidFill>
                    <a:schemeClr val="tx2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ro-RO" sz="16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Num</m:t>
                      </m:r>
                      <m: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ă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r</m:t>
                      </m:r>
                      <m: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de</m:t>
                      </m:r>
                      <m: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mesaje</m:t>
                      </m:r>
                      <m: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N</m:t>
                      </m:r>
                      <m: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pt-BR" sz="1600" i="1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egal</m:t>
                          </m:r>
                          <m:r>
                            <a:rPr lang="pt-BR" sz="1600" b="0" i="0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600" b="0" i="0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cu</m:t>
                          </m:r>
                          <m:r>
                            <a:rPr lang="pt-BR" sz="1600" b="0" i="0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600" b="0" i="0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nr</m:t>
                          </m:r>
                          <m:r>
                            <a:rPr lang="pt-BR" sz="1600" b="0" i="0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pt-BR" sz="1600" b="0" i="0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procese</m:t>
                          </m:r>
                        </m:e>
                      </m:d>
                      <m:r>
                        <a:rPr lang="ro-RO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Timp</m:t>
                      </m:r>
                      <m: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O</m:t>
                      </m:r>
                      <m: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D</m:t>
                      </m:r>
                      <m:r>
                        <a:rPr lang="pt-BR" sz="1600" b="0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163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06185"/>
                <a:ext cx="8928992" cy="5445224"/>
              </a:xfrm>
              <a:blipFill rotWithShape="1">
                <a:blip r:embed="rId3"/>
                <a:stretch>
                  <a:fillRect l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arbore</a:t>
            </a:r>
            <a:r>
              <a:rPr lang="ro-RO" sz="2800" dirty="0" smtClean="0"/>
              <a:t> (2)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arbore</a:t>
            </a:r>
            <a:r>
              <a:rPr lang="ro-RO" sz="2800" dirty="0" smtClean="0"/>
              <a:t> (3)</a:t>
            </a:r>
            <a:br>
              <a:rPr lang="ro-RO" sz="2800" dirty="0" smtClean="0"/>
            </a:br>
            <a:r>
              <a:rPr lang="en-US" sz="2800" dirty="0" err="1" smtClean="0"/>
              <a:t>exemplu</a:t>
            </a:r>
            <a:r>
              <a:rPr lang="en-US" sz="2800" dirty="0" smtClean="0"/>
              <a:t> de </a:t>
            </a:r>
            <a:r>
              <a:rPr lang="en-US" sz="2800" dirty="0" err="1" smtClean="0"/>
              <a:t>execu</a:t>
            </a:r>
            <a:r>
              <a:rPr lang="ro-RO" sz="2800" dirty="0"/>
              <a:t>ț</a:t>
            </a:r>
            <a:r>
              <a:rPr lang="en-US" sz="2800" dirty="0" err="1" smtClean="0"/>
              <a:t>ie</a:t>
            </a:r>
            <a:endParaRPr lang="en-US" sz="2800" dirty="0" smtClean="0"/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2730901" y="3030165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103116" y="3673420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3423161" y="4250710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4646524" y="4254408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5223278" y="3674977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 bwMode="auto">
          <a:xfrm>
            <a:off x="5717753" y="3176543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4171305" y="3018922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4171305" y="3674977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2717767" y="4253514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5435950" y="4254408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 bwMode="auto">
          <a:xfrm>
            <a:off x="6293817" y="3176543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5717753" y="2658364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4622470" y="2298011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3739696" y="2298011"/>
            <a:ext cx="274320" cy="274320"/>
          </a:xfrm>
          <a:prstGeom prst="ellipse">
            <a:avLst/>
          </a:prstGeom>
          <a:gradFill>
            <a:gsLst>
              <a:gs pos="0">
                <a:srgbClr val="8E8E8E"/>
              </a:gs>
              <a:gs pos="35000">
                <a:srgbClr val="B2B2B2"/>
              </a:gs>
              <a:gs pos="100000">
                <a:srgbClr val="E9E9E9"/>
              </a:gs>
            </a:gsLst>
          </a:gradFill>
          <a:ln>
            <a:solidFill>
              <a:srgbClr val="7171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>
            <a:stCxn id="18" idx="2"/>
            <a:endCxn id="24" idx="6"/>
          </p:cNvCxnSpPr>
          <p:nvPr/>
        </p:nvCxnSpPr>
        <p:spPr bwMode="auto">
          <a:xfrm flipH="1">
            <a:off x="2992087" y="4387870"/>
            <a:ext cx="431074" cy="28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1"/>
            <a:endCxn id="12" idx="5"/>
          </p:cNvCxnSpPr>
          <p:nvPr/>
        </p:nvCxnSpPr>
        <p:spPr bwMode="auto">
          <a:xfrm flipH="1" flipV="1">
            <a:off x="2965048" y="3264312"/>
            <a:ext cx="178241" cy="4492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5"/>
            <a:endCxn id="22" idx="1"/>
          </p:cNvCxnSpPr>
          <p:nvPr/>
        </p:nvCxnSpPr>
        <p:spPr bwMode="auto">
          <a:xfrm>
            <a:off x="3973843" y="2532158"/>
            <a:ext cx="237635" cy="526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8" idx="3"/>
            <a:endCxn id="72" idx="7"/>
          </p:cNvCxnSpPr>
          <p:nvPr/>
        </p:nvCxnSpPr>
        <p:spPr bwMode="auto">
          <a:xfrm flipH="1">
            <a:off x="4404425" y="2532158"/>
            <a:ext cx="258218" cy="5284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7" idx="4"/>
            <a:endCxn id="21" idx="0"/>
          </p:cNvCxnSpPr>
          <p:nvPr/>
        </p:nvCxnSpPr>
        <p:spPr bwMode="auto">
          <a:xfrm>
            <a:off x="5854913" y="2932684"/>
            <a:ext cx="0" cy="2438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1" idx="6"/>
            <a:endCxn id="26" idx="2"/>
          </p:cNvCxnSpPr>
          <p:nvPr/>
        </p:nvCxnSpPr>
        <p:spPr bwMode="auto">
          <a:xfrm>
            <a:off x="5992073" y="3313703"/>
            <a:ext cx="3017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6"/>
            <a:endCxn id="25" idx="2"/>
          </p:cNvCxnSpPr>
          <p:nvPr/>
        </p:nvCxnSpPr>
        <p:spPr bwMode="auto">
          <a:xfrm>
            <a:off x="4920844" y="4391568"/>
            <a:ext cx="515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3"/>
            <a:endCxn id="18" idx="7"/>
          </p:cNvCxnSpPr>
          <p:nvPr/>
        </p:nvCxnSpPr>
        <p:spPr bwMode="auto">
          <a:xfrm flipH="1">
            <a:off x="3657308" y="3909124"/>
            <a:ext cx="554170" cy="381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6"/>
            <a:endCxn id="23" idx="2"/>
          </p:cNvCxnSpPr>
          <p:nvPr/>
        </p:nvCxnSpPr>
        <p:spPr bwMode="auto">
          <a:xfrm>
            <a:off x="3377436" y="3810580"/>
            <a:ext cx="793869" cy="15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" idx="4"/>
            <a:endCxn id="23" idx="0"/>
          </p:cNvCxnSpPr>
          <p:nvPr/>
        </p:nvCxnSpPr>
        <p:spPr bwMode="auto">
          <a:xfrm>
            <a:off x="4308465" y="3293242"/>
            <a:ext cx="0" cy="3817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1" idx="3"/>
            <a:endCxn id="20" idx="7"/>
          </p:cNvCxnSpPr>
          <p:nvPr/>
        </p:nvCxnSpPr>
        <p:spPr bwMode="auto">
          <a:xfrm flipH="1">
            <a:off x="5457425" y="3410690"/>
            <a:ext cx="300501" cy="3044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5"/>
            <a:endCxn id="19" idx="1"/>
          </p:cNvCxnSpPr>
          <p:nvPr/>
        </p:nvCxnSpPr>
        <p:spPr bwMode="auto">
          <a:xfrm>
            <a:off x="4405452" y="3909124"/>
            <a:ext cx="281245" cy="3854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3" idx="6"/>
            <a:endCxn id="20" idx="2"/>
          </p:cNvCxnSpPr>
          <p:nvPr/>
        </p:nvCxnSpPr>
        <p:spPr bwMode="auto">
          <a:xfrm>
            <a:off x="4445625" y="3812137"/>
            <a:ext cx="7776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2477393" y="2937669"/>
            <a:ext cx="10584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2477393" y="2937669"/>
            <a:ext cx="0" cy="1132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535809" y="2937669"/>
            <a:ext cx="0" cy="1060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>
            <a:off x="2477393" y="3998149"/>
            <a:ext cx="1070768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3548163" y="2151019"/>
            <a:ext cx="1622841" cy="155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3548163" y="2166571"/>
            <a:ext cx="0" cy="4613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3548164" y="2627939"/>
            <a:ext cx="522016" cy="9121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H="1">
            <a:off x="4598640" y="2158795"/>
            <a:ext cx="572364" cy="13812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4070180" y="3540060"/>
            <a:ext cx="52846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4980434" y="4005064"/>
            <a:ext cx="17518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6732240" y="2268295"/>
            <a:ext cx="0" cy="1729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5665440" y="2268295"/>
            <a:ext cx="1066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V="1">
            <a:off x="4980434" y="2268295"/>
            <a:ext cx="685006" cy="1405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4980434" y="3674978"/>
            <a:ext cx="0" cy="3231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4435391" y="4212511"/>
            <a:ext cx="13966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V="1">
            <a:off x="5832053" y="4212511"/>
            <a:ext cx="0" cy="416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H="1">
            <a:off x="4427984" y="4629471"/>
            <a:ext cx="13966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435391" y="4212511"/>
            <a:ext cx="0" cy="416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>
            <a:off x="2477393" y="4653136"/>
            <a:ext cx="13966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3874055" y="4140503"/>
            <a:ext cx="0" cy="512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2477393" y="4212511"/>
            <a:ext cx="0" cy="4356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2477393" y="4140503"/>
            <a:ext cx="1377363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4598640" y="3673420"/>
            <a:ext cx="5723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H="1">
            <a:off x="4572000" y="3933056"/>
            <a:ext cx="5723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2717767" y="424790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2724337" y="302175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3733788" y="228822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4622470" y="229476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2" name="Oval 111"/>
          <p:cNvSpPr>
            <a:spLocks noChangeAspect="1"/>
          </p:cNvSpPr>
          <p:nvPr/>
        </p:nvSpPr>
        <p:spPr bwMode="auto">
          <a:xfrm>
            <a:off x="5721548" y="2657014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4" name="Oval 113"/>
          <p:cNvSpPr>
            <a:spLocks noChangeAspect="1"/>
          </p:cNvSpPr>
          <p:nvPr/>
        </p:nvSpPr>
        <p:spPr bwMode="auto">
          <a:xfrm>
            <a:off x="6300192" y="317744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/>
          <p:cNvSpPr>
            <a:spLocks noChangeAspect="1"/>
          </p:cNvSpPr>
          <p:nvPr/>
        </p:nvSpPr>
        <p:spPr bwMode="auto">
          <a:xfrm>
            <a:off x="5432995" y="425071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1" name="Oval 170"/>
          <p:cNvSpPr>
            <a:spLocks noChangeAspect="1"/>
          </p:cNvSpPr>
          <p:nvPr/>
        </p:nvSpPr>
        <p:spPr bwMode="auto">
          <a:xfrm>
            <a:off x="2717767" y="425071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3" name="Oval 172"/>
          <p:cNvSpPr>
            <a:spLocks noChangeAspect="1"/>
          </p:cNvSpPr>
          <p:nvPr/>
        </p:nvSpPr>
        <p:spPr bwMode="auto">
          <a:xfrm>
            <a:off x="2724337" y="301892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4" name="Oval 173"/>
          <p:cNvSpPr>
            <a:spLocks noChangeAspect="1"/>
          </p:cNvSpPr>
          <p:nvPr/>
        </p:nvSpPr>
        <p:spPr bwMode="auto">
          <a:xfrm>
            <a:off x="5432995" y="424790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5" name="Oval 174"/>
          <p:cNvSpPr>
            <a:spLocks noChangeAspect="1"/>
          </p:cNvSpPr>
          <p:nvPr/>
        </p:nvSpPr>
        <p:spPr bwMode="auto">
          <a:xfrm>
            <a:off x="6300192" y="317744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6" name="Oval 175"/>
          <p:cNvSpPr>
            <a:spLocks noChangeAspect="1"/>
          </p:cNvSpPr>
          <p:nvPr/>
        </p:nvSpPr>
        <p:spPr bwMode="auto">
          <a:xfrm>
            <a:off x="5721548" y="2658364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 bwMode="auto">
          <a:xfrm>
            <a:off x="4622470" y="229364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 bwMode="auto">
          <a:xfrm>
            <a:off x="3739696" y="229476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 bwMode="auto">
          <a:xfrm>
            <a:off x="4170278" y="302038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3427353" y="424947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 bwMode="auto">
          <a:xfrm>
            <a:off x="3103116" y="3680403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5715292" y="317744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 bwMode="auto">
          <a:xfrm>
            <a:off x="4646524" y="4253514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6" name="Straight Connector 85"/>
          <p:cNvCxnSpPr>
            <a:stCxn id="73" idx="2"/>
            <a:endCxn id="171" idx="6"/>
          </p:cNvCxnSpPr>
          <p:nvPr/>
        </p:nvCxnSpPr>
        <p:spPr bwMode="auto">
          <a:xfrm flipH="1">
            <a:off x="2992087" y="4386630"/>
            <a:ext cx="435266" cy="1240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1"/>
            <a:endCxn id="173" idx="5"/>
          </p:cNvCxnSpPr>
          <p:nvPr/>
        </p:nvCxnSpPr>
        <p:spPr bwMode="auto">
          <a:xfrm flipH="1" flipV="1">
            <a:off x="2958484" y="3253069"/>
            <a:ext cx="184805" cy="467507"/>
          </a:xfrm>
          <a:prstGeom prst="line">
            <a:avLst/>
          </a:prstGeom>
          <a:ln>
            <a:solidFill>
              <a:srgbClr val="FF4A3E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78" idx="5"/>
            <a:endCxn id="72" idx="1"/>
          </p:cNvCxnSpPr>
          <p:nvPr/>
        </p:nvCxnSpPr>
        <p:spPr bwMode="auto">
          <a:xfrm>
            <a:off x="3973843" y="2528914"/>
            <a:ext cx="236608" cy="531647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7" idx="3"/>
            <a:endCxn id="72" idx="7"/>
          </p:cNvCxnSpPr>
          <p:nvPr/>
        </p:nvCxnSpPr>
        <p:spPr bwMode="auto">
          <a:xfrm flipH="1">
            <a:off x="4404425" y="2527788"/>
            <a:ext cx="258218" cy="532773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76" idx="4"/>
            <a:endCxn id="76" idx="0"/>
          </p:cNvCxnSpPr>
          <p:nvPr/>
        </p:nvCxnSpPr>
        <p:spPr bwMode="auto">
          <a:xfrm flipH="1">
            <a:off x="5852452" y="2932684"/>
            <a:ext cx="6256" cy="244757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6"/>
            <a:endCxn id="175" idx="2"/>
          </p:cNvCxnSpPr>
          <p:nvPr/>
        </p:nvCxnSpPr>
        <p:spPr bwMode="auto">
          <a:xfrm>
            <a:off x="5989612" y="3314601"/>
            <a:ext cx="310580" cy="0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3" idx="3"/>
            <a:endCxn id="73" idx="7"/>
          </p:cNvCxnSpPr>
          <p:nvPr/>
        </p:nvCxnSpPr>
        <p:spPr bwMode="auto">
          <a:xfrm flipH="1">
            <a:off x="3661500" y="3900612"/>
            <a:ext cx="552607" cy="389031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5" idx="6"/>
            <a:endCxn id="23" idx="2"/>
          </p:cNvCxnSpPr>
          <p:nvPr/>
        </p:nvCxnSpPr>
        <p:spPr bwMode="auto">
          <a:xfrm flipV="1">
            <a:off x="3377436" y="3812137"/>
            <a:ext cx="793869" cy="5426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2" idx="4"/>
            <a:endCxn id="83" idx="0"/>
          </p:cNvCxnSpPr>
          <p:nvPr/>
        </p:nvCxnSpPr>
        <p:spPr bwMode="auto">
          <a:xfrm>
            <a:off x="4307438" y="3294708"/>
            <a:ext cx="3656" cy="371757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3"/>
            <a:endCxn id="84" idx="7"/>
          </p:cNvCxnSpPr>
          <p:nvPr/>
        </p:nvCxnSpPr>
        <p:spPr bwMode="auto">
          <a:xfrm flipH="1">
            <a:off x="5457425" y="3411588"/>
            <a:ext cx="298040" cy="306926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7" idx="6"/>
            <a:endCxn id="174" idx="2"/>
          </p:cNvCxnSpPr>
          <p:nvPr/>
        </p:nvCxnSpPr>
        <p:spPr bwMode="auto">
          <a:xfrm flipV="1">
            <a:off x="4920844" y="4385067"/>
            <a:ext cx="512151" cy="5607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3" idx="5"/>
            <a:endCxn id="77" idx="1"/>
          </p:cNvCxnSpPr>
          <p:nvPr/>
        </p:nvCxnSpPr>
        <p:spPr bwMode="auto">
          <a:xfrm>
            <a:off x="4408081" y="3900612"/>
            <a:ext cx="278616" cy="393075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6"/>
            <a:endCxn id="118" idx="2"/>
          </p:cNvCxnSpPr>
          <p:nvPr/>
        </p:nvCxnSpPr>
        <p:spPr bwMode="auto">
          <a:xfrm>
            <a:off x="4442230" y="3810580"/>
            <a:ext cx="781048" cy="0"/>
          </a:xfrm>
          <a:prstGeom prst="line">
            <a:avLst/>
          </a:prstGeom>
          <a:ln>
            <a:solidFill>
              <a:srgbClr val="C0372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3423161" y="424790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2" name="Oval 121"/>
          <p:cNvSpPr>
            <a:spLocks noChangeAspect="1"/>
          </p:cNvSpPr>
          <p:nvPr/>
        </p:nvSpPr>
        <p:spPr bwMode="auto">
          <a:xfrm>
            <a:off x="3103116" y="367853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/>
          <p:cNvSpPr>
            <a:spLocks noChangeAspect="1"/>
          </p:cNvSpPr>
          <p:nvPr/>
        </p:nvSpPr>
        <p:spPr bwMode="auto">
          <a:xfrm>
            <a:off x="4170538" y="301239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 bwMode="auto">
          <a:xfrm>
            <a:off x="5721548" y="317744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 bwMode="auto">
          <a:xfrm>
            <a:off x="4646524" y="425071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/>
          <p:cNvSpPr>
            <a:spLocks noChangeAspect="1"/>
          </p:cNvSpPr>
          <p:nvPr/>
        </p:nvSpPr>
        <p:spPr bwMode="auto">
          <a:xfrm>
            <a:off x="4167910" y="367342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 bwMode="auto">
          <a:xfrm>
            <a:off x="5223278" y="367342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 bwMode="auto">
          <a:xfrm>
            <a:off x="4173934" y="366646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 bwMode="auto">
          <a:xfrm>
            <a:off x="5223278" y="367834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2029" y="5157192"/>
            <a:ext cx="36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</a:rPr>
              <a:t>(a) </a:t>
            </a:r>
            <a:r>
              <a:rPr lang="en-US" i="1" dirty="0" err="1">
                <a:solidFill>
                  <a:srgbClr val="000000"/>
                </a:solidFill>
              </a:rPr>
              <a:t>nodurile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frunz</a:t>
            </a:r>
            <a:r>
              <a:rPr lang="ro-RO" i="1" dirty="0" smtClean="0">
                <a:solidFill>
                  <a:srgbClr val="000000"/>
                </a:solidFill>
              </a:rPr>
              <a:t>ă</a:t>
            </a:r>
            <a:r>
              <a:rPr lang="en-US" i="1" dirty="0" smtClean="0">
                <a:solidFill>
                  <a:srgbClr val="000000"/>
                </a:solidFill>
              </a:rPr>
              <a:t> transmit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526283" y="5157193"/>
            <a:ext cx="4309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 dirty="0" smtClean="0">
                <a:solidFill>
                  <a:srgbClr val="000000"/>
                </a:solidFill>
              </a:rPr>
              <a:t>(</a:t>
            </a:r>
            <a:r>
              <a:rPr lang="es-ES" i="1" dirty="0">
                <a:solidFill>
                  <a:srgbClr val="000000"/>
                </a:solidFill>
              </a:rPr>
              <a:t>b) </a:t>
            </a:r>
            <a:r>
              <a:rPr lang="es-ES" i="1" dirty="0" err="1">
                <a:solidFill>
                  <a:srgbClr val="000000"/>
                </a:solidFill>
              </a:rPr>
              <a:t>nodurile</a:t>
            </a:r>
            <a:r>
              <a:rPr lang="es-ES" i="1" dirty="0">
                <a:solidFill>
                  <a:srgbClr val="000000"/>
                </a:solidFill>
              </a:rPr>
              <a:t> de nivel intermediar </a:t>
            </a:r>
            <a:endParaRPr lang="es-ES" i="1" dirty="0" smtClean="0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s-ES" i="1" dirty="0" err="1" smtClean="0">
                <a:solidFill>
                  <a:srgbClr val="000000"/>
                </a:solidFill>
              </a:rPr>
              <a:t>transmit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533494" y="5158292"/>
            <a:ext cx="390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>
                <a:solidFill>
                  <a:srgbClr val="000000"/>
                </a:solidFill>
              </a:rPr>
              <a:t>(c) p </a:t>
            </a:r>
            <a:r>
              <a:rPr lang="ro-RO" i="1" dirty="0" smtClean="0">
                <a:solidFill>
                  <a:srgbClr val="000000"/>
                </a:solidFill>
              </a:rPr>
              <a:t>ș</a:t>
            </a:r>
            <a:r>
              <a:rPr lang="es-ES" i="1" dirty="0" smtClean="0">
                <a:solidFill>
                  <a:srgbClr val="000000"/>
                </a:solidFill>
              </a:rPr>
              <a:t>i </a:t>
            </a:r>
            <a:r>
              <a:rPr lang="es-ES" i="1" dirty="0">
                <a:solidFill>
                  <a:srgbClr val="000000"/>
                </a:solidFill>
              </a:rPr>
              <a:t>q </a:t>
            </a:r>
            <a:r>
              <a:rPr lang="es-ES" i="1" dirty="0" err="1">
                <a:solidFill>
                  <a:srgbClr val="000000"/>
                </a:solidFill>
              </a:rPr>
              <a:t>transmit</a:t>
            </a:r>
            <a:r>
              <a:rPr lang="es-ES" i="1" dirty="0">
                <a:solidFill>
                  <a:srgbClr val="000000"/>
                </a:solidFill>
              </a:rPr>
              <a:t> </a:t>
            </a:r>
            <a:r>
              <a:rPr lang="es-ES" i="1" dirty="0" err="1">
                <a:solidFill>
                  <a:srgbClr val="000000"/>
                </a:solidFill>
              </a:rPr>
              <a:t>reciproc</a:t>
            </a:r>
            <a:r>
              <a:rPr lang="es-ES" i="1" dirty="0">
                <a:solidFill>
                  <a:srgbClr val="000000"/>
                </a:solidFill>
              </a:rPr>
              <a:t> </a:t>
            </a:r>
            <a:r>
              <a:rPr lang="es-ES" i="1" dirty="0" err="1">
                <a:solidFill>
                  <a:srgbClr val="000000"/>
                </a:solidFill>
              </a:rPr>
              <a:t>şi</a:t>
            </a:r>
            <a:r>
              <a:rPr lang="es-ES" i="1" dirty="0">
                <a:solidFill>
                  <a:srgbClr val="000000"/>
                </a:solidFill>
              </a:rPr>
              <a:t>, </a:t>
            </a:r>
            <a:endParaRPr lang="es-ES" i="1" dirty="0" smtClean="0">
              <a:solidFill>
                <a:srgbClr val="000000"/>
              </a:solidFill>
            </a:endParaRPr>
          </a:p>
          <a:p>
            <a:pPr algn="ctr"/>
            <a:r>
              <a:rPr lang="es-ES" i="1" dirty="0" err="1" smtClean="0">
                <a:solidFill>
                  <a:srgbClr val="000000"/>
                </a:solidFill>
              </a:rPr>
              <a:t>după</a:t>
            </a:r>
            <a:r>
              <a:rPr lang="es-ES" i="1" dirty="0" smtClean="0">
                <a:solidFill>
                  <a:srgbClr val="000000"/>
                </a:solidFill>
              </a:rPr>
              <a:t> </a:t>
            </a:r>
            <a:r>
              <a:rPr lang="es-ES" i="1" dirty="0" err="1">
                <a:solidFill>
                  <a:srgbClr val="000000"/>
                </a:solidFill>
              </a:rPr>
              <a:t>recepţie</a:t>
            </a:r>
            <a:r>
              <a:rPr lang="es-ES" i="1" dirty="0">
                <a:solidFill>
                  <a:srgbClr val="000000"/>
                </a:solidFill>
              </a:rPr>
              <a:t>, decid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7" name="TextBox q"/>
          <p:cNvSpPr txBox="1"/>
          <p:nvPr/>
        </p:nvSpPr>
        <p:spPr>
          <a:xfrm>
            <a:off x="5201674" y="35871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dirty="0">
                <a:solidFill>
                  <a:srgbClr val="000000"/>
                </a:solidFill>
              </a:rPr>
              <a:t>q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87" name="TextBox p"/>
          <p:cNvSpPr txBox="1"/>
          <p:nvPr/>
        </p:nvSpPr>
        <p:spPr>
          <a:xfrm>
            <a:off x="4154641" y="3564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dirty="0" smtClean="0">
                <a:solidFill>
                  <a:srgbClr val="000000"/>
                </a:solidFill>
              </a:rPr>
              <a:t>p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07" grpId="0" animBg="1"/>
      <p:bldP spid="107" grpId="1" animBg="1"/>
      <p:bldP spid="108" grpId="0" animBg="1"/>
      <p:bldP spid="108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4" grpId="0" animBg="1"/>
      <p:bldP spid="114" grpId="1" animBg="1"/>
      <p:bldP spid="115" grpId="0" animBg="1"/>
      <p:bldP spid="115" grpId="1" animBg="1"/>
      <p:bldP spid="171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72" grpId="0" animBg="1"/>
      <p:bldP spid="72" grpId="1" animBg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124" grpId="0" animBg="1"/>
      <p:bldP spid="122" grpId="0" animBg="1"/>
      <p:bldP spid="121" grpId="0" animBg="1"/>
      <p:bldP spid="127" grpId="0" animBg="1"/>
      <p:bldP spid="125" grpId="0" animBg="1"/>
      <p:bldP spid="117" grpId="0" animBg="1"/>
      <p:bldP spid="117" grpId="1" animBg="1"/>
      <p:bldP spid="118" grpId="0" animBg="1"/>
      <p:bldP spid="118" grpId="1" animBg="1"/>
      <p:bldP spid="83" grpId="0" animBg="1"/>
      <p:bldP spid="84" grpId="0" animBg="1"/>
      <p:bldP spid="2" grpId="0"/>
      <p:bldP spid="2" grpId="1"/>
      <p:bldP spid="130" grpId="0"/>
      <p:bldP spid="130" grpId="1"/>
      <p:bldP spid="132" grpId="0"/>
      <p:bldP spid="1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60296" cy="105273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Algoritmi</a:t>
            </a:r>
            <a:r>
              <a:rPr lang="en-US" sz="2800" dirty="0" smtClean="0"/>
              <a:t> und</a:t>
            </a:r>
            <a:r>
              <a:rPr lang="ro-RO" sz="2800" dirty="0" smtClean="0"/>
              <a:t>ă</a:t>
            </a: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928992" cy="5445224"/>
          </a:xfrm>
        </p:spPr>
        <p:txBody>
          <a:bodyPr anchor="ctr" anchorCtr="0"/>
          <a:lstStyle/>
          <a:p>
            <a:pPr eaLnBrk="1" hangingPunct="1"/>
            <a:r>
              <a:rPr lang="ro-RO" sz="2200" dirty="0" smtClean="0"/>
              <a:t>Î</a:t>
            </a:r>
            <a:r>
              <a:rPr lang="en-US" sz="2200" dirty="0" smtClean="0"/>
              <a:t>n </a:t>
            </a:r>
            <a:r>
              <a:rPr lang="en-US" sz="2200" dirty="0" err="1" smtClean="0"/>
              <a:t>dezvoltarea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algoritmilor</a:t>
            </a:r>
            <a:r>
              <a:rPr lang="en-US" sz="2200" dirty="0" smtClean="0"/>
              <a:t> </a:t>
            </a:r>
            <a:r>
              <a:rPr lang="en-US" sz="2200" dirty="0" err="1" smtClean="0"/>
              <a:t>distribui</a:t>
            </a:r>
            <a:r>
              <a:rPr lang="ro-RO" sz="2200" dirty="0" smtClean="0"/>
              <a:t>ț</a:t>
            </a:r>
            <a:r>
              <a:rPr lang="en-US" sz="2200" dirty="0" smtClean="0"/>
              <a:t>i </a:t>
            </a:r>
            <a:r>
              <a:rPr lang="en-US" sz="2200" dirty="0" err="1" smtClean="0"/>
              <a:t>apar</a:t>
            </a:r>
            <a:r>
              <a:rPr lang="en-US" sz="2200" dirty="0" smtClean="0"/>
              <a:t> </a:t>
            </a:r>
            <a:r>
              <a:rPr lang="en-US" sz="2200" dirty="0" err="1" smtClean="0"/>
              <a:t>frecvent</a:t>
            </a:r>
            <a:r>
              <a:rPr lang="en-US" sz="2200" dirty="0" smtClean="0"/>
              <a:t> </a:t>
            </a:r>
            <a:r>
              <a:rPr lang="en-US" sz="2200" dirty="0" err="1" smtClean="0"/>
              <a:t>anumite</a:t>
            </a:r>
            <a:r>
              <a:rPr lang="en-US" sz="2200" dirty="0" smtClean="0"/>
              <a:t> </a:t>
            </a:r>
            <a:r>
              <a:rPr lang="en-US" sz="2200" dirty="0" err="1" smtClean="0"/>
              <a:t>tipuri</a:t>
            </a:r>
            <a:r>
              <a:rPr lang="en-US" sz="2200" dirty="0" smtClean="0"/>
              <a:t> de </a:t>
            </a:r>
            <a:r>
              <a:rPr lang="en-US" sz="2200" b="1" dirty="0" err="1" smtClean="0">
                <a:solidFill>
                  <a:srgbClr val="FF0000"/>
                </a:solidFill>
              </a:rPr>
              <a:t>probleme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generale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re</a:t>
            </a:r>
            <a:r>
              <a:rPr lang="ro-RO" sz="2200" b="1" dirty="0" smtClean="0">
                <a:solidFill>
                  <a:srgbClr val="FF0000"/>
                </a:solidFill>
              </a:rPr>
              <a:t>ț</a:t>
            </a:r>
            <a:r>
              <a:rPr lang="en-US" sz="2200" b="1" dirty="0" err="1" smtClean="0">
                <a:solidFill>
                  <a:srgbClr val="FF0000"/>
                </a:solidFill>
              </a:rPr>
              <a:t>ele</a:t>
            </a:r>
            <a:r>
              <a:rPr lang="en-US" sz="2200" b="1" dirty="0" smtClean="0">
                <a:solidFill>
                  <a:srgbClr val="FF0000"/>
                </a:solidFill>
              </a:rPr>
              <a:t> de </a:t>
            </a:r>
            <a:r>
              <a:rPr lang="en-US" sz="2200" b="1" dirty="0" err="1" smtClean="0">
                <a:solidFill>
                  <a:srgbClr val="FF0000"/>
                </a:solidFill>
              </a:rPr>
              <a:t>procese</a:t>
            </a:r>
            <a:r>
              <a:rPr lang="ro-RO" sz="2200" dirty="0" smtClean="0"/>
              <a:t>.</a:t>
            </a:r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err="1" smtClean="0"/>
              <a:t>Rezolvate</a:t>
            </a:r>
            <a:r>
              <a:rPr lang="en-US" sz="2200" dirty="0" smtClean="0"/>
              <a:t> </a:t>
            </a:r>
            <a:r>
              <a:rPr lang="en-US" sz="2200" dirty="0" err="1" smtClean="0"/>
              <a:t>prin</a:t>
            </a:r>
            <a:r>
              <a:rPr lang="en-US" sz="2200" dirty="0" smtClean="0"/>
              <a:t> </a:t>
            </a:r>
            <a:r>
              <a:rPr lang="en-US" sz="2200" dirty="0" err="1" smtClean="0"/>
              <a:t>transmitere</a:t>
            </a:r>
            <a:r>
              <a:rPr lang="en-US" sz="2200" dirty="0" smtClean="0"/>
              <a:t> de </a:t>
            </a:r>
            <a:r>
              <a:rPr lang="en-US" sz="2200" dirty="0" err="1" smtClean="0"/>
              <a:t>mesaje</a:t>
            </a:r>
            <a:r>
              <a:rPr lang="en-US" sz="2200" dirty="0" smtClean="0"/>
              <a:t> dup</a:t>
            </a:r>
            <a:r>
              <a:rPr lang="ro-R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o </a:t>
            </a:r>
            <a:r>
              <a:rPr lang="en-US" sz="2200" b="1" dirty="0" err="1" smtClean="0">
                <a:solidFill>
                  <a:srgbClr val="FF0000"/>
                </a:solidFill>
              </a:rPr>
              <a:t>schem</a:t>
            </a:r>
            <a:r>
              <a:rPr lang="ro-RO" sz="2200" b="1" dirty="0" smtClean="0">
                <a:solidFill>
                  <a:srgbClr val="FF0000"/>
                </a:solidFill>
              </a:rPr>
              <a:t>ă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predefinit</a:t>
            </a:r>
            <a:r>
              <a:rPr lang="ro-RO" sz="2200" b="1" dirty="0" smtClean="0">
                <a:solidFill>
                  <a:srgbClr val="FF0000"/>
                </a:solidFill>
              </a:rPr>
              <a:t>ă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FF0000"/>
                </a:solidFill>
              </a:rPr>
              <a:t>dependent</a:t>
            </a:r>
            <a:r>
              <a:rPr lang="ro-RO" sz="2200" b="1" dirty="0" smtClean="0">
                <a:solidFill>
                  <a:srgbClr val="FF0000"/>
                </a:solidFill>
              </a:rPr>
              <a:t>ă</a:t>
            </a:r>
            <a:r>
              <a:rPr lang="en-US" sz="2200" b="1" dirty="0" smtClean="0">
                <a:solidFill>
                  <a:srgbClr val="FF0000"/>
                </a:solidFill>
              </a:rPr>
              <a:t> de </a:t>
            </a:r>
            <a:r>
              <a:rPr lang="en-US" sz="2200" b="1" dirty="0" err="1" smtClean="0">
                <a:solidFill>
                  <a:srgbClr val="FF0000"/>
                </a:solidFill>
              </a:rPr>
              <a:t>topologie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care </a:t>
            </a:r>
            <a:r>
              <a:rPr lang="en-US" sz="2200" dirty="0" err="1" smtClean="0"/>
              <a:t>asigur</a:t>
            </a:r>
            <a:r>
              <a:rPr lang="ro-R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participarea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tuturor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proceselor</a:t>
            </a:r>
            <a:r>
              <a:rPr lang="ro-RO" sz="2200" dirty="0" smtClean="0"/>
              <a:t>.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err="1" smtClean="0"/>
              <a:t>Justific</a:t>
            </a:r>
            <a:r>
              <a:rPr lang="ro-R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tratarea</a:t>
            </a:r>
            <a:r>
              <a:rPr lang="en-US" sz="2200" dirty="0" smtClean="0"/>
              <a:t> </a:t>
            </a:r>
            <a:r>
              <a:rPr lang="en-US" sz="2200" dirty="0" err="1" smtClean="0"/>
              <a:t>lor</a:t>
            </a:r>
            <a:r>
              <a:rPr lang="en-US" sz="2200" dirty="0" smtClean="0"/>
              <a:t> </a:t>
            </a:r>
            <a:r>
              <a:rPr lang="en-US" sz="2200" dirty="0" err="1" smtClean="0"/>
              <a:t>izolat</a:t>
            </a:r>
            <a:r>
              <a:rPr lang="ro-RO" sz="2200" dirty="0" smtClean="0"/>
              <a:t>ă</a:t>
            </a:r>
            <a:r>
              <a:rPr lang="en-US" sz="2200" dirty="0" smtClean="0"/>
              <a:t> de al</a:t>
            </a:r>
            <a:r>
              <a:rPr lang="ro-RO" sz="2200" dirty="0" smtClean="0"/>
              <a:t>ț</a:t>
            </a:r>
            <a:r>
              <a:rPr lang="en-US" sz="2200" dirty="0" smtClean="0"/>
              <a:t>i </a:t>
            </a:r>
            <a:r>
              <a:rPr lang="en-US" sz="2200" dirty="0" err="1" smtClean="0"/>
              <a:t>algoritmi</a:t>
            </a:r>
            <a:r>
              <a:rPr lang="en-US" sz="2200" dirty="0" smtClean="0"/>
              <a:t> </a:t>
            </a:r>
            <a:r>
              <a:rPr lang="ro-RO" sz="2200" dirty="0" smtClean="0"/>
              <a:t>î</a:t>
            </a:r>
            <a:r>
              <a:rPr lang="en-US" sz="2200" dirty="0" smtClean="0"/>
              <a:t>n care </a:t>
            </a:r>
            <a:r>
              <a:rPr lang="en-US" sz="2200" dirty="0" err="1" smtClean="0"/>
              <a:t>aceste</a:t>
            </a:r>
            <a:r>
              <a:rPr lang="en-US" sz="2200" dirty="0" smtClean="0"/>
              <a:t> scheme pot fi </a:t>
            </a:r>
            <a:r>
              <a:rPr lang="en-US" sz="2200" dirty="0" err="1" smtClean="0"/>
              <a:t>folosite</a:t>
            </a:r>
            <a:r>
              <a:rPr lang="ro-RO" sz="2200" dirty="0" smtClean="0"/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7831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2592288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pt-BR" sz="2400" b="1" dirty="0" smtClean="0"/>
                  <a:t>Teorem</a:t>
                </a:r>
                <a:r>
                  <a:rPr lang="ro-RO" sz="2400" b="1" dirty="0" smtClean="0"/>
                  <a:t>ă</a:t>
                </a:r>
                <a:r>
                  <a:rPr lang="pt-BR" sz="2400" b="1" dirty="0" smtClean="0"/>
                  <a:t>:</a:t>
                </a:r>
                <a:r>
                  <a:rPr lang="pt-BR" sz="2400" dirty="0" smtClean="0"/>
                  <a:t> </a:t>
                </a:r>
                <a:r>
                  <a:rPr lang="es-ES" sz="2400" dirty="0" err="1" smtClean="0"/>
                  <a:t>Algoritmul</a:t>
                </a:r>
                <a:r>
                  <a:rPr lang="es-ES" sz="2400" dirty="0" smtClean="0"/>
                  <a:t> "</a:t>
                </a:r>
                <a:r>
                  <a:rPr lang="es-ES" sz="2400" dirty="0" err="1" smtClean="0"/>
                  <a:t>arbore</a:t>
                </a:r>
                <a:r>
                  <a:rPr lang="es-ES" sz="2400" dirty="0" smtClean="0"/>
                  <a:t>" este un </a:t>
                </a:r>
                <a:r>
                  <a:rPr lang="es-ES" sz="2400" dirty="0" err="1" smtClean="0"/>
                  <a:t>algoritm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undă</a:t>
                </a:r>
                <a:r>
                  <a:rPr lang="es-ES" sz="2400" dirty="0" smtClean="0"/>
                  <a:t>.</a:t>
                </a:r>
              </a:p>
              <a:p>
                <a:pPr marL="0" indent="0" eaLnBrk="1" hangingPunct="1">
                  <a:buNone/>
                </a:pPr>
                <a:r>
                  <a:rPr lang="ro-RO" sz="2400" dirty="0" smtClean="0">
                    <a:solidFill>
                      <a:schemeClr val="tx2"/>
                    </a:solidFill>
                  </a:rPr>
                  <a:t>1.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calcul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finit</a:t>
                </a:r>
                <a:endParaRPr lang="es-ES" sz="2400" dirty="0" smtClean="0"/>
              </a:p>
              <a:p>
                <a:pPr lvl="1" eaLnBrk="1" hangingPunct="1"/>
                <a:r>
                  <a:rPr lang="es-ES" altLang="en-US" sz="2400" dirty="0" err="1">
                    <a:ea typeface="ＭＳ Ｐゴシック" pitchFamily="34" charset="-128"/>
                  </a:rPr>
                  <a:t>algoritmul</a:t>
                </a:r>
                <a:r>
                  <a:rPr lang="es-ES" altLang="en-US" sz="2400" dirty="0">
                    <a:ea typeface="ＭＳ Ｐゴシック" pitchFamily="34" charset="-128"/>
                  </a:rPr>
                  <a:t> </a:t>
                </a:r>
                <a:r>
                  <a:rPr lang="es-ES" altLang="en-US" sz="2400" dirty="0" err="1">
                    <a:ea typeface="ＭＳ Ｐゴシック" pitchFamily="34" charset="-128"/>
                  </a:rPr>
                  <a:t>foloseşte</a:t>
                </a:r>
                <a:r>
                  <a:rPr lang="es-ES" altLang="en-US" sz="2400" dirty="0">
                    <a:ea typeface="ＭＳ Ｐゴシック" pitchFamily="34" charset="-128"/>
                  </a:rPr>
                  <a:t> </a:t>
                </a:r>
                <a:r>
                  <a:rPr lang="es-ES" altLang="en-US" sz="2400" dirty="0" err="1">
                    <a:ea typeface="ＭＳ Ｐゴシック" pitchFamily="34" charset="-128"/>
                  </a:rPr>
                  <a:t>cel</a:t>
                </a:r>
                <a:r>
                  <a:rPr lang="es-ES" altLang="en-US" sz="2400" dirty="0">
                    <a:ea typeface="ＭＳ Ｐゴシック" pitchFamily="34" charset="-128"/>
                  </a:rPr>
                  <a:t> </a:t>
                </a:r>
                <a:r>
                  <a:rPr lang="es-ES" altLang="en-US" sz="2400" dirty="0" err="1">
                    <a:ea typeface="ＭＳ Ｐゴシック" pitchFamily="34" charset="-128"/>
                  </a:rPr>
                  <a:t>mult</a:t>
                </a:r>
                <a:r>
                  <a:rPr lang="es-ES" altLang="en-US" sz="2400" dirty="0">
                    <a:ea typeface="ＭＳ Ｐゴシック" pitchFamily="34" charset="-128"/>
                  </a:rPr>
                  <a:t> N </a:t>
                </a:r>
                <a:r>
                  <a:rPr lang="es-ES" altLang="en-US" sz="2400" dirty="0" err="1">
                    <a:ea typeface="ＭＳ Ｐゴシック" pitchFamily="34" charset="-128"/>
                  </a:rPr>
                  <a:t>mesaje</a:t>
                </a:r>
                <a:r>
                  <a:rPr lang="es-ES" altLang="en-US" sz="2400" dirty="0">
                    <a:ea typeface="ＭＳ Ｐゴシック" pitchFamily="34" charset="-128"/>
                  </a:rPr>
                  <a:t> </a:t>
                </a:r>
                <a:r>
                  <a:rPr lang="es-ES" altLang="en-US" sz="2400" dirty="0" smtClean="0">
                    <a:ea typeface="ＭＳ Ｐゴシック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es-ES" sz="2400" dirty="0" err="1" smtClean="0"/>
                  <a:t>algoritmul</a:t>
                </a:r>
                <a:r>
                  <a:rPr lang="es-ES" sz="2400" dirty="0" smtClean="0"/>
                  <a:t> </a:t>
                </a:r>
                <a:r>
                  <a:rPr lang="es-ES" sz="2400" dirty="0" smtClean="0"/>
                  <a:t>atinge o </a:t>
                </a:r>
                <a:r>
                  <a:rPr lang="es-ES" sz="2400" dirty="0" err="1" smtClean="0"/>
                  <a:t>configuraţie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terminală</a:t>
                </a:r>
                <a:r>
                  <a:rPr lang="es-E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s-ES" sz="2400" dirty="0" err="1" smtClean="0"/>
                  <a:t>după</a:t>
                </a:r>
                <a:r>
                  <a:rPr lang="es-ES" sz="2400" dirty="0" smtClean="0"/>
                  <a:t> un </a:t>
                </a:r>
                <a:r>
                  <a:rPr lang="es-ES" sz="2400" dirty="0" err="1" smtClean="0"/>
                  <a:t>număr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finit</a:t>
                </a:r>
                <a:r>
                  <a:rPr lang="es-ES" sz="2400" dirty="0" smtClean="0"/>
                  <a:t> de </a:t>
                </a:r>
                <a:r>
                  <a:rPr lang="es-ES" sz="2400" dirty="0" err="1" smtClean="0"/>
                  <a:t>paşi</a:t>
                </a:r>
                <a:r>
                  <a:rPr lang="es-ES" sz="2400" dirty="0" smtClean="0"/>
                  <a:t>.</a:t>
                </a:r>
              </a:p>
              <a:p>
                <a:pPr marL="0" indent="0" eaLnBrk="1" hangingPunct="1">
                  <a:buNone/>
                </a:pPr>
                <a:r>
                  <a:rPr lang="ro-RO" sz="2400" dirty="0" smtClean="0">
                    <a:solidFill>
                      <a:schemeClr val="tx2"/>
                    </a:solidFill>
                  </a:rPr>
                  <a:t>2.</a:t>
                </a:r>
                <a:r>
                  <a:rPr lang="ro-RO" sz="2400" dirty="0" smtClean="0"/>
                  <a:t> </a:t>
                </a:r>
                <a:r>
                  <a:rPr lang="es-ES" sz="2400" dirty="0" err="1" smtClean="0"/>
                  <a:t>în</a:t>
                </a:r>
                <a:r>
                  <a:rPr lang="es-E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𝛾</m:t>
                    </m:r>
                  </m:oMath>
                </a14:m>
                <a:r>
                  <a:rPr lang="es-ES" sz="2400" dirty="0" smtClean="0"/>
                  <a:t>, </a:t>
                </a:r>
                <a:r>
                  <a:rPr lang="es-ES" sz="2400" dirty="0" err="1" smtClean="0"/>
                  <a:t>cel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puţin</a:t>
                </a:r>
                <a:r>
                  <a:rPr lang="es-ES" sz="2400" dirty="0" smtClean="0"/>
                  <a:t> un </a:t>
                </a:r>
                <a:r>
                  <a:rPr lang="es-ES" sz="2400" dirty="0" err="1" smtClean="0"/>
                  <a:t>proces</a:t>
                </a:r>
                <a:r>
                  <a:rPr lang="es-ES" sz="2400" dirty="0" smtClean="0"/>
                  <a:t> a </a:t>
                </a:r>
                <a:r>
                  <a:rPr lang="es-ES" sz="2400" dirty="0" err="1" smtClean="0"/>
                  <a:t>executat</a:t>
                </a:r>
                <a:r>
                  <a:rPr lang="es-ES" sz="2400" dirty="0" smtClean="0"/>
                  <a:t> un </a:t>
                </a:r>
                <a:r>
                  <a:rPr lang="es-ES" sz="2400" dirty="0" err="1" smtClean="0"/>
                  <a:t>eveniment</a:t>
                </a:r>
                <a:r>
                  <a:rPr lang="es-ES" sz="2400" dirty="0" smtClean="0"/>
                  <a:t> </a:t>
                </a:r>
                <a:r>
                  <a:rPr lang="es-ES" sz="2400" i="1" dirty="0" smtClean="0"/>
                  <a:t>"decide“</a:t>
                </a:r>
              </a:p>
              <a:p>
                <a:pPr marL="0" indent="0" eaLnBrk="1" hangingPunct="1">
                  <a:buNone/>
                </a:pPr>
                <a:r>
                  <a:rPr lang="ro-RO" sz="2400" dirty="0" smtClean="0">
                    <a:solidFill>
                      <a:schemeClr val="tx2"/>
                    </a:solidFill>
                  </a:rPr>
                  <a:t>3.</a:t>
                </a:r>
                <a:r>
                  <a:rPr lang="ro-RO" sz="2400" dirty="0" smtClean="0"/>
                  <a:t> </a:t>
                </a:r>
                <a:r>
                  <a:rPr lang="en-US" sz="2400" i="1" dirty="0" smtClean="0"/>
                  <a:t>"decide"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precedat</a:t>
                </a:r>
                <a:r>
                  <a:rPr lang="en-US" sz="2400" dirty="0" smtClean="0"/>
                  <a:t> de un </a:t>
                </a:r>
                <a:r>
                  <a:rPr lang="en-US" sz="2400" dirty="0" err="1" smtClean="0"/>
                  <a:t>eveniment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î</a:t>
                </a:r>
                <a:r>
                  <a:rPr lang="en-US" sz="2400" dirty="0" smtClean="0"/>
                  <a:t>n </a:t>
                </a:r>
                <a:r>
                  <a:rPr lang="en-US" sz="2400" dirty="0" err="1" smtClean="0"/>
                  <a:t>fiecare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proces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1741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2592288"/>
              </a:xfrm>
              <a:blipFill rotWithShape="1">
                <a:blip r:embed="rId3"/>
                <a:stretch>
                  <a:fillRect l="-1093" t="-1647" r="-273" b="-5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Text Box 4"/>
              <p:cNvSpPr txBox="1">
                <a:spLocks noChangeArrowheads="1"/>
              </p:cNvSpPr>
              <p:nvPr/>
            </p:nvSpPr>
            <p:spPr bwMode="auto">
              <a:xfrm>
                <a:off x="5791200" y="4738995"/>
                <a:ext cx="2514600" cy="888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i="1" dirty="0" smtClean="0"/>
                  <a:t>Subseturile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o-RO" b="0" i="1" dirty="0" smtClean="0">
                            <a:latin typeface="Cambria Math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i="1" dirty="0" err="1" smtClean="0"/>
                  <a:t>şi</a:t>
                </a:r>
                <a:endParaRPr lang="ro-RO" i="1" dirty="0" smtClean="0"/>
              </a:p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/>
                            </a:rPr>
                            <m:t>𝑞𝑝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1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4738995"/>
                <a:ext cx="2514600" cy="888064"/>
              </a:xfrm>
              <a:prstGeom prst="rect">
                <a:avLst/>
              </a:prstGeom>
              <a:blipFill rotWithShape="1">
                <a:blip r:embed="rId4"/>
                <a:stretch>
                  <a:fillRect l="-242" t="-5479" b="-20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 flipH="1">
            <a:off x="1473123" y="6391197"/>
            <a:ext cx="431074" cy="28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H="1" flipV="1">
            <a:off x="1446084" y="5267639"/>
            <a:ext cx="178241" cy="4492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2454879" y="4535485"/>
            <a:ext cx="237635" cy="526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2" idx="7"/>
          </p:cNvCxnSpPr>
          <p:nvPr/>
        </p:nvCxnSpPr>
        <p:spPr bwMode="auto">
          <a:xfrm flipH="1">
            <a:off x="2885461" y="4535485"/>
            <a:ext cx="258218" cy="5284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4335949" y="4936011"/>
            <a:ext cx="0" cy="2438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4473109" y="5317030"/>
            <a:ext cx="3017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3401880" y="6394895"/>
            <a:ext cx="515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flipH="1">
            <a:off x="2138344" y="5912451"/>
            <a:ext cx="554170" cy="381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1858472" y="5813907"/>
            <a:ext cx="793869" cy="15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789501" y="5296569"/>
            <a:ext cx="0" cy="3817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flipH="1">
            <a:off x="3938461" y="5414017"/>
            <a:ext cx="300501" cy="3044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2886488" y="5912451"/>
            <a:ext cx="281245" cy="3854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926661" y="5815464"/>
            <a:ext cx="7776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636957" y="4221088"/>
            <a:ext cx="320451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103507" y="4221088"/>
            <a:ext cx="738753" cy="18163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377826" y="6001476"/>
            <a:ext cx="1914254" cy="69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292080" y="4221088"/>
            <a:ext cx="0" cy="17873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4088711" y="4221088"/>
            <a:ext cx="12190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3359132" y="4221088"/>
            <a:ext cx="729579" cy="17803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43679" y="6037480"/>
            <a:ext cx="119606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4339744" y="6073485"/>
            <a:ext cx="0" cy="6004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636956" y="6658280"/>
            <a:ext cx="3702788" cy="157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636957" y="4221088"/>
            <a:ext cx="0" cy="24528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1198803" y="625403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 bwMode="auto">
          <a:xfrm>
            <a:off x="1205373" y="5022249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3914031" y="6251234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 bwMode="auto">
          <a:xfrm>
            <a:off x="4781228" y="518076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 bwMode="auto">
          <a:xfrm>
            <a:off x="4202584" y="466169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 bwMode="auto">
          <a:xfrm>
            <a:off x="3103506" y="429696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 bwMode="auto">
          <a:xfrm>
            <a:off x="2220732" y="4298094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 bwMode="auto">
          <a:xfrm>
            <a:off x="2651314" y="502371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 bwMode="auto">
          <a:xfrm>
            <a:off x="1908389" y="625279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 bwMode="auto">
          <a:xfrm>
            <a:off x="1584152" y="568373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 bwMode="auto">
          <a:xfrm>
            <a:off x="4196328" y="518076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 bwMode="auto">
          <a:xfrm>
            <a:off x="3127560" y="625684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 bwMode="auto">
          <a:xfrm>
            <a:off x="1904197" y="6251234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1584152" y="568186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 bwMode="auto">
          <a:xfrm>
            <a:off x="2651574" y="5015724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4202584" y="518076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 bwMode="auto">
          <a:xfrm>
            <a:off x="3127560" y="625403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2648946" y="567674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3704314" y="567674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2654970" y="566979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3704314" y="568166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83568" y="4339019"/>
                <a:ext cx="69756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/>
                            </a:rPr>
                            <m:t>𝑝𝑞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339019"/>
                <a:ext cx="697563" cy="490199"/>
              </a:xfrm>
              <a:prstGeom prst="rect">
                <a:avLst/>
              </a:prstGeom>
              <a:blipFill rotWithShape="1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60945" y="4298094"/>
                <a:ext cx="69352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/>
                            </a:rPr>
                            <m:t>𝑞𝑝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5" y="4298094"/>
                <a:ext cx="693523" cy="490199"/>
              </a:xfrm>
              <a:prstGeom prst="rect">
                <a:avLst/>
              </a:prstGeom>
              <a:blipFill rotWithShape="1"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q"/>
          <p:cNvSpPr txBox="1"/>
          <p:nvPr/>
        </p:nvSpPr>
        <p:spPr>
          <a:xfrm>
            <a:off x="3685807" y="5596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dirty="0">
                <a:solidFill>
                  <a:srgbClr val="000000"/>
                </a:solidFill>
              </a:rPr>
              <a:t>q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58" name="TextBox p"/>
          <p:cNvSpPr txBox="1"/>
          <p:nvPr/>
        </p:nvSpPr>
        <p:spPr>
          <a:xfrm>
            <a:off x="2654970" y="5603259"/>
            <a:ext cx="25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b="1" dirty="0" smtClean="0">
                <a:solidFill>
                  <a:srgbClr val="000000"/>
                </a:solidFill>
              </a:rPr>
              <a:t>p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arbore </a:t>
            </a:r>
            <a:r>
              <a:rPr lang="ro-RO" sz="2800" dirty="0" smtClean="0"/>
              <a:t>(4)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Text Box 4"/>
              <p:cNvSpPr txBox="1">
                <a:spLocks noChangeArrowheads="1"/>
              </p:cNvSpPr>
              <p:nvPr/>
            </p:nvSpPr>
            <p:spPr bwMode="auto">
              <a:xfrm>
                <a:off x="5729808" y="2564904"/>
                <a:ext cx="2514600" cy="423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 i="1" dirty="0" smtClean="0"/>
                  <a:t>Descompunera</a:t>
                </a:r>
                <a:r>
                  <a:rPr lang="en-US" sz="2000" i="1" dirty="0"/>
                  <a:t> </a:t>
                </a:r>
                <a:r>
                  <a:rPr lang="en-US" sz="2000" i="1" dirty="0" err="1"/>
                  <a:t>lui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o-RO" sz="2000" b="0" i="1" dirty="0" smtClean="0">
                            <a:latin typeface="Cambria Math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843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9808" y="2564904"/>
                <a:ext cx="2514600" cy="423770"/>
              </a:xfrm>
              <a:prstGeom prst="rect">
                <a:avLst/>
              </a:prstGeom>
              <a:blipFill rotWithShape="1">
                <a:blip r:embed="rId3"/>
                <a:stretch>
                  <a:fillRect l="-2670" t="-7246" b="-202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8" name="Text Box 5"/>
              <p:cNvSpPr txBox="1">
                <a:spLocks noChangeArrowheads="1"/>
              </p:cNvSpPr>
              <p:nvPr/>
            </p:nvSpPr>
            <p:spPr bwMode="auto">
              <a:xfrm>
                <a:off x="5718586" y="5027011"/>
                <a:ext cx="25908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fr-FR" sz="2000" i="1" dirty="0" err="1"/>
                  <a:t>Descompunera</a:t>
                </a:r>
                <a:r>
                  <a:rPr lang="fr-FR" sz="2000" i="1" dirty="0"/>
                  <a:t> lui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fr-FR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843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8586" y="5027011"/>
                <a:ext cx="2590800" cy="400050"/>
              </a:xfrm>
              <a:prstGeom prst="rect">
                <a:avLst/>
              </a:prstGeom>
              <a:blipFill rotWithShape="1">
                <a:blip r:embed="rId4"/>
                <a:stretch>
                  <a:fillRect l="-2353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 bwMode="auto">
          <a:xfrm flipH="1">
            <a:off x="1329107" y="3721635"/>
            <a:ext cx="431074" cy="28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 bwMode="auto">
          <a:xfrm flipH="1" flipV="1">
            <a:off x="1302068" y="2598077"/>
            <a:ext cx="178241" cy="4492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>
            <a:off x="2310863" y="1865923"/>
            <a:ext cx="237635" cy="526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126" idx="7"/>
          </p:cNvCxnSpPr>
          <p:nvPr/>
        </p:nvCxnSpPr>
        <p:spPr bwMode="auto">
          <a:xfrm flipH="1">
            <a:off x="2741445" y="1865923"/>
            <a:ext cx="258218" cy="5284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>
            <a:off x="4191933" y="2266449"/>
            <a:ext cx="0" cy="2438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>
            <a:off x="4329093" y="2647468"/>
            <a:ext cx="3017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>
            <a:off x="3257864" y="3725333"/>
            <a:ext cx="515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 bwMode="auto">
          <a:xfrm flipH="1">
            <a:off x="1994328" y="3242889"/>
            <a:ext cx="554170" cy="381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 bwMode="auto">
          <a:xfrm>
            <a:off x="1714456" y="3144345"/>
            <a:ext cx="793869" cy="15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 bwMode="auto">
          <a:xfrm>
            <a:off x="2645485" y="2627007"/>
            <a:ext cx="0" cy="3817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 flipH="1">
            <a:off x="3794445" y="2744455"/>
            <a:ext cx="300501" cy="3044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 bwMode="auto">
          <a:xfrm>
            <a:off x="2742472" y="3242889"/>
            <a:ext cx="281245" cy="3854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>
            <a:off x="2782645" y="3145902"/>
            <a:ext cx="7776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 bwMode="auto">
          <a:xfrm>
            <a:off x="814413" y="2271434"/>
            <a:ext cx="10584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814413" y="2271434"/>
            <a:ext cx="0" cy="1132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1872829" y="2271434"/>
            <a:ext cx="0" cy="1060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814413" y="3331914"/>
            <a:ext cx="1070768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V="1">
            <a:off x="1885183" y="1484784"/>
            <a:ext cx="1622841" cy="155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885183" y="1500336"/>
            <a:ext cx="0" cy="4613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 flipV="1">
            <a:off x="1885184" y="1961704"/>
            <a:ext cx="522016" cy="9121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2935660" y="1492560"/>
            <a:ext cx="572364" cy="13812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2407200" y="2873825"/>
            <a:ext cx="52846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2772411" y="3546276"/>
            <a:ext cx="13966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V="1">
            <a:off x="4169073" y="3546276"/>
            <a:ext cx="0" cy="416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flipH="1">
            <a:off x="2765004" y="3963236"/>
            <a:ext cx="13966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2772411" y="3546276"/>
            <a:ext cx="0" cy="416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flipH="1">
            <a:off x="814413" y="3986901"/>
            <a:ext cx="13966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2211075" y="3474268"/>
            <a:ext cx="0" cy="512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814413" y="3546276"/>
            <a:ext cx="0" cy="4356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H="1">
            <a:off x="814413" y="3474268"/>
            <a:ext cx="1377363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Oval 111"/>
          <p:cNvSpPr>
            <a:spLocks noChangeAspect="1"/>
          </p:cNvSpPr>
          <p:nvPr/>
        </p:nvSpPr>
        <p:spPr bwMode="auto">
          <a:xfrm>
            <a:off x="1054787" y="358167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/>
          <p:cNvSpPr>
            <a:spLocks noChangeAspect="1"/>
          </p:cNvSpPr>
          <p:nvPr/>
        </p:nvSpPr>
        <p:spPr bwMode="auto">
          <a:xfrm>
            <a:off x="1061357" y="235551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4" name="Oval 113"/>
          <p:cNvSpPr>
            <a:spLocks noChangeAspect="1"/>
          </p:cNvSpPr>
          <p:nvPr/>
        </p:nvSpPr>
        <p:spPr bwMode="auto">
          <a:xfrm>
            <a:off x="2070808" y="162198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/>
          <p:cNvSpPr>
            <a:spLocks noChangeAspect="1"/>
          </p:cNvSpPr>
          <p:nvPr/>
        </p:nvSpPr>
        <p:spPr bwMode="auto">
          <a:xfrm>
            <a:off x="2959490" y="162853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6" name="Oval 115"/>
          <p:cNvSpPr>
            <a:spLocks noChangeAspect="1"/>
          </p:cNvSpPr>
          <p:nvPr/>
        </p:nvSpPr>
        <p:spPr bwMode="auto">
          <a:xfrm>
            <a:off x="4058568" y="1990779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/>
          <p:cNvSpPr>
            <a:spLocks noChangeAspect="1"/>
          </p:cNvSpPr>
          <p:nvPr/>
        </p:nvSpPr>
        <p:spPr bwMode="auto">
          <a:xfrm>
            <a:off x="4637212" y="2511206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 bwMode="auto">
          <a:xfrm>
            <a:off x="3770015" y="358447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 bwMode="auto">
          <a:xfrm>
            <a:off x="1054787" y="358447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0" name="Oval 119"/>
          <p:cNvSpPr>
            <a:spLocks noChangeAspect="1"/>
          </p:cNvSpPr>
          <p:nvPr/>
        </p:nvSpPr>
        <p:spPr bwMode="auto">
          <a:xfrm>
            <a:off x="1061357" y="2352687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/>
          <p:cNvSpPr>
            <a:spLocks noChangeAspect="1"/>
          </p:cNvSpPr>
          <p:nvPr/>
        </p:nvSpPr>
        <p:spPr bwMode="auto">
          <a:xfrm>
            <a:off x="3770015" y="358167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2" name="Oval 121"/>
          <p:cNvSpPr>
            <a:spLocks noChangeAspect="1"/>
          </p:cNvSpPr>
          <p:nvPr/>
        </p:nvSpPr>
        <p:spPr bwMode="auto">
          <a:xfrm>
            <a:off x="4637212" y="2511206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/>
          <p:cNvSpPr>
            <a:spLocks noChangeAspect="1"/>
          </p:cNvSpPr>
          <p:nvPr/>
        </p:nvSpPr>
        <p:spPr bwMode="auto">
          <a:xfrm>
            <a:off x="4058568" y="1992129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2959490" y="1627406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 bwMode="auto">
          <a:xfrm>
            <a:off x="2076716" y="162853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 bwMode="auto">
          <a:xfrm>
            <a:off x="2507298" y="2354153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 bwMode="auto">
          <a:xfrm>
            <a:off x="1764373" y="358323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 bwMode="auto">
          <a:xfrm>
            <a:off x="1440136" y="301416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 bwMode="auto">
          <a:xfrm>
            <a:off x="4052312" y="2511206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 bwMode="auto">
          <a:xfrm>
            <a:off x="2983544" y="3587279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 bwMode="auto">
          <a:xfrm>
            <a:off x="1760181" y="358167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 bwMode="auto">
          <a:xfrm>
            <a:off x="1440136" y="3012303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 bwMode="auto">
          <a:xfrm>
            <a:off x="2507558" y="234616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 bwMode="auto">
          <a:xfrm>
            <a:off x="4058568" y="2511206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 bwMode="auto">
          <a:xfrm>
            <a:off x="2983544" y="358447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 bwMode="auto">
          <a:xfrm>
            <a:off x="2504930" y="300718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 bwMode="auto">
          <a:xfrm>
            <a:off x="3560298" y="300718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 bwMode="auto">
          <a:xfrm>
            <a:off x="2510954" y="3000230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 bwMode="auto">
          <a:xfrm>
            <a:off x="3560298" y="3012106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0" name="TextBox q"/>
          <p:cNvSpPr txBox="1"/>
          <p:nvPr/>
        </p:nvSpPr>
        <p:spPr>
          <a:xfrm>
            <a:off x="3538694" y="2920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dirty="0">
                <a:solidFill>
                  <a:srgbClr val="000000"/>
                </a:solidFill>
              </a:rPr>
              <a:t>q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41" name="TextBox p"/>
          <p:cNvSpPr txBox="1"/>
          <p:nvPr/>
        </p:nvSpPr>
        <p:spPr>
          <a:xfrm>
            <a:off x="2491661" y="28986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dirty="0" smtClean="0">
                <a:solidFill>
                  <a:srgbClr val="000000"/>
                </a:solidFill>
              </a:rPr>
              <a:t>p</a:t>
            </a:r>
            <a:endParaRPr lang="en-US" sz="1800" b="1" dirty="0">
              <a:solidFill>
                <a:srgbClr val="000000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 bwMode="auto">
          <a:xfrm flipH="1">
            <a:off x="1335903" y="6385931"/>
            <a:ext cx="431074" cy="28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 bwMode="auto">
          <a:xfrm flipH="1" flipV="1">
            <a:off x="1308864" y="5262373"/>
            <a:ext cx="178241" cy="4492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 bwMode="auto">
          <a:xfrm>
            <a:off x="2317659" y="4530219"/>
            <a:ext cx="237635" cy="526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93" idx="7"/>
          </p:cNvCxnSpPr>
          <p:nvPr/>
        </p:nvCxnSpPr>
        <p:spPr bwMode="auto">
          <a:xfrm flipH="1">
            <a:off x="2748241" y="4530219"/>
            <a:ext cx="258218" cy="5284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 bwMode="auto">
          <a:xfrm>
            <a:off x="4198729" y="4930745"/>
            <a:ext cx="0" cy="2438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 bwMode="auto">
          <a:xfrm>
            <a:off x="4335889" y="5311764"/>
            <a:ext cx="3017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>
            <a:off x="3264660" y="6389629"/>
            <a:ext cx="515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 bwMode="auto">
          <a:xfrm flipH="1">
            <a:off x="2001124" y="5907185"/>
            <a:ext cx="554170" cy="381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 bwMode="auto">
          <a:xfrm>
            <a:off x="1721252" y="5808641"/>
            <a:ext cx="793869" cy="15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 bwMode="auto">
          <a:xfrm>
            <a:off x="2652281" y="5291303"/>
            <a:ext cx="0" cy="3817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 bwMode="auto">
          <a:xfrm flipH="1">
            <a:off x="3801241" y="5408751"/>
            <a:ext cx="300501" cy="3044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 bwMode="auto">
          <a:xfrm>
            <a:off x="2749268" y="5907185"/>
            <a:ext cx="281245" cy="3854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 bwMode="auto">
          <a:xfrm>
            <a:off x="2789441" y="5810198"/>
            <a:ext cx="7776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 bwMode="auto">
          <a:xfrm>
            <a:off x="821209" y="4935730"/>
            <a:ext cx="10584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/>
          <p:nvPr/>
        </p:nvCxnSpPr>
        <p:spPr bwMode="auto">
          <a:xfrm>
            <a:off x="821209" y="4935730"/>
            <a:ext cx="0" cy="1132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/>
          <p:nvPr/>
        </p:nvCxnSpPr>
        <p:spPr bwMode="auto">
          <a:xfrm>
            <a:off x="1879625" y="4935730"/>
            <a:ext cx="0" cy="1060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/>
          <p:nvPr/>
        </p:nvCxnSpPr>
        <p:spPr bwMode="auto">
          <a:xfrm flipH="1">
            <a:off x="821209" y="5996210"/>
            <a:ext cx="1070768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/>
          <p:nvPr/>
        </p:nvCxnSpPr>
        <p:spPr bwMode="auto">
          <a:xfrm flipV="1">
            <a:off x="1891979" y="4149080"/>
            <a:ext cx="1622841" cy="155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>
            <a:off x="1891979" y="4164632"/>
            <a:ext cx="0" cy="4613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 flipH="1" flipV="1">
            <a:off x="1891980" y="4626000"/>
            <a:ext cx="522016" cy="9121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H="1">
            <a:off x="2942456" y="4156856"/>
            <a:ext cx="572364" cy="13812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>
            <a:off x="2413996" y="5538121"/>
            <a:ext cx="52846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>
            <a:off x="3324250" y="6003125"/>
            <a:ext cx="17518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>
            <a:off x="5076056" y="4266356"/>
            <a:ext cx="0" cy="1729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 flipH="1">
            <a:off x="4009256" y="4266356"/>
            <a:ext cx="1066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/>
          <p:cNvCxnSpPr/>
          <p:nvPr/>
        </p:nvCxnSpPr>
        <p:spPr bwMode="auto">
          <a:xfrm flipV="1">
            <a:off x="3324250" y="4266356"/>
            <a:ext cx="685006" cy="1405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3324250" y="5673039"/>
            <a:ext cx="0" cy="3231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2779207" y="6210572"/>
            <a:ext cx="13966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 flipV="1">
            <a:off x="4175869" y="6210572"/>
            <a:ext cx="0" cy="416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 flipH="1">
            <a:off x="2771800" y="6627532"/>
            <a:ext cx="13966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2779207" y="6210572"/>
            <a:ext cx="0" cy="416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 flipH="1">
            <a:off x="821209" y="6651197"/>
            <a:ext cx="13966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217871" y="6138564"/>
            <a:ext cx="0" cy="512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>
            <a:off x="821209" y="6210572"/>
            <a:ext cx="0" cy="4356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 flipH="1">
            <a:off x="821209" y="6138564"/>
            <a:ext cx="1377363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Oval 178"/>
          <p:cNvSpPr>
            <a:spLocks noChangeAspect="1"/>
          </p:cNvSpPr>
          <p:nvPr/>
        </p:nvSpPr>
        <p:spPr bwMode="auto">
          <a:xfrm>
            <a:off x="1061583" y="624596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 bwMode="auto">
          <a:xfrm>
            <a:off x="1068153" y="501981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 bwMode="auto">
          <a:xfrm>
            <a:off x="2077604" y="428628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 bwMode="auto">
          <a:xfrm>
            <a:off x="2966286" y="429282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 bwMode="auto">
          <a:xfrm>
            <a:off x="4065364" y="465507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4" name="Oval 183"/>
          <p:cNvSpPr>
            <a:spLocks noChangeAspect="1"/>
          </p:cNvSpPr>
          <p:nvPr/>
        </p:nvSpPr>
        <p:spPr bwMode="auto">
          <a:xfrm>
            <a:off x="4644008" y="517550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 bwMode="auto">
          <a:xfrm>
            <a:off x="3776811" y="624877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6" name="Oval 185"/>
          <p:cNvSpPr>
            <a:spLocks noChangeAspect="1"/>
          </p:cNvSpPr>
          <p:nvPr/>
        </p:nvSpPr>
        <p:spPr bwMode="auto">
          <a:xfrm>
            <a:off x="1061583" y="624877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7" name="Oval 186"/>
          <p:cNvSpPr>
            <a:spLocks noChangeAspect="1"/>
          </p:cNvSpPr>
          <p:nvPr/>
        </p:nvSpPr>
        <p:spPr bwMode="auto">
          <a:xfrm>
            <a:off x="1068153" y="5016983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8" name="Oval 187"/>
          <p:cNvSpPr>
            <a:spLocks noChangeAspect="1"/>
          </p:cNvSpPr>
          <p:nvPr/>
        </p:nvSpPr>
        <p:spPr bwMode="auto">
          <a:xfrm>
            <a:off x="3776811" y="624596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9" name="Oval 188"/>
          <p:cNvSpPr>
            <a:spLocks noChangeAspect="1"/>
          </p:cNvSpPr>
          <p:nvPr/>
        </p:nvSpPr>
        <p:spPr bwMode="auto">
          <a:xfrm>
            <a:off x="4644008" y="517550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0" name="Oval 189"/>
          <p:cNvSpPr>
            <a:spLocks noChangeAspect="1"/>
          </p:cNvSpPr>
          <p:nvPr/>
        </p:nvSpPr>
        <p:spPr bwMode="auto">
          <a:xfrm>
            <a:off x="4065364" y="465642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 bwMode="auto">
          <a:xfrm>
            <a:off x="2966286" y="429170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 bwMode="auto">
          <a:xfrm>
            <a:off x="2083512" y="429282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3" name="Oval 192"/>
          <p:cNvSpPr>
            <a:spLocks noChangeAspect="1"/>
          </p:cNvSpPr>
          <p:nvPr/>
        </p:nvSpPr>
        <p:spPr bwMode="auto">
          <a:xfrm>
            <a:off x="2514094" y="5018449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 bwMode="auto">
          <a:xfrm>
            <a:off x="1771169" y="624753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5" name="Oval 194"/>
          <p:cNvSpPr>
            <a:spLocks noChangeAspect="1"/>
          </p:cNvSpPr>
          <p:nvPr/>
        </p:nvSpPr>
        <p:spPr bwMode="auto">
          <a:xfrm>
            <a:off x="1446932" y="5678464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 bwMode="auto">
          <a:xfrm>
            <a:off x="4059108" y="517550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7" name="Oval 196"/>
          <p:cNvSpPr>
            <a:spLocks noChangeAspect="1"/>
          </p:cNvSpPr>
          <p:nvPr/>
        </p:nvSpPr>
        <p:spPr bwMode="auto">
          <a:xfrm>
            <a:off x="2990340" y="6251575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8" name="Oval 197"/>
          <p:cNvSpPr>
            <a:spLocks noChangeAspect="1"/>
          </p:cNvSpPr>
          <p:nvPr/>
        </p:nvSpPr>
        <p:spPr bwMode="auto">
          <a:xfrm>
            <a:off x="1766977" y="624596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 bwMode="auto">
          <a:xfrm>
            <a:off x="1446932" y="5676599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0" name="Oval 199"/>
          <p:cNvSpPr>
            <a:spLocks noChangeAspect="1"/>
          </p:cNvSpPr>
          <p:nvPr/>
        </p:nvSpPr>
        <p:spPr bwMode="auto">
          <a:xfrm>
            <a:off x="2514354" y="5010458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1" name="Oval 200"/>
          <p:cNvSpPr>
            <a:spLocks noChangeAspect="1"/>
          </p:cNvSpPr>
          <p:nvPr/>
        </p:nvSpPr>
        <p:spPr bwMode="auto">
          <a:xfrm>
            <a:off x="4065364" y="517550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2" name="Oval 201"/>
          <p:cNvSpPr>
            <a:spLocks noChangeAspect="1"/>
          </p:cNvSpPr>
          <p:nvPr/>
        </p:nvSpPr>
        <p:spPr bwMode="auto">
          <a:xfrm>
            <a:off x="2990340" y="624877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3" name="Oval 202"/>
          <p:cNvSpPr>
            <a:spLocks noChangeAspect="1"/>
          </p:cNvSpPr>
          <p:nvPr/>
        </p:nvSpPr>
        <p:spPr bwMode="auto">
          <a:xfrm>
            <a:off x="2511726" y="567148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4" name="Oval 203"/>
          <p:cNvSpPr>
            <a:spLocks noChangeAspect="1"/>
          </p:cNvSpPr>
          <p:nvPr/>
        </p:nvSpPr>
        <p:spPr bwMode="auto">
          <a:xfrm>
            <a:off x="3567094" y="5671481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5" name="Oval 204"/>
          <p:cNvSpPr>
            <a:spLocks noChangeAspect="1"/>
          </p:cNvSpPr>
          <p:nvPr/>
        </p:nvSpPr>
        <p:spPr bwMode="auto">
          <a:xfrm>
            <a:off x="2517750" y="5664526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6" name="Oval 205"/>
          <p:cNvSpPr>
            <a:spLocks noChangeAspect="1"/>
          </p:cNvSpPr>
          <p:nvPr/>
        </p:nvSpPr>
        <p:spPr bwMode="auto">
          <a:xfrm>
            <a:off x="3567094" y="5676402"/>
            <a:ext cx="27432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7" name="TextBox q"/>
          <p:cNvSpPr txBox="1"/>
          <p:nvPr/>
        </p:nvSpPr>
        <p:spPr>
          <a:xfrm>
            <a:off x="3545490" y="5585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dirty="0">
                <a:solidFill>
                  <a:srgbClr val="000000"/>
                </a:solidFill>
              </a:rPr>
              <a:t>q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208" name="TextBox p"/>
          <p:cNvSpPr txBox="1"/>
          <p:nvPr/>
        </p:nvSpPr>
        <p:spPr>
          <a:xfrm>
            <a:off x="2498457" y="5562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dirty="0" smtClean="0">
                <a:solidFill>
                  <a:srgbClr val="000000"/>
                </a:solidFill>
              </a:rPr>
              <a:t>p</a:t>
            </a:r>
            <a:endParaRPr lang="en-US" sz="18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4428782" y="4371774"/>
                <a:ext cx="56707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o-RO" sz="1800" b="0" i="1" dirty="0" smtClean="0">
                              <a:latin typeface="Cambria Math"/>
                            </a:rPr>
                            <m:t>𝑞𝑝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82" y="4371774"/>
                <a:ext cx="567078" cy="390748"/>
              </a:xfrm>
              <a:prstGeom prst="rect">
                <a:avLst/>
              </a:prstGeom>
              <a:blipFill rotWithShape="1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arbore </a:t>
            </a:r>
            <a:r>
              <a:rPr lang="ro-RO" sz="2800" dirty="0" smtClean="0"/>
              <a:t>(5)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6" grpId="1" animBg="1"/>
      <p:bldP spid="137" grpId="0" animBg="1"/>
      <p:bldP spid="137" grpId="1" animBg="1"/>
      <p:bldP spid="138" grpId="0" animBg="1"/>
      <p:bldP spid="139" grpId="0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3" grpId="1" animBg="1"/>
      <p:bldP spid="204" grpId="0" animBg="1"/>
      <p:bldP spid="204" grpId="1" animBg="1"/>
      <p:bldP spid="205" grpId="0" animBg="1"/>
      <p:bldP spid="2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Algoritmul</a:t>
            </a:r>
            <a:r>
              <a:rPr lang="en-US" sz="4000" dirty="0"/>
              <a:t> </a:t>
            </a:r>
            <a:r>
              <a:rPr lang="en-US" sz="4000" dirty="0" smtClean="0"/>
              <a:t>arbore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412776"/>
            <a:ext cx="8856984" cy="4525962"/>
          </a:xfrm>
        </p:spPr>
        <p:txBody>
          <a:bodyPr/>
          <a:lstStyle/>
          <a:p>
            <a:pPr eaLnBrk="1" hangingPunct="1"/>
            <a:r>
              <a:rPr lang="es-ES" altLang="en-US" sz="1600" dirty="0">
                <a:ea typeface="ＭＳ Ｐゴシック" pitchFamily="34" charset="-128"/>
              </a:rPr>
              <a:t>(2)	</a:t>
            </a:r>
            <a:r>
              <a:rPr lang="es-ES" altLang="en-US" sz="1600" dirty="0" err="1">
                <a:ea typeface="ＭＳ Ｐゴシック" pitchFamily="34" charset="-128"/>
              </a:rPr>
              <a:t>în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>
                <a:ea typeface="ＭＳ Ｐゴシック" pitchFamily="34" charset="-128"/>
              </a:rPr>
              <a:t>γ</a:t>
            </a:r>
            <a:r>
              <a:rPr lang="es-ES" altLang="en-US" sz="1600" dirty="0">
                <a:ea typeface="ＭＳ Ｐゴシック" pitchFamily="34" charset="-128"/>
              </a:rPr>
              <a:t>, </a:t>
            </a:r>
            <a:r>
              <a:rPr lang="es-ES" altLang="en-US" sz="1600" dirty="0" err="1">
                <a:ea typeface="ＭＳ Ｐゴシック" pitchFamily="34" charset="-128"/>
              </a:rPr>
              <a:t>cel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 err="1">
                <a:ea typeface="ＭＳ Ｐゴシック" pitchFamily="34" charset="-128"/>
              </a:rPr>
              <a:t>puţin</a:t>
            </a:r>
            <a:r>
              <a:rPr lang="es-ES" altLang="en-US" sz="1600" dirty="0">
                <a:ea typeface="ＭＳ Ｐゴシック" pitchFamily="34" charset="-128"/>
              </a:rPr>
              <a:t> un </a:t>
            </a:r>
            <a:r>
              <a:rPr lang="es-ES" altLang="en-US" sz="1600" dirty="0" err="1">
                <a:ea typeface="ＭＳ Ｐゴシック" pitchFamily="34" charset="-128"/>
              </a:rPr>
              <a:t>proces</a:t>
            </a:r>
            <a:r>
              <a:rPr lang="es-ES" altLang="en-US" sz="1600" dirty="0">
                <a:ea typeface="ＭＳ Ｐゴシック" pitchFamily="34" charset="-128"/>
              </a:rPr>
              <a:t> a </a:t>
            </a:r>
            <a:r>
              <a:rPr lang="es-ES" altLang="en-US" sz="1600" dirty="0" err="1">
                <a:ea typeface="ＭＳ Ｐゴシック" pitchFamily="34" charset="-128"/>
              </a:rPr>
              <a:t>executat</a:t>
            </a:r>
            <a:r>
              <a:rPr lang="es-ES" altLang="en-US" sz="1600" dirty="0">
                <a:ea typeface="ＭＳ Ｐゴシック" pitchFamily="34" charset="-128"/>
              </a:rPr>
              <a:t> un </a:t>
            </a:r>
            <a:r>
              <a:rPr lang="es-ES" altLang="en-US" sz="1600" dirty="0" err="1">
                <a:ea typeface="ＭＳ Ｐゴシック" pitchFamily="34" charset="-128"/>
              </a:rPr>
              <a:t>eveniment</a:t>
            </a:r>
            <a:r>
              <a:rPr lang="es-ES" altLang="en-US" sz="1600" dirty="0">
                <a:ea typeface="ＭＳ Ｐゴシック" pitchFamily="34" charset="-128"/>
              </a:rPr>
              <a:t> "</a:t>
            </a:r>
            <a:r>
              <a:rPr lang="es-ES" altLang="en-US" sz="1600" i="1" dirty="0">
                <a:ea typeface="ＭＳ Ｐゴシック" pitchFamily="34" charset="-128"/>
              </a:rPr>
              <a:t>decide</a:t>
            </a:r>
            <a:r>
              <a:rPr lang="es-ES" altLang="en-GB" sz="1600" dirty="0">
                <a:ea typeface="ＭＳ Ｐゴシック" pitchFamily="34" charset="-128"/>
              </a:rPr>
              <a:t>“</a:t>
            </a:r>
            <a:endParaRPr lang="es-ES" altLang="en-US" sz="1600" dirty="0">
              <a:ea typeface="ＭＳ Ｐゴシック" pitchFamily="34" charset="-128"/>
            </a:endParaRPr>
          </a:p>
          <a:p>
            <a:pPr lvl="1" eaLnBrk="1" hangingPunct="1"/>
            <a:r>
              <a:rPr lang="es-ES" altLang="en-US" sz="1600" dirty="0">
                <a:ea typeface="ＭＳ Ｐゴシック" pitchFamily="34" charset="-128"/>
              </a:rPr>
              <a:t>demo </a:t>
            </a:r>
            <a:r>
              <a:rPr lang="es-ES" altLang="en-US" sz="1600" dirty="0" err="1">
                <a:ea typeface="ＭＳ Ｐゴシック" pitchFamily="34" charset="-128"/>
              </a:rPr>
              <a:t>prin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 err="1">
                <a:ea typeface="ＭＳ Ｐゴシック" pitchFamily="34" charset="-128"/>
              </a:rPr>
              <a:t>reducere</a:t>
            </a:r>
            <a:r>
              <a:rPr lang="es-ES" altLang="en-US" sz="1600" dirty="0">
                <a:ea typeface="ＭＳ Ｐゴシック" pitchFamily="34" charset="-128"/>
              </a:rPr>
              <a:t> la </a:t>
            </a:r>
            <a:r>
              <a:rPr lang="es-ES" altLang="en-US" sz="1600" dirty="0" err="1">
                <a:ea typeface="ＭＳ Ｐゴシック" pitchFamily="34" charset="-128"/>
              </a:rPr>
              <a:t>absurd</a:t>
            </a:r>
            <a:endParaRPr lang="es-ES" altLang="en-US" sz="1600" dirty="0">
              <a:ea typeface="ＭＳ Ｐゴシック" pitchFamily="34" charset="-128"/>
            </a:endParaRPr>
          </a:p>
          <a:p>
            <a:pPr lvl="1" eaLnBrk="1" hangingPunct="1"/>
            <a:r>
              <a:rPr lang="es-ES" altLang="en-US" sz="1600" dirty="0">
                <a:ea typeface="ＭＳ Ｐゴシック" pitchFamily="34" charset="-128"/>
              </a:rPr>
              <a:t>N </a:t>
            </a:r>
            <a:r>
              <a:rPr lang="es-ES" altLang="en-US" sz="1600" dirty="0" err="1">
                <a:ea typeface="ＭＳ Ｐゴシック" pitchFamily="34" charset="-128"/>
              </a:rPr>
              <a:t>noduri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>
                <a:ea typeface="ＭＳ Ｐゴシック" pitchFamily="34" charset="-128"/>
                <a:sym typeface="Wingdings" pitchFamily="2" charset="2"/>
              </a:rPr>
              <a:t></a:t>
            </a:r>
            <a:r>
              <a:rPr lang="es-ES" altLang="en-US" sz="1600" dirty="0">
                <a:ea typeface="ＭＳ Ｐゴシック" pitchFamily="34" charset="-128"/>
              </a:rPr>
              <a:t> N-1 </a:t>
            </a:r>
            <a:r>
              <a:rPr lang="es-ES" altLang="en-US" sz="1600" dirty="0" err="1">
                <a:ea typeface="ＭＳ Ｐゴシック" pitchFamily="34" charset="-128"/>
              </a:rPr>
              <a:t>legături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 err="1">
                <a:ea typeface="ＭＳ Ｐゴシック" pitchFamily="34" charset="-128"/>
              </a:rPr>
              <a:t>bidirecţionale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 err="1">
                <a:ea typeface="ＭＳ Ｐゴシック" pitchFamily="34" charset="-128"/>
              </a:rPr>
              <a:t>între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 err="1">
                <a:ea typeface="ＭＳ Ｐゴシック" pitchFamily="34" charset="-128"/>
              </a:rPr>
              <a:t>vecini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>
                <a:ea typeface="ＭＳ Ｐゴシック" pitchFamily="34" charset="-128"/>
                <a:sym typeface="Wingdings" pitchFamily="2" charset="2"/>
              </a:rPr>
              <a:t>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>
                <a:solidFill>
                  <a:srgbClr val="0000FF"/>
                </a:solidFill>
                <a:ea typeface="ＭＳ Ｐゴシック" pitchFamily="34" charset="-128"/>
              </a:rPr>
              <a:t>2N-2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 err="1">
                <a:ea typeface="ＭＳ Ｐゴシック" pitchFamily="34" charset="-128"/>
              </a:rPr>
              <a:t>posibile</a:t>
            </a:r>
            <a:r>
              <a:rPr lang="es-ES" altLang="en-US" sz="1600" dirty="0">
                <a:ea typeface="ＭＳ Ｐゴシック" pitchFamily="34" charset="-128"/>
              </a:rPr>
              <a:t> </a:t>
            </a:r>
            <a:r>
              <a:rPr lang="es-ES" altLang="en-US" sz="1600" dirty="0" err="1">
                <a:ea typeface="ＭＳ Ｐゴシック" pitchFamily="34" charset="-128"/>
              </a:rPr>
              <a:t>recepţii</a:t>
            </a:r>
            <a:r>
              <a:rPr lang="es-ES" altLang="en-US" sz="1600" dirty="0">
                <a:ea typeface="ＭＳ Ｐゴシック" pitchFamily="34" charset="-128"/>
              </a:rPr>
              <a:t> de </a:t>
            </a:r>
            <a:r>
              <a:rPr lang="es-ES" altLang="en-US" sz="1600" dirty="0" err="1">
                <a:ea typeface="ＭＳ Ｐゴシック" pitchFamily="34" charset="-128"/>
              </a:rPr>
              <a:t>mesaje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FR" altLang="en-US" sz="1600" dirty="0">
                <a:ea typeface="ＭＳ Ｐゴシック" pitchFamily="34" charset="-128"/>
              </a:rPr>
              <a:t>K </a:t>
            </a:r>
            <a:r>
              <a:rPr lang="fr-FR" altLang="en-US" sz="1600" dirty="0" err="1">
                <a:ea typeface="ＭＳ Ｐゴシック" pitchFamily="34" charset="-128"/>
              </a:rPr>
              <a:t>procese</a:t>
            </a:r>
            <a:r>
              <a:rPr lang="fr-FR" altLang="en-US" sz="1600" dirty="0">
                <a:ea typeface="ＭＳ Ｐゴシック" pitchFamily="34" charset="-128"/>
              </a:rPr>
              <a:t> au </a:t>
            </a:r>
            <a:r>
              <a:rPr lang="fr-FR" altLang="en-US" sz="1600" dirty="0" err="1">
                <a:ea typeface="ＭＳ Ｐゴシック" pitchFamily="34" charset="-128"/>
              </a:rPr>
              <a:t>trimis</a:t>
            </a:r>
            <a:r>
              <a:rPr lang="fr-FR" altLang="en-US" sz="1600" dirty="0">
                <a:ea typeface="ＭＳ Ｐゴシック" pitchFamily="34" charset="-128"/>
              </a:rPr>
              <a:t> un </a:t>
            </a:r>
            <a:r>
              <a:rPr lang="fr-FR" altLang="en-US" sz="1600" dirty="0" err="1">
                <a:ea typeface="ＭＳ Ｐゴシック" pitchFamily="34" charset="-128"/>
              </a:rPr>
              <a:t>mesaj</a:t>
            </a:r>
            <a:r>
              <a:rPr lang="fr-FR" altLang="en-US" sz="1600" dirty="0">
                <a:ea typeface="ＭＳ Ｐゴシック" pitchFamily="34" charset="-128"/>
              </a:rPr>
              <a:t> </a:t>
            </a:r>
            <a:r>
              <a:rPr lang="fr-FR" altLang="en-US" sz="1600" dirty="0" err="1">
                <a:ea typeface="ＭＳ Ｐゴシック" pitchFamily="34" charset="-128"/>
              </a:rPr>
              <a:t>în</a:t>
            </a:r>
            <a:r>
              <a:rPr lang="fr-FR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>
                <a:ea typeface="ＭＳ Ｐゴシック" pitchFamily="34" charset="-128"/>
              </a:rPr>
              <a:t>γ</a:t>
            </a:r>
          </a:p>
          <a:p>
            <a:pPr lvl="1" eaLnBrk="1" hangingPunct="1"/>
            <a:r>
              <a:rPr lang="en-US" altLang="en-US" sz="1600" dirty="0" err="1">
                <a:ea typeface="ＭＳ Ｐゴシック" pitchFamily="34" charset="-128"/>
              </a:rPr>
              <a:t>mesajele</a:t>
            </a:r>
            <a:r>
              <a:rPr lang="en-US" altLang="en-US" sz="1600" dirty="0">
                <a:ea typeface="ＭＳ Ｐゴシック" pitchFamily="34" charset="-128"/>
              </a:rPr>
              <a:t> au </a:t>
            </a:r>
            <a:r>
              <a:rPr lang="en-US" altLang="en-US" sz="1600" dirty="0" err="1">
                <a:ea typeface="ＭＳ Ｐゴシック" pitchFamily="34" charset="-128"/>
              </a:rPr>
              <a:t>fost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receptionate</a:t>
            </a:r>
            <a:endParaRPr lang="en-US" altLang="en-US" sz="1600" dirty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itchFamily="34" charset="-128"/>
                <a:sym typeface="Wingdings" pitchFamily="2" charset="2"/>
              </a:rPr>
              <a:t> </a:t>
            </a:r>
            <a:r>
              <a:rPr lang="pt-BR" altLang="en-US" sz="1600" dirty="0">
                <a:solidFill>
                  <a:srgbClr val="0000FF"/>
                </a:solidFill>
                <a:ea typeface="ＭＳ Ｐゴシック" pitchFamily="34" charset="-128"/>
                <a:sym typeface="Wingdings" pitchFamily="2" charset="2"/>
              </a:rPr>
              <a:t>F = 2N–2–K</a:t>
            </a:r>
            <a:r>
              <a:rPr lang="en-US" altLang="en-US" sz="1600" dirty="0">
                <a:ea typeface="ＭＳ Ｐゴシック" pitchFamily="34" charset="-128"/>
                <a:sym typeface="Wingdings" pitchFamily="2" charset="2"/>
              </a:rPr>
              <a:t>  </a:t>
            </a:r>
            <a:r>
              <a:rPr lang="en-US" altLang="en-US" sz="1600" dirty="0" err="1">
                <a:ea typeface="ＭＳ Ｐゴシック" pitchFamily="34" charset="-128"/>
                <a:sym typeface="Wingdings" pitchFamily="2" charset="2"/>
              </a:rPr>
              <a:t>receptii</a:t>
            </a:r>
            <a:r>
              <a:rPr lang="en-US" altLang="en-US" sz="1600" dirty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en-US" sz="1600" dirty="0" err="1" smtClean="0">
                <a:ea typeface="ＭＳ Ｐゴシック" pitchFamily="34" charset="-128"/>
                <a:sym typeface="Wingdings" pitchFamily="2" charset="2"/>
              </a:rPr>
              <a:t>neconsumate</a:t>
            </a:r>
            <a:endParaRPr lang="en-US" altLang="en-US" sz="1600" dirty="0" smtClean="0">
              <a:ea typeface="ＭＳ Ｐゴシック" pitchFamily="34" charset="-128"/>
              <a:sym typeface="Wingdings" pitchFamily="2" charset="2"/>
            </a:endParaRPr>
          </a:p>
          <a:p>
            <a:pPr lvl="1" eaLnBrk="1" hangingPunct="1"/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Pp. că nici un proces nu a executat "</a:t>
            </a:r>
            <a:r>
              <a:rPr lang="pt-BR" altLang="en-US" sz="1600" i="1" dirty="0">
                <a:ea typeface="ＭＳ Ｐゴシック" pitchFamily="34" charset="-128"/>
                <a:sym typeface="Wingdings" pitchFamily="2" charset="2"/>
              </a:rPr>
              <a:t>decide</a:t>
            </a:r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" în </a:t>
            </a:r>
            <a:r>
              <a:rPr lang="en-US" altLang="en-US" sz="1600" dirty="0">
                <a:ea typeface="ＭＳ Ｐゴシック" pitchFamily="34" charset="-128"/>
                <a:sym typeface="Wingdings" pitchFamily="2" charset="2"/>
              </a:rPr>
              <a:t>γ</a:t>
            </a:r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 </a:t>
            </a:r>
          </a:p>
          <a:p>
            <a:pPr lvl="2" eaLnBrk="1" hangingPunct="1"/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fiecare proces este </a:t>
            </a:r>
            <a:r>
              <a:rPr lang="pt-BR" altLang="en-GB" sz="1600" dirty="0">
                <a:ea typeface="ＭＳ Ｐゴシック" pitchFamily="34" charset="-128"/>
                <a:sym typeface="Wingdings" pitchFamily="2" charset="2"/>
              </a:rPr>
              <a:t>“</a:t>
            </a:r>
            <a:r>
              <a:rPr lang="pt-BR" altLang="ja-JP" sz="1600" dirty="0">
                <a:ea typeface="ＭＳ Ｐゴシック" pitchFamily="34" charset="-128"/>
                <a:sym typeface="Wingdings" pitchFamily="2" charset="2"/>
              </a:rPr>
              <a:t>blocat</a:t>
            </a:r>
            <a:r>
              <a:rPr lang="pt-BR" altLang="en-GB" sz="1600" dirty="0">
                <a:ea typeface="ＭＳ Ｐゴシック" pitchFamily="34" charset="-128"/>
                <a:sym typeface="Wingdings" pitchFamily="2" charset="2"/>
              </a:rPr>
              <a:t>”</a:t>
            </a:r>
            <a:r>
              <a:rPr lang="pt-BR" altLang="ja-JP" sz="1600" dirty="0">
                <a:ea typeface="ＭＳ Ｐゴシック" pitchFamily="34" charset="-128"/>
                <a:sym typeface="Wingdings" pitchFamily="2" charset="2"/>
              </a:rPr>
              <a:t> la una din operatiile </a:t>
            </a:r>
            <a:r>
              <a:rPr lang="pt-BR" altLang="ja-JP" sz="1600" b="1" dirty="0">
                <a:solidFill>
                  <a:srgbClr val="008000"/>
                </a:solidFill>
                <a:ea typeface="ＭＳ Ｐゴシック" pitchFamily="34" charset="-128"/>
                <a:sym typeface="Wingdings" pitchFamily="2" charset="2"/>
              </a:rPr>
              <a:t>receive</a:t>
            </a:r>
          </a:p>
          <a:p>
            <a:pPr lvl="1" eaLnBrk="1" hangingPunct="1"/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N-K procese nu au trimis mesaj (</a:t>
            </a:r>
            <a:r>
              <a:rPr lang="pt-BR" altLang="en-US" sz="1600" dirty="0">
                <a:solidFill>
                  <a:srgbClr val="0000FF"/>
                </a:solidFill>
                <a:ea typeface="ＭＳ Ｐゴシック" pitchFamily="34" charset="-128"/>
                <a:sym typeface="Wingdings" pitchFamily="2" charset="2"/>
              </a:rPr>
              <a:t>sunt in bucla </a:t>
            </a:r>
            <a:r>
              <a:rPr lang="pt-BR" altLang="en-US" sz="1600" dirty="0" smtClean="0">
                <a:solidFill>
                  <a:srgbClr val="0000FF"/>
                </a:solidFill>
                <a:ea typeface="ＭＳ Ｐゴシック" pitchFamily="34" charset="-128"/>
                <a:sym typeface="Wingdings" pitchFamily="2" charset="2"/>
              </a:rPr>
              <a:t>while </a:t>
            </a:r>
            <a:r>
              <a:rPr lang="pt-BR" altLang="en-US" sz="1600" dirty="0">
                <a:solidFill>
                  <a:srgbClr val="0000FF"/>
                </a:solidFill>
                <a:ea typeface="ＭＳ Ｐゴシック" pitchFamily="34" charset="-128"/>
                <a:sym typeface="Wingdings" pitchFamily="2" charset="2"/>
              </a:rPr>
              <a:t>r&gt;1</a:t>
            </a:r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 ...)</a:t>
            </a:r>
          </a:p>
          <a:p>
            <a:pPr lvl="2" eaLnBrk="1" hangingPunct="1">
              <a:buFont typeface="Symbol" pitchFamily="18" charset="2"/>
              <a:buChar char="Þ"/>
            </a:pPr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fiecare din ele mai are de primit </a:t>
            </a:r>
            <a:r>
              <a:rPr lang="pt-BR" altLang="en-US" sz="1600" dirty="0">
                <a:solidFill>
                  <a:srgbClr val="7030A0"/>
                </a:solidFill>
                <a:ea typeface="ＭＳ Ｐゴシック" pitchFamily="34" charset="-128"/>
                <a:sym typeface="Wingdings" pitchFamily="2" charset="2"/>
              </a:rPr>
              <a:t>cel puţin</a:t>
            </a:r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 2 mesaje</a:t>
            </a:r>
          </a:p>
          <a:p>
            <a:pPr lvl="1" eaLnBrk="1" hangingPunct="1"/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K procese au trimis dar nici unul nu a decis</a:t>
            </a:r>
          </a:p>
          <a:p>
            <a:pPr lvl="2" eaLnBrk="1" hangingPunct="1">
              <a:buFontTx/>
              <a:buNone/>
            </a:pPr>
            <a:r>
              <a:rPr lang="pt-BR" altLang="en-US" sz="1400" dirty="0">
                <a:ea typeface="ＭＳ Ｐゴシック" pitchFamily="34" charset="-128"/>
                <a:sym typeface="Wingdings" pitchFamily="2" charset="2"/>
              </a:rPr>
              <a:t>=&gt; </a:t>
            </a:r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fiecare mai are de primit un mesaj</a:t>
            </a:r>
          </a:p>
          <a:p>
            <a:pPr lvl="1" eaLnBrk="1" hangingPunct="1">
              <a:buFontTx/>
              <a:buNone/>
            </a:pPr>
            <a:r>
              <a:rPr lang="de-DE" altLang="en-US" sz="1600" dirty="0">
                <a:ea typeface="ＭＳ Ｐゴシック" pitchFamily="34" charset="-128"/>
                <a:sym typeface="Wingdings" pitchFamily="2" charset="2"/>
              </a:rPr>
              <a:t>	=&gt; receptii neconsumate F &gt;= 2(N-K)+K</a:t>
            </a:r>
          </a:p>
          <a:p>
            <a:pPr lvl="1" eaLnBrk="1" hangingPunct="1">
              <a:buFontTx/>
              <a:buNone/>
            </a:pPr>
            <a:r>
              <a:rPr lang="de-DE" altLang="en-US" sz="1600" dirty="0">
                <a:ea typeface="ＭＳ Ｐゴシック" pitchFamily="34" charset="-128"/>
                <a:sym typeface="Wingdings" pitchFamily="2" charset="2"/>
              </a:rPr>
              <a:t>Impreuna cu </a:t>
            </a:r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F = 2N–2–K </a:t>
            </a:r>
            <a:r>
              <a:rPr lang="de-DE" altLang="en-US" sz="1600" dirty="0">
                <a:ea typeface="ＭＳ Ｐゴシック" pitchFamily="34" charset="-128"/>
                <a:sym typeface="Wingdings" pitchFamily="2" charset="2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de-DE" altLang="en-US" sz="1600" dirty="0">
                <a:ea typeface="ＭＳ Ｐゴシック" pitchFamily="34" charset="-128"/>
                <a:sym typeface="Wingdings" pitchFamily="2" charset="2"/>
              </a:rPr>
              <a:t> 2N–2–K &gt;= 2(N-K)+K</a:t>
            </a:r>
          </a:p>
          <a:p>
            <a:pPr lvl="1" eaLnBrk="1" hangingPunct="1">
              <a:buFontTx/>
              <a:buNone/>
            </a:pPr>
            <a:r>
              <a:rPr lang="fr-FR" altLang="en-US" sz="1600" dirty="0">
                <a:ea typeface="ＭＳ Ｐゴシック" pitchFamily="34" charset="-128"/>
                <a:sym typeface="Wingdings" pitchFamily="2" charset="2"/>
              </a:rPr>
              <a:t>	-2 &gt;= 0</a:t>
            </a:r>
          </a:p>
          <a:p>
            <a:pPr lvl="1" eaLnBrk="1" hangingPunct="1">
              <a:buFontTx/>
              <a:buNone/>
            </a:pPr>
            <a:r>
              <a:rPr lang="fr-FR" altLang="en-US" sz="1600" dirty="0">
                <a:ea typeface="ＭＳ Ｐゴシック" pitchFamily="34" charset="-128"/>
                <a:sym typeface="Wingdings" pitchFamily="2" charset="2"/>
              </a:rPr>
              <a:t> </a:t>
            </a:r>
            <a:r>
              <a:rPr lang="ro-RO" altLang="en-US" sz="1600" dirty="0">
                <a:ea typeface="ＭＳ Ｐゴシック" pitchFamily="34" charset="-128"/>
                <a:sym typeface="Wingdings" pitchFamily="2" charset="2"/>
              </a:rPr>
              <a:t>cel puţin un proces </a:t>
            </a:r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a executat "</a:t>
            </a:r>
            <a:r>
              <a:rPr lang="pt-BR" altLang="en-US" sz="1600" i="1" dirty="0">
                <a:ea typeface="ＭＳ Ｐゴシック" pitchFamily="34" charset="-128"/>
                <a:sym typeface="Wingdings" pitchFamily="2" charset="2"/>
              </a:rPr>
              <a:t>decide</a:t>
            </a:r>
            <a:r>
              <a:rPr lang="pt-BR" altLang="en-US" sz="1600" dirty="0">
                <a:ea typeface="ＭＳ Ｐゴシック" pitchFamily="34" charset="-128"/>
                <a:sym typeface="Wingdings" pitchFamily="2" charset="2"/>
              </a:rPr>
              <a:t>" în </a:t>
            </a:r>
            <a:r>
              <a:rPr lang="en-US" altLang="en-US" sz="1600" dirty="0">
                <a:ea typeface="ＭＳ Ｐゴシック" pitchFamily="34" charset="-128"/>
                <a:sym typeface="Wingdings" pitchFamily="2" charset="2"/>
              </a:rPr>
              <a:t>γ</a:t>
            </a:r>
          </a:p>
          <a:p>
            <a:pPr lvl="1" eaLnBrk="1" hangingPunct="1"/>
            <a:endParaRPr lang="en-US" altLang="en-US" sz="1200" dirty="0">
              <a:ea typeface="ＭＳ Ｐゴシック" pitchFamily="34" charset="-128"/>
              <a:sym typeface="Wingdings" pitchFamily="2" charset="2"/>
            </a:endParaRPr>
          </a:p>
          <a:p>
            <a:endParaRPr lang="en-US" sz="1200" dirty="0"/>
          </a:p>
        </p:txBody>
      </p:sp>
      <p:sp>
        <p:nvSpPr>
          <p:cNvPr id="6" name="Dreptunghi 3"/>
          <p:cNvSpPr/>
          <p:nvPr/>
        </p:nvSpPr>
        <p:spPr>
          <a:xfrm>
            <a:off x="4535488" y="4437112"/>
            <a:ext cx="4608512" cy="14296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fr-FR" altLang="en-US" sz="1100" b="1" dirty="0">
                <a:latin typeface="Courier New" pitchFamily="49" charset="0"/>
              </a:rPr>
              <a:t> </a:t>
            </a:r>
            <a:r>
              <a:rPr lang="fr-FR" altLang="en-US" sz="1100" b="1" dirty="0" err="1">
                <a:solidFill>
                  <a:schemeClr val="hlink"/>
                </a:solidFill>
                <a:latin typeface="Courier New" pitchFamily="49" charset="0"/>
              </a:rPr>
              <a:t>while</a:t>
            </a:r>
            <a:r>
              <a:rPr lang="fr-FR" altLang="en-US" sz="1100" b="1" dirty="0">
                <a:latin typeface="Courier New" pitchFamily="49" charset="0"/>
              </a:rPr>
              <a:t> (r&gt;1){</a:t>
            </a:r>
            <a:r>
              <a:rPr lang="fr-FR" altLang="en-US" sz="1100" b="1" dirty="0" err="1">
                <a:solidFill>
                  <a:schemeClr val="hlink"/>
                </a:solidFill>
                <a:latin typeface="Courier New" pitchFamily="49" charset="0"/>
              </a:rPr>
              <a:t>receive</a:t>
            </a:r>
            <a:r>
              <a:rPr lang="fr-FR" altLang="en-US" sz="1100" b="1" dirty="0">
                <a:latin typeface="Courier New" pitchFamily="49" charset="0"/>
              </a:rPr>
              <a:t> </a:t>
            </a:r>
            <a:r>
              <a:rPr lang="fr-FR" altLang="en-US" sz="1100" b="1" dirty="0" err="1">
                <a:latin typeface="Courier New" pitchFamily="49" charset="0"/>
              </a:rPr>
              <a:t>ch</a:t>
            </a:r>
            <a:r>
              <a:rPr lang="fr-FR" altLang="en-US" sz="1100" b="1" dirty="0">
                <a:latin typeface="Courier New" pitchFamily="49" charset="0"/>
              </a:rPr>
              <a:t>[p](</a:t>
            </a:r>
            <a:r>
              <a:rPr lang="fr-FR" altLang="en-US" sz="1100" b="1" dirty="0" err="1">
                <a:latin typeface="Courier New" pitchFamily="49" charset="0"/>
              </a:rPr>
              <a:t>id,tok</a:t>
            </a:r>
            <a:r>
              <a:rPr lang="fr-FR" altLang="en-US" sz="1100" b="1" dirty="0"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ct val="10000"/>
              </a:spcBef>
            </a:pPr>
            <a:r>
              <a:rPr lang="fr-FR" altLang="en-US" sz="1100" b="1" dirty="0">
                <a:latin typeface="Courier New" pitchFamily="49" charset="0"/>
              </a:rPr>
              <a:t>		</a:t>
            </a:r>
            <a:r>
              <a:rPr lang="fr-FR" altLang="en-US" sz="1100" b="1" dirty="0" err="1">
                <a:latin typeface="Courier New" pitchFamily="49" charset="0"/>
              </a:rPr>
              <a:t>rec</a:t>
            </a:r>
            <a:r>
              <a:rPr lang="fr-FR" altLang="en-US" sz="1100" b="1" dirty="0">
                <a:latin typeface="Courier New" pitchFamily="49" charset="0"/>
              </a:rPr>
              <a:t>[id] = </a:t>
            </a:r>
            <a:r>
              <a:rPr lang="fr-FR" altLang="en-US" sz="1100" b="1" dirty="0" err="1">
                <a:latin typeface="Courier New" pitchFamily="49" charset="0"/>
              </a:rPr>
              <a:t>true</a:t>
            </a:r>
            <a:r>
              <a:rPr lang="fr-FR" altLang="en-US" sz="1100" b="1" dirty="0">
                <a:latin typeface="Courier New" pitchFamily="49" charset="0"/>
              </a:rPr>
              <a:t>; r = r-1;}</a:t>
            </a:r>
          </a:p>
          <a:p>
            <a:pPr eaLnBrk="1" hangingPunct="1">
              <a:spcBef>
                <a:spcPct val="10000"/>
              </a:spcBef>
            </a:pPr>
            <a:r>
              <a:rPr lang="fr-FR" altLang="en-US" sz="1100" dirty="0">
                <a:solidFill>
                  <a:schemeClr val="accent2"/>
                </a:solidFill>
                <a:latin typeface="Courier New" pitchFamily="49" charset="0"/>
              </a:rPr>
              <a:t>/* de la un </a:t>
            </a:r>
            <a:r>
              <a:rPr lang="fr-FR" altLang="en-US" sz="1100" dirty="0" err="1">
                <a:solidFill>
                  <a:schemeClr val="accent2"/>
                </a:solidFill>
                <a:latin typeface="Courier New" pitchFamily="49" charset="0"/>
              </a:rPr>
              <a:t>singur</a:t>
            </a:r>
            <a:r>
              <a:rPr lang="fr-FR" altLang="en-US" sz="11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fr-FR" altLang="en-US" sz="1100" dirty="0" err="1">
                <a:solidFill>
                  <a:schemeClr val="accent2"/>
                </a:solidFill>
                <a:latin typeface="Courier New" pitchFamily="49" charset="0"/>
              </a:rPr>
              <a:t>vecin</a:t>
            </a:r>
            <a:r>
              <a:rPr lang="fr-FR" altLang="en-US" sz="1100" dirty="0">
                <a:solidFill>
                  <a:schemeClr val="accent2"/>
                </a:solidFill>
                <a:latin typeface="Courier New" pitchFamily="49" charset="0"/>
              </a:rPr>
              <a:t>, q0, nu s-a </a:t>
            </a:r>
            <a:r>
              <a:rPr lang="fr-FR" altLang="en-US" sz="1100" dirty="0" err="1">
                <a:solidFill>
                  <a:schemeClr val="accent2"/>
                </a:solidFill>
                <a:latin typeface="Courier New" pitchFamily="49" charset="0"/>
              </a:rPr>
              <a:t>primit</a:t>
            </a:r>
            <a:r>
              <a:rPr lang="fr-FR" altLang="en-US" sz="11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fr-FR" altLang="en-US" sz="1100" dirty="0" err="1">
                <a:solidFill>
                  <a:schemeClr val="accent2"/>
                </a:solidFill>
                <a:latin typeface="Courier New" pitchFamily="49" charset="0"/>
              </a:rPr>
              <a:t>mesaj</a:t>
            </a:r>
            <a:r>
              <a:rPr lang="fr-FR" altLang="en-US" sz="1100" dirty="0">
                <a:solidFill>
                  <a:schemeClr val="accent2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10000"/>
              </a:spcBef>
            </a:pPr>
            <a:r>
              <a:rPr lang="fr-FR" altLang="en-US" sz="1100" b="1" dirty="0">
                <a:latin typeface="Courier New" pitchFamily="49" charset="0"/>
              </a:rPr>
              <a:t>  </a:t>
            </a:r>
            <a:r>
              <a:rPr lang="fr-FR" altLang="en-US" sz="1100" b="1" dirty="0" err="1">
                <a:latin typeface="Courier" charset="0"/>
              </a:rPr>
              <a:t>afla</a:t>
            </a:r>
            <a:r>
              <a:rPr lang="fr-FR" altLang="en-US" sz="1100" b="1" dirty="0">
                <a:latin typeface="Courier" charset="0"/>
              </a:rPr>
              <a:t> q0: </a:t>
            </a:r>
            <a:r>
              <a:rPr lang="fr-FR" altLang="en-US" sz="1100" b="1" dirty="0" err="1">
                <a:latin typeface="Courier" charset="0"/>
              </a:rPr>
              <a:t>Vecini</a:t>
            </a:r>
            <a:r>
              <a:rPr lang="fr-FR" altLang="en-US" sz="1100" b="1" dirty="0">
                <a:latin typeface="Courier" charset="0"/>
              </a:rPr>
              <a:t>[q0] </a:t>
            </a:r>
            <a:r>
              <a:rPr lang="fr-FR" altLang="en-US" sz="1100" b="1" dirty="0">
                <a:solidFill>
                  <a:srgbClr val="6B6BCF"/>
                </a:solidFill>
                <a:latin typeface="Courier" charset="0"/>
              </a:rPr>
              <a:t>and</a:t>
            </a:r>
            <a:r>
              <a:rPr lang="fr-FR" altLang="en-US" sz="1100" b="1" dirty="0">
                <a:latin typeface="Courier" charset="0"/>
              </a:rPr>
              <a:t> </a:t>
            </a:r>
            <a:r>
              <a:rPr lang="fr-FR" altLang="en-US" sz="1100" b="1" dirty="0">
                <a:solidFill>
                  <a:srgbClr val="6B6BCF"/>
                </a:solidFill>
                <a:latin typeface="Courier" charset="0"/>
              </a:rPr>
              <a:t>NOT</a:t>
            </a:r>
            <a:r>
              <a:rPr lang="fr-FR" altLang="en-US" sz="1100" b="1" dirty="0">
                <a:latin typeface="Courier" charset="0"/>
              </a:rPr>
              <a:t> </a:t>
            </a:r>
            <a:r>
              <a:rPr lang="fr-FR" altLang="en-US" sz="1100" b="1" dirty="0" err="1">
                <a:latin typeface="Courier" charset="0"/>
              </a:rPr>
              <a:t>rec</a:t>
            </a:r>
            <a:r>
              <a:rPr lang="fr-FR" altLang="en-US" sz="1100" b="1" dirty="0">
                <a:latin typeface="Courier" charset="0"/>
              </a:rPr>
              <a:t>[q0];</a:t>
            </a:r>
            <a:endParaRPr lang="fr-FR" altLang="en-US" sz="1100" b="1" dirty="0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fr-FR" altLang="en-US" sz="1100" b="1" dirty="0">
                <a:latin typeface="Courier New" pitchFamily="49" charset="0"/>
              </a:rPr>
              <a:t>  </a:t>
            </a:r>
            <a:r>
              <a:rPr lang="fr-FR" altLang="en-US" sz="1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send</a:t>
            </a:r>
            <a:r>
              <a:rPr lang="fr-F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fr-FR" altLang="en-US" sz="1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</a:t>
            </a:r>
            <a:r>
              <a:rPr lang="fr-F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[q0](p, </a:t>
            </a:r>
            <a:r>
              <a:rPr lang="fr-FR" altLang="en-US" sz="1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tok</a:t>
            </a:r>
            <a:r>
              <a:rPr lang="fr-F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fr-FR" altLang="en-US" sz="1100" b="1" dirty="0">
                <a:latin typeface="Courier New" pitchFamily="49" charset="0"/>
              </a:rPr>
              <a:t>  </a:t>
            </a:r>
            <a:r>
              <a:rPr lang="fr-FR" altLang="en-US" sz="1100" b="1" dirty="0" err="1">
                <a:solidFill>
                  <a:schemeClr val="hlink"/>
                </a:solidFill>
                <a:latin typeface="Courier New" pitchFamily="49" charset="0"/>
              </a:rPr>
              <a:t>receive</a:t>
            </a:r>
            <a:r>
              <a:rPr lang="fr-FR" altLang="en-US" sz="1100" b="1" dirty="0">
                <a:latin typeface="Courier New" pitchFamily="49" charset="0"/>
              </a:rPr>
              <a:t> </a:t>
            </a:r>
            <a:r>
              <a:rPr lang="fr-FR" altLang="en-US" sz="1100" b="1" dirty="0" err="1">
                <a:latin typeface="Courier New" pitchFamily="49" charset="0"/>
              </a:rPr>
              <a:t>ch</a:t>
            </a:r>
            <a:r>
              <a:rPr lang="fr-FR" altLang="en-US" sz="1100" b="1" dirty="0">
                <a:latin typeface="Courier New" pitchFamily="49" charset="0"/>
              </a:rPr>
              <a:t>[p](q0, </a:t>
            </a:r>
            <a:r>
              <a:rPr lang="fr-FR" altLang="en-US" sz="1100" b="1" dirty="0" err="1">
                <a:latin typeface="Courier New" pitchFamily="49" charset="0"/>
              </a:rPr>
              <a:t>tok</a:t>
            </a:r>
            <a:r>
              <a:rPr lang="fr-FR" altLang="en-US" sz="1100" b="1" dirty="0">
                <a:latin typeface="Courier New" pitchFamily="49" charset="0"/>
              </a:rPr>
              <a:t>); </a:t>
            </a:r>
            <a:r>
              <a:rPr lang="fr-FR" altLang="en-US" sz="1100" b="1" dirty="0" err="1">
                <a:latin typeface="Courier New" pitchFamily="49" charset="0"/>
              </a:rPr>
              <a:t>rec</a:t>
            </a:r>
            <a:r>
              <a:rPr lang="fr-FR" altLang="en-US" sz="1100" b="1" dirty="0">
                <a:latin typeface="Courier New" pitchFamily="49" charset="0"/>
              </a:rPr>
              <a:t>[q0] = </a:t>
            </a:r>
            <a:r>
              <a:rPr lang="fr-FR" altLang="en-US" sz="1100" b="1" dirty="0" err="1">
                <a:latin typeface="Courier New" pitchFamily="49" charset="0"/>
              </a:rPr>
              <a:t>true</a:t>
            </a:r>
            <a:r>
              <a:rPr lang="fr-FR" altLang="en-US" sz="11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fr-FR" altLang="en-US" sz="1200" b="1" dirty="0">
                <a:latin typeface="Courier New" pitchFamily="49" charset="0"/>
              </a:rPr>
              <a:t>  </a:t>
            </a:r>
            <a:r>
              <a:rPr lang="fr-FR" altLang="en-US" sz="1200" b="1" i="1" dirty="0" err="1">
                <a:latin typeface="Courier New" pitchFamily="49" charset="0"/>
              </a:rPr>
              <a:t>decide</a:t>
            </a:r>
            <a:r>
              <a:rPr lang="fr-FR" altLang="en-US" sz="1200" b="1" dirty="0">
                <a:latin typeface="Courier New" pitchFamily="49" charset="0"/>
              </a:rPr>
              <a:t>;</a:t>
            </a:r>
            <a:endParaRPr lang="pt-BR" altLang="en-US" sz="1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3325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arbore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56792"/>
                <a:ext cx="8856984" cy="5112568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(3)  "decide" </a:t>
                </a:r>
                <a:r>
                  <a:rPr lang="en-US" sz="1600" dirty="0" err="1"/>
                  <a:t>este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precedat</a:t>
                </a:r>
                <a:r>
                  <a:rPr lang="en-US" sz="1600" dirty="0"/>
                  <a:t> de un </a:t>
                </a:r>
                <a:r>
                  <a:rPr lang="en-US" sz="1600" dirty="0" err="1"/>
                  <a:t>eveniment</a:t>
                </a:r>
                <a:r>
                  <a:rPr lang="en-US" sz="1600" dirty="0"/>
                  <a:t> in </a:t>
                </a:r>
                <a:r>
                  <a:rPr lang="en-US" sz="1600" dirty="0" err="1"/>
                  <a:t>fiecare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proces</a:t>
                </a:r>
                <a:endParaRPr lang="en-US" sz="1600" dirty="0"/>
              </a:p>
              <a:p>
                <a:pPr eaLnBrk="1" hangingPunct="1">
                  <a:spcAft>
                    <a:spcPct val="30000"/>
                  </a:spcAft>
                </a:pPr>
                <a:r>
                  <a:rPr lang="pt-BR" altLang="en-US" sz="1600" dirty="0"/>
                  <a:t>Fie: 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f</a:t>
                </a:r>
                <a:r>
                  <a:rPr lang="pt-BR" altLang="en-US" sz="1600" baseline="-25000" dirty="0">
                    <a:solidFill>
                      <a:srgbClr val="0000FF"/>
                    </a:solidFill>
                  </a:rPr>
                  <a:t>pq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 </a:t>
                </a:r>
                <a:r>
                  <a:rPr lang="pt-BR" altLang="en-US" sz="1600" b="1" dirty="0" smtClean="0">
                    <a:solidFill>
                      <a:srgbClr val="0000FF"/>
                    </a:solidFill>
                  </a:rPr>
                  <a:t>transmiterea</a:t>
                </a:r>
                <a:r>
                  <a:rPr lang="pt-BR" altLang="en-US" sz="1600" dirty="0" smtClean="0">
                    <a:solidFill>
                      <a:srgbClr val="0000FF"/>
                    </a:solidFill>
                  </a:rPr>
                  <a:t> 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unui mesaj de la p la q</a:t>
                </a:r>
              </a:p>
              <a:p>
                <a:pPr lvl="1" eaLnBrk="1" hangingPunct="1">
                  <a:spcAft>
                    <a:spcPct val="30000"/>
                  </a:spcAft>
                </a:pPr>
                <a:r>
                  <a:rPr lang="pt-BR" altLang="en-US" sz="1600" dirty="0">
                    <a:solidFill>
                      <a:srgbClr val="0000FF"/>
                    </a:solidFill>
                  </a:rPr>
                  <a:t>g</a:t>
                </a:r>
                <a:r>
                  <a:rPr lang="pt-BR" altLang="en-US" sz="1600" baseline="-25000" dirty="0">
                    <a:solidFill>
                      <a:srgbClr val="0000FF"/>
                    </a:solidFill>
                  </a:rPr>
                  <a:t>pq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 </a:t>
                </a:r>
                <a:r>
                  <a:rPr lang="pt-BR" altLang="en-US" sz="1600" b="1" dirty="0">
                    <a:solidFill>
                      <a:srgbClr val="0000FF"/>
                    </a:solidFill>
                  </a:rPr>
                  <a:t>receptia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 la q a unui mesaj transmis de p</a:t>
                </a:r>
              </a:p>
              <a:p>
                <a:pPr lvl="1" eaLnBrk="1" hangingPunct="1">
                  <a:spcAft>
                    <a:spcPct val="30000"/>
                  </a:spcAft>
                </a:pPr>
                <a:r>
                  <a:rPr lang="pt-BR" altLang="en-US" sz="1600" dirty="0">
                    <a:solidFill>
                      <a:srgbClr val="0000FF"/>
                    </a:solidFill>
                  </a:rPr>
                  <a:t>Cs submulţimea evenimentelor </a:t>
                </a:r>
                <a:r>
                  <a:rPr lang="pt-BR" altLang="en-US" sz="1600" b="1" dirty="0">
                    <a:solidFill>
                      <a:srgbClr val="0000FF"/>
                    </a:solidFill>
                  </a:rPr>
                  <a:t>e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 produse în procesul </a:t>
                </a:r>
                <a:r>
                  <a:rPr lang="pt-BR" altLang="en-US" sz="1600" b="1" dirty="0">
                    <a:solidFill>
                      <a:srgbClr val="0000FF"/>
                    </a:solidFill>
                  </a:rPr>
                  <a:t>s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 </a:t>
                </a:r>
              </a:p>
              <a:p>
                <a:pPr lvl="1" eaLnBrk="1" hangingPunct="1">
                  <a:spcAft>
                    <a:spcPct val="30000"/>
                  </a:spcAft>
                </a:pPr>
                <a:r>
                  <a:rPr lang="pt-BR" altLang="en-US" sz="1600" dirty="0">
                    <a:solidFill>
                      <a:srgbClr val="0000FF"/>
                    </a:solidFill>
                  </a:rPr>
                  <a:t>≤ relaţia de precedenţă</a:t>
                </a:r>
                <a:r>
                  <a:rPr lang="en-US" altLang="en-US" sz="1600" dirty="0">
                    <a:solidFill>
                      <a:srgbClr val="0000FF"/>
                    </a:solidFill>
                  </a:rPr>
                  <a:t> </a:t>
                </a:r>
                <a:endParaRPr lang="pt-BR" altLang="en-US" sz="1600" dirty="0">
                  <a:solidFill>
                    <a:srgbClr val="0000FF"/>
                  </a:solidFill>
                </a:endParaRPr>
              </a:p>
              <a:p>
                <a:pPr eaLnBrk="1" hangingPunct="1">
                  <a:spcAft>
                    <a:spcPct val="10000"/>
                  </a:spcAft>
                </a:pPr>
                <a:r>
                  <a:rPr lang="fr-FR" altLang="en-US" sz="1600" dirty="0"/>
                  <a:t>Se </a:t>
                </a:r>
                <a:r>
                  <a:rPr lang="fr-FR" altLang="en-US" sz="1600" dirty="0" err="1"/>
                  <a:t>dem</a:t>
                </a:r>
                <a:r>
                  <a:rPr lang="fr-FR" altLang="en-US" sz="1600" dirty="0"/>
                  <a:t>. </a:t>
                </a:r>
                <a:r>
                  <a:rPr lang="fr-FR" altLang="en-US" sz="1600" dirty="0" err="1"/>
                  <a:t>prin</a:t>
                </a:r>
                <a:r>
                  <a:rPr lang="fr-FR" altLang="en-US" sz="1600" dirty="0"/>
                  <a:t> </a:t>
                </a:r>
                <a:r>
                  <a:rPr lang="fr-FR" altLang="en-US" sz="1600" dirty="0" err="1"/>
                  <a:t>inductie</a:t>
                </a:r>
                <a:r>
                  <a:rPr lang="fr-FR" altLang="en-US" sz="1600" dirty="0"/>
                  <a:t> peste </a:t>
                </a:r>
                <a:r>
                  <a:rPr lang="fr-FR" altLang="en-US" sz="1600" dirty="0" err="1"/>
                  <a:t>evenimentele</a:t>
                </a:r>
                <a:r>
                  <a:rPr lang="fr-FR" altLang="en-US" sz="1600" dirty="0"/>
                  <a:t> de </a:t>
                </a:r>
                <a:r>
                  <a:rPr lang="fr-FR" altLang="en-US" sz="1600" dirty="0" err="1">
                    <a:solidFill>
                      <a:srgbClr val="0000FF"/>
                    </a:solidFill>
                  </a:rPr>
                  <a:t>recepţie</a:t>
                </a:r>
                <a:r>
                  <a:rPr lang="fr-FR" altLang="en-US" sz="1600" dirty="0"/>
                  <a:t>: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fr-FR" altLang="en-US" sz="1600" b="1" dirty="0"/>
                  <a:t>	</a:t>
                </a:r>
                <a:r>
                  <a:rPr lang="fr-FR" altLang="en-US" sz="1600" b="1" dirty="0" err="1"/>
                  <a:t>pentru</a:t>
                </a:r>
                <a:r>
                  <a:rPr lang="fr-FR" altLang="en-US" sz="1600" b="1" dirty="0"/>
                  <a:t> </a:t>
                </a:r>
                <a:r>
                  <a:rPr lang="fr-FR" altLang="en-US" sz="1600" b="1" dirty="0" err="1">
                    <a:solidFill>
                      <a:schemeClr val="accent2"/>
                    </a:solidFill>
                  </a:rPr>
                  <a:t>orice</a:t>
                </a:r>
                <a:r>
                  <a:rPr lang="fr-FR" altLang="en-US" sz="1600" b="1" dirty="0"/>
                  <a:t> s </a:t>
                </a:r>
                <a:r>
                  <a:rPr lang="fr-FR" altLang="en-US" sz="1600" b="1" dirty="0" err="1"/>
                  <a:t>din</a:t>
                </a:r>
                <a:r>
                  <a:rPr lang="fr-FR" altLang="en-US" sz="1600" b="1" dirty="0"/>
                  <a:t> </a:t>
                </a:r>
                <a:r>
                  <a:rPr lang="fr-FR" altLang="en-US" sz="1600" b="1" dirty="0" err="1"/>
                  <a:t>Tpq</a:t>
                </a:r>
                <a:r>
                  <a:rPr lang="fr-FR" altLang="en-US" sz="1600" b="1" dirty="0"/>
                  <a:t> </a:t>
                </a:r>
                <a:r>
                  <a:rPr lang="fr-FR" altLang="en-US" sz="1600" b="1" dirty="0" err="1"/>
                  <a:t>există</a:t>
                </a:r>
                <a:r>
                  <a:rPr lang="fr-FR" altLang="en-US" sz="1600" b="1" dirty="0"/>
                  <a:t> e </a:t>
                </a:r>
                <a14:m>
                  <m:oMath xmlns:m="http://schemas.openxmlformats.org/officeDocument/2006/math">
                    <m:r>
                      <a:rPr lang="fr-FR" altLang="en-US" sz="1600" b="1" i="1" dirty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fr-FR" altLang="en-US" sz="1600" b="1" dirty="0"/>
                  <a:t> Cs : e </a:t>
                </a:r>
                <a:r>
                  <a:rPr lang="fr-FR" altLang="en-US" sz="1600" dirty="0"/>
                  <a:t>≤</a:t>
                </a:r>
                <a:r>
                  <a:rPr lang="fr-FR" altLang="en-US" sz="1600" b="1" dirty="0"/>
                  <a:t> </a:t>
                </a:r>
                <a:r>
                  <a:rPr lang="fr-FR" altLang="en-US" sz="1600" b="1" dirty="0" err="1"/>
                  <a:t>g</a:t>
                </a:r>
                <a:r>
                  <a:rPr lang="fr-FR" altLang="en-US" sz="1600" b="1" baseline="-25000" dirty="0" err="1"/>
                  <a:t>pq</a:t>
                </a:r>
                <a:r>
                  <a:rPr lang="fr-FR" altLang="en-US" sz="1600" dirty="0"/>
                  <a:t> </a:t>
                </a:r>
              </a:p>
              <a:p>
                <a:pPr eaLnBrk="1" hangingPunct="1">
                  <a:spcAft>
                    <a:spcPct val="30000"/>
                  </a:spcAft>
                </a:pPr>
                <a:r>
                  <a:rPr lang="pt-BR" altLang="en-US" sz="1600" dirty="0"/>
                  <a:t>Presupunem că propozitia este adevărată pentru toate evenimentele </a:t>
                </a:r>
                <a:r>
                  <a:rPr lang="pt-BR" altLang="en-US" sz="1600" i="1" dirty="0"/>
                  <a:t>receive</a:t>
                </a:r>
                <a:r>
                  <a:rPr lang="pt-BR" altLang="en-US" sz="1600" dirty="0"/>
                  <a:t> care preced  g</a:t>
                </a:r>
                <a:r>
                  <a:rPr lang="pt-BR" altLang="en-US" sz="1600" baseline="-25000" dirty="0"/>
                  <a:t>pq</a:t>
                </a:r>
                <a:r>
                  <a:rPr lang="pt-BR" altLang="en-US" sz="1600" dirty="0"/>
                  <a:t> şi demonstrăm că este adevărată şi pentru g</a:t>
                </a:r>
                <a:r>
                  <a:rPr lang="pt-BR" altLang="en-US" sz="1600" baseline="-25000" dirty="0"/>
                  <a:t>pq</a:t>
                </a:r>
                <a:r>
                  <a:rPr lang="pt-BR" altLang="en-US" sz="1600" dirty="0"/>
                  <a:t>. </a:t>
                </a:r>
                <a:endParaRPr lang="fr-FR" altLang="en-US" sz="1600" dirty="0"/>
              </a:p>
              <a:p>
                <a:pPr eaLnBrk="1" hangingPunct="1">
                  <a:spcAft>
                    <a:spcPct val="30000"/>
                  </a:spcAft>
                </a:pPr>
                <a:r>
                  <a:rPr lang="pt-BR" altLang="en-US" sz="1600" dirty="0"/>
                  <a:t>cf. algoritm, 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p</a:t>
                </a:r>
                <a:r>
                  <a:rPr lang="pt-BR" altLang="en-US" sz="1600" dirty="0"/>
                  <a:t> trimite mesaj lui 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q</a:t>
                </a:r>
                <a:r>
                  <a:rPr lang="pt-BR" altLang="en-US" sz="1600" dirty="0"/>
                  <a:t> dupa ce primeste mesaj de la toti ceilalti vecini </a:t>
                </a:r>
                <a:r>
                  <a:rPr lang="pt-BR" altLang="en-US" sz="1600" dirty="0">
                    <a:solidFill>
                      <a:srgbClr val="0000FF"/>
                    </a:solidFill>
                  </a:rPr>
                  <a:t>r</a:t>
                </a:r>
              </a:p>
              <a:p>
                <a:pPr eaLnBrk="1" hangingPunct="1">
                  <a:spcAft>
                    <a:spcPct val="30000"/>
                  </a:spcAft>
                </a:pPr>
                <a:r>
                  <a:rPr lang="pt-BR" altLang="en-US" sz="1600" dirty="0" smtClean="0"/>
                  <a:t>In </a:t>
                </a:r>
                <a:r>
                  <a:rPr lang="pt-BR" altLang="en-US" sz="1600" dirty="0"/>
                  <a:t>Trp (similar in celilalti sub-arbori din Tpq):</a:t>
                </a:r>
              </a:p>
              <a:p>
                <a:pPr eaLnBrk="1" hangingPunct="1">
                  <a:spcAft>
                    <a:spcPct val="30000"/>
                  </a:spcAft>
                </a:pPr>
                <a:r>
                  <a:rPr lang="pt-BR" altLang="en-US" sz="1600" b="1" dirty="0"/>
                  <a:t>e ≤ g</a:t>
                </a:r>
                <a:r>
                  <a:rPr lang="pt-BR" altLang="en-US" sz="1600" b="1" baseline="-25000" dirty="0"/>
                  <a:t>rp</a:t>
                </a:r>
                <a:r>
                  <a:rPr lang="pt-BR" altLang="en-US" sz="1600" b="1" dirty="0"/>
                  <a:t> (ipoteza inductie)</a:t>
                </a:r>
              </a:p>
              <a:p>
                <a:pPr eaLnBrk="1" hangingPunct="1">
                  <a:spcAft>
                    <a:spcPct val="30000"/>
                  </a:spcAft>
                </a:pPr>
                <a:r>
                  <a:rPr lang="pt-BR" altLang="en-US" sz="1600" b="1" dirty="0"/>
                  <a:t>g</a:t>
                </a:r>
                <a:r>
                  <a:rPr lang="pt-BR" altLang="en-US" sz="1600" b="1" baseline="-25000" dirty="0"/>
                  <a:t>rp</a:t>
                </a:r>
                <a:r>
                  <a:rPr lang="pt-BR" altLang="en-US" sz="1600" b="1" dirty="0"/>
                  <a:t>  ≤ f</a:t>
                </a:r>
                <a:r>
                  <a:rPr lang="pt-BR" altLang="en-US" sz="1600" b="1" baseline="-25000" dirty="0"/>
                  <a:t>pq</a:t>
                </a:r>
              </a:p>
              <a:p>
                <a:pPr eaLnBrk="1" hangingPunct="1">
                  <a:spcAft>
                    <a:spcPct val="30000"/>
                  </a:spcAft>
                </a:pPr>
                <a:r>
                  <a:rPr lang="pt-BR" altLang="en-US" sz="1600" b="1" dirty="0"/>
                  <a:t>f</a:t>
                </a:r>
                <a:r>
                  <a:rPr lang="pt-BR" altLang="en-US" sz="1600" b="1" baseline="-25000" dirty="0"/>
                  <a:t>pq</a:t>
                </a:r>
                <a:r>
                  <a:rPr lang="pt-BR" altLang="en-US" sz="1600" b="1" dirty="0"/>
                  <a:t>  ≤ g</a:t>
                </a:r>
                <a:r>
                  <a:rPr lang="pt-BR" altLang="en-US" sz="1600" b="1" baseline="-25000" dirty="0"/>
                  <a:t>pq</a:t>
                </a:r>
              </a:p>
              <a:p>
                <a:pPr eaLnBrk="1" hangingPunct="1">
                  <a:spcAft>
                    <a:spcPct val="30000"/>
                  </a:spcAft>
                </a:pPr>
                <a:r>
                  <a:rPr lang="pt-BR" altLang="en-US" sz="1600" b="1" dirty="0">
                    <a:sym typeface="Wingdings" pitchFamily="2" charset="2"/>
                  </a:rPr>
                  <a:t> </a:t>
                </a:r>
                <a:r>
                  <a:rPr lang="pt-BR" altLang="en-US" sz="1600" b="1" dirty="0"/>
                  <a:t>e ≤ g</a:t>
                </a:r>
                <a:r>
                  <a:rPr lang="pt-BR" altLang="en-US" sz="1600" b="1" baseline="-25000" dirty="0"/>
                  <a:t>pq 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56792"/>
                <a:ext cx="8856984" cy="5112568"/>
              </a:xfrm>
              <a:blipFill rotWithShape="1">
                <a:blip r:embed="rId2"/>
                <a:stretch>
                  <a:fillRect l="-275" t="-358" b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549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ecou</a:t>
            </a:r>
            <a:r>
              <a:rPr lang="en-US" sz="3200" dirty="0" smtClean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7"/>
                <a:ext cx="8928992" cy="5445224"/>
              </a:xfrm>
            </p:spPr>
            <p:txBody>
              <a:bodyPr anchor="ctr" anchorCtr="0"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 smtClean="0"/>
                  <a:t>se </a:t>
                </a:r>
                <a:r>
                  <a:rPr lang="en-US" sz="2200" dirty="0" err="1" smtClean="0"/>
                  <a:t>aplic</a:t>
                </a:r>
                <a:r>
                  <a:rPr lang="ro-RO" sz="2200" dirty="0" smtClean="0"/>
                  <a:t>ă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unor</a:t>
                </a:r>
                <a:r>
                  <a:rPr lang="en-US" sz="2200" dirty="0" smtClean="0"/>
                  <a:t> </a:t>
                </a:r>
                <a:r>
                  <a:rPr lang="en-US" sz="2200" b="1" dirty="0" err="1" smtClean="0"/>
                  <a:t>topologii</a:t>
                </a:r>
                <a:r>
                  <a:rPr lang="en-US" sz="2200" b="1" dirty="0" smtClean="0"/>
                  <a:t> </a:t>
                </a:r>
                <a:r>
                  <a:rPr lang="en-US" sz="2200" b="1" dirty="0" err="1" smtClean="0"/>
                  <a:t>arbitrare</a:t>
                </a:r>
                <a:endParaRPr lang="ro-RO" sz="2200" b="1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2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 err="1" smtClean="0"/>
                  <a:t>este</a:t>
                </a:r>
                <a:r>
                  <a:rPr lang="en-US" sz="2200" dirty="0" smtClean="0"/>
                  <a:t> </a:t>
                </a:r>
                <a:r>
                  <a:rPr lang="en-US" sz="2200" b="1" dirty="0" err="1" smtClean="0"/>
                  <a:t>centralizat</a:t>
                </a:r>
                <a:r>
                  <a:rPr lang="en-US" sz="2200" dirty="0" smtClean="0"/>
                  <a:t>; exist</a:t>
                </a:r>
                <a:r>
                  <a:rPr lang="ro-RO" sz="2200" dirty="0" smtClean="0"/>
                  <a:t>ă</a:t>
                </a:r>
                <a:r>
                  <a:rPr lang="en-US" sz="2200" dirty="0" smtClean="0"/>
                  <a:t> un </a:t>
                </a:r>
                <a:r>
                  <a:rPr lang="en-US" sz="2200" dirty="0" err="1" smtClean="0"/>
                  <a:t>singur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ini</a:t>
                </a:r>
                <a:r>
                  <a:rPr lang="ro-RO" sz="2200" dirty="0" smtClean="0"/>
                  <a:t>ț</a:t>
                </a:r>
                <a:r>
                  <a:rPr lang="en-US" sz="2200" dirty="0" err="1" smtClean="0"/>
                  <a:t>iator</a:t>
                </a:r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ro-RO" sz="2200" i="1" dirty="0" smtClean="0">
                        <a:latin typeface="Cambria Math"/>
                      </a:rPr>
                      <m:t>𝐼</m:t>
                    </m:r>
                  </m:oMath>
                </a14:m>
                <a:endParaRPr lang="ro-RO" sz="22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2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 err="1" smtClean="0"/>
                  <a:t>propus</a:t>
                </a:r>
                <a:r>
                  <a:rPr lang="en-US" sz="2200" dirty="0" smtClean="0"/>
                  <a:t> de Chang; </a:t>
                </a:r>
                <a:r>
                  <a:rPr lang="en-US" altLang="en-US" sz="2400" dirty="0" err="1">
                    <a:ea typeface="ＭＳ Ｐゴシック" pitchFamily="34" charset="-128"/>
                  </a:rPr>
                  <a:t>prezentam</a:t>
                </a:r>
                <a:r>
                  <a:rPr lang="en-US" altLang="en-US" sz="2400" dirty="0">
                    <a:ea typeface="ＭＳ Ｐゴシック" pitchFamily="34" charset="-128"/>
                  </a:rPr>
                  <a:t> </a:t>
                </a:r>
                <a:r>
                  <a:rPr lang="en-US" altLang="en-US" sz="2400" dirty="0" err="1">
                    <a:ea typeface="ＭＳ Ｐゴシック" pitchFamily="34" charset="-128"/>
                  </a:rPr>
                  <a:t>versiunea</a:t>
                </a:r>
                <a:r>
                  <a:rPr lang="en-US" altLang="en-US" sz="2400" dirty="0">
                    <a:ea typeface="ＭＳ Ｐゴシック" pitchFamily="34" charset="-128"/>
                  </a:rPr>
                  <a:t> </a:t>
                </a:r>
                <a:r>
                  <a:rPr lang="en-US" sz="2200" dirty="0" err="1" smtClean="0"/>
                  <a:t>mai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eficient</a:t>
                </a:r>
                <a:r>
                  <a:rPr lang="ro-RO" sz="2200" dirty="0" smtClean="0"/>
                  <a:t>ă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Segall</a:t>
                </a:r>
                <a:endParaRPr lang="ro-RO" sz="22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2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 err="1" smtClean="0"/>
                  <a:t>bazat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inundarea</a:t>
                </a:r>
                <a:r>
                  <a:rPr lang="en-US" sz="2200" dirty="0" smtClean="0"/>
                  <a:t> re</a:t>
                </a:r>
                <a:r>
                  <a:rPr lang="ro-RO" sz="2200" dirty="0" smtClean="0"/>
                  <a:t>ț</a:t>
                </a:r>
                <a:r>
                  <a:rPr lang="en-US" sz="2200" dirty="0" err="1" smtClean="0"/>
                  <a:t>elei</a:t>
                </a:r>
                <a:r>
                  <a:rPr lang="en-US" sz="2200" dirty="0" smtClean="0"/>
                  <a:t> cu </a:t>
                </a:r>
                <a:r>
                  <a:rPr lang="en-US" sz="2200" dirty="0" err="1" smtClean="0"/>
                  <a:t>mesaje</a:t>
                </a:r>
                <a:r>
                  <a:rPr lang="en-US" sz="2200" dirty="0" smtClean="0"/>
                  <a:t> </a:t>
                </a:r>
                <a:r>
                  <a:rPr lang="en-US" sz="2200" b="1" dirty="0" err="1" smtClean="0"/>
                  <a:t>tok</a:t>
                </a:r>
                <a:endParaRPr lang="en-US" sz="22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200" dirty="0" smtClean="0"/>
                  <a:t>se stabile</a:t>
                </a:r>
                <a:r>
                  <a:rPr lang="ro-RO" sz="2200" dirty="0" smtClean="0"/>
                  <a:t>ș</a:t>
                </a:r>
                <a:r>
                  <a:rPr lang="en-US" sz="2200" dirty="0" err="1" smtClean="0"/>
                  <a:t>te</a:t>
                </a:r>
                <a:r>
                  <a:rPr lang="en-US" sz="2200" dirty="0" smtClean="0"/>
                  <a:t> un arbore de </a:t>
                </a:r>
                <a:r>
                  <a:rPr lang="en-US" sz="2200" dirty="0" err="1" smtClean="0"/>
                  <a:t>acoperire</a:t>
                </a:r>
                <a:endParaRPr lang="en-US" sz="22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200" dirty="0" err="1" smtClean="0"/>
                  <a:t>mesaje</a:t>
                </a:r>
                <a:r>
                  <a:rPr lang="en-US" sz="2200" dirty="0" smtClean="0"/>
                  <a:t> </a:t>
                </a:r>
                <a:r>
                  <a:rPr lang="en-US" sz="2200" b="1" dirty="0" err="1" smtClean="0"/>
                  <a:t>tok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sunt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transmise</a:t>
                </a:r>
                <a:r>
                  <a:rPr lang="en-US" sz="2200" dirty="0" smtClean="0"/>
                  <a:t> </a:t>
                </a:r>
                <a:r>
                  <a:rPr lang="ro-RO" sz="2200" dirty="0" smtClean="0"/>
                  <a:t>î</a:t>
                </a:r>
                <a:r>
                  <a:rPr lang="en-US" sz="2200" dirty="0" err="1" smtClean="0"/>
                  <a:t>napoi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spre</a:t>
                </a:r>
                <a:r>
                  <a:rPr lang="en-US" sz="2200" dirty="0" smtClean="0"/>
                  <a:t> r</a:t>
                </a:r>
                <a:r>
                  <a:rPr lang="ro-RO" sz="2200" dirty="0" smtClean="0"/>
                  <a:t>ă</a:t>
                </a:r>
                <a:r>
                  <a:rPr lang="en-US" sz="2200" dirty="0" smtClean="0"/>
                  <a:t>d</a:t>
                </a:r>
                <a:r>
                  <a:rPr lang="ro-RO" sz="2200" dirty="0" smtClean="0"/>
                  <a:t>ă</a:t>
                </a:r>
                <a:r>
                  <a:rPr lang="en-US" sz="2200" dirty="0" err="1" smtClean="0"/>
                  <a:t>cin</a:t>
                </a:r>
                <a:r>
                  <a:rPr lang="ro-RO" sz="2200" dirty="0" smtClean="0"/>
                  <a:t>ă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prin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canalele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arborelui</a:t>
                </a:r>
                <a:r>
                  <a:rPr lang="en-US" sz="2200" dirty="0" smtClean="0"/>
                  <a:t> de </a:t>
                </a:r>
                <a:r>
                  <a:rPr lang="en-US" sz="2200" dirty="0" err="1" smtClean="0"/>
                  <a:t>acoperire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1946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7"/>
                <a:ext cx="8928992" cy="5445224"/>
              </a:xfrm>
              <a:blipFill rotWithShape="1"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ecou</a:t>
            </a:r>
            <a:r>
              <a:rPr lang="en-US" sz="3200" dirty="0" smtClean="0"/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7"/>
            <a:ext cx="8928992" cy="5445224"/>
          </a:xfrm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[1:n](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id,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tik_type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fr-FR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I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id_initiator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Proc(I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){</a:t>
            </a: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Vecini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[1:n] =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vecinii_lui_I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r =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numar_vecini_I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, id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tok_type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[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i=1 to n 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Vecini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[i]] 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[i](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I,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(r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0) { 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	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[I](id,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		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r </a:t>
            </a:r>
            <a:r>
              <a:rPr lang="fr-FR" sz="2000" dirty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–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1;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i="1" dirty="0" smtClean="0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ro-RO" sz="2000" i="1" dirty="0" smtClean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en-US" sz="2000" i="1" dirty="0" err="1" smtClean="0">
                <a:solidFill>
                  <a:srgbClr val="C00000"/>
                </a:solidFill>
                <a:latin typeface="Courier New" pitchFamily="49" charset="0"/>
              </a:rPr>
              <a:t>cide</a:t>
            </a:r>
            <a:r>
              <a:rPr lang="en-US" sz="2000" i="1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15400" cy="105273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ecou</a:t>
            </a:r>
            <a:r>
              <a:rPr lang="en-US" sz="2800" dirty="0" smtClean="0"/>
              <a:t>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67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</p:spPr>
            <p:txBody>
              <a:bodyPr anchor="ctr" anchorCtr="0"/>
              <a:lstStyle/>
              <a:p>
                <a:pPr eaLnBrk="1" hangingPunct="1">
                  <a:buFontTx/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process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Proc[p=1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to 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,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p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&lt;&gt;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I]{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bool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[1:n] =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vecinii_lui_p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; </a:t>
                </a:r>
              </a:p>
              <a:p>
                <a:pPr eaLnBrk="1" hangingPunct="1">
                  <a:buFontTx/>
                  <a:buNone/>
                </a:pP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int</a:t>
                </a: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r =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numar_vecini_p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,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id, </a:t>
                </a:r>
                <a:r>
                  <a:rPr lang="en-US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parinte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en-US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tok_type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 </a:t>
                </a:r>
                <a:r>
                  <a:rPr lang="ro-RO" sz="2000" b="1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receive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[p](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parinte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 r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r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-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1;</a:t>
                </a:r>
              </a:p>
              <a:p>
                <a:pPr eaLnBrk="1" hangingPunct="1">
                  <a:buFontTx/>
                  <a:buNone/>
                </a:pP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for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[q=1 to n 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st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[q] and q&lt;&gt;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parinte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 </a:t>
                </a:r>
              </a:p>
              <a:p>
                <a:pPr eaLnBrk="1" hangingPunct="1">
                  <a:buFontTx/>
                  <a:buNone/>
                </a:pPr>
                <a:r>
                  <a:rPr lang="fr-FR" sz="2000" b="1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send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[q](p,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while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(r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&gt;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0) { 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receive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[p](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id,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r := r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–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1; }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send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parinte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](p,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𝑴𝒆𝒔𝒂𝒋𝒆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ro-RO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</m:d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 , 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𝑻𝒊𝒎𝒑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𝑶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𝑵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</mc:Choice>
        <mc:Fallback>
          <p:sp>
            <p:nvSpPr>
              <p:cNvPr id="5867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  <a:blipFill rotWithShape="1"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052736"/>
          </a:xfrm>
        </p:spPr>
        <p:txBody>
          <a:bodyPr/>
          <a:lstStyle/>
          <a:p>
            <a:r>
              <a:rPr lang="en-US" sz="2800" dirty="0" err="1" smtClean="0"/>
              <a:t>Algoritmu</a:t>
            </a:r>
            <a:r>
              <a:rPr lang="ro-RO" sz="2800" dirty="0" smtClean="0"/>
              <a:t>l ecou (3)</a:t>
            </a:r>
            <a:r>
              <a:rPr lang="en-US" sz="2800" dirty="0" smtClean="0"/>
              <a:t> 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ro-RO" sz="2800" dirty="0" smtClean="0"/>
              <a:t>exemplu de execuție</a:t>
            </a:r>
            <a:endParaRPr lang="en-US" sz="2800" dirty="0" smtClean="0"/>
          </a:p>
        </p:txBody>
      </p:sp>
      <p:sp>
        <p:nvSpPr>
          <p:cNvPr id="82" name="Oval 3"/>
          <p:cNvSpPr/>
          <p:nvPr/>
        </p:nvSpPr>
        <p:spPr bwMode="auto">
          <a:xfrm>
            <a:off x="5983288" y="4219454"/>
            <a:ext cx="431800" cy="433388"/>
          </a:xfrm>
          <a:prstGeom prst="ellipse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8" name="Oval 4"/>
          <p:cNvSpPr/>
          <p:nvPr/>
        </p:nvSpPr>
        <p:spPr bwMode="auto">
          <a:xfrm>
            <a:off x="2867025" y="4219454"/>
            <a:ext cx="433388" cy="433388"/>
          </a:xfrm>
          <a:prstGeom prst="ellipse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58" name="Oval 1"/>
          <p:cNvSpPr/>
          <p:nvPr/>
        </p:nvSpPr>
        <p:spPr bwMode="auto">
          <a:xfrm rot="21573726">
            <a:off x="2867025" y="2173167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1</a:t>
            </a:r>
          </a:p>
        </p:txBody>
      </p:sp>
      <p:sp>
        <p:nvSpPr>
          <p:cNvPr id="59" name="Oval 2"/>
          <p:cNvSpPr/>
          <p:nvPr/>
        </p:nvSpPr>
        <p:spPr bwMode="auto">
          <a:xfrm rot="21573726">
            <a:off x="5984875" y="2176342"/>
            <a:ext cx="431800" cy="431800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cxnSp>
        <p:nvCxnSpPr>
          <p:cNvPr id="27660" name="Straight Arrow Connector 2-1"/>
          <p:cNvCxnSpPr>
            <a:cxnSpLocks noChangeShapeType="1"/>
            <a:stCxn id="59" idx="2"/>
            <a:endCxn id="58" idx="6"/>
          </p:cNvCxnSpPr>
          <p:nvPr/>
        </p:nvCxnSpPr>
        <p:spPr bwMode="auto">
          <a:xfrm flipH="1" flipV="1">
            <a:off x="3298819" y="2387417"/>
            <a:ext cx="2686062" cy="6475"/>
          </a:xfrm>
          <a:prstGeom prst="straightConnector1">
            <a:avLst/>
          </a:prstGeom>
          <a:ln w="31750">
            <a:headEnd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1" name="Straight Arrow Connector 2-3"/>
          <p:cNvCxnSpPr>
            <a:cxnSpLocks noChangeShapeType="1"/>
            <a:stCxn id="59" idx="4"/>
            <a:endCxn id="82" idx="0"/>
          </p:cNvCxnSpPr>
          <p:nvPr/>
        </p:nvCxnSpPr>
        <p:spPr bwMode="auto">
          <a:xfrm flipH="1">
            <a:off x="6199188" y="2608136"/>
            <a:ext cx="3237" cy="1611318"/>
          </a:xfrm>
          <a:prstGeom prst="straightConnector1">
            <a:avLst/>
          </a:prstGeom>
          <a:ln w="31750">
            <a:headEnd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2" name="Straight Arrow Connector 3-4"/>
          <p:cNvCxnSpPr>
            <a:cxnSpLocks noChangeShapeType="1"/>
            <a:stCxn id="82" idx="2"/>
            <a:endCxn id="8" idx="6"/>
          </p:cNvCxnSpPr>
          <p:nvPr/>
        </p:nvCxnSpPr>
        <p:spPr bwMode="auto">
          <a:xfrm flipH="1">
            <a:off x="3300413" y="4435354"/>
            <a:ext cx="2682875" cy="0"/>
          </a:xfrm>
          <a:prstGeom prst="straightConnector1">
            <a:avLst/>
          </a:prstGeom>
          <a:ln w="31750">
            <a:headEnd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3" name="Straight Arrow Connector 4-2"/>
          <p:cNvCxnSpPr>
            <a:cxnSpLocks noChangeShapeType="1"/>
            <a:stCxn id="8" idx="7"/>
            <a:endCxn id="59" idx="3"/>
          </p:cNvCxnSpPr>
          <p:nvPr/>
        </p:nvCxnSpPr>
        <p:spPr bwMode="auto">
          <a:xfrm flipV="1">
            <a:off x="3236945" y="2546068"/>
            <a:ext cx="2812337" cy="1736854"/>
          </a:xfrm>
          <a:prstGeom prst="straightConnector1">
            <a:avLst/>
          </a:prstGeom>
          <a:ln w="31750">
            <a:headEnd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Rounded Rectangular initiator"/>
          <p:cNvSpPr/>
          <p:nvPr/>
        </p:nvSpPr>
        <p:spPr bwMode="auto">
          <a:xfrm>
            <a:off x="900083" y="2180856"/>
            <a:ext cx="1655693" cy="407354"/>
          </a:xfrm>
          <a:prstGeom prst="wedgeRoundRectCallout">
            <a:avLst>
              <a:gd name="adj1" fmla="val 66669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1</a:t>
            </a:r>
            <a:r>
              <a:rPr kumimoji="0" lang="ro-R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este inițiator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TextBox grey"/>
          <p:cNvSpPr txBox="1">
            <a:spLocks noChangeArrowheads="1"/>
          </p:cNvSpPr>
          <p:nvPr/>
        </p:nvSpPr>
        <p:spPr bwMode="auto">
          <a:xfrm>
            <a:off x="819785" y="5779008"/>
            <a:ext cx="1508760" cy="619721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Vecini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= 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părinte 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=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r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      =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extBox blue 1"/>
          <p:cNvSpPr txBox="1">
            <a:spLocks noChangeArrowheads="1"/>
          </p:cNvSpPr>
          <p:nvPr/>
        </p:nvSpPr>
        <p:spPr bwMode="auto">
          <a:xfrm>
            <a:off x="2328545" y="5781949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8" name="TextBox blue 2"/>
          <p:cNvSpPr txBox="1">
            <a:spLocks noChangeArrowheads="1"/>
          </p:cNvSpPr>
          <p:nvPr/>
        </p:nvSpPr>
        <p:spPr bwMode="auto">
          <a:xfrm>
            <a:off x="2331720" y="5781949"/>
            <a:ext cx="1508760" cy="61264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0</a:t>
            </a:r>
            <a:endParaRPr lang="ro-RO" sz="1400" b="1" u="sng" dirty="0" smtClean="0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22" name="TextBox red 1"/>
          <p:cNvSpPr txBox="1">
            <a:spLocks noChangeArrowheads="1"/>
          </p:cNvSpPr>
          <p:nvPr/>
        </p:nvSpPr>
        <p:spPr bwMode="auto">
          <a:xfrm>
            <a:off x="3841296" y="578194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" name="TextBox red 2"/>
          <p:cNvSpPr txBox="1">
            <a:spLocks noChangeArrowheads="1"/>
          </p:cNvSpPr>
          <p:nvPr/>
        </p:nvSpPr>
        <p:spPr bwMode="auto">
          <a:xfrm>
            <a:off x="3840480" y="578194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1" name="TextBox red 3"/>
          <p:cNvSpPr txBox="1">
            <a:spLocks noChangeArrowheads="1"/>
          </p:cNvSpPr>
          <p:nvPr/>
        </p:nvSpPr>
        <p:spPr bwMode="auto">
          <a:xfrm>
            <a:off x="3840480" y="578194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46" name="TextBox red 4"/>
          <p:cNvSpPr txBox="1">
            <a:spLocks noChangeArrowheads="1"/>
          </p:cNvSpPr>
          <p:nvPr/>
        </p:nvSpPr>
        <p:spPr bwMode="auto">
          <a:xfrm>
            <a:off x="3840480" y="578167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0</a:t>
            </a:r>
            <a:endParaRPr lang="ro-RO" sz="1400" b="1" u="sng" dirty="0" smtClean="0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52" name="TextBox red 5"/>
          <p:cNvSpPr txBox="1">
            <a:spLocks noChangeArrowheads="1"/>
          </p:cNvSpPr>
          <p:nvPr/>
        </p:nvSpPr>
        <p:spPr bwMode="auto">
          <a:xfrm>
            <a:off x="3840480" y="5781679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0</a:t>
            </a: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23" name="TextBox purple 1"/>
          <p:cNvSpPr txBox="1">
            <a:spLocks noChangeArrowheads="1"/>
          </p:cNvSpPr>
          <p:nvPr/>
        </p:nvSpPr>
        <p:spPr bwMode="auto">
          <a:xfrm>
            <a:off x="5350056" y="578194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4}</a:t>
            </a:r>
          </a:p>
          <a:p>
            <a:pPr eaLnBrk="1" hangingPunct="1">
              <a:lnSpc>
                <a:spcPct val="80000"/>
              </a:lnSpc>
            </a:pP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purple 2"/>
          <p:cNvSpPr txBox="1">
            <a:spLocks noChangeArrowheads="1"/>
          </p:cNvSpPr>
          <p:nvPr/>
        </p:nvSpPr>
        <p:spPr bwMode="auto">
          <a:xfrm>
            <a:off x="5350056" y="578194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8" name="TextBox purple 3"/>
          <p:cNvSpPr txBox="1">
            <a:spLocks noChangeArrowheads="1"/>
          </p:cNvSpPr>
          <p:nvPr/>
        </p:nvSpPr>
        <p:spPr bwMode="auto">
          <a:xfrm>
            <a:off x="5350056" y="578194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0" name="TextBox purple 4"/>
          <p:cNvSpPr txBox="1">
            <a:spLocks noChangeArrowheads="1"/>
          </p:cNvSpPr>
          <p:nvPr/>
        </p:nvSpPr>
        <p:spPr bwMode="auto">
          <a:xfrm>
            <a:off x="5350056" y="578194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4" name="TextBox purple 5"/>
          <p:cNvSpPr txBox="1">
            <a:spLocks noChangeArrowheads="1"/>
          </p:cNvSpPr>
          <p:nvPr/>
        </p:nvSpPr>
        <p:spPr bwMode="auto">
          <a:xfrm>
            <a:off x="5350056" y="5781679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4" name="TextBox green 1"/>
          <p:cNvSpPr txBox="1">
            <a:spLocks noChangeArrowheads="1"/>
          </p:cNvSpPr>
          <p:nvPr/>
        </p:nvSpPr>
        <p:spPr bwMode="auto">
          <a:xfrm>
            <a:off x="6862224" y="5779008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3}</a:t>
            </a:r>
            <a:endParaRPr lang="fr-FR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4" name="TextBox green 2"/>
          <p:cNvSpPr txBox="1">
            <a:spLocks noChangeArrowheads="1"/>
          </p:cNvSpPr>
          <p:nvPr/>
        </p:nvSpPr>
        <p:spPr bwMode="auto">
          <a:xfrm>
            <a:off x="6862224" y="5779008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39" name="TextBox green 3"/>
          <p:cNvSpPr txBox="1">
            <a:spLocks noChangeArrowheads="1"/>
          </p:cNvSpPr>
          <p:nvPr/>
        </p:nvSpPr>
        <p:spPr bwMode="auto">
          <a:xfrm>
            <a:off x="6862224" y="578194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41" name="TextBox green 4"/>
          <p:cNvSpPr txBox="1">
            <a:spLocks noChangeArrowheads="1"/>
          </p:cNvSpPr>
          <p:nvPr/>
        </p:nvSpPr>
        <p:spPr bwMode="auto">
          <a:xfrm>
            <a:off x="6862224" y="578194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endParaRPr lang="ro-RO" sz="1400" b="1" dirty="0" smtClean="0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45" name="TextBox green 5"/>
          <p:cNvSpPr txBox="1">
            <a:spLocks noChangeArrowheads="1"/>
          </p:cNvSpPr>
          <p:nvPr/>
        </p:nvSpPr>
        <p:spPr bwMode="auto">
          <a:xfrm>
            <a:off x="6862224" y="5781949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{2, 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7" name="Rectangle msg 1-2 1"/>
          <p:cNvSpPr/>
          <p:nvPr/>
        </p:nvSpPr>
        <p:spPr bwMode="auto">
          <a:xfrm>
            <a:off x="3329925" y="2202824"/>
            <a:ext cx="363417" cy="363417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2" name="Rectangle msg 2-3 1"/>
          <p:cNvSpPr/>
          <p:nvPr/>
        </p:nvSpPr>
        <p:spPr bwMode="auto">
          <a:xfrm>
            <a:off x="6054902" y="2609786"/>
            <a:ext cx="363417" cy="363417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6" name="Rectangle msg 2-4 1"/>
          <p:cNvSpPr/>
          <p:nvPr/>
        </p:nvSpPr>
        <p:spPr bwMode="auto">
          <a:xfrm>
            <a:off x="5682801" y="2526257"/>
            <a:ext cx="363417" cy="363417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5" name="Rectangle msg 3-4 1"/>
          <p:cNvSpPr/>
          <p:nvPr/>
        </p:nvSpPr>
        <p:spPr bwMode="auto">
          <a:xfrm>
            <a:off x="5618433" y="4254439"/>
            <a:ext cx="363417" cy="363417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7" name="Rectangle msg 4-3 1"/>
          <p:cNvSpPr/>
          <p:nvPr/>
        </p:nvSpPr>
        <p:spPr bwMode="auto">
          <a:xfrm>
            <a:off x="3329924" y="4253645"/>
            <a:ext cx="363417" cy="363417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3" name="Rectangle msg 3-2 1"/>
          <p:cNvSpPr/>
          <p:nvPr/>
        </p:nvSpPr>
        <p:spPr bwMode="auto">
          <a:xfrm>
            <a:off x="6012496" y="3910105"/>
            <a:ext cx="363417" cy="363417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2" name="Rectangle msg 4-2 1"/>
          <p:cNvSpPr/>
          <p:nvPr/>
        </p:nvSpPr>
        <p:spPr bwMode="auto">
          <a:xfrm>
            <a:off x="3300469" y="3919505"/>
            <a:ext cx="363417" cy="363417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1" name="Rectangle msg 2-1 1"/>
          <p:cNvSpPr/>
          <p:nvPr/>
        </p:nvSpPr>
        <p:spPr bwMode="auto">
          <a:xfrm>
            <a:off x="5617789" y="2201986"/>
            <a:ext cx="363417" cy="363417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7" name="Rounded Rectangular decide 3"/>
          <p:cNvSpPr/>
          <p:nvPr/>
        </p:nvSpPr>
        <p:spPr bwMode="auto">
          <a:xfrm>
            <a:off x="6753865" y="4187437"/>
            <a:ext cx="1058495" cy="455354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 smtClean="0">
                <a:solidFill>
                  <a:schemeClr val="tx1"/>
                </a:solidFill>
                <a:latin typeface="Times" charset="0"/>
              </a:rPr>
              <a:t>decide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8" name="Rounded Rectangular decide 4"/>
          <p:cNvSpPr/>
          <p:nvPr/>
        </p:nvSpPr>
        <p:spPr bwMode="auto">
          <a:xfrm>
            <a:off x="1475656" y="4234293"/>
            <a:ext cx="1060704" cy="457200"/>
          </a:xfrm>
          <a:prstGeom prst="wedgeRoundRectCallout">
            <a:avLst>
              <a:gd name="adj1" fmla="val 76745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decide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ounded Rectangular decide 2"/>
          <p:cNvSpPr/>
          <p:nvPr/>
        </p:nvSpPr>
        <p:spPr bwMode="auto">
          <a:xfrm>
            <a:off x="6753865" y="2132856"/>
            <a:ext cx="1058495" cy="455354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 smtClean="0">
                <a:solidFill>
                  <a:schemeClr val="tx1"/>
                </a:solidFill>
                <a:latin typeface="Times" charset="0"/>
              </a:rPr>
              <a:t>decide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3" name="Rounded Rectangular decide 1"/>
          <p:cNvSpPr/>
          <p:nvPr/>
        </p:nvSpPr>
        <p:spPr bwMode="auto">
          <a:xfrm>
            <a:off x="1495072" y="2147359"/>
            <a:ext cx="1060704" cy="457200"/>
          </a:xfrm>
          <a:prstGeom prst="wedgeRoundRectCallout">
            <a:avLst>
              <a:gd name="adj1" fmla="val 76745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decide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0" name="TextBox blue 1"/>
          <p:cNvSpPr txBox="1">
            <a:spLocks noChangeArrowheads="1"/>
          </p:cNvSpPr>
          <p:nvPr/>
        </p:nvSpPr>
        <p:spPr bwMode="auto">
          <a:xfrm>
            <a:off x="2328545" y="5506489"/>
            <a:ext cx="1508760" cy="275460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1</a:t>
            </a:r>
            <a:endParaRPr lang="fr-FR" sz="1400" b="1" dirty="0">
              <a:solidFill>
                <a:srgbClr val="F8F8F8"/>
              </a:solidFill>
              <a:latin typeface="Courier New" pitchFamily="49" charset="0"/>
            </a:endParaRPr>
          </a:p>
        </p:txBody>
      </p:sp>
      <p:sp>
        <p:nvSpPr>
          <p:cNvPr id="57" name="TextBox red 1"/>
          <p:cNvSpPr txBox="1">
            <a:spLocks noChangeArrowheads="1"/>
          </p:cNvSpPr>
          <p:nvPr/>
        </p:nvSpPr>
        <p:spPr bwMode="auto">
          <a:xfrm>
            <a:off x="3841296" y="5506489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2</a:t>
            </a:r>
          </a:p>
        </p:txBody>
      </p:sp>
      <p:sp>
        <p:nvSpPr>
          <p:cNvPr id="60" name="TextBox purple 1"/>
          <p:cNvSpPr txBox="1">
            <a:spLocks noChangeArrowheads="1"/>
          </p:cNvSpPr>
          <p:nvPr/>
        </p:nvSpPr>
        <p:spPr bwMode="auto">
          <a:xfrm>
            <a:off x="5350056" y="5506937"/>
            <a:ext cx="1512168" cy="275012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3</a:t>
            </a:r>
            <a:r>
              <a:rPr lang="fr-FR" sz="1400" b="1" dirty="0" smtClean="0">
                <a:solidFill>
                  <a:srgbClr val="F8F8F8"/>
                </a:solidFill>
                <a:latin typeface="Courier New" pitchFamily="49" charset="0"/>
              </a:rPr>
              <a:t>   </a:t>
            </a:r>
            <a:endParaRPr lang="en-US" sz="1400" dirty="0">
              <a:solidFill>
                <a:srgbClr val="F8F8F8"/>
              </a:solidFill>
            </a:endParaRPr>
          </a:p>
        </p:txBody>
      </p:sp>
      <p:sp>
        <p:nvSpPr>
          <p:cNvPr id="61" name="TextBox green 1"/>
          <p:cNvSpPr txBox="1">
            <a:spLocks noChangeArrowheads="1"/>
          </p:cNvSpPr>
          <p:nvPr/>
        </p:nvSpPr>
        <p:spPr bwMode="auto">
          <a:xfrm>
            <a:off x="6862224" y="5506489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4</a:t>
            </a:r>
          </a:p>
        </p:txBody>
      </p:sp>
      <p:sp>
        <p:nvSpPr>
          <p:cNvPr id="54" name="Oval 4"/>
          <p:cNvSpPr/>
          <p:nvPr/>
        </p:nvSpPr>
        <p:spPr bwMode="auto">
          <a:xfrm>
            <a:off x="2871216" y="4215384"/>
            <a:ext cx="433388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55" name="Oval 1"/>
          <p:cNvSpPr/>
          <p:nvPr/>
        </p:nvSpPr>
        <p:spPr bwMode="auto">
          <a:xfrm rot="21573726">
            <a:off x="2871216" y="2176272"/>
            <a:ext cx="431800" cy="431800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1</a:t>
            </a:r>
          </a:p>
        </p:txBody>
      </p:sp>
      <p:sp>
        <p:nvSpPr>
          <p:cNvPr id="56" name="Oval 3"/>
          <p:cNvSpPr/>
          <p:nvPr/>
        </p:nvSpPr>
        <p:spPr bwMode="auto">
          <a:xfrm>
            <a:off x="5980176" y="4215384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62" name="Oval 2"/>
          <p:cNvSpPr/>
          <p:nvPr/>
        </p:nvSpPr>
        <p:spPr bwMode="auto">
          <a:xfrm rot="21573726">
            <a:off x="5989320" y="2176272"/>
            <a:ext cx="431800" cy="431800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3469E-6 L -0.25937 0.205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10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3.61111E-6 -0.199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" grpId="0" animBg="1"/>
      <p:bldP spid="58" grpId="0" animBg="1"/>
      <p:bldP spid="59" grpId="0" animBg="1"/>
      <p:bldP spid="25" grpId="0" animBg="1"/>
      <p:bldP spid="21" grpId="0" animBg="1"/>
      <p:bldP spid="28" grpId="0" animBg="1"/>
      <p:bldP spid="22" grpId="0" animBg="1"/>
      <p:bldP spid="30" grpId="0" animBg="1"/>
      <p:bldP spid="30" grpId="1" animBg="1"/>
      <p:bldP spid="31" grpId="0" animBg="1"/>
      <p:bldP spid="31" grpId="1" animBg="1"/>
      <p:bldP spid="46" grpId="0" animBg="1"/>
      <p:bldP spid="46" grpId="1" animBg="1"/>
      <p:bldP spid="52" grpId="0" animBg="1"/>
      <p:bldP spid="23" grpId="0" animBg="1"/>
      <p:bldP spid="33" grpId="0" animBg="1"/>
      <p:bldP spid="33" grpId="1" animBg="1"/>
      <p:bldP spid="38" grpId="0" animBg="1"/>
      <p:bldP spid="38" grpId="1" animBg="1"/>
      <p:bldP spid="40" grpId="0" animBg="1"/>
      <p:bldP spid="40" grpId="1" animBg="1"/>
      <p:bldP spid="44" grpId="0" animBg="1"/>
      <p:bldP spid="24" grpId="0" animBg="1"/>
      <p:bldP spid="34" grpId="0" animBg="1"/>
      <p:bldP spid="34" grpId="1" animBg="1"/>
      <p:bldP spid="39" grpId="0" animBg="1"/>
      <p:bldP spid="39" grpId="1" animBg="1"/>
      <p:bldP spid="41" grpId="0" animBg="1"/>
      <p:bldP spid="41" grpId="1" animBg="1"/>
      <p:bldP spid="45" grpId="0" animBg="1"/>
      <p:bldP spid="27" grpId="0" animBg="1"/>
      <p:bldP spid="27" grpId="1" animBg="1"/>
      <p:bldP spid="27" grpId="2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43" grpId="0" animBg="1"/>
      <p:bldP spid="43" grpId="1" animBg="1"/>
      <p:bldP spid="43" grpId="2" animBg="1"/>
      <p:bldP spid="42" grpId="0" animBg="1"/>
      <p:bldP spid="42" grpId="1" animBg="1"/>
      <p:bldP spid="42" grpId="2" animBg="1"/>
      <p:bldP spid="51" grpId="0" animBg="1"/>
      <p:bldP spid="51" grpId="1" animBg="1"/>
      <p:bldP spid="51" grpId="2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5" grpId="0" animBg="1"/>
      <p:bldP spid="56" grpId="0" animBg="1"/>
      <p:bldP spid="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fazelor</a:t>
            </a:r>
            <a:r>
              <a:rPr lang="en-US" sz="32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</p:spPr>
            <p:txBody>
              <a:bodyPr anchor="ctr" anchorCtr="0"/>
              <a:lstStyle/>
              <a:p>
                <a:pPr eaLnBrk="1" hangingPunct="1"/>
                <a:r>
                  <a:rPr lang="en-US" sz="2000" dirty="0" err="1" smtClean="0"/>
                  <a:t>algoritm</a:t>
                </a:r>
                <a:r>
                  <a:rPr lang="en-US" sz="2000" dirty="0" smtClean="0"/>
                  <a:t> </a:t>
                </a:r>
                <a:r>
                  <a:rPr lang="en-US" sz="2000" b="1" dirty="0" err="1" smtClean="0"/>
                  <a:t>descentralizat</a:t>
                </a:r>
                <a:endParaRPr lang="ro-RO" sz="2000" b="1" dirty="0" smtClean="0"/>
              </a:p>
              <a:p>
                <a:pPr eaLnBrk="1" hangingPunct="1"/>
                <a:endParaRPr lang="en-US" sz="2000" b="1" dirty="0" smtClean="0"/>
              </a:p>
              <a:p>
                <a:pPr eaLnBrk="1" hangingPunct="1"/>
                <a:r>
                  <a:rPr lang="en-US" sz="2000" b="1" dirty="0" err="1" smtClean="0"/>
                  <a:t>topologii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arbitrare</a:t>
                </a:r>
                <a:r>
                  <a:rPr lang="en-US" sz="2000" dirty="0" smtClean="0"/>
                  <a:t> </a:t>
                </a:r>
                <a:endParaRPr lang="ro-RO" sz="2000" dirty="0" smtClean="0"/>
              </a:p>
              <a:p>
                <a:pPr eaLnBrk="1" hangingPunct="1"/>
                <a:endParaRPr lang="en-US" sz="2000" b="1" dirty="0" smtClean="0"/>
              </a:p>
              <a:p>
                <a:pPr eaLnBrk="1" hangingPunct="1"/>
                <a:r>
                  <a:rPr lang="en-US" sz="2000" b="1" dirty="0" err="1" smtClean="0"/>
                  <a:t>canale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unidirec</a:t>
                </a:r>
                <a:r>
                  <a:rPr lang="ro-RO" sz="2000" b="1" dirty="0" smtClean="0"/>
                  <a:t>ț</a:t>
                </a:r>
                <a:r>
                  <a:rPr lang="en-US" sz="2000" b="1" dirty="0" err="1" smtClean="0"/>
                  <a:t>ionale</a:t>
                </a:r>
                <a:endParaRPr lang="ro-RO" sz="2000" b="1" dirty="0" smtClean="0"/>
              </a:p>
              <a:p>
                <a:pPr eaLnBrk="1" hangingPunct="1"/>
                <a:endParaRPr lang="en-US" sz="2000" dirty="0" smtClean="0"/>
              </a:p>
              <a:p>
                <a:pPr eaLnBrk="1" hangingPunct="1"/>
                <a:r>
                  <a:rPr lang="en-US" sz="2000" dirty="0" err="1" smtClean="0"/>
                  <a:t>vecinii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sunt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in</a:t>
                </a:r>
                <a:r>
                  <a:rPr lang="en-US" sz="2000" dirty="0" smtClean="0"/>
                  <a:t>-</a:t>
                </a:r>
                <a:r>
                  <a:rPr lang="en-US" sz="2000" dirty="0" err="1" smtClean="0"/>
                  <a:t>vecini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:r>
                  <a:rPr lang="en-US" sz="2000" b="1" dirty="0" smtClean="0"/>
                  <a:t>out</a:t>
                </a:r>
                <a:r>
                  <a:rPr lang="en-US" sz="2000" dirty="0" smtClean="0"/>
                  <a:t>-</a:t>
                </a:r>
                <a:r>
                  <a:rPr lang="en-US" sz="2000" dirty="0" err="1" smtClean="0"/>
                  <a:t>vecini</a:t>
                </a:r>
                <a:endParaRPr lang="ro-RO" sz="2000" dirty="0" smtClean="0"/>
              </a:p>
              <a:p>
                <a:pPr eaLnBrk="1" hangingPunct="1"/>
                <a:endParaRPr lang="en-US" sz="2000" dirty="0" smtClean="0"/>
              </a:p>
              <a:p>
                <a:pPr eaLnBrk="1" hangingPunct="1"/>
                <a:r>
                  <a:rPr lang="en-US" sz="2000" dirty="0" err="1" smtClean="0"/>
                  <a:t>procesele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cunosc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diametrul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grafului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 smtClean="0"/>
                  <a:t> (</a:t>
                </a:r>
                <a:r>
                  <a:rPr lang="en-US" sz="2000" dirty="0" err="1" smtClean="0"/>
                  <a:t>sau</a:t>
                </a:r>
                <a:r>
                  <a:rPr lang="en-US" sz="2000" dirty="0" smtClean="0"/>
                  <a:t> o </a:t>
                </a:r>
                <a:r>
                  <a:rPr lang="en-US" sz="2000" dirty="0" err="1" smtClean="0"/>
                  <a:t>valoare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ro-RO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o-RO" sz="2000" b="0" i="1" smtClean="0">
                        <a:latin typeface="Cambria Math"/>
                      </a:rPr>
                      <m:t>&gt;</m:t>
                    </m:r>
                    <m:r>
                      <a:rPr lang="ro-RO" sz="2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 smtClean="0"/>
                  <a:t>)</a:t>
                </a:r>
                <a:endParaRPr lang="ro-RO" sz="2000" dirty="0" smtClean="0"/>
              </a:p>
              <a:p>
                <a:pPr eaLnBrk="1" hangingPunct="1"/>
                <a:endParaRPr lang="en-US" sz="2000" dirty="0" smtClean="0"/>
              </a:p>
              <a:p>
                <a:pPr eaLnBrk="1" hangingPunct="1"/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trimite</a:t>
                </a:r>
                <a:r>
                  <a:rPr lang="en-US" sz="2000" dirty="0" smtClean="0"/>
                  <a:t> exact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mesaje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fiec</a:t>
                </a:r>
                <a:r>
                  <a:rPr lang="ro-RO" sz="2000" dirty="0" smtClean="0"/>
                  <a:t>ă</a:t>
                </a:r>
                <a:r>
                  <a:rPr lang="en-US" sz="2000" dirty="0" err="1" smtClean="0"/>
                  <a:t>rui</a:t>
                </a:r>
                <a:r>
                  <a:rPr lang="en-US" sz="2000" dirty="0" smtClean="0"/>
                  <a:t> out-</a:t>
                </a:r>
                <a:r>
                  <a:rPr lang="en-US" sz="2000" dirty="0" err="1" smtClean="0"/>
                  <a:t>vecin</a:t>
                </a:r>
                <a:endParaRPr lang="ro-RO" sz="2000" dirty="0" smtClean="0"/>
              </a:p>
              <a:p>
                <a:pPr eaLnBrk="1" hangingPunct="1"/>
                <a:endParaRPr lang="en-US" sz="2000" dirty="0" smtClean="0"/>
              </a:p>
              <a:p>
                <a:pPr eaLnBrk="1" hangingPunct="1"/>
                <a:r>
                  <a:rPr lang="en-US" sz="2000" dirty="0" err="1" smtClean="0"/>
                  <a:t>mesajul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𝑖</m:t>
                    </m:r>
                    <m:r>
                      <a:rPr lang="ro-RO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trimis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fiec</a:t>
                </a:r>
                <a:r>
                  <a:rPr lang="ro-RO" sz="2000" dirty="0" smtClean="0"/>
                  <a:t>ă</a:t>
                </a:r>
                <a:r>
                  <a:rPr lang="en-US" sz="2000" dirty="0" err="1" smtClean="0"/>
                  <a:t>rui</a:t>
                </a:r>
                <a:r>
                  <a:rPr lang="en-US" sz="2000" dirty="0" smtClean="0"/>
                  <a:t> out-</a:t>
                </a:r>
                <a:r>
                  <a:rPr lang="en-US" sz="2000" dirty="0" err="1" smtClean="0"/>
                  <a:t>vecin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numai</a:t>
                </a:r>
                <a:r>
                  <a:rPr lang="en-US" sz="2000" dirty="0" smtClean="0"/>
                  <a:t> dup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mesaje</a:t>
                </a:r>
                <a:r>
                  <a:rPr lang="en-US" sz="2000" dirty="0" smtClean="0"/>
                  <a:t> au </a:t>
                </a:r>
                <a:r>
                  <a:rPr lang="en-US" sz="2000" dirty="0" err="1" smtClean="0"/>
                  <a:t>fost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primite</a:t>
                </a:r>
                <a:r>
                  <a:rPr lang="en-US" sz="2000" dirty="0" smtClean="0"/>
                  <a:t> de la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in-</a:t>
                </a:r>
                <a:r>
                  <a:rPr lang="en-US" sz="2000" dirty="0" err="1" smtClean="0"/>
                  <a:t>vecin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150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  <a:blipFill rotWithShape="1">
                <a:blip r:embed="rId3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fazelor</a:t>
            </a:r>
            <a:r>
              <a:rPr lang="en-US" sz="3200" dirty="0" smtClean="0"/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928992" cy="5445224"/>
          </a:xfrm>
        </p:spPr>
        <p:txBody>
          <a:bodyPr anchor="ctr" anchorCtr="0"/>
          <a:lstStyle/>
          <a:p>
            <a:pPr eaLnBrk="1" hangingPunct="1">
              <a:buFontTx/>
              <a:buNone/>
            </a:pP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[1:n](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id,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tok_type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D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diametrul_retelei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Proc[p = 1 to n] {</a:t>
            </a: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in[1:n] =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in-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vecinii_lui_p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out[1:n] =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out-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vecinii_lui_p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ro-RO" sz="20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rec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[1:n] = ([n]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0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fr-FR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20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rec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[q] =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num</a:t>
            </a:r>
            <a:r>
              <a:rPr lang="ro-RO" sz="2000" dirty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r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mesaje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primite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de la q */</a:t>
            </a:r>
            <a:endParaRPr lang="ro-RO" sz="20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sent = </a:t>
            </a:r>
            <a:r>
              <a:rPr lang="fr-FR" sz="2000" dirty="0">
                <a:solidFill>
                  <a:srgbClr val="C00000"/>
                </a:solidFill>
                <a:latin typeface="Courier New" pitchFamily="49" charset="0"/>
              </a:rPr>
              <a:t>0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fr-FR" sz="2000" dirty="0" err="1">
                <a:solidFill>
                  <a:schemeClr val="tx2"/>
                </a:solidFill>
                <a:latin typeface="Courier New" pitchFamily="49" charset="0"/>
              </a:rPr>
              <a:t>num</a:t>
            </a:r>
            <a:r>
              <a:rPr lang="ro-RO" sz="2000" dirty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fr-FR" sz="2000" dirty="0">
                <a:solidFill>
                  <a:schemeClr val="tx2"/>
                </a:solidFill>
                <a:latin typeface="Courier New" pitchFamily="49" charset="0"/>
              </a:rPr>
              <a:t>r de </a:t>
            </a:r>
            <a:r>
              <a:rPr lang="fr-FR" sz="2000" dirty="0" err="1">
                <a:solidFill>
                  <a:schemeClr val="tx2"/>
                </a:solidFill>
                <a:latin typeface="Courier New" pitchFamily="49" charset="0"/>
              </a:rPr>
              <a:t>mesaje</a:t>
            </a:r>
            <a:r>
              <a:rPr lang="fr-FR" sz="2000" dirty="0">
                <a:solidFill>
                  <a:schemeClr val="tx2"/>
                </a:solidFill>
                <a:latin typeface="Courier New" pitchFamily="49" charset="0"/>
              </a:rPr>
              <a:t> transmise </a:t>
            </a:r>
            <a:r>
              <a:rPr lang="fr-FR" sz="2000" dirty="0" err="1">
                <a:solidFill>
                  <a:schemeClr val="tx2"/>
                </a:solidFill>
                <a:latin typeface="Courier New" pitchFamily="49" charset="0"/>
              </a:rPr>
              <a:t>fiec</a:t>
            </a:r>
            <a:r>
              <a:rPr lang="ro-RO" sz="2000" dirty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fr-FR" sz="2000" dirty="0" err="1">
                <a:solidFill>
                  <a:schemeClr val="tx2"/>
                </a:solidFill>
                <a:latin typeface="Courier New" pitchFamily="49" charset="0"/>
              </a:rPr>
              <a:t>rui</a:t>
            </a:r>
            <a:r>
              <a:rPr lang="fr-FR" sz="2000" dirty="0">
                <a:solidFill>
                  <a:schemeClr val="tx2"/>
                </a:solidFill>
                <a:latin typeface="Courier New" pitchFamily="49" charset="0"/>
              </a:rPr>
              <a:t> out-</a:t>
            </a:r>
            <a:r>
              <a:rPr lang="fr-FR" sz="2000" dirty="0" err="1">
                <a:solidFill>
                  <a:schemeClr val="tx2"/>
                </a:solidFill>
                <a:latin typeface="Courier New" pitchFamily="49" charset="0"/>
              </a:rPr>
              <a:t>vecin</a:t>
            </a:r>
            <a:r>
              <a:rPr lang="fr-FR" sz="2000" dirty="0">
                <a:solidFill>
                  <a:schemeClr val="tx2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tok_type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fr-FR" sz="20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id;</a:t>
            </a:r>
            <a:endParaRPr lang="fr-FR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63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cs typeface="+mj-cs"/>
              </a:rPr>
              <a:t>Notiuni</a:t>
            </a:r>
            <a:r>
              <a:rPr lang="en-US" sz="2800" dirty="0" smtClean="0">
                <a:cs typeface="+mj-cs"/>
              </a:rPr>
              <a:t> </a:t>
            </a:r>
            <a:r>
              <a:rPr lang="en-US" sz="2800" dirty="0" err="1" smtClean="0">
                <a:cs typeface="+mj-cs"/>
              </a:rPr>
              <a:t>preliminare</a:t>
            </a:r>
            <a:r>
              <a:rPr lang="en-US" sz="2800" dirty="0" smtClean="0">
                <a:cs typeface="+mj-cs"/>
              </a:rPr>
              <a:t> - </a:t>
            </a:r>
            <a:r>
              <a:rPr lang="en-US" sz="2800" dirty="0" err="1" smtClean="0">
                <a:cs typeface="+mj-cs"/>
              </a:rPr>
              <a:t>configuratii</a:t>
            </a:r>
            <a:endParaRPr lang="en-US" sz="2800" dirty="0"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2776"/>
            <a:ext cx="8839200" cy="511256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Un </a:t>
            </a:r>
            <a:r>
              <a:rPr lang="en-US" altLang="en-US" sz="2000" b="1" dirty="0" smtClean="0">
                <a:solidFill>
                  <a:srgbClr val="FF0000"/>
                </a:solidFill>
                <a:ea typeface="ＭＳ Ｐゴシック" pitchFamily="34" charset="-128"/>
              </a:rPr>
              <a:t>program </a:t>
            </a:r>
            <a:r>
              <a:rPr lang="en-US" altLang="en-US" sz="2000" b="1" dirty="0" err="1" smtClean="0">
                <a:solidFill>
                  <a:srgbClr val="FF0000"/>
                </a:solidFill>
                <a:ea typeface="ＭＳ Ｐゴシック" pitchFamily="34" charset="-128"/>
              </a:rPr>
              <a:t>distribuit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consta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dintr</a:t>
            </a:r>
            <a:r>
              <a:rPr lang="en-US" altLang="en-US" sz="2000" dirty="0" smtClean="0">
                <a:ea typeface="ＭＳ Ｐゴシック" pitchFamily="34" charset="-128"/>
              </a:rPr>
              <a:t>-o </a:t>
            </a:r>
            <a:r>
              <a:rPr lang="en-US" altLang="en-US" sz="2000" b="1" dirty="0" err="1" smtClean="0">
                <a:solidFill>
                  <a:srgbClr val="FF0000"/>
                </a:solidFill>
                <a:ea typeface="ＭＳ Ｐゴシック" pitchFamily="34" charset="-128"/>
              </a:rPr>
              <a:t>colectie</a:t>
            </a:r>
            <a:r>
              <a:rPr lang="en-US" altLang="en-US" sz="2000" b="1" dirty="0" smtClean="0">
                <a:solidFill>
                  <a:srgbClr val="FF0000"/>
                </a:solidFill>
                <a:ea typeface="ＭＳ Ｐゴシック" pitchFamily="34" charset="-128"/>
              </a:rPr>
              <a:t> de </a:t>
            </a:r>
            <a:r>
              <a:rPr lang="en-US" altLang="en-US" sz="2000" b="1" dirty="0" err="1" smtClean="0">
                <a:solidFill>
                  <a:srgbClr val="FF0000"/>
                </a:solidFill>
                <a:ea typeface="ＭＳ Ｐゴシック" pitchFamily="34" charset="-128"/>
              </a:rPr>
              <a:t>procese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secventiale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comunicante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000" b="1" dirty="0" err="1" smtClean="0">
                <a:solidFill>
                  <a:srgbClr val="FF0000"/>
                </a:solidFill>
                <a:ea typeface="ＭＳ Ｐゴシック" pitchFamily="34" charset="-128"/>
              </a:rPr>
              <a:t>Configuratie</a:t>
            </a:r>
            <a:r>
              <a:rPr lang="en-US" altLang="en-US" sz="2000" dirty="0" smtClean="0">
                <a:ea typeface="ＭＳ Ｐゴシック" pitchFamily="34" charset="-128"/>
              </a:rPr>
              <a:t> = </a:t>
            </a:r>
            <a:r>
              <a:rPr lang="en-US" altLang="en-US" sz="2000" dirty="0" err="1" smtClean="0">
                <a:ea typeface="ＭＳ Ｐゴシック" pitchFamily="34" charset="-128"/>
              </a:rPr>
              <a:t>Ansamblul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starilor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tuturor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proceselor</a:t>
            </a:r>
            <a:r>
              <a:rPr lang="en-US" altLang="en-US" sz="2000" dirty="0" smtClean="0">
                <a:ea typeface="ＭＳ Ｐゴシック" pitchFamily="34" charset="-128"/>
              </a:rPr>
              <a:t> la un moment </a:t>
            </a:r>
            <a:r>
              <a:rPr lang="en-US" altLang="en-US" sz="2000" dirty="0" err="1" smtClean="0">
                <a:ea typeface="ＭＳ Ｐゴシック" pitchFamily="34" charset="-128"/>
              </a:rPr>
              <a:t>dat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O </a:t>
            </a:r>
            <a:r>
              <a:rPr lang="en-US" altLang="en-US" sz="2000" b="1" dirty="0" err="1" smtClean="0">
                <a:solidFill>
                  <a:schemeClr val="accent2"/>
                </a:solidFill>
                <a:ea typeface="ＭＳ Ｐゴシック" pitchFamily="34" charset="-128"/>
              </a:rPr>
              <a:t>operatie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modifica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starea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unui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proces</a:t>
            </a:r>
            <a:r>
              <a:rPr lang="en-US" altLang="en-US" sz="2000" dirty="0" smtClean="0">
                <a:ea typeface="ＭＳ Ｐゴシック" pitchFamily="34" charset="-128"/>
              </a:rPr>
              <a:t>, implicit </a:t>
            </a:r>
            <a:r>
              <a:rPr lang="en-US" altLang="en-US" sz="2000" dirty="0" err="1" smtClean="0">
                <a:ea typeface="ＭＳ Ｐゴシック" pitchFamily="34" charset="-128"/>
              </a:rPr>
              <a:t>configuratia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O </a:t>
            </a:r>
            <a:r>
              <a:rPr lang="en-US" altLang="en-US" sz="2000" dirty="0" err="1" smtClean="0">
                <a:ea typeface="ＭＳ Ｐゴシック" pitchFamily="34" charset="-128"/>
              </a:rPr>
              <a:t>executie</a:t>
            </a:r>
            <a:r>
              <a:rPr lang="en-US" altLang="en-US" sz="2000" dirty="0" smtClean="0">
                <a:ea typeface="ＭＳ Ｐゴシック" pitchFamily="34" charset="-128"/>
              </a:rPr>
              <a:t> a </a:t>
            </a:r>
            <a:r>
              <a:rPr lang="en-US" altLang="en-US" sz="2000" dirty="0" err="1" smtClean="0">
                <a:ea typeface="ＭＳ Ｐゴシック" pitchFamily="34" charset="-128"/>
              </a:rPr>
              <a:t>programului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poate</a:t>
            </a:r>
            <a:r>
              <a:rPr lang="en-US" altLang="en-US" sz="2000" dirty="0" smtClean="0">
                <a:ea typeface="ＭＳ Ｐゴシック" pitchFamily="34" charset="-128"/>
              </a:rPr>
              <a:t> fi </a:t>
            </a:r>
            <a:r>
              <a:rPr lang="en-US" altLang="en-US" sz="2000" b="1" dirty="0" err="1" smtClean="0">
                <a:solidFill>
                  <a:srgbClr val="FF0000"/>
                </a:solidFill>
                <a:ea typeface="ＭＳ Ｐゴシック" pitchFamily="34" charset="-128"/>
              </a:rPr>
              <a:t>modelata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printr</a:t>
            </a:r>
            <a:r>
              <a:rPr lang="en-US" altLang="en-US" sz="2000" dirty="0" smtClean="0">
                <a:ea typeface="ＭＳ Ｐゴシック" pitchFamily="34" charset="-128"/>
              </a:rPr>
              <a:t>-o </a:t>
            </a:r>
            <a:r>
              <a:rPr lang="en-US" altLang="en-US" sz="2000" dirty="0" err="1" smtClean="0">
                <a:ea typeface="ＭＳ Ｐゴシック" pitchFamily="34" charset="-128"/>
              </a:rPr>
              <a:t>secventa</a:t>
            </a:r>
            <a:r>
              <a:rPr lang="en-US" altLang="en-US" sz="2000" dirty="0" smtClean="0">
                <a:ea typeface="ＭＳ Ｐゴシック" pitchFamily="34" charset="-128"/>
              </a:rPr>
              <a:t> de </a:t>
            </a:r>
            <a:r>
              <a:rPr lang="en-US" altLang="en-US" sz="2000" b="1" dirty="0" err="1" smtClean="0">
                <a:solidFill>
                  <a:srgbClr val="FF0000"/>
                </a:solidFill>
                <a:ea typeface="ＭＳ Ｐゴシック" pitchFamily="34" charset="-128"/>
              </a:rPr>
              <a:t>configuratii</a:t>
            </a:r>
            <a:r>
              <a:rPr lang="en-US" altLang="en-US" sz="2000" dirty="0" smtClean="0">
                <a:ea typeface="ＭＳ Ｐゴシック" pitchFamily="34" charset="-128"/>
              </a:rPr>
              <a:t>. </a:t>
            </a:r>
          </a:p>
          <a:p>
            <a:pPr eaLnBrk="1" hangingPunct="1"/>
            <a:endParaRPr lang="en-US" altLang="en-US" sz="1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Ex.1 Program </a:t>
            </a:r>
            <a:r>
              <a:rPr lang="en-US" altLang="en-US" sz="2000" dirty="0" err="1" smtClean="0">
                <a:ea typeface="ＭＳ Ｐゴシック" pitchFamily="34" charset="-128"/>
              </a:rPr>
              <a:t>distribuit</a:t>
            </a:r>
            <a:r>
              <a:rPr lang="en-US" altLang="en-US" sz="2000" dirty="0" smtClean="0">
                <a:ea typeface="ＭＳ Ｐゴシック" pitchFamily="34" charset="-128"/>
              </a:rPr>
              <a:t> = </a:t>
            </a:r>
            <a:r>
              <a:rPr lang="en-US" altLang="en-US" sz="2000" dirty="0" err="1" smtClean="0">
                <a:ea typeface="ＭＳ Ｐゴシック" pitchFamily="34" charset="-128"/>
              </a:rPr>
              <a:t>colectie</a:t>
            </a:r>
            <a:r>
              <a:rPr lang="en-US" altLang="en-US" sz="2000" dirty="0" smtClean="0">
                <a:ea typeface="ＭＳ Ｐゴシック" pitchFamily="34" charset="-128"/>
              </a:rPr>
              <a:t> a </a:t>
            </a:r>
            <a:r>
              <a:rPr lang="en-US" altLang="en-US" sz="2000" dirty="0" err="1" smtClean="0">
                <a:ea typeface="ＭＳ Ｐゴシック" pitchFamily="34" charset="-128"/>
              </a:rPr>
              <a:t>doua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procese</a:t>
            </a:r>
            <a:r>
              <a:rPr lang="en-US" altLang="en-US" sz="2000" dirty="0" smtClean="0">
                <a:ea typeface="ＭＳ Ｐゴシック" pitchFamily="34" charset="-128"/>
              </a:rPr>
              <a:t>, initial a </a:t>
            </a:r>
            <a:r>
              <a:rPr lang="en-US" altLang="en-US" sz="2000" dirty="0" err="1" smtClean="0">
                <a:ea typeface="ＭＳ Ｐゴシック" pitchFamily="34" charset="-128"/>
              </a:rPr>
              <a:t>si</a:t>
            </a:r>
            <a:r>
              <a:rPr lang="en-US" altLang="en-US" sz="2000" dirty="0" smtClean="0">
                <a:ea typeface="ＭＳ Ｐゴシック" pitchFamily="34" charset="-128"/>
              </a:rPr>
              <a:t> b au </a:t>
            </a:r>
            <a:r>
              <a:rPr lang="en-US" altLang="en-US" sz="2000" dirty="0" err="1" smtClean="0">
                <a:ea typeface="ＭＳ Ｐゴシック" pitchFamily="34" charset="-128"/>
              </a:rPr>
              <a:t>valoarea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process P1{ </a:t>
            </a:r>
            <a:r>
              <a:rPr lang="en-US" altLang="en-US" sz="2000" dirty="0" err="1" smtClean="0">
                <a:ea typeface="ＭＳ Ｐゴシック" pitchFamily="34" charset="-128"/>
              </a:rPr>
              <a:t>int</a:t>
            </a:r>
            <a:r>
              <a:rPr lang="en-US" altLang="en-US" sz="2000" dirty="0" smtClean="0">
                <a:ea typeface="ＭＳ Ｐゴシック" pitchFamily="34" charset="-128"/>
              </a:rPr>
              <a:t> a =0;		process P2{ </a:t>
            </a:r>
            <a:r>
              <a:rPr lang="en-US" altLang="en-US" sz="2000" dirty="0" err="1" smtClean="0">
                <a:ea typeface="ＭＳ Ｐゴシック" pitchFamily="34" charset="-128"/>
              </a:rPr>
              <a:t>int</a:t>
            </a:r>
            <a:r>
              <a:rPr lang="en-US" altLang="en-US" sz="2000" dirty="0" smtClean="0">
                <a:ea typeface="ＭＳ Ｐゴシック" pitchFamily="34" charset="-128"/>
              </a:rPr>
              <a:t> b =0;</a:t>
            </a:r>
          </a:p>
          <a:p>
            <a:pPr lvl="1" eaLnBrk="1" hangingPunct="1">
              <a:buFontTx/>
              <a:buNone/>
            </a:pPr>
            <a:r>
              <a:rPr lang="en-US" altLang="en-US" sz="2100" dirty="0">
                <a:ea typeface="ＭＳ Ｐゴシック" pitchFamily="34" charset="-128"/>
                <a:cs typeface="+mn-cs"/>
              </a:rPr>
              <a:t>             </a:t>
            </a:r>
            <a:r>
              <a:rPr lang="en-US" altLang="en-US" sz="2100" dirty="0" smtClean="0">
                <a:ea typeface="ＭＳ Ｐゴシック" pitchFamily="34" charset="-128"/>
                <a:cs typeface="+mn-cs"/>
              </a:rPr>
              <a:t>      a </a:t>
            </a:r>
            <a:r>
              <a:rPr lang="en-US" altLang="en-US" sz="2100" dirty="0">
                <a:ea typeface="ＭＳ Ｐゴシック" pitchFamily="34" charset="-128"/>
                <a:cs typeface="+mn-cs"/>
              </a:rPr>
              <a:t>= a+1;}                                   b = b+1;}</a:t>
            </a:r>
          </a:p>
          <a:p>
            <a:pPr eaLnBrk="1" hangingPunct="1"/>
            <a:r>
              <a:rPr lang="en-US" altLang="en-US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configuratia</a:t>
            </a:r>
            <a:r>
              <a:rPr lang="en-US" altLang="en-US" sz="2000" dirty="0" smtClean="0">
                <a:ea typeface="ＭＳ Ｐゴシック" pitchFamily="34" charset="-128"/>
              </a:rPr>
              <a:t> = </a:t>
            </a:r>
            <a:r>
              <a:rPr lang="en-US" altLang="en-US" sz="2000" dirty="0" err="1" smtClean="0">
                <a:ea typeface="ＭＳ Ｐゴシック" pitchFamily="34" charset="-128"/>
              </a:rPr>
              <a:t>ansamblul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valorilor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celor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doua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variabile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modificate</a:t>
            </a:r>
            <a:r>
              <a:rPr lang="en-US" altLang="en-US" sz="2000" dirty="0" smtClean="0">
                <a:ea typeface="ＭＳ Ｐゴシック" pitchFamily="34" charset="-128"/>
              </a:rPr>
              <a:t> de </a:t>
            </a:r>
            <a:r>
              <a:rPr lang="en-US" altLang="en-US" sz="2000" dirty="0" err="1" smtClean="0">
                <a:ea typeface="ＭＳ Ｐゴシック" pitchFamily="34" charset="-128"/>
              </a:rPr>
              <a:t>procese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	</a:t>
            </a:r>
            <a:r>
              <a:rPr lang="en-US" altLang="en-US" sz="2000" dirty="0" err="1" smtClean="0">
                <a:ea typeface="ＭＳ Ｐゴシック" pitchFamily="34" charset="-128"/>
              </a:rPr>
              <a:t>configuratia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initiala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este</a:t>
            </a:r>
            <a:r>
              <a:rPr lang="en-US" altLang="en-US" sz="2000" dirty="0" smtClean="0">
                <a:ea typeface="ＭＳ Ｐゴシック" pitchFamily="34" charset="-128"/>
              </a:rPr>
              <a:t> &lt;0,0&gt;</a:t>
            </a:r>
          </a:p>
          <a:p>
            <a:pPr eaLnBrk="1" hangingPunct="1"/>
            <a:r>
              <a:rPr lang="en-US" altLang="en-US" sz="2000" dirty="0" err="1" smtClean="0">
                <a:ea typeface="ＭＳ Ｐゴシック" pitchFamily="34" charset="-128"/>
              </a:rPr>
              <a:t>daca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operatia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primului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proces</a:t>
            </a:r>
            <a:r>
              <a:rPr lang="en-US" altLang="en-US" sz="2000" dirty="0" smtClean="0">
                <a:ea typeface="ＭＳ Ｐゴシック" pitchFamily="34" charset="-128"/>
              </a:rPr>
              <a:t> se </a:t>
            </a:r>
            <a:r>
              <a:rPr lang="en-US" altLang="en-US" sz="2000" dirty="0" err="1" smtClean="0">
                <a:ea typeface="ＭＳ Ｐゴシック" pitchFamily="34" charset="-128"/>
              </a:rPr>
              <a:t>executa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mai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intai</a:t>
            </a:r>
            <a:r>
              <a:rPr lang="en-US" altLang="en-US" sz="2000" dirty="0" smtClean="0">
                <a:ea typeface="ＭＳ Ｐゴシック" pitchFamily="34" charset="-128"/>
              </a:rPr>
              <a:t>, </a:t>
            </a:r>
            <a:r>
              <a:rPr lang="en-US" altLang="en-US" sz="2000" dirty="0" err="1" smtClean="0">
                <a:ea typeface="ＭＳ Ｐゴシック" pitchFamily="34" charset="-128"/>
              </a:rPr>
              <a:t>configuratia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devine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		&lt;1,0&gt;</a:t>
            </a: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O </a:t>
            </a:r>
            <a:r>
              <a:rPr lang="en-US" altLang="en-US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executie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posibila</a:t>
            </a:r>
            <a:r>
              <a:rPr lang="en-US" altLang="en-US" sz="2000" dirty="0" smtClean="0">
                <a:ea typeface="ＭＳ Ｐゴシック" pitchFamily="34" charset="-128"/>
              </a:rPr>
              <a:t> = </a:t>
            </a:r>
            <a:r>
              <a:rPr lang="en-US" altLang="en-US" sz="2000" dirty="0" err="1" smtClean="0">
                <a:ea typeface="ＭＳ Ｐゴシック" pitchFamily="34" charset="-128"/>
              </a:rPr>
              <a:t>secventa</a:t>
            </a:r>
            <a:r>
              <a:rPr lang="en-US" altLang="en-US" sz="2000" dirty="0" smtClean="0">
                <a:ea typeface="ＭＳ Ｐゴシック" pitchFamily="34" charset="-128"/>
              </a:rPr>
              <a:t> de </a:t>
            </a:r>
            <a:r>
              <a:rPr lang="en-US" altLang="en-US" sz="2000" dirty="0" err="1" smtClean="0">
                <a:ea typeface="ＭＳ Ｐゴシック" pitchFamily="34" charset="-128"/>
              </a:rPr>
              <a:t>configuratii</a:t>
            </a:r>
            <a:r>
              <a:rPr lang="en-US" altLang="en-US" sz="2000" dirty="0" smtClean="0">
                <a:ea typeface="ＭＳ Ｐゴシック" pitchFamily="34" charset="-128"/>
              </a:rPr>
              <a:t>: </a:t>
            </a: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		(&lt;0,0&gt; </a:t>
            </a:r>
            <a:r>
              <a:rPr lang="en-US" altLang="en-US" sz="2000" dirty="0" smtClean="0">
                <a:ea typeface="ＭＳ Ｐゴシック" pitchFamily="34" charset="-128"/>
                <a:sym typeface="Wingdings" pitchFamily="2" charset="2"/>
              </a:rPr>
              <a:t>, &lt;1,0&gt; , &lt;1,1&gt;)</a:t>
            </a: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23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880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6"/>
                <a:ext cx="8960296" cy="5330924"/>
              </a:xfrm>
            </p:spPr>
            <p:txBody>
              <a:bodyPr anchor="ctr" anchorCtr="0"/>
              <a:lstStyle/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if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(p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este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ini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ț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iator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 { 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for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[q = 1 to n 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st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out[q]] 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send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[q](p,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fr-FR" sz="2000" b="1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sent := sent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+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1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fr-FR" sz="2000" dirty="0" smtClean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dirty="0" smtClean="0">
                    <a:solidFill>
                      <a:schemeClr val="tx2"/>
                    </a:solidFill>
                    <a:latin typeface="Courier New" pitchFamily="49" charset="0"/>
                  </a:rPr>
                  <a:t>	</a:t>
                </a:r>
                <a:r>
                  <a:rPr lang="fr-FR" sz="2000" dirty="0" smtClean="0">
                    <a:solidFill>
                      <a:schemeClr val="tx2"/>
                    </a:solidFill>
                    <a:latin typeface="Courier New" pitchFamily="49" charset="0"/>
                  </a:rPr>
                  <a:t>/* min(</a:t>
                </a:r>
                <a:r>
                  <a:rPr lang="fr-FR" sz="2000" dirty="0" err="1" smtClean="0">
                    <a:solidFill>
                      <a:schemeClr val="tx2"/>
                    </a:solidFill>
                    <a:latin typeface="Courier New" pitchFamily="49" charset="0"/>
                  </a:rPr>
                  <a:t>rec</a:t>
                </a:r>
                <a:r>
                  <a:rPr lang="fr-FR" sz="2000" dirty="0" smtClean="0">
                    <a:solidFill>
                      <a:schemeClr val="tx2"/>
                    </a:solidFill>
                    <a:latin typeface="Courier New" pitchFamily="49" charset="0"/>
                  </a:rPr>
                  <a:t>) este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000" b="0" i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min</m:t>
                    </m:r>
                    <m:r>
                      <a:rPr lang="ro-RO" sz="2000" b="0" i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ro-RO" sz="2000" b="0" i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rec</m:t>
                    </m:r>
                    <m:d>
                      <m:dPr>
                        <m:begChr m:val="["/>
                        <m:endChr m:val="]"/>
                        <m:ctrlPr>
                          <a:rPr lang="ro-RO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sz="2000" b="0" i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q</m:t>
                        </m:r>
                      </m:e>
                    </m:d>
                    <m:r>
                      <a:rPr lang="ro-RO" sz="2000" b="0" i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ro-RO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ro-RO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ro-RO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𝑖𝑛</m:t>
                    </m:r>
                  </m:oMath>
                </a14:m>
                <a:r>
                  <a:rPr lang="fr-FR" sz="2000" dirty="0" smtClean="0">
                    <a:solidFill>
                      <a:schemeClr val="tx2"/>
                    </a:solidFill>
                    <a:latin typeface="Courier New" pitchFamily="49" charset="0"/>
                  </a:rPr>
                  <a:t>) */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while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(min(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 &lt;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D) { 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receive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[p](id,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[id]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[id]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+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1;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if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(min(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 &gt;= sent 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and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sent &lt;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D) {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for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[q=1 to n 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st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out[q]] 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send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[q](p,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sent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sent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+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1;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i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i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decide</a:t>
                </a:r>
                <a:r>
                  <a:rPr lang="fr-FR" sz="2000" i="1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ro-RO" sz="2000" dirty="0" smtClean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𝐌𝐞𝐬𝐚𝐣𝐞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𝟐𝐃</m:t>
                      </m:r>
                      <m:d>
                        <m:dPr>
                          <m:begChr m:val="|"/>
                          <m:endChr m:val="|"/>
                          <m:ctrlPr>
                            <a:rPr lang="ro-RO" sz="1800" b="1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ro-RO" sz="1800" b="1" i="0" smtClean="0">
                              <a:solidFill>
                                <a:schemeClr val="tx2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𝐄</m:t>
                          </m:r>
                        </m:e>
                      </m:d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, 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𝐮𝐧𝐝𝐞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𝐄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𝐞𝐬𝐭𝐞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𝐦𝐮𝐥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ț.  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𝐜𝐚𝐧𝐚𝐥𝐞𝐥𝐨𝐫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𝐧𝐞𝐝𝐢𝐫𝐢𝐣𝐚𝐭𝐞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(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𝐜𝐚𝐧𝐚𝐥𝐞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𝐝𝐢𝐫𝐢𝐣𝐚𝐭𝐞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fr-FR" sz="1800" b="1" dirty="0" smtClean="0">
                  <a:solidFill>
                    <a:schemeClr val="tx2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/>
                        </a:rPr>
                        <m:t>𝐓𝐢𝐦𝐩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ro-RO" sz="1800" b="1" i="0" smtClean="0">
                          <a:solidFill>
                            <a:schemeClr val="tx2"/>
                          </a:solidFill>
                          <a:latin typeface="Cambria Math"/>
                        </a:rPr>
                        <m:t>𝟐𝐃</m:t>
                      </m:r>
                    </m:oMath>
                  </m:oMathPara>
                </a14:m>
                <a:endParaRPr lang="en-US" sz="1800" b="1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888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6"/>
                <a:ext cx="8960296" cy="5330924"/>
              </a:xfrm>
              <a:blipFill rotWithShape="1">
                <a:blip r:embed="rId3"/>
                <a:stretch>
                  <a:fillRect l="-748" t="-915" b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fazelor</a:t>
            </a:r>
            <a:r>
              <a:rPr lang="ro-RO" sz="2800" dirty="0" smtClean="0"/>
              <a:t> (2)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r>
              <a:rPr lang="en-US" sz="2800" dirty="0" err="1" smtClean="0"/>
              <a:t>Algoritmu</a:t>
            </a:r>
            <a:r>
              <a:rPr lang="ro-RO" sz="2800" dirty="0" smtClean="0"/>
              <a:t>l fazelor (3)</a:t>
            </a:r>
            <a:br>
              <a:rPr lang="ro-RO" sz="2800" dirty="0" smtClean="0"/>
            </a:br>
            <a:r>
              <a:rPr lang="ro-RO" sz="2800" dirty="0" smtClean="0"/>
              <a:t>exemplu </a:t>
            </a:r>
            <a:r>
              <a:rPr lang="ro-RO" sz="2800" dirty="0"/>
              <a:t>de </a:t>
            </a:r>
            <a:r>
              <a:rPr lang="ro-RO" sz="2800" dirty="0" smtClean="0"/>
              <a:t>execuție</a:t>
            </a:r>
            <a:endParaRPr lang="en-US" sz="2800" dirty="0" smtClean="0"/>
          </a:p>
        </p:txBody>
      </p:sp>
      <p:sp>
        <p:nvSpPr>
          <p:cNvPr id="82" name="Oval 3"/>
          <p:cNvSpPr/>
          <p:nvPr/>
        </p:nvSpPr>
        <p:spPr bwMode="auto">
          <a:xfrm>
            <a:off x="5839273" y="4581302"/>
            <a:ext cx="431800" cy="433388"/>
          </a:xfrm>
          <a:prstGeom prst="ellipse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8" name="Oval 4"/>
          <p:cNvSpPr/>
          <p:nvPr/>
        </p:nvSpPr>
        <p:spPr bwMode="auto">
          <a:xfrm>
            <a:off x="2723010" y="4581302"/>
            <a:ext cx="433388" cy="433388"/>
          </a:xfrm>
          <a:prstGeom prst="ellipse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58" name="Oval 1"/>
          <p:cNvSpPr/>
          <p:nvPr/>
        </p:nvSpPr>
        <p:spPr bwMode="auto">
          <a:xfrm rot="21573726">
            <a:off x="2723010" y="2535015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Times" charset="0"/>
              </a:rPr>
              <a:t>1</a:t>
            </a:r>
          </a:p>
        </p:txBody>
      </p:sp>
      <p:sp>
        <p:nvSpPr>
          <p:cNvPr id="59" name="Oval 2"/>
          <p:cNvSpPr/>
          <p:nvPr/>
        </p:nvSpPr>
        <p:spPr bwMode="auto">
          <a:xfrm rot="21573726">
            <a:off x="5840860" y="2538190"/>
            <a:ext cx="431800" cy="431800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cxnSp>
        <p:nvCxnSpPr>
          <p:cNvPr id="27659" name="Straight Arrow Connector 1-2"/>
          <p:cNvCxnSpPr>
            <a:cxnSpLocks noChangeShapeType="1"/>
            <a:stCxn id="58" idx="7"/>
            <a:endCxn id="59" idx="1"/>
          </p:cNvCxnSpPr>
          <p:nvPr/>
        </p:nvCxnSpPr>
        <p:spPr bwMode="auto">
          <a:xfrm>
            <a:off x="3090403" y="2597089"/>
            <a:ext cx="2812531" cy="5508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0" name="Straight Arrow Connector 2-1"/>
          <p:cNvCxnSpPr>
            <a:cxnSpLocks noChangeShapeType="1"/>
            <a:stCxn id="59" idx="2"/>
            <a:endCxn id="58" idx="6"/>
          </p:cNvCxnSpPr>
          <p:nvPr/>
        </p:nvCxnSpPr>
        <p:spPr bwMode="auto">
          <a:xfrm flipH="1" flipV="1">
            <a:off x="3154804" y="2749265"/>
            <a:ext cx="2686062" cy="6475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1" name="Straight Arrow Connector 2-3"/>
          <p:cNvCxnSpPr>
            <a:cxnSpLocks noChangeShapeType="1"/>
            <a:stCxn id="59" idx="4"/>
            <a:endCxn id="82" idx="0"/>
          </p:cNvCxnSpPr>
          <p:nvPr/>
        </p:nvCxnSpPr>
        <p:spPr bwMode="auto">
          <a:xfrm flipH="1">
            <a:off x="6055173" y="2969984"/>
            <a:ext cx="3237" cy="1611318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2" name="Straight Arrow Connector 3-4"/>
          <p:cNvCxnSpPr>
            <a:cxnSpLocks noChangeShapeType="1"/>
            <a:stCxn id="82" idx="2"/>
            <a:endCxn id="8" idx="6"/>
          </p:cNvCxnSpPr>
          <p:nvPr/>
        </p:nvCxnSpPr>
        <p:spPr bwMode="auto">
          <a:xfrm flipH="1">
            <a:off x="3156398" y="4797202"/>
            <a:ext cx="2682875" cy="0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3" name="Straight Arrow Connector 4-2"/>
          <p:cNvCxnSpPr>
            <a:cxnSpLocks noChangeShapeType="1"/>
            <a:stCxn id="8" idx="7"/>
            <a:endCxn id="59" idx="3"/>
          </p:cNvCxnSpPr>
          <p:nvPr/>
        </p:nvCxnSpPr>
        <p:spPr bwMode="auto">
          <a:xfrm flipV="1">
            <a:off x="3092930" y="2907916"/>
            <a:ext cx="2812337" cy="1736854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ounded Rectangle D"/>
          <p:cNvSpPr>
            <a:spLocks noChangeArrowheads="1"/>
          </p:cNvSpPr>
          <p:nvPr/>
        </p:nvSpPr>
        <p:spPr bwMode="auto">
          <a:xfrm>
            <a:off x="3236951" y="1628800"/>
            <a:ext cx="2668316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algn="ctr">
            <a:solidFill>
              <a:srgbClr val="3064C6"/>
            </a:solidFill>
            <a:round/>
            <a:headEnd/>
            <a:tailEnd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D (</a:t>
            </a:r>
            <a:r>
              <a:rPr lang="en-US" sz="1800" dirty="0" err="1" smtClean="0">
                <a:solidFill>
                  <a:srgbClr val="000000"/>
                </a:solidFill>
              </a:rPr>
              <a:t>diametrul</a:t>
            </a:r>
            <a:r>
              <a:rPr lang="en-US" sz="1800" dirty="0" smtClean="0">
                <a:solidFill>
                  <a:srgbClr val="000000"/>
                </a:solidFill>
              </a:rPr>
              <a:t> re</a:t>
            </a:r>
            <a:r>
              <a:rPr lang="ro-RO" sz="1800" dirty="0" smtClean="0">
                <a:solidFill>
                  <a:srgbClr val="000000"/>
                </a:solidFill>
              </a:rPr>
              <a:t>ț</a:t>
            </a:r>
            <a:r>
              <a:rPr lang="en-US" sz="1800" dirty="0" err="1" smtClean="0">
                <a:solidFill>
                  <a:srgbClr val="000000"/>
                </a:solidFill>
              </a:rPr>
              <a:t>elei</a:t>
            </a:r>
            <a:r>
              <a:rPr lang="ro-RO" sz="1800" dirty="0" smtClean="0">
                <a:solidFill>
                  <a:srgbClr val="000000"/>
                </a:solidFill>
              </a:rPr>
              <a:t>) = 3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5" name="Rounded Rectangular initiator"/>
          <p:cNvSpPr/>
          <p:nvPr/>
        </p:nvSpPr>
        <p:spPr bwMode="auto">
          <a:xfrm>
            <a:off x="756068" y="2542704"/>
            <a:ext cx="1655693" cy="407354"/>
          </a:xfrm>
          <a:prstGeom prst="wedgeRoundRectCallout">
            <a:avLst>
              <a:gd name="adj1" fmla="val 66669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1</a:t>
            </a:r>
            <a:r>
              <a:rPr kumimoji="0" lang="ro-R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este inițiator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7" name="Rounded Rectangular cond 1"/>
          <p:cNvSpPr/>
          <p:nvPr/>
        </p:nvSpPr>
        <p:spPr bwMode="auto">
          <a:xfrm>
            <a:off x="345154" y="2525605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min(rec</a:t>
            </a:r>
            <a:r>
              <a:rPr lang="ro-RO" sz="1600" dirty="0">
                <a:solidFill>
                  <a:srgbClr val="000000"/>
                </a:solidFill>
              </a:rPr>
              <a:t>) &gt;= </a:t>
            </a:r>
            <a:r>
              <a:rPr lang="ro-RO" sz="1600" dirty="0" smtClean="0">
                <a:solidFill>
                  <a:srgbClr val="000000"/>
                </a:solidFill>
              </a:rPr>
              <a:t>sent</a:t>
            </a:r>
          </a:p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and </a:t>
            </a:r>
            <a:r>
              <a:rPr lang="ro-RO" sz="1600" dirty="0">
                <a:solidFill>
                  <a:srgbClr val="000000"/>
                </a:solidFill>
              </a:rPr>
              <a:t>sent &lt; </a:t>
            </a:r>
            <a:r>
              <a:rPr lang="ro-RO" sz="1600" dirty="0" smtClean="0">
                <a:solidFill>
                  <a:srgbClr val="000000"/>
                </a:solidFill>
              </a:rPr>
              <a:t>D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81" name="Rounded Rectangular not cond 1"/>
          <p:cNvSpPr/>
          <p:nvPr/>
        </p:nvSpPr>
        <p:spPr bwMode="auto">
          <a:xfrm>
            <a:off x="345153" y="2533371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min(rec</a:t>
            </a:r>
            <a:r>
              <a:rPr lang="ro-RO" sz="1600" dirty="0">
                <a:solidFill>
                  <a:srgbClr val="000000"/>
                </a:solidFill>
              </a:rPr>
              <a:t>) &gt;= </a:t>
            </a:r>
            <a:r>
              <a:rPr lang="ro-RO" sz="1600" dirty="0" smtClean="0">
                <a:solidFill>
                  <a:srgbClr val="000000"/>
                </a:solidFill>
              </a:rPr>
              <a:t>sent</a:t>
            </a:r>
          </a:p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and </a:t>
            </a:r>
            <a:r>
              <a:rPr lang="ro-RO" sz="1600" dirty="0">
                <a:solidFill>
                  <a:srgbClr val="000000"/>
                </a:solidFill>
              </a:rPr>
              <a:t>sent &lt; </a:t>
            </a:r>
            <a:r>
              <a:rPr lang="ro-RO" sz="1600" dirty="0" smtClean="0">
                <a:solidFill>
                  <a:srgbClr val="000000"/>
                </a:solidFill>
              </a:rPr>
              <a:t>D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29" name="Rounded Rectangular cond 2"/>
          <p:cNvSpPr/>
          <p:nvPr/>
        </p:nvSpPr>
        <p:spPr bwMode="auto">
          <a:xfrm>
            <a:off x="6825874" y="2461053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min(rec</a:t>
            </a:r>
            <a:r>
              <a:rPr lang="ro-RO" sz="1600" dirty="0">
                <a:solidFill>
                  <a:srgbClr val="000000"/>
                </a:solidFill>
              </a:rPr>
              <a:t>) &gt;= </a:t>
            </a:r>
            <a:r>
              <a:rPr lang="ro-RO" sz="1600" dirty="0" smtClean="0">
                <a:solidFill>
                  <a:srgbClr val="000000"/>
                </a:solidFill>
              </a:rPr>
              <a:t>sent</a:t>
            </a:r>
          </a:p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and </a:t>
            </a:r>
            <a:r>
              <a:rPr lang="ro-RO" sz="1600" dirty="0">
                <a:solidFill>
                  <a:srgbClr val="000000"/>
                </a:solidFill>
              </a:rPr>
              <a:t>sent &lt; </a:t>
            </a:r>
            <a:r>
              <a:rPr lang="ro-RO" sz="1600" dirty="0" smtClean="0">
                <a:solidFill>
                  <a:srgbClr val="000000"/>
                </a:solidFill>
              </a:rPr>
              <a:t>D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47" name="Rounded Rectangular not cond 2"/>
          <p:cNvSpPr/>
          <p:nvPr/>
        </p:nvSpPr>
        <p:spPr bwMode="auto">
          <a:xfrm>
            <a:off x="6825873" y="2461053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min(rec</a:t>
            </a:r>
            <a:r>
              <a:rPr lang="ro-RO" sz="1600" dirty="0">
                <a:solidFill>
                  <a:srgbClr val="000000"/>
                </a:solidFill>
              </a:rPr>
              <a:t>) &gt;= </a:t>
            </a:r>
            <a:r>
              <a:rPr lang="ro-RO" sz="1600" dirty="0" smtClean="0">
                <a:solidFill>
                  <a:srgbClr val="000000"/>
                </a:solidFill>
              </a:rPr>
              <a:t>sent</a:t>
            </a:r>
          </a:p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and </a:t>
            </a:r>
            <a:r>
              <a:rPr lang="ro-RO" sz="1600" dirty="0">
                <a:solidFill>
                  <a:srgbClr val="000000"/>
                </a:solidFill>
              </a:rPr>
              <a:t>sent &lt; </a:t>
            </a:r>
            <a:r>
              <a:rPr lang="ro-RO" sz="1600" dirty="0" smtClean="0">
                <a:solidFill>
                  <a:srgbClr val="000000"/>
                </a:solidFill>
              </a:rPr>
              <a:t>D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36" name="Rounded Rectangular cond 3"/>
          <p:cNvSpPr/>
          <p:nvPr/>
        </p:nvSpPr>
        <p:spPr bwMode="auto">
          <a:xfrm>
            <a:off x="6825874" y="4549285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min(rec</a:t>
            </a:r>
            <a:r>
              <a:rPr lang="ro-RO" sz="1600" dirty="0">
                <a:solidFill>
                  <a:srgbClr val="000000"/>
                </a:solidFill>
              </a:rPr>
              <a:t>) &gt;= </a:t>
            </a:r>
            <a:r>
              <a:rPr lang="ro-RO" sz="1600" dirty="0" smtClean="0">
                <a:solidFill>
                  <a:srgbClr val="000000"/>
                </a:solidFill>
              </a:rPr>
              <a:t>sent</a:t>
            </a:r>
          </a:p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and </a:t>
            </a:r>
            <a:r>
              <a:rPr lang="ro-RO" sz="1600" dirty="0">
                <a:solidFill>
                  <a:srgbClr val="000000"/>
                </a:solidFill>
              </a:rPr>
              <a:t>sent &lt; </a:t>
            </a:r>
            <a:r>
              <a:rPr lang="ro-RO" sz="1600" dirty="0" smtClean="0">
                <a:solidFill>
                  <a:srgbClr val="000000"/>
                </a:solidFill>
              </a:rPr>
              <a:t>D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44" name="Rounded Rectangular cond 4"/>
          <p:cNvSpPr/>
          <p:nvPr/>
        </p:nvSpPr>
        <p:spPr bwMode="auto">
          <a:xfrm>
            <a:off x="323528" y="4549285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min(rec</a:t>
            </a:r>
            <a:r>
              <a:rPr lang="ro-RO" sz="1600" dirty="0">
                <a:solidFill>
                  <a:srgbClr val="000000"/>
                </a:solidFill>
              </a:rPr>
              <a:t>) &gt;= </a:t>
            </a:r>
            <a:r>
              <a:rPr lang="ro-RO" sz="1600" dirty="0" smtClean="0">
                <a:solidFill>
                  <a:srgbClr val="000000"/>
                </a:solidFill>
              </a:rPr>
              <a:t>sent</a:t>
            </a:r>
          </a:p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and </a:t>
            </a:r>
            <a:r>
              <a:rPr lang="ro-RO" sz="1600" dirty="0">
                <a:solidFill>
                  <a:srgbClr val="000000"/>
                </a:solidFill>
              </a:rPr>
              <a:t>sent &lt; </a:t>
            </a:r>
            <a:r>
              <a:rPr lang="ro-RO" sz="1600" dirty="0" smtClean="0">
                <a:solidFill>
                  <a:srgbClr val="000000"/>
                </a:solidFill>
              </a:rPr>
              <a:t>D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20" name="TextBox grey"/>
          <p:cNvSpPr txBox="1">
            <a:spLocks noChangeArrowheads="1"/>
          </p:cNvSpPr>
          <p:nvPr/>
        </p:nvSpPr>
        <p:spPr bwMode="auto">
          <a:xfrm>
            <a:off x="686976" y="5872167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E7F6FF"/>
                </a:solidFill>
                <a:latin typeface="Courier New" pitchFamily="49" charset="0"/>
              </a:rPr>
              <a:t>rec[4]</a:t>
            </a:r>
            <a:r>
              <a:rPr lang="fr-FR" sz="1400" b="1" dirty="0" smtClean="0">
                <a:solidFill>
                  <a:srgbClr val="E7F6FF"/>
                </a:solidFill>
                <a:latin typeface="Courier New" pitchFamily="49" charset="0"/>
              </a:rPr>
              <a:t> = </a:t>
            </a:r>
            <a:endParaRPr lang="fr-FR" sz="1400" b="1" dirty="0">
              <a:solidFill>
                <a:srgbClr val="E7F6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E7F6FF"/>
                </a:solidFill>
                <a:latin typeface="Courier New" pitchFamily="49" charset="0"/>
              </a:rPr>
              <a:t>sent   =</a:t>
            </a:r>
            <a:r>
              <a:rPr lang="fr-FR" sz="1400" b="1" dirty="0" smtClean="0">
                <a:solidFill>
                  <a:srgbClr val="E7F6FF"/>
                </a:solidFill>
                <a:latin typeface="Courier New" pitchFamily="49" charset="0"/>
              </a:rPr>
              <a:t>     </a:t>
            </a:r>
            <a:endParaRPr lang="en-US" sz="1400" dirty="0">
              <a:solidFill>
                <a:srgbClr val="E7F6FF"/>
              </a:solidFill>
            </a:endParaRPr>
          </a:p>
        </p:txBody>
      </p:sp>
      <p:sp>
        <p:nvSpPr>
          <p:cNvPr id="21" name="TextBox blue 1"/>
          <p:cNvSpPr txBox="1">
            <a:spLocks noChangeArrowheads="1"/>
          </p:cNvSpPr>
          <p:nvPr/>
        </p:nvSpPr>
        <p:spPr bwMode="auto">
          <a:xfrm>
            <a:off x="2195227" y="5872168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{2:0}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Box blue 2"/>
          <p:cNvSpPr txBox="1">
            <a:spLocks noChangeArrowheads="1"/>
          </p:cNvSpPr>
          <p:nvPr/>
        </p:nvSpPr>
        <p:spPr bwMode="auto">
          <a:xfrm>
            <a:off x="2195227" y="587216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{2:0}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31" name="TextBox blue 3"/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{2:0}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5" name="TextBox blue 4"/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1" name="TextBox blue 5"/>
          <p:cNvSpPr txBox="1">
            <a:spLocks noChangeArrowheads="1"/>
          </p:cNvSpPr>
          <p:nvPr/>
        </p:nvSpPr>
        <p:spPr bwMode="auto">
          <a:xfrm>
            <a:off x="2195227" y="5873223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49" name="TextBox blue 6"/>
          <p:cNvSpPr txBox="1">
            <a:spLocks noChangeArrowheads="1"/>
          </p:cNvSpPr>
          <p:nvPr/>
        </p:nvSpPr>
        <p:spPr bwMode="auto">
          <a:xfrm>
            <a:off x="2195736" y="5872170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0" name="TextBox blue 7"/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4" name="TextBox blue 8"/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{2:2}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68" name="TextBox blue 9"/>
          <p:cNvSpPr txBox="1">
            <a:spLocks noChangeArrowheads="1"/>
          </p:cNvSpPr>
          <p:nvPr/>
        </p:nvSpPr>
        <p:spPr bwMode="auto">
          <a:xfrm>
            <a:off x="2195736" y="5872170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{2:2}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8" name="TextBox blue 10"/>
          <p:cNvSpPr txBox="1">
            <a:spLocks noChangeArrowheads="1"/>
          </p:cNvSpPr>
          <p:nvPr/>
        </p:nvSpPr>
        <p:spPr bwMode="auto">
          <a:xfrm>
            <a:off x="2195227" y="5872170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4" name="TextBox blue 11"/>
          <p:cNvSpPr txBox="1">
            <a:spLocks noChangeArrowheads="1"/>
          </p:cNvSpPr>
          <p:nvPr/>
        </p:nvSpPr>
        <p:spPr bwMode="auto">
          <a:xfrm>
            <a:off x="2195736" y="5872725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red 1"/>
          <p:cNvSpPr txBox="1">
            <a:spLocks noChangeArrowheads="1"/>
          </p:cNvSpPr>
          <p:nvPr/>
        </p:nvSpPr>
        <p:spPr bwMode="auto">
          <a:xfrm>
            <a:off x="3703987" y="587216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{1:0, 4:0}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0" name="TextBox red 2"/>
          <p:cNvSpPr txBox="1">
            <a:spLocks noChangeArrowheads="1"/>
          </p:cNvSpPr>
          <p:nvPr/>
        </p:nvSpPr>
        <p:spPr bwMode="auto">
          <a:xfrm>
            <a:off x="3703987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4:0}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red 3"/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{1:1, 4:0}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38" name="TextBox red 4"/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{1:1, 4:0}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6" name="TextBox red 5"/>
          <p:cNvSpPr txBox="1">
            <a:spLocks noChangeArrowheads="1"/>
          </p:cNvSpPr>
          <p:nvPr/>
        </p:nvSpPr>
        <p:spPr bwMode="auto">
          <a:xfrm>
            <a:off x="3704496" y="587216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4: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0" name="TextBox red 6"/>
          <p:cNvSpPr txBox="1">
            <a:spLocks noChangeArrowheads="1"/>
          </p:cNvSpPr>
          <p:nvPr/>
        </p:nvSpPr>
        <p:spPr bwMode="auto">
          <a:xfrm>
            <a:off x="3703987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{1:2, 4: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2" name="TextBox red 7"/>
          <p:cNvSpPr txBox="1">
            <a:spLocks noChangeArrowheads="1"/>
          </p:cNvSpPr>
          <p:nvPr/>
        </p:nvSpPr>
        <p:spPr bwMode="auto">
          <a:xfrm>
            <a:off x="3703987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{1:2, 4: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4" name="TextBox red 8"/>
          <p:cNvSpPr txBox="1">
            <a:spLocks noChangeArrowheads="1"/>
          </p:cNvSpPr>
          <p:nvPr/>
        </p:nvSpPr>
        <p:spPr bwMode="auto">
          <a:xfrm>
            <a:off x="3704496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{1:2, 4:1}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57" name="TextBox red 9"/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{1:2, 4:1}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6" name="TextBox red 10"/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4:1}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2" name="TextBox red 11"/>
          <p:cNvSpPr txBox="1">
            <a:spLocks noChangeArrowheads="1"/>
          </p:cNvSpPr>
          <p:nvPr/>
        </p:nvSpPr>
        <p:spPr bwMode="auto">
          <a:xfrm>
            <a:off x="3703987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{1:3, 4:1}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3" name="TextBox red 12"/>
          <p:cNvSpPr txBox="1">
            <a:spLocks noChangeArrowheads="1"/>
          </p:cNvSpPr>
          <p:nvPr/>
        </p:nvSpPr>
        <p:spPr bwMode="auto">
          <a:xfrm>
            <a:off x="3704496" y="587216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{1:3, 4: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7" name="TextBox red 13"/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{1:3, 4:2}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79" name="TextBox red 14"/>
          <p:cNvSpPr txBox="1">
            <a:spLocks noChangeArrowheads="1"/>
          </p:cNvSpPr>
          <p:nvPr/>
        </p:nvSpPr>
        <p:spPr bwMode="auto">
          <a:xfrm>
            <a:off x="3704496" y="5872170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{1:3, 4:2}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3" name="TextBox red 15"/>
          <p:cNvSpPr txBox="1">
            <a:spLocks noChangeArrowheads="1"/>
          </p:cNvSpPr>
          <p:nvPr/>
        </p:nvSpPr>
        <p:spPr bwMode="auto">
          <a:xfrm>
            <a:off x="3704496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{1:3, 4: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5" name="TextBox red 16"/>
          <p:cNvSpPr txBox="1">
            <a:spLocks noChangeArrowheads="1"/>
          </p:cNvSpPr>
          <p:nvPr/>
        </p:nvSpPr>
        <p:spPr bwMode="auto">
          <a:xfrm>
            <a:off x="3704496" y="5872725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{1:3, 4:3}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3" name="TextBox purple 1"/>
          <p:cNvSpPr txBox="1">
            <a:spLocks noChangeArrowheads="1"/>
          </p:cNvSpPr>
          <p:nvPr/>
        </p:nvSpPr>
        <p:spPr bwMode="auto">
          <a:xfrm>
            <a:off x="5213256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{2:0}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4" name="TextBox purple 2"/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2" name="TextBox purple 3"/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{2:1}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8" name="TextBox purple 4"/>
          <p:cNvSpPr txBox="1">
            <a:spLocks noChangeArrowheads="1"/>
          </p:cNvSpPr>
          <p:nvPr/>
        </p:nvSpPr>
        <p:spPr bwMode="auto">
          <a:xfrm>
            <a:off x="5212747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{2:1}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1" name="TextBox purple 5"/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5" name="TextBox purple 6"/>
          <p:cNvSpPr txBox="1">
            <a:spLocks noChangeArrowheads="1"/>
          </p:cNvSpPr>
          <p:nvPr/>
        </p:nvSpPr>
        <p:spPr bwMode="auto">
          <a:xfrm>
            <a:off x="5212747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69" name="TextBox purple 7"/>
          <p:cNvSpPr txBox="1">
            <a:spLocks noChangeArrowheads="1"/>
          </p:cNvSpPr>
          <p:nvPr/>
        </p:nvSpPr>
        <p:spPr bwMode="auto">
          <a:xfrm>
            <a:off x="5212747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0" name="TextBox purple 8"/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5" name="TextBox purple 9"/>
          <p:cNvSpPr txBox="1">
            <a:spLocks noChangeArrowheads="1"/>
          </p:cNvSpPr>
          <p:nvPr/>
        </p:nvSpPr>
        <p:spPr bwMode="auto">
          <a:xfrm>
            <a:off x="5212747" y="5872725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89" name="TextBox purple 10"/>
          <p:cNvSpPr txBox="1">
            <a:spLocks noChangeArrowheads="1"/>
          </p:cNvSpPr>
          <p:nvPr/>
        </p:nvSpPr>
        <p:spPr bwMode="auto">
          <a:xfrm>
            <a:off x="5212747" y="5872170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{2:3}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4" name="TextBox green 1"/>
          <p:cNvSpPr txBox="1">
            <a:spLocks noChangeArrowheads="1"/>
          </p:cNvSpPr>
          <p:nvPr/>
        </p:nvSpPr>
        <p:spPr bwMode="auto">
          <a:xfrm>
            <a:off x="6725424" y="5872169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{3:0}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Box green 2"/>
          <p:cNvSpPr txBox="1">
            <a:spLocks noChangeArrowheads="1"/>
          </p:cNvSpPr>
          <p:nvPr/>
        </p:nvSpPr>
        <p:spPr bwMode="auto">
          <a:xfrm>
            <a:off x="6725424" y="5872166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1" name="TextBox green 3"/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53" name="TextBox green 4"/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7" name="TextBox green 5"/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0" name="TextBox green 6"/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{3:2}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74" name="TextBox green 7"/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{3:2}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8" name="TextBox green 8"/>
          <p:cNvSpPr txBox="1">
            <a:spLocks noChangeArrowheads="1"/>
          </p:cNvSpPr>
          <p:nvPr/>
        </p:nvSpPr>
        <p:spPr bwMode="auto">
          <a:xfrm>
            <a:off x="6725424" y="5872725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1" name="TextBox green 9"/>
          <p:cNvSpPr txBox="1">
            <a:spLocks noChangeArrowheads="1"/>
          </p:cNvSpPr>
          <p:nvPr/>
        </p:nvSpPr>
        <p:spPr bwMode="auto">
          <a:xfrm>
            <a:off x="6725424" y="5872166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en-US" sz="1400" u="sng" dirty="0">
              <a:solidFill>
                <a:srgbClr val="FFFFFF"/>
              </a:solidFill>
            </a:endParaRPr>
          </a:p>
        </p:txBody>
      </p:sp>
      <p:sp>
        <p:nvSpPr>
          <p:cNvPr id="94" name="TextBox green 10"/>
          <p:cNvSpPr txBox="1">
            <a:spLocks noChangeArrowheads="1"/>
          </p:cNvSpPr>
          <p:nvPr/>
        </p:nvSpPr>
        <p:spPr bwMode="auto">
          <a:xfrm>
            <a:off x="6724915" y="5872164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msg 1-2 1"/>
          <p:cNvSpPr/>
          <p:nvPr/>
        </p:nvSpPr>
        <p:spPr bwMode="auto">
          <a:xfrm>
            <a:off x="3156454" y="2420888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6" name="Rectangle msg 2-1 1"/>
          <p:cNvSpPr/>
          <p:nvPr/>
        </p:nvSpPr>
        <p:spPr bwMode="auto">
          <a:xfrm>
            <a:off x="5475799" y="2599843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2" name="Rectangle msg 2-3 1"/>
          <p:cNvSpPr/>
          <p:nvPr/>
        </p:nvSpPr>
        <p:spPr bwMode="auto">
          <a:xfrm>
            <a:off x="5910887" y="2971634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9" name="Rectangle msg 1-2 2"/>
          <p:cNvSpPr/>
          <p:nvPr/>
        </p:nvSpPr>
        <p:spPr bwMode="auto">
          <a:xfrm>
            <a:off x="3158452" y="2420888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0" name="Rectangle msg 3-4 1"/>
          <p:cNvSpPr/>
          <p:nvPr/>
        </p:nvSpPr>
        <p:spPr bwMode="auto">
          <a:xfrm>
            <a:off x="5470409" y="4593222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 smtClean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3" name="Rectangle msg 4-2 1"/>
          <p:cNvSpPr/>
          <p:nvPr/>
        </p:nvSpPr>
        <p:spPr bwMode="auto">
          <a:xfrm>
            <a:off x="3126367" y="4281353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5" name="Rectangle msg 2-1 2"/>
          <p:cNvSpPr/>
          <p:nvPr/>
        </p:nvSpPr>
        <p:spPr bwMode="auto">
          <a:xfrm>
            <a:off x="5470408" y="2602597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6" name="Rectangle msg 2-3 2"/>
          <p:cNvSpPr/>
          <p:nvPr/>
        </p:nvSpPr>
        <p:spPr bwMode="auto">
          <a:xfrm>
            <a:off x="5910887" y="2971634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2" name="Rectangle msg 1-2 3"/>
          <p:cNvSpPr/>
          <p:nvPr/>
        </p:nvSpPr>
        <p:spPr bwMode="auto">
          <a:xfrm>
            <a:off x="3158452" y="2427014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3" name="Rectangle msg 3-4 2"/>
          <p:cNvSpPr/>
          <p:nvPr/>
        </p:nvSpPr>
        <p:spPr bwMode="auto">
          <a:xfrm>
            <a:off x="5475798" y="4580542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 smtClean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1" name="Rectangle msg 4-2 2"/>
          <p:cNvSpPr/>
          <p:nvPr/>
        </p:nvSpPr>
        <p:spPr bwMode="auto">
          <a:xfrm>
            <a:off x="3126367" y="4281353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5" name="Rectangle msg 2-1 3"/>
          <p:cNvSpPr/>
          <p:nvPr/>
        </p:nvSpPr>
        <p:spPr bwMode="auto">
          <a:xfrm>
            <a:off x="5475797" y="2608722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6" name="Rectangle msg 2-3 3"/>
          <p:cNvSpPr/>
          <p:nvPr/>
        </p:nvSpPr>
        <p:spPr bwMode="auto">
          <a:xfrm>
            <a:off x="5910887" y="2979142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3" name="Rectangle msg 3-4 3"/>
          <p:cNvSpPr/>
          <p:nvPr/>
        </p:nvSpPr>
        <p:spPr bwMode="auto">
          <a:xfrm>
            <a:off x="5470407" y="4593222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 smtClean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0" name="Rectangle msg 4-2 3"/>
          <p:cNvSpPr/>
          <p:nvPr/>
        </p:nvSpPr>
        <p:spPr bwMode="auto">
          <a:xfrm>
            <a:off x="3126367" y="4281353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6" name="Rounded Rectangular decide 1"/>
          <p:cNvSpPr/>
          <p:nvPr/>
        </p:nvSpPr>
        <p:spPr bwMode="auto">
          <a:xfrm>
            <a:off x="345153" y="2525605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>
                <a:solidFill>
                  <a:srgbClr val="000000"/>
                </a:solidFill>
              </a:rPr>
              <a:t>min(rec) &gt;= D </a:t>
            </a:r>
            <a:r>
              <a:rPr lang="ro-RO" sz="1600" dirty="0" smtClean="0">
                <a:solidFill>
                  <a:srgbClr val="000000"/>
                </a:solidFill>
              </a:rPr>
              <a:t>decide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96" name="Rounded Rectangular decide 2"/>
          <p:cNvSpPr/>
          <p:nvPr/>
        </p:nvSpPr>
        <p:spPr bwMode="auto">
          <a:xfrm>
            <a:off x="6825874" y="2462863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min(rec</a:t>
            </a:r>
            <a:r>
              <a:rPr lang="ro-RO" sz="1600" dirty="0">
                <a:solidFill>
                  <a:srgbClr val="000000"/>
                </a:solidFill>
              </a:rPr>
              <a:t>) &gt;= </a:t>
            </a:r>
            <a:r>
              <a:rPr lang="ro-RO" sz="1600" dirty="0" smtClean="0">
                <a:solidFill>
                  <a:srgbClr val="000000"/>
                </a:solidFill>
              </a:rPr>
              <a:t>D</a:t>
            </a:r>
          </a:p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decide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87" name="Rounded Rectangular decide 3"/>
          <p:cNvSpPr/>
          <p:nvPr/>
        </p:nvSpPr>
        <p:spPr bwMode="auto">
          <a:xfrm>
            <a:off x="6825874" y="4549285"/>
            <a:ext cx="2066607" cy="599370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min(rec</a:t>
            </a:r>
            <a:r>
              <a:rPr lang="ro-RO" sz="1600" dirty="0">
                <a:solidFill>
                  <a:srgbClr val="000000"/>
                </a:solidFill>
              </a:rPr>
              <a:t>) &gt;= </a:t>
            </a:r>
            <a:r>
              <a:rPr lang="ro-RO" sz="1600" dirty="0" smtClean="0">
                <a:solidFill>
                  <a:srgbClr val="000000"/>
                </a:solidFill>
              </a:rPr>
              <a:t>D</a:t>
            </a:r>
          </a:p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decide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92" name="Rounded Rectangular decide 4"/>
          <p:cNvSpPr/>
          <p:nvPr/>
        </p:nvSpPr>
        <p:spPr bwMode="auto">
          <a:xfrm>
            <a:off x="345154" y="4549285"/>
            <a:ext cx="2066607" cy="599370"/>
          </a:xfrm>
          <a:prstGeom prst="wedgeRoundRectCallout">
            <a:avLst>
              <a:gd name="adj1" fmla="val 63679"/>
              <a:gd name="adj2" fmla="val -221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min(rec</a:t>
            </a:r>
            <a:r>
              <a:rPr lang="ro-RO" sz="1600" dirty="0">
                <a:solidFill>
                  <a:srgbClr val="000000"/>
                </a:solidFill>
              </a:rPr>
              <a:t>) &gt;= </a:t>
            </a:r>
            <a:r>
              <a:rPr lang="ro-RO" sz="1600" dirty="0" smtClean="0">
                <a:solidFill>
                  <a:srgbClr val="000000"/>
                </a:solidFill>
              </a:rPr>
              <a:t>D</a:t>
            </a:r>
          </a:p>
          <a:p>
            <a:pPr algn="ctr"/>
            <a:r>
              <a:rPr lang="ro-RO" sz="1600" dirty="0" smtClean="0">
                <a:solidFill>
                  <a:srgbClr val="000000"/>
                </a:solidFill>
              </a:rPr>
              <a:t>decide</a:t>
            </a:r>
            <a:endParaRPr lang="ro-RO" sz="1600" dirty="0">
              <a:solidFill>
                <a:srgbClr val="000000"/>
              </a:solidFill>
            </a:endParaRPr>
          </a:p>
        </p:txBody>
      </p:sp>
      <p:sp>
        <p:nvSpPr>
          <p:cNvPr id="97" name="TextBox blue 1"/>
          <p:cNvSpPr txBox="1">
            <a:spLocks noChangeArrowheads="1"/>
          </p:cNvSpPr>
          <p:nvPr/>
        </p:nvSpPr>
        <p:spPr bwMode="auto">
          <a:xfrm>
            <a:off x="2195736" y="5597265"/>
            <a:ext cx="1508760" cy="275460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1</a:t>
            </a:r>
            <a:endParaRPr lang="fr-FR" sz="1400" b="1" dirty="0">
              <a:solidFill>
                <a:srgbClr val="F8F8F8"/>
              </a:solidFill>
              <a:latin typeface="Courier New" pitchFamily="49" charset="0"/>
            </a:endParaRPr>
          </a:p>
        </p:txBody>
      </p:sp>
      <p:sp>
        <p:nvSpPr>
          <p:cNvPr id="98" name="TextBox red 1"/>
          <p:cNvSpPr txBox="1">
            <a:spLocks noChangeArrowheads="1"/>
          </p:cNvSpPr>
          <p:nvPr/>
        </p:nvSpPr>
        <p:spPr bwMode="auto">
          <a:xfrm>
            <a:off x="3704496" y="5597265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2</a:t>
            </a:r>
          </a:p>
        </p:txBody>
      </p:sp>
      <p:sp>
        <p:nvSpPr>
          <p:cNvPr id="99" name="TextBox purple 1"/>
          <p:cNvSpPr txBox="1">
            <a:spLocks noChangeArrowheads="1"/>
          </p:cNvSpPr>
          <p:nvPr/>
        </p:nvSpPr>
        <p:spPr bwMode="auto">
          <a:xfrm>
            <a:off x="5213256" y="5597265"/>
            <a:ext cx="1512168" cy="275012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3</a:t>
            </a:r>
            <a:r>
              <a:rPr lang="fr-FR" sz="1400" b="1" dirty="0" smtClean="0">
                <a:solidFill>
                  <a:srgbClr val="F8F8F8"/>
                </a:solidFill>
                <a:latin typeface="Courier New" pitchFamily="49" charset="0"/>
              </a:rPr>
              <a:t>   </a:t>
            </a:r>
            <a:endParaRPr lang="en-US" sz="1400" dirty="0">
              <a:solidFill>
                <a:srgbClr val="F8F8F8"/>
              </a:solidFill>
            </a:endParaRPr>
          </a:p>
        </p:txBody>
      </p:sp>
      <p:sp>
        <p:nvSpPr>
          <p:cNvPr id="100" name="TextBox green 1"/>
          <p:cNvSpPr txBox="1">
            <a:spLocks noChangeArrowheads="1"/>
          </p:cNvSpPr>
          <p:nvPr/>
        </p:nvSpPr>
        <p:spPr bwMode="auto">
          <a:xfrm>
            <a:off x="6725424" y="5597265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4</a:t>
            </a:r>
          </a:p>
        </p:txBody>
      </p:sp>
      <p:sp>
        <p:nvSpPr>
          <p:cNvPr id="101" name="Oval 1"/>
          <p:cNvSpPr/>
          <p:nvPr/>
        </p:nvSpPr>
        <p:spPr bwMode="auto">
          <a:xfrm rot="21573726">
            <a:off x="2724912" y="2532888"/>
            <a:ext cx="431800" cy="431800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Times" charset="0"/>
              </a:rPr>
              <a:t>1</a:t>
            </a:r>
          </a:p>
        </p:txBody>
      </p:sp>
      <p:sp>
        <p:nvSpPr>
          <p:cNvPr id="102" name="Oval 4"/>
          <p:cNvSpPr/>
          <p:nvPr/>
        </p:nvSpPr>
        <p:spPr bwMode="auto">
          <a:xfrm>
            <a:off x="2724912" y="4581144"/>
            <a:ext cx="433388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103" name="Oval 3"/>
          <p:cNvSpPr/>
          <p:nvPr/>
        </p:nvSpPr>
        <p:spPr bwMode="auto">
          <a:xfrm>
            <a:off x="5843016" y="4581144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104" name="Oval 2"/>
          <p:cNvSpPr/>
          <p:nvPr/>
        </p:nvSpPr>
        <p:spPr bwMode="auto">
          <a:xfrm rot="21573726">
            <a:off x="5843016" y="2542032"/>
            <a:ext cx="431800" cy="431800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3377E-6 L 0.25312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958E-6 L -0.25243 -0.0057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25191 -0.001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6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3377E-6 L 0.25312 -0.00069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958E-6 L -0.25243 -0.0057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301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3377E-6 L 0.25312 -0.00069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46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25191 -0.00138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958E-6 L -0.25243 -0.00578 " pathEditMode="relative" rAng="0" ptsTypes="AA">
                                      <p:cBhvr>
                                        <p:cTn id="31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301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25191 -0.00138 " pathEditMode="relative" rAng="0" ptsTypes="AA">
                                      <p:cBhvr>
                                        <p:cTn id="36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40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" grpId="0" animBg="1"/>
      <p:bldP spid="58" grpId="0" animBg="1"/>
      <p:bldP spid="59" grpId="0" animBg="1"/>
      <p:bldP spid="17" grpId="0" animBg="1"/>
      <p:bldP spid="25" grpId="0" animBg="1"/>
      <p:bldP spid="37" grpId="0" animBg="1"/>
      <p:bldP spid="37" grpId="1" animBg="1"/>
      <p:bldP spid="37" grpId="2" animBg="1"/>
      <p:bldP spid="37" grpId="3" animBg="1"/>
      <p:bldP spid="81" grpId="0" animBg="1"/>
      <p:bldP spid="81" grpId="1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21" grpId="0" animBg="1"/>
      <p:bldP spid="28" grpId="0" animBg="1"/>
      <p:bldP spid="2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49" grpId="0" animBg="1"/>
      <p:bldP spid="49" grpId="1" animBg="1"/>
      <p:bldP spid="60" grpId="0" animBg="1"/>
      <p:bldP spid="60" grpId="1" animBg="1"/>
      <p:bldP spid="64" grpId="0" animBg="1"/>
      <p:bldP spid="64" grpId="1" animBg="1"/>
      <p:bldP spid="68" grpId="0" animBg="1"/>
      <p:bldP spid="68" grpId="1" animBg="1"/>
      <p:bldP spid="78" grpId="0" animBg="1"/>
      <p:bldP spid="78" grpId="1" animBg="1"/>
      <p:bldP spid="84" grpId="0" animBg="1"/>
      <p:bldP spid="22" grpId="0" animBg="1"/>
      <p:bldP spid="30" grpId="0" animBg="1"/>
      <p:bldP spid="30" grpId="1" animBg="1"/>
      <p:bldP spid="33" grpId="0" animBg="1"/>
      <p:bldP spid="33" grpId="1" animBg="1"/>
      <p:bldP spid="38" grpId="0" animBg="1"/>
      <p:bldP spid="38" grpId="1" animBg="1"/>
      <p:bldP spid="46" grpId="0" animBg="1"/>
      <p:bldP spid="46" grpId="1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7" grpId="0" animBg="1"/>
      <p:bldP spid="57" grpId="1" animBg="1"/>
      <p:bldP spid="66" grpId="0" animBg="1"/>
      <p:bldP spid="66" grpId="1" animBg="1"/>
      <p:bldP spid="72" grpId="0" animBg="1"/>
      <p:bldP spid="72" grpId="1" animBg="1"/>
      <p:bldP spid="73" grpId="0" animBg="1"/>
      <p:bldP spid="73" grpId="1" animBg="1"/>
      <p:bldP spid="77" grpId="0" animBg="1"/>
      <p:bldP spid="77" grpId="1" animBg="1"/>
      <p:bldP spid="79" grpId="0" animBg="1"/>
      <p:bldP spid="79" grpId="1" animBg="1"/>
      <p:bldP spid="93" grpId="0" animBg="1"/>
      <p:bldP spid="93" grpId="1" animBg="1"/>
      <p:bldP spid="95" grpId="1" animBg="1"/>
      <p:bldP spid="23" grpId="0" animBg="1"/>
      <p:bldP spid="34" grpId="0" animBg="1"/>
      <p:bldP spid="34" grpId="1" animBg="1"/>
      <p:bldP spid="42" grpId="0" animBg="1"/>
      <p:bldP spid="42" grpId="1" animBg="1"/>
      <p:bldP spid="48" grpId="0" animBg="1"/>
      <p:bldP spid="48" grpId="1" animBg="1"/>
      <p:bldP spid="61" grpId="0" animBg="1"/>
      <p:bldP spid="61" grpId="1" animBg="1"/>
      <p:bldP spid="65" grpId="0" animBg="1"/>
      <p:bldP spid="65" grpId="1" animBg="1"/>
      <p:bldP spid="69" grpId="0" animBg="1"/>
      <p:bldP spid="69" grpId="1" animBg="1"/>
      <p:bldP spid="80" grpId="0" animBg="1"/>
      <p:bldP spid="80" grpId="1" animBg="1"/>
      <p:bldP spid="85" grpId="0" animBg="1"/>
      <p:bldP spid="85" grpId="1" animBg="1"/>
      <p:bldP spid="89" grpId="1" animBg="1"/>
      <p:bldP spid="24" grpId="0" animBg="1"/>
      <p:bldP spid="45" grpId="0" animBg="1"/>
      <p:bldP spid="45" grpId="1" animBg="1"/>
      <p:bldP spid="51" grpId="0" animBg="1"/>
      <p:bldP spid="51" grpId="1" animBg="1"/>
      <p:bldP spid="53" grpId="0" animBg="1"/>
      <p:bldP spid="53" grpId="1" animBg="1"/>
      <p:bldP spid="67" grpId="0" animBg="1"/>
      <p:bldP spid="67" grpId="1" animBg="1"/>
      <p:bldP spid="70" grpId="0" animBg="1"/>
      <p:bldP spid="70" grpId="1" animBg="1"/>
      <p:bldP spid="74" grpId="0" animBg="1"/>
      <p:bldP spid="74" grpId="1" animBg="1"/>
      <p:bldP spid="88" grpId="0" animBg="1"/>
      <p:bldP spid="88" grpId="1" animBg="1"/>
      <p:bldP spid="91" grpId="0" animBg="1"/>
      <p:bldP spid="91" grpId="1" animBg="1"/>
      <p:bldP spid="94" grpId="1" animBg="1"/>
      <p:bldP spid="27" grpId="0" animBg="1"/>
      <p:bldP spid="27" grpId="1" animBg="1"/>
      <p:bldP spid="27" grpId="2" animBg="1"/>
      <p:bldP spid="26" grpId="0" animBg="1"/>
      <p:bldP spid="26" grpId="1" animBg="1"/>
      <p:bldP spid="26" grpId="2" animBg="1"/>
      <p:bldP spid="32" grpId="0" animBg="1"/>
      <p:bldP spid="32" grpId="1" animBg="1"/>
      <p:bldP spid="32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3" grpId="0" animBg="1"/>
      <p:bldP spid="43" grpId="1" animBg="1"/>
      <p:bldP spid="43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71" grpId="0" animBg="1"/>
      <p:bldP spid="71" grpId="1" animBg="1"/>
      <p:bldP spid="7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3" grpId="0" animBg="1"/>
      <p:bldP spid="83" grpId="1" animBg="1"/>
      <p:bldP spid="83" grpId="2" animBg="1"/>
      <p:bldP spid="90" grpId="0" animBg="1"/>
      <p:bldP spid="90" grpId="1" animBg="1"/>
      <p:bldP spid="90" grpId="2" animBg="1"/>
      <p:bldP spid="86" grpId="4" animBg="1"/>
      <p:bldP spid="86" grpId="5" animBg="1"/>
      <p:bldP spid="96" grpId="0" animBg="1"/>
      <p:bldP spid="96" grpId="1" animBg="1"/>
      <p:bldP spid="87" grpId="0" animBg="1"/>
      <p:bldP spid="87" grpId="1" animBg="1"/>
      <p:bldP spid="92" grpId="0" animBg="1"/>
      <p:bldP spid="92" grpId="1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7"/>
                <a:ext cx="8928992" cy="5445224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200" b="1" dirty="0" smtClean="0"/>
                  <a:t>Teorem</a:t>
                </a:r>
                <a:r>
                  <a:rPr lang="ro-RO" sz="2200" b="1" dirty="0" smtClean="0"/>
                  <a:t>ă</a:t>
                </a:r>
                <a:r>
                  <a:rPr lang="en-US" sz="2200" b="1" dirty="0" smtClean="0"/>
                  <a:t>: </a:t>
                </a:r>
                <a:r>
                  <a:rPr lang="en-US" sz="2200" b="1" dirty="0" err="1" smtClean="0"/>
                  <a:t>Algoritmul</a:t>
                </a:r>
                <a:r>
                  <a:rPr lang="en-US" sz="2200" b="1" dirty="0" smtClean="0"/>
                  <a:t> "</a:t>
                </a:r>
                <a:r>
                  <a:rPr lang="en-US" sz="2200" b="1" dirty="0" err="1" smtClean="0"/>
                  <a:t>fazelor</a:t>
                </a:r>
                <a:r>
                  <a:rPr lang="en-US" sz="2200" b="1" dirty="0" smtClean="0"/>
                  <a:t>" </a:t>
                </a:r>
                <a:r>
                  <a:rPr lang="en-US" sz="2200" b="1" dirty="0" err="1" smtClean="0"/>
                  <a:t>este</a:t>
                </a:r>
                <a:r>
                  <a:rPr lang="en-US" sz="2200" b="1" dirty="0" smtClean="0"/>
                  <a:t> un </a:t>
                </a:r>
                <a:r>
                  <a:rPr lang="en-US" sz="2200" b="1" dirty="0" err="1" smtClean="0"/>
                  <a:t>algoritm</a:t>
                </a:r>
                <a:r>
                  <a:rPr lang="en-US" sz="2200" b="1" dirty="0" smtClean="0"/>
                  <a:t> und</a:t>
                </a:r>
                <a:r>
                  <a:rPr lang="ro-RO" sz="2200" b="1" dirty="0" smtClean="0"/>
                  <a:t>ă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sz="22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200" dirty="0" smtClean="0">
                    <a:solidFill>
                      <a:schemeClr val="tx2"/>
                    </a:solidFill>
                  </a:rPr>
                  <a:t>1.</a:t>
                </a:r>
                <a:r>
                  <a:rPr lang="en-US" sz="22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200" dirty="0" err="1" smtClean="0"/>
                  <a:t>calcul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finit</a:t>
                </a:r>
                <a:endParaRPr lang="en-US" sz="2200" dirty="0" smtClean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200" dirty="0" err="1" smtClean="0"/>
                  <a:t>fiecare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proces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trimite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cel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mult</a:t>
                </a:r>
                <a:r>
                  <a:rPr lang="en-US" sz="2200" dirty="0" smtClean="0"/>
                  <a:t> D </a:t>
                </a:r>
                <a:r>
                  <a:rPr lang="en-US" sz="2200" dirty="0" err="1" smtClean="0"/>
                  <a:t>mesaje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prin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fiecare</a:t>
                </a:r>
                <a:r>
                  <a:rPr lang="en-US" sz="2200" dirty="0" smtClean="0"/>
                  <a:t> canal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200" dirty="0" err="1" smtClean="0"/>
                  <a:t>algoritmul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atinge</a:t>
                </a:r>
                <a:r>
                  <a:rPr lang="en-US" sz="2200" dirty="0" smtClean="0"/>
                  <a:t> o </a:t>
                </a:r>
                <a:r>
                  <a:rPr lang="en-US" sz="2200" dirty="0" err="1" smtClean="0"/>
                  <a:t>configura</a:t>
                </a:r>
                <a:r>
                  <a:rPr lang="ro-RO" sz="2200" dirty="0" smtClean="0"/>
                  <a:t>ț</a:t>
                </a:r>
                <a:r>
                  <a:rPr lang="en-US" sz="2200" dirty="0" err="1" smtClean="0"/>
                  <a:t>ie</a:t>
                </a:r>
                <a:r>
                  <a:rPr lang="en-US" sz="2200" dirty="0" smtClean="0"/>
                  <a:t> terminal</a:t>
                </a:r>
                <a:r>
                  <a:rPr lang="ro-RO" sz="2200" dirty="0" smtClean="0"/>
                  <a:t>ă</a:t>
                </a:r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2200" dirty="0" smtClean="0"/>
                  <a:t> dup</a:t>
                </a:r>
                <a:r>
                  <a:rPr lang="ro-RO" sz="2200" dirty="0" smtClean="0"/>
                  <a:t>ă</a:t>
                </a:r>
                <a:r>
                  <a:rPr lang="en-US" sz="2200" dirty="0" smtClean="0"/>
                  <a:t> un </a:t>
                </a:r>
                <a:r>
                  <a:rPr lang="en-US" sz="2200" dirty="0" err="1" smtClean="0"/>
                  <a:t>num</a:t>
                </a:r>
                <a:r>
                  <a:rPr lang="ro-RO" sz="2200" dirty="0" smtClean="0"/>
                  <a:t>ă</a:t>
                </a:r>
                <a:r>
                  <a:rPr lang="en-US" sz="2200" dirty="0" smtClean="0"/>
                  <a:t>r </a:t>
                </a:r>
                <a:r>
                  <a:rPr lang="en-US" sz="2200" dirty="0" err="1" smtClean="0"/>
                  <a:t>finit</a:t>
                </a:r>
                <a:r>
                  <a:rPr lang="en-US" sz="2200" dirty="0" smtClean="0"/>
                  <a:t> de</a:t>
                </a:r>
                <a:endParaRPr lang="ro-RO" sz="2200" dirty="0" smtClean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200" dirty="0" smtClean="0"/>
                  <a:t>pa</a:t>
                </a:r>
                <a:r>
                  <a:rPr lang="ro-RO" sz="2200" dirty="0" smtClean="0"/>
                  <a:t>ș</a:t>
                </a:r>
                <a:r>
                  <a:rPr lang="en-US" sz="2200" dirty="0" smtClean="0"/>
                  <a:t>i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2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200" dirty="0" smtClean="0">
                    <a:solidFill>
                      <a:schemeClr val="tx2"/>
                    </a:solidFill>
                  </a:rPr>
                  <a:t>2.</a:t>
                </a:r>
                <a:r>
                  <a:rPr lang="en-US" sz="2200" dirty="0" smtClean="0">
                    <a:solidFill>
                      <a:schemeClr val="tx2"/>
                    </a:solidFill>
                  </a:rPr>
                  <a:t> </a:t>
                </a:r>
                <a:r>
                  <a:rPr lang="ro-RO" sz="2200" dirty="0" smtClean="0"/>
                  <a:t>î</a:t>
                </a:r>
                <a:r>
                  <a:rPr lang="en-US" sz="2200" dirty="0" smtClean="0"/>
                  <a:t>n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2200" dirty="0" smtClean="0"/>
                  <a:t>, </a:t>
                </a:r>
                <a:r>
                  <a:rPr lang="en-US" sz="2200" dirty="0" err="1" smtClean="0"/>
                  <a:t>fiecare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proces</a:t>
                </a:r>
                <a:r>
                  <a:rPr lang="en-US" sz="2200" dirty="0" smtClean="0"/>
                  <a:t> a </a:t>
                </a:r>
                <a:r>
                  <a:rPr lang="en-US" sz="2200" dirty="0" err="1" smtClean="0"/>
                  <a:t>executat</a:t>
                </a:r>
                <a:r>
                  <a:rPr lang="en-US" sz="2200" dirty="0" smtClean="0"/>
                  <a:t> un </a:t>
                </a:r>
                <a:r>
                  <a:rPr lang="en-US" sz="2200" dirty="0" err="1" smtClean="0"/>
                  <a:t>eveniment</a:t>
                </a:r>
                <a:r>
                  <a:rPr lang="en-US" sz="2200" dirty="0" smtClean="0"/>
                  <a:t> "decide"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200" dirty="0" err="1" smtClean="0"/>
                  <a:t>presupunem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cel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pu</a:t>
                </a:r>
                <a:r>
                  <a:rPr lang="ro-RO" sz="2200" dirty="0" smtClean="0"/>
                  <a:t>ț</a:t>
                </a:r>
                <a:r>
                  <a:rPr lang="en-US" sz="2200" dirty="0" smtClean="0"/>
                  <a:t>in un </a:t>
                </a:r>
                <a:r>
                  <a:rPr lang="en-US" sz="2200" dirty="0" err="1" smtClean="0"/>
                  <a:t>ini</a:t>
                </a:r>
                <a:r>
                  <a:rPr lang="ro-RO" sz="2200" dirty="0" smtClean="0"/>
                  <a:t>ț</a:t>
                </a:r>
                <a:r>
                  <a:rPr lang="en-US" sz="2200" dirty="0" err="1" smtClean="0"/>
                  <a:t>iator</a:t>
                </a:r>
                <a:r>
                  <a:rPr lang="en-US" sz="2200" dirty="0" smtClean="0"/>
                  <a:t> </a:t>
                </a:r>
                <a:r>
                  <a:rPr lang="ro-RO" sz="2200" dirty="0"/>
                  <a:t>î</a:t>
                </a:r>
                <a:r>
                  <a:rPr lang="en-US" sz="2200" dirty="0" smtClean="0"/>
                  <a:t>n </a:t>
                </a:r>
                <a14:m>
                  <m:oMath xmlns:m="http://schemas.openxmlformats.org/officeDocument/2006/math">
                    <m:r>
                      <a:rPr lang="ro-RO" sz="22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200" dirty="0" smtClean="0"/>
                  <a:t> (pot fi </a:t>
                </a:r>
                <a:r>
                  <a:rPr lang="en-US" sz="2200" dirty="0" err="1" smtClean="0"/>
                  <a:t>mai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mul</a:t>
                </a:r>
                <a:r>
                  <a:rPr lang="ro-RO" sz="2200" dirty="0" smtClean="0"/>
                  <a:t>ț</a:t>
                </a:r>
                <a:r>
                  <a:rPr lang="en-US" sz="2200" dirty="0" smtClean="0"/>
                  <a:t>i)</a:t>
                </a:r>
                <a:endParaRPr lang="ro-RO" sz="2200" dirty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ro-RO" sz="2200" dirty="0" smtClean="0"/>
                  <a:t>2.1.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fiecare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proces</a:t>
                </a:r>
                <a:r>
                  <a:rPr lang="en-US" sz="2200" dirty="0" smtClean="0"/>
                  <a:t> a </a:t>
                </a:r>
                <a:r>
                  <a:rPr lang="en-US" sz="2200" dirty="0" err="1" smtClean="0"/>
                  <a:t>trimis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cel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pu</a:t>
                </a:r>
                <a:r>
                  <a:rPr lang="ro-RO" sz="2200" dirty="0" smtClean="0"/>
                  <a:t>ț</a:t>
                </a:r>
                <a:r>
                  <a:rPr lang="en-US" sz="2200" dirty="0" smtClean="0"/>
                  <a:t>in un </a:t>
                </a:r>
                <a:r>
                  <a:rPr lang="en-US" sz="2200" dirty="0" err="1" smtClean="0"/>
                  <a:t>mesaj</a:t>
                </a:r>
                <a:endParaRPr lang="en-US" sz="2200" dirty="0" smtClean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200" dirty="0" smtClean="0"/>
                  <a:t>2.2</a:t>
                </a:r>
                <a:r>
                  <a:rPr lang="ro-RO" sz="2200" dirty="0" smtClean="0"/>
                  <a:t>.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fiecare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proces</a:t>
                </a:r>
                <a:r>
                  <a:rPr lang="en-US" sz="2200" dirty="0" smtClean="0"/>
                  <a:t> a </a:t>
                </a:r>
                <a:r>
                  <a:rPr lang="en-US" sz="2200" dirty="0" err="1" smtClean="0"/>
                  <a:t>decis</a:t>
                </a:r>
                <a:endParaRPr lang="en-US" sz="22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2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200" dirty="0" smtClean="0">
                    <a:solidFill>
                      <a:schemeClr val="tx2"/>
                    </a:solidFill>
                  </a:rPr>
                  <a:t>3.</a:t>
                </a:r>
                <a:r>
                  <a:rPr lang="en-US" sz="2200" dirty="0" smtClean="0"/>
                  <a:t> "decide" </a:t>
                </a:r>
                <a:r>
                  <a:rPr lang="en-US" sz="2200" dirty="0" err="1" smtClean="0"/>
                  <a:t>este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precedat</a:t>
                </a:r>
                <a:r>
                  <a:rPr lang="en-US" sz="2200" dirty="0" smtClean="0"/>
                  <a:t> de un </a:t>
                </a:r>
                <a:r>
                  <a:rPr lang="en-US" sz="2200" dirty="0" err="1" smtClean="0"/>
                  <a:t>eveniment</a:t>
                </a:r>
                <a:r>
                  <a:rPr lang="en-US" sz="2200" dirty="0" smtClean="0"/>
                  <a:t> </a:t>
                </a:r>
                <a:r>
                  <a:rPr lang="ro-RO" sz="2200" dirty="0" smtClean="0"/>
                  <a:t>î</a:t>
                </a:r>
                <a:r>
                  <a:rPr lang="en-US" sz="2200" dirty="0" smtClean="0"/>
                  <a:t>n </a:t>
                </a:r>
                <a:r>
                  <a:rPr lang="en-US" sz="2200" dirty="0" err="1" smtClean="0"/>
                  <a:t>fiecare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proces</a:t>
                </a:r>
                <a:endParaRPr lang="en-US" sz="22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7"/>
                <a:ext cx="8928992" cy="5445224"/>
              </a:xfrm>
              <a:blipFill rotWithShape="1">
                <a:blip r:embed="rId3"/>
                <a:stretch>
                  <a:fillRect l="-888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fazelor</a:t>
            </a:r>
            <a:r>
              <a:rPr lang="ro-RO" sz="2800" dirty="0" smtClean="0"/>
              <a:t> (4)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92696"/>
            <a:ext cx="9144000" cy="12961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0728"/>
            <a:ext cx="8839200" cy="572487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000" b="1" dirty="0" smtClean="0">
                <a:ea typeface="ＭＳ Ｐゴシック" pitchFamily="34" charset="-128"/>
              </a:rPr>
              <a:t>T. </a:t>
            </a:r>
            <a:r>
              <a:rPr lang="en-US" altLang="en-US" sz="2000" b="1" dirty="0" err="1" smtClean="0">
                <a:ea typeface="ＭＳ Ｐゴシック" pitchFamily="34" charset="-128"/>
              </a:rPr>
              <a:t>Algoritmul</a:t>
            </a:r>
            <a:r>
              <a:rPr lang="en-US" altLang="en-US" sz="2000" b="1" dirty="0" smtClean="0">
                <a:ea typeface="ＭＳ Ｐゴシック" pitchFamily="34" charset="-128"/>
              </a:rPr>
              <a:t> "</a:t>
            </a:r>
            <a:r>
              <a:rPr lang="en-US" altLang="en-US" sz="2000" b="1" dirty="0" err="1" smtClean="0">
                <a:ea typeface="ＭＳ Ｐゴシック" pitchFamily="34" charset="-128"/>
              </a:rPr>
              <a:t>fazelor</a:t>
            </a:r>
            <a:r>
              <a:rPr lang="en-US" altLang="en-US" sz="2000" b="1" dirty="0" smtClean="0">
                <a:ea typeface="ＭＳ Ｐゴシック" pitchFamily="34" charset="-128"/>
              </a:rPr>
              <a:t>" </a:t>
            </a:r>
            <a:r>
              <a:rPr lang="en-US" altLang="en-US" sz="2000" b="1" dirty="0" err="1" smtClean="0">
                <a:ea typeface="ＭＳ Ｐゴシック" pitchFamily="34" charset="-128"/>
              </a:rPr>
              <a:t>este</a:t>
            </a:r>
            <a:r>
              <a:rPr lang="en-US" altLang="en-US" sz="2000" b="1" dirty="0" smtClean="0">
                <a:ea typeface="ＭＳ Ｐゴシック" pitchFamily="34" charset="-128"/>
              </a:rPr>
              <a:t> un </a:t>
            </a:r>
            <a:r>
              <a:rPr lang="en-US" altLang="en-US" sz="2000" b="1" dirty="0" err="1" smtClean="0">
                <a:ea typeface="ＭＳ Ｐゴシック" pitchFamily="34" charset="-128"/>
              </a:rPr>
              <a:t>algoritm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unda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(1) </a:t>
            </a:r>
            <a:r>
              <a:rPr lang="en-US" altLang="en-US" sz="2000" b="1" dirty="0" err="1" smtClean="0">
                <a:ea typeface="ＭＳ Ｐゴシック" pitchFamily="34" charset="-128"/>
              </a:rPr>
              <a:t>calcul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finit</a:t>
            </a:r>
            <a:endParaRPr lang="en-US" altLang="en-US" sz="2000" b="1" dirty="0" smtClean="0">
              <a:ea typeface="ＭＳ Ｐゴシック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 err="1" smtClean="0">
                <a:ea typeface="ＭＳ Ｐゴシック" pitchFamily="34" charset="-128"/>
              </a:rPr>
              <a:t>fiecare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proces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trimite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cel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mult</a:t>
            </a:r>
            <a:r>
              <a:rPr lang="en-US" altLang="en-US" sz="2000" dirty="0" smtClean="0">
                <a:ea typeface="ＭＳ Ｐゴシック" pitchFamily="34" charset="-128"/>
              </a:rPr>
              <a:t> D </a:t>
            </a:r>
            <a:r>
              <a:rPr lang="en-US" altLang="en-US" sz="2000" dirty="0" err="1" smtClean="0">
                <a:ea typeface="ＭＳ Ｐゴシック" pitchFamily="34" charset="-128"/>
              </a:rPr>
              <a:t>mesaje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fiecarui</a:t>
            </a:r>
            <a:r>
              <a:rPr lang="en-US" altLang="en-US" sz="2000" dirty="0" smtClean="0">
                <a:ea typeface="ＭＳ Ｐゴシック" pitchFamily="34" charset="-128"/>
              </a:rPr>
              <a:t> out-</a:t>
            </a:r>
            <a:r>
              <a:rPr lang="en-US" altLang="en-US" sz="2000" dirty="0" err="1" smtClean="0">
                <a:ea typeface="ＭＳ Ｐゴシック" pitchFamily="34" charset="-128"/>
              </a:rPr>
              <a:t>vecin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altLang="en-US" sz="2000" dirty="0" err="1" smtClean="0">
                <a:ea typeface="ＭＳ Ｐゴシック" pitchFamily="34" charset="-128"/>
              </a:rPr>
              <a:t>algoritmul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atinge</a:t>
            </a:r>
            <a:r>
              <a:rPr lang="en-US" altLang="en-US" sz="2000" dirty="0" smtClean="0">
                <a:ea typeface="ＭＳ Ｐゴシック" pitchFamily="34" charset="-128"/>
              </a:rPr>
              <a:t> o </a:t>
            </a:r>
            <a:r>
              <a:rPr lang="en-US" altLang="en-US" sz="2000" dirty="0" err="1" smtClean="0">
                <a:ea typeface="ＭＳ Ｐゴシック" pitchFamily="34" charset="-128"/>
              </a:rPr>
              <a:t>configuratie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terminala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b="1" dirty="0" smtClean="0">
                <a:latin typeface="Times New Roman" pitchFamily="18" charset="0"/>
                <a:ea typeface="ＭＳ Ｐゴシック" pitchFamily="34" charset="-128"/>
              </a:rPr>
              <a:t>γ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intr</a:t>
            </a:r>
            <a:r>
              <a:rPr lang="en-US" altLang="en-US" sz="2000" dirty="0" smtClean="0">
                <a:ea typeface="ＭＳ Ｐゴシック" pitchFamily="34" charset="-128"/>
              </a:rPr>
              <a:t>-un </a:t>
            </a:r>
            <a:r>
              <a:rPr lang="en-US" altLang="en-US" sz="2000" dirty="0" err="1" smtClean="0">
                <a:ea typeface="ＭＳ Ｐゴシック" pitchFamily="34" charset="-128"/>
              </a:rPr>
              <a:t>calcul</a:t>
            </a:r>
            <a:r>
              <a:rPr lang="en-US" altLang="en-US" sz="2000" dirty="0" smtClean="0">
                <a:ea typeface="ＭＳ Ｐゴシック" pitchFamily="34" charset="-128"/>
              </a:rPr>
              <a:t> C cu </a:t>
            </a:r>
            <a:r>
              <a:rPr lang="en-US" altLang="en-US" sz="2000" dirty="0" err="1" smtClean="0">
                <a:ea typeface="ＭＳ Ｐゴシック" pitchFamily="34" charset="-128"/>
              </a:rPr>
              <a:t>numar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finit</a:t>
            </a:r>
            <a:r>
              <a:rPr lang="en-US" altLang="en-US" sz="2000" dirty="0" smtClean="0">
                <a:ea typeface="ＭＳ Ｐゴシック" pitchFamily="34" charset="-128"/>
              </a:rPr>
              <a:t> de </a:t>
            </a:r>
            <a:r>
              <a:rPr lang="en-US" altLang="en-US" sz="2000" dirty="0" err="1" smtClean="0">
                <a:ea typeface="ＭＳ Ｐゴシック" pitchFamily="34" charset="-128"/>
              </a:rPr>
              <a:t>pasi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(2) </a:t>
            </a:r>
            <a:r>
              <a:rPr lang="en-US" altLang="en-US" sz="2000" b="1" dirty="0" smtClean="0">
                <a:ea typeface="ＭＳ Ｐゴシック" pitchFamily="34" charset="-128"/>
              </a:rPr>
              <a:t>in </a:t>
            </a:r>
            <a:r>
              <a:rPr lang="en-US" altLang="en-US" sz="2000" b="1" dirty="0" smtClean="0">
                <a:latin typeface="Times New Roman" pitchFamily="18" charset="0"/>
                <a:ea typeface="ＭＳ Ｐゴシック" pitchFamily="34" charset="-128"/>
              </a:rPr>
              <a:t>γ</a:t>
            </a:r>
            <a:r>
              <a:rPr lang="en-US" altLang="en-US" sz="2000" b="1" dirty="0" smtClean="0">
                <a:ea typeface="ＭＳ Ｐゴシック" pitchFamily="34" charset="-128"/>
              </a:rPr>
              <a:t>, </a:t>
            </a:r>
            <a:r>
              <a:rPr lang="en-US" altLang="en-US" sz="2000" b="1" dirty="0" err="1" smtClean="0">
                <a:ea typeface="ＭＳ Ｐゴシック" pitchFamily="34" charset="-128"/>
              </a:rPr>
              <a:t>fiecare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proces</a:t>
            </a:r>
            <a:r>
              <a:rPr lang="en-US" altLang="en-US" sz="2000" b="1" dirty="0" smtClean="0">
                <a:ea typeface="ＭＳ Ｐゴシック" pitchFamily="34" charset="-128"/>
              </a:rPr>
              <a:t> a </a:t>
            </a:r>
            <a:r>
              <a:rPr lang="en-US" altLang="en-US" sz="2000" b="1" dirty="0" err="1" smtClean="0">
                <a:ea typeface="ＭＳ Ｐゴシック" pitchFamily="34" charset="-128"/>
              </a:rPr>
              <a:t>inregistrat</a:t>
            </a:r>
            <a:r>
              <a:rPr lang="en-US" altLang="en-US" sz="2000" b="1" dirty="0" smtClean="0">
                <a:ea typeface="ＭＳ Ｐゴシック" pitchFamily="34" charset="-128"/>
              </a:rPr>
              <a:t> un </a:t>
            </a:r>
            <a:r>
              <a:rPr lang="en-US" altLang="en-US" sz="2000" b="1" dirty="0" err="1" smtClean="0">
                <a:ea typeface="ＭＳ Ｐゴシック" pitchFamily="34" charset="-128"/>
              </a:rPr>
              <a:t>eveniment</a:t>
            </a:r>
            <a:r>
              <a:rPr lang="en-US" altLang="en-US" sz="2000" b="1" dirty="0" smtClean="0">
                <a:ea typeface="ＭＳ Ｐゴシック" pitchFamily="34" charset="-128"/>
              </a:rPr>
              <a:t> "decide"</a:t>
            </a:r>
          </a:p>
          <a:p>
            <a:pPr lvl="1" eaLnBrk="1" hangingPunct="1">
              <a:buFontTx/>
              <a:buNone/>
            </a:pPr>
            <a:r>
              <a:rPr lang="en-US" altLang="en-US" sz="2000" dirty="0" err="1" smtClean="0">
                <a:ea typeface="ＭＳ Ｐゴシック" pitchFamily="34" charset="-128"/>
              </a:rPr>
              <a:t>presupunem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cel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putin</a:t>
            </a:r>
            <a:r>
              <a:rPr lang="en-US" altLang="en-US" sz="2000" dirty="0" smtClean="0">
                <a:ea typeface="ＭＳ Ｐゴシック" pitchFamily="34" charset="-128"/>
              </a:rPr>
              <a:t> un initiator in </a:t>
            </a:r>
            <a:r>
              <a:rPr lang="en-US" altLang="en-US" sz="2000" dirty="0" err="1" smtClean="0">
                <a:ea typeface="ＭＳ Ｐゴシック" pitchFamily="34" charset="-128"/>
              </a:rPr>
              <a:t>calculul</a:t>
            </a:r>
            <a:r>
              <a:rPr lang="en-US" altLang="en-US" sz="2000" dirty="0" smtClean="0">
                <a:ea typeface="ＭＳ Ｐゴシック" pitchFamily="34" charset="-128"/>
              </a:rPr>
              <a:t> C (pot fi </a:t>
            </a:r>
            <a:r>
              <a:rPr lang="en-US" altLang="en-US" sz="2000" dirty="0" err="1" smtClean="0">
                <a:ea typeface="ＭＳ Ｐゴシック" pitchFamily="34" charset="-128"/>
              </a:rPr>
              <a:t>mai</a:t>
            </a:r>
            <a:r>
              <a:rPr lang="en-US" altLang="en-US" sz="2000" dirty="0" smtClean="0">
                <a:ea typeface="ＭＳ Ｐゴシック" pitchFamily="34" charset="-128"/>
              </a:rPr>
              <a:t> multi)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(2.1) </a:t>
            </a:r>
            <a:r>
              <a:rPr lang="en-US" altLang="en-US" sz="2000" dirty="0" err="1" smtClean="0">
                <a:ea typeface="ＭＳ Ｐゴシック" pitchFamily="34" charset="-128"/>
              </a:rPr>
              <a:t>fiecare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proces</a:t>
            </a:r>
            <a:r>
              <a:rPr lang="en-US" altLang="en-US" sz="2000" dirty="0" smtClean="0">
                <a:ea typeface="ＭＳ Ｐゴシック" pitchFamily="34" charset="-128"/>
              </a:rPr>
              <a:t> a </a:t>
            </a:r>
            <a:r>
              <a:rPr lang="en-US" altLang="en-US" sz="2000" dirty="0" err="1" smtClean="0">
                <a:ea typeface="ＭＳ Ｐゴシック" pitchFamily="34" charset="-128"/>
              </a:rPr>
              <a:t>trimis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cel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putin</a:t>
            </a:r>
            <a:r>
              <a:rPr lang="en-US" altLang="en-US" sz="2000" dirty="0" smtClean="0">
                <a:ea typeface="ＭＳ Ｐゴシック" pitchFamily="34" charset="-128"/>
              </a:rPr>
              <a:t> un </a:t>
            </a:r>
            <a:r>
              <a:rPr lang="en-US" altLang="en-US" sz="2000" dirty="0" err="1" smtClean="0">
                <a:ea typeface="ＭＳ Ｐゴシック" pitchFamily="34" charset="-128"/>
              </a:rPr>
              <a:t>mesaj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lvl="1" eaLnBrk="1" hangingPunct="1">
              <a:buFontTx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if (p este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initiator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){ </a:t>
            </a:r>
          </a:p>
          <a:p>
            <a:pPr lvl="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for [q = 1 to n st out[q]]{</a:t>
            </a:r>
          </a:p>
          <a:p>
            <a:pPr lvl="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send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ch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[q](p,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tok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); sent = sent+1;}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  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while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 (min(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rec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) &lt; D){ 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receive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ch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[p](id,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tok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);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rec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[id] =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rec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[id]+1; 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	if (min (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rec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) &gt;= sent and sent &lt; D){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	   for (q=1 to N st out[q]]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     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send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ch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[q](p, </a:t>
            </a:r>
            <a:r>
              <a:rPr lang="fr-FR" altLang="en-US" sz="1600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tok</a:t>
            </a: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6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	   sent = sent+1;}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en-US" sz="1800" b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fr-FR" altLang="en-US" sz="1600" b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…</a:t>
            </a:r>
            <a:endParaRPr lang="en-US" altLang="en-US" sz="1050" b="1" dirty="0" smtClean="0">
              <a:solidFill>
                <a:schemeClr val="accent2"/>
              </a:solidFill>
              <a:ea typeface="ＭＳ Ｐゴシック" pitchFamily="34" charset="-128"/>
            </a:endParaRP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876800" y="5791200"/>
            <a:ext cx="4267200" cy="914400"/>
          </a:xfrm>
          <a:prstGeom prst="wedgeRoundRectCallout">
            <a:avLst>
              <a:gd name="adj1" fmla="val 3840"/>
              <a:gd name="adj2" fmla="val -100290"/>
              <a:gd name="adj3" fmla="val 16667"/>
            </a:avLst>
          </a:prstGeom>
          <a:solidFill>
            <a:srgbClr val="DEFA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600" dirty="0" err="1">
                <a:latin typeface="Arial" charset="0"/>
                <a:ea typeface="ＭＳ Ｐゴシック" charset="0"/>
              </a:rPr>
              <a:t>daca</a:t>
            </a:r>
            <a:r>
              <a:rPr lang="en-US" sz="16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p</a:t>
            </a:r>
            <a:r>
              <a:rPr lang="en-US" sz="1600" dirty="0">
                <a:latin typeface="Arial" charset="0"/>
                <a:ea typeface="ＭＳ Ｐゴシック" charset="0"/>
              </a:rPr>
              <a:t> ne-initiator: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sent = 0</a:t>
            </a:r>
            <a:r>
              <a:rPr lang="en-US" sz="1600" dirty="0">
                <a:latin typeface="Arial" charset="0"/>
                <a:ea typeface="ＭＳ Ｐゴシック" charset="0"/>
              </a:rPr>
              <a:t> </a:t>
            </a:r>
            <a:r>
              <a:rPr lang="en-US" sz="1600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sz="1600" dirty="0"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latin typeface="Arial" charset="0"/>
                <a:ea typeface="ＭＳ Ｐゴシック" charset="0"/>
              </a:rPr>
              <a:t>cand</a:t>
            </a:r>
            <a:r>
              <a:rPr lang="en-US" sz="1600" dirty="0">
                <a:latin typeface="Arial" charset="0"/>
                <a:ea typeface="ＭＳ Ｐゴシック" charset="0"/>
              </a:rPr>
              <a:t> p </a:t>
            </a:r>
            <a:r>
              <a:rPr lang="en-US" sz="1600" dirty="0" err="1">
                <a:latin typeface="Arial" charset="0"/>
                <a:ea typeface="ＭＳ Ｐゴシック" charset="0"/>
              </a:rPr>
              <a:t>primeste</a:t>
            </a:r>
            <a:r>
              <a:rPr lang="en-US" sz="1600" dirty="0"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latin typeface="Arial" charset="0"/>
                <a:ea typeface="ＭＳ Ｐゴシック" charset="0"/>
              </a:rPr>
              <a:t>primul</a:t>
            </a:r>
            <a:r>
              <a:rPr lang="en-US" sz="1600" dirty="0"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latin typeface="Arial" charset="0"/>
                <a:ea typeface="ＭＳ Ｐゴシック" charset="0"/>
              </a:rPr>
              <a:t>mesaj</a:t>
            </a:r>
            <a:r>
              <a:rPr lang="en-US" sz="1600" dirty="0"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latin typeface="Arial" charset="0"/>
                <a:ea typeface="ＭＳ Ｐゴシック" charset="0"/>
              </a:rPr>
              <a:t>transmite</a:t>
            </a:r>
            <a:r>
              <a:rPr lang="en-US" sz="1600" dirty="0"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latin typeface="Arial" charset="0"/>
                <a:ea typeface="ＭＳ Ｐゴシック" charset="0"/>
              </a:rPr>
              <a:t>unul</a:t>
            </a:r>
            <a:r>
              <a:rPr lang="en-US" sz="1600" dirty="0"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latin typeface="Arial" charset="0"/>
                <a:ea typeface="ＭＳ Ｐゴシック" charset="0"/>
              </a:rPr>
              <a:t>tuturor</a:t>
            </a:r>
            <a:r>
              <a:rPr lang="en-US" sz="1600" dirty="0">
                <a:latin typeface="Arial" charset="0"/>
                <a:ea typeface="ＭＳ Ｐゴシック" charset="0"/>
              </a:rPr>
              <a:t> out-</a:t>
            </a:r>
            <a:r>
              <a:rPr lang="en-US" sz="1600" dirty="0" err="1">
                <a:latin typeface="Arial" charset="0"/>
                <a:ea typeface="ＭＳ Ｐゴシック" charset="0"/>
              </a:rPr>
              <a:t>vecinilor</a:t>
            </a:r>
            <a:endParaRPr lang="en-US" sz="16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6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2656"/>
            <a:ext cx="9144000" cy="14401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99561"/>
            <a:ext cx="9067800" cy="65532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 eaLnBrk="1" hangingPunct="1">
              <a:spcAft>
                <a:spcPts val="1200"/>
              </a:spcAft>
              <a:buFontTx/>
              <a:buNone/>
              <a:defRPr/>
            </a:pPr>
            <a:r>
              <a:rPr lang="en-US" sz="1800" b="1" dirty="0"/>
              <a:t>(2.2) </a:t>
            </a:r>
            <a:r>
              <a:rPr lang="en-US" sz="1800" b="1" dirty="0" smtClean="0"/>
              <a:t>In </a:t>
            </a:r>
            <a:r>
              <a:rPr lang="en-US" sz="1800" b="1" dirty="0" err="1" smtClean="0"/>
              <a:t>configuratia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terminala</a:t>
            </a:r>
            <a:r>
              <a:rPr lang="en-US" sz="1800" b="1" dirty="0" smtClean="0"/>
              <a:t> </a:t>
            </a:r>
            <a:r>
              <a:rPr lang="en-US" sz="18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γ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fiecare</a:t>
            </a:r>
            <a:r>
              <a:rPr lang="en-US" sz="1800" b="1" dirty="0" smtClean="0"/>
              <a:t> </a:t>
            </a:r>
            <a:r>
              <a:rPr lang="en-US" sz="1800" b="1" dirty="0" err="1"/>
              <a:t>proces</a:t>
            </a:r>
            <a:r>
              <a:rPr lang="en-US" sz="1800" b="1" dirty="0"/>
              <a:t> a </a:t>
            </a:r>
            <a:r>
              <a:rPr lang="en-US" sz="1800" b="1" dirty="0" err="1"/>
              <a:t>decis</a:t>
            </a:r>
            <a:endParaRPr lang="en-US" sz="1800" b="1" dirty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while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 (min(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rec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) &lt; D){ 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	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receive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ch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[p](id, 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tok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); 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rec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[id] = 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rec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[id]+1; 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	if (min (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rec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) &gt;= sent and sent &lt; D){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	   for (q=1 to N st out[q</a:t>
            </a:r>
            <a:r>
              <a:rPr lang="fr-FR" sz="1800" b="1" dirty="0" smtClean="0">
                <a:solidFill>
                  <a:srgbClr val="C00000"/>
                </a:solidFill>
                <a:latin typeface="Courier New" charset="0"/>
              </a:rPr>
              <a:t>]]</a:t>
            </a:r>
            <a:endParaRPr lang="fr-FR" sz="1800" b="1" dirty="0">
              <a:solidFill>
                <a:srgbClr val="C00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      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send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ch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[q](p, </a:t>
            </a:r>
            <a:r>
              <a:rPr lang="fr-FR" sz="1800" b="1" dirty="0" err="1">
                <a:solidFill>
                  <a:srgbClr val="C00000"/>
                </a:solidFill>
                <a:latin typeface="Courier New" charset="0"/>
              </a:rPr>
              <a:t>tok</a:t>
            </a: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lang="fr-FR" sz="1800" b="1" dirty="0">
                <a:solidFill>
                  <a:srgbClr val="C00000"/>
                </a:solidFill>
                <a:latin typeface="Courier New" charset="0"/>
              </a:rPr>
              <a:t>	   sent = sent+1;}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fr-FR" sz="1800" b="1" dirty="0" smtClean="0">
                <a:solidFill>
                  <a:srgbClr val="C00000"/>
                </a:solidFill>
                <a:latin typeface="Courier New" charset="0"/>
              </a:rPr>
              <a:t>   } </a:t>
            </a:r>
            <a:r>
              <a:rPr lang="fr-FR" sz="1800" b="1" i="1" dirty="0" err="1">
                <a:solidFill>
                  <a:srgbClr val="C00000"/>
                </a:solidFill>
                <a:latin typeface="Courier New" charset="0"/>
              </a:rPr>
              <a:t>decide</a:t>
            </a:r>
            <a:r>
              <a:rPr lang="fr-FR" sz="1800" b="1" dirty="0" smtClean="0">
                <a:solidFill>
                  <a:srgbClr val="C00000"/>
                </a:solidFill>
                <a:latin typeface="Courier New" charset="0"/>
              </a:rPr>
              <a:t>;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ts val="1080"/>
              </a:spcBef>
              <a:spcAft>
                <a:spcPts val="600"/>
              </a:spcAft>
              <a:buNone/>
              <a:defRPr/>
            </a:pPr>
            <a:r>
              <a:rPr lang="en-US" sz="1800" dirty="0" err="1">
                <a:solidFill>
                  <a:srgbClr val="0000FF"/>
                </a:solidFill>
              </a:rPr>
              <a:t>Demonstram</a:t>
            </a:r>
            <a:r>
              <a:rPr lang="en-US" sz="1800" dirty="0">
                <a:solidFill>
                  <a:srgbClr val="0000FF"/>
                </a:solidFill>
              </a:rPr>
              <a:t> ca </a:t>
            </a:r>
            <a:r>
              <a:rPr lang="en-US" sz="1800" dirty="0" err="1">
                <a:solidFill>
                  <a:srgbClr val="0000FF"/>
                </a:solidFill>
              </a:rPr>
              <a:t>orice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proces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iese</a:t>
            </a:r>
            <a:r>
              <a:rPr lang="en-US" sz="1800" dirty="0">
                <a:solidFill>
                  <a:srgbClr val="0000FF"/>
                </a:solidFill>
              </a:rPr>
              <a:t> din </a:t>
            </a:r>
            <a:r>
              <a:rPr lang="en-US" sz="1800" dirty="0" err="1">
                <a:solidFill>
                  <a:srgbClr val="0000FF"/>
                </a:solidFill>
              </a:rPr>
              <a:t>ciclu</a:t>
            </a:r>
            <a:r>
              <a:rPr lang="en-US" sz="1800" dirty="0">
                <a:solidFill>
                  <a:srgbClr val="0000FF"/>
                </a:solidFill>
              </a:rPr>
              <a:t>, </a:t>
            </a:r>
            <a:r>
              <a:rPr lang="en-US" sz="1800" dirty="0" err="1">
                <a:solidFill>
                  <a:srgbClr val="0000FF"/>
                </a:solidFill>
              </a:rPr>
              <a:t>adica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min(rec) = D 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</a:rPr>
              <a:t>deci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nu </a:t>
            </a:r>
            <a:r>
              <a:rPr lang="en-US" sz="1800" dirty="0" err="1">
                <a:solidFill>
                  <a:srgbClr val="0000FF"/>
                </a:solidFill>
              </a:rPr>
              <a:t>exista</a:t>
            </a:r>
            <a:r>
              <a:rPr lang="en-US" sz="1800" dirty="0">
                <a:solidFill>
                  <a:srgbClr val="0000FF"/>
                </a:solidFill>
              </a:rPr>
              <a:t> in-</a:t>
            </a:r>
            <a:r>
              <a:rPr lang="en-US" sz="1800" dirty="0" err="1">
                <a:solidFill>
                  <a:srgbClr val="0000FF"/>
                </a:solidFill>
              </a:rPr>
              <a:t>vecin</a:t>
            </a:r>
            <a:r>
              <a:rPr lang="en-US" sz="1800" dirty="0">
                <a:solidFill>
                  <a:srgbClr val="0000FF"/>
                </a:solidFill>
              </a:rPr>
              <a:t> care </a:t>
            </a:r>
            <a:r>
              <a:rPr lang="en-US" sz="1800" dirty="0" err="1">
                <a:solidFill>
                  <a:srgbClr val="0000FF"/>
                </a:solidFill>
              </a:rPr>
              <a:t>sa-i</a:t>
            </a:r>
            <a:r>
              <a:rPr lang="en-US" sz="1800" dirty="0">
                <a:solidFill>
                  <a:srgbClr val="0000FF"/>
                </a:solidFill>
              </a:rPr>
              <a:t> fi </a:t>
            </a:r>
            <a:r>
              <a:rPr lang="en-US" sz="1800" dirty="0" err="1">
                <a:solidFill>
                  <a:srgbClr val="0000FF"/>
                </a:solidFill>
              </a:rPr>
              <a:t>trimis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mai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putin</a:t>
            </a:r>
            <a:r>
              <a:rPr lang="en-US" sz="1800" dirty="0">
                <a:solidFill>
                  <a:srgbClr val="0000FF"/>
                </a:solidFill>
              </a:rPr>
              <a:t> de D </a:t>
            </a:r>
            <a:r>
              <a:rPr lang="en-US" sz="1800" dirty="0" err="1">
                <a:solidFill>
                  <a:srgbClr val="0000FF"/>
                </a:solidFill>
              </a:rPr>
              <a:t>mesaje</a:t>
            </a:r>
            <a:endParaRPr lang="en-US" sz="1800" dirty="0">
              <a:solidFill>
                <a:srgbClr val="0000FF"/>
              </a:solidFill>
            </a:endParaRPr>
          </a:p>
          <a:p>
            <a:pPr indent="0"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sz="1800" dirty="0" smtClean="0"/>
              <a:t>Fie </a:t>
            </a:r>
            <a:r>
              <a:rPr lang="en-US" sz="1800" dirty="0" smtClean="0">
                <a:solidFill>
                  <a:srgbClr val="0000FF"/>
                </a:solidFill>
              </a:rPr>
              <a:t>p</a:t>
            </a:r>
            <a:r>
              <a:rPr lang="en-US" sz="1800" dirty="0" smtClean="0"/>
              <a:t> </a:t>
            </a:r>
            <a:r>
              <a:rPr lang="en-US" sz="1800" dirty="0" err="1"/>
              <a:t>procesul</a:t>
            </a:r>
            <a:r>
              <a:rPr lang="en-US" sz="1800" dirty="0"/>
              <a:t> cu </a:t>
            </a:r>
            <a:r>
              <a:rPr lang="en-US" sz="1800" dirty="0" err="1"/>
              <a:t>cel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mic</a:t>
            </a:r>
            <a:r>
              <a:rPr lang="en-US" sz="1800" dirty="0"/>
              <a:t> </a:t>
            </a:r>
            <a:r>
              <a:rPr lang="en-US" sz="1800" dirty="0" err="1" smtClean="0"/>
              <a:t>sent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 </a:t>
            </a:r>
            <a:r>
              <a:rPr lang="en-US" sz="1800" dirty="0"/>
              <a:t>in </a:t>
            </a:r>
            <a:r>
              <a:rPr lang="en-US" sz="1800" b="1" dirty="0" err="1">
                <a:latin typeface="Times New Roman"/>
                <a:cs typeface="Times New Roman"/>
              </a:rPr>
              <a:t>γ</a:t>
            </a:r>
            <a:r>
              <a:rPr lang="en-US" sz="1800" dirty="0"/>
              <a:t> </a:t>
            </a:r>
            <a:r>
              <a:rPr lang="en-US" sz="1800" dirty="0" smtClean="0">
                <a:sym typeface="Wingdings" charset="0"/>
              </a:rPr>
              <a:t></a:t>
            </a:r>
            <a:r>
              <a:rPr lang="en-US" sz="1800" dirty="0" smtClean="0"/>
              <a:t> </a:t>
            </a:r>
            <a:r>
              <a:rPr lang="en-US" sz="1800" strike="sngStrike" dirty="0" err="1" smtClean="0">
                <a:latin typeface="ＭＳ ゴシック"/>
                <a:ea typeface="ＭＳ ゴシック"/>
                <a:cs typeface="ＭＳ ゴシック"/>
              </a:rPr>
              <a:t>Y</a:t>
            </a:r>
            <a:r>
              <a:rPr lang="en-US" sz="1800" dirty="0" err="1" smtClean="0">
                <a:latin typeface="ＭＳ ゴシック"/>
                <a:ea typeface="ＭＳ ゴシック"/>
                <a:cs typeface="ＭＳ ゴシック"/>
              </a:rPr>
              <a:t>q</a:t>
            </a:r>
            <a:r>
              <a:rPr lang="en-US" sz="1800" dirty="0" smtClean="0">
                <a:cs typeface="ＭＳ ゴシック"/>
              </a:rPr>
              <a:t> 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0000FF"/>
                </a:solidFill>
              </a:rPr>
              <a:t>sent</a:t>
            </a:r>
            <a:r>
              <a:rPr lang="en-US" sz="1800" baseline="-25000" dirty="0" err="1">
                <a:solidFill>
                  <a:srgbClr val="0000FF"/>
                </a:solidFill>
              </a:rPr>
              <a:t>q</a:t>
            </a:r>
            <a:r>
              <a:rPr lang="en-US" sz="1800" dirty="0">
                <a:solidFill>
                  <a:srgbClr val="0000FF"/>
                </a:solidFill>
              </a:rPr>
              <a:t> &gt;= </a:t>
            </a:r>
            <a:r>
              <a:rPr lang="en-US" sz="1800" dirty="0" err="1" smtClean="0">
                <a:solidFill>
                  <a:srgbClr val="0000FF"/>
                </a:solidFill>
              </a:rPr>
              <a:t>sent</a:t>
            </a:r>
            <a:r>
              <a:rPr lang="en-US" sz="1800" baseline="-25000" dirty="0" err="1" smtClean="0">
                <a:solidFill>
                  <a:srgbClr val="0000FF"/>
                </a:solidFill>
              </a:rPr>
              <a:t>p</a:t>
            </a:r>
            <a:r>
              <a:rPr lang="en-US" sz="1800" dirty="0" smtClean="0"/>
              <a:t> 	</a:t>
            </a:r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  <a:p>
            <a:pPr indent="0"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s-ES" sz="1800" dirty="0" smtClean="0"/>
              <a:t>In </a:t>
            </a:r>
            <a:r>
              <a:rPr lang="es-ES" sz="1800" dirty="0"/>
              <a:t>particular, se aplica </a:t>
            </a:r>
            <a:r>
              <a:rPr lang="es-ES" sz="1800" dirty="0" err="1"/>
              <a:t>pentru</a:t>
            </a:r>
            <a:r>
              <a:rPr lang="es-ES" sz="1800" dirty="0"/>
              <a:t> toti in-</a:t>
            </a:r>
            <a:r>
              <a:rPr lang="es-ES" sz="1800" dirty="0" err="1"/>
              <a:t>vecinii</a:t>
            </a:r>
            <a:r>
              <a:rPr lang="es-ES" sz="1800" dirty="0"/>
              <a:t> </a:t>
            </a:r>
            <a:r>
              <a:rPr lang="es-ES" sz="1800" dirty="0">
                <a:solidFill>
                  <a:srgbClr val="0000FF"/>
                </a:solidFill>
              </a:rPr>
              <a:t>q</a:t>
            </a:r>
            <a:r>
              <a:rPr lang="es-ES" sz="1800" dirty="0"/>
              <a:t> </a:t>
            </a:r>
            <a:r>
              <a:rPr lang="es-ES" sz="1800" dirty="0" err="1"/>
              <a:t>ai</a:t>
            </a:r>
            <a:r>
              <a:rPr lang="es-ES" sz="1800" dirty="0"/>
              <a:t> lui </a:t>
            </a:r>
            <a:r>
              <a:rPr lang="es-ES" sz="1800" dirty="0">
                <a:solidFill>
                  <a:srgbClr val="0000FF"/>
                </a:solidFill>
              </a:rPr>
              <a:t>p</a:t>
            </a:r>
            <a:endParaRPr lang="pt-BR" sz="1800" dirty="0">
              <a:solidFill>
                <a:srgbClr val="0000FF"/>
              </a:solidFill>
            </a:endParaRPr>
          </a:p>
          <a:p>
            <a:pPr indent="0"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pt-BR" sz="1800" dirty="0" smtClean="0"/>
              <a:t>In</a:t>
            </a:r>
            <a:r>
              <a:rPr lang="en-US" sz="1800" dirty="0" smtClean="0"/>
              <a:t> </a:t>
            </a:r>
            <a:r>
              <a:rPr lang="en-US" sz="1800" b="1" dirty="0" err="1" smtClean="0">
                <a:latin typeface="Times New Roman"/>
                <a:cs typeface="Times New Roman"/>
              </a:rPr>
              <a:t>γ</a:t>
            </a:r>
            <a:r>
              <a:rPr lang="en-US" sz="1800" b="1" dirty="0" smtClean="0">
                <a:latin typeface="Times New Roman"/>
                <a:cs typeface="Times New Roman"/>
              </a:rPr>
              <a:t>,</a:t>
            </a:r>
            <a:r>
              <a:rPr lang="pt-BR" sz="1800" dirty="0" smtClean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mes</a:t>
            </a:r>
            <a:r>
              <a:rPr lang="en-US" sz="1800" dirty="0"/>
              <a:t>. </a:t>
            </a:r>
            <a:r>
              <a:rPr lang="en-US" sz="1800" dirty="0" err="1"/>
              <a:t>trimise</a:t>
            </a:r>
            <a:r>
              <a:rPr lang="en-US" sz="1800" dirty="0"/>
              <a:t> de q </a:t>
            </a:r>
            <a:r>
              <a:rPr lang="en-US" sz="1800" dirty="0" err="1"/>
              <a:t>sunt</a:t>
            </a:r>
            <a:r>
              <a:rPr lang="en-US" sz="1800" dirty="0"/>
              <a:t> </a:t>
            </a:r>
            <a:r>
              <a:rPr lang="en-US" sz="1800" dirty="0" err="1"/>
              <a:t>recept</a:t>
            </a:r>
            <a:r>
              <a:rPr lang="en-US" sz="1800" dirty="0"/>
              <a:t>. de </a:t>
            </a:r>
            <a:r>
              <a:rPr lang="en-US" sz="1800" dirty="0" smtClean="0"/>
              <a:t>p </a:t>
            </a:r>
            <a:r>
              <a:rPr lang="en-US" sz="1800" dirty="0" smtClean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pt-BR" sz="1800" dirty="0" err="1" smtClean="0">
                <a:solidFill>
                  <a:srgbClr val="0000FF"/>
                </a:solidFill>
              </a:rPr>
              <a:t>sent</a:t>
            </a:r>
            <a:r>
              <a:rPr lang="pt-BR" sz="1800" baseline="-25000" dirty="0" err="1" smtClean="0">
                <a:solidFill>
                  <a:srgbClr val="0000FF"/>
                </a:solidFill>
              </a:rPr>
              <a:t>q</a:t>
            </a:r>
            <a:r>
              <a:rPr lang="pt-BR" sz="1800" dirty="0" smtClean="0">
                <a:solidFill>
                  <a:srgbClr val="0000FF"/>
                </a:solidFill>
              </a:rPr>
              <a:t> </a:t>
            </a:r>
            <a:r>
              <a:rPr lang="pt-BR" sz="1800" dirty="0">
                <a:solidFill>
                  <a:srgbClr val="0000FF"/>
                </a:solidFill>
              </a:rPr>
              <a:t>= </a:t>
            </a:r>
            <a:r>
              <a:rPr lang="pt-BR" sz="1800" dirty="0" err="1">
                <a:solidFill>
                  <a:srgbClr val="0000FF"/>
                </a:solidFill>
              </a:rPr>
              <a:t>rec</a:t>
            </a:r>
            <a:r>
              <a:rPr lang="pt-BR" sz="1800" baseline="-25000" dirty="0" err="1">
                <a:solidFill>
                  <a:srgbClr val="0000FF"/>
                </a:solidFill>
              </a:rPr>
              <a:t>p</a:t>
            </a:r>
            <a:r>
              <a:rPr lang="pt-BR" sz="1800" dirty="0">
                <a:solidFill>
                  <a:srgbClr val="0000FF"/>
                </a:solidFill>
              </a:rPr>
              <a:t>[</a:t>
            </a:r>
            <a:r>
              <a:rPr lang="pt-BR" sz="1800" dirty="0" err="1">
                <a:solidFill>
                  <a:srgbClr val="0000FF"/>
                </a:solidFill>
              </a:rPr>
              <a:t>q</a:t>
            </a:r>
            <a:r>
              <a:rPr lang="pt-BR" sz="1800" dirty="0">
                <a:solidFill>
                  <a:srgbClr val="0000FF"/>
                </a:solidFill>
              </a:rPr>
              <a:t>]</a:t>
            </a:r>
            <a:r>
              <a:rPr lang="pt-BR" sz="1800" dirty="0"/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lang="pt-BR" sz="1800" dirty="0">
              <a:solidFill>
                <a:srgbClr val="FF0000"/>
              </a:solidFill>
            </a:endParaRPr>
          </a:p>
          <a:p>
            <a:pPr indent="0"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pt-BR" sz="1800" dirty="0" smtClean="0">
                <a:solidFill>
                  <a:srgbClr val="FF0000"/>
                </a:solidFill>
              </a:rPr>
              <a:t>(1)&amp;(2) </a:t>
            </a:r>
            <a:r>
              <a:rPr lang="pt-BR" sz="1800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pt-BR" sz="1800" dirty="0" err="1" smtClean="0">
                <a:solidFill>
                  <a:srgbClr val="0000FF"/>
                </a:solidFill>
              </a:rPr>
              <a:t>min</a:t>
            </a:r>
            <a:r>
              <a:rPr lang="pt-BR" sz="1800" baseline="-25000" dirty="0" err="1" smtClean="0">
                <a:solidFill>
                  <a:srgbClr val="0000FF"/>
                </a:solidFill>
              </a:rPr>
              <a:t>q</a:t>
            </a:r>
            <a:r>
              <a:rPr lang="pt-BR" sz="1800" dirty="0" smtClean="0">
                <a:solidFill>
                  <a:srgbClr val="0000FF"/>
                </a:solidFill>
              </a:rPr>
              <a:t> </a:t>
            </a:r>
            <a:r>
              <a:rPr lang="pt-BR" sz="1800" dirty="0">
                <a:solidFill>
                  <a:srgbClr val="0000FF"/>
                </a:solidFill>
              </a:rPr>
              <a:t>(</a:t>
            </a:r>
            <a:r>
              <a:rPr lang="pt-BR" sz="1800" dirty="0" err="1">
                <a:solidFill>
                  <a:srgbClr val="0000FF"/>
                </a:solidFill>
              </a:rPr>
              <a:t>rec</a:t>
            </a:r>
            <a:r>
              <a:rPr lang="pt-BR" sz="1800" baseline="-25000" dirty="0" err="1">
                <a:solidFill>
                  <a:srgbClr val="0000FF"/>
                </a:solidFill>
              </a:rPr>
              <a:t>p</a:t>
            </a:r>
            <a:r>
              <a:rPr lang="pt-BR" sz="1800" dirty="0">
                <a:solidFill>
                  <a:srgbClr val="0000FF"/>
                </a:solidFill>
              </a:rPr>
              <a:t>[</a:t>
            </a:r>
            <a:r>
              <a:rPr lang="pt-BR" sz="1800" dirty="0" err="1">
                <a:solidFill>
                  <a:srgbClr val="0000FF"/>
                </a:solidFill>
              </a:rPr>
              <a:t>q</a:t>
            </a:r>
            <a:r>
              <a:rPr lang="pt-BR" sz="1800" dirty="0">
                <a:solidFill>
                  <a:srgbClr val="0000FF"/>
                </a:solidFill>
              </a:rPr>
              <a:t>]) &gt;= </a:t>
            </a:r>
            <a:r>
              <a:rPr lang="pt-BR" sz="1800" dirty="0" err="1">
                <a:solidFill>
                  <a:srgbClr val="0000FF"/>
                </a:solidFill>
              </a:rPr>
              <a:t>sent</a:t>
            </a:r>
            <a:r>
              <a:rPr lang="en-US" sz="1800" baseline="-25000" dirty="0">
                <a:solidFill>
                  <a:srgbClr val="0000FF"/>
                </a:solidFill>
              </a:rPr>
              <a:t>p</a:t>
            </a:r>
            <a:r>
              <a:rPr lang="en-US" sz="1800" baseline="-25000" dirty="0"/>
              <a:t> </a:t>
            </a:r>
            <a:r>
              <a:rPr lang="en-US" sz="1800" dirty="0" err="1" smtClean="0">
                <a:sym typeface="Wingdings" charset="0"/>
              </a:rPr>
              <a:t>conditia</a:t>
            </a:r>
            <a:r>
              <a:rPr lang="en-US" sz="1800" dirty="0" smtClean="0">
                <a:sym typeface="Wingdings" charset="0"/>
              </a:rPr>
              <a:t> </a:t>
            </a:r>
            <a:r>
              <a:rPr lang="en-US" sz="1800" dirty="0">
                <a:sym typeface="Wingdings" charset="0"/>
              </a:rPr>
              <a:t>din </a:t>
            </a:r>
            <a:r>
              <a:rPr lang="en-US" sz="1800" b="1" dirty="0">
                <a:solidFill>
                  <a:schemeClr val="accent2"/>
                </a:solidFill>
                <a:sym typeface="Wingdings" charset="0"/>
              </a:rPr>
              <a:t>if</a:t>
            </a:r>
            <a:r>
              <a:rPr lang="en-US" sz="1800" dirty="0">
                <a:sym typeface="Wingdings" charset="0"/>
              </a:rPr>
              <a:t> </a:t>
            </a:r>
            <a:r>
              <a:rPr lang="en-US" sz="1800" dirty="0" err="1" smtClean="0">
                <a:sym typeface="Wingdings" charset="0"/>
              </a:rPr>
              <a:t>este</a:t>
            </a:r>
            <a:r>
              <a:rPr lang="en-US" sz="1800" dirty="0" smtClean="0">
                <a:sym typeface="Wingdings" charset="0"/>
              </a:rPr>
              <a:t> semi-</a:t>
            </a:r>
            <a:r>
              <a:rPr lang="en-US" sz="1800" dirty="0" err="1" smtClean="0">
                <a:sym typeface="Wingdings" charset="0"/>
              </a:rPr>
              <a:t>indeplinita</a:t>
            </a:r>
            <a:endParaRPr lang="pt-BR" sz="1800" baseline="-25000" dirty="0"/>
          </a:p>
          <a:p>
            <a:pPr indent="0"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pt-BR" sz="1800" dirty="0">
                <a:sym typeface="Wingdings" charset="0"/>
              </a:rPr>
              <a:t></a:t>
            </a:r>
            <a:r>
              <a:rPr lang="pt-BR" sz="1800" dirty="0"/>
              <a:t> </a:t>
            </a:r>
            <a:r>
              <a:rPr lang="pt-BR" sz="1800" dirty="0" err="1">
                <a:solidFill>
                  <a:srgbClr val="0000FF"/>
                </a:solidFill>
              </a:rPr>
              <a:t>sent</a:t>
            </a:r>
            <a:r>
              <a:rPr lang="pt-BR" sz="1800" baseline="-25000" dirty="0" err="1">
                <a:solidFill>
                  <a:srgbClr val="0000FF"/>
                </a:solidFill>
              </a:rPr>
              <a:t>p</a:t>
            </a:r>
            <a:r>
              <a:rPr lang="pt-BR" sz="1800" dirty="0">
                <a:solidFill>
                  <a:srgbClr val="0000FF"/>
                </a:solidFill>
              </a:rPr>
              <a:t> =</a:t>
            </a:r>
            <a:r>
              <a:rPr lang="pt-BR" sz="1800" dirty="0" err="1">
                <a:solidFill>
                  <a:srgbClr val="0000FF"/>
                </a:solidFill>
              </a:rPr>
              <a:t>D</a:t>
            </a:r>
            <a:r>
              <a:rPr lang="pt-BR" sz="1800" dirty="0"/>
              <a:t>; </a:t>
            </a:r>
            <a:r>
              <a:rPr lang="pt-BR" sz="1800" dirty="0" err="1"/>
              <a:t>altfel</a:t>
            </a:r>
            <a:r>
              <a:rPr lang="pt-BR" sz="1800" dirty="0"/>
              <a:t> </a:t>
            </a:r>
            <a:r>
              <a:rPr lang="pt-BR" sz="1800" dirty="0" err="1"/>
              <a:t>p</a:t>
            </a:r>
            <a:r>
              <a:rPr lang="pt-BR" sz="1800" dirty="0"/>
              <a:t> ar </a:t>
            </a:r>
            <a:r>
              <a:rPr lang="pt-BR" sz="1800" dirty="0" err="1"/>
              <a:t>fi</a:t>
            </a:r>
            <a:r>
              <a:rPr lang="pt-BR" sz="1800" dirty="0"/>
              <a:t> </a:t>
            </a:r>
            <a:r>
              <a:rPr lang="pt-BR" sz="1800" dirty="0" err="1"/>
              <a:t>trimis</a:t>
            </a:r>
            <a:r>
              <a:rPr lang="pt-BR" sz="1800" dirty="0"/>
              <a:t> </a:t>
            </a:r>
            <a:r>
              <a:rPr lang="pt-BR" sz="1800" dirty="0" err="1"/>
              <a:t>mesaje</a:t>
            </a:r>
            <a:r>
              <a:rPr lang="pt-BR" sz="1800" dirty="0"/>
              <a:t> </a:t>
            </a:r>
            <a:r>
              <a:rPr lang="pt-BR" sz="1800" dirty="0" err="1"/>
              <a:t>suplimentare</a:t>
            </a:r>
            <a:r>
              <a:rPr lang="pt-BR" sz="1800" dirty="0"/>
              <a:t> </a:t>
            </a:r>
            <a:r>
              <a:rPr lang="pt-BR" sz="1800" dirty="0" err="1"/>
              <a:t>la</a:t>
            </a:r>
            <a:r>
              <a:rPr lang="pt-BR" sz="1800" dirty="0"/>
              <a:t> ultima </a:t>
            </a:r>
            <a:r>
              <a:rPr lang="pt-BR" sz="1800" dirty="0" err="1"/>
              <a:t>receptie</a:t>
            </a:r>
            <a:r>
              <a:rPr lang="pt-BR" sz="1800" dirty="0"/>
              <a:t> </a:t>
            </a:r>
          </a:p>
          <a:p>
            <a:pPr indent="0"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pt-BR" sz="1800" dirty="0" err="1">
                <a:solidFill>
                  <a:srgbClr val="0000FF"/>
                </a:solidFill>
              </a:rPr>
              <a:t>sent</a:t>
            </a:r>
            <a:r>
              <a:rPr lang="pt-BR" sz="1800" baseline="-25000" dirty="0" err="1">
                <a:solidFill>
                  <a:srgbClr val="0000FF"/>
                </a:solidFill>
              </a:rPr>
              <a:t>q</a:t>
            </a:r>
            <a:r>
              <a:rPr lang="pt-BR" sz="1800" dirty="0">
                <a:solidFill>
                  <a:srgbClr val="0000FF"/>
                </a:solidFill>
              </a:rPr>
              <a:t> =</a:t>
            </a:r>
            <a:r>
              <a:rPr lang="pt-BR" sz="1800" dirty="0" err="1">
                <a:solidFill>
                  <a:srgbClr val="0000FF"/>
                </a:solidFill>
              </a:rPr>
              <a:t>D</a:t>
            </a:r>
            <a:r>
              <a:rPr lang="pt-BR" sz="1800" dirty="0"/>
              <a:t> </a:t>
            </a:r>
            <a:r>
              <a:rPr lang="en-US" sz="1800" strike="sngStrike" dirty="0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Y</a:t>
            </a:r>
            <a:r>
              <a:rPr lang="pt-BR" sz="1800" dirty="0" smtClean="0">
                <a:solidFill>
                  <a:srgbClr val="0000FF"/>
                </a:solidFill>
              </a:rPr>
              <a:t> </a:t>
            </a:r>
            <a:r>
              <a:rPr lang="pt-BR" sz="1800" dirty="0" err="1">
                <a:solidFill>
                  <a:srgbClr val="0000FF"/>
                </a:solidFill>
              </a:rPr>
              <a:t>q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t-BR" sz="1800" dirty="0">
                <a:sym typeface="Wingdings" charset="0"/>
              </a:rPr>
              <a:t></a:t>
            </a:r>
            <a:r>
              <a:rPr lang="pt-BR" sz="1800" dirty="0"/>
              <a:t> </a:t>
            </a:r>
            <a:r>
              <a:rPr lang="pt-BR" sz="1800" dirty="0" err="1">
                <a:solidFill>
                  <a:srgbClr val="0000FF"/>
                </a:solidFill>
              </a:rPr>
              <a:t>rec</a:t>
            </a:r>
            <a:r>
              <a:rPr lang="pt-BR" sz="1800" baseline="-25000" dirty="0" err="1">
                <a:solidFill>
                  <a:srgbClr val="0000FF"/>
                </a:solidFill>
              </a:rPr>
              <a:t>p</a:t>
            </a:r>
            <a:r>
              <a:rPr lang="pt-BR" sz="1800" dirty="0">
                <a:solidFill>
                  <a:srgbClr val="0000FF"/>
                </a:solidFill>
              </a:rPr>
              <a:t>[</a:t>
            </a:r>
            <a:r>
              <a:rPr lang="pt-BR" sz="1800" dirty="0" err="1">
                <a:solidFill>
                  <a:srgbClr val="0000FF"/>
                </a:solidFill>
              </a:rPr>
              <a:t>q</a:t>
            </a:r>
            <a:r>
              <a:rPr lang="pt-BR" sz="1800" dirty="0">
                <a:solidFill>
                  <a:srgbClr val="0000FF"/>
                </a:solidFill>
              </a:rPr>
              <a:t>] =</a:t>
            </a:r>
            <a:r>
              <a:rPr lang="pt-BR" sz="1800" dirty="0" err="1">
                <a:solidFill>
                  <a:srgbClr val="0000FF"/>
                </a:solidFill>
              </a:rPr>
              <a:t>D</a:t>
            </a:r>
            <a:r>
              <a:rPr lang="pt-BR" sz="1800" dirty="0"/>
              <a:t> </a:t>
            </a:r>
            <a:r>
              <a:rPr lang="pt-BR" sz="1800" dirty="0" err="1"/>
              <a:t>pentru</a:t>
            </a:r>
            <a:r>
              <a:rPr lang="pt-BR" sz="1800" dirty="0"/>
              <a:t> </a:t>
            </a:r>
            <a:r>
              <a:rPr lang="pt-BR" sz="1800" dirty="0" err="1"/>
              <a:t>orice</a:t>
            </a:r>
            <a:r>
              <a:rPr lang="pt-BR" sz="1800" dirty="0"/>
              <a:t> canal </a:t>
            </a:r>
            <a:r>
              <a:rPr lang="pt-BR" sz="1800" dirty="0" err="1">
                <a:solidFill>
                  <a:srgbClr val="0000FF"/>
                </a:solidFill>
              </a:rPr>
              <a:t>qp</a:t>
            </a:r>
            <a:endParaRPr lang="pt-BR" sz="1800" dirty="0">
              <a:solidFill>
                <a:srgbClr val="0000FF"/>
              </a:solidFill>
            </a:endParaRPr>
          </a:p>
          <a:p>
            <a:pPr indent="0"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pt-BR" sz="1800" dirty="0" smtClean="0">
                <a:solidFill>
                  <a:srgbClr val="0000FF"/>
                </a:solidFill>
              </a:rPr>
              <a:t>min</a:t>
            </a:r>
            <a:r>
              <a:rPr lang="pt-BR" sz="1800" dirty="0">
                <a:solidFill>
                  <a:srgbClr val="0000FF"/>
                </a:solidFill>
              </a:rPr>
              <a:t>(</a:t>
            </a:r>
            <a:r>
              <a:rPr lang="pt-BR" sz="1800" dirty="0" err="1">
                <a:solidFill>
                  <a:srgbClr val="0000FF"/>
                </a:solidFill>
              </a:rPr>
              <a:t>rec</a:t>
            </a:r>
            <a:r>
              <a:rPr lang="pt-BR" sz="1800" dirty="0">
                <a:solidFill>
                  <a:srgbClr val="0000FF"/>
                </a:solidFill>
              </a:rPr>
              <a:t>) = </a:t>
            </a:r>
            <a:r>
              <a:rPr lang="pt-BR" sz="1800" dirty="0" err="1">
                <a:solidFill>
                  <a:srgbClr val="0000FF"/>
                </a:solidFill>
              </a:rPr>
              <a:t>D</a:t>
            </a:r>
            <a:r>
              <a:rPr lang="pt-BR" sz="1800" dirty="0"/>
              <a:t> </a:t>
            </a:r>
            <a:r>
              <a:rPr lang="pt-BR" sz="1800" dirty="0">
                <a:sym typeface="Wingdings" charset="0"/>
              </a:rPr>
              <a:t></a:t>
            </a:r>
            <a:r>
              <a:rPr lang="pt-BR" sz="1800" dirty="0"/>
              <a:t> </a:t>
            </a:r>
            <a:r>
              <a:rPr lang="pt-BR" sz="1800" dirty="0" err="1"/>
              <a:t>fiecare</a:t>
            </a:r>
            <a:r>
              <a:rPr lang="pt-BR" sz="1800" dirty="0"/>
              <a:t> </a:t>
            </a:r>
            <a:r>
              <a:rPr lang="pt-BR" sz="1800" dirty="0" err="1"/>
              <a:t>proces</a:t>
            </a:r>
            <a:r>
              <a:rPr lang="pt-BR" sz="1800" dirty="0"/>
              <a:t> a </a:t>
            </a:r>
            <a:r>
              <a:rPr lang="pt-BR" sz="1800" dirty="0" err="1"/>
              <a:t>iesit</a:t>
            </a:r>
            <a:r>
              <a:rPr lang="pt-BR" sz="1800" dirty="0"/>
              <a:t> </a:t>
            </a:r>
            <a:r>
              <a:rPr lang="pt-BR" sz="1800" dirty="0" err="1"/>
              <a:t>din</a:t>
            </a:r>
            <a:r>
              <a:rPr lang="pt-BR" sz="1800" dirty="0"/>
              <a:t> </a:t>
            </a:r>
            <a:r>
              <a:rPr lang="pt-BR" sz="1800" dirty="0" err="1"/>
              <a:t>ciclu</a:t>
            </a:r>
            <a:r>
              <a:rPr lang="pt-BR" sz="1800" dirty="0"/>
              <a:t> si a </a:t>
            </a:r>
            <a:r>
              <a:rPr lang="pt-BR" sz="1800" dirty="0" err="1"/>
              <a:t>decis</a:t>
            </a:r>
            <a:endParaRPr lang="en-US" sz="1800" dirty="0"/>
          </a:p>
        </p:txBody>
      </p:sp>
      <p:sp>
        <p:nvSpPr>
          <p:cNvPr id="23556" name="AutoShape 5"/>
          <p:cNvSpPr>
            <a:spLocks/>
          </p:cNvSpPr>
          <p:nvPr/>
        </p:nvSpPr>
        <p:spPr bwMode="auto">
          <a:xfrm>
            <a:off x="6934200" y="1109161"/>
            <a:ext cx="2133600" cy="5128151"/>
          </a:xfrm>
          <a:prstGeom prst="rightBracket">
            <a:avLst>
              <a:gd name="adj" fmla="val 19049"/>
            </a:avLst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6781800" y="1642561"/>
            <a:ext cx="2133600" cy="3810000"/>
            <a:chOff x="6781800" y="1295400"/>
            <a:chExt cx="2133600" cy="3810000"/>
          </a:xfrm>
        </p:grpSpPr>
        <p:sp>
          <p:nvSpPr>
            <p:cNvPr id="23555" name="AutoShape 4"/>
            <p:cNvSpPr>
              <a:spLocks/>
            </p:cNvSpPr>
            <p:nvPr/>
          </p:nvSpPr>
          <p:spPr bwMode="auto">
            <a:xfrm>
              <a:off x="8534400" y="1295400"/>
              <a:ext cx="381000" cy="3810000"/>
            </a:xfrm>
            <a:prstGeom prst="rightBracket">
              <a:avLst>
                <a:gd name="adj" fmla="val 37051"/>
              </a:avLst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cxnSp>
          <p:nvCxnSpPr>
            <p:cNvPr id="3" name="Straight Arrow Connector 2"/>
            <p:cNvCxnSpPr>
              <a:cxnSpLocks noChangeShapeType="1"/>
              <a:stCxn id="23555" idx="0"/>
            </p:cNvCxnSpPr>
            <p:nvPr/>
          </p:nvCxnSpPr>
          <p:spPr bwMode="auto">
            <a:xfrm flipH="1">
              <a:off x="6781800" y="1295400"/>
              <a:ext cx="1752600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634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92696"/>
            <a:ext cx="9144000" cy="158417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715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ea typeface="ＭＳ Ｐゴシック" pitchFamily="34" charset="-128"/>
              </a:rPr>
              <a:t>(3) "decide" </a:t>
            </a:r>
            <a:r>
              <a:rPr lang="en-US" altLang="en-US" sz="2400" b="1" dirty="0" err="1" smtClean="0">
                <a:ea typeface="ＭＳ Ｐゴシック" pitchFamily="34" charset="-128"/>
              </a:rPr>
              <a:t>este</a:t>
            </a:r>
            <a:r>
              <a:rPr lang="en-US" altLang="en-US" sz="2400" b="1" dirty="0" smtClean="0">
                <a:ea typeface="ＭＳ Ｐゴシック" pitchFamily="34" charset="-128"/>
              </a:rPr>
              <a:t> </a:t>
            </a:r>
            <a:r>
              <a:rPr lang="en-US" altLang="en-US" sz="2400" b="1" dirty="0" err="1" smtClean="0">
                <a:ea typeface="ＭＳ Ｐゴシック" pitchFamily="34" charset="-128"/>
              </a:rPr>
              <a:t>precedat</a:t>
            </a:r>
            <a:r>
              <a:rPr lang="en-US" altLang="en-US" sz="2400" b="1" dirty="0" smtClean="0">
                <a:ea typeface="ＭＳ Ｐゴシック" pitchFamily="34" charset="-128"/>
              </a:rPr>
              <a:t> de un </a:t>
            </a:r>
            <a:r>
              <a:rPr lang="en-US" altLang="en-US" sz="2400" b="1" dirty="0" err="1" smtClean="0">
                <a:ea typeface="ＭＳ Ｐゴシック" pitchFamily="34" charset="-128"/>
              </a:rPr>
              <a:t>eveniment</a:t>
            </a:r>
            <a:r>
              <a:rPr lang="en-US" altLang="en-US" sz="2400" b="1" dirty="0" smtClean="0">
                <a:ea typeface="ＭＳ Ｐゴシック" pitchFamily="34" charset="-128"/>
              </a:rPr>
              <a:t> in </a:t>
            </a:r>
            <a:r>
              <a:rPr lang="en-US" altLang="en-US" sz="2400" b="1" dirty="0" err="1" smtClean="0">
                <a:ea typeface="ＭＳ Ｐゴシック" pitchFamily="34" charset="-128"/>
              </a:rPr>
              <a:t>fiecare</a:t>
            </a:r>
            <a:r>
              <a:rPr lang="en-US" altLang="en-US" sz="2400" b="1" dirty="0" smtClean="0">
                <a:ea typeface="ＭＳ Ｐゴシック" pitchFamily="34" charset="-128"/>
              </a:rPr>
              <a:t> </a:t>
            </a:r>
            <a:r>
              <a:rPr lang="en-US" altLang="en-US" sz="2400" b="1" dirty="0" err="1" smtClean="0">
                <a:ea typeface="ＭＳ Ｐゴシック" pitchFamily="34" charset="-128"/>
              </a:rPr>
              <a:t>proces</a:t>
            </a:r>
            <a:endParaRPr lang="en-US" altLang="en-US" sz="2400" b="1" dirty="0" smtClean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Ne </a:t>
            </a:r>
            <a:r>
              <a:rPr lang="en-US" altLang="en-US" sz="2000" dirty="0" err="1" smtClean="0">
                <a:ea typeface="ＭＳ Ｐゴシック" pitchFamily="34" charset="-128"/>
              </a:rPr>
              <a:t>referim</a:t>
            </a:r>
            <a:r>
              <a:rPr lang="en-US" altLang="en-US" sz="2000" dirty="0" smtClean="0">
                <a:ea typeface="ＭＳ Ｐゴシック" pitchFamily="34" charset="-128"/>
              </a:rPr>
              <a:t> la </a:t>
            </a:r>
            <a:r>
              <a:rPr lang="en-US" altLang="en-US" sz="2000" dirty="0" err="1" smtClean="0">
                <a:ea typeface="ＭＳ Ｐゴシック" pitchFamily="34" charset="-128"/>
              </a:rPr>
              <a:t>decizia</a:t>
            </a:r>
            <a:r>
              <a:rPr lang="en-US" altLang="en-US" sz="2000" dirty="0" smtClean="0">
                <a:ea typeface="ＭＳ Ｐゴシック" pitchFamily="34" charset="-128"/>
              </a:rPr>
              <a:t> din </a:t>
            </a:r>
            <a:r>
              <a:rPr lang="en-US" altLang="en-US" sz="2000" dirty="0" err="1" smtClean="0">
                <a:ea typeface="ＭＳ Ｐゴシック" pitchFamily="34" charset="-128"/>
              </a:rPr>
              <a:t>procesul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b="1" dirty="0" smtClean="0">
                <a:ea typeface="ＭＳ Ｐゴシック" pitchFamily="34" charset="-128"/>
              </a:rPr>
              <a:t>p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D </a:t>
            </a:r>
            <a:r>
              <a:rPr lang="en-US" altLang="en-US" sz="2000" dirty="0" err="1" smtClean="0">
                <a:ea typeface="ＭＳ Ｐゴシック" pitchFamily="34" charset="-128"/>
              </a:rPr>
              <a:t>este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diametrul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sv-SE" altLang="en-US" sz="2000" dirty="0" smtClean="0">
                <a:ea typeface="ＭＳ Ｐゴシック" pitchFamily="34" charset="-128"/>
                <a:sym typeface="Wingdings" pitchFamily="2" charset="2"/>
              </a:rPr>
              <a:t> pentru orice </a:t>
            </a:r>
            <a:r>
              <a:rPr lang="sv-SE" altLang="en-US" sz="2000" b="1" dirty="0" smtClean="0">
                <a:ea typeface="ＭＳ Ｐゴシック" pitchFamily="34" charset="-128"/>
                <a:sym typeface="Wingdings" pitchFamily="2" charset="2"/>
              </a:rPr>
              <a:t>q</a:t>
            </a:r>
            <a:r>
              <a:rPr lang="sv-SE" altLang="en-US" sz="2000" dirty="0" smtClean="0">
                <a:ea typeface="ＭＳ Ｐゴシック" pitchFamily="34" charset="-128"/>
                <a:sym typeface="Wingdings" pitchFamily="2" charset="2"/>
              </a:rPr>
              <a:t> exista o cale la </a:t>
            </a:r>
            <a:r>
              <a:rPr lang="sv-SE" altLang="en-US" sz="2000" b="1" dirty="0" smtClean="0">
                <a:ea typeface="ＭＳ Ｐゴシック" pitchFamily="34" charset="-128"/>
                <a:sym typeface="Wingdings" pitchFamily="2" charset="2"/>
              </a:rPr>
              <a:t>p</a:t>
            </a:r>
            <a:r>
              <a:rPr lang="sv-SE" altLang="en-US" sz="2000" dirty="0" smtClean="0">
                <a:ea typeface="ＭＳ Ｐゴシック" pitchFamily="34" charset="-128"/>
                <a:sym typeface="Wingdings" pitchFamily="2" charset="2"/>
              </a:rPr>
              <a:t> cu lungime &lt;= D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n-US" altLang="en-US" sz="2000" dirty="0" smtClean="0">
                <a:solidFill>
                  <a:srgbClr val="0000FF"/>
                </a:solidFill>
                <a:ea typeface="ＭＳ Ｐゴシック" pitchFamily="34" charset="-128"/>
              </a:rPr>
              <a:t> = p(0), p(1), …, p(k) = </a:t>
            </a:r>
            <a:r>
              <a:rPr lang="en-US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2000" dirty="0" smtClean="0">
                <a:ea typeface="ＭＳ Ｐゴシック" pitchFamily="34" charset="-128"/>
              </a:rPr>
              <a:t>, cu </a:t>
            </a:r>
            <a:r>
              <a:rPr lang="en-US" altLang="en-US" sz="2000" dirty="0" err="1" smtClean="0">
                <a:ea typeface="ＭＳ Ｐゴシック" pitchFamily="34" charset="-128"/>
              </a:rPr>
              <a:t>lungimea</a:t>
            </a:r>
            <a:r>
              <a:rPr lang="en-US" altLang="en-US" sz="2000" dirty="0" smtClean="0">
                <a:ea typeface="ＭＳ Ｐゴシック" pitchFamily="34" charset="-128"/>
              </a:rPr>
              <a:t> k&lt;=D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dirty="0" smtClean="0">
                <a:ea typeface="ＭＳ Ｐゴシック" pitchFamily="34" charset="-128"/>
              </a:rPr>
              <a:t>Intr-o faza, transmisia precede receptia aceluiasi mesaj 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f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p(i)p(i+1)</a:t>
            </a:r>
            <a:r>
              <a:rPr lang="sv-SE" altLang="en-US" sz="2000" b="1" baseline="30000" dirty="0" smtClean="0">
                <a:solidFill>
                  <a:srgbClr val="0000FF"/>
                </a:solidFill>
                <a:ea typeface="ＭＳ Ｐゴシック" pitchFamily="34" charset="-128"/>
              </a:rPr>
              <a:t>(i+1)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≤  g 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p(i)p(i+1)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baseline="30000" dirty="0" smtClean="0">
                <a:solidFill>
                  <a:srgbClr val="0000FF"/>
                </a:solidFill>
                <a:ea typeface="ＭＳ Ｐゴシック" pitchFamily="34" charset="-128"/>
              </a:rPr>
              <a:t>(i+1)</a:t>
            </a:r>
            <a:r>
              <a:rPr lang="sv-SE" altLang="en-US" sz="20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dirty="0" smtClean="0">
                <a:ea typeface="ＭＳ Ｐゴシック" pitchFamily="34" charset="-128"/>
              </a:rPr>
              <a:t>pentru 0&lt;= i &lt;k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endParaRPr lang="sv-SE" altLang="en-US" sz="2000" dirty="0" smtClean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dirty="0" smtClean="0">
                <a:ea typeface="ＭＳ Ｐゴシック" pitchFamily="34" charset="-128"/>
              </a:rPr>
              <a:t>Din algoritm, receptia unui mesaj precede transmiterea lui in faza urmatoare</a:t>
            </a:r>
            <a:endParaRPr lang="sv-SE" altLang="en-US" sz="2000" dirty="0" smtClean="0">
              <a:ea typeface="ＭＳ Ｐゴシック" pitchFamily="34" charset="-128"/>
              <a:sym typeface="Wingdings" pitchFamily="2" charset="2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g 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p(i)p(i+1)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baseline="30000" dirty="0" smtClean="0">
                <a:solidFill>
                  <a:srgbClr val="0000FF"/>
                </a:solidFill>
                <a:ea typeface="ＭＳ Ｐゴシック" pitchFamily="34" charset="-128"/>
              </a:rPr>
              <a:t>(i+1)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≤  f 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p(i+1)p(i+2)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baseline="30000" dirty="0" smtClean="0">
                <a:solidFill>
                  <a:srgbClr val="0000FF"/>
                </a:solidFill>
                <a:ea typeface="ＭＳ Ｐゴシック" pitchFamily="34" charset="-128"/>
              </a:rPr>
              <a:t>(i+2)</a:t>
            </a:r>
            <a:r>
              <a:rPr lang="sv-SE" altLang="en-US" sz="2000" dirty="0" smtClean="0">
                <a:ea typeface="ＭＳ Ｐゴシック" pitchFamily="34" charset="-128"/>
              </a:rPr>
              <a:t> pentru 0&lt;= i &lt;k-1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endParaRPr lang="sv-SE" altLang="en-US" sz="2000" dirty="0" smtClean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endParaRPr lang="sv-SE" altLang="en-US" sz="800" dirty="0" smtClean="0">
              <a:ea typeface="ＭＳ Ｐゴシック" pitchFamily="34" charset="-128"/>
            </a:endParaRP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dirty="0" smtClean="0">
                <a:ea typeface="ＭＳ Ｐゴシック" pitchFamily="34" charset="-128"/>
              </a:rPr>
              <a:t>Aplicand succesiv relatiile, rezulta    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f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p(0)p(1)</a:t>
            </a:r>
            <a:r>
              <a:rPr lang="sv-SE" altLang="en-US" sz="2000" b="1" baseline="30000" dirty="0" smtClean="0">
                <a:solidFill>
                  <a:srgbClr val="0000FF"/>
                </a:solidFill>
                <a:ea typeface="ＭＳ Ｐゴシック" pitchFamily="34" charset="-128"/>
              </a:rPr>
              <a:t>(1)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≤  g 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p(k-1)p(k)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baseline="30000" dirty="0" smtClean="0">
                <a:solidFill>
                  <a:srgbClr val="0000FF"/>
                </a:solidFill>
                <a:ea typeface="ＭＳ Ｐゴシック" pitchFamily="34" charset="-128"/>
              </a:rPr>
              <a:t>(k)</a:t>
            </a:r>
            <a:r>
              <a:rPr lang="sv-SE" altLang="en-US" sz="2000" dirty="0" smtClean="0">
                <a:ea typeface="ＭＳ Ｐゴシック" pitchFamily="34" charset="-128"/>
              </a:rPr>
              <a:t> 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dirty="0" smtClean="0">
                <a:ea typeface="ＭＳ Ｐゴシック" pitchFamily="34" charset="-128"/>
              </a:rPr>
              <a:t>In plus, din algoritm, 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g 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p(k-1)p(k)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sv-SE" altLang="en-US" sz="2000" b="1" baseline="30000" dirty="0" smtClean="0">
                <a:solidFill>
                  <a:srgbClr val="0000FF"/>
                </a:solidFill>
                <a:ea typeface="ＭＳ Ｐゴシック" pitchFamily="34" charset="-128"/>
              </a:rPr>
              <a:t>(k)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≤ d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sv-SE" altLang="en-US" sz="2000" dirty="0" smtClean="0">
                <a:ea typeface="ＭＳ Ｐゴシック" pitchFamily="34" charset="-128"/>
                <a:sym typeface="Wingdings" pitchFamily="2" charset="2"/>
              </a:rPr>
              <a:t></a:t>
            </a:r>
            <a:r>
              <a:rPr lang="sv-SE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decizia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lui</a:t>
            </a:r>
            <a:r>
              <a:rPr lang="en-US" altLang="en-US" sz="2000" dirty="0" smtClean="0">
                <a:ea typeface="ＭＳ Ｐゴシック" pitchFamily="34" charset="-128"/>
              </a:rPr>
              <a:t> p </a:t>
            </a:r>
            <a:r>
              <a:rPr lang="en-US" altLang="en-US" sz="2000" dirty="0" err="1" smtClean="0">
                <a:ea typeface="ＭＳ Ｐゴシック" pitchFamily="34" charset="-128"/>
              </a:rPr>
              <a:t>este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dirty="0" err="1" smtClean="0">
                <a:ea typeface="ＭＳ Ｐゴシック" pitchFamily="34" charset="-128"/>
              </a:rPr>
              <a:t>precedata</a:t>
            </a:r>
            <a:r>
              <a:rPr lang="en-US" altLang="en-US" sz="2000" dirty="0" smtClean="0">
                <a:ea typeface="ＭＳ Ｐゴシック" pitchFamily="34" charset="-128"/>
              </a:rPr>
              <a:t> de un </a:t>
            </a:r>
            <a:r>
              <a:rPr lang="en-US" altLang="en-US" sz="2000" dirty="0" err="1" smtClean="0">
                <a:ea typeface="ＭＳ Ｐゴシック" pitchFamily="34" charset="-128"/>
              </a:rPr>
              <a:t>eveniment</a:t>
            </a:r>
            <a:r>
              <a:rPr lang="en-US" altLang="en-US" sz="2000" dirty="0" smtClean="0">
                <a:ea typeface="ＭＳ Ｐゴシック" pitchFamily="34" charset="-128"/>
              </a:rPr>
              <a:t> in </a:t>
            </a:r>
            <a:r>
              <a:rPr lang="en-US" altLang="en-US" sz="2000" dirty="0" err="1" smtClean="0">
                <a:ea typeface="ＭＳ Ｐゴシック" pitchFamily="34" charset="-128"/>
              </a:rPr>
              <a:t>orice</a:t>
            </a:r>
            <a:r>
              <a:rPr lang="en-US" altLang="en-US" sz="2000" dirty="0" smtClean="0">
                <a:ea typeface="ＭＳ Ｐゴシック" pitchFamily="34" charset="-128"/>
              </a:rPr>
              <a:t> q:    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f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qp(1)</a:t>
            </a:r>
            <a:r>
              <a:rPr lang="sv-SE" altLang="en-US" sz="2000" b="1" baseline="30000" dirty="0" smtClean="0">
                <a:solidFill>
                  <a:srgbClr val="0000FF"/>
                </a:solidFill>
                <a:ea typeface="ＭＳ Ｐゴシック" pitchFamily="34" charset="-128"/>
              </a:rPr>
              <a:t>(1)</a:t>
            </a:r>
            <a:r>
              <a:rPr lang="sv-SE" alt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≤ d</a:t>
            </a:r>
            <a:r>
              <a:rPr lang="sv-SE" altLang="en-US" sz="20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endParaRPr lang="en-US" alt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63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Algoritmul</a:t>
            </a:r>
            <a:r>
              <a:rPr lang="en-US" sz="2800" dirty="0" smtClean="0"/>
              <a:t> </a:t>
            </a:r>
            <a:r>
              <a:rPr lang="en-US" sz="2800" dirty="0" err="1" smtClean="0"/>
              <a:t>fazelor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clici</a:t>
            </a:r>
            <a:r>
              <a:rPr lang="en-US" sz="2800" dirty="0" smtClean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chan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[1:n](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int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id,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tok_type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</a:t>
                </a:r>
                <a:endParaRPr lang="ro-RO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process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Proc[p =</a:t>
                </a:r>
                <a:r>
                  <a:rPr lang="ro-RO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1 to N] {</a:t>
                </a:r>
                <a:endParaRPr lang="fr-FR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bool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[1:n] =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vecinii_lui_p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;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int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n_vecini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numar-vecini_p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;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int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= 0, sent = 0, id;</a:t>
                </a:r>
                <a:endParaRPr lang="fr-FR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tok_type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; </a:t>
                </a:r>
                <a:endParaRPr lang="fr-FR" sz="1800" b="1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b="1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if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(p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este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initiator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) { </a:t>
                </a:r>
                <a:endParaRPr lang="fr-FR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for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[q=1 to N 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st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[q]]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send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[q](p,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)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1800" b="1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sent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:= sent+1;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fr-FR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while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(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&lt;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n_vecini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) { </a:t>
                </a:r>
                <a:endParaRPr lang="ro-RO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receive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[p](id,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ro-RO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+</a:t>
                </a:r>
                <a:r>
                  <a:rPr lang="ro-RO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1; </a:t>
                </a:r>
                <a:endParaRPr lang="ro-RO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b="1" dirty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if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(sent == 0) {</a:t>
                </a:r>
                <a:endParaRPr lang="fr-FR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for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[q=1 to N 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st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Vecini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[q]]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send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[q](p, </a:t>
                </a:r>
                <a:r>
                  <a:rPr lang="fr-FR" sz="18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tok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)</a:t>
                </a:r>
                <a:r>
                  <a:rPr lang="fr-FR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ro-RO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sent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sent</a:t>
                </a:r>
                <a:r>
                  <a:rPr lang="ro-RO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+</a:t>
                </a:r>
                <a:r>
                  <a:rPr lang="ro-RO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1;</a:t>
                </a:r>
                <a:endParaRPr lang="ro-RO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b="1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r>
                  <a:rPr lang="ro-RO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fr-FR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18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1800" i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decide</a:t>
                </a:r>
                <a:r>
                  <a:rPr lang="fr-FR" sz="1800" i="1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ro-RO" sz="1800" i="1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fr-FR" sz="18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𝑴𝒆𝒔𝒂𝒋𝒆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ro-RO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𝑵</m:t>
                          </m:r>
                          <m:r>
                            <a:rPr lang="ro-RO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ro-RO" sz="20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 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𝑻𝒊𝒎𝒑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</mc:Choice>
        <mc:Fallback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  <a:blipFill rotWithShape="1">
                <a:blip r:embed="rId3"/>
                <a:stretch>
                  <a:fillRect l="-615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 smtClean="0"/>
              <a:t>Algoritmu</a:t>
            </a:r>
            <a:r>
              <a:rPr lang="ro-RO" sz="2600" dirty="0" smtClean="0"/>
              <a:t>l fazelor pentru clici (2)</a:t>
            </a:r>
            <a:br>
              <a:rPr lang="ro-RO" sz="2600" dirty="0" smtClean="0"/>
            </a:br>
            <a:r>
              <a:rPr lang="ro-RO" sz="2600" dirty="0" smtClean="0"/>
              <a:t>exemplu </a:t>
            </a:r>
            <a:r>
              <a:rPr lang="ro-RO" sz="2600" dirty="0"/>
              <a:t>de execuție</a:t>
            </a:r>
            <a:r>
              <a:rPr lang="en-US" sz="2600" dirty="0" smtClean="0"/>
              <a:t> </a:t>
            </a:r>
          </a:p>
        </p:txBody>
      </p:sp>
      <p:sp>
        <p:nvSpPr>
          <p:cNvPr id="82" name="Oval 3"/>
          <p:cNvSpPr/>
          <p:nvPr/>
        </p:nvSpPr>
        <p:spPr bwMode="auto">
          <a:xfrm>
            <a:off x="5983288" y="4324803"/>
            <a:ext cx="431800" cy="433388"/>
          </a:xfrm>
          <a:prstGeom prst="ellipse">
            <a:avLst/>
          </a:prstGeom>
          <a:gradFill>
            <a:gsLst>
              <a:gs pos="0">
                <a:srgbClr val="5F2A68"/>
              </a:gs>
              <a:gs pos="80000">
                <a:srgbClr val="7345A9"/>
              </a:gs>
              <a:gs pos="100000">
                <a:srgbClr val="73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DE9F9"/>
                </a:solidFill>
              </a:rPr>
              <a:t>3</a:t>
            </a:r>
            <a:endParaRPr lang="en-US" dirty="0">
              <a:solidFill>
                <a:srgbClr val="FDE9F9"/>
              </a:solidFill>
              <a:latin typeface="Times" charset="0"/>
            </a:endParaRPr>
          </a:p>
        </p:txBody>
      </p:sp>
      <p:sp>
        <p:nvSpPr>
          <p:cNvPr id="8" name="Oval 4"/>
          <p:cNvSpPr/>
          <p:nvPr/>
        </p:nvSpPr>
        <p:spPr bwMode="auto">
          <a:xfrm>
            <a:off x="2867025" y="4324803"/>
            <a:ext cx="433388" cy="433388"/>
          </a:xfrm>
          <a:prstGeom prst="ellipse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58" name="Oval 1"/>
          <p:cNvSpPr/>
          <p:nvPr/>
        </p:nvSpPr>
        <p:spPr bwMode="auto">
          <a:xfrm rot="21573726">
            <a:off x="2867025" y="2278516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rgbClr val="1E5ED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Times" charset="0"/>
              </a:rPr>
              <a:t>1</a:t>
            </a:r>
          </a:p>
        </p:txBody>
      </p:sp>
      <p:sp>
        <p:nvSpPr>
          <p:cNvPr id="59" name="Oval 2"/>
          <p:cNvSpPr/>
          <p:nvPr/>
        </p:nvSpPr>
        <p:spPr bwMode="auto">
          <a:xfrm rot="21573726">
            <a:off x="5984875" y="2281691"/>
            <a:ext cx="431800" cy="431800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cxnSp>
        <p:nvCxnSpPr>
          <p:cNvPr id="27660" name="Straight Connector 1-2"/>
          <p:cNvCxnSpPr>
            <a:cxnSpLocks noChangeShapeType="1"/>
            <a:stCxn id="59" idx="2"/>
            <a:endCxn id="58" idx="6"/>
          </p:cNvCxnSpPr>
          <p:nvPr/>
        </p:nvCxnSpPr>
        <p:spPr bwMode="auto">
          <a:xfrm flipH="1" flipV="1">
            <a:off x="3298819" y="2492766"/>
            <a:ext cx="2686062" cy="6475"/>
          </a:xfrm>
          <a:prstGeom prst="straightConnector1">
            <a:avLst/>
          </a:prstGeom>
          <a:ln w="31750">
            <a:headEnd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1" name="Straight Connector 2-3"/>
          <p:cNvCxnSpPr>
            <a:cxnSpLocks noChangeShapeType="1"/>
            <a:stCxn id="59" idx="4"/>
            <a:endCxn id="82" idx="0"/>
          </p:cNvCxnSpPr>
          <p:nvPr/>
        </p:nvCxnSpPr>
        <p:spPr bwMode="auto">
          <a:xfrm flipH="1">
            <a:off x="6199188" y="2713485"/>
            <a:ext cx="3237" cy="1611318"/>
          </a:xfrm>
          <a:prstGeom prst="straightConnector1">
            <a:avLst/>
          </a:prstGeom>
          <a:ln w="31750">
            <a:headEnd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2" name="Straight Connector 3-4"/>
          <p:cNvCxnSpPr>
            <a:cxnSpLocks noChangeShapeType="1"/>
            <a:stCxn id="82" idx="2"/>
            <a:endCxn id="8" idx="6"/>
          </p:cNvCxnSpPr>
          <p:nvPr/>
        </p:nvCxnSpPr>
        <p:spPr bwMode="auto">
          <a:xfrm flipH="1">
            <a:off x="3300413" y="4540703"/>
            <a:ext cx="2682875" cy="0"/>
          </a:xfrm>
          <a:prstGeom prst="straightConnector1">
            <a:avLst/>
          </a:prstGeom>
          <a:ln w="31750">
            <a:headEnd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3" name="Straight Connector 76"/>
          <p:cNvCxnSpPr>
            <a:cxnSpLocks noChangeShapeType="1"/>
            <a:stCxn id="8" idx="7"/>
            <a:endCxn id="59" idx="3"/>
          </p:cNvCxnSpPr>
          <p:nvPr/>
        </p:nvCxnSpPr>
        <p:spPr bwMode="auto">
          <a:xfrm flipV="1">
            <a:off x="3236945" y="2651417"/>
            <a:ext cx="2812337" cy="1736854"/>
          </a:xfrm>
          <a:prstGeom prst="straightConnector1">
            <a:avLst/>
          </a:prstGeom>
          <a:ln w="31750">
            <a:headEnd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1-4"/>
          <p:cNvCxnSpPr>
            <a:stCxn id="58" idx="4"/>
            <a:endCxn id="8" idx="0"/>
          </p:cNvCxnSpPr>
          <p:nvPr/>
        </p:nvCxnSpPr>
        <p:spPr bwMode="auto">
          <a:xfrm flipH="1">
            <a:off x="3083719" y="2710310"/>
            <a:ext cx="856" cy="161449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Connector 1-3"/>
          <p:cNvCxnSpPr>
            <a:stCxn id="58" idx="5"/>
            <a:endCxn id="82" idx="1"/>
          </p:cNvCxnSpPr>
          <p:nvPr/>
        </p:nvCxnSpPr>
        <p:spPr bwMode="auto">
          <a:xfrm>
            <a:off x="3236751" y="2645909"/>
            <a:ext cx="2809773" cy="17423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</p:spPr>
      </p:cxnSp>
      <p:sp>
        <p:nvSpPr>
          <p:cNvPr id="17" name="TextBox grey"/>
          <p:cNvSpPr txBox="1">
            <a:spLocks noChangeArrowheads="1"/>
          </p:cNvSpPr>
          <p:nvPr/>
        </p:nvSpPr>
        <p:spPr bwMode="auto">
          <a:xfrm>
            <a:off x="899592" y="5668052"/>
            <a:ext cx="1224136" cy="437043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E7F6FF"/>
                </a:solidFill>
                <a:latin typeface="Courier New" pitchFamily="49" charset="0"/>
              </a:rPr>
              <a:t>rec</a:t>
            </a:r>
            <a:r>
              <a:rPr lang="fr-FR" sz="1400" b="1" dirty="0" smtClean="0">
                <a:solidFill>
                  <a:srgbClr val="E7F6FF"/>
                </a:solidFill>
                <a:latin typeface="Courier New" pitchFamily="49" charset="0"/>
              </a:rPr>
              <a:t>    = </a:t>
            </a:r>
            <a:endParaRPr lang="fr-FR" sz="1400" b="1" dirty="0">
              <a:solidFill>
                <a:srgbClr val="E7F6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E7F6FF"/>
                </a:solidFill>
                <a:latin typeface="Courier New" pitchFamily="49" charset="0"/>
              </a:rPr>
              <a:t>sent</a:t>
            </a:r>
            <a:r>
              <a:rPr lang="fr-FR" sz="1400" b="1" dirty="0" smtClean="0">
                <a:solidFill>
                  <a:srgbClr val="E7F6FF"/>
                </a:solidFill>
                <a:latin typeface="Courier New" pitchFamily="49" charset="0"/>
              </a:rPr>
              <a:t>   =     </a:t>
            </a:r>
            <a:endParaRPr lang="en-US" sz="1400" dirty="0">
              <a:solidFill>
                <a:srgbClr val="E7F6FF"/>
              </a:solidFill>
            </a:endParaRPr>
          </a:p>
        </p:txBody>
      </p:sp>
      <p:sp>
        <p:nvSpPr>
          <p:cNvPr id="27651" name="TextBox blue 1"/>
          <p:cNvSpPr txBox="1">
            <a:spLocks noChangeArrowheads="1"/>
          </p:cNvSpPr>
          <p:nvPr/>
        </p:nvSpPr>
        <p:spPr bwMode="auto">
          <a:xfrm>
            <a:off x="2123728" y="5668052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0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1" name="TextBox blue 2"/>
          <p:cNvSpPr txBox="1">
            <a:spLocks noChangeArrowheads="1"/>
          </p:cNvSpPr>
          <p:nvPr/>
        </p:nvSpPr>
        <p:spPr bwMode="auto">
          <a:xfrm>
            <a:off x="2123728" y="5668052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0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2" name="TextBox blue 3"/>
          <p:cNvSpPr txBox="1">
            <a:spLocks noChangeArrowheads="1"/>
          </p:cNvSpPr>
          <p:nvPr/>
        </p:nvSpPr>
        <p:spPr bwMode="auto">
          <a:xfrm>
            <a:off x="2123728" y="5668052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0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3" name="TextBox blue 4"/>
          <p:cNvSpPr txBox="1">
            <a:spLocks noChangeArrowheads="1"/>
          </p:cNvSpPr>
          <p:nvPr/>
        </p:nvSpPr>
        <p:spPr bwMode="auto">
          <a:xfrm>
            <a:off x="2123728" y="5668052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fr-FR" sz="1400" b="1" u="sng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2" name="TextBox blue 5"/>
          <p:cNvSpPr txBox="1">
            <a:spLocks noChangeArrowheads="1"/>
          </p:cNvSpPr>
          <p:nvPr/>
        </p:nvSpPr>
        <p:spPr bwMode="auto">
          <a:xfrm>
            <a:off x="2123728" y="5667533"/>
            <a:ext cx="1508760" cy="437043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3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652" name="TextBox red 1"/>
          <p:cNvSpPr txBox="1">
            <a:spLocks noChangeArrowheads="1"/>
          </p:cNvSpPr>
          <p:nvPr/>
        </p:nvSpPr>
        <p:spPr bwMode="auto">
          <a:xfrm>
            <a:off x="3632488" y="5668052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0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3" name="TextBox red 2"/>
          <p:cNvSpPr txBox="1">
            <a:spLocks noChangeArrowheads="1"/>
          </p:cNvSpPr>
          <p:nvPr/>
        </p:nvSpPr>
        <p:spPr bwMode="auto">
          <a:xfrm>
            <a:off x="3632488" y="5668052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fr-FR" sz="1400" b="1" u="sng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8" name="TextBox red 3"/>
          <p:cNvSpPr txBox="1">
            <a:spLocks noChangeArrowheads="1"/>
          </p:cNvSpPr>
          <p:nvPr/>
        </p:nvSpPr>
        <p:spPr bwMode="auto">
          <a:xfrm>
            <a:off x="3632488" y="566799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0" name="TextBox red 4"/>
          <p:cNvSpPr txBox="1">
            <a:spLocks noChangeArrowheads="1"/>
          </p:cNvSpPr>
          <p:nvPr/>
        </p:nvSpPr>
        <p:spPr bwMode="auto">
          <a:xfrm>
            <a:off x="3632488" y="5668052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fr-FR" sz="1400" b="1" u="sng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3" name="TextBox red 5"/>
          <p:cNvSpPr txBox="1">
            <a:spLocks noChangeArrowheads="1"/>
          </p:cNvSpPr>
          <p:nvPr/>
        </p:nvSpPr>
        <p:spPr bwMode="auto">
          <a:xfrm>
            <a:off x="3632488" y="5667996"/>
            <a:ext cx="1508760" cy="437043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657" name="TextBox purple 1"/>
          <p:cNvSpPr txBox="1">
            <a:spLocks noChangeArrowheads="1"/>
          </p:cNvSpPr>
          <p:nvPr/>
        </p:nvSpPr>
        <p:spPr bwMode="auto">
          <a:xfrm>
            <a:off x="5141248" y="5668052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0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4" name="TextBox purple 2"/>
          <p:cNvSpPr txBox="1">
            <a:spLocks noChangeArrowheads="1"/>
          </p:cNvSpPr>
          <p:nvPr/>
        </p:nvSpPr>
        <p:spPr bwMode="auto">
          <a:xfrm>
            <a:off x="5141248" y="5667996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fr-FR" sz="1400" b="1" u="sng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7" name="TextBox purple 3"/>
          <p:cNvSpPr txBox="1">
            <a:spLocks noChangeArrowheads="1"/>
          </p:cNvSpPr>
          <p:nvPr/>
        </p:nvSpPr>
        <p:spPr bwMode="auto">
          <a:xfrm>
            <a:off x="5141248" y="5667996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1" name="TextBox purple 4"/>
          <p:cNvSpPr txBox="1">
            <a:spLocks noChangeArrowheads="1"/>
          </p:cNvSpPr>
          <p:nvPr/>
        </p:nvSpPr>
        <p:spPr bwMode="auto">
          <a:xfrm>
            <a:off x="5141248" y="5667996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fr-FR" sz="1400" b="1" u="sng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4" name="TextBox purple 5"/>
          <p:cNvSpPr txBox="1">
            <a:spLocks noChangeArrowheads="1"/>
          </p:cNvSpPr>
          <p:nvPr/>
        </p:nvSpPr>
        <p:spPr bwMode="auto">
          <a:xfrm>
            <a:off x="5141248" y="5667996"/>
            <a:ext cx="1512168" cy="437043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658" name="TextBox green 1"/>
          <p:cNvSpPr txBox="1">
            <a:spLocks noChangeArrowheads="1"/>
          </p:cNvSpPr>
          <p:nvPr/>
        </p:nvSpPr>
        <p:spPr bwMode="auto">
          <a:xfrm>
            <a:off x="6653416" y="5667534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0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Box green 2"/>
          <p:cNvSpPr txBox="1">
            <a:spLocks noChangeArrowheads="1"/>
          </p:cNvSpPr>
          <p:nvPr/>
        </p:nvSpPr>
        <p:spPr bwMode="auto">
          <a:xfrm>
            <a:off x="6653416" y="5668052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endParaRPr lang="fr-FR" sz="1400" b="1" u="sng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0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6" name="TextBox green 3"/>
          <p:cNvSpPr txBox="1">
            <a:spLocks noChangeArrowheads="1"/>
          </p:cNvSpPr>
          <p:nvPr/>
        </p:nvSpPr>
        <p:spPr bwMode="auto">
          <a:xfrm>
            <a:off x="6653416" y="5668052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1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2" name="TextBox green 4"/>
          <p:cNvSpPr txBox="1">
            <a:spLocks noChangeArrowheads="1"/>
          </p:cNvSpPr>
          <p:nvPr/>
        </p:nvSpPr>
        <p:spPr bwMode="auto">
          <a:xfrm>
            <a:off x="6653416" y="5667534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fr-FR" sz="1400" b="1" u="sng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5" name="TextBox green 5"/>
          <p:cNvSpPr txBox="1">
            <a:spLocks noChangeArrowheads="1"/>
          </p:cNvSpPr>
          <p:nvPr/>
        </p:nvSpPr>
        <p:spPr bwMode="auto">
          <a:xfrm>
            <a:off x="6653416" y="5667996"/>
            <a:ext cx="1508760" cy="437043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endParaRPr lang="fr-FR" sz="1400" b="1" u="sng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 1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1" name="Rectangle msg 1-2 1"/>
          <p:cNvSpPr/>
          <p:nvPr/>
        </p:nvSpPr>
        <p:spPr bwMode="auto">
          <a:xfrm>
            <a:off x="3300469" y="2315882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9" name="Rectangle msg 1-3 1"/>
          <p:cNvSpPr/>
          <p:nvPr/>
        </p:nvSpPr>
        <p:spPr bwMode="auto">
          <a:xfrm>
            <a:off x="3236751" y="2645909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0" name="Rectangle msg 1-4 1"/>
          <p:cNvSpPr/>
          <p:nvPr/>
        </p:nvSpPr>
        <p:spPr bwMode="auto">
          <a:xfrm>
            <a:off x="2937052" y="2723236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4" name="Rectangle msg 2-1 1"/>
          <p:cNvSpPr/>
          <p:nvPr/>
        </p:nvSpPr>
        <p:spPr bwMode="auto">
          <a:xfrm>
            <a:off x="5621464" y="2317532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2" name="Rectangle msg 2-3 1"/>
          <p:cNvSpPr/>
          <p:nvPr/>
        </p:nvSpPr>
        <p:spPr bwMode="auto">
          <a:xfrm>
            <a:off x="6017477" y="2710310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3" name="Rectangle msg 2-4 1"/>
          <p:cNvSpPr/>
          <p:nvPr/>
        </p:nvSpPr>
        <p:spPr bwMode="auto">
          <a:xfrm>
            <a:off x="5685865" y="2632052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0" name="Rectangle msg 3-1 1"/>
          <p:cNvSpPr/>
          <p:nvPr/>
        </p:nvSpPr>
        <p:spPr bwMode="auto">
          <a:xfrm>
            <a:off x="5619814" y="4024854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7345A9"/>
              </a:gs>
              <a:gs pos="100000">
                <a:srgbClr val="73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5" name="Rectangle msg 3-2 1"/>
          <p:cNvSpPr/>
          <p:nvPr/>
        </p:nvSpPr>
        <p:spPr bwMode="auto">
          <a:xfrm>
            <a:off x="6017478" y="3955787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7345A9"/>
              </a:gs>
              <a:gs pos="100000">
                <a:srgbClr val="73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8" name="Rectangle msg 3-4 1"/>
          <p:cNvSpPr/>
          <p:nvPr/>
        </p:nvSpPr>
        <p:spPr bwMode="auto">
          <a:xfrm>
            <a:off x="5621464" y="4357912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7345A9"/>
              </a:gs>
              <a:gs pos="100000">
                <a:srgbClr val="73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6" name="Rectangle msg 4-2 1"/>
          <p:cNvSpPr/>
          <p:nvPr/>
        </p:nvSpPr>
        <p:spPr bwMode="auto">
          <a:xfrm>
            <a:off x="3236945" y="4089113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7" name="Rectangle msg 4-3 1"/>
          <p:cNvSpPr/>
          <p:nvPr/>
        </p:nvSpPr>
        <p:spPr bwMode="auto">
          <a:xfrm>
            <a:off x="3279325" y="4357911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9" name="Rectangle msg 4-1 1"/>
          <p:cNvSpPr/>
          <p:nvPr/>
        </p:nvSpPr>
        <p:spPr bwMode="auto">
          <a:xfrm>
            <a:off x="2893037" y="3994494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4" name="Rounded Rectangular initiator"/>
          <p:cNvSpPr/>
          <p:nvPr/>
        </p:nvSpPr>
        <p:spPr bwMode="auto">
          <a:xfrm>
            <a:off x="900083" y="2276872"/>
            <a:ext cx="1655693" cy="407354"/>
          </a:xfrm>
          <a:prstGeom prst="wedgeRoundRectCallout">
            <a:avLst>
              <a:gd name="adj1" fmla="val 66669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1</a:t>
            </a:r>
            <a:r>
              <a:rPr kumimoji="0" lang="ro-R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este inițiator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ounded Rectangular decide 1"/>
          <p:cNvSpPr/>
          <p:nvPr/>
        </p:nvSpPr>
        <p:spPr bwMode="auto">
          <a:xfrm>
            <a:off x="1475656" y="2238554"/>
            <a:ext cx="1060704" cy="457200"/>
          </a:xfrm>
          <a:prstGeom prst="wedgeRoundRectCallout">
            <a:avLst>
              <a:gd name="adj1" fmla="val 76745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decide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Rounded Rectangular decide 2"/>
          <p:cNvSpPr/>
          <p:nvPr/>
        </p:nvSpPr>
        <p:spPr bwMode="auto">
          <a:xfrm>
            <a:off x="6753865" y="2225595"/>
            <a:ext cx="1058495" cy="455354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 smtClean="0">
                <a:solidFill>
                  <a:schemeClr val="tx1"/>
                </a:solidFill>
                <a:latin typeface="Times" charset="0"/>
              </a:rPr>
              <a:t>decide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0" name="Rounded Rectangular decide 3"/>
          <p:cNvSpPr/>
          <p:nvPr/>
        </p:nvSpPr>
        <p:spPr bwMode="auto">
          <a:xfrm>
            <a:off x="6753865" y="4341798"/>
            <a:ext cx="1058495" cy="455354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 smtClean="0">
                <a:solidFill>
                  <a:schemeClr val="tx1"/>
                </a:solidFill>
                <a:latin typeface="Times" charset="0"/>
              </a:rPr>
              <a:t>decide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Rounded Rectangular decide 4"/>
          <p:cNvSpPr/>
          <p:nvPr/>
        </p:nvSpPr>
        <p:spPr bwMode="auto">
          <a:xfrm>
            <a:off x="1475656" y="4339952"/>
            <a:ext cx="1060704" cy="457200"/>
          </a:xfrm>
          <a:prstGeom prst="wedgeRoundRectCallout">
            <a:avLst>
              <a:gd name="adj1" fmla="val 76745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decide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TextBox blue 1"/>
          <p:cNvSpPr txBox="1">
            <a:spLocks noChangeArrowheads="1"/>
          </p:cNvSpPr>
          <p:nvPr/>
        </p:nvSpPr>
        <p:spPr bwMode="auto">
          <a:xfrm>
            <a:off x="2123728" y="5392592"/>
            <a:ext cx="1508760" cy="275460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1</a:t>
            </a:r>
            <a:endParaRPr lang="fr-FR" sz="1400" b="1" dirty="0">
              <a:solidFill>
                <a:srgbClr val="F8F8F8"/>
              </a:solidFill>
              <a:latin typeface="Courier New" pitchFamily="49" charset="0"/>
            </a:endParaRPr>
          </a:p>
        </p:txBody>
      </p:sp>
      <p:sp>
        <p:nvSpPr>
          <p:cNvPr id="66" name="TextBox red 1"/>
          <p:cNvSpPr txBox="1">
            <a:spLocks noChangeArrowheads="1"/>
          </p:cNvSpPr>
          <p:nvPr/>
        </p:nvSpPr>
        <p:spPr bwMode="auto">
          <a:xfrm>
            <a:off x="3632488" y="5392522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2</a:t>
            </a:r>
          </a:p>
        </p:txBody>
      </p:sp>
      <p:sp>
        <p:nvSpPr>
          <p:cNvPr id="67" name="TextBox purple 1"/>
          <p:cNvSpPr txBox="1">
            <a:spLocks noChangeArrowheads="1"/>
          </p:cNvSpPr>
          <p:nvPr/>
        </p:nvSpPr>
        <p:spPr bwMode="auto">
          <a:xfrm>
            <a:off x="5141248" y="5392522"/>
            <a:ext cx="1512168" cy="275012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3</a:t>
            </a:r>
            <a:r>
              <a:rPr lang="fr-FR" sz="1400" b="1" dirty="0" smtClean="0">
                <a:solidFill>
                  <a:srgbClr val="F8F8F8"/>
                </a:solidFill>
                <a:latin typeface="Courier New" pitchFamily="49" charset="0"/>
              </a:rPr>
              <a:t>   </a:t>
            </a:r>
            <a:endParaRPr lang="en-US" sz="1400" dirty="0">
              <a:solidFill>
                <a:srgbClr val="F8F8F8"/>
              </a:solidFill>
            </a:endParaRPr>
          </a:p>
        </p:txBody>
      </p:sp>
      <p:sp>
        <p:nvSpPr>
          <p:cNvPr id="68" name="TextBox green 1"/>
          <p:cNvSpPr txBox="1">
            <a:spLocks noChangeArrowheads="1"/>
          </p:cNvSpPr>
          <p:nvPr/>
        </p:nvSpPr>
        <p:spPr bwMode="auto">
          <a:xfrm>
            <a:off x="6653416" y="5392522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4</a:t>
            </a:r>
          </a:p>
        </p:txBody>
      </p:sp>
      <p:sp>
        <p:nvSpPr>
          <p:cNvPr id="69" name="Oval 3"/>
          <p:cNvSpPr/>
          <p:nvPr/>
        </p:nvSpPr>
        <p:spPr bwMode="auto">
          <a:xfrm>
            <a:off x="5980176" y="4325112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70" name="Oval 2"/>
          <p:cNvSpPr/>
          <p:nvPr/>
        </p:nvSpPr>
        <p:spPr bwMode="auto">
          <a:xfrm rot="21573726">
            <a:off x="5989320" y="2286000"/>
            <a:ext cx="431800" cy="431800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71" name="Oval 1"/>
          <p:cNvSpPr/>
          <p:nvPr/>
        </p:nvSpPr>
        <p:spPr bwMode="auto">
          <a:xfrm rot="21573726">
            <a:off x="2871216" y="2276856"/>
            <a:ext cx="431800" cy="431800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Times" charset="0"/>
              </a:rPr>
              <a:t>1</a:t>
            </a:r>
          </a:p>
        </p:txBody>
      </p:sp>
      <p:sp>
        <p:nvSpPr>
          <p:cNvPr id="72" name="Oval 4"/>
          <p:cNvSpPr/>
          <p:nvPr/>
        </p:nvSpPr>
        <p:spPr bwMode="auto">
          <a:xfrm>
            <a:off x="2871216" y="4325112"/>
            <a:ext cx="433388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8094E-6 L 0.26007 0.203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1015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8094E-6 L 1.38889E-6 0.188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3377E-6 L 0.25312 -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8094E-6 L 0.00313 0.1938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69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88529E-7 L -0.27552 0.2261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1130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0111E-6 L -0.26059 -0.0009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8" y="-4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6827E-7 L 0.00313 -0.1871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936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8.41813E-7 L 0.27587 -0.2275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-1137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95E-6 L 0.2632 -0.00439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-23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056E-7 L -0.26059 0.0062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8" y="30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11748E-6 L -0.00156 -0.1926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964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80296E-6 L -0.26042 -0.1970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9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" grpId="0" animBg="1"/>
      <p:bldP spid="58" grpId="0" animBg="1"/>
      <p:bldP spid="59" grpId="0" animBg="1"/>
      <p:bldP spid="27651" grpId="0" animBg="1"/>
      <p:bldP spid="31" grpId="0" animBg="1"/>
      <p:bldP spid="31" grpId="1" animBg="1"/>
      <p:bldP spid="42" grpId="0" animBg="1"/>
      <p:bldP spid="42" grpId="1" animBg="1"/>
      <p:bldP spid="53" grpId="0" animBg="1"/>
      <p:bldP spid="53" grpId="1" animBg="1"/>
      <p:bldP spid="62" grpId="0" animBg="1"/>
      <p:bldP spid="27652" grpId="0" animBg="1"/>
      <p:bldP spid="43" grpId="0" animBg="1"/>
      <p:bldP spid="43" grpId="1" animBg="1"/>
      <p:bldP spid="48" grpId="0" animBg="1"/>
      <p:bldP spid="48" grpId="1" animBg="1"/>
      <p:bldP spid="50" grpId="0" animBg="1"/>
      <p:bldP spid="50" grpId="1" animBg="1"/>
      <p:bldP spid="63" grpId="0" animBg="1"/>
      <p:bldP spid="27657" grpId="0" animBg="1"/>
      <p:bldP spid="44" grpId="0" animBg="1"/>
      <p:bldP spid="44" grpId="1" animBg="1"/>
      <p:bldP spid="47" grpId="0" animBg="1"/>
      <p:bldP spid="47" grpId="1" animBg="1"/>
      <p:bldP spid="51" grpId="0" animBg="1"/>
      <p:bldP spid="51" grpId="1" animBg="1"/>
      <p:bldP spid="64" grpId="0" animBg="1"/>
      <p:bldP spid="27658" grpId="0" animBg="1"/>
      <p:bldP spid="45" grpId="0" animBg="1"/>
      <p:bldP spid="45" grpId="1" animBg="1"/>
      <p:bldP spid="46" grpId="0" animBg="1"/>
      <p:bldP spid="46" grpId="1" animBg="1"/>
      <p:bldP spid="52" grpId="0" animBg="1"/>
      <p:bldP spid="52" grpId="1" animBg="1"/>
      <p:bldP spid="65" grpId="0" animBg="1"/>
      <p:bldP spid="41" grpId="0" animBg="1"/>
      <p:bldP spid="41" grpId="1" animBg="1"/>
      <p:bldP spid="41" grpId="2" animBg="1"/>
      <p:bldP spid="29" grpId="0" animBg="1"/>
      <p:bldP spid="29" grpId="1" animBg="1"/>
      <p:bldP spid="29" grpId="2" animBg="1"/>
      <p:bldP spid="30" grpId="0" uiExpand="1" animBg="1"/>
      <p:bldP spid="30" grpId="1" animBg="1"/>
      <p:bldP spid="30" grpId="2" animBg="1"/>
      <p:bldP spid="34" grpId="0" animBg="1"/>
      <p:bldP spid="34" grpId="1" animBg="1"/>
      <p:bldP spid="34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40" grpId="0" animBg="1"/>
      <p:bldP spid="40" grpId="1" animBg="1"/>
      <p:bldP spid="40" grpId="2" animBg="1"/>
      <p:bldP spid="35" grpId="0" animBg="1"/>
      <p:bldP spid="35" grpId="1" animBg="1"/>
      <p:bldP spid="35" grpId="2" animBg="1"/>
      <p:bldP spid="38" grpId="0" animBg="1"/>
      <p:bldP spid="38" grpId="1" animBg="1"/>
      <p:bldP spid="38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9" grpId="0" animBg="1"/>
      <p:bldP spid="39" grpId="1" animBg="1"/>
      <p:bldP spid="39" grpId="2" animBg="1"/>
      <p:bldP spid="54" grpId="1" animBg="1"/>
      <p:bldP spid="56" grpId="0" animBg="1"/>
      <p:bldP spid="57" grpId="0" animBg="1"/>
      <p:bldP spid="60" grpId="0" animBg="1"/>
      <p:bldP spid="61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48736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Algortimul</a:t>
            </a:r>
            <a:r>
              <a:rPr lang="en-US" sz="2800" dirty="0" smtClean="0"/>
              <a:t> </a:t>
            </a:r>
            <a:r>
              <a:rPr lang="en-US" sz="2800" dirty="0" err="1" smtClean="0"/>
              <a:t>lui</a:t>
            </a:r>
            <a:r>
              <a:rPr lang="en-US" sz="2800" dirty="0" smtClean="0"/>
              <a:t> Finn</a:t>
            </a:r>
            <a:r>
              <a:rPr lang="en-US" sz="32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</p:spPr>
            <p:txBody>
              <a:bodyPr anchor="ctr" anchorCtr="0"/>
              <a:lstStyle/>
              <a:p>
                <a:pPr eaLnBrk="1" hangingPunct="1"/>
                <a:r>
                  <a:rPr lang="en-US" sz="2000" dirty="0" smtClean="0"/>
                  <a:t>nu </a:t>
                </a:r>
                <a:r>
                  <a:rPr lang="en-US" sz="2000" dirty="0" err="1" smtClean="0"/>
                  <a:t>cere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cunoa</a:t>
                </a:r>
                <a:r>
                  <a:rPr lang="ro-RO" sz="2000" dirty="0" smtClean="0"/>
                  <a:t>ș</a:t>
                </a:r>
                <a:r>
                  <a:rPr lang="en-US" sz="2000" dirty="0" err="1" smtClean="0"/>
                  <a:t>terea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diametrului</a:t>
                </a:r>
                <a:endParaRPr lang="en-US" sz="2000" dirty="0" smtClean="0"/>
              </a:p>
              <a:p>
                <a:pPr eaLnBrk="1" hangingPunct="1"/>
                <a:r>
                  <a:rPr lang="en-US" sz="2000" dirty="0" smtClean="0"/>
                  <a:t>se </a:t>
                </a:r>
                <a:r>
                  <a:rPr lang="en-US" sz="2000" dirty="0" err="1" smtClean="0"/>
                  <a:t>bazeaz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cunoa</a:t>
                </a:r>
                <a:r>
                  <a:rPr lang="ro-RO" sz="2000" dirty="0" smtClean="0"/>
                  <a:t>ș</a:t>
                </a:r>
                <a:r>
                  <a:rPr lang="en-US" sz="2000" dirty="0" err="1" smtClean="0"/>
                  <a:t>terea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identificatorilor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proceselor</a:t>
                </a:r>
                <a:endParaRPr lang="en-US" sz="2000" dirty="0" smtClean="0"/>
              </a:p>
              <a:p>
                <a:pPr eaLnBrk="1" hangingPunct="1"/>
                <a:r>
                  <a:rPr lang="ro-RO" sz="2000" dirty="0"/>
                  <a:t>î</a:t>
                </a:r>
                <a:r>
                  <a:rPr lang="en-US" sz="2000" dirty="0" smtClean="0"/>
                  <a:t>n </a:t>
                </a:r>
                <a:r>
                  <a:rPr lang="en-US" sz="2000" dirty="0" err="1" smtClean="0"/>
                  <a:t>mesaje</a:t>
                </a:r>
                <a:r>
                  <a:rPr lang="en-US" sz="2000" dirty="0" smtClean="0"/>
                  <a:t> se transmit </a:t>
                </a:r>
                <a:r>
                  <a:rPr lang="en-US" sz="2000" dirty="0" err="1" smtClean="0"/>
                  <a:t>seturi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identificatori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procese</a:t>
                </a:r>
                <a:endParaRPr lang="en-US" sz="2000" dirty="0" smtClean="0"/>
              </a:p>
              <a:p>
                <a:pPr eaLnBrk="1" hangingPunct="1"/>
                <a:r>
                  <a:rPr lang="en-US" sz="2000" dirty="0" err="1" smtClean="0"/>
                  <a:t>proc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</a:t>
                </a:r>
                <a:r>
                  <a:rPr lang="ro-RO" sz="2000" dirty="0" smtClean="0"/>
                  <a:t>ă</a:t>
                </a:r>
                <a:r>
                  <a:rPr lang="en-US" sz="2000" dirty="0" err="1" smtClean="0"/>
                  <a:t>streaza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dou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mul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imi</a:t>
                </a:r>
                <a:r>
                  <a:rPr lang="en-US" sz="2000" dirty="0" smtClean="0"/>
                  <a:t> de ids</a:t>
                </a:r>
                <a:endParaRPr lang="en-US" sz="2000" b="1" dirty="0" smtClean="0"/>
              </a:p>
              <a:p>
                <a:pPr lvl="1" eaLnBrk="1" hangingPunct="1">
                  <a:buFontTx/>
                  <a:buNone/>
                </a:pPr>
                <a:r>
                  <a:rPr lang="en-US" sz="1800" b="1" dirty="0" err="1" smtClean="0"/>
                  <a:t>Inc</a:t>
                </a:r>
                <a:r>
                  <a:rPr lang="en-US" sz="1800" dirty="0" smtClean="0"/>
                  <a:t> – </a:t>
                </a:r>
                <a:r>
                  <a:rPr lang="en-US" sz="1800" dirty="0" err="1" smtClean="0"/>
                  <a:t>mul</a:t>
                </a:r>
                <a:r>
                  <a:rPr lang="ro-RO" sz="1800" dirty="0" smtClean="0"/>
                  <a:t>ț</a:t>
                </a:r>
                <a:r>
                  <a:rPr lang="en-US" sz="1800" dirty="0" err="1" smtClean="0"/>
                  <a:t>imea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proceselor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q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pentru</a:t>
                </a:r>
                <a:r>
                  <a:rPr lang="en-US" sz="1800" dirty="0" smtClean="0"/>
                  <a:t> care un </a:t>
                </a:r>
                <a:r>
                  <a:rPr lang="en-US" sz="1800" dirty="0" err="1" smtClean="0"/>
                  <a:t>eveniment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î</a:t>
                </a:r>
                <a:r>
                  <a:rPr lang="en-US" sz="1800" dirty="0" smtClean="0"/>
                  <a:t>n </a:t>
                </a:r>
                <a:r>
                  <a:rPr lang="en-US" sz="1800" b="1" dirty="0" smtClean="0"/>
                  <a:t>q</a:t>
                </a:r>
                <a:r>
                  <a:rPr lang="en-US" sz="1800" dirty="0" smtClean="0"/>
                  <a:t> precede </a:t>
                </a:r>
                <a:r>
                  <a:rPr lang="en-US" sz="1800" dirty="0" err="1" smtClean="0"/>
                  <a:t>cel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mai</a:t>
                </a:r>
                <a:r>
                  <a:rPr lang="en-US" sz="1800" dirty="0" smtClean="0"/>
                  <a:t> recent </a:t>
                </a:r>
                <a:r>
                  <a:rPr lang="en-US" sz="1800" dirty="0" err="1" smtClean="0"/>
                  <a:t>eveniment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î</a:t>
                </a:r>
                <a:r>
                  <a:rPr lang="en-US" sz="1800" dirty="0" smtClean="0"/>
                  <a:t>n </a:t>
                </a:r>
                <a:r>
                  <a:rPr lang="en-US" sz="1800" b="1" dirty="0" smtClean="0"/>
                  <a:t>p</a:t>
                </a:r>
              </a:p>
              <a:p>
                <a:pPr lvl="1" eaLnBrk="1" hangingPunct="1">
                  <a:buFontTx/>
                  <a:buNone/>
                </a:pPr>
                <a:r>
                  <a:rPr lang="en-US" sz="1800" b="1" dirty="0" err="1" smtClean="0"/>
                  <a:t>NInc</a:t>
                </a:r>
                <a:r>
                  <a:rPr lang="en-US" sz="1800" dirty="0" smtClean="0"/>
                  <a:t> – </a:t>
                </a:r>
                <a:r>
                  <a:rPr lang="en-US" sz="1800" dirty="0" err="1" smtClean="0"/>
                  <a:t>mul</a:t>
                </a:r>
                <a:r>
                  <a:rPr lang="ro-RO" sz="1800" dirty="0" smtClean="0"/>
                  <a:t>ț</a:t>
                </a:r>
                <a:r>
                  <a:rPr lang="en-US" sz="1800" dirty="0" err="1" smtClean="0"/>
                  <a:t>imea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proceselor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q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pentru</a:t>
                </a:r>
                <a:r>
                  <a:rPr lang="en-US" sz="1800" dirty="0" smtClean="0"/>
                  <a:t> care </a:t>
                </a:r>
                <a:r>
                  <a:rPr lang="en-US" sz="1800" dirty="0" err="1" smtClean="0"/>
                  <a:t>fiecare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vecin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r</a:t>
                </a:r>
                <a:r>
                  <a:rPr lang="en-US" sz="1800" dirty="0" smtClean="0"/>
                  <a:t> are un </a:t>
                </a:r>
                <a:r>
                  <a:rPr lang="en-US" sz="1800" dirty="0" err="1" smtClean="0"/>
                  <a:t>eveniment</a:t>
                </a:r>
                <a:r>
                  <a:rPr lang="en-US" sz="1800" dirty="0" smtClean="0"/>
                  <a:t> care  precede </a:t>
                </a:r>
                <a:r>
                  <a:rPr lang="en-US" sz="1800" dirty="0" err="1" smtClean="0"/>
                  <a:t>cel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mai</a:t>
                </a:r>
                <a:r>
                  <a:rPr lang="en-US" sz="1800" dirty="0" smtClean="0"/>
                  <a:t> recent </a:t>
                </a:r>
                <a:r>
                  <a:rPr lang="en-US" sz="1800" dirty="0" err="1" smtClean="0"/>
                  <a:t>eveniment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î</a:t>
                </a:r>
                <a:r>
                  <a:rPr lang="en-US" sz="1800" dirty="0" smtClean="0"/>
                  <a:t>n </a:t>
                </a:r>
                <a:r>
                  <a:rPr lang="en-US" sz="1800" b="1" dirty="0" smtClean="0"/>
                  <a:t>p</a:t>
                </a:r>
                <a:endParaRPr lang="ro-RO" sz="1800" b="1" dirty="0" smtClean="0"/>
              </a:p>
              <a:p>
                <a:pPr lvl="1" eaLnBrk="1" hangingPunct="1">
                  <a:buFontTx/>
                  <a:buNone/>
                </a:pPr>
                <a:endParaRPr lang="en-US" sz="1800" b="1" dirty="0" smtClean="0"/>
              </a:p>
              <a:p>
                <a:pPr eaLnBrk="1" hangingPunct="1"/>
                <a:r>
                  <a:rPr lang="en-US" sz="2000" b="1" dirty="0" err="1" smtClean="0"/>
                  <a:t>Algoritmul</a:t>
                </a:r>
                <a:r>
                  <a:rPr lang="en-US" sz="2000" b="1" dirty="0" smtClean="0"/>
                  <a:t>:</a:t>
                </a:r>
                <a:endParaRPr lang="en-US" sz="2000" dirty="0" smtClean="0"/>
              </a:p>
              <a:p>
                <a:pPr eaLnBrk="1" hangingPunct="1">
                  <a:buFontTx/>
                  <a:buNone/>
                </a:pPr>
                <a:r>
                  <a:rPr lang="en-US" sz="2000" dirty="0" smtClean="0"/>
                  <a:t>	- </a:t>
                </a:r>
                <a:r>
                  <a:rPr lang="en-US" sz="1800" dirty="0" err="1" smtClean="0"/>
                  <a:t>ini</a:t>
                </a:r>
                <a:r>
                  <a:rPr lang="ro-RO" sz="1800" dirty="0" smtClean="0"/>
                  <a:t>ț</a:t>
                </a:r>
                <a:r>
                  <a:rPr lang="en-US" sz="1800" dirty="0" err="1" smtClean="0"/>
                  <a:t>ial</a:t>
                </a:r>
                <a:r>
                  <a:rPr lang="en-US" sz="1800" dirty="0" smtClean="0"/>
                  <a:t>: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𝐼𝑛𝑐</m:t>
                    </m:r>
                    <m:r>
                      <a:rPr lang="ro-RO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800" b="0" i="1" smtClean="0">
                        <a:latin typeface="Cambria Math"/>
                      </a:rPr>
                      <m:t>,   </m:t>
                    </m:r>
                    <m:r>
                      <a:rPr lang="ro-RO" sz="1800" b="0" i="1" smtClean="0">
                        <a:latin typeface="Cambria Math"/>
                      </a:rPr>
                      <m:t>𝑁𝐼𝑛𝑐</m:t>
                    </m:r>
                    <m:r>
                      <a:rPr lang="ro-RO" sz="1800" b="0" i="1" smtClean="0">
                        <a:latin typeface="Cambria Math"/>
                      </a:rPr>
                      <m:t>= ∅</m:t>
                    </m:r>
                  </m:oMath>
                </a14:m>
                <a:endParaRPr lang="en-US" sz="1800" i="1" dirty="0" smtClean="0"/>
              </a:p>
              <a:p>
                <a:pPr eaLnBrk="1" hangingPunct="1">
                  <a:buFontTx/>
                  <a:buNone/>
                </a:pPr>
                <a:r>
                  <a:rPr lang="en-US" sz="1800" dirty="0" smtClean="0"/>
                  <a:t>	-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trimite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mesaje</a:t>
                </a:r>
                <a:r>
                  <a:rPr lang="en-US" sz="1800" dirty="0" smtClean="0"/>
                  <a:t> cu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𝐼𝑛𝑐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o-RO" sz="1800" dirty="0" err="1"/>
                  <a:t>ș</a:t>
                </a:r>
                <a:r>
                  <a:rPr lang="en-US" sz="1800" dirty="0" smtClean="0"/>
                  <a:t>i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𝑁𝐼𝑛𝑐</m:t>
                    </m:r>
                  </m:oMath>
                </a14:m>
                <a:r>
                  <a:rPr lang="en-US" sz="1800" dirty="0" smtClean="0"/>
                  <a:t> de </a:t>
                </a:r>
                <a:r>
                  <a:rPr lang="en-US" sz="1800" dirty="0" err="1" smtClean="0"/>
                  <a:t>fiecare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dat</a:t>
                </a:r>
                <a:r>
                  <a:rPr lang="ro-RO" sz="1800" dirty="0" smtClean="0"/>
                  <a:t>ă</a:t>
                </a:r>
                <a:r>
                  <a:rPr lang="en-US" sz="1800" dirty="0" smtClean="0"/>
                  <a:t> c</a:t>
                </a:r>
                <a:r>
                  <a:rPr lang="ro-RO" sz="1800" dirty="0" smtClean="0"/>
                  <a:t>â</a:t>
                </a:r>
                <a:r>
                  <a:rPr lang="en-US" sz="1800" dirty="0" err="1" smtClean="0"/>
                  <a:t>nd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𝐼𝑛𝑐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sau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𝑁𝐼𝑛𝑐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cre</a:t>
                </a:r>
                <a:r>
                  <a:rPr lang="ro-RO" sz="1800" dirty="0" smtClean="0"/>
                  <a:t>ș</a:t>
                </a:r>
                <a:r>
                  <a:rPr lang="en-US" sz="1800" dirty="0" err="1" smtClean="0"/>
                  <a:t>te</a:t>
                </a:r>
                <a:endParaRPr lang="en-US" sz="1800" dirty="0" smtClean="0"/>
              </a:p>
              <a:p>
                <a:pPr eaLnBrk="1" hangingPunct="1">
                  <a:buFontTx/>
                  <a:buNone/>
                </a:pPr>
                <a:r>
                  <a:rPr lang="en-US" sz="1800" dirty="0" smtClean="0"/>
                  <a:t>	- c</a:t>
                </a:r>
                <a:r>
                  <a:rPr lang="ro-RO" sz="1800" dirty="0" smtClean="0"/>
                  <a:t>â</a:t>
                </a:r>
                <a:r>
                  <a:rPr lang="en-US" sz="1800" dirty="0" err="1" smtClean="0"/>
                  <a:t>nd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prime</a:t>
                </a:r>
                <a:r>
                  <a:rPr lang="ro-RO" sz="1800" dirty="0" smtClean="0"/>
                  <a:t>ș</a:t>
                </a:r>
                <a:r>
                  <a:rPr lang="en-US" sz="1800" dirty="0" err="1" smtClean="0"/>
                  <a:t>te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mesaje</a:t>
                </a:r>
                <a:r>
                  <a:rPr lang="en-US" sz="1800" dirty="0" smtClean="0"/>
                  <a:t> cu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𝐼𝑛𝑐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o-RO" sz="1800" dirty="0" err="1"/>
                  <a:t>ș</a:t>
                </a:r>
                <a:r>
                  <a:rPr lang="en-US" sz="1800" dirty="0" smtClean="0"/>
                  <a:t>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N</m:t>
                    </m:r>
                    <m:r>
                      <a:rPr lang="ro-RO" sz="1800" i="1">
                        <a:latin typeface="Cambria Math"/>
                      </a:rPr>
                      <m:t>𝐼𝑛𝑐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err="1" smtClean="0"/>
                  <a:t>actualizeaz</a:t>
                </a:r>
                <a:r>
                  <a:rPr lang="ro-RO" sz="1800" dirty="0"/>
                  <a:t>ă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𝐼𝑛𝑐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o-RO" sz="1800" dirty="0" err="1"/>
                  <a:t>ș</a:t>
                </a:r>
                <a:r>
                  <a:rPr lang="en-US" sz="1800" dirty="0" smtClean="0"/>
                  <a:t>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N</m:t>
                    </m:r>
                    <m:r>
                      <a:rPr lang="ro-RO" sz="1800" i="1">
                        <a:latin typeface="Cambria Math"/>
                      </a:rPr>
                      <m:t>𝐼𝑛𝑐</m:t>
                    </m:r>
                  </m:oMath>
                </a14:m>
                <a:r>
                  <a:rPr lang="en-US" sz="1800" dirty="0" smtClean="0"/>
                  <a:t> (</a:t>
                </a:r>
                <a:r>
                  <a:rPr lang="en-US" sz="1800" dirty="0" err="1" smtClean="0"/>
                  <a:t>reuniune</a:t>
                </a:r>
                <a:r>
                  <a:rPr lang="en-US" sz="1800" dirty="0" smtClean="0"/>
                  <a:t>)</a:t>
                </a:r>
              </a:p>
              <a:p>
                <a:pPr eaLnBrk="1" hangingPunct="1">
                  <a:buFontTx/>
                  <a:buNone/>
                </a:pPr>
                <a:r>
                  <a:rPr lang="en-US" sz="1800" dirty="0" smtClean="0"/>
                  <a:t>	- c</a:t>
                </a:r>
                <a:r>
                  <a:rPr lang="ro-RO" sz="1800" dirty="0" smtClean="0"/>
                  <a:t>â</a:t>
                </a:r>
                <a:r>
                  <a:rPr lang="en-US" sz="1800" dirty="0" err="1" smtClean="0"/>
                  <a:t>nd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a </a:t>
                </a:r>
                <a:r>
                  <a:rPr lang="en-US" sz="1800" dirty="0" err="1" smtClean="0"/>
                  <a:t>primit</a:t>
                </a:r>
                <a:r>
                  <a:rPr lang="en-US" sz="1800" dirty="0" smtClean="0"/>
                  <a:t> un </a:t>
                </a:r>
                <a:r>
                  <a:rPr lang="en-US" sz="1800" dirty="0" err="1" smtClean="0"/>
                  <a:t>mesaj</a:t>
                </a:r>
                <a:r>
                  <a:rPr lang="en-US" sz="1800" dirty="0" smtClean="0"/>
                  <a:t> de la to</a:t>
                </a:r>
                <a:r>
                  <a:rPr lang="ro-RO" sz="1800" dirty="0" smtClean="0"/>
                  <a:t>ț</a:t>
                </a:r>
                <a:r>
                  <a:rPr lang="en-US" sz="1800" dirty="0" smtClean="0"/>
                  <a:t>i in-</a:t>
                </a:r>
                <a:r>
                  <a:rPr lang="en-US" sz="1800" dirty="0" err="1" smtClean="0"/>
                  <a:t>vecini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este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inserat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î</a:t>
                </a:r>
                <a:r>
                  <a:rPr lang="en-US" sz="1800" dirty="0" smtClean="0"/>
                  <a:t>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N</m:t>
                    </m:r>
                    <m:r>
                      <a:rPr lang="ro-RO" sz="1800" i="1">
                        <a:latin typeface="Cambria Math"/>
                      </a:rPr>
                      <m:t>𝐼𝑛𝑐</m:t>
                    </m:r>
                  </m:oMath>
                </a14:m>
                <a:endParaRPr lang="en-US" sz="1800" dirty="0" smtClean="0"/>
              </a:p>
              <a:p>
                <a:pPr eaLnBrk="1" hangingPunct="1">
                  <a:buFontTx/>
                  <a:buNone/>
                </a:pPr>
                <a:r>
                  <a:rPr lang="en-US" sz="1800" dirty="0" smtClean="0"/>
                  <a:t>	- c</a:t>
                </a:r>
                <a:r>
                  <a:rPr lang="ro-RO" sz="1800" dirty="0" smtClean="0"/>
                  <a:t>â</a:t>
                </a:r>
                <a:r>
                  <a:rPr lang="en-US" sz="1800" dirty="0" err="1" smtClean="0"/>
                  <a:t>nd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𝐼𝑛𝑐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devine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egal</a:t>
                </a:r>
                <a:r>
                  <a:rPr lang="en-US" sz="1800" dirty="0" smtClean="0"/>
                  <a:t> cu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N</m:t>
                    </m:r>
                    <m:r>
                      <a:rPr lang="ro-RO" sz="1800" i="1">
                        <a:latin typeface="Cambria Math"/>
                      </a:rPr>
                      <m:t>𝐼𝑛𝑐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decide</a:t>
                </a:r>
              </a:p>
            </p:txBody>
          </p:sp>
        </mc:Choice>
        <mc:Fallback xmlns=""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  <a:blipFill rotWithShape="1">
                <a:blip r:embed="rId3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928992" cy="5445224"/>
          </a:xfrm>
        </p:spPr>
        <p:txBody>
          <a:bodyPr anchor="ctr" anchorCtr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SOP {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multime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identificatori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};</a:t>
            </a:r>
            <a:endParaRPr lang="fr-FR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[1:N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id, SOP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Inc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, SOP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NInc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Proc[p = 1 to n]{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SOP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Inc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{p};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SOP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Ninc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Ø;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ro-RO" sz="2000" dirty="0" smtClean="0">
                <a:solidFill>
                  <a:schemeClr val="tx2"/>
                </a:solidFill>
              </a:rPr>
              <a:t>	</a:t>
            </a:r>
            <a:r>
              <a:rPr lang="es-ES" sz="2000" dirty="0" smtClean="0">
                <a:solidFill>
                  <a:schemeClr val="accent3">
                    <a:lumMod val="50000"/>
                  </a:schemeClr>
                </a:solidFill>
              </a:rPr>
              <a:t>/* </a:t>
            </a:r>
            <a:r>
              <a:rPr lang="es-ES" sz="2000" i="1" dirty="0">
                <a:solidFill>
                  <a:schemeClr val="accent3">
                    <a:lumMod val="50000"/>
                  </a:schemeClr>
                </a:solidFill>
              </a:rPr>
              <a:t>de la cine a </a:t>
            </a:r>
            <a:r>
              <a:rPr lang="es-ES" sz="2000" i="1" dirty="0" err="1">
                <a:solidFill>
                  <a:schemeClr val="accent3">
                    <a:lumMod val="50000"/>
                  </a:schemeClr>
                </a:solidFill>
              </a:rPr>
              <a:t>recep</a:t>
            </a:r>
            <a:r>
              <a:rPr lang="ro-RO" sz="2000" i="1" dirty="0">
                <a:solidFill>
                  <a:schemeClr val="accent3">
                    <a:lumMod val="50000"/>
                  </a:schemeClr>
                </a:solidFill>
              </a:rPr>
              <a:t>ț</a:t>
            </a:r>
            <a:r>
              <a:rPr lang="es-ES" sz="2000" i="1" dirty="0" err="1">
                <a:solidFill>
                  <a:schemeClr val="accent3">
                    <a:lumMod val="50000"/>
                  </a:schemeClr>
                </a:solidFill>
              </a:rPr>
              <a:t>ionat</a:t>
            </a:r>
            <a:r>
              <a:rPr lang="es-ES" sz="20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o-RO" sz="20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2000" dirty="0" smtClean="0">
                <a:solidFill>
                  <a:schemeClr val="accent3">
                    <a:lumMod val="50000"/>
                  </a:schemeClr>
                </a:solidFill>
              </a:rPr>
              <a:t>*/</a:t>
            </a: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fr-FR" sz="2000" b="1" dirty="0" smtClean="0">
              <a:solidFill>
                <a:schemeClr val="accent3">
                  <a:lumMod val="50000"/>
                </a:schemeClr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rec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[1:n] = ([n]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false); </a:t>
            </a:r>
            <a:endParaRPr lang="ro-RO" sz="20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out[1:n] =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out-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vecinii_lui_p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in[1:n] =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in-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vecinii_lui_p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; 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SOP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rInc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rNInc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id;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(p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este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initiator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 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20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ro-RO" sz="20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[q = 1 to n 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st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out[q]]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	   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[q](p,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Inc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NInc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916238" y="307513"/>
            <a:ext cx="3995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Algor</a:t>
            </a:r>
            <a:r>
              <a:rPr lang="ro-RO" sz="2800" b="1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tmul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lui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Finn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pPr eaLnBrk="1" hangingPunct="1"/>
            <a:r>
              <a:rPr lang="es-ES" sz="2800" dirty="0" err="1" smtClean="0"/>
              <a:t>Sisteme</a:t>
            </a:r>
            <a:r>
              <a:rPr lang="es-ES" sz="2800" dirty="0" smtClean="0"/>
              <a:t> de </a:t>
            </a:r>
            <a:r>
              <a:rPr lang="es-ES" sz="2800" dirty="0" err="1" smtClean="0"/>
              <a:t>tranziţii</a:t>
            </a:r>
            <a:r>
              <a:rPr lang="en-US" sz="2800" dirty="0" smtClean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7"/>
                <a:ext cx="8928992" cy="5445224"/>
              </a:xfrm>
            </p:spPr>
            <p:txBody>
              <a:bodyPr anchor="ctr" anchorCtr="0"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 smtClean="0"/>
                  <a:t>Un program </a:t>
                </a:r>
                <a:r>
                  <a:rPr lang="en-US" sz="2000" dirty="0" err="1" smtClean="0"/>
                  <a:t>distribuit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poate</a:t>
                </a:r>
                <a:r>
                  <a:rPr lang="en-US" sz="2000" dirty="0" smtClean="0"/>
                  <a:t> fi </a:t>
                </a:r>
                <a:r>
                  <a:rPr lang="en-US" sz="2000" dirty="0" err="1" smtClean="0"/>
                  <a:t>modelat</a:t>
                </a:r>
                <a:r>
                  <a:rPr lang="en-US" sz="2000" dirty="0" smtClean="0"/>
                  <a:t> ca un 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sistem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 de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tranzi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ț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ii</a:t>
                </a:r>
                <a:r>
                  <a:rPr lang="ro-RO" sz="2000" dirty="0" smtClean="0"/>
                  <a:t>:</a:t>
                </a:r>
                <a:endParaRPr lang="en-US" sz="20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err="1" smtClean="0"/>
                  <a:t>Mul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imea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tuturor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st</a:t>
                </a:r>
                <a:r>
                  <a:rPr lang="ro-RO" sz="2000" dirty="0" smtClean="0"/>
                  <a:t>ă</a:t>
                </a:r>
                <a:r>
                  <a:rPr lang="en-US" sz="2000" dirty="0" err="1" smtClean="0"/>
                  <a:t>rilor</a:t>
                </a:r>
                <a:r>
                  <a:rPr lang="en-US" sz="2000" dirty="0" smtClean="0"/>
                  <a:t> 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configura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ț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iilor</a:t>
                </a:r>
                <a:r>
                  <a:rPr lang="en-US" sz="2000" dirty="0" smtClean="0"/>
                  <a:t>) </a:t>
                </a:r>
                <a:r>
                  <a:rPr lang="en-US" sz="2000" dirty="0" err="1" smtClean="0"/>
                  <a:t>posibile</a:t>
                </a:r>
                <a:r>
                  <a:rPr lang="en-US" sz="2000" dirty="0" smtClean="0"/>
                  <a:t> ale </a:t>
                </a:r>
                <a:r>
                  <a:rPr lang="en-US" sz="2000" dirty="0" err="1" smtClean="0"/>
                  <a:t>sistemului</a:t>
                </a:r>
                <a:endParaRPr lang="en-US" sz="20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err="1" smtClean="0"/>
                  <a:t>Tranzi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iile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</a:t>
                </a:r>
                <a:r>
                  <a:rPr lang="en-US" sz="2000" dirty="0" smtClean="0"/>
                  <a:t> care </a:t>
                </a:r>
                <a:r>
                  <a:rPr lang="en-US" sz="2000" dirty="0" err="1" smtClean="0"/>
                  <a:t>sistemul</a:t>
                </a:r>
                <a:r>
                  <a:rPr lang="en-US" sz="2000" dirty="0" smtClean="0"/>
                  <a:t> le </a:t>
                </a:r>
                <a:r>
                  <a:rPr lang="en-US" sz="2000" dirty="0" err="1" smtClean="0"/>
                  <a:t>poate</a:t>
                </a:r>
                <a:r>
                  <a:rPr lang="en-US" sz="2000" dirty="0" smtClean="0"/>
                  <a:t> face </a:t>
                </a:r>
                <a:r>
                  <a:rPr lang="ro-RO" sz="2000" dirty="0" smtClean="0"/>
                  <a:t>î</a:t>
                </a:r>
                <a:r>
                  <a:rPr lang="en-US" sz="2000" dirty="0" err="1" smtClean="0"/>
                  <a:t>ntre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st</a:t>
                </a:r>
                <a:r>
                  <a:rPr lang="ro-RO" sz="2000" dirty="0" smtClean="0"/>
                  <a:t>ă</a:t>
                </a:r>
                <a:r>
                  <a:rPr lang="en-US" sz="2000" dirty="0" err="1" smtClean="0"/>
                  <a:t>ri</a:t>
                </a:r>
                <a:endParaRPr lang="en-US" sz="20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/>
                  <a:t>St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rile din care </a:t>
                </a:r>
                <a:r>
                  <a:rPr lang="en-US" sz="2000" dirty="0" err="1" smtClean="0"/>
                  <a:t>sistemul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poate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porni</a:t>
                </a:r>
                <a:r>
                  <a:rPr lang="en-US" sz="2000" dirty="0" smtClean="0"/>
                  <a:t> (</a:t>
                </a:r>
                <a:r>
                  <a:rPr lang="en-US" sz="2000" dirty="0" err="1" smtClean="0"/>
                  <a:t>ini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iale</a:t>
                </a:r>
                <a:r>
                  <a:rPr lang="en-US" sz="2000" dirty="0" smtClean="0"/>
                  <a:t>)</a:t>
                </a:r>
                <a:endParaRPr lang="ro-RO" sz="2000" dirty="0"/>
              </a:p>
              <a:p>
                <a:pPr lvl="1" eaLnBrk="1" hangingPunct="1">
                  <a:lnSpc>
                    <a:spcPct val="90000"/>
                  </a:lnSpc>
                </a:pPr>
                <a:endParaRPr lang="en-US" sz="2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 smtClean="0"/>
                  <a:t>Formal, un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sistem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 de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tranzi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ț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ii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un</a:t>
                </a:r>
                <a:r>
                  <a:rPr lang="en-US" sz="2000" dirty="0" smtClean="0"/>
                  <a:t> triplet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𝑆</m:t>
                    </m:r>
                    <m:r>
                      <a:rPr lang="ro-RO" sz="2000" b="0" i="1" smtClean="0">
                        <a:latin typeface="Cambria Math"/>
                      </a:rPr>
                      <m:t>=(</m:t>
                    </m:r>
                    <m:r>
                      <a:rPr lang="ro-RO" sz="2000" b="0" i="1" smtClean="0">
                        <a:latin typeface="Cambria Math"/>
                      </a:rPr>
                      <m:t>𝐶</m:t>
                    </m:r>
                    <m:r>
                      <a:rPr lang="ro-RO" sz="2000" b="0" i="1" smtClean="0">
                        <a:latin typeface="Cambria Math"/>
                      </a:rPr>
                      <m:t>, →,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o </a:t>
                </a:r>
                <a:r>
                  <a:rPr lang="en-US" sz="2000" dirty="0" err="1" smtClean="0"/>
                  <a:t>mul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ime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configura</a:t>
                </a:r>
                <a:r>
                  <a:rPr lang="ro-RO" sz="2000" dirty="0" smtClean="0"/>
                  <a:t>ț</a:t>
                </a:r>
                <a:r>
                  <a:rPr lang="en-US" sz="2000" dirty="0" smtClean="0"/>
                  <a:t>ii</a:t>
                </a:r>
                <a:endParaRPr lang="ro-RO" sz="2000" dirty="0">
                  <a:sym typeface="Wingdings" pitchFamily="2" charset="2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rela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ia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tranzi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binar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setul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configura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iilor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ini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iale</a:t>
                </a:r>
                <a:r>
                  <a:rPr lang="en-US" sz="2000" dirty="0" smtClean="0"/>
                  <a:t> (o </a:t>
                </a:r>
                <a:r>
                  <a:rPr lang="en-US" sz="2000" dirty="0" err="1" smtClean="0"/>
                  <a:t>submul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ime</a:t>
                </a:r>
                <a:r>
                  <a:rPr lang="en-US" sz="2000" dirty="0" smtClean="0"/>
                  <a:t> a </a:t>
                </a:r>
                <a:r>
                  <a:rPr lang="en-US" sz="2000" dirty="0" err="1" smtClean="0"/>
                  <a:t>lui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)</a:t>
                </a:r>
                <a:endParaRPr lang="ro-RO" sz="2000" dirty="0" smtClean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sz="2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 smtClean="0"/>
                  <a:t>O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execu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ț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ie</a:t>
                </a:r>
                <a:r>
                  <a:rPr lang="en-US" sz="2000" dirty="0" smtClean="0"/>
                  <a:t> a </a:t>
                </a:r>
                <a:r>
                  <a:rPr lang="en-US" sz="2000" dirty="0" err="1" smtClean="0"/>
                  <a:t>lui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o </a:t>
                </a:r>
                <a:r>
                  <a:rPr lang="en-US" sz="2000" dirty="0" err="1" smtClean="0"/>
                  <a:t>secven</a:t>
                </a:r>
                <a:r>
                  <a:rPr lang="ro-RO" sz="2000" dirty="0" smtClean="0"/>
                  <a:t>ță</a:t>
                </a:r>
                <a:r>
                  <a:rPr lang="en-US" sz="2000" dirty="0" smtClean="0"/>
                  <a:t> maximal</a:t>
                </a:r>
                <a:r>
                  <a:rPr lang="ro-RO" sz="2000" dirty="0" smtClean="0"/>
                  <a:t>ă</a:t>
                </a:r>
                <a:endParaRPr lang="ro-RO" sz="20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b="0" dirty="0" smtClean="0"/>
                  <a:t>	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𝐸</m:t>
                    </m:r>
                    <m:r>
                      <a:rPr lang="ro-RO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ro-RO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o-RO" sz="2000" b="0" i="1" smtClean="0">
                            <a:latin typeface="Cambria Math"/>
                          </a:rPr>
                          <m:t>, …</m:t>
                        </m:r>
                      </m:e>
                    </m:d>
                    <m:r>
                      <a:rPr lang="ro-RO" sz="20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/>
                      </a:rPr>
                      <m:t>unde</m:t>
                    </m:r>
                    <m:r>
                      <a:rPr lang="ro-RO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ro-RO" sz="2000" b="0" i="0" smtClean="0">
                        <a:latin typeface="Cambria Math"/>
                        <a:ea typeface="Cambria Math"/>
                      </a:rPr>
                      <m:t> ș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ro-RO" sz="2000" b="0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ro-RO" sz="200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𝑝𝑒𝑛𝑡𝑟𝑢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ro-RO" sz="2000" dirty="0" smtClean="0"/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 smtClean="0"/>
                  <a:t>O </a:t>
                </a:r>
                <a:r>
                  <a:rPr lang="en-US" sz="2000" dirty="0" err="1" smtClean="0"/>
                  <a:t>configura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terminal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ro-RO" sz="2000" dirty="0" smtClean="0"/>
                  <a:t> </a:t>
                </a:r>
                <a:r>
                  <a:rPr lang="en-US" sz="2000" dirty="0" smtClean="0"/>
                  <a:t>nu are </a:t>
                </a:r>
                <a:r>
                  <a:rPr lang="en-US" sz="2000" dirty="0" err="1" smtClean="0"/>
                  <a:t>succesor</a:t>
                </a:r>
                <a:r>
                  <a:rPr lang="en-US" sz="2000" dirty="0" smtClean="0"/>
                  <a:t>:</a:t>
                </a:r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/>
                        <a:ea typeface="Cambria Math"/>
                      </a:rPr>
                      <m:t>∄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20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ro-RO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/>
                        <a:ea typeface="Cambria Math"/>
                      </a:rPr>
                      <m:t>astfel</m:t>
                    </m:r>
                    <m:r>
                      <a:rPr lang="ro-RO" sz="2000" b="0" i="0" smtClean="0">
                        <a:latin typeface="Cambria Math"/>
                        <a:ea typeface="Cambria Math"/>
                      </a:rPr>
                      <m:t> î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/>
                        <a:ea typeface="Cambria Math"/>
                      </a:rPr>
                      <m:t>nc</m:t>
                    </m:r>
                    <m:r>
                      <a:rPr lang="ro-RO" sz="2000" b="0" i="0" smtClean="0">
                        <a:latin typeface="Cambria Math"/>
                        <a:ea typeface="Cambria Math"/>
                      </a:rPr>
                      <m:t>â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/>
                        <a:ea typeface="Cambria Math"/>
                      </a:rPr>
                      <m:t>t</m:t>
                    </m:r>
                    <m:r>
                      <a:rPr lang="ro-RO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→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7"/>
                <a:ext cx="8928992" cy="5445224"/>
              </a:xfrm>
              <a:blipFill rotWithShape="1">
                <a:blip r:embed="rId3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5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</p:spPr>
            <p:txBody>
              <a:bodyPr anchor="ctr" anchorCtr="0"/>
              <a:lstStyle/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while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(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&lt;&gt;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 { 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receive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[p](id,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rNInc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U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U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rNInc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rec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[id]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=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true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; 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if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(rec[id,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ro-RO" sz="20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id</m:t>
                    </m:r>
                  </m:oMath>
                </a14:m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=1..n and in[id])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=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U {p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ro-RO" sz="2000" b="1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if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(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sau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modificat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	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for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[q=1 to n 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st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out[q]]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b="1" dirty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		</a:t>
                </a:r>
                <a:r>
                  <a:rPr lang="fr-FR" sz="20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send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ch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[q](p,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,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NInc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);</a:t>
                </a:r>
                <a:endParaRPr lang="fr-FR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	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ro-RO" sz="2000" dirty="0" smtClean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fr-FR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  </a:t>
                </a:r>
                <a:r>
                  <a:rPr lang="fr-FR" sz="2000" i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decide</a:t>
                </a:r>
                <a:r>
                  <a:rPr lang="fr-FR" sz="2000" i="1" dirty="0" smtClean="0">
                    <a:solidFill>
                      <a:srgbClr val="C00000"/>
                    </a:solidFill>
                    <a:latin typeface="Courier New" pitchFamily="49" charset="0"/>
                  </a:rPr>
                  <a:t>;</a:t>
                </a:r>
                <a:endParaRPr lang="ro-RO" sz="2000" dirty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</a:rPr>
                  <a:t>}</a:t>
                </a:r>
                <a:endParaRPr lang="ro-RO" sz="2000" dirty="0">
                  <a:solidFill>
                    <a:srgbClr val="C0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ro-RO" sz="2000" dirty="0" smtClean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1" i="1">
                          <a:solidFill>
                            <a:schemeClr val="tx2"/>
                          </a:solidFill>
                          <a:latin typeface="Cambria Math"/>
                        </a:rPr>
                        <m:t>𝑴𝒆𝒔𝒂𝒋𝒆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d>
                        <m:dPr>
                          <m:begChr m:val="|"/>
                          <m:endChr m:val="|"/>
                          <m:ctrlPr>
                            <a:rPr lang="ro-RO" sz="2000" b="1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000" b="1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e>
                      </m:d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 ,  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𝑻𝒊𝒎𝒑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𝑫</m:t>
                      </m:r>
                      <m:r>
                        <a:rPr lang="ro-RO" sz="20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o-RO" sz="2000" dirty="0">
                  <a:solidFill>
                    <a:srgbClr val="FF0000"/>
                  </a:solidFill>
                  <a:latin typeface="Courier New" pitchFamily="49" charset="0"/>
                </a:endParaRPr>
              </a:p>
            </p:txBody>
          </p:sp>
        </mc:Choice>
        <mc:Fallback>
          <p:sp>
            <p:nvSpPr>
              <p:cNvPr id="2662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  <a:blipFill rotWithShape="1"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916238" y="44450"/>
            <a:ext cx="3859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Algortimul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lui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Finn (2)</a:t>
            </a:r>
          </a:p>
        </p:txBody>
      </p:sp>
    </p:spTree>
    <p:extLst>
      <p:ext uri="{BB962C8B-B14F-4D97-AF65-F5344CB8AC3E}">
        <p14:creationId xmlns:p14="http://schemas.microsoft.com/office/powerpoint/2010/main" val="2878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68"/>
          <p:cNvCxnSpPr>
            <a:cxnSpLocks noChangeShapeType="1"/>
            <a:stCxn id="58" idx="7"/>
            <a:endCxn id="59" idx="1"/>
          </p:cNvCxnSpPr>
          <p:nvPr/>
        </p:nvCxnSpPr>
        <p:spPr bwMode="auto">
          <a:xfrm>
            <a:off x="3234418" y="2883607"/>
            <a:ext cx="2812531" cy="5508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r>
              <a:rPr lang="en-US" sz="2800" dirty="0" err="1" smtClean="0"/>
              <a:t>Algoritmu</a:t>
            </a:r>
            <a:r>
              <a:rPr lang="ro-RO" sz="2800" dirty="0" smtClean="0"/>
              <a:t>l lui </a:t>
            </a:r>
            <a:r>
              <a:rPr lang="en-US" sz="2800" dirty="0" smtClean="0"/>
              <a:t>Finn </a:t>
            </a:r>
            <a:r>
              <a:rPr lang="ro-RO" sz="2800" dirty="0" smtClean="0"/>
              <a:t>(3)</a:t>
            </a:r>
            <a:br>
              <a:rPr lang="ro-RO" sz="2800" dirty="0" smtClean="0"/>
            </a:br>
            <a:r>
              <a:rPr lang="ro-RO" sz="2800" dirty="0" smtClean="0"/>
              <a:t>exemplu </a:t>
            </a:r>
            <a:r>
              <a:rPr lang="ro-RO" sz="2800" dirty="0"/>
              <a:t>de </a:t>
            </a:r>
            <a:r>
              <a:rPr lang="ro-RO" sz="2800" dirty="0" smtClean="0"/>
              <a:t>execuție</a:t>
            </a:r>
            <a:endParaRPr lang="en-US" sz="2800" dirty="0" smtClean="0"/>
          </a:p>
        </p:txBody>
      </p:sp>
      <p:sp>
        <p:nvSpPr>
          <p:cNvPr id="82" name="Oval 3"/>
          <p:cNvSpPr/>
          <p:nvPr/>
        </p:nvSpPr>
        <p:spPr bwMode="auto">
          <a:xfrm>
            <a:off x="5983288" y="4867820"/>
            <a:ext cx="431800" cy="433388"/>
          </a:xfrm>
          <a:prstGeom prst="ellipse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8" name="Oval 4"/>
          <p:cNvSpPr/>
          <p:nvPr/>
        </p:nvSpPr>
        <p:spPr bwMode="auto">
          <a:xfrm>
            <a:off x="2867025" y="4867820"/>
            <a:ext cx="433388" cy="433388"/>
          </a:xfrm>
          <a:prstGeom prst="ellipse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58" name="Oval 1"/>
          <p:cNvSpPr/>
          <p:nvPr/>
        </p:nvSpPr>
        <p:spPr bwMode="auto">
          <a:xfrm rot="21573726">
            <a:off x="2867025" y="2821533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rgbClr val="1E5ED6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Times" charset="0"/>
              </a:rPr>
              <a:t>1</a:t>
            </a:r>
          </a:p>
        </p:txBody>
      </p:sp>
      <p:sp>
        <p:nvSpPr>
          <p:cNvPr id="59" name="Oval 2"/>
          <p:cNvSpPr/>
          <p:nvPr/>
        </p:nvSpPr>
        <p:spPr bwMode="auto">
          <a:xfrm rot="21573726">
            <a:off x="5984875" y="2824708"/>
            <a:ext cx="431800" cy="431800"/>
          </a:xfrm>
          <a:prstGeom prst="ellipse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cxnSp>
        <p:nvCxnSpPr>
          <p:cNvPr id="27660" name="Straight Arrow Connector 2-1"/>
          <p:cNvCxnSpPr>
            <a:cxnSpLocks noChangeShapeType="1"/>
            <a:stCxn id="59" idx="2"/>
            <a:endCxn id="58" idx="6"/>
          </p:cNvCxnSpPr>
          <p:nvPr/>
        </p:nvCxnSpPr>
        <p:spPr bwMode="auto">
          <a:xfrm flipH="1" flipV="1">
            <a:off x="3298819" y="3035783"/>
            <a:ext cx="2686062" cy="6475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1" name="Straight Arrow Connector 2-3"/>
          <p:cNvCxnSpPr>
            <a:cxnSpLocks noChangeShapeType="1"/>
            <a:stCxn id="59" idx="4"/>
            <a:endCxn id="82" idx="0"/>
          </p:cNvCxnSpPr>
          <p:nvPr/>
        </p:nvCxnSpPr>
        <p:spPr bwMode="auto">
          <a:xfrm flipH="1">
            <a:off x="6199188" y="3256502"/>
            <a:ext cx="3237" cy="1611318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2" name="Straight Arrow Connector 3-4"/>
          <p:cNvCxnSpPr>
            <a:cxnSpLocks noChangeShapeType="1"/>
            <a:stCxn id="82" idx="2"/>
            <a:endCxn id="8" idx="6"/>
          </p:cNvCxnSpPr>
          <p:nvPr/>
        </p:nvCxnSpPr>
        <p:spPr bwMode="auto">
          <a:xfrm flipH="1">
            <a:off x="3300413" y="5083720"/>
            <a:ext cx="2682875" cy="0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3" name="Straight Arrow Connector 4-2"/>
          <p:cNvCxnSpPr>
            <a:cxnSpLocks noChangeShapeType="1"/>
            <a:stCxn id="8" idx="7"/>
            <a:endCxn id="59" idx="3"/>
          </p:cNvCxnSpPr>
          <p:nvPr/>
        </p:nvCxnSpPr>
        <p:spPr bwMode="auto">
          <a:xfrm flipV="1">
            <a:off x="3236945" y="3194434"/>
            <a:ext cx="2812337" cy="1736854"/>
          </a:xfrm>
          <a:prstGeom prst="straightConnector1">
            <a:avLst/>
          </a:prstGeom>
          <a:ln w="31750"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Rounded Rectangular initiator"/>
          <p:cNvSpPr/>
          <p:nvPr/>
        </p:nvSpPr>
        <p:spPr bwMode="auto">
          <a:xfrm>
            <a:off x="900083" y="2829222"/>
            <a:ext cx="1655693" cy="407354"/>
          </a:xfrm>
          <a:prstGeom prst="wedgeRoundRectCallout">
            <a:avLst>
              <a:gd name="adj1" fmla="val 66669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1</a:t>
            </a:r>
            <a:r>
              <a:rPr kumimoji="0" lang="ro-R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este inițiator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TextBox grey"/>
          <p:cNvSpPr txBox="1">
            <a:spLocks noChangeArrowheads="1"/>
          </p:cNvSpPr>
          <p:nvPr/>
        </p:nvSpPr>
        <p:spPr bwMode="auto">
          <a:xfrm>
            <a:off x="792750" y="5987954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E7F6FF"/>
                </a:solidFill>
                <a:latin typeface="Courier New" pitchFamily="49" charset="0"/>
              </a:rPr>
              <a:t>Inc     =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E7F6FF"/>
                </a:solidFill>
                <a:latin typeface="Courier New" pitchFamily="49" charset="0"/>
              </a:rPr>
              <a:t>Ninc    =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E7F6FF"/>
                </a:solidFill>
                <a:latin typeface="Courier New" pitchFamily="49" charset="0"/>
              </a:rPr>
              <a:t>rec   </a:t>
            </a:r>
            <a:r>
              <a:rPr lang="fr-FR" sz="1400" b="1" dirty="0" smtClean="0">
                <a:solidFill>
                  <a:srgbClr val="E7F6FF"/>
                </a:solidFill>
                <a:latin typeface="Courier New" pitchFamily="49" charset="0"/>
              </a:rPr>
              <a:t> </a:t>
            </a:r>
            <a:r>
              <a:rPr lang="ro-RO" sz="1400" b="1" dirty="0" smtClean="0">
                <a:solidFill>
                  <a:srgbClr val="E7F6FF"/>
                </a:solidFill>
                <a:latin typeface="Courier New" pitchFamily="49" charset="0"/>
              </a:rPr>
              <a:t> </a:t>
            </a:r>
            <a:r>
              <a:rPr lang="fr-FR" sz="1400" b="1" dirty="0" smtClean="0">
                <a:solidFill>
                  <a:srgbClr val="E7F6FF"/>
                </a:solidFill>
                <a:latin typeface="Courier New" pitchFamily="49" charset="0"/>
              </a:rPr>
              <a:t>= </a:t>
            </a:r>
            <a:endParaRPr lang="fr-FR" sz="1400" b="1" dirty="0">
              <a:solidFill>
                <a:srgbClr val="E7F6FF"/>
              </a:solidFill>
              <a:latin typeface="Courier New" pitchFamily="49" charset="0"/>
            </a:endParaRPr>
          </a:p>
        </p:txBody>
      </p:sp>
      <p:sp>
        <p:nvSpPr>
          <p:cNvPr id="21" name="TextBox blue 1"/>
          <p:cNvSpPr txBox="1">
            <a:spLocks noChangeArrowheads="1"/>
          </p:cNvSpPr>
          <p:nvPr/>
        </p:nvSpPr>
        <p:spPr bwMode="auto">
          <a:xfrm>
            <a:off x="2301510" y="5987506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{2:F}</a:t>
            </a:r>
          </a:p>
        </p:txBody>
      </p:sp>
      <p:sp>
        <p:nvSpPr>
          <p:cNvPr id="28" name="TextBox blue 2"/>
          <p:cNvSpPr txBox="1">
            <a:spLocks noChangeArrowheads="1"/>
          </p:cNvSpPr>
          <p:nvPr/>
        </p:nvSpPr>
        <p:spPr bwMode="auto">
          <a:xfrm>
            <a:off x="2301510" y="5987954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" name="TextBox blue 3"/>
          <p:cNvSpPr txBox="1">
            <a:spLocks noChangeArrowheads="1"/>
          </p:cNvSpPr>
          <p:nvPr/>
        </p:nvSpPr>
        <p:spPr bwMode="auto">
          <a:xfrm>
            <a:off x="2301894" y="5987954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2}</a:t>
            </a:r>
            <a:endParaRPr lang="fr-FR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{2:T}</a:t>
            </a:r>
          </a:p>
        </p:txBody>
      </p:sp>
      <p:sp>
        <p:nvSpPr>
          <p:cNvPr id="87" name="TextBox blue 4"/>
          <p:cNvSpPr txBox="1">
            <a:spLocks noChangeArrowheads="1"/>
          </p:cNvSpPr>
          <p:nvPr/>
        </p:nvSpPr>
        <p:spPr bwMode="auto">
          <a:xfrm>
            <a:off x="2301510" y="5987954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{2:T}</a:t>
            </a:r>
          </a:p>
        </p:txBody>
      </p:sp>
      <p:sp>
        <p:nvSpPr>
          <p:cNvPr id="89" name="TextBox blue 5"/>
          <p:cNvSpPr txBox="1">
            <a:spLocks noChangeArrowheads="1"/>
          </p:cNvSpPr>
          <p:nvPr/>
        </p:nvSpPr>
        <p:spPr bwMode="auto">
          <a:xfrm>
            <a:off x="2301510" y="5987954"/>
            <a:ext cx="1508760" cy="609398"/>
          </a:xfrm>
          <a:prstGeom prst="rect">
            <a:avLst/>
          </a:prstGeom>
          <a:gradFill flip="none" rotWithShape="1"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{2:T}</a:t>
            </a:r>
          </a:p>
        </p:txBody>
      </p:sp>
      <p:sp>
        <p:nvSpPr>
          <p:cNvPr id="22" name="TextBox red 1"/>
          <p:cNvSpPr txBox="1">
            <a:spLocks noChangeArrowheads="1"/>
          </p:cNvSpPr>
          <p:nvPr/>
        </p:nvSpPr>
        <p:spPr bwMode="auto">
          <a:xfrm>
            <a:off x="3810270" y="5987506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{1:F, 4:F}</a:t>
            </a:r>
          </a:p>
        </p:txBody>
      </p:sp>
      <p:sp>
        <p:nvSpPr>
          <p:cNvPr id="30" name="TextBox red 2"/>
          <p:cNvSpPr txBox="1">
            <a:spLocks noChangeArrowheads="1"/>
          </p:cNvSpPr>
          <p:nvPr/>
        </p:nvSpPr>
        <p:spPr bwMode="auto">
          <a:xfrm>
            <a:off x="3810654" y="5987954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4:F} </a:t>
            </a:r>
          </a:p>
        </p:txBody>
      </p:sp>
      <p:sp>
        <p:nvSpPr>
          <p:cNvPr id="31" name="TextBox red 3"/>
          <p:cNvSpPr txBox="1">
            <a:spLocks noChangeArrowheads="1"/>
          </p:cNvSpPr>
          <p:nvPr/>
        </p:nvSpPr>
        <p:spPr bwMode="auto">
          <a:xfrm>
            <a:off x="3810654" y="5987506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{1:T, 4:F}</a:t>
            </a:r>
          </a:p>
        </p:txBody>
      </p:sp>
      <p:sp>
        <p:nvSpPr>
          <p:cNvPr id="46" name="TextBox red 4"/>
          <p:cNvSpPr txBox="1">
            <a:spLocks noChangeArrowheads="1"/>
          </p:cNvSpPr>
          <p:nvPr/>
        </p:nvSpPr>
        <p:spPr bwMode="auto">
          <a:xfrm>
            <a:off x="3810654" y="5987506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ro-RO" sz="1400" b="1" u="sng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{1:T, 4:F}</a:t>
            </a:r>
          </a:p>
        </p:txBody>
      </p:sp>
      <p:sp>
        <p:nvSpPr>
          <p:cNvPr id="52" name="TextBox red 5"/>
          <p:cNvSpPr txBox="1">
            <a:spLocks noChangeArrowheads="1"/>
          </p:cNvSpPr>
          <p:nvPr/>
        </p:nvSpPr>
        <p:spPr bwMode="auto">
          <a:xfrm>
            <a:off x="3810654" y="5987954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{1:T, 4:F}</a:t>
            </a:r>
          </a:p>
        </p:txBody>
      </p:sp>
      <p:sp>
        <p:nvSpPr>
          <p:cNvPr id="79" name="TextBox red 6"/>
          <p:cNvSpPr txBox="1">
            <a:spLocks noChangeArrowheads="1"/>
          </p:cNvSpPr>
          <p:nvPr/>
        </p:nvSpPr>
        <p:spPr bwMode="auto">
          <a:xfrm>
            <a:off x="3810654" y="5987506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{1:T, 4: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6" name="TextBox red 7"/>
          <p:cNvSpPr txBox="1">
            <a:spLocks noChangeArrowheads="1"/>
          </p:cNvSpPr>
          <p:nvPr/>
        </p:nvSpPr>
        <p:spPr bwMode="auto">
          <a:xfrm>
            <a:off x="3810654" y="5987506"/>
            <a:ext cx="1508760" cy="609398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{1:T, 4:T}</a:t>
            </a:r>
          </a:p>
        </p:txBody>
      </p:sp>
      <p:sp>
        <p:nvSpPr>
          <p:cNvPr id="33" name="TextBox purple 1"/>
          <p:cNvSpPr txBox="1">
            <a:spLocks noChangeArrowheads="1"/>
          </p:cNvSpPr>
          <p:nvPr/>
        </p:nvSpPr>
        <p:spPr bwMode="auto">
          <a:xfrm>
            <a:off x="5320054" y="5987954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{2:F}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0" name="TextBox purple 2"/>
          <p:cNvSpPr txBox="1">
            <a:spLocks noChangeArrowheads="1"/>
          </p:cNvSpPr>
          <p:nvPr/>
        </p:nvSpPr>
        <p:spPr bwMode="auto">
          <a:xfrm>
            <a:off x="5320054" y="5987954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2" name="TextBox purple 3"/>
          <p:cNvSpPr txBox="1">
            <a:spLocks noChangeArrowheads="1"/>
          </p:cNvSpPr>
          <p:nvPr/>
        </p:nvSpPr>
        <p:spPr bwMode="auto">
          <a:xfrm>
            <a:off x="5319414" y="5987506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8" name="TextBox purple 4"/>
          <p:cNvSpPr txBox="1">
            <a:spLocks noChangeArrowheads="1"/>
          </p:cNvSpPr>
          <p:nvPr/>
        </p:nvSpPr>
        <p:spPr bwMode="auto">
          <a:xfrm>
            <a:off x="5319414" y="5987954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</a:t>
            </a:r>
            <a:r>
              <a:rPr lang="ro-RO" sz="1400" b="1" dirty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0" name="TextBox purple 5"/>
          <p:cNvSpPr txBox="1">
            <a:spLocks noChangeArrowheads="1"/>
          </p:cNvSpPr>
          <p:nvPr/>
        </p:nvSpPr>
        <p:spPr bwMode="auto">
          <a:xfrm>
            <a:off x="5320054" y="5987954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3}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4" name="TextBox purple 6"/>
          <p:cNvSpPr txBox="1">
            <a:spLocks noChangeArrowheads="1"/>
          </p:cNvSpPr>
          <p:nvPr/>
        </p:nvSpPr>
        <p:spPr bwMode="auto">
          <a:xfrm>
            <a:off x="5320054" y="5987954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3,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8" name="TextBox purple 7"/>
          <p:cNvSpPr txBox="1">
            <a:spLocks noChangeArrowheads="1"/>
          </p:cNvSpPr>
          <p:nvPr/>
        </p:nvSpPr>
        <p:spPr bwMode="auto">
          <a:xfrm>
            <a:off x="5319414" y="5987954"/>
            <a:ext cx="1512168" cy="609398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{2:T}</a:t>
            </a:r>
            <a:r>
              <a:rPr lang="fr-FR" sz="1400" b="1" dirty="0" smtClean="0">
                <a:solidFill>
                  <a:srgbClr val="FFFFFF"/>
                </a:solidFill>
                <a:latin typeface="Courier New" pitchFamily="49" charset="0"/>
              </a:rPr>
              <a:t>   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4" name="TextBox green 1"/>
          <p:cNvSpPr txBox="1">
            <a:spLocks noChangeArrowheads="1"/>
          </p:cNvSpPr>
          <p:nvPr/>
        </p:nvSpPr>
        <p:spPr bwMode="auto">
          <a:xfrm>
            <a:off x="6831582" y="5987506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{3:F}</a:t>
            </a:r>
          </a:p>
        </p:txBody>
      </p:sp>
      <p:sp>
        <p:nvSpPr>
          <p:cNvPr id="34" name="TextBox green 2"/>
          <p:cNvSpPr txBox="1">
            <a:spLocks noChangeArrowheads="1"/>
          </p:cNvSpPr>
          <p:nvPr/>
        </p:nvSpPr>
        <p:spPr bwMode="auto">
          <a:xfrm>
            <a:off x="6832222" y="5987506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3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4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T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9" name="TextBox green 3"/>
          <p:cNvSpPr txBox="1">
            <a:spLocks noChangeArrowheads="1"/>
          </p:cNvSpPr>
          <p:nvPr/>
        </p:nvSpPr>
        <p:spPr bwMode="auto">
          <a:xfrm>
            <a:off x="6832222" y="5987506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41" name="TextBox green 4"/>
          <p:cNvSpPr txBox="1">
            <a:spLocks noChangeArrowheads="1"/>
          </p:cNvSpPr>
          <p:nvPr/>
        </p:nvSpPr>
        <p:spPr bwMode="auto">
          <a:xfrm>
            <a:off x="6831582" y="5987506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1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45" name="TextBox green 5"/>
          <p:cNvSpPr txBox="1">
            <a:spLocks noChangeArrowheads="1"/>
          </p:cNvSpPr>
          <p:nvPr/>
        </p:nvSpPr>
        <p:spPr bwMode="auto">
          <a:xfrm>
            <a:off x="6831582" y="5987506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101" name="TextBox green 6"/>
          <p:cNvSpPr txBox="1">
            <a:spLocks noChangeArrowheads="1"/>
          </p:cNvSpPr>
          <p:nvPr/>
        </p:nvSpPr>
        <p:spPr bwMode="auto">
          <a:xfrm>
            <a:off x="6832222" y="5987506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</a:t>
            </a:r>
            <a:r>
              <a:rPr lang="ro-RO" sz="1400" b="1" u="sng" dirty="0" smtClean="0">
                <a:solidFill>
                  <a:srgbClr val="FFFFFF"/>
                </a:solidFill>
                <a:latin typeface="Courier New" pitchFamily="49" charset="0"/>
              </a:rPr>
              <a:t>2</a:t>
            </a: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103" name="TextBox green 7"/>
          <p:cNvSpPr txBox="1">
            <a:spLocks noChangeArrowheads="1"/>
          </p:cNvSpPr>
          <p:nvPr/>
        </p:nvSpPr>
        <p:spPr bwMode="auto">
          <a:xfrm>
            <a:off x="6832222" y="5987954"/>
            <a:ext cx="1508760" cy="609398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  <a:endParaRPr lang="fr-FR" sz="1400" b="1" dirty="0">
              <a:solidFill>
                <a:srgbClr val="FFFF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{1, 2, 3, 4}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FFFFF"/>
                </a:solidFill>
                <a:latin typeface="Courier New" pitchFamily="49" charset="0"/>
              </a:rPr>
              <a:t>{3:T}</a:t>
            </a:r>
          </a:p>
        </p:txBody>
      </p:sp>
      <p:sp>
        <p:nvSpPr>
          <p:cNvPr id="27" name="Rectangle msg 1-2 1"/>
          <p:cNvSpPr/>
          <p:nvPr/>
        </p:nvSpPr>
        <p:spPr bwMode="auto">
          <a:xfrm>
            <a:off x="3329925" y="2709214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 smtClean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0" name="Rectangle exmsg 1 1"/>
          <p:cNvSpPr/>
          <p:nvPr/>
        </p:nvSpPr>
        <p:spPr bwMode="auto">
          <a:xfrm>
            <a:off x="3511634" y="1981812"/>
            <a:ext cx="2106800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Inc={1}, Ninc={}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6" name="Rectangle msg 2-1 1"/>
          <p:cNvSpPr/>
          <p:nvPr/>
        </p:nvSpPr>
        <p:spPr bwMode="auto">
          <a:xfrm>
            <a:off x="5614426" y="2837393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2" name="Rectangle msg 2-3 1"/>
          <p:cNvSpPr/>
          <p:nvPr/>
        </p:nvSpPr>
        <p:spPr bwMode="auto">
          <a:xfrm>
            <a:off x="6054902" y="3113842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6" name="Rectangle exmsg 2 1"/>
          <p:cNvSpPr/>
          <p:nvPr/>
        </p:nvSpPr>
        <p:spPr bwMode="auto">
          <a:xfrm>
            <a:off x="3435621" y="1978435"/>
            <a:ext cx="228850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Inc={1,2}, Ninc={}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5" name="Rectangle msg 1-2 2"/>
          <p:cNvSpPr/>
          <p:nvPr/>
        </p:nvSpPr>
        <p:spPr bwMode="auto">
          <a:xfrm>
            <a:off x="3329925" y="2709214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 smtClean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3" name="Rectangle exmsg 1 2"/>
          <p:cNvSpPr/>
          <p:nvPr/>
        </p:nvSpPr>
        <p:spPr bwMode="auto">
          <a:xfrm>
            <a:off x="1646733" y="1981812"/>
            <a:ext cx="2421211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Inc={1,2}, Ninc={1}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5" name="Rectangle msg 3-4 1"/>
          <p:cNvSpPr/>
          <p:nvPr/>
        </p:nvSpPr>
        <p:spPr bwMode="auto">
          <a:xfrm>
            <a:off x="5618433" y="4937791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 smtClean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6" name="Rectangle exmsg 3 1"/>
          <p:cNvSpPr/>
          <p:nvPr/>
        </p:nvSpPr>
        <p:spPr bwMode="auto">
          <a:xfrm>
            <a:off x="4887093" y="1981812"/>
            <a:ext cx="256522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Inc={1,2,3}, Ninc={3}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4" name="Rectangle msg 2-1 2"/>
          <p:cNvSpPr/>
          <p:nvPr/>
        </p:nvSpPr>
        <p:spPr bwMode="auto">
          <a:xfrm>
            <a:off x="5614425" y="2838805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5" name="Rectangle msg 2-3 2"/>
          <p:cNvSpPr/>
          <p:nvPr/>
        </p:nvSpPr>
        <p:spPr bwMode="auto">
          <a:xfrm>
            <a:off x="6054902" y="3113842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6" name="Rectangle exmsg 2 2"/>
          <p:cNvSpPr/>
          <p:nvPr/>
        </p:nvSpPr>
        <p:spPr bwMode="auto">
          <a:xfrm>
            <a:off x="1646733" y="1967163"/>
            <a:ext cx="2364895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Inc={1,2}, Ninc={1}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2" name="Rectangle msg 4-2 1"/>
          <p:cNvSpPr/>
          <p:nvPr/>
        </p:nvSpPr>
        <p:spPr bwMode="auto">
          <a:xfrm>
            <a:off x="3253912" y="4574374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7" name="Rectangle exmsg 4 1"/>
          <p:cNvSpPr/>
          <p:nvPr/>
        </p:nvSpPr>
        <p:spPr bwMode="auto">
          <a:xfrm>
            <a:off x="4643114" y="1981812"/>
            <a:ext cx="2953862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Ninc={3,4}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4" name="Rectangle msg 2-1 3"/>
          <p:cNvSpPr/>
          <p:nvPr/>
        </p:nvSpPr>
        <p:spPr bwMode="auto">
          <a:xfrm>
            <a:off x="5618432" y="2840597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3" name="Rectangle msg 2-3 3"/>
          <p:cNvSpPr/>
          <p:nvPr/>
        </p:nvSpPr>
        <p:spPr bwMode="auto">
          <a:xfrm>
            <a:off x="6054902" y="3113842"/>
            <a:ext cx="363417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5" name="Rectangle exmsg 2 3"/>
          <p:cNvSpPr/>
          <p:nvPr/>
        </p:nvSpPr>
        <p:spPr bwMode="auto">
          <a:xfrm>
            <a:off x="1331640" y="1985463"/>
            <a:ext cx="3309044" cy="363417"/>
          </a:xfrm>
          <a:prstGeom prst="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Ninc={1,2,3,4}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0" name="Rectangle msg 3-4 2"/>
          <p:cNvSpPr/>
          <p:nvPr/>
        </p:nvSpPr>
        <p:spPr bwMode="auto">
          <a:xfrm>
            <a:off x="5614424" y="4913097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 smtClean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1" name="Rectangle exmsg 3 2"/>
          <p:cNvSpPr/>
          <p:nvPr/>
        </p:nvSpPr>
        <p:spPr bwMode="auto">
          <a:xfrm>
            <a:off x="5101072" y="1985463"/>
            <a:ext cx="279330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Inc={1,2,3}, Ninc={1,3}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5" name="Rectangle msg 1-2 3"/>
          <p:cNvSpPr/>
          <p:nvPr/>
        </p:nvSpPr>
        <p:spPr bwMode="auto">
          <a:xfrm>
            <a:off x="3329925" y="2713221"/>
            <a:ext cx="363417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 smtClean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3" name="Rectangle exmsg 1 2"/>
          <p:cNvSpPr/>
          <p:nvPr/>
        </p:nvSpPr>
        <p:spPr bwMode="auto">
          <a:xfrm>
            <a:off x="647982" y="1772816"/>
            <a:ext cx="3347954" cy="363417"/>
          </a:xfrm>
          <a:prstGeom prst="rect">
            <a:avLst/>
          </a:prstGeom>
          <a:gradFill>
            <a:gsLst>
              <a:gs pos="0">
                <a:srgbClr val="1446A3"/>
              </a:gs>
              <a:gs pos="80000">
                <a:srgbClr val="1E5ED6"/>
              </a:gs>
              <a:gs pos="100000">
                <a:srgbClr val="1E5ED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Ninc={1,2,3,4}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1" name="Rectangle msg 3-4 3"/>
          <p:cNvSpPr/>
          <p:nvPr/>
        </p:nvSpPr>
        <p:spPr bwMode="auto">
          <a:xfrm>
            <a:off x="5618431" y="4913097"/>
            <a:ext cx="363417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 smtClean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2" name="Rectangle exmsg 3 3"/>
          <p:cNvSpPr/>
          <p:nvPr/>
        </p:nvSpPr>
        <p:spPr bwMode="auto">
          <a:xfrm>
            <a:off x="5350054" y="1769439"/>
            <a:ext cx="3345985" cy="363417"/>
          </a:xfrm>
          <a:prstGeom prst="rect">
            <a:avLst/>
          </a:prstGeom>
          <a:gradFill>
            <a:gsLst>
              <a:gs pos="0">
                <a:srgbClr val="5F2A68"/>
              </a:gs>
              <a:gs pos="80000">
                <a:srgbClr val="9B45A9"/>
              </a:gs>
              <a:gs pos="100000">
                <a:srgbClr val="9B45A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Ninc={1,2,3,4}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6" name="Rectangle msg 4-2 2"/>
          <p:cNvSpPr/>
          <p:nvPr/>
        </p:nvSpPr>
        <p:spPr bwMode="auto">
          <a:xfrm>
            <a:off x="3253912" y="4574374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4" name="Rectangle exmsg 4 1"/>
          <p:cNvSpPr/>
          <p:nvPr/>
        </p:nvSpPr>
        <p:spPr bwMode="auto">
          <a:xfrm>
            <a:off x="3069194" y="2276872"/>
            <a:ext cx="3100512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Ninc={1,3,4}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4" name="Rectangle msg 4-2 3"/>
          <p:cNvSpPr/>
          <p:nvPr/>
        </p:nvSpPr>
        <p:spPr bwMode="auto">
          <a:xfrm>
            <a:off x="3253912" y="4574374"/>
            <a:ext cx="363417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7" name="Rounded Rectangular modified 1"/>
          <p:cNvSpPr/>
          <p:nvPr/>
        </p:nvSpPr>
        <p:spPr bwMode="auto">
          <a:xfrm>
            <a:off x="450981" y="2829222"/>
            <a:ext cx="2088231" cy="407354"/>
          </a:xfrm>
          <a:prstGeom prst="wedgeRoundRectCallout">
            <a:avLst>
              <a:gd name="adj1" fmla="val 63614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Inc/Ninc</a:t>
            </a:r>
            <a:r>
              <a:rPr kumimoji="0" lang="ro-R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modificat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Rounded Rectangular modified 2"/>
          <p:cNvSpPr/>
          <p:nvPr/>
        </p:nvSpPr>
        <p:spPr bwMode="auto">
          <a:xfrm>
            <a:off x="6723509" y="2813979"/>
            <a:ext cx="1972531" cy="411241"/>
          </a:xfrm>
          <a:prstGeom prst="wedgeRoundRectCallout">
            <a:avLst>
              <a:gd name="adj1" fmla="val -63548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Inc/NInc modificat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Rounded Rectangular modified 3"/>
          <p:cNvSpPr/>
          <p:nvPr/>
        </p:nvSpPr>
        <p:spPr bwMode="auto">
          <a:xfrm>
            <a:off x="6732240" y="4845631"/>
            <a:ext cx="1986215" cy="399831"/>
          </a:xfrm>
          <a:prstGeom prst="wedgeRoundRectCallout">
            <a:avLst>
              <a:gd name="adj1" fmla="val -64083"/>
              <a:gd name="adj2" fmla="val -199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Inc/Ninc modificat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3" name="Rounded Rectangular modified 4"/>
          <p:cNvSpPr/>
          <p:nvPr/>
        </p:nvSpPr>
        <p:spPr bwMode="auto">
          <a:xfrm>
            <a:off x="467545" y="4869160"/>
            <a:ext cx="2088231" cy="407354"/>
          </a:xfrm>
          <a:prstGeom prst="wedgeRoundRectCallout">
            <a:avLst>
              <a:gd name="adj1" fmla="val 63614"/>
              <a:gd name="adj2" fmla="val -18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Inc/Ninc</a:t>
            </a:r>
            <a:r>
              <a:rPr kumimoji="0" lang="ro-R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modificat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Rounded Rectangular decide 4"/>
          <p:cNvSpPr/>
          <p:nvPr/>
        </p:nvSpPr>
        <p:spPr bwMode="auto">
          <a:xfrm>
            <a:off x="1209248" y="4797595"/>
            <a:ext cx="1346528" cy="719637"/>
          </a:xfrm>
          <a:prstGeom prst="wedgeRoundRectCallout">
            <a:avLst>
              <a:gd name="adj1" fmla="val 71869"/>
              <a:gd name="adj2" fmla="val -172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Inc = Ninc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decide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8" name="Rounded Rectangular decide 1"/>
          <p:cNvSpPr/>
          <p:nvPr/>
        </p:nvSpPr>
        <p:spPr bwMode="auto">
          <a:xfrm>
            <a:off x="1189832" y="2716819"/>
            <a:ext cx="1346528" cy="719637"/>
          </a:xfrm>
          <a:prstGeom prst="wedgeRoundRectCallout">
            <a:avLst>
              <a:gd name="adj1" fmla="val 71869"/>
              <a:gd name="adj2" fmla="val -172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Inc = Ninc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decide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Rounded Rectangular decide 3"/>
          <p:cNvSpPr/>
          <p:nvPr/>
        </p:nvSpPr>
        <p:spPr bwMode="auto">
          <a:xfrm>
            <a:off x="6753865" y="4797152"/>
            <a:ext cx="1346528" cy="719637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Inc = Ninc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decide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ounded Rectangular decide 2"/>
          <p:cNvSpPr/>
          <p:nvPr/>
        </p:nvSpPr>
        <p:spPr bwMode="auto">
          <a:xfrm>
            <a:off x="6753865" y="2757621"/>
            <a:ext cx="1346528" cy="719637"/>
          </a:xfrm>
          <a:prstGeom prst="wedgeRoundRectCallout">
            <a:avLst>
              <a:gd name="adj1" fmla="val -71042"/>
              <a:gd name="adj2" fmla="val -153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Inc = Ninc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decide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Rectangle exmsg 4 1"/>
          <p:cNvSpPr/>
          <p:nvPr/>
        </p:nvSpPr>
        <p:spPr bwMode="auto">
          <a:xfrm>
            <a:off x="2943274" y="1988840"/>
            <a:ext cx="3428926" cy="363417"/>
          </a:xfrm>
          <a:prstGeom prst="rect">
            <a:avLst/>
          </a:prstGeom>
          <a:gradFill>
            <a:gsLst>
              <a:gs pos="0">
                <a:srgbClr val="007635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Inc={1,2,3,4}, Ninc={1,2,3,4}</a:t>
            </a: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8" name="TextBox blue 1"/>
          <p:cNvSpPr txBox="1">
            <a:spLocks noChangeArrowheads="1"/>
          </p:cNvSpPr>
          <p:nvPr/>
        </p:nvSpPr>
        <p:spPr bwMode="auto">
          <a:xfrm>
            <a:off x="2301894" y="5712494"/>
            <a:ext cx="1508760" cy="275460"/>
          </a:xfrm>
          <a:prstGeom prst="rect">
            <a:avLst/>
          </a:prstGeom>
          <a:gradFill flip="none" rotWithShape="1"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1"/>
            <a:tileRect/>
          </a:gradFill>
          <a:ln w="9525" cap="rnd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1</a:t>
            </a:r>
            <a:endParaRPr lang="fr-FR" sz="1400" b="1" dirty="0">
              <a:solidFill>
                <a:srgbClr val="F8F8F8"/>
              </a:solidFill>
              <a:latin typeface="Courier New" pitchFamily="49" charset="0"/>
            </a:endParaRPr>
          </a:p>
        </p:txBody>
      </p:sp>
      <p:sp>
        <p:nvSpPr>
          <p:cNvPr id="90" name="TextBox red 1"/>
          <p:cNvSpPr txBox="1">
            <a:spLocks noChangeArrowheads="1"/>
          </p:cNvSpPr>
          <p:nvPr/>
        </p:nvSpPr>
        <p:spPr bwMode="auto">
          <a:xfrm>
            <a:off x="3810654" y="5712494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2</a:t>
            </a:r>
          </a:p>
        </p:txBody>
      </p:sp>
      <p:sp>
        <p:nvSpPr>
          <p:cNvPr id="100" name="TextBox purple 1"/>
          <p:cNvSpPr txBox="1">
            <a:spLocks noChangeArrowheads="1"/>
          </p:cNvSpPr>
          <p:nvPr/>
        </p:nvSpPr>
        <p:spPr bwMode="auto">
          <a:xfrm>
            <a:off x="5320054" y="5712942"/>
            <a:ext cx="1512168" cy="275012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3</a:t>
            </a:r>
            <a:r>
              <a:rPr lang="fr-FR" sz="1400" b="1" dirty="0" smtClean="0">
                <a:solidFill>
                  <a:srgbClr val="F8F8F8"/>
                </a:solidFill>
                <a:latin typeface="Courier New" pitchFamily="49" charset="0"/>
              </a:rPr>
              <a:t>   </a:t>
            </a:r>
            <a:endParaRPr lang="en-US" sz="1400" dirty="0">
              <a:solidFill>
                <a:srgbClr val="F8F8F8"/>
              </a:solidFill>
            </a:endParaRPr>
          </a:p>
        </p:txBody>
      </p:sp>
      <p:sp>
        <p:nvSpPr>
          <p:cNvPr id="102" name="TextBox green 1"/>
          <p:cNvSpPr txBox="1">
            <a:spLocks noChangeArrowheads="1"/>
          </p:cNvSpPr>
          <p:nvPr/>
        </p:nvSpPr>
        <p:spPr bwMode="auto">
          <a:xfrm>
            <a:off x="6831582" y="5712494"/>
            <a:ext cx="1508760" cy="275460"/>
          </a:xfrm>
          <a:prstGeom prst="rect">
            <a:avLst/>
          </a:prstGeom>
          <a:gradFill>
            <a:gsLst>
              <a:gs pos="0">
                <a:srgbClr val="717171"/>
              </a:gs>
              <a:gs pos="80000">
                <a:srgbClr val="A3A3A3"/>
              </a:gs>
              <a:gs pos="100000">
                <a:srgbClr val="A3A3A3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o-RO" sz="1400" b="1" dirty="0" smtClean="0">
                <a:solidFill>
                  <a:srgbClr val="F8F8F8"/>
                </a:solidFill>
                <a:latin typeface="Courier New" pitchFamily="49" charset="0"/>
              </a:rPr>
              <a:t>Nodul 4</a:t>
            </a:r>
          </a:p>
        </p:txBody>
      </p:sp>
      <p:sp>
        <p:nvSpPr>
          <p:cNvPr id="106" name="Oval 3"/>
          <p:cNvSpPr/>
          <p:nvPr/>
        </p:nvSpPr>
        <p:spPr bwMode="auto">
          <a:xfrm>
            <a:off x="5980176" y="4864608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107" name="Oval 2"/>
          <p:cNvSpPr/>
          <p:nvPr/>
        </p:nvSpPr>
        <p:spPr bwMode="auto">
          <a:xfrm>
            <a:off x="5986525" y="2825496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ro-RO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108" name="Oval 1"/>
          <p:cNvSpPr/>
          <p:nvPr/>
        </p:nvSpPr>
        <p:spPr bwMode="auto">
          <a:xfrm>
            <a:off x="2871216" y="2821589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ro-RO" dirty="0">
                <a:solidFill>
                  <a:srgbClr val="FFFFFF"/>
                </a:solidFill>
              </a:rPr>
              <a:t>1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  <p:sp>
        <p:nvSpPr>
          <p:cNvPr id="109" name="Oval 4"/>
          <p:cNvSpPr/>
          <p:nvPr/>
        </p:nvSpPr>
        <p:spPr bwMode="auto">
          <a:xfrm>
            <a:off x="2868669" y="4864608"/>
            <a:ext cx="431800" cy="433388"/>
          </a:xfrm>
          <a:prstGeom prst="ellipse">
            <a:avLst/>
          </a:prstGeom>
          <a:gradFill>
            <a:gsLst>
              <a:gs pos="0">
                <a:srgbClr val="717171"/>
              </a:gs>
              <a:gs pos="80000">
                <a:srgbClr val="9BA3A3"/>
              </a:gs>
              <a:gs pos="100000">
                <a:srgbClr val="9BA3A3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152" rIns="45720" bIns="411480"/>
          <a:lstStyle/>
          <a:p>
            <a:pPr>
              <a:defRPr/>
            </a:pPr>
            <a:r>
              <a:rPr lang="ro-RO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4409 0.007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37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4409 0.0074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37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9584E-6 L -0.00086 0.1824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24409 0.0074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37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19 -0.03284 L -0.29306 0.14963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12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531E-6 L -0.24444 -0.00462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231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017E-7 L 0.24982 0.0004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23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32562E-8 L 0.25973 -0.20976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" grpId="0" animBg="1"/>
      <p:bldP spid="58" grpId="0" animBg="1"/>
      <p:bldP spid="59" grpId="0" animBg="1"/>
      <p:bldP spid="25" grpId="0" animBg="1"/>
      <p:bldP spid="21" grpId="0" animBg="1"/>
      <p:bldP spid="28" grpId="0" animBg="1"/>
      <p:bldP spid="28" grpId="1" animBg="1"/>
      <p:bldP spid="67" grpId="0" animBg="1"/>
      <p:bldP spid="67" grpId="1" animBg="1"/>
      <p:bldP spid="87" grpId="0" animBg="1"/>
      <p:bldP spid="87" grpId="1" animBg="1"/>
      <p:bldP spid="89" grpId="0" animBg="1"/>
      <p:bldP spid="22" grpId="0" animBg="1"/>
      <p:bldP spid="30" grpId="0" animBg="1"/>
      <p:bldP spid="30" grpId="1" animBg="1"/>
      <p:bldP spid="31" grpId="0" animBg="1"/>
      <p:bldP spid="31" grpId="1" animBg="1"/>
      <p:bldP spid="46" grpId="0" animBg="1"/>
      <p:bldP spid="46" grpId="1" animBg="1"/>
      <p:bldP spid="52" grpId="0" animBg="1"/>
      <p:bldP spid="52" grpId="1" animBg="1"/>
      <p:bldP spid="79" grpId="0" animBg="1"/>
      <p:bldP spid="79" grpId="1" animBg="1"/>
      <p:bldP spid="86" grpId="0" animBg="1"/>
      <p:bldP spid="33" grpId="1" animBg="1"/>
      <p:bldP spid="60" grpId="0" animBg="1"/>
      <p:bldP spid="60" grpId="1" animBg="1"/>
      <p:bldP spid="72" grpId="0" animBg="1"/>
      <p:bldP spid="72" grpId="1" animBg="1"/>
      <p:bldP spid="38" grpId="0" animBg="1"/>
      <p:bldP spid="38" grpId="2" animBg="1"/>
      <p:bldP spid="40" grpId="0" animBg="1"/>
      <p:bldP spid="40" grpId="1" animBg="1"/>
      <p:bldP spid="44" grpId="0" animBg="1"/>
      <p:bldP spid="44" grpId="1" animBg="1"/>
      <p:bldP spid="88" grpId="0" animBg="1"/>
      <p:bldP spid="24" grpId="0" animBg="1"/>
      <p:bldP spid="34" grpId="0" animBg="1"/>
      <p:bldP spid="34" grpId="1" animBg="1"/>
      <p:bldP spid="39" grpId="0" animBg="1"/>
      <p:bldP spid="39" grpId="1" animBg="1"/>
      <p:bldP spid="41" grpId="0" animBg="1"/>
      <p:bldP spid="41" grpId="1" animBg="1"/>
      <p:bldP spid="45" grpId="0" animBg="1"/>
      <p:bldP spid="45" grpId="1" animBg="1"/>
      <p:bldP spid="101" grpId="0" animBg="1"/>
      <p:bldP spid="101" grpId="1" animBg="1"/>
      <p:bldP spid="103" grpId="0" animBg="1"/>
      <p:bldP spid="27" grpId="0" animBg="1"/>
      <p:bldP spid="27" grpId="1" animBg="1"/>
      <p:bldP spid="27" grpId="2" animBg="1"/>
      <p:bldP spid="50" grpId="1" animBg="1"/>
      <p:bldP spid="50" grpId="2" animBg="1"/>
      <p:bldP spid="26" grpId="0" animBg="1"/>
      <p:bldP spid="26" grpId="1" animBg="1"/>
      <p:bldP spid="26" grpId="2" animBg="1"/>
      <p:bldP spid="32" grpId="0" animBg="1"/>
      <p:bldP spid="32" grpId="1" animBg="1"/>
      <p:bldP spid="32" grpId="2" animBg="1"/>
      <p:bldP spid="56" grpId="0" animBg="1"/>
      <p:bldP spid="56" grpId="1" animBg="1"/>
      <p:bldP spid="65" grpId="0" animBg="1"/>
      <p:bldP spid="65" grpId="1" animBg="1"/>
      <p:bldP spid="65" grpId="2" animBg="1"/>
      <p:bldP spid="63" grpId="0" animBg="1"/>
      <p:bldP spid="63" grpId="1" animBg="1"/>
      <p:bldP spid="35" grpId="0" animBg="1"/>
      <p:bldP spid="35" grpId="1" animBg="1"/>
      <p:bldP spid="35" grpId="2" animBg="1"/>
      <p:bldP spid="66" grpId="0" animBg="1"/>
      <p:bldP spid="66" grpId="1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42" grpId="0" animBg="1"/>
      <p:bldP spid="42" grpId="1" animBg="1"/>
      <p:bldP spid="42" grpId="2" animBg="1"/>
      <p:bldP spid="77" grpId="0" animBg="1"/>
      <p:bldP spid="77" grpId="1" animBg="1"/>
      <p:bldP spid="84" grpId="0" animBg="1"/>
      <p:bldP spid="84" grpId="1" animBg="1"/>
      <p:bldP spid="84" grpId="2" animBg="1"/>
      <p:bldP spid="83" grpId="0" animBg="1"/>
      <p:bldP spid="83" grpId="1" animBg="1"/>
      <p:bldP spid="83" grpId="2" animBg="1"/>
      <p:bldP spid="85" grpId="0" animBg="1"/>
      <p:bldP spid="85" grpId="1" animBg="1"/>
      <p:bldP spid="80" grpId="0" animBg="1"/>
      <p:bldP spid="80" grpId="1" animBg="1"/>
      <p:bldP spid="80" grpId="2" animBg="1"/>
      <p:bldP spid="81" grpId="0" animBg="1"/>
      <p:bldP spid="81" grpId="1" animBg="1"/>
      <p:bldP spid="95" grpId="0" animBg="1"/>
      <p:bldP spid="95" grpId="1" animBg="1"/>
      <p:bldP spid="95" grpId="2" animBg="1"/>
      <p:bldP spid="93" grpId="0" animBg="1"/>
      <p:bldP spid="93" grpId="1" animBg="1"/>
      <p:bldP spid="91" grpId="0" animBg="1"/>
      <p:bldP spid="91" grpId="1" animBg="1"/>
      <p:bldP spid="91" grpId="2" animBg="1"/>
      <p:bldP spid="92" grpId="0" animBg="1"/>
      <p:bldP spid="92" grpId="1" animBg="1"/>
      <p:bldP spid="96" grpId="0" animBg="1"/>
      <p:bldP spid="96" grpId="1" animBg="1"/>
      <p:bldP spid="96" grpId="2" animBg="1"/>
      <p:bldP spid="94" grpId="0" animBg="1"/>
      <p:bldP spid="94" grpId="1" animBg="1"/>
      <p:bldP spid="104" grpId="0" animBg="1"/>
      <p:bldP spid="104" grpId="1" animBg="1"/>
      <p:bldP spid="104" grpId="2" animBg="1"/>
      <p:bldP spid="57" grpId="0" animBg="1"/>
      <p:bldP spid="57" grpId="1" animBg="1"/>
      <p:bldP spid="57" grpId="2" animBg="1"/>
      <p:bldP spid="57" grpId="3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73" grpId="0" animBg="1"/>
      <p:bldP spid="73" grpId="1" animBg="1"/>
      <p:bldP spid="73" grpId="2" animBg="1"/>
      <p:bldP spid="73" grpId="3" animBg="1"/>
      <p:bldP spid="73" grpId="4" animBg="1"/>
      <p:bldP spid="73" grpId="5" animBg="1"/>
      <p:bldP spid="99" grpId="0" animBg="1"/>
      <p:bldP spid="99" grpId="1" animBg="1"/>
      <p:bldP spid="98" grpId="0" animBg="1"/>
      <p:bldP spid="98" grpId="1" animBg="1"/>
      <p:bldP spid="97" grpId="0" animBg="1"/>
      <p:bldP spid="97" grpId="1" animBg="1"/>
      <p:bldP spid="49" grpId="0" animBg="1"/>
      <p:bldP spid="49" grpId="1" animBg="1"/>
      <p:bldP spid="105" grpId="0" animBg="1"/>
      <p:bldP spid="105" grpId="1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</p:spPr>
            <p:txBody>
              <a:bodyPr anchor="ctr" anchorCtr="0"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err="1" smtClean="0"/>
                  <a:t>Teorem</a:t>
                </a:r>
                <a:r>
                  <a:rPr lang="ro-RO" sz="2000" b="1" dirty="0" smtClean="0"/>
                  <a:t>ă</a:t>
                </a:r>
                <a:r>
                  <a:rPr lang="en-US" sz="2000" b="1" dirty="0" smtClean="0"/>
                  <a:t>: </a:t>
                </a:r>
                <a:r>
                  <a:rPr lang="en-US" sz="2000" b="1" dirty="0" err="1" smtClean="0"/>
                  <a:t>Algoritmul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lui</a:t>
                </a:r>
                <a:r>
                  <a:rPr lang="en-US" sz="2000" b="1" dirty="0" smtClean="0"/>
                  <a:t> Finn </a:t>
                </a:r>
                <a:r>
                  <a:rPr lang="en-US" sz="2000" b="1" dirty="0" err="1" smtClean="0"/>
                  <a:t>este</a:t>
                </a:r>
                <a:r>
                  <a:rPr lang="en-US" sz="2000" b="1" dirty="0" smtClean="0"/>
                  <a:t> un </a:t>
                </a:r>
                <a:r>
                  <a:rPr lang="en-US" sz="2000" b="1" dirty="0" err="1" smtClean="0"/>
                  <a:t>algoritm</a:t>
                </a:r>
                <a:r>
                  <a:rPr lang="en-US" sz="2000" b="1" dirty="0" smtClean="0"/>
                  <a:t> und</a:t>
                </a:r>
                <a:r>
                  <a:rPr lang="ro-RO" sz="2000" b="1" dirty="0" smtClean="0"/>
                  <a:t>ă</a:t>
                </a:r>
                <a:endParaRPr lang="en-US" sz="2000" b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57200" indent="-457200" eaLnBrk="1" hangingPunct="1">
                  <a:lnSpc>
                    <a:spcPct val="90000"/>
                  </a:lnSpc>
                  <a:buAutoNum type="arabicPeriod"/>
                </a:pPr>
                <a:r>
                  <a:rPr lang="en-US" sz="2000" dirty="0" err="1" smtClean="0"/>
                  <a:t>calcul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finit</a:t>
                </a:r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solidFill>
                      <a:srgbClr val="1E5ED6"/>
                    </a:solidFill>
                  </a:rPr>
                  <a:t>2. </a:t>
                </a:r>
                <a:r>
                  <a:rPr lang="ro-RO" sz="2000" dirty="0" smtClean="0"/>
                  <a:t>î</a:t>
                </a:r>
                <a:r>
                  <a:rPr lang="en-US" sz="2000" dirty="0" smtClean="0"/>
                  <a:t>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 a </a:t>
                </a:r>
                <a:r>
                  <a:rPr lang="en-US" sz="2000" dirty="0" err="1" smtClean="0"/>
                  <a:t>executat</a:t>
                </a:r>
                <a:r>
                  <a:rPr lang="en-US" sz="2000" dirty="0" smtClean="0"/>
                  <a:t> un </a:t>
                </a:r>
                <a:r>
                  <a:rPr lang="en-US" sz="2000" dirty="0" err="1" smtClean="0"/>
                  <a:t>eveniment</a:t>
                </a:r>
                <a:r>
                  <a:rPr lang="en-US" sz="2000" dirty="0" smtClean="0"/>
                  <a:t> "decide“</a:t>
                </a:r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dirty="0" smtClean="0"/>
              </a:p>
              <a:p>
                <a:pPr marL="400050" lvl="1" indent="0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/>
                  <a:t>2.1. </a:t>
                </a:r>
                <a:r>
                  <a:rPr lang="ro-RO" sz="2000" dirty="0" smtClean="0"/>
                  <a:t>î</a:t>
                </a:r>
                <a:r>
                  <a:rPr lang="en-US" sz="2000" dirty="0" smtClean="0"/>
                  <a:t>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 a </a:t>
                </a:r>
                <a:r>
                  <a:rPr lang="en-US" sz="2000" dirty="0" err="1" smtClean="0"/>
                  <a:t>trimis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cel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pu</a:t>
                </a:r>
                <a:r>
                  <a:rPr lang="ro-RO" sz="2000" dirty="0" smtClean="0"/>
                  <a:t>ț</a:t>
                </a:r>
                <a:r>
                  <a:rPr lang="en-US" sz="2000" dirty="0" smtClean="0"/>
                  <a:t>in un </a:t>
                </a:r>
                <a:r>
                  <a:rPr lang="en-US" sz="2000" dirty="0" err="1" smtClean="0"/>
                  <a:t>mesaj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canal (</a:t>
                </a:r>
                <a:r>
                  <a:rPr lang="en-US" sz="2000" dirty="0" err="1" smtClean="0"/>
                  <a:t>dem.</a:t>
                </a:r>
                <a:r>
                  <a:rPr lang="en-US" sz="2000" dirty="0" smtClean="0"/>
                  <a:t> similar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alg. </a:t>
                </a:r>
                <a:r>
                  <a:rPr lang="en-US" sz="2000" dirty="0" err="1" smtClean="0"/>
                  <a:t>fazelor</a:t>
                </a:r>
                <a:r>
                  <a:rPr lang="en-US" sz="2000" dirty="0" smtClean="0"/>
                  <a:t>)  </a:t>
                </a:r>
              </a:p>
              <a:p>
                <a:pPr marL="400050" lvl="1" indent="0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/>
                  <a:t>2.2. </a:t>
                </a:r>
                <a:r>
                  <a:rPr lang="ro-RO" sz="2000" dirty="0" smtClean="0"/>
                  <a:t>î</a:t>
                </a:r>
                <a:r>
                  <a:rPr lang="en-US" sz="2000" dirty="0" smtClean="0"/>
                  <a:t>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 a </a:t>
                </a:r>
                <a:r>
                  <a:rPr lang="en-US" sz="2000" dirty="0" err="1" smtClean="0"/>
                  <a:t>decis</a:t>
                </a:r>
                <a:endParaRPr lang="en-US" sz="2000" dirty="0" smtClean="0"/>
              </a:p>
              <a:p>
                <a:pPr marL="400050" lvl="1" indent="0" eaLnBrk="1" hangingPunct="1">
                  <a:lnSpc>
                    <a:spcPct val="90000"/>
                  </a:lnSpc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2.2.1.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𝐼𝑛𝑐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𝑐𝑜𝑛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ț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𝑖𝑛𝑒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𝑡𝑜𝑎𝑡𝑒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𝑝𝑟𝑜𝑐𝑒𝑠𝑒𝑙𝑒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(î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400050" lvl="1" indent="0" eaLnBrk="1" hangingPunct="1">
                  <a:lnSpc>
                    <a:spcPct val="90000"/>
                  </a:lnSpc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2.2.2.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ș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𝐼𝑛𝑐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ro-RO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𝑁𝐼𝑛𝑐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solidFill>
                      <a:srgbClr val="1E5ED6"/>
                    </a:solidFill>
                  </a:rPr>
                  <a:t>3. </a:t>
                </a:r>
                <a:r>
                  <a:rPr lang="en-US" sz="2000" dirty="0" smtClean="0"/>
                  <a:t>"decide"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precedat</a:t>
                </a:r>
                <a:r>
                  <a:rPr lang="en-US" sz="2000" dirty="0" smtClean="0"/>
                  <a:t> de un </a:t>
                </a:r>
                <a:r>
                  <a:rPr lang="en-US" sz="2000" dirty="0" err="1" smtClean="0"/>
                  <a:t>eveniment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î</a:t>
                </a:r>
                <a:r>
                  <a:rPr lang="en-US" sz="2000" dirty="0" smtClean="0"/>
                  <a:t>n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4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4"/>
              </a:xfrm>
              <a:blipFill rotWithShape="1"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r>
              <a:rPr lang="en-US" sz="2800" dirty="0" err="1" smtClean="0"/>
              <a:t>Algoritmu</a:t>
            </a:r>
            <a:r>
              <a:rPr lang="ro-RO" sz="2800" dirty="0" smtClean="0"/>
              <a:t>l lui </a:t>
            </a:r>
            <a:r>
              <a:rPr lang="en-US" sz="2800" dirty="0" smtClean="0"/>
              <a:t>Finn </a:t>
            </a:r>
            <a:r>
              <a:rPr lang="ro-RO" sz="2800" dirty="0" smtClean="0"/>
              <a:t>(4)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92696"/>
            <a:ext cx="9144000" cy="11521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0728"/>
            <a:ext cx="8839200" cy="5724872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ea typeface="ＭＳ Ｐゴシック" pitchFamily="34" charset="-128"/>
              </a:rPr>
              <a:t>T. </a:t>
            </a:r>
            <a:r>
              <a:rPr lang="en-US" altLang="en-US" sz="2400" b="1" dirty="0" err="1" smtClean="0">
                <a:ea typeface="ＭＳ Ｐゴシック" pitchFamily="34" charset="-128"/>
              </a:rPr>
              <a:t>Algoritmul</a:t>
            </a:r>
            <a:r>
              <a:rPr lang="en-US" altLang="en-US" sz="2400" b="1" dirty="0" smtClean="0">
                <a:ea typeface="ＭＳ Ｐゴシック" pitchFamily="34" charset="-128"/>
              </a:rPr>
              <a:t> </a:t>
            </a:r>
            <a:r>
              <a:rPr lang="en-US" altLang="en-US" sz="2400" b="1" dirty="0" err="1" smtClean="0">
                <a:ea typeface="ＭＳ Ｐゴシック" pitchFamily="34" charset="-128"/>
              </a:rPr>
              <a:t>lui</a:t>
            </a:r>
            <a:r>
              <a:rPr lang="en-US" altLang="en-US" sz="2400" b="1" dirty="0" smtClean="0">
                <a:ea typeface="ＭＳ Ｐゴシック" pitchFamily="34" charset="-128"/>
              </a:rPr>
              <a:t> Finn </a:t>
            </a:r>
            <a:r>
              <a:rPr lang="en-US" altLang="en-US" sz="2400" b="1" dirty="0" err="1" smtClean="0">
                <a:ea typeface="ＭＳ Ｐゴシック" pitchFamily="34" charset="-128"/>
              </a:rPr>
              <a:t>este</a:t>
            </a:r>
            <a:r>
              <a:rPr lang="en-US" altLang="en-US" sz="2400" b="1" dirty="0" smtClean="0">
                <a:ea typeface="ＭＳ Ｐゴシック" pitchFamily="34" charset="-128"/>
              </a:rPr>
              <a:t> un </a:t>
            </a:r>
            <a:r>
              <a:rPr lang="en-US" altLang="en-US" sz="2400" b="1" dirty="0" err="1" smtClean="0">
                <a:ea typeface="ＭＳ Ｐゴシック" pitchFamily="34" charset="-128"/>
              </a:rPr>
              <a:t>algoritm</a:t>
            </a:r>
            <a:r>
              <a:rPr lang="en-US" altLang="en-US" sz="2400" b="1" dirty="0" smtClean="0">
                <a:ea typeface="ＭＳ Ｐゴシック" pitchFamily="34" charset="-128"/>
              </a:rPr>
              <a:t> </a:t>
            </a:r>
            <a:r>
              <a:rPr lang="en-US" altLang="en-US" sz="2400" b="1" dirty="0" err="1" smtClean="0">
                <a:ea typeface="ＭＳ Ｐゴシック" pitchFamily="34" charset="-128"/>
              </a:rPr>
              <a:t>unda</a:t>
            </a:r>
            <a:endParaRPr lang="en-US" altLang="en-US" sz="700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1600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1800" dirty="0" smtClean="0">
                <a:ea typeface="ＭＳ Ｐゴシック" pitchFamily="34" charset="-128"/>
              </a:rPr>
              <a:t>(1) </a:t>
            </a:r>
            <a:r>
              <a:rPr lang="en-US" altLang="en-US" sz="1800" b="1" dirty="0" err="1" smtClean="0">
                <a:ea typeface="ＭＳ Ｐゴシック" pitchFamily="34" charset="-128"/>
              </a:rPr>
              <a:t>calcul</a:t>
            </a:r>
            <a:r>
              <a:rPr lang="en-US" altLang="en-US" sz="1800" b="1" dirty="0" smtClean="0">
                <a:ea typeface="ＭＳ Ｐゴシック" pitchFamily="34" charset="-128"/>
              </a:rPr>
              <a:t> </a:t>
            </a:r>
            <a:r>
              <a:rPr lang="en-US" altLang="en-US" sz="1800" b="1" dirty="0" err="1" smtClean="0">
                <a:ea typeface="ＭＳ Ｐゴシック" pitchFamily="34" charset="-128"/>
              </a:rPr>
              <a:t>finit</a:t>
            </a:r>
            <a:endParaRPr lang="en-US" altLang="en-US" sz="1800" b="1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s-ES" altLang="en-US" sz="1800" dirty="0" smtClean="0">
                <a:ea typeface="ＭＳ Ｐゴシック" pitchFamily="34" charset="-128"/>
              </a:rPr>
              <a:t>Se </a:t>
            </a:r>
            <a:r>
              <a:rPr lang="es-ES" altLang="en-US" sz="1800" dirty="0" err="1" smtClean="0">
                <a:ea typeface="ＭＳ Ｐゴシック" pitchFamily="34" charset="-128"/>
              </a:rPr>
              <a:t>trimite</a:t>
            </a:r>
            <a:r>
              <a:rPr lang="es-ES" altLang="en-US" sz="1800" dirty="0" smtClean="0">
                <a:ea typeface="ＭＳ Ｐゴシック" pitchFamily="34" charset="-128"/>
              </a:rPr>
              <a:t> un </a:t>
            </a:r>
            <a:r>
              <a:rPr lang="es-ES" altLang="en-US" sz="1800" dirty="0" err="1" smtClean="0">
                <a:ea typeface="ＭＳ Ｐゴシック" pitchFamily="34" charset="-128"/>
              </a:rPr>
              <a:t>mesaj</a:t>
            </a:r>
            <a:r>
              <a:rPr lang="es-ES" altLang="en-US" sz="1800" dirty="0" smtClean="0">
                <a:ea typeface="ＭＳ Ｐゴシック" pitchFamily="34" charset="-128"/>
              </a:rPr>
              <a:t> la </a:t>
            </a:r>
            <a:r>
              <a:rPr lang="es-ES" altLang="en-US" sz="1800" dirty="0" err="1" smtClean="0">
                <a:ea typeface="ＭＳ Ｐゴシック" pitchFamily="34" charset="-128"/>
              </a:rPr>
              <a:t>fiecare</a:t>
            </a:r>
            <a:r>
              <a:rPr lang="es-ES" altLang="en-US" sz="1800" dirty="0" smtClean="0">
                <a:ea typeface="ＭＳ Ｐゴシック" pitchFamily="34" charset="-128"/>
              </a:rPr>
              <a:t> modificare </a:t>
            </a:r>
            <a:r>
              <a:rPr lang="es-ES" altLang="en-US" sz="1800" dirty="0" err="1" smtClean="0">
                <a:ea typeface="ＭＳ Ｐゴシック" pitchFamily="34" charset="-128"/>
              </a:rPr>
              <a:t>Inc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sau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Ninc</a:t>
            </a:r>
            <a:endParaRPr lang="es-ES" altLang="en-US" sz="1800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s-ES" altLang="en-US" sz="1800" dirty="0" err="1" smtClean="0">
                <a:ea typeface="ＭＳ Ｐゴシック" pitchFamily="34" charset="-128"/>
              </a:rPr>
              <a:t>Dimensiunea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celor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doua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seturi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luate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impreuna</a:t>
            </a:r>
            <a:r>
              <a:rPr lang="es-ES" altLang="en-US" sz="1800" dirty="0" smtClean="0">
                <a:ea typeface="ＭＳ Ｐゴシック" pitchFamily="34" charset="-128"/>
              </a:rPr>
              <a:t> este </a:t>
            </a:r>
            <a:r>
              <a:rPr lang="es-ES" altLang="en-US" sz="1800" dirty="0" err="1" smtClean="0">
                <a:ea typeface="ＭＳ Ｐゴシック" pitchFamily="34" charset="-128"/>
              </a:rPr>
              <a:t>initial</a:t>
            </a:r>
            <a:r>
              <a:rPr lang="es-ES" altLang="en-US" sz="1800" dirty="0" smtClean="0">
                <a:ea typeface="ＭＳ Ｐゴシック" pitchFamily="34" charset="-128"/>
              </a:rPr>
              <a:t> 1 si </a:t>
            </a:r>
            <a:r>
              <a:rPr lang="es-ES" altLang="en-US" sz="1800" dirty="0" err="1" smtClean="0">
                <a:ea typeface="ＭＳ Ｐゴシック" pitchFamily="34" charset="-128"/>
              </a:rPr>
              <a:t>ajunge</a:t>
            </a:r>
            <a:r>
              <a:rPr lang="es-ES" altLang="en-US" sz="1800" dirty="0" smtClean="0">
                <a:ea typeface="ＭＳ Ｐゴシック" pitchFamily="34" charset="-128"/>
              </a:rPr>
              <a:t> la 2N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s-ES" altLang="en-US" sz="18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s-ES" altLang="en-US" sz="1800" dirty="0" err="1" smtClean="0">
                <a:ea typeface="ＭＳ Ｐゴシック" pitchFamily="34" charset="-128"/>
              </a:rPr>
              <a:t>numarul</a:t>
            </a:r>
            <a:r>
              <a:rPr lang="es-ES" altLang="en-US" sz="1800" dirty="0" smtClean="0">
                <a:ea typeface="ＭＳ Ｐゴシック" pitchFamily="34" charset="-128"/>
              </a:rPr>
              <a:t> de </a:t>
            </a:r>
            <a:r>
              <a:rPr lang="es-ES" altLang="en-US" sz="1800" dirty="0" err="1" smtClean="0">
                <a:ea typeface="ＭＳ Ｐゴシック" pitchFamily="34" charset="-128"/>
              </a:rPr>
              <a:t>mesaje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transmise</a:t>
            </a:r>
            <a:r>
              <a:rPr lang="es-ES" altLang="en-US" sz="1800" dirty="0" smtClean="0">
                <a:ea typeface="ＭＳ Ｐゴシック" pitchFamily="34" charset="-128"/>
              </a:rPr>
              <a:t> este </a:t>
            </a:r>
            <a:r>
              <a:rPr lang="es-ES" altLang="en-US" sz="1800" dirty="0" err="1" smtClean="0">
                <a:ea typeface="ＭＳ Ｐゴシック" pitchFamily="34" charset="-128"/>
              </a:rPr>
              <a:t>limitat</a:t>
            </a:r>
            <a:r>
              <a:rPr lang="es-ES" altLang="en-US" sz="1800" dirty="0" smtClean="0">
                <a:ea typeface="ＭＳ Ｐゴシック" pitchFamily="34" charset="-128"/>
              </a:rPr>
              <a:t> superior la 4N|E|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endParaRPr lang="en-US" altLang="en-US" sz="1800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1800" dirty="0" smtClean="0">
                <a:ea typeface="ＭＳ Ｐゴシック" pitchFamily="34" charset="-128"/>
              </a:rPr>
              <a:t>(2) </a:t>
            </a:r>
            <a:r>
              <a:rPr lang="en-US" altLang="en-US" sz="1800" b="1" dirty="0" smtClean="0">
                <a:ea typeface="ＭＳ Ｐゴシック" pitchFamily="34" charset="-128"/>
              </a:rPr>
              <a:t>In </a:t>
            </a:r>
            <a:r>
              <a:rPr lang="en-US" altLang="en-US" sz="18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γ</a:t>
            </a:r>
            <a:r>
              <a:rPr lang="en-US" altLang="en-US" sz="1800" b="1" dirty="0" smtClean="0">
                <a:ea typeface="ＭＳ Ｐゴシック" pitchFamily="34" charset="-128"/>
              </a:rPr>
              <a:t>, </a:t>
            </a:r>
            <a:r>
              <a:rPr lang="en-US" altLang="en-US" sz="1800" b="1" dirty="0" err="1" smtClean="0">
                <a:ea typeface="ＭＳ Ｐゴシック" pitchFamily="34" charset="-128"/>
              </a:rPr>
              <a:t>fiecare</a:t>
            </a:r>
            <a:r>
              <a:rPr lang="en-US" altLang="en-US" sz="1800" b="1" dirty="0" smtClean="0">
                <a:ea typeface="ＭＳ Ｐゴシック" pitchFamily="34" charset="-128"/>
              </a:rPr>
              <a:t> </a:t>
            </a:r>
            <a:r>
              <a:rPr lang="en-US" altLang="en-US" sz="1800" b="1" dirty="0" err="1" smtClean="0">
                <a:ea typeface="ＭＳ Ｐゴシック" pitchFamily="34" charset="-128"/>
              </a:rPr>
              <a:t>proces</a:t>
            </a:r>
            <a:r>
              <a:rPr lang="en-US" altLang="en-US" sz="1800" b="1" dirty="0" smtClean="0">
                <a:ea typeface="ＭＳ Ｐゴシック" pitchFamily="34" charset="-128"/>
              </a:rPr>
              <a:t> a </a:t>
            </a:r>
            <a:r>
              <a:rPr lang="en-US" altLang="en-US" sz="1800" b="1" dirty="0" err="1" smtClean="0">
                <a:ea typeface="ＭＳ Ｐゴシック" pitchFamily="34" charset="-128"/>
              </a:rPr>
              <a:t>executat</a:t>
            </a:r>
            <a:r>
              <a:rPr lang="en-US" altLang="en-US" sz="1800" b="1" dirty="0" smtClean="0">
                <a:ea typeface="ＭＳ Ｐゴシック" pitchFamily="34" charset="-128"/>
              </a:rPr>
              <a:t> un </a:t>
            </a:r>
            <a:r>
              <a:rPr lang="en-US" altLang="en-US" sz="1800" b="1" dirty="0" err="1" smtClean="0">
                <a:ea typeface="ＭＳ Ｐゴシック" pitchFamily="34" charset="-128"/>
              </a:rPr>
              <a:t>eveniment</a:t>
            </a:r>
            <a:r>
              <a:rPr lang="en-US" altLang="en-US" sz="1800" b="1" dirty="0" smtClean="0">
                <a:ea typeface="ＭＳ Ｐゴシック" pitchFamily="34" charset="-128"/>
              </a:rPr>
              <a:t> "decide"</a:t>
            </a:r>
          </a:p>
          <a:p>
            <a:pPr eaLnBrk="1" hangingPunct="1">
              <a:spcBef>
                <a:spcPct val="10000"/>
              </a:spcBef>
              <a:spcAft>
                <a:spcPts val="600"/>
              </a:spcAft>
            </a:pPr>
            <a:r>
              <a:rPr lang="en-U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2.1.</a:t>
            </a:r>
            <a:r>
              <a:rPr lang="en-US" altLang="en-US" sz="1800" dirty="0" smtClean="0">
                <a:ea typeface="ＭＳ Ｐゴシック" pitchFamily="34" charset="-128"/>
              </a:rPr>
              <a:t> in </a:t>
            </a:r>
            <a:r>
              <a:rPr lang="en-US" altLang="en-US" sz="1800" b="1" dirty="0" smtClean="0">
                <a:latin typeface="Times New Roman" pitchFamily="18" charset="0"/>
                <a:ea typeface="ＭＳ Ｐゴシック" pitchFamily="34" charset="-128"/>
              </a:rPr>
              <a:t>γ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fiecare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proces</a:t>
            </a:r>
            <a:r>
              <a:rPr lang="en-US" altLang="en-US" sz="1800" dirty="0" smtClean="0">
                <a:ea typeface="ＭＳ Ｐゴシック" pitchFamily="34" charset="-128"/>
              </a:rPr>
              <a:t> a </a:t>
            </a:r>
            <a:r>
              <a:rPr lang="en-US" altLang="en-US" sz="1800" dirty="0" err="1" smtClean="0">
                <a:ea typeface="ＭＳ Ｐゴシック" pitchFamily="34" charset="-128"/>
              </a:rPr>
              <a:t>trimis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cel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putin</a:t>
            </a:r>
            <a:r>
              <a:rPr lang="en-US" altLang="en-US" sz="1800" dirty="0" smtClean="0">
                <a:ea typeface="ＭＳ Ｐゴシック" pitchFamily="34" charset="-128"/>
              </a:rPr>
              <a:t> un </a:t>
            </a:r>
            <a:r>
              <a:rPr lang="en-US" altLang="en-US" sz="1800" dirty="0" err="1" smtClean="0">
                <a:ea typeface="ＭＳ Ｐゴシック" pitchFamily="34" charset="-128"/>
              </a:rPr>
              <a:t>mesaj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fiecare</a:t>
            </a:r>
            <a:r>
              <a:rPr lang="en-US" altLang="en-US" sz="1800" dirty="0" smtClean="0">
                <a:ea typeface="ＭＳ Ｐゴシック" pitchFamily="34" charset="-128"/>
              </a:rPr>
              <a:t> canal: 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p </a:t>
            </a:r>
            <a:r>
              <a:rPr lang="en-US" altLang="en-US" sz="1800" dirty="0" err="1" smtClean="0">
                <a:ea typeface="ＭＳ Ｐゴシック" pitchFamily="34" charset="-128"/>
              </a:rPr>
              <a:t>trimite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tuturor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vecinilor</a:t>
            </a:r>
            <a:r>
              <a:rPr lang="en-US" altLang="en-US" sz="1800" dirty="0" smtClean="0">
                <a:ea typeface="ＭＳ Ｐゴシック" pitchFamily="34" charset="-128"/>
              </a:rPr>
              <a:t> q 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 se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schimba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  <a:sym typeface="Wingdings" pitchFamily="2" charset="2"/>
              </a:rPr>
              <a:t>q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q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transmite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vecinilor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sai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; in plus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graful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este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tare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conex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etc.</a:t>
            </a:r>
            <a:r>
              <a:rPr lang="en-US" altLang="en-US" sz="1800" dirty="0" smtClean="0">
                <a:ea typeface="ＭＳ Ｐゴシック" pitchFamily="34" charset="-128"/>
              </a:rPr>
              <a:t> 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2.2.</a:t>
            </a:r>
            <a:r>
              <a:rPr lang="en-US" altLang="en-US" sz="1800" dirty="0" smtClean="0">
                <a:ea typeface="ＭＳ Ｐゴシック" pitchFamily="34" charset="-128"/>
              </a:rPr>
              <a:t> in </a:t>
            </a:r>
            <a:r>
              <a:rPr lang="en-US" altLang="en-US" sz="1800" b="1" dirty="0" smtClean="0">
                <a:latin typeface="Times New Roman" pitchFamily="18" charset="0"/>
                <a:ea typeface="ＭＳ Ｐゴシック" pitchFamily="34" charset="-128"/>
              </a:rPr>
              <a:t>γ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fiecare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proces</a:t>
            </a:r>
            <a:r>
              <a:rPr lang="en-US" altLang="en-US" sz="1800" dirty="0" smtClean="0">
                <a:ea typeface="ＭＳ Ｐゴシック" pitchFamily="34" charset="-128"/>
              </a:rPr>
              <a:t> a </a:t>
            </a:r>
            <a:r>
              <a:rPr lang="en-US" altLang="en-US" sz="1800" dirty="0" err="1" smtClean="0">
                <a:ea typeface="ＭＳ Ｐゴシック" pitchFamily="34" charset="-128"/>
              </a:rPr>
              <a:t>decis</a:t>
            </a:r>
            <a:endParaRPr lang="en-US" altLang="en-US" sz="1800" dirty="0" smtClean="0">
              <a:ea typeface="ＭＳ Ｐゴシック" pitchFamily="34" charset="-128"/>
            </a:endParaRPr>
          </a:p>
          <a:p>
            <a:pPr lvl="1" eaLnBrk="1" hangingPunct="1">
              <a:spcAft>
                <a:spcPts val="80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2.2.1.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ru-RU" alt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Ұ</a:t>
            </a:r>
            <a:r>
              <a:rPr lang="en-US" altLang="en-US" sz="1800" dirty="0" smtClean="0">
                <a:ea typeface="ＭＳ Ｐゴシック" pitchFamily="34" charset="-128"/>
              </a:rPr>
              <a:t> p, </a:t>
            </a:r>
            <a:r>
              <a:rPr lang="en-US" altLang="en-US" sz="1800" dirty="0" err="1" smtClean="0">
                <a:ea typeface="ＭＳ Ｐゴシック" pitchFamily="34" charset="-128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</a:rPr>
              <a:t>p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contine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toate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procesele</a:t>
            </a:r>
            <a:r>
              <a:rPr lang="en-US" altLang="en-US" sz="1800" dirty="0" smtClean="0">
                <a:ea typeface="ＭＳ Ｐゴシック" pitchFamily="34" charset="-128"/>
              </a:rPr>
              <a:t> (in </a:t>
            </a:r>
            <a:r>
              <a:rPr lang="en-US" altLang="en-US" sz="1800" dirty="0" smtClean="0">
                <a:latin typeface="Times New Roman" pitchFamily="18" charset="0"/>
                <a:ea typeface="ＭＳ Ｐゴシック" pitchFamily="34" charset="-128"/>
              </a:rPr>
              <a:t>γ</a:t>
            </a:r>
            <a:r>
              <a:rPr lang="en-US" altLang="en-US" sz="18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en-US" altLang="en-US" sz="1800" dirty="0" err="1" smtClean="0">
                <a:ea typeface="ＭＳ Ｐゴシック" pitchFamily="34" charset="-128"/>
              </a:rPr>
              <a:t>daca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exista</a:t>
            </a:r>
            <a:r>
              <a:rPr lang="en-US" altLang="en-US" sz="1800" dirty="0" smtClean="0">
                <a:ea typeface="ＭＳ Ｐゴシック" pitchFamily="34" charset="-128"/>
              </a:rPr>
              <a:t> arc </a:t>
            </a:r>
            <a:r>
              <a:rPr lang="en-US" altLang="en-US" sz="1800" dirty="0" err="1" smtClean="0">
                <a:solidFill>
                  <a:srgbClr val="0070C0"/>
                </a:solidFill>
                <a:ea typeface="ＭＳ Ｐゴシック" pitchFamily="34" charset="-128"/>
              </a:rPr>
              <a:t>pq</a:t>
            </a:r>
            <a:r>
              <a:rPr lang="en-US" altLang="en-US" sz="1800" dirty="0" smtClean="0">
                <a:ea typeface="ＭＳ Ｐゴシック" pitchFamily="34" charset="-128"/>
              </a:rPr>
              <a:t>, la </a:t>
            </a:r>
            <a:r>
              <a:rPr lang="en-US" altLang="en-US" sz="1800" dirty="0" err="1" smtClean="0">
                <a:ea typeface="ＭＳ Ｐゴシック" pitchFamily="34" charset="-128"/>
              </a:rPr>
              <a:t>modificare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</a:rPr>
              <a:t>p</a:t>
            </a:r>
            <a:r>
              <a:rPr lang="en-US" altLang="en-US" sz="1800" dirty="0" smtClean="0">
                <a:ea typeface="ＭＳ Ｐゴシック" pitchFamily="34" charset="-128"/>
              </a:rPr>
              <a:t>, p </a:t>
            </a:r>
            <a:r>
              <a:rPr lang="en-US" altLang="en-US" sz="1800" dirty="0" err="1" smtClean="0">
                <a:ea typeface="ＭＳ Ｐゴシック" pitchFamily="34" charset="-128"/>
              </a:rPr>
              <a:t>il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trimite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lui</a:t>
            </a:r>
            <a:r>
              <a:rPr lang="en-US" altLang="en-US" sz="1800" dirty="0" smtClean="0">
                <a:ea typeface="ＭＳ Ｐゴシック" pitchFamily="34" charset="-128"/>
              </a:rPr>
              <a:t> q; q </a:t>
            </a:r>
            <a:r>
              <a:rPr lang="en-US" altLang="en-US" sz="1800" dirty="0" err="1" smtClean="0">
                <a:ea typeface="ＭＳ Ｐゴシック" pitchFamily="34" charset="-128"/>
              </a:rPr>
              <a:t>il</a:t>
            </a:r>
            <a:r>
              <a:rPr lang="en-US" altLang="en-US" sz="1800" dirty="0" smtClean="0">
                <a:ea typeface="ＭＳ Ｐゴシック" pitchFamily="34" charset="-128"/>
              </a:rPr>
              <a:t> include in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  <a:sym typeface="Wingdings" pitchFamily="2" charset="2"/>
              </a:rPr>
              <a:t>q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en-US" altLang="en-US" sz="1800" dirty="0" err="1" smtClean="0">
                <a:ea typeface="ＭＳ Ｐゴシック" pitchFamily="34" charset="-128"/>
              </a:rPr>
              <a:t>graf</a:t>
            </a:r>
            <a:r>
              <a:rPr lang="en-US" altLang="en-US" sz="1800" dirty="0" smtClean="0">
                <a:ea typeface="ＭＳ Ｐゴシック" pitchFamily="34" charset="-128"/>
              </a:rPr>
              <a:t> tare </a:t>
            </a:r>
            <a:r>
              <a:rPr lang="en-US" altLang="en-US" sz="1800" dirty="0" err="1" smtClean="0">
                <a:ea typeface="ＭＳ Ｐゴシック" pitchFamily="34" charset="-128"/>
              </a:rPr>
              <a:t>conex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pentru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ea typeface="ＭＳ Ｐゴシック" pitchFamily="34" charset="-128"/>
                <a:sym typeface="Wingdings" pitchFamily="2" charset="2"/>
              </a:rPr>
              <a:t>orice</a:t>
            </a:r>
            <a:r>
              <a:rPr lang="en-US" altLang="en-US" sz="1800" dirty="0" smtClean="0">
                <a:solidFill>
                  <a:srgbClr val="0000FF"/>
                </a:solidFill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p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si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q: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  <a:sym typeface="Wingdings" pitchFamily="2" charset="2"/>
              </a:rPr>
              <a:t>q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include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  <a:sym typeface="Wingdings" pitchFamily="2" charset="2"/>
              </a:rPr>
              <a:t>p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</a:t>
            </a:r>
          </a:p>
          <a:p>
            <a:pPr lvl="2" eaLnBrk="1" hangingPunct="1">
              <a:spcAft>
                <a:spcPct val="20000"/>
              </a:spcAft>
              <a:buFontTx/>
              <a:buNone/>
            </a:pP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impreuna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cu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  <a:sym typeface="Wingdings" pitchFamily="2" charset="2"/>
              </a:rPr>
              <a:t>p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include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  <a:sym typeface="Wingdings" pitchFamily="2" charset="2"/>
              </a:rPr>
              <a:t>q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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  <a:sym typeface="Wingdings" pitchFamily="2" charset="2"/>
              </a:rPr>
              <a:t>p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=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Inc</a:t>
            </a:r>
            <a:r>
              <a:rPr lang="en-US" altLang="en-US" sz="1800" baseline="-25000" dirty="0" err="1" smtClean="0">
                <a:ea typeface="ＭＳ Ｐゴシック" pitchFamily="34" charset="-128"/>
                <a:sym typeface="Wingdings" pitchFamily="2" charset="2"/>
              </a:rPr>
              <a:t>q</a:t>
            </a:r>
            <a:r>
              <a:rPr lang="en-US" altLang="en-US" sz="1800" baseline="-25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pentru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ru-RU" altLang="en-US" sz="18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Ұ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p </a:t>
            </a:r>
            <a:r>
              <a:rPr lang="en-US" altLang="en-US" sz="1800" dirty="0" err="1" smtClean="0">
                <a:ea typeface="ＭＳ Ｐゴシック" pitchFamily="34" charset="-128"/>
                <a:sym typeface="Wingdings" pitchFamily="2" charset="2"/>
              </a:rPr>
              <a:t>si</a:t>
            </a: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 q</a:t>
            </a:r>
          </a:p>
          <a:p>
            <a:pPr lvl="1" eaLnBrk="1" hangingPunct="1">
              <a:spcAft>
                <a:spcPct val="20000"/>
              </a:spcAft>
              <a:buFontTx/>
              <a:buNone/>
            </a:pPr>
            <a:r>
              <a:rPr lang="es-ES" altLang="en-US" sz="18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s-ES" altLang="en-US" sz="1800" dirty="0" err="1" smtClean="0">
                <a:ea typeface="ＭＳ Ｐゴシック" pitchFamily="34" charset="-128"/>
              </a:rPr>
              <a:t>Inc</a:t>
            </a:r>
            <a:r>
              <a:rPr lang="en-US" altLang="en-US" sz="1800" baseline="-25000" dirty="0" smtClean="0">
                <a:ea typeface="ＭＳ Ｐゴシック" pitchFamily="34" charset="-128"/>
              </a:rPr>
              <a:t>p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contine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identitatile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tuturor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proceselor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endParaRPr lang="en-US" altLang="en-US" sz="1800" dirty="0" smtClean="0">
              <a:ea typeface="ＭＳ Ｐゴシック" pitchFamily="34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48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56792"/>
            <a:ext cx="8839200" cy="514880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2.2.2.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ru-RU" alt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Ұ</a:t>
            </a:r>
            <a:r>
              <a:rPr lang="en-US" altLang="en-US" sz="1800" dirty="0" smtClean="0">
                <a:ea typeface="ＭＳ Ｐゴシック" pitchFamily="34" charset="-128"/>
              </a:rPr>
              <a:t> p </a:t>
            </a:r>
            <a:r>
              <a:rPr lang="en-US" altLang="en-US" sz="1800" dirty="0" err="1" smtClean="0">
                <a:ea typeface="ＭＳ Ｐゴシック" pitchFamily="34" charset="-128"/>
              </a:rPr>
              <a:t>si</a:t>
            </a:r>
            <a:r>
              <a:rPr lang="en-US" altLang="en-US" sz="1800" dirty="0" smtClean="0">
                <a:ea typeface="ＭＳ Ｐゴシック" pitchFamily="34" charset="-128"/>
              </a:rPr>
              <a:t> q, </a:t>
            </a:r>
            <a:r>
              <a:rPr lang="en-US" altLang="en-US" sz="1800" dirty="0" err="1" smtClean="0">
                <a:ea typeface="ＭＳ Ｐゴシック" pitchFamily="34" charset="-128"/>
              </a:rPr>
              <a:t>NInc</a:t>
            </a:r>
            <a:r>
              <a:rPr lang="en-US" altLang="en-US" sz="1800" baseline="-25000" dirty="0" err="1" smtClean="0">
                <a:ea typeface="ＭＳ Ｐゴシック" pitchFamily="34" charset="-128"/>
              </a:rPr>
              <a:t>p</a:t>
            </a:r>
            <a:r>
              <a:rPr lang="en-US" altLang="en-US" sz="1800" dirty="0" smtClean="0">
                <a:ea typeface="ＭＳ Ｐゴシック" pitchFamily="34" charset="-128"/>
              </a:rPr>
              <a:t> = </a:t>
            </a:r>
            <a:r>
              <a:rPr lang="en-US" altLang="en-US" sz="1800" dirty="0" err="1" smtClean="0">
                <a:ea typeface="ＭＳ Ｐゴシック" pitchFamily="34" charset="-128"/>
              </a:rPr>
              <a:t>NInc</a:t>
            </a:r>
            <a:r>
              <a:rPr lang="en-US" altLang="en-US" sz="1800" baseline="-25000" dirty="0" err="1" smtClean="0">
                <a:ea typeface="ＭＳ Ｐゴシック" pitchFamily="34" charset="-128"/>
              </a:rPr>
              <a:t>q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dirty="0" err="1" smtClean="0">
                <a:ea typeface="ＭＳ Ｐゴシック" pitchFamily="34" charset="-128"/>
              </a:rPr>
              <a:t>Fiecare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proces</a:t>
            </a:r>
            <a:r>
              <a:rPr lang="en-US" altLang="en-US" sz="1800" dirty="0" smtClean="0">
                <a:ea typeface="ＭＳ Ｐゴシック" pitchFamily="34" charset="-128"/>
              </a:rPr>
              <a:t>  a </a:t>
            </a:r>
            <a:r>
              <a:rPr lang="en-US" altLang="en-US" sz="1800" dirty="0" err="1" smtClean="0">
                <a:ea typeface="ＭＳ Ｐゴシック" pitchFamily="34" charset="-128"/>
              </a:rPr>
              <a:t>trimis</a:t>
            </a:r>
            <a:r>
              <a:rPr lang="en-US" altLang="en-US" sz="1800" dirty="0" smtClean="0">
                <a:ea typeface="ＭＳ Ｐゴシック" pitchFamily="34" charset="-128"/>
              </a:rPr>
              <a:t> un </a:t>
            </a:r>
            <a:r>
              <a:rPr lang="en-US" altLang="en-US" sz="1800" dirty="0" err="1" smtClean="0">
                <a:ea typeface="ＭＳ Ｐゴシック" pitchFamily="34" charset="-128"/>
              </a:rPr>
              <a:t>mesaj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fiecare</a:t>
            </a:r>
            <a:r>
              <a:rPr lang="en-US" altLang="en-US" sz="1800" dirty="0" smtClean="0">
                <a:ea typeface="ＭＳ Ｐゴシック" pitchFamily="34" charset="-128"/>
              </a:rPr>
              <a:t> canal 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altLang="en-US" sz="1800" dirty="0" err="1" smtClean="0">
                <a:ea typeface="ＭＳ Ｐゴシック" pitchFamily="34" charset="-128"/>
              </a:rPr>
              <a:t>fiecare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proces</a:t>
            </a:r>
            <a:r>
              <a:rPr lang="en-US" altLang="en-US" sz="1800" dirty="0" smtClean="0">
                <a:ea typeface="ＭＳ Ｐゴシック" pitchFamily="34" charset="-128"/>
              </a:rPr>
              <a:t> a </a:t>
            </a:r>
            <a:r>
              <a:rPr lang="en-US" altLang="en-US" sz="1800" dirty="0" err="1" smtClean="0">
                <a:ea typeface="ＭＳ Ｐゴシック" pitchFamily="34" charset="-128"/>
              </a:rPr>
              <a:t>receptionat</a:t>
            </a:r>
            <a:r>
              <a:rPr lang="en-US" altLang="en-US" sz="1800" dirty="0" smtClean="0">
                <a:ea typeface="ＭＳ Ｐゴシック" pitchFamily="34" charset="-128"/>
              </a:rPr>
              <a:t> de la </a:t>
            </a:r>
            <a:r>
              <a:rPr lang="en-US" altLang="en-US" sz="1800" dirty="0" err="1" smtClean="0">
                <a:ea typeface="ＭＳ Ｐゴシック" pitchFamily="34" charset="-128"/>
              </a:rPr>
              <a:t>toti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vecinii</a:t>
            </a:r>
            <a:r>
              <a:rPr lang="en-US" altLang="en-US" sz="1800" dirty="0" smtClean="0">
                <a:ea typeface="ＭＳ Ｐゴシック" pitchFamily="34" charset="-128"/>
              </a:rPr>
              <a:t> (</a:t>
            </a:r>
            <a:r>
              <a:rPr lang="ru-RU" alt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Ұ</a:t>
            </a:r>
            <a:r>
              <a:rPr lang="en-US" altLang="en-US" sz="1800" dirty="0" smtClean="0">
                <a:ea typeface="ＭＳ Ｐゴシック" pitchFamily="34" charset="-128"/>
              </a:rPr>
              <a:t> id € in: rec[id])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s-ES" altLang="en-US" sz="1800" dirty="0" smtClean="0">
                <a:ea typeface="ＭＳ Ｐゴシック" pitchFamily="34" charset="-128"/>
              </a:rPr>
              <a:t>(</a:t>
            </a:r>
            <a:r>
              <a:rPr lang="es-ES" altLang="en-US" sz="1800" dirty="0" err="1" smtClean="0">
                <a:ea typeface="ＭＳ Ｐゴシック" pitchFamily="34" charset="-128"/>
              </a:rPr>
              <a:t>cf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alg</a:t>
            </a:r>
            <a:r>
              <a:rPr lang="es-ES" altLang="en-US" sz="1800" dirty="0" smtClean="0">
                <a:ea typeface="ＭＳ Ｐゴシック" pitchFamily="34" charset="-128"/>
              </a:rPr>
              <a:t>) p este </a:t>
            </a:r>
            <a:r>
              <a:rPr lang="es-ES" altLang="en-US" sz="1800" dirty="0" err="1" smtClean="0">
                <a:ea typeface="ＭＳ Ｐゴシック" pitchFamily="34" charset="-128"/>
              </a:rPr>
              <a:t>adaugat</a:t>
            </a:r>
            <a:r>
              <a:rPr lang="es-ES" altLang="en-US" sz="1800" dirty="0" smtClean="0">
                <a:ea typeface="ＭＳ Ｐゴシック" pitchFamily="34" charset="-128"/>
              </a:rPr>
              <a:t> la </a:t>
            </a:r>
            <a:r>
              <a:rPr lang="es-ES" altLang="en-US" sz="1800" dirty="0" err="1" smtClean="0">
                <a:ea typeface="ＭＳ Ｐゴシック" pitchFamily="34" charset="-128"/>
              </a:rPr>
              <a:t>NInc</a:t>
            </a:r>
            <a:endParaRPr lang="en-US" altLang="en-US" sz="18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N</a:t>
            </a:r>
            <a:r>
              <a:rPr lang="es-ES" altLang="en-US" sz="1800" dirty="0" err="1" smtClean="0">
                <a:ea typeface="ＭＳ Ｐゴシック" pitchFamily="34" charset="-128"/>
              </a:rPr>
              <a:t>Inc</a:t>
            </a:r>
            <a:r>
              <a:rPr lang="en-US" altLang="en-US" sz="1800" baseline="-25000" dirty="0" smtClean="0">
                <a:ea typeface="ＭＳ Ｐゴシック" pitchFamily="34" charset="-128"/>
              </a:rPr>
              <a:t>p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contine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toate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procesele</a:t>
            </a:r>
            <a:r>
              <a:rPr lang="es-ES" altLang="en-US" sz="1800" dirty="0" smtClean="0">
                <a:ea typeface="ＭＳ Ｐゴシック" pitchFamily="34" charset="-128"/>
              </a:rPr>
              <a:t> – demo </a:t>
            </a:r>
            <a:r>
              <a:rPr lang="es-ES" altLang="en-US" sz="1800" dirty="0" err="1" smtClean="0">
                <a:ea typeface="ＭＳ Ｐゴシック" pitchFamily="34" charset="-128"/>
              </a:rPr>
              <a:t>similara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cu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Inc</a:t>
            </a:r>
            <a:r>
              <a:rPr lang="en-US" altLang="en-US" sz="1800" baseline="-25000" dirty="0" smtClean="0">
                <a:ea typeface="ＭＳ Ｐゴシック" pitchFamily="34" charset="-128"/>
              </a:rPr>
              <a:t>p</a:t>
            </a:r>
            <a:endParaRPr lang="es-ES" altLang="en-US" sz="18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à"/>
            </a:pP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Inc</a:t>
            </a:r>
            <a:r>
              <a:rPr lang="en-US" altLang="en-US" sz="1800" baseline="-25000" dirty="0" smtClean="0">
                <a:ea typeface="ＭＳ Ｐゴシック" pitchFamily="34" charset="-128"/>
              </a:rPr>
              <a:t>p</a:t>
            </a:r>
            <a:r>
              <a:rPr lang="es-ES" altLang="en-US" sz="1800" dirty="0" smtClean="0">
                <a:ea typeface="ＭＳ Ｐゴシック" pitchFamily="34" charset="-128"/>
                <a:sym typeface="Wingdings" pitchFamily="2" charset="2"/>
              </a:rPr>
              <a:t> = </a:t>
            </a:r>
            <a:r>
              <a:rPr lang="en-US" altLang="en-US" sz="1800" dirty="0" smtClean="0">
                <a:ea typeface="ＭＳ Ｐゴシック" pitchFamily="34" charset="-128"/>
              </a:rPr>
              <a:t>N</a:t>
            </a:r>
            <a:r>
              <a:rPr lang="es-ES" altLang="en-US" sz="1800" dirty="0" err="1" smtClean="0">
                <a:ea typeface="ＭＳ Ｐゴシック" pitchFamily="34" charset="-128"/>
              </a:rPr>
              <a:t>Inc</a:t>
            </a:r>
            <a:r>
              <a:rPr lang="en-US" altLang="en-US" sz="1800" baseline="-25000" dirty="0" smtClean="0">
                <a:ea typeface="ＭＳ Ｐゴシック" pitchFamily="34" charset="-128"/>
              </a:rPr>
              <a:t>p</a:t>
            </a:r>
            <a:r>
              <a:rPr lang="es-ES" altLang="en-US" sz="1800" dirty="0" smtClean="0">
                <a:ea typeface="ＭＳ Ｐゴシック" pitchFamily="34" charset="-128"/>
              </a:rPr>
              <a:t> in </a:t>
            </a:r>
            <a:r>
              <a:rPr lang="en-US" altLang="en-US" sz="1800" dirty="0" smtClean="0">
                <a:latin typeface="Times New Roman" pitchFamily="18" charset="0"/>
                <a:ea typeface="ＭＳ Ｐゴシック" pitchFamily="34" charset="-128"/>
              </a:rPr>
              <a:t>γ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à"/>
            </a:pPr>
            <a:r>
              <a:rPr lang="en-US" altLang="en-US" sz="1800" dirty="0" smtClean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fiecare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proces</a:t>
            </a:r>
            <a:r>
              <a:rPr lang="en-US" altLang="en-US" sz="1800" dirty="0" smtClean="0">
                <a:ea typeface="ＭＳ Ｐゴシック" pitchFamily="34" charset="-128"/>
              </a:rPr>
              <a:t> a </a:t>
            </a:r>
            <a:r>
              <a:rPr lang="en-US" altLang="en-US" sz="1800" dirty="0" err="1" smtClean="0">
                <a:ea typeface="ＭＳ Ｐゴシック" pitchFamily="34" charset="-128"/>
              </a:rPr>
              <a:t>decis</a:t>
            </a:r>
            <a:r>
              <a:rPr lang="en-US" altLang="en-US" sz="1800" dirty="0" smtClean="0">
                <a:ea typeface="ＭＳ Ｐゴシック" pitchFamily="34" charset="-128"/>
              </a:rPr>
              <a:t> in </a:t>
            </a:r>
            <a:r>
              <a:rPr lang="en-US" altLang="en-US" sz="1800" dirty="0" smtClean="0">
                <a:latin typeface="Times New Roman" pitchFamily="18" charset="0"/>
                <a:ea typeface="ＭＳ Ｐゴシック" pitchFamily="34" charset="-128"/>
              </a:rPr>
              <a:t>γ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</a:pPr>
            <a:endParaRPr lang="en-US" altLang="en-US" sz="1800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</a:pPr>
            <a:r>
              <a:rPr lang="en-US" altLang="en-US" sz="1800" dirty="0" smtClean="0">
                <a:ea typeface="ＭＳ Ｐゴシック" pitchFamily="34" charset="-128"/>
              </a:rPr>
              <a:t>(3) In </a:t>
            </a:r>
            <a:r>
              <a:rPr lang="en-US" altLang="en-US" sz="1800" dirty="0" err="1" smtClean="0">
                <a:ea typeface="ＭＳ Ｐゴシック" pitchFamily="34" charset="-128"/>
              </a:rPr>
              <a:t>procesul</a:t>
            </a:r>
            <a:r>
              <a:rPr lang="en-US" altLang="en-US" sz="1800" dirty="0" smtClean="0">
                <a:ea typeface="ＭＳ Ｐゴシック" pitchFamily="34" charset="-128"/>
              </a:rPr>
              <a:t> p, "decide" </a:t>
            </a:r>
            <a:r>
              <a:rPr lang="en-US" altLang="en-US" sz="1800" dirty="0" err="1" smtClean="0">
                <a:ea typeface="ＭＳ Ｐゴシック" pitchFamily="34" charset="-128"/>
              </a:rPr>
              <a:t>este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precedat</a:t>
            </a:r>
            <a:r>
              <a:rPr lang="en-US" altLang="en-US" sz="1800" dirty="0" smtClean="0">
                <a:ea typeface="ＭＳ Ｐゴシック" pitchFamily="34" charset="-128"/>
              </a:rPr>
              <a:t> de un </a:t>
            </a:r>
            <a:r>
              <a:rPr lang="en-US" altLang="en-US" sz="1800" dirty="0" err="1" smtClean="0">
                <a:ea typeface="ＭＳ Ｐゴシック" pitchFamily="34" charset="-128"/>
              </a:rPr>
              <a:t>eveniment</a:t>
            </a:r>
            <a:r>
              <a:rPr lang="en-US" altLang="en-US" sz="1800" dirty="0" smtClean="0">
                <a:ea typeface="ＭＳ Ｐゴシック" pitchFamily="34" charset="-128"/>
              </a:rPr>
              <a:t> in </a:t>
            </a:r>
            <a:r>
              <a:rPr lang="en-US" altLang="en-US" sz="1800" dirty="0" err="1" smtClean="0">
                <a:ea typeface="ＭＳ Ｐゴシック" pitchFamily="34" charset="-128"/>
              </a:rPr>
              <a:t>fiecare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proces</a:t>
            </a:r>
            <a:endParaRPr lang="en-US" altLang="en-US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s-ES" altLang="en-US" sz="1800" dirty="0" smtClean="0">
                <a:ea typeface="ＭＳ Ｐゴシック" pitchFamily="34" charset="-128"/>
              </a:rPr>
              <a:t>Fie </a:t>
            </a:r>
            <a:r>
              <a:rPr lang="es-E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s-ES" altLang="en-US" sz="1800" dirty="0" smtClean="0">
                <a:ea typeface="ＭＳ Ｐゴシック" pitchFamily="34" charset="-128"/>
              </a:rPr>
              <a:t> un in-</a:t>
            </a:r>
            <a:r>
              <a:rPr lang="es-ES" altLang="en-US" sz="1800" dirty="0" err="1" smtClean="0">
                <a:ea typeface="ＭＳ Ｐゴシック" pitchFamily="34" charset="-128"/>
              </a:rPr>
              <a:t>vecin</a:t>
            </a:r>
            <a:r>
              <a:rPr lang="es-ES" altLang="en-US" sz="1800" dirty="0" smtClean="0">
                <a:ea typeface="ＭＳ Ｐゴシック" pitchFamily="34" charset="-128"/>
              </a:rPr>
              <a:t> al lui </a:t>
            </a:r>
            <a:r>
              <a:rPr lang="es-E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s-ES" altLang="en-US" sz="1800" dirty="0" smtClean="0">
                <a:ea typeface="ＭＳ Ｐゴシック" pitchFamily="34" charset="-128"/>
              </a:rPr>
              <a:t>Fie </a:t>
            </a:r>
            <a:r>
              <a:rPr lang="es-ES" altLang="en-US" sz="1800" dirty="0" err="1" smtClean="0">
                <a:ea typeface="ＭＳ Ｐゴシック" pitchFamily="34" charset="-128"/>
              </a:rPr>
              <a:t>evenimentul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intern</a:t>
            </a:r>
            <a:r>
              <a:rPr lang="es-ES" altLang="en-US" sz="1800" dirty="0" smtClean="0">
                <a:ea typeface="ＭＳ Ｐゴシック" pitchFamily="34" charset="-128"/>
              </a:rPr>
              <a:t> lui </a:t>
            </a:r>
            <a:r>
              <a:rPr lang="es-E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s-ES" altLang="en-US" sz="1800" dirty="0" smtClean="0">
                <a:ea typeface="ＭＳ Ｐゴシック" pitchFamily="34" charset="-128"/>
              </a:rPr>
              <a:t>, </a:t>
            </a:r>
            <a:r>
              <a:rPr lang="es-ES" altLang="en-US" sz="1800" b="1" dirty="0" smtClean="0">
                <a:solidFill>
                  <a:srgbClr val="0000FF"/>
                </a:solidFill>
                <a:ea typeface="ＭＳ Ｐゴシック" pitchFamily="34" charset="-128"/>
              </a:rPr>
              <a:t>a</a:t>
            </a:r>
            <a:r>
              <a:rPr lang="en-US" altLang="en-US" sz="1800" b="1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s-ES" altLang="en-US" sz="1800" b="1" dirty="0" smtClean="0">
                <a:solidFill>
                  <a:srgbClr val="0000FF"/>
                </a:solidFill>
                <a:ea typeface="ＭＳ Ｐゴシック" pitchFamily="34" charset="-128"/>
              </a:rPr>
              <a:t>: </a:t>
            </a:r>
            <a:r>
              <a:rPr lang="fr-FR" altLang="en-US" sz="1800" b="1" dirty="0" err="1" smtClean="0">
                <a:solidFill>
                  <a:srgbClr val="0000FF"/>
                </a:solidFill>
                <a:ea typeface="ＭＳ Ｐゴシック" pitchFamily="34" charset="-128"/>
              </a:rPr>
              <a:t>NInc</a:t>
            </a:r>
            <a:r>
              <a:rPr lang="fr-FR" altLang="en-US" sz="1800" b="1" dirty="0" smtClean="0">
                <a:solidFill>
                  <a:srgbClr val="0000FF"/>
                </a:solidFill>
                <a:ea typeface="ＭＳ Ｐゴシック" pitchFamily="34" charset="-128"/>
              </a:rPr>
              <a:t> := </a:t>
            </a:r>
            <a:r>
              <a:rPr lang="fr-FR" altLang="en-US" sz="1800" b="1" dirty="0" err="1" smtClean="0">
                <a:solidFill>
                  <a:srgbClr val="0000FF"/>
                </a:solidFill>
                <a:ea typeface="ＭＳ Ｐゴシック" pitchFamily="34" charset="-128"/>
              </a:rPr>
              <a:t>NInc</a:t>
            </a:r>
            <a:r>
              <a:rPr lang="fr-FR" altLang="en-US" sz="1800" b="1" dirty="0" smtClean="0">
                <a:solidFill>
                  <a:srgbClr val="0000FF"/>
                </a:solidFill>
                <a:ea typeface="ＭＳ Ｐゴシック" pitchFamily="34" charset="-128"/>
              </a:rPr>
              <a:t> U {q}</a:t>
            </a:r>
          </a:p>
          <a:p>
            <a:pPr lvl="2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s-ES" altLang="en-US" sz="1800" dirty="0" err="1" smtClean="0">
                <a:ea typeface="ＭＳ Ｐゴシック" pitchFamily="34" charset="-128"/>
              </a:rPr>
              <a:t>conform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algoritmului</a:t>
            </a:r>
            <a:r>
              <a:rPr lang="es-ES" altLang="en-US" sz="1800" dirty="0" smtClean="0">
                <a:ea typeface="ＭＳ Ｐゴシック" pitchFamily="34" charset="-128"/>
              </a:rPr>
              <a:t>, a</a:t>
            </a:r>
            <a:r>
              <a:rPr lang="en-US" altLang="en-US" sz="1800" baseline="-25000" dirty="0" smtClean="0">
                <a:ea typeface="ＭＳ Ｐゴシック" pitchFamily="34" charset="-128"/>
              </a:rPr>
              <a:t>p</a:t>
            </a:r>
            <a:r>
              <a:rPr lang="es-ES" altLang="en-US" sz="1800" dirty="0" smtClean="0">
                <a:ea typeface="ＭＳ Ｐゴシック" pitchFamily="34" charset="-128"/>
              </a:rPr>
              <a:t> se </a:t>
            </a:r>
            <a:r>
              <a:rPr lang="es-ES" altLang="en-US" sz="1800" dirty="0" err="1" smtClean="0">
                <a:ea typeface="ＭＳ Ｐゴシック" pitchFamily="34" charset="-128"/>
              </a:rPr>
              <a:t>executa</a:t>
            </a:r>
            <a:r>
              <a:rPr lang="es-ES" altLang="en-US" sz="1800" dirty="0" smtClean="0">
                <a:ea typeface="ＭＳ Ｐゴシック" pitchFamily="34" charset="-128"/>
              </a:rPr>
              <a:t> daca </a:t>
            </a:r>
            <a:r>
              <a:rPr lang="es-ES" altLang="en-US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pentru</a:t>
            </a:r>
            <a:r>
              <a:rPr lang="es-E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fiecare</a:t>
            </a:r>
            <a:r>
              <a:rPr lang="es-E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 in-</a:t>
            </a:r>
            <a:r>
              <a:rPr lang="es-ES" altLang="en-US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vecin</a:t>
            </a:r>
            <a:r>
              <a:rPr lang="es-ES" altLang="en-US" sz="1800" dirty="0" smtClean="0">
                <a:ea typeface="ＭＳ Ｐゴシック" pitchFamily="34" charset="-128"/>
              </a:rPr>
              <a:t> r al lui q un </a:t>
            </a:r>
            <a:r>
              <a:rPr lang="es-ES" altLang="en-US" sz="1800" dirty="0" err="1" smtClean="0">
                <a:ea typeface="ＭＳ Ｐゴシック" pitchFamily="34" charset="-128"/>
              </a:rPr>
              <a:t>eveniment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din</a:t>
            </a:r>
            <a:r>
              <a:rPr lang="es-ES" altLang="en-US" sz="1800" dirty="0" smtClean="0">
                <a:ea typeface="ＭＳ Ｐゴシック" pitchFamily="34" charset="-128"/>
              </a:rPr>
              <a:t> r </a:t>
            </a:r>
            <a:r>
              <a:rPr lang="fr-FR" altLang="en-US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precede</a:t>
            </a:r>
            <a:r>
              <a:rPr lang="fr-FR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a</a:t>
            </a:r>
            <a:r>
              <a:rPr lang="es-ES" altLang="en-US" sz="1800" baseline="-25000" dirty="0" err="1" smtClean="0">
                <a:ea typeface="ＭＳ Ｐゴシック" pitchFamily="34" charset="-128"/>
              </a:rPr>
              <a:t>q</a:t>
            </a:r>
            <a:endParaRPr lang="es-ES" altLang="en-US" sz="1800" baseline="-250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s-ES" altLang="en-US" sz="1800" dirty="0" err="1" smtClean="0">
                <a:ea typeface="ＭＳ Ｐゴシック" pitchFamily="34" charset="-128"/>
              </a:rPr>
              <a:t>Procesul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s-ES" altLang="en-US" sz="1800" dirty="0" smtClean="0">
                <a:ea typeface="ＭＳ Ｐゴシック" pitchFamily="34" charset="-128"/>
              </a:rPr>
              <a:t> decide </a:t>
            </a:r>
            <a:r>
              <a:rPr lang="es-ES" altLang="en-US" sz="1800" dirty="0" err="1" smtClean="0">
                <a:ea typeface="ＭＳ Ｐゴシック" pitchFamily="34" charset="-128"/>
              </a:rPr>
              <a:t>doar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s-ES" altLang="en-US" sz="1800" dirty="0" err="1" smtClean="0">
                <a:ea typeface="ＭＳ Ｐゴシック" pitchFamily="34" charset="-128"/>
              </a:rPr>
              <a:t>cand</a:t>
            </a:r>
            <a:r>
              <a:rPr lang="es-E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Inc</a:t>
            </a:r>
            <a:r>
              <a:rPr lang="en-US" altLang="en-US" sz="1800" baseline="-25000" dirty="0" err="1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 = </a:t>
            </a:r>
            <a:r>
              <a:rPr lang="en-US" altLang="en-US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NInc</a:t>
            </a:r>
            <a:r>
              <a:rPr lang="en-US" altLang="en-US" sz="1800" baseline="-25000" dirty="0" err="1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en-US" sz="1800" dirty="0" smtClean="0">
                <a:ea typeface="ＭＳ Ｐゴシック" pitchFamily="34" charset="-128"/>
              </a:rPr>
              <a:t> = </a:t>
            </a:r>
            <a:r>
              <a:rPr lang="en-US" altLang="en-US" sz="1800" dirty="0" err="1" smtClean="0">
                <a:ea typeface="ＭＳ Ｐゴシック" pitchFamily="34" charset="-128"/>
              </a:rPr>
              <a:t>setul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tuturor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  <a:r>
              <a:rPr lang="en-US" altLang="en-US" sz="1800" dirty="0" err="1" smtClean="0">
                <a:ea typeface="ＭＳ Ｐゴシック" pitchFamily="34" charset="-128"/>
              </a:rPr>
              <a:t>proceselor</a:t>
            </a:r>
            <a:endParaRPr lang="es-ES" altLang="en-US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buFontTx/>
              <a:buNone/>
            </a:pPr>
            <a:endParaRPr lang="es-ES" altLang="en-US" sz="1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72816"/>
            <a:ext cx="8839200" cy="49327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à"/>
            </a:pPr>
            <a:r>
              <a:rPr lang="es-ES" altLang="en-US" sz="2000" dirty="0" err="1" smtClean="0">
                <a:ea typeface="ＭＳ Ｐゴシック" pitchFamily="34" charset="-128"/>
                <a:sym typeface="Wingdings" pitchFamily="2" charset="2"/>
              </a:rPr>
              <a:t>cand</a:t>
            </a:r>
            <a:r>
              <a:rPr lang="es-ES" altLang="en-US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s-ES" altLang="en-US" sz="2000" dirty="0" err="1" smtClean="0">
                <a:ea typeface="ＭＳ Ｐゴシック" pitchFamily="34" charset="-128"/>
                <a:sym typeface="Wingdings" pitchFamily="2" charset="2"/>
              </a:rPr>
              <a:t>procesul</a:t>
            </a:r>
            <a:r>
              <a:rPr lang="es-ES" altLang="en-US" sz="2000" dirty="0" smtClean="0">
                <a:ea typeface="ＭＳ Ｐゴシック" pitchFamily="34" charset="-128"/>
                <a:sym typeface="Wingdings" pitchFamily="2" charset="2"/>
              </a:rPr>
              <a:t> p </a:t>
            </a:r>
            <a:r>
              <a:rPr lang="es-ES" altLang="en-US" sz="2000" dirty="0" err="1" smtClean="0">
                <a:ea typeface="ＭＳ Ｐゴシック" pitchFamily="34" charset="-128"/>
                <a:sym typeface="Wingdings" pitchFamily="2" charset="2"/>
              </a:rPr>
              <a:t>ia</a:t>
            </a:r>
            <a:r>
              <a:rPr lang="es-ES" altLang="en-US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s-ES" altLang="en-US" sz="2000" dirty="0" err="1" smtClean="0">
                <a:ea typeface="ＭＳ Ｐゴシック" pitchFamily="34" charset="-128"/>
                <a:sym typeface="Wingdings" pitchFamily="2" charset="2"/>
              </a:rPr>
              <a:t>decizia</a:t>
            </a:r>
            <a:r>
              <a:rPr lang="es-ES" altLang="en-US" sz="2000" dirty="0" smtClean="0">
                <a:ea typeface="ＭＳ Ｐゴシック" pitchFamily="34" charset="-128"/>
                <a:sym typeface="Wingdings" pitchFamily="2" charset="2"/>
              </a:rPr>
              <a:t>:</a:t>
            </a: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s-ES" altLang="en-US" sz="2000" dirty="0" smtClean="0">
                <a:ea typeface="ＭＳ Ｐゴシック" pitchFamily="34" charset="-128"/>
                <a:sym typeface="Wingdings" pitchFamily="2" charset="2"/>
              </a:rPr>
              <a:t> p </a:t>
            </a:r>
            <a:r>
              <a:rPr lang="fr-FR" altLang="en-US" sz="2000" dirty="0" smtClean="0">
                <a:ea typeface="ＭＳ Ｐゴシック" pitchFamily="34" charset="-128"/>
              </a:rPr>
              <a:t>€ </a:t>
            </a:r>
            <a:r>
              <a:rPr lang="fr-FR" altLang="en-US" sz="2000" dirty="0" err="1" smtClean="0">
                <a:ea typeface="ＭＳ Ｐゴシック" pitchFamily="34" charset="-128"/>
              </a:rPr>
              <a:t>Inc</a:t>
            </a:r>
            <a:endParaRPr lang="fr-FR" altLang="en-US" sz="2000" dirty="0" smtClean="0">
              <a:ea typeface="ＭＳ Ｐゴシック" pitchFamily="34" charset="-128"/>
            </a:endParaRP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fr-FR" altLang="en-US" sz="2000" dirty="0" smtClean="0">
                <a:ea typeface="ＭＳ Ｐゴシック" pitchFamily="34" charset="-128"/>
              </a:rPr>
              <a:t> in-</a:t>
            </a:r>
            <a:r>
              <a:rPr lang="fr-FR" altLang="en-US" sz="2000" dirty="0" err="1" smtClean="0">
                <a:ea typeface="ＭＳ Ｐゴシック" pitchFamily="34" charset="-128"/>
              </a:rPr>
              <a:t>vecinul</a:t>
            </a:r>
            <a:r>
              <a:rPr lang="fr-FR" altLang="en-US" sz="2000" dirty="0" smtClean="0">
                <a:ea typeface="ＭＳ Ｐゴシック" pitchFamily="34" charset="-128"/>
              </a:rPr>
              <a:t> q € </a:t>
            </a:r>
            <a:r>
              <a:rPr lang="fr-FR" altLang="en-US" sz="2000" dirty="0" err="1" smtClean="0">
                <a:ea typeface="ＭＳ Ｐゴシック" pitchFamily="34" charset="-128"/>
              </a:rPr>
              <a:t>Inc</a:t>
            </a:r>
            <a:r>
              <a:rPr lang="fr-FR" altLang="en-US" sz="2000" dirty="0" smtClean="0">
                <a:ea typeface="ＭＳ Ｐゴシック" pitchFamily="34" charset="-128"/>
              </a:rPr>
              <a:t> si q € </a:t>
            </a:r>
            <a:r>
              <a:rPr lang="fr-FR" altLang="en-US" sz="2000" dirty="0" err="1" smtClean="0">
                <a:ea typeface="ＭＳ Ｐゴシック" pitchFamily="34" charset="-128"/>
              </a:rPr>
              <a:t>NInc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deci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decizia</a:t>
            </a:r>
            <a:r>
              <a:rPr lang="fr-FR" altLang="en-US" sz="2000" dirty="0" smtClean="0">
                <a:ea typeface="ＭＳ Ｐゴシック" pitchFamily="34" charset="-128"/>
              </a:rPr>
              <a:t> lui p este </a:t>
            </a:r>
            <a:r>
              <a:rPr lang="fr-FR" altLang="en-US" sz="2000" dirty="0" err="1" smtClean="0">
                <a:ea typeface="ＭＳ Ｐゴシック" pitchFamily="34" charset="-128"/>
              </a:rPr>
              <a:t>precedata</a:t>
            </a:r>
            <a:r>
              <a:rPr lang="fr-FR" altLang="en-US" sz="2000" dirty="0" smtClean="0">
                <a:ea typeface="ＭＳ Ｐゴシック" pitchFamily="34" charset="-128"/>
              </a:rPr>
              <a:t> de un </a:t>
            </a:r>
            <a:r>
              <a:rPr lang="fr-FR" altLang="en-US" sz="2000" dirty="0" err="1" smtClean="0">
                <a:ea typeface="ＭＳ Ｐゴシック" pitchFamily="34" charset="-128"/>
              </a:rPr>
              <a:t>eveniment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din</a:t>
            </a:r>
            <a:r>
              <a:rPr lang="fr-FR" altLang="en-US" sz="2000" dirty="0" smtClean="0">
                <a:ea typeface="ＭＳ Ｐゴシック" pitchFamily="34" charset="-128"/>
              </a:rPr>
              <a:t> q si un </a:t>
            </a:r>
            <a:r>
              <a:rPr lang="fr-FR" altLang="en-US" sz="2000" dirty="0" err="1" smtClean="0">
                <a:ea typeface="ＭＳ Ｐゴシック" pitchFamily="34" charset="-128"/>
              </a:rPr>
              <a:t>eveniment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din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fiecare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din</a:t>
            </a:r>
            <a:r>
              <a:rPr lang="fr-FR" altLang="en-US" sz="2000" dirty="0" smtClean="0">
                <a:ea typeface="ＭＳ Ｐゴシック" pitchFamily="34" charset="-128"/>
              </a:rPr>
              <a:t> in-</a:t>
            </a:r>
            <a:r>
              <a:rPr lang="fr-FR" altLang="en-US" sz="2000" dirty="0" err="1" smtClean="0">
                <a:ea typeface="ＭＳ Ｐゴシック" pitchFamily="34" charset="-128"/>
              </a:rPr>
              <a:t>vecinii</a:t>
            </a:r>
            <a:r>
              <a:rPr lang="fr-FR" altLang="en-US" sz="2000" dirty="0" smtClean="0">
                <a:ea typeface="ＭＳ Ｐゴシック" pitchFamily="34" charset="-128"/>
              </a:rPr>
              <a:t> lui q</a:t>
            </a: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relatia</a:t>
            </a:r>
            <a:r>
              <a:rPr lang="fr-FR" altLang="en-US" sz="2000" dirty="0" smtClean="0">
                <a:ea typeface="ＭＳ Ｐゴシック" pitchFamily="34" charset="-128"/>
              </a:rPr>
              <a:t> este </a:t>
            </a:r>
            <a:r>
              <a:rPr lang="fr-FR" altLang="en-US" sz="2000" dirty="0" err="1" smtClean="0">
                <a:ea typeface="ＭＳ Ｐゴシック" pitchFamily="34" charset="-128"/>
              </a:rPr>
              <a:t>valabila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pentru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oricare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doua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procese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din</a:t>
            </a:r>
            <a:r>
              <a:rPr lang="fr-FR" altLang="en-US" sz="2000" dirty="0" smtClean="0">
                <a:ea typeface="ＭＳ Ｐゴシック" pitchFamily="34" charset="-128"/>
              </a:rPr>
              <a:t> care </a:t>
            </a:r>
            <a:r>
              <a:rPr lang="fr-FR" altLang="en-US" sz="2000" dirty="0" err="1" smtClean="0">
                <a:ea typeface="ＭＳ Ｐゴシック" pitchFamily="34" charset="-128"/>
              </a:rPr>
              <a:t>unul</a:t>
            </a:r>
            <a:r>
              <a:rPr lang="fr-FR" altLang="en-US" sz="2000" dirty="0" smtClean="0">
                <a:ea typeface="ＭＳ Ｐゴシック" pitchFamily="34" charset="-128"/>
              </a:rPr>
              <a:t> este in-</a:t>
            </a:r>
            <a:r>
              <a:rPr lang="fr-FR" altLang="en-US" sz="2000" dirty="0" err="1" smtClean="0">
                <a:ea typeface="ＭＳ Ｐゴシック" pitchFamily="34" charset="-128"/>
              </a:rPr>
              <a:t>vecinul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celuilalt</a:t>
            </a:r>
            <a:endParaRPr lang="fr-FR" altLang="en-US" sz="2000" dirty="0" smtClean="0">
              <a:ea typeface="ＭＳ Ｐゴシック" pitchFamily="34" charset="-128"/>
            </a:endParaRP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retea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conexa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fr-FR" altLang="en-US" sz="2000" dirty="0" err="1" smtClean="0">
                <a:ea typeface="ＭＳ Ｐゴシック" pitchFamily="34" charset="-128"/>
              </a:rPr>
              <a:t>decizia</a:t>
            </a:r>
            <a:r>
              <a:rPr lang="fr-FR" altLang="en-US" sz="2000" dirty="0" smtClean="0">
                <a:ea typeface="ＭＳ Ｐゴシック" pitchFamily="34" charset="-128"/>
              </a:rPr>
              <a:t> lui p este </a:t>
            </a:r>
            <a:r>
              <a:rPr lang="fr-FR" altLang="en-US" sz="2000" dirty="0" err="1" smtClean="0">
                <a:ea typeface="ＭＳ Ｐゴシック" pitchFamily="34" charset="-128"/>
              </a:rPr>
              <a:t>precedata</a:t>
            </a:r>
            <a:r>
              <a:rPr lang="fr-FR" altLang="en-US" sz="2000" dirty="0" smtClean="0">
                <a:ea typeface="ＭＳ Ｐゴシック" pitchFamily="34" charset="-128"/>
              </a:rPr>
              <a:t> de un </a:t>
            </a:r>
            <a:r>
              <a:rPr lang="fr-FR" altLang="en-US" sz="2000" dirty="0" err="1" smtClean="0">
                <a:ea typeface="ＭＳ Ｐゴシック" pitchFamily="34" charset="-128"/>
              </a:rPr>
              <a:t>eveniment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din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fiecare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din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celelalte</a:t>
            </a:r>
            <a:r>
              <a:rPr lang="fr-FR" altLang="en-US" sz="2000" dirty="0" smtClean="0">
                <a:ea typeface="ＭＳ Ｐゴシック" pitchFamily="34" charset="-128"/>
              </a:rPr>
              <a:t> </a:t>
            </a:r>
            <a:r>
              <a:rPr lang="fr-FR" altLang="en-US" sz="2000" dirty="0" err="1" smtClean="0">
                <a:ea typeface="ＭＳ Ｐゴシック" pitchFamily="34" charset="-128"/>
              </a:rPr>
              <a:t>procese</a:t>
            </a:r>
            <a:endParaRPr lang="fr-FR" altLang="en-US" sz="2000" dirty="0" smtClean="0">
              <a:ea typeface="ＭＳ Ｐゴシック" pitchFamily="34" charset="-128"/>
            </a:endParaRP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</a:pPr>
            <a:endParaRPr lang="fr-FR" altLang="en-US" sz="2000" dirty="0" smtClean="0">
              <a:ea typeface="ＭＳ Ｐゴシック" pitchFamily="34" charset="-128"/>
            </a:endParaRPr>
          </a:p>
          <a:p>
            <a:pPr marL="400050" lvl="1" indent="0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à"/>
            </a:pPr>
            <a:endParaRPr lang="es-ES" alt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01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r>
              <a:rPr lang="ro-RO" sz="4000" dirty="0" smtClean="0"/>
              <a:t>Sumar</a:t>
            </a:r>
            <a:endParaRPr lang="en-US" sz="40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5445223"/>
          </a:xfrm>
        </p:spPr>
        <p:txBody>
          <a:bodyPr/>
          <a:lstStyle/>
          <a:p>
            <a:r>
              <a:rPr lang="ro-RO" sz="2800" dirty="0" smtClean="0"/>
              <a:t>Sisteme de tranziții</a:t>
            </a:r>
            <a:endParaRPr lang="en-US" sz="2800" dirty="0" smtClean="0"/>
          </a:p>
          <a:p>
            <a:r>
              <a:rPr lang="ro-RO" sz="2800" dirty="0" smtClean="0"/>
              <a:t>Caracteristici ale algoritmilor undă</a:t>
            </a:r>
            <a:endParaRPr lang="en-US" sz="2800" dirty="0" smtClean="0"/>
          </a:p>
          <a:p>
            <a:r>
              <a:rPr lang="ro-RO" sz="2800" dirty="0" smtClean="0"/>
              <a:t>Algoritmul inel</a:t>
            </a:r>
            <a:endParaRPr lang="en-US" sz="2800" dirty="0" smtClean="0"/>
          </a:p>
          <a:p>
            <a:r>
              <a:rPr lang="ro-RO" sz="2800" dirty="0" smtClean="0"/>
              <a:t>Algoritmul arbore</a:t>
            </a:r>
            <a:endParaRPr lang="en-US" sz="2800" dirty="0" smtClean="0"/>
          </a:p>
          <a:p>
            <a:r>
              <a:rPr lang="ro-RO" sz="2800" dirty="0" smtClean="0"/>
              <a:t>Algoritmul ecou</a:t>
            </a:r>
            <a:endParaRPr lang="en-US" sz="2800" dirty="0" smtClean="0"/>
          </a:p>
          <a:p>
            <a:r>
              <a:rPr lang="ro-RO" sz="2800" dirty="0" smtClean="0"/>
              <a:t>Algoritmul fazelor</a:t>
            </a:r>
            <a:endParaRPr lang="en-US" sz="2800" dirty="0" smtClean="0"/>
          </a:p>
          <a:p>
            <a:r>
              <a:rPr lang="ro-RO" sz="2800" dirty="0" smtClean="0"/>
              <a:t>Algoritmul lui Finn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07504" y="2924175"/>
            <a:ext cx="8928992" cy="1066800"/>
          </a:xfrm>
        </p:spPr>
        <p:txBody>
          <a:bodyPr/>
          <a:lstStyle/>
          <a:p>
            <a:r>
              <a:rPr lang="ro-RO" dirty="0" smtClean="0"/>
              <a:t>Întrebări?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3"/>
              </a:xfrm>
            </p:spPr>
            <p:txBody>
              <a:bodyPr anchor="ctr" anchorCtr="0"/>
              <a:lstStyle/>
              <a:p>
                <a:pPr eaLnBrk="1" hangingPunct="1">
                  <a:lnSpc>
                    <a:spcPct val="70000"/>
                  </a:lnSpc>
                  <a:spcAft>
                    <a:spcPts val="600"/>
                  </a:spcAft>
                </a:pPr>
                <a:r>
                  <a:rPr lang="en-US" sz="2000" dirty="0" smtClean="0"/>
                  <a:t>O </a:t>
                </a:r>
                <a:r>
                  <a:rPr lang="en-US" sz="2000" dirty="0" err="1" smtClean="0"/>
                  <a:t>secven</a:t>
                </a:r>
                <a:r>
                  <a:rPr lang="ro-RO" sz="2000" dirty="0" smtClean="0"/>
                  <a:t>ță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maximal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dac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: </a:t>
                </a:r>
              </a:p>
              <a:p>
                <a:pPr lvl="1" eaLnBrk="1" hangingPunct="1">
                  <a:lnSpc>
                    <a:spcPct val="70000"/>
                  </a:lnSpc>
                  <a:spcAft>
                    <a:spcPts val="600"/>
                  </a:spcAft>
                </a:pPr>
                <a:r>
                  <a:rPr lang="en-US" sz="2000" dirty="0" smtClean="0"/>
                  <a:t>Este </a:t>
                </a:r>
                <a:r>
                  <a:rPr lang="en-US" sz="2000" dirty="0" err="1" smtClean="0"/>
                  <a:t>infinit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sau</a:t>
                </a:r>
                <a:endParaRPr lang="en-US" sz="2000" dirty="0" smtClean="0"/>
              </a:p>
              <a:p>
                <a:pPr lvl="1" eaLnBrk="1" hangingPunct="1">
                  <a:lnSpc>
                    <a:spcPct val="70000"/>
                  </a:lnSpc>
                  <a:spcAft>
                    <a:spcPts val="600"/>
                  </a:spcAft>
                </a:pPr>
                <a:r>
                  <a:rPr lang="en-US" sz="2000" dirty="0" err="1" smtClean="0"/>
                  <a:t>Sf</a:t>
                </a:r>
                <a:r>
                  <a:rPr lang="ro-RO" sz="2000" dirty="0" smtClean="0"/>
                  <a:t>â</a:t>
                </a:r>
                <a:r>
                  <a:rPr lang="en-US" sz="2000" dirty="0" smtClean="0"/>
                  <a:t>r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e</a:t>
                </a:r>
                <a:r>
                  <a:rPr lang="ro-RO" sz="2000" dirty="0" smtClean="0"/>
                  <a:t>ș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î</a:t>
                </a:r>
                <a:r>
                  <a:rPr lang="en-US" sz="2000" dirty="0" err="1" smtClean="0"/>
                  <a:t>ntr</a:t>
                </a:r>
                <a:r>
                  <a:rPr lang="en-US" sz="2000" dirty="0" smtClean="0"/>
                  <a:t>-o </a:t>
                </a:r>
                <a:r>
                  <a:rPr lang="en-US" sz="2000" dirty="0" err="1" smtClean="0"/>
                  <a:t>configura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terminal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.</a:t>
                </a:r>
              </a:p>
              <a:p>
                <a:pPr eaLnBrk="1" hangingPunct="1">
                  <a:lnSpc>
                    <a:spcPct val="70000"/>
                  </a:lnSpc>
                  <a:spcAft>
                    <a:spcPts val="600"/>
                  </a:spcAft>
                </a:pPr>
                <a:r>
                  <a:rPr lang="en-US" sz="2000" dirty="0" err="1" smtClean="0"/>
                  <a:t>Configura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tangibil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2000" dirty="0" smtClean="0"/>
                  <a:t> din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dac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exist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o </a:t>
                </a:r>
                <a:r>
                  <a:rPr lang="en-US" sz="2000" dirty="0" err="1" smtClean="0"/>
                  <a:t>secven</a:t>
                </a:r>
                <a:r>
                  <a:rPr lang="ro-RO" sz="2000" dirty="0" smtClean="0"/>
                  <a:t>ță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1" i="1" smtClean="0">
                            <a:solidFill>
                              <a:srgbClr val="FF4A3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  <a:ea typeface="Cambria Math"/>
                          </a:rPr>
                          <m:t>𝜸</m:t>
                        </m:r>
                      </m:e>
                      <m:sub>
                        <m: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ro-RO" sz="2000" b="1" i="1">
                        <a:solidFill>
                          <a:srgbClr val="FF4A3E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  <a:ea typeface="Cambria Math"/>
                          </a:rPr>
                          <m:t>𝜸</m:t>
                        </m:r>
                      </m:e>
                      <m:sub>
                        <m: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ro-RO" sz="2000" b="1" i="1">
                        <a:solidFill>
                          <a:srgbClr val="FF4A3E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  <a:ea typeface="Cambria Math"/>
                          </a:rPr>
                          <m:t>𝜸</m:t>
                        </m:r>
                      </m:e>
                      <m:sub>
                        <m: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ro-RO" sz="2000" b="1" i="1" smtClean="0">
                        <a:solidFill>
                          <a:srgbClr val="FF4A3E"/>
                        </a:solidFill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1" i="1">
                            <a:solidFill>
                              <a:srgbClr val="FF4A3E"/>
                            </a:solidFill>
                            <a:latin typeface="Cambria Math"/>
                            <a:ea typeface="Cambria Math"/>
                          </a:rPr>
                          <m:t>𝜸</m:t>
                        </m:r>
                      </m:e>
                      <m:sub>
                        <m:r>
                          <a:rPr lang="ro-RO" sz="2000" b="1" i="1" smtClean="0">
                            <a:solidFill>
                              <a:srgbClr val="FF4A3E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ro-RO" sz="2000" dirty="0" smtClean="0"/>
                  <a:t> </a:t>
                </a:r>
                <a:r>
                  <a:rPr lang="en-US" sz="2000" dirty="0" smtClean="0"/>
                  <a:t>a.</a:t>
                </a:r>
                <a:r>
                  <a:rPr lang="ro-RO" sz="2000" dirty="0" smtClean="0"/>
                  <a:t>î</a:t>
                </a:r>
                <a:r>
                  <a:rPr lang="en-US" sz="2000" dirty="0" smtClean="0"/>
                  <a:t>.: </a:t>
                </a:r>
                <a:endParaRPr lang="ro-RO" sz="2000" dirty="0" smtClean="0"/>
              </a:p>
              <a:p>
                <a:pPr eaLnBrk="1" hangingPunct="1">
                  <a:lnSpc>
                    <a:spcPct val="70000"/>
                  </a:lnSpc>
                  <a:spcAft>
                    <a:spcPts val="600"/>
                  </a:spcAft>
                  <a:buFontTx/>
                  <a:buNone/>
                </a:pPr>
                <a:r>
                  <a:rPr lang="ro-RO" sz="20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r>
                          <a:rPr lang="ro-RO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ro-RO" sz="2000" i="1" dirty="0" smtClean="0">
                  <a:latin typeface="Cambria Math"/>
                </a:endParaRPr>
              </a:p>
              <a:p>
                <a:pPr eaLnBrk="1" hangingPunct="1">
                  <a:lnSpc>
                    <a:spcPct val="70000"/>
                  </a:lnSpc>
                  <a:spcAft>
                    <a:spcPts val="600"/>
                  </a:spcAft>
                  <a:buFontTx/>
                  <a:buNone/>
                </a:pPr>
                <a:r>
                  <a:rPr lang="ro-RO" sz="20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/>
                        <a:ea typeface="Cambria Math"/>
                      </a:rPr>
                      <m:t>δ</m:t>
                    </m:r>
                    <m:r>
                      <a:rPr lang="ro-RO" sz="2000" b="0" i="0" smtClean="0">
                        <a:latin typeface="Cambria Math"/>
                      </a:rPr>
                      <m:t>=</m:t>
                    </m:r>
                    <m:r>
                      <a:rPr lang="ro-RO" sz="200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o-RO" sz="2000" dirty="0" smtClean="0"/>
              </a:p>
              <a:p>
                <a:pPr eaLnBrk="1" hangingPunct="1">
                  <a:lnSpc>
                    <a:spcPct val="70000"/>
                  </a:lnSpc>
                  <a:spcAft>
                    <a:spcPts val="600"/>
                  </a:spcAft>
                  <a:buFontTx/>
                  <a:buNone/>
                </a:pPr>
                <a:r>
                  <a:rPr lang="ro-RO" sz="2000" dirty="0"/>
                  <a:t>	</a:t>
                </a:r>
                <a:r>
                  <a:rPr lang="ro-RO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ro-RO" sz="200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ro-RO" sz="2000" i="1">
                        <a:latin typeface="Cambria Math"/>
                      </a:rPr>
                      <m:t>,</m:t>
                    </m:r>
                    <m:r>
                      <a:rPr lang="ro-RO" sz="2000" b="0" i="1" smtClean="0">
                        <a:latin typeface="Cambria Math"/>
                      </a:rPr>
                      <m:t> </m:t>
                    </m:r>
                    <m:r>
                      <a:rPr lang="ro-RO" sz="2000" b="0" i="1" smtClean="0">
                        <a:latin typeface="Cambria Math"/>
                      </a:rPr>
                      <m:t>𝑝𝑒𝑛𝑡𝑟𝑢</m:t>
                    </m:r>
                    <m:r>
                      <a:rPr lang="ro-RO" sz="2000" b="0" i="1" smtClean="0">
                        <a:latin typeface="Cambria Math"/>
                      </a:rPr>
                      <m:t> </m:t>
                    </m:r>
                    <m:r>
                      <a:rPr lang="ro-RO" sz="2000" b="0" i="1" smtClean="0">
                        <a:latin typeface="Cambria Math"/>
                      </a:rPr>
                      <m:t>𝑖</m:t>
                    </m:r>
                    <m:r>
                      <a:rPr lang="ro-RO" sz="20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ro-RO" sz="2000" b="0" i="1" smtClean="0">
                            <a:latin typeface="Cambria Math"/>
                          </a:rPr>
                          <m:t>0, </m:t>
                        </m:r>
                        <m:r>
                          <a:rPr lang="ro-RO" sz="2000" b="0" i="1" smtClean="0">
                            <a:latin typeface="Cambria Math"/>
                          </a:rPr>
                          <m:t>𝑘</m:t>
                        </m:r>
                        <m:r>
                          <a:rPr lang="ro-RO" sz="2000" b="0" i="1" smtClean="0">
                            <a:latin typeface="Cambria Math"/>
                          </a:rPr>
                          <m:t>−1</m:t>
                        </m:r>
                      </m:e>
                    </m:acc>
                  </m:oMath>
                </a14:m>
                <a:r>
                  <a:rPr lang="en-US" sz="2000" dirty="0" smtClean="0"/>
                  <a:t> </a:t>
                </a:r>
                <a:endParaRPr lang="ro-RO" sz="2000" dirty="0" smtClean="0"/>
              </a:p>
              <a:p>
                <a:pPr eaLnBrk="1" hangingPunct="1">
                  <a:lnSpc>
                    <a:spcPct val="70000"/>
                  </a:lnSpc>
                  <a:spcAft>
                    <a:spcPts val="600"/>
                  </a:spcAft>
                  <a:buFontTx/>
                  <a:buNone/>
                </a:pPr>
                <a:endParaRPr lang="en-US" sz="2000" dirty="0" smtClean="0"/>
              </a:p>
              <a:p>
                <a:pPr eaLnBrk="1" hangingPunct="1">
                  <a:lnSpc>
                    <a:spcPct val="70000"/>
                  </a:lnSpc>
                  <a:spcAft>
                    <a:spcPts val="600"/>
                  </a:spcAft>
                </a:pPr>
                <a:r>
                  <a:rPr lang="en-US" sz="2000" dirty="0" smtClean="0"/>
                  <a:t>Un </a:t>
                </a:r>
                <a:r>
                  <a:rPr lang="en-US" sz="2000" b="1" dirty="0" err="1" smtClean="0"/>
                  <a:t>sistem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distribuit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const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dintr</a:t>
                </a:r>
                <a:r>
                  <a:rPr lang="en-US" sz="2000" dirty="0" smtClean="0"/>
                  <a:t>-o </a:t>
                </a:r>
                <a:r>
                  <a:rPr lang="en-US" sz="2000" dirty="0" err="1" smtClean="0">
                    <a:solidFill>
                      <a:srgbClr val="FF0000"/>
                    </a:solidFill>
                  </a:rPr>
                  <a:t>colec</a:t>
                </a:r>
                <a:r>
                  <a:rPr lang="ro-RO" sz="2000" dirty="0" smtClean="0">
                    <a:solidFill>
                      <a:srgbClr val="FF0000"/>
                    </a:solidFill>
                  </a:rPr>
                  <a:t>ț</a:t>
                </a:r>
                <a:r>
                  <a:rPr lang="en-US" sz="2000" dirty="0" err="1" smtClean="0">
                    <a:solidFill>
                      <a:srgbClr val="FF0000"/>
                    </a:solidFill>
                  </a:rPr>
                  <a:t>ie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de </a:t>
                </a:r>
                <a:r>
                  <a:rPr lang="en-US" sz="2000" dirty="0" err="1" smtClean="0">
                    <a:solidFill>
                      <a:srgbClr val="FF0000"/>
                    </a:solidFill>
                  </a:rPr>
                  <a:t>procese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un </a:t>
                </a:r>
                <a:r>
                  <a:rPr lang="en-US" sz="2000" dirty="0" err="1" smtClean="0">
                    <a:solidFill>
                      <a:srgbClr val="FF0000"/>
                    </a:solidFill>
                  </a:rPr>
                  <a:t>subsistem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de </a:t>
                </a:r>
                <a:r>
                  <a:rPr lang="en-US" sz="2000" dirty="0" err="1" smtClean="0">
                    <a:solidFill>
                      <a:srgbClr val="FF0000"/>
                    </a:solidFill>
                  </a:rPr>
                  <a:t>comunica</a:t>
                </a:r>
                <a:r>
                  <a:rPr lang="ro-RO" sz="2000" dirty="0" smtClean="0">
                    <a:solidFill>
                      <a:srgbClr val="FF0000"/>
                    </a:solidFill>
                  </a:rPr>
                  <a:t>ț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ii</a:t>
                </a:r>
                <a:r>
                  <a:rPr lang="ro-RO" sz="2000" dirty="0" smtClean="0"/>
                  <a:t>.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  <a:spcAft>
                    <a:spcPts val="600"/>
                  </a:spcAft>
                </a:pPr>
                <a:r>
                  <a:rPr lang="en-US" sz="2000" b="1" dirty="0" err="1" smtClean="0"/>
                  <a:t>Conven</a:t>
                </a:r>
                <a:r>
                  <a:rPr lang="ro-RO" sz="2000" b="1" dirty="0" smtClean="0"/>
                  <a:t>ț</a:t>
                </a:r>
                <a:r>
                  <a:rPr lang="en-US" sz="2000" b="1" dirty="0" smtClean="0"/>
                  <a:t>ii:</a:t>
                </a:r>
              </a:p>
              <a:p>
                <a:pPr lvl="1" eaLnBrk="1" hangingPunct="1">
                  <a:lnSpc>
                    <a:spcPct val="70000"/>
                  </a:lnSpc>
                  <a:spcAft>
                    <a:spcPts val="600"/>
                  </a:spcAft>
                </a:pPr>
                <a:r>
                  <a:rPr lang="en-US" sz="2000" dirty="0" err="1" smtClean="0"/>
                  <a:t>pentru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sistem</a:t>
                </a:r>
                <a:r>
                  <a:rPr lang="en-US" sz="2000" dirty="0" smtClean="0"/>
                  <a:t>: </a:t>
                </a:r>
                <a:r>
                  <a:rPr lang="en-US" sz="2000" b="1" dirty="0" err="1" smtClean="0"/>
                  <a:t>tranzi</a:t>
                </a:r>
                <a:r>
                  <a:rPr lang="ro-RO" sz="2000" b="1" dirty="0" smtClean="0"/>
                  <a:t>ț</a:t>
                </a:r>
                <a:r>
                  <a:rPr lang="en-US" sz="2000" b="1" dirty="0" smtClean="0"/>
                  <a:t>ii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:r>
                  <a:rPr lang="en-US" sz="2000" b="1" dirty="0" err="1" smtClean="0"/>
                  <a:t>configura</a:t>
                </a:r>
                <a:r>
                  <a:rPr lang="ro-RO" sz="2000" b="1" dirty="0" smtClean="0"/>
                  <a:t>ț</a:t>
                </a:r>
                <a:r>
                  <a:rPr lang="en-US" sz="2000" b="1" dirty="0" smtClean="0"/>
                  <a:t>ii</a:t>
                </a:r>
                <a:endParaRPr lang="en-US" sz="2000" dirty="0" smtClean="0"/>
              </a:p>
              <a:p>
                <a:pPr lvl="1" eaLnBrk="1" hangingPunct="1">
                  <a:lnSpc>
                    <a:spcPct val="70000"/>
                  </a:lnSpc>
                  <a:spcAft>
                    <a:spcPts val="600"/>
                  </a:spcAft>
                </a:pPr>
                <a:r>
                  <a:rPr lang="en-US" sz="2000" dirty="0" err="1" smtClean="0"/>
                  <a:t>pentru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: </a:t>
                </a:r>
                <a:r>
                  <a:rPr lang="en-US" sz="2000" b="1" dirty="0" err="1" smtClean="0"/>
                  <a:t>evenimente</a:t>
                </a:r>
                <a:r>
                  <a:rPr lang="en-US" sz="2000" b="1" dirty="0" smtClean="0"/>
                  <a:t> (interne</a:t>
                </a:r>
                <a:r>
                  <a:rPr lang="ro-RO" sz="2000" b="1" dirty="0" smtClean="0"/>
                  <a:t> </a:t>
                </a:r>
                <a:r>
                  <a:rPr lang="en-US" sz="2000" b="1" dirty="0" smtClean="0"/>
                  <a:t>/</a:t>
                </a:r>
                <a:r>
                  <a:rPr lang="ro-RO" sz="2000" b="1" dirty="0" smtClean="0"/>
                  <a:t> </a:t>
                </a:r>
                <a:r>
                  <a:rPr lang="en-US" sz="2000" b="1" dirty="0" err="1" smtClean="0"/>
                  <a:t>send,receive</a:t>
                </a:r>
                <a:r>
                  <a:rPr lang="en-US" sz="2000" b="1" dirty="0" smtClean="0"/>
                  <a:t>)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:r>
                  <a:rPr lang="en-US" sz="2000" b="1" dirty="0" err="1" smtClean="0"/>
                  <a:t>st</a:t>
                </a:r>
                <a:r>
                  <a:rPr lang="ro-RO" sz="2000" b="1" dirty="0" smtClean="0"/>
                  <a:t>ă</a:t>
                </a:r>
                <a:r>
                  <a:rPr lang="en-US" sz="2000" b="1" dirty="0" err="1" smtClean="0"/>
                  <a:t>ri</a:t>
                </a:r>
                <a:r>
                  <a:rPr lang="en-US" sz="2000" b="1" dirty="0" smtClean="0"/>
                  <a:t> </a:t>
                </a:r>
                <a:endParaRPr lang="en-US" sz="2000" dirty="0" smtClean="0"/>
              </a:p>
              <a:p>
                <a:pPr eaLnBrk="1" hangingPunct="1">
                  <a:lnSpc>
                    <a:spcPct val="70000"/>
                  </a:lnSpc>
                  <a:spcAft>
                    <a:spcPts val="600"/>
                  </a:spcAft>
                </a:pPr>
                <a:r>
                  <a:rPr lang="en-US" sz="2000" dirty="0" err="1" smtClean="0"/>
                  <a:t>Unei</a:t>
                </a:r>
                <a:r>
                  <a:rPr lang="en-US" sz="2000" dirty="0" smtClean="0"/>
                  <a:t>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execu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ț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ii</a:t>
                </a:r>
                <a:r>
                  <a:rPr lang="en-US" sz="2000" dirty="0" smtClean="0"/>
                  <a:t> E </a:t>
                </a:r>
                <a:r>
                  <a:rPr lang="ro-RO" sz="2000" dirty="0" smtClean="0"/>
                  <a:t>î</a:t>
                </a:r>
                <a:r>
                  <a:rPr lang="en-US" sz="2000" dirty="0" smtClean="0"/>
                  <a:t>i </a:t>
                </a:r>
                <a:r>
                  <a:rPr lang="en-US" sz="2000" dirty="0" err="1" smtClean="0"/>
                  <a:t>corespunde</a:t>
                </a:r>
                <a:r>
                  <a:rPr lang="en-US" sz="2000" dirty="0" smtClean="0"/>
                  <a:t> o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secvent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 de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evenimente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/>
                  <a:t>din </a:t>
                </a:r>
                <a:r>
                  <a:rPr lang="en-US" sz="2000" dirty="0" err="1" smtClean="0"/>
                  <a:t>diferite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procese</a:t>
                </a:r>
                <a:r>
                  <a:rPr lang="ro-RO" sz="2000" dirty="0" smtClean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92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6"/>
                <a:ext cx="8928992" cy="5445223"/>
              </a:xfrm>
              <a:blipFill rotWithShape="1">
                <a:blip r:embed="rId3"/>
                <a:stretch>
                  <a:fillRect l="-615" r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pPr eaLnBrk="1" hangingPunct="1"/>
            <a:r>
              <a:rPr lang="es-ES" sz="2800" dirty="0" err="1" smtClean="0"/>
              <a:t>Sisteme</a:t>
            </a:r>
            <a:r>
              <a:rPr lang="es-ES" sz="2800" dirty="0" smtClean="0"/>
              <a:t> de </a:t>
            </a:r>
            <a:r>
              <a:rPr lang="es-ES" sz="2800" dirty="0" err="1" smtClean="0"/>
              <a:t>tranziţii</a:t>
            </a:r>
            <a:r>
              <a:rPr lang="ro-RO" sz="2800" dirty="0" smtClean="0"/>
              <a:t> (2)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5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12777"/>
                <a:ext cx="8928993" cy="5445224"/>
              </a:xfrm>
            </p:spPr>
            <p:txBody>
              <a:bodyPr anchor="ctr" anchorCtr="0"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 smtClean="0"/>
                  <a:t>Pentru o </a:t>
                </a:r>
                <a:r>
                  <a:rPr lang="en-US" sz="2000" dirty="0" err="1" smtClean="0"/>
                  <a:t>execu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rela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ț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ia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 de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ordine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cauzal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cea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mai</a:t>
                </a:r>
                <a:r>
                  <a:rPr lang="en-US" sz="2000" dirty="0" smtClean="0"/>
                  <a:t> slab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rela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care </a:t>
                </a:r>
                <a:r>
                  <a:rPr lang="en-US" sz="2000" dirty="0" err="1" smtClean="0"/>
                  <a:t>satisface</a:t>
                </a:r>
                <a:r>
                  <a:rPr lang="en-US" sz="2000" dirty="0" smtClean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err="1" smtClean="0"/>
                  <a:t>dac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sunt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dou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evenimente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diferite</a:t>
                </a:r>
                <a:r>
                  <a:rPr lang="en-US" sz="2000" dirty="0" smtClean="0"/>
                  <a:t> ale </a:t>
                </a:r>
                <a:r>
                  <a:rPr lang="en-US" sz="2000" dirty="0" err="1" smtClean="0"/>
                  <a:t>aceluia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se produce </a:t>
                </a:r>
                <a:r>
                  <a:rPr lang="ro-RO" sz="2000" dirty="0" smtClean="0"/>
                  <a:t>î</a:t>
                </a:r>
                <a:r>
                  <a:rPr lang="en-US" sz="2000" dirty="0" err="1" smtClean="0"/>
                  <a:t>naintea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lui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atunci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𝒂</m:t>
                    </m:r>
                    <m:r>
                      <a:rPr lang="ro-RO" sz="2000" b="1" i="1" smtClean="0">
                        <a:latin typeface="Cambria Math"/>
                      </a:rPr>
                      <m:t>&lt;</m:t>
                    </m:r>
                    <m:r>
                      <a:rPr lang="ro-RO" sz="2000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sz="2000" b="1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err="1" smtClean="0"/>
                  <a:t>dac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un </a:t>
                </a:r>
                <a:r>
                  <a:rPr lang="en-US" sz="2000" dirty="0" err="1" smtClean="0"/>
                  <a:t>eveniment</a:t>
                </a:r>
                <a:r>
                  <a:rPr lang="en-US" sz="2000" dirty="0" smtClean="0"/>
                  <a:t> send</a:t>
                </a:r>
                <a:r>
                  <a:rPr lang="ro-RO" sz="2000" dirty="0" smtClean="0"/>
                  <a:t>,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iar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evenimentul</a:t>
                </a:r>
                <a:r>
                  <a:rPr lang="en-US" sz="2000" dirty="0" smtClean="0"/>
                  <a:t> receive </a:t>
                </a:r>
                <a:r>
                  <a:rPr lang="en-US" sz="2000" dirty="0" err="1" smtClean="0"/>
                  <a:t>corespunz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tor </a:t>
                </a:r>
                <a:r>
                  <a:rPr lang="en-US" sz="2000" dirty="0" err="1" smtClean="0"/>
                  <a:t>atunci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𝒂</m:t>
                    </m:r>
                    <m:r>
                      <a:rPr lang="ro-RO" sz="2000" b="1" i="1" smtClean="0">
                        <a:latin typeface="Cambria Math"/>
                      </a:rPr>
                      <m:t>&lt;</m:t>
                    </m:r>
                    <m:r>
                      <a:rPr lang="ro-RO" sz="2000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sz="2000" b="1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err="1" smtClean="0"/>
                  <a:t>dac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𝒂</m:t>
                    </m:r>
                    <m:r>
                      <a:rPr lang="ro-RO" sz="2000" b="1" i="1" smtClean="0">
                        <a:latin typeface="Cambria Math"/>
                      </a:rPr>
                      <m:t>&lt;</m:t>
                    </m:r>
                    <m:r>
                      <a:rPr lang="ro-RO" sz="20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𝒃</m:t>
                    </m:r>
                    <m:r>
                      <a:rPr lang="ro-RO" sz="2000" b="1" i="1" smtClean="0">
                        <a:latin typeface="Cambria Math"/>
                      </a:rPr>
                      <m:t>&lt;</m:t>
                    </m:r>
                    <m:r>
                      <a:rPr lang="ro-RO" sz="2000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atunci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𝒂</m:t>
                    </m:r>
                    <m:r>
                      <a:rPr lang="ro-RO" sz="2000" b="1" i="1" smtClean="0">
                        <a:latin typeface="Cambria Math"/>
                      </a:rPr>
                      <m:t>&lt;</m:t>
                    </m:r>
                    <m:r>
                      <a:rPr lang="ro-RO" sz="2000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 smtClean="0"/>
                  <a:t> (&lt;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tranzitiv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).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 err="1" smtClean="0"/>
                  <a:t>Dac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𝒂</m:t>
                    </m:r>
                    <m:r>
                      <a:rPr lang="ro-RO" sz="2000" b="1" i="1" smtClean="0">
                        <a:latin typeface="Cambria Math"/>
                      </a:rPr>
                      <m:t>&lt;</m:t>
                    </m:r>
                    <m:r>
                      <a:rPr lang="ro-RO" sz="20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latin typeface="Cambria Math"/>
                      </a:rPr>
                      <m:t>𝒃</m:t>
                    </m:r>
                    <m:r>
                      <a:rPr lang="ro-RO" sz="2000" b="1" i="1" smtClean="0">
                        <a:latin typeface="Cambria Math"/>
                      </a:rPr>
                      <m:t>&lt;</m:t>
                    </m:r>
                    <m:r>
                      <a:rPr lang="ro-RO" sz="20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atunci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sunt</a:t>
                </a:r>
                <a:r>
                  <a:rPr lang="en-US" sz="2000" dirty="0" smtClean="0"/>
                  <a:t> </a:t>
                </a:r>
                <a:r>
                  <a:rPr lang="en-US" sz="2000" b="1" dirty="0" err="1" smtClean="0"/>
                  <a:t>concurente</a:t>
                </a:r>
                <a:r>
                  <a:rPr lang="en-US" sz="2000" dirty="0" smtClean="0"/>
                  <a:t>.</a:t>
                </a:r>
                <a:endParaRPr lang="ro-RO" sz="20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 smtClean="0"/>
                  <a:t>O </a:t>
                </a:r>
                <a:r>
                  <a:rPr lang="en-US" sz="2000" dirty="0" err="1" smtClean="0"/>
                  <a:t>execu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echivalent</a:t>
                </a:r>
                <a:r>
                  <a:rPr lang="ro-RO" sz="2000" b="1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2000" dirty="0" smtClean="0"/>
                  <a:t> cu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𝐸</m:t>
                    </m:r>
                    <m:r>
                      <a:rPr lang="ro-RO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ro-RO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err="1" smtClean="0"/>
                  <a:t>dac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/>
                  <a:t>au </a:t>
                </a:r>
                <a:r>
                  <a:rPr lang="en-US" sz="2000" dirty="0" err="1" smtClean="0"/>
                  <a:t>aceea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:r>
                  <a:rPr lang="en-US" sz="2000" dirty="0" err="1" smtClean="0"/>
                  <a:t>colec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evenimente</a:t>
                </a:r>
                <a:r>
                  <a:rPr lang="en-US" sz="2000" dirty="0" smtClean="0"/>
                  <a:t> (</a:t>
                </a:r>
                <a:r>
                  <a:rPr lang="en-US" sz="2000" dirty="0" err="1" smtClean="0"/>
                  <a:t>ordinea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difer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err="1" smtClean="0"/>
                  <a:t>evenimentele</a:t>
                </a:r>
                <a:r>
                  <a:rPr lang="en-US" sz="2000" dirty="0" smtClean="0"/>
                  <a:t> respect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aceea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:r>
                  <a:rPr lang="en-US" sz="2000" dirty="0" err="1" smtClean="0"/>
                  <a:t>rela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ordine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cauzal</a:t>
                </a:r>
                <a:r>
                  <a:rPr lang="ro-RO" sz="2000" dirty="0" smtClean="0"/>
                  <a:t>ă</a:t>
                </a:r>
                <a:endParaRPr lang="en-US" sz="20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err="1" smtClean="0"/>
                  <a:t>ultima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configura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a </a:t>
                </a:r>
                <a:r>
                  <a:rPr lang="en-US" sz="2000" dirty="0" err="1" smtClean="0"/>
                  <a:t>lui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000" dirty="0" smtClean="0"/>
                  <a:t> coincide cu </a:t>
                </a:r>
                <a:r>
                  <a:rPr lang="en-US" sz="2000" dirty="0" err="1" smtClean="0"/>
                  <a:t>ultima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configura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ie</a:t>
                </a:r>
                <a:r>
                  <a:rPr lang="en-US" sz="2000" dirty="0" smtClean="0"/>
                  <a:t> a </a:t>
                </a:r>
                <a:r>
                  <a:rPr lang="en-US" sz="2000" dirty="0" err="1" smtClean="0"/>
                  <a:t>lui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2000" b="1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b="1" dirty="0" err="1" smtClean="0"/>
                  <a:t>Obs</a:t>
                </a:r>
                <a:r>
                  <a:rPr lang="en-US" sz="2000" dirty="0" smtClean="0"/>
                  <a:t>: </a:t>
                </a:r>
                <a:r>
                  <a:rPr lang="en-US" sz="2000" dirty="0" err="1" smtClean="0"/>
                  <a:t>dou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execu</a:t>
                </a:r>
                <a:r>
                  <a:rPr lang="ro-RO" sz="2000" dirty="0" smtClean="0"/>
                  <a:t>ț</a:t>
                </a:r>
                <a:r>
                  <a:rPr lang="en-US" sz="2000" dirty="0" smtClean="0"/>
                  <a:t>ii </a:t>
                </a:r>
                <a:r>
                  <a:rPr lang="en-US" sz="2000" dirty="0" err="1" smtClean="0"/>
                  <a:t>echivalente</a:t>
                </a:r>
                <a:r>
                  <a:rPr lang="en-US" sz="2000" dirty="0" smtClean="0"/>
                  <a:t> pot s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nu </a:t>
                </a:r>
                <a:r>
                  <a:rPr lang="en-US" sz="2000" dirty="0" err="1" smtClean="0"/>
                  <a:t>aib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acelea</a:t>
                </a:r>
                <a:r>
                  <a:rPr lang="ro-RO" sz="2000" dirty="0" smtClean="0"/>
                  <a:t>ș</a:t>
                </a:r>
                <a:r>
                  <a:rPr lang="en-US" sz="2000" dirty="0" smtClean="0"/>
                  <a:t>i </a:t>
                </a:r>
                <a:r>
                  <a:rPr lang="en-US" sz="2000" dirty="0" err="1" smtClean="0"/>
                  <a:t>configura</a:t>
                </a:r>
                <a:r>
                  <a:rPr lang="ro-RO" sz="2000" dirty="0" smtClean="0"/>
                  <a:t>ț</a:t>
                </a:r>
                <a:r>
                  <a:rPr lang="en-US" sz="2000" dirty="0" smtClean="0"/>
                  <a:t>ii.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 smtClean="0"/>
                  <a:t>Un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calcul</a:t>
                </a:r>
                <a:r>
                  <a:rPr lang="en-US" sz="2000" dirty="0" smtClean="0"/>
                  <a:t> (computation) al </a:t>
                </a:r>
                <a:r>
                  <a:rPr lang="en-US" sz="2000" dirty="0" err="1" smtClean="0"/>
                  <a:t>unui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algoritm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distribuit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o </a:t>
                </a:r>
                <a:r>
                  <a:rPr lang="en-US" sz="2000" dirty="0" err="1" smtClean="0"/>
                  <a:t>clas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echivalen</a:t>
                </a:r>
                <a:r>
                  <a:rPr lang="ro-RO" sz="2000" dirty="0" smtClean="0"/>
                  <a:t>ță</a:t>
                </a:r>
                <a:r>
                  <a:rPr lang="en-US" sz="2000" dirty="0" smtClean="0"/>
                  <a:t> (sub </a:t>
                </a:r>
                <a:r>
                  <a:rPr lang="en-US" sz="2000" dirty="0" err="1" smtClean="0"/>
                  <a:t>rela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sz="2000" dirty="0" smtClean="0"/>
                  <a:t>) a </a:t>
                </a:r>
                <a:r>
                  <a:rPr lang="en-US" sz="2000" dirty="0" err="1" smtClean="0"/>
                  <a:t>execu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iilor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algoritmului</a:t>
                </a:r>
                <a:r>
                  <a:rPr lang="en-US" sz="2000" dirty="0" smtClean="0"/>
                  <a:t>.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12777"/>
                <a:ext cx="8928993" cy="5445224"/>
              </a:xfrm>
              <a:blipFill rotWithShape="1">
                <a:blip r:embed="rId3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s-ES" sz="2800" dirty="0" err="1" smtClean="0"/>
              <a:t>Sisteme</a:t>
            </a:r>
            <a:r>
              <a:rPr lang="es-ES" sz="2800" dirty="0" smtClean="0"/>
              <a:t> de </a:t>
            </a:r>
            <a:r>
              <a:rPr lang="es-ES" sz="2800" dirty="0" err="1" smtClean="0"/>
              <a:t>tranziţii</a:t>
            </a:r>
            <a:r>
              <a:rPr lang="ro-RO" sz="2800" dirty="0" smtClean="0"/>
              <a:t> (3)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5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Algoritmi</a:t>
            </a:r>
            <a:r>
              <a:rPr lang="en-US" sz="2800" dirty="0" smtClean="0"/>
              <a:t> und</a:t>
            </a:r>
            <a:r>
              <a:rPr lang="ro-RO" sz="2800" dirty="0" smtClean="0"/>
              <a:t>ă</a:t>
            </a:r>
            <a:r>
              <a:rPr lang="en-US" sz="2800" dirty="0" smtClean="0"/>
              <a:t> (Wave algorithms)</a:t>
            </a:r>
            <a:r>
              <a:rPr lang="en-US" sz="3200" dirty="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7"/>
            <a:ext cx="8856984" cy="5445224"/>
          </a:xfrm>
        </p:spPr>
        <p:txBody>
          <a:bodyPr anchor="ctr" anchorCtr="0"/>
          <a:lstStyle/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200" b="1" dirty="0" smtClean="0">
                <a:solidFill>
                  <a:srgbClr val="FF0000"/>
                </a:solidFill>
              </a:rPr>
              <a:t>Schema</a:t>
            </a:r>
            <a:r>
              <a:rPr lang="en-US" sz="2200" dirty="0" smtClean="0"/>
              <a:t> de </a:t>
            </a:r>
            <a:r>
              <a:rPr lang="en-US" sz="2200" dirty="0" err="1" smtClean="0"/>
              <a:t>transmitere</a:t>
            </a:r>
            <a:r>
              <a:rPr lang="en-US" sz="2200" dirty="0" smtClean="0"/>
              <a:t> de </a:t>
            </a:r>
            <a:r>
              <a:rPr lang="en-US" sz="2200" dirty="0" err="1" smtClean="0"/>
              <a:t>mesaje</a:t>
            </a:r>
            <a:r>
              <a:rPr lang="en-US" sz="2200" dirty="0" smtClean="0"/>
              <a:t>: </a:t>
            </a:r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1900" dirty="0" smtClean="0"/>
              <a:t>dependent</a:t>
            </a:r>
            <a:r>
              <a:rPr lang="ro-RO" sz="1900" dirty="0" smtClean="0"/>
              <a:t>ă</a:t>
            </a:r>
            <a:r>
              <a:rPr lang="en-US" sz="1900" dirty="0" smtClean="0"/>
              <a:t> de </a:t>
            </a:r>
            <a:r>
              <a:rPr lang="en-US" sz="1900" dirty="0" err="1" smtClean="0"/>
              <a:t>topologie</a:t>
            </a:r>
            <a:endParaRPr lang="en-US" sz="1900" dirty="0" smtClean="0"/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1900" dirty="0" err="1" smtClean="0"/>
              <a:t>asigur</a:t>
            </a:r>
            <a:r>
              <a:rPr lang="ro-RO" sz="1900" dirty="0" smtClean="0"/>
              <a:t>ă</a:t>
            </a:r>
            <a:r>
              <a:rPr lang="en-US" sz="1900" dirty="0" smtClean="0"/>
              <a:t> </a:t>
            </a:r>
            <a:r>
              <a:rPr lang="en-US" sz="1900" dirty="0" err="1" smtClean="0"/>
              <a:t>participarea</a:t>
            </a:r>
            <a:r>
              <a:rPr lang="en-US" sz="1900" dirty="0" smtClean="0"/>
              <a:t> </a:t>
            </a:r>
            <a:r>
              <a:rPr lang="en-US" sz="1900" dirty="0" err="1" smtClean="0"/>
              <a:t>tuturor</a:t>
            </a:r>
            <a:r>
              <a:rPr lang="en-US" sz="1900" dirty="0" smtClean="0"/>
              <a:t> </a:t>
            </a:r>
            <a:r>
              <a:rPr lang="en-US" sz="1900" dirty="0" err="1" smtClean="0"/>
              <a:t>proceselor</a:t>
            </a:r>
            <a:endParaRPr lang="en-US" sz="1900" b="1" dirty="0" smtClean="0"/>
          </a:p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200" dirty="0" err="1"/>
              <a:t>Algoritmii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und</a:t>
            </a:r>
            <a:r>
              <a:rPr lang="ro-RO" sz="2200" dirty="0">
                <a:solidFill>
                  <a:srgbClr val="FF0000"/>
                </a:solidFill>
              </a:rPr>
              <a:t>ă</a:t>
            </a:r>
            <a:r>
              <a:rPr lang="en-US" sz="2200" dirty="0"/>
              <a:t> </a:t>
            </a:r>
            <a:r>
              <a:rPr lang="en-US" sz="2200" dirty="0" err="1"/>
              <a:t>implementeaz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astfel</a:t>
            </a:r>
            <a:r>
              <a:rPr lang="en-US" sz="2200" dirty="0"/>
              <a:t> de </a:t>
            </a:r>
            <a:r>
              <a:rPr lang="en-US" sz="2200" dirty="0" smtClean="0"/>
              <a:t>scheme</a:t>
            </a:r>
            <a:r>
              <a:rPr lang="en-US" sz="2200" dirty="0"/>
              <a:t> </a:t>
            </a:r>
            <a:r>
              <a:rPr lang="en-US" sz="2200" dirty="0" err="1" smtClean="0"/>
              <a:t>pentru</a:t>
            </a:r>
            <a:r>
              <a:rPr lang="en-US" sz="2200" dirty="0" smtClean="0"/>
              <a:t>:</a:t>
            </a:r>
            <a:endParaRPr lang="en-US" sz="2200" dirty="0" smtClean="0"/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1900" dirty="0" err="1" smtClean="0"/>
              <a:t>difuzarea</a:t>
            </a:r>
            <a:r>
              <a:rPr lang="en-US" sz="1900" dirty="0" smtClean="0"/>
              <a:t> </a:t>
            </a:r>
            <a:r>
              <a:rPr lang="en-US" sz="1900" dirty="0" err="1" smtClean="0"/>
              <a:t>informa</a:t>
            </a:r>
            <a:r>
              <a:rPr lang="ro-RO" sz="1900" dirty="0" smtClean="0"/>
              <a:t>ț</a:t>
            </a:r>
            <a:r>
              <a:rPr lang="en-US" sz="1900" dirty="0" err="1" smtClean="0"/>
              <a:t>iei</a:t>
            </a:r>
            <a:endParaRPr lang="en-US" sz="1900" dirty="0" smtClean="0"/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1900" dirty="0" err="1" smtClean="0"/>
              <a:t>realizarea</a:t>
            </a:r>
            <a:r>
              <a:rPr lang="en-US" sz="1900" dirty="0" smtClean="0"/>
              <a:t> </a:t>
            </a:r>
            <a:r>
              <a:rPr lang="en-US" sz="1900" dirty="0" err="1" smtClean="0"/>
              <a:t>unei</a:t>
            </a:r>
            <a:r>
              <a:rPr lang="en-US" sz="1900" dirty="0" smtClean="0"/>
              <a:t> </a:t>
            </a:r>
            <a:r>
              <a:rPr lang="en-US" sz="1900" dirty="0" err="1" smtClean="0"/>
              <a:t>sincroniz</a:t>
            </a:r>
            <a:r>
              <a:rPr lang="ro-RO" sz="1900" dirty="0" smtClean="0"/>
              <a:t>ă</a:t>
            </a:r>
            <a:r>
              <a:rPr lang="en-US" sz="1900" dirty="0" err="1" smtClean="0"/>
              <a:t>ri</a:t>
            </a:r>
            <a:r>
              <a:rPr lang="en-US" sz="1900" dirty="0" smtClean="0"/>
              <a:t> </a:t>
            </a:r>
            <a:r>
              <a:rPr lang="en-US" sz="1900" dirty="0" err="1" smtClean="0"/>
              <a:t>globale</a:t>
            </a:r>
            <a:r>
              <a:rPr lang="en-US" sz="1900" dirty="0" smtClean="0"/>
              <a:t> </a:t>
            </a:r>
            <a:r>
              <a:rPr lang="ro-RO" sz="1900" dirty="0" smtClean="0"/>
              <a:t>î</a:t>
            </a:r>
            <a:r>
              <a:rPr lang="en-US" sz="1900" dirty="0" err="1" smtClean="0"/>
              <a:t>ntre</a:t>
            </a:r>
            <a:r>
              <a:rPr lang="en-US" sz="1900" dirty="0" smtClean="0"/>
              <a:t> </a:t>
            </a:r>
            <a:r>
              <a:rPr lang="en-US" sz="1900" dirty="0" err="1" smtClean="0"/>
              <a:t>procese</a:t>
            </a:r>
            <a:endParaRPr lang="en-US" sz="1900" dirty="0" smtClean="0"/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ro-RO" sz="1900" dirty="0" smtClean="0"/>
              <a:t>d</a:t>
            </a:r>
            <a:r>
              <a:rPr lang="en-US" sz="1900" dirty="0" err="1" smtClean="0"/>
              <a:t>eclan</a:t>
            </a:r>
            <a:r>
              <a:rPr lang="ro-RO" sz="1900" dirty="0" smtClean="0"/>
              <a:t>ș</a:t>
            </a:r>
            <a:r>
              <a:rPr lang="en-US" sz="1900" dirty="0" smtClean="0"/>
              <a:t>area </a:t>
            </a:r>
            <a:r>
              <a:rPr lang="en-US" sz="1900" dirty="0" err="1" smtClean="0"/>
              <a:t>unu</a:t>
            </a:r>
            <a:r>
              <a:rPr lang="en-US" sz="1900" dirty="0" smtClean="0"/>
              <a:t> </a:t>
            </a:r>
            <a:r>
              <a:rPr lang="en-US" sz="1900" dirty="0" err="1" smtClean="0"/>
              <a:t>eveniment</a:t>
            </a:r>
            <a:r>
              <a:rPr lang="en-US" sz="1900" dirty="0" smtClean="0"/>
              <a:t> </a:t>
            </a:r>
            <a:r>
              <a:rPr lang="ro-RO" sz="1900" dirty="0" smtClean="0"/>
              <a:t>î</a:t>
            </a:r>
            <a:r>
              <a:rPr lang="en-US" sz="1900" dirty="0" smtClean="0"/>
              <a:t>n </a:t>
            </a:r>
            <a:r>
              <a:rPr lang="en-US" sz="1900" dirty="0" err="1" smtClean="0"/>
              <a:t>fiecare</a:t>
            </a:r>
            <a:r>
              <a:rPr lang="en-US" sz="1900" dirty="0" smtClean="0"/>
              <a:t> </a:t>
            </a:r>
            <a:r>
              <a:rPr lang="en-US" sz="1900" dirty="0" err="1" smtClean="0"/>
              <a:t>proces</a:t>
            </a:r>
            <a:endParaRPr lang="en-US" sz="1900" dirty="0" smtClean="0"/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1900" dirty="0" err="1" smtClean="0"/>
              <a:t>calculul</a:t>
            </a:r>
            <a:r>
              <a:rPr lang="en-US" sz="1900" dirty="0" smtClean="0"/>
              <a:t> </a:t>
            </a:r>
            <a:r>
              <a:rPr lang="en-US" sz="1900" dirty="0" err="1" smtClean="0"/>
              <a:t>unei</a:t>
            </a:r>
            <a:r>
              <a:rPr lang="en-US" sz="1900" dirty="0" smtClean="0"/>
              <a:t> </a:t>
            </a:r>
            <a:r>
              <a:rPr lang="en-US" sz="1900" dirty="0" err="1" smtClean="0"/>
              <a:t>func</a:t>
            </a:r>
            <a:r>
              <a:rPr lang="ro-RO" sz="1900" dirty="0" smtClean="0"/>
              <a:t>ț</a:t>
            </a:r>
            <a:r>
              <a:rPr lang="en-US" sz="1900" dirty="0" smtClean="0"/>
              <a:t>ii </a:t>
            </a:r>
            <a:r>
              <a:rPr lang="ro-RO" sz="1900" dirty="0" smtClean="0"/>
              <a:t>î</a:t>
            </a:r>
            <a:r>
              <a:rPr lang="en-US" sz="1900" dirty="0" smtClean="0"/>
              <a:t>n care </a:t>
            </a:r>
            <a:r>
              <a:rPr lang="en-US" sz="1900" dirty="0" err="1" smtClean="0"/>
              <a:t>fiecare</a:t>
            </a:r>
            <a:r>
              <a:rPr lang="en-US" sz="1900" dirty="0" smtClean="0"/>
              <a:t> </a:t>
            </a:r>
            <a:r>
              <a:rPr lang="en-US" sz="1900" dirty="0" err="1" smtClean="0"/>
              <a:t>proces</a:t>
            </a:r>
            <a:r>
              <a:rPr lang="en-US" sz="1900" dirty="0" smtClean="0"/>
              <a:t> </a:t>
            </a:r>
            <a:r>
              <a:rPr lang="en-US" sz="1900" dirty="0" err="1" smtClean="0"/>
              <a:t>particip</a:t>
            </a:r>
            <a:r>
              <a:rPr lang="ro-RO" sz="1900" dirty="0" smtClean="0"/>
              <a:t>ă</a:t>
            </a:r>
            <a:r>
              <a:rPr lang="en-US" sz="1900" dirty="0" smtClean="0"/>
              <a:t> cu o parte a </a:t>
            </a:r>
            <a:r>
              <a:rPr lang="en-US" sz="1900" dirty="0" err="1" smtClean="0"/>
              <a:t>datelor</a:t>
            </a:r>
            <a:r>
              <a:rPr lang="en-US" sz="1900" dirty="0" smtClean="0"/>
              <a:t> de </a:t>
            </a:r>
            <a:r>
              <a:rPr lang="en-US" sz="1900" dirty="0" err="1" smtClean="0"/>
              <a:t>intrare</a:t>
            </a:r>
            <a:endParaRPr lang="en-US" sz="1900" dirty="0" smtClean="0"/>
          </a:p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endParaRPr lang="en-US" sz="2200" dirty="0" smtClean="0"/>
          </a:p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200" dirty="0" err="1" smtClean="0"/>
              <a:t>Propriet</a:t>
            </a:r>
            <a:r>
              <a:rPr lang="ro-RO" sz="2200" dirty="0" smtClean="0"/>
              <a:t>ăț</a:t>
            </a:r>
            <a:r>
              <a:rPr lang="en-US" sz="2200" dirty="0" smtClean="0"/>
              <a:t>i:</a:t>
            </a:r>
            <a:endParaRPr lang="en-US" sz="2200" b="1" dirty="0" smtClean="0"/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1900" b="1" dirty="0" err="1" smtClean="0">
                <a:solidFill>
                  <a:srgbClr val="FF0000"/>
                </a:solidFill>
              </a:rPr>
              <a:t>terminare</a:t>
            </a:r>
            <a:r>
              <a:rPr lang="en-US" sz="1900" dirty="0" smtClean="0"/>
              <a:t> – </a:t>
            </a:r>
            <a:r>
              <a:rPr lang="en-US" sz="1900" dirty="0" err="1" smtClean="0"/>
              <a:t>fiecare</a:t>
            </a:r>
            <a:r>
              <a:rPr lang="en-US" sz="1900" dirty="0" smtClean="0"/>
              <a:t> </a:t>
            </a:r>
            <a:r>
              <a:rPr lang="en-US" sz="1900" i="1" dirty="0" err="1" smtClean="0"/>
              <a:t>calcul</a:t>
            </a:r>
            <a:r>
              <a:rPr lang="en-US" sz="1900" dirty="0" smtClean="0"/>
              <a:t> </a:t>
            </a:r>
            <a:r>
              <a:rPr lang="en-US" sz="1900" dirty="0" err="1" smtClean="0"/>
              <a:t>este</a:t>
            </a:r>
            <a:r>
              <a:rPr lang="en-US" sz="1900" dirty="0" smtClean="0"/>
              <a:t> </a:t>
            </a:r>
            <a:r>
              <a:rPr lang="en-US" sz="1900" dirty="0" err="1" smtClean="0"/>
              <a:t>finit</a:t>
            </a:r>
            <a:endParaRPr lang="en-US" sz="1900" b="1" dirty="0" smtClean="0"/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1900" b="1" dirty="0" err="1" smtClean="0">
                <a:solidFill>
                  <a:srgbClr val="FF0000"/>
                </a:solidFill>
              </a:rPr>
              <a:t>decizie</a:t>
            </a:r>
            <a:r>
              <a:rPr lang="en-US" sz="1900" dirty="0" smtClean="0"/>
              <a:t> – </a:t>
            </a:r>
            <a:r>
              <a:rPr lang="en-US" sz="1900" dirty="0" err="1" smtClean="0"/>
              <a:t>fiecare</a:t>
            </a:r>
            <a:r>
              <a:rPr lang="en-US" sz="1900" dirty="0" smtClean="0"/>
              <a:t> </a:t>
            </a:r>
            <a:r>
              <a:rPr lang="en-US" sz="1900" i="1" dirty="0" err="1" smtClean="0"/>
              <a:t>calcul</a:t>
            </a:r>
            <a:r>
              <a:rPr lang="en-US" sz="1900" dirty="0" smtClean="0"/>
              <a:t> con</a:t>
            </a:r>
            <a:r>
              <a:rPr lang="ro-RO" sz="1900" dirty="0" smtClean="0"/>
              <a:t>ț</a:t>
            </a:r>
            <a:r>
              <a:rPr lang="en-US" sz="1900" dirty="0" err="1" smtClean="0"/>
              <a:t>ine</a:t>
            </a:r>
            <a:r>
              <a:rPr lang="en-US" sz="1900" dirty="0" smtClean="0"/>
              <a:t> </a:t>
            </a:r>
            <a:r>
              <a:rPr lang="en-US" sz="1900" dirty="0" err="1" smtClean="0"/>
              <a:t>cel</a:t>
            </a:r>
            <a:r>
              <a:rPr lang="en-US" sz="1900" dirty="0" smtClean="0"/>
              <a:t> </a:t>
            </a:r>
            <a:r>
              <a:rPr lang="en-US" sz="1900" dirty="0" err="1" smtClean="0"/>
              <a:t>pu</a:t>
            </a:r>
            <a:r>
              <a:rPr lang="ro-RO" sz="1900" dirty="0" smtClean="0"/>
              <a:t>ț</a:t>
            </a:r>
            <a:r>
              <a:rPr lang="en-US" sz="1900" dirty="0" smtClean="0"/>
              <a:t>in un </a:t>
            </a:r>
            <a:r>
              <a:rPr lang="en-US" sz="1900" dirty="0" err="1" smtClean="0"/>
              <a:t>eveniment</a:t>
            </a:r>
            <a:r>
              <a:rPr lang="en-US" sz="1900" dirty="0" smtClean="0"/>
              <a:t> de </a:t>
            </a:r>
            <a:r>
              <a:rPr lang="en-US" sz="1900" dirty="0" err="1" smtClean="0"/>
              <a:t>decizie</a:t>
            </a:r>
            <a:r>
              <a:rPr lang="en-US" sz="1900" dirty="0" smtClean="0"/>
              <a:t> (</a:t>
            </a:r>
            <a:r>
              <a:rPr lang="en-US" sz="1900" i="1" dirty="0" smtClean="0"/>
              <a:t>decide</a:t>
            </a:r>
            <a:r>
              <a:rPr lang="en-US" sz="1900" dirty="0" smtClean="0"/>
              <a:t>)</a:t>
            </a:r>
            <a:endParaRPr lang="en-US" sz="1900" b="1" dirty="0" smtClean="0"/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ro-RO" sz="1900" b="1" dirty="0" smtClean="0">
                <a:solidFill>
                  <a:srgbClr val="FF0000"/>
                </a:solidFill>
              </a:rPr>
              <a:t>d</a:t>
            </a:r>
            <a:r>
              <a:rPr lang="en-US" sz="1900" b="1" dirty="0" err="1" smtClean="0">
                <a:solidFill>
                  <a:srgbClr val="FF0000"/>
                </a:solidFill>
              </a:rPr>
              <a:t>ependen</a:t>
            </a:r>
            <a:r>
              <a:rPr lang="ro-RO" sz="1900" b="1" dirty="0" smtClean="0">
                <a:solidFill>
                  <a:srgbClr val="FF0000"/>
                </a:solidFill>
              </a:rPr>
              <a:t>ță</a:t>
            </a:r>
            <a:r>
              <a:rPr lang="en-US" sz="1900" dirty="0" smtClean="0"/>
              <a:t> – </a:t>
            </a:r>
            <a:r>
              <a:rPr lang="ro-RO" sz="1900" dirty="0" smtClean="0"/>
              <a:t>î</a:t>
            </a:r>
            <a:r>
              <a:rPr lang="en-US" sz="1900" dirty="0" smtClean="0"/>
              <a:t>n </a:t>
            </a:r>
            <a:r>
              <a:rPr lang="en-US" sz="1900" dirty="0" err="1" smtClean="0"/>
              <a:t>fiecare</a:t>
            </a:r>
            <a:r>
              <a:rPr lang="en-US" sz="1900" dirty="0" smtClean="0"/>
              <a:t> </a:t>
            </a:r>
            <a:r>
              <a:rPr lang="en-US" sz="1900" i="1" dirty="0" err="1" smtClean="0"/>
              <a:t>calcul</a:t>
            </a:r>
            <a:r>
              <a:rPr lang="en-US" sz="1900" dirty="0" smtClean="0"/>
              <a:t>, </a:t>
            </a:r>
            <a:r>
              <a:rPr lang="en-US" sz="1900" dirty="0" err="1" smtClean="0"/>
              <a:t>fiecare</a:t>
            </a:r>
            <a:r>
              <a:rPr lang="en-US" sz="1900" dirty="0" smtClean="0"/>
              <a:t> </a:t>
            </a:r>
            <a:r>
              <a:rPr lang="en-US" sz="1900" i="1" dirty="0" smtClean="0"/>
              <a:t>de</a:t>
            </a:r>
            <a:r>
              <a:rPr lang="ro-RO" sz="1900" i="1" dirty="0" smtClean="0"/>
              <a:t>cide</a:t>
            </a:r>
            <a:r>
              <a:rPr lang="en-US" sz="1900" dirty="0" smtClean="0"/>
              <a:t> </a:t>
            </a:r>
            <a:r>
              <a:rPr lang="en-US" sz="1900" dirty="0" err="1" smtClean="0"/>
              <a:t>este</a:t>
            </a:r>
            <a:r>
              <a:rPr lang="en-US" sz="1900" dirty="0" smtClean="0"/>
              <a:t> </a:t>
            </a:r>
            <a:r>
              <a:rPr lang="en-US" sz="1900" dirty="0" err="1" smtClean="0"/>
              <a:t>precedat</a:t>
            </a:r>
            <a:r>
              <a:rPr lang="en-US" sz="1900" dirty="0" smtClean="0"/>
              <a:t> </a:t>
            </a:r>
            <a:r>
              <a:rPr lang="en-US" sz="1900" dirty="0" err="1" smtClean="0"/>
              <a:t>cauzal</a:t>
            </a:r>
            <a:r>
              <a:rPr lang="en-US" sz="1900" dirty="0" smtClean="0"/>
              <a:t> de un </a:t>
            </a:r>
            <a:r>
              <a:rPr lang="en-US" sz="1900" dirty="0" err="1" smtClean="0"/>
              <a:t>eveniment</a:t>
            </a:r>
            <a:r>
              <a:rPr lang="en-US" sz="1900" dirty="0" smtClean="0"/>
              <a:t> </a:t>
            </a:r>
            <a:r>
              <a:rPr lang="ro-RO" sz="1900" dirty="0" smtClean="0"/>
              <a:t>î</a:t>
            </a:r>
            <a:r>
              <a:rPr lang="en-US" sz="1900" dirty="0" smtClean="0"/>
              <a:t>n </a:t>
            </a:r>
            <a:r>
              <a:rPr lang="en-US" sz="1900" dirty="0" err="1" smtClean="0"/>
              <a:t>fiecare</a:t>
            </a:r>
            <a:r>
              <a:rPr lang="en-US" sz="1900" dirty="0" smtClean="0"/>
              <a:t> </a:t>
            </a:r>
            <a:r>
              <a:rPr lang="en-US" sz="1900" dirty="0" err="1" smtClean="0"/>
              <a:t>proces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39579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48736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Defini</a:t>
            </a:r>
            <a:r>
              <a:rPr lang="ro-RO" sz="2800" dirty="0" smtClean="0"/>
              <a:t>ț</a:t>
            </a:r>
            <a:r>
              <a:rPr lang="en-US" sz="2800" dirty="0" smtClean="0"/>
              <a:t>ii (1)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412777"/>
            <a:ext cx="8928992" cy="5445224"/>
          </a:xfrm>
        </p:spPr>
        <p:txBody>
          <a:bodyPr anchor="ctr" anchorCtr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Calcul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(computation) </a:t>
            </a:r>
            <a:r>
              <a:rPr lang="en-US" sz="2000" dirty="0" smtClean="0">
                <a:sym typeface="Wingdings" pitchFamily="2" charset="2"/>
              </a:rPr>
              <a:t>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und</a:t>
            </a:r>
            <a:r>
              <a:rPr lang="ro-RO" sz="2000" b="1" dirty="0" smtClean="0">
                <a:solidFill>
                  <a:srgbClr val="FF0000"/>
                </a:solidFill>
              </a:rPr>
              <a:t>ă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(wave)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Categorii</a:t>
            </a:r>
            <a:r>
              <a:rPr lang="en-US" sz="2000" dirty="0" smtClean="0"/>
              <a:t> de </a:t>
            </a:r>
            <a:r>
              <a:rPr lang="en-US" sz="2000" dirty="0" err="1" smtClean="0"/>
              <a:t>procese</a:t>
            </a:r>
            <a:r>
              <a:rPr lang="en-US" sz="2000" dirty="0" smtClean="0"/>
              <a:t>:</a:t>
            </a:r>
            <a:endParaRPr lang="en-US" sz="20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Ini</a:t>
            </a:r>
            <a:r>
              <a:rPr lang="ro-RO" sz="2000" b="1" dirty="0" smtClean="0">
                <a:solidFill>
                  <a:srgbClr val="FF0000"/>
                </a:solidFill>
              </a:rPr>
              <a:t>ț</a:t>
            </a:r>
            <a:r>
              <a:rPr lang="en-US" sz="2000" b="1" dirty="0" err="1" smtClean="0">
                <a:solidFill>
                  <a:srgbClr val="FF0000"/>
                </a:solidFill>
              </a:rPr>
              <a:t>iatori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(starters)</a:t>
            </a:r>
            <a:r>
              <a:rPr lang="ro-RO" sz="2000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primul</a:t>
            </a:r>
            <a:r>
              <a:rPr lang="en-US" sz="2000" dirty="0" smtClean="0"/>
              <a:t> </a:t>
            </a:r>
            <a:r>
              <a:rPr lang="en-US" sz="2000" dirty="0" err="1" smtClean="0"/>
              <a:t>eveniment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unul</a:t>
            </a:r>
            <a:r>
              <a:rPr lang="en-US" sz="2000" dirty="0" smtClean="0"/>
              <a:t> intern </a:t>
            </a:r>
            <a:r>
              <a:rPr lang="en-US" sz="2000" dirty="0" err="1" smtClean="0"/>
              <a:t>sau</a:t>
            </a:r>
            <a:r>
              <a:rPr lang="en-US" sz="2000" dirty="0" smtClean="0"/>
              <a:t> un send</a:t>
            </a:r>
            <a:endParaRPr lang="en-US" sz="20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ro-RO" sz="2000" b="1" dirty="0">
                <a:solidFill>
                  <a:srgbClr val="FF0000"/>
                </a:solidFill>
              </a:rPr>
              <a:t>N</a:t>
            </a:r>
            <a:r>
              <a:rPr lang="en-US" sz="2000" b="1" dirty="0" err="1" smtClean="0">
                <a:solidFill>
                  <a:srgbClr val="FF0000"/>
                </a:solidFill>
              </a:rPr>
              <a:t>eini</a:t>
            </a:r>
            <a:r>
              <a:rPr lang="ro-RO" sz="2000" b="1" dirty="0" smtClean="0">
                <a:solidFill>
                  <a:srgbClr val="FF0000"/>
                </a:solidFill>
              </a:rPr>
              <a:t>ț</a:t>
            </a:r>
            <a:r>
              <a:rPr lang="en-US" sz="2000" b="1" dirty="0" err="1" smtClean="0">
                <a:solidFill>
                  <a:srgbClr val="FF0000"/>
                </a:solidFill>
              </a:rPr>
              <a:t>iatori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(followers) – </a:t>
            </a:r>
            <a:r>
              <a:rPr lang="en-US" sz="2000" dirty="0" err="1" smtClean="0"/>
              <a:t>primul</a:t>
            </a:r>
            <a:r>
              <a:rPr lang="en-US" sz="2000" dirty="0" smtClean="0"/>
              <a:t> </a:t>
            </a:r>
            <a:r>
              <a:rPr lang="en-US" sz="2000" dirty="0" err="1" smtClean="0"/>
              <a:t>eveniment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un receive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Clasificare</a:t>
            </a:r>
            <a:r>
              <a:rPr lang="en-US" sz="2000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>
                <a:solidFill>
                  <a:srgbClr val="FF0000"/>
                </a:solidFill>
              </a:rPr>
              <a:t>centralizare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algoritmi</a:t>
            </a:r>
            <a:r>
              <a:rPr lang="en-US" sz="2000" dirty="0" smtClean="0"/>
              <a:t> </a:t>
            </a:r>
            <a:r>
              <a:rPr lang="en-US" sz="2000" dirty="0" err="1" smtClean="0"/>
              <a:t>centraliza</a:t>
            </a:r>
            <a:r>
              <a:rPr lang="ro-RO" sz="2000" dirty="0" smtClean="0"/>
              <a:t>ț</a:t>
            </a:r>
            <a:r>
              <a:rPr lang="en-US" sz="2000" dirty="0" smtClean="0"/>
              <a:t>i – un </a:t>
            </a:r>
            <a:r>
              <a:rPr lang="en-US" sz="2000" dirty="0" err="1" smtClean="0"/>
              <a:t>ini</a:t>
            </a:r>
            <a:r>
              <a:rPr lang="ro-RO" sz="2000" dirty="0" smtClean="0"/>
              <a:t>ț</a:t>
            </a:r>
            <a:r>
              <a:rPr lang="en-US" sz="2000" dirty="0" err="1" smtClean="0"/>
              <a:t>iator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algoritmi</a:t>
            </a:r>
            <a:r>
              <a:rPr lang="en-US" sz="2000" dirty="0" smtClean="0"/>
              <a:t> </a:t>
            </a:r>
            <a:r>
              <a:rPr lang="en-US" sz="2000" dirty="0" err="1" smtClean="0"/>
              <a:t>descentraliza</a:t>
            </a:r>
            <a:r>
              <a:rPr lang="ro-RO" sz="2000" dirty="0" smtClean="0"/>
              <a:t>ț</a:t>
            </a:r>
            <a:r>
              <a:rPr lang="en-US" sz="2000" dirty="0" smtClean="0"/>
              <a:t>i – set </a:t>
            </a:r>
            <a:r>
              <a:rPr lang="en-US" sz="2000" dirty="0" err="1" smtClean="0"/>
              <a:t>arbitrar</a:t>
            </a:r>
            <a:r>
              <a:rPr lang="en-US" sz="2000" dirty="0" smtClean="0"/>
              <a:t> de </a:t>
            </a:r>
            <a:r>
              <a:rPr lang="en-US" sz="2000" dirty="0" err="1" smtClean="0"/>
              <a:t>ini</a:t>
            </a:r>
            <a:r>
              <a:rPr lang="ro-RO" sz="2000" dirty="0" smtClean="0"/>
              <a:t>ț</a:t>
            </a:r>
            <a:r>
              <a:rPr lang="en-US" sz="2000" dirty="0" err="1" smtClean="0"/>
              <a:t>iatori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>
                <a:solidFill>
                  <a:srgbClr val="FF0000"/>
                </a:solidFill>
              </a:rPr>
              <a:t>topologie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inel</a:t>
            </a:r>
            <a:r>
              <a:rPr lang="en-US" sz="2000" dirty="0" smtClean="0"/>
              <a:t>, arbore, </a:t>
            </a:r>
            <a:r>
              <a:rPr lang="en-US" sz="2000" dirty="0" err="1" smtClean="0"/>
              <a:t>clic</a:t>
            </a:r>
            <a:r>
              <a:rPr lang="ro-RO" sz="2000" dirty="0" smtClean="0"/>
              <a:t>ă</a:t>
            </a:r>
            <a:r>
              <a:rPr lang="en-US" sz="2000" dirty="0" smtClean="0"/>
              <a:t>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fix</a:t>
            </a:r>
            <a:r>
              <a:rPr lang="ro-RO" sz="2000" dirty="0" smtClean="0"/>
              <a:t>ă</a:t>
            </a:r>
            <a:r>
              <a:rPr lang="en-US" sz="2000" dirty="0" smtClean="0"/>
              <a:t> (nu se </a:t>
            </a:r>
            <a:r>
              <a:rPr lang="en-US" sz="2000" dirty="0" err="1" smtClean="0"/>
              <a:t>produc</a:t>
            </a:r>
            <a:r>
              <a:rPr lang="en-US" sz="2000" dirty="0" smtClean="0"/>
              <a:t> </a:t>
            </a:r>
            <a:r>
              <a:rPr lang="en-US" sz="2000" dirty="0" err="1" smtClean="0"/>
              <a:t>modific</a:t>
            </a:r>
            <a:r>
              <a:rPr lang="ro-RO" sz="2000" dirty="0" smtClean="0"/>
              <a:t>ă</a:t>
            </a:r>
            <a:r>
              <a:rPr lang="en-US" sz="2000" dirty="0" err="1" smtClean="0"/>
              <a:t>ri</a:t>
            </a:r>
            <a:r>
              <a:rPr lang="en-US" sz="2000" dirty="0" smtClean="0"/>
              <a:t> </a:t>
            </a:r>
            <a:r>
              <a:rPr lang="en-US" sz="2000" dirty="0" err="1" smtClean="0"/>
              <a:t>topologice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dirty="0" smtClean="0"/>
              <a:t>n</a:t>
            </a:r>
            <a:r>
              <a:rPr lang="en-US" sz="2000" dirty="0" err="1" smtClean="0"/>
              <a:t>edirec</a:t>
            </a:r>
            <a:r>
              <a:rPr lang="ro-RO" sz="2000" dirty="0" smtClean="0"/>
              <a:t>ț</a:t>
            </a:r>
            <a:r>
              <a:rPr lang="en-US" sz="2000" dirty="0" err="1" smtClean="0"/>
              <a:t>ionat</a:t>
            </a:r>
            <a:r>
              <a:rPr lang="ro-RO" sz="2000" dirty="0" smtClean="0"/>
              <a:t>ă</a:t>
            </a:r>
            <a:r>
              <a:rPr lang="en-US" sz="2000" dirty="0" smtClean="0"/>
              <a:t> (</a:t>
            </a:r>
            <a:r>
              <a:rPr lang="en-US" sz="2000" dirty="0" err="1" smtClean="0"/>
              <a:t>canale</a:t>
            </a:r>
            <a:r>
              <a:rPr lang="en-US" sz="2000" dirty="0" smtClean="0"/>
              <a:t> </a:t>
            </a:r>
            <a:r>
              <a:rPr lang="en-US" sz="2000" dirty="0" err="1" smtClean="0"/>
              <a:t>bidirec</a:t>
            </a:r>
            <a:r>
              <a:rPr lang="ro-RO" sz="2000" dirty="0" smtClean="0"/>
              <a:t>ț</a:t>
            </a:r>
            <a:r>
              <a:rPr lang="en-US" sz="2000" dirty="0" err="1" smtClean="0"/>
              <a:t>ionale</a:t>
            </a:r>
            <a:r>
              <a:rPr lang="en-US" sz="2000" dirty="0" smtClean="0"/>
              <a:t>); </a:t>
            </a:r>
            <a:r>
              <a:rPr lang="en-US" sz="2000" dirty="0" err="1" smtClean="0"/>
              <a:t>excep</a:t>
            </a:r>
            <a:r>
              <a:rPr lang="ro-RO" sz="2000" dirty="0" smtClean="0"/>
              <a:t>ț</a:t>
            </a:r>
            <a:r>
              <a:rPr lang="en-US" sz="2000" dirty="0" err="1" smtClean="0"/>
              <a:t>iile</a:t>
            </a:r>
            <a:r>
              <a:rPr lang="en-US" sz="2000" dirty="0" smtClean="0"/>
              <a:t> men</a:t>
            </a:r>
            <a:r>
              <a:rPr lang="ro-RO" sz="2000" dirty="0" smtClean="0"/>
              <a:t>ț</a:t>
            </a:r>
            <a:r>
              <a:rPr lang="en-US" sz="2000" dirty="0" err="1" smtClean="0"/>
              <a:t>ionate</a:t>
            </a:r>
            <a:r>
              <a:rPr lang="en-US" sz="2000" dirty="0" smtClean="0"/>
              <a:t> explicit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conectat</a:t>
            </a:r>
            <a:r>
              <a:rPr lang="ro-RO" sz="2000" dirty="0" smtClean="0"/>
              <a:t>ă</a:t>
            </a:r>
            <a:r>
              <a:rPr lang="en-US" sz="2000" dirty="0" smtClean="0"/>
              <a:t> (exist</a:t>
            </a:r>
            <a:r>
              <a:rPr lang="ro-RO" sz="2000" dirty="0" smtClean="0"/>
              <a:t>ă</a:t>
            </a:r>
            <a:r>
              <a:rPr lang="en-US" sz="2000" dirty="0" smtClean="0"/>
              <a:t> o </a:t>
            </a:r>
            <a:r>
              <a:rPr lang="en-US" sz="2000" dirty="0" err="1" smtClean="0"/>
              <a:t>cale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ntre</a:t>
            </a:r>
            <a:r>
              <a:rPr lang="en-US" sz="2000" dirty="0" smtClean="0"/>
              <a:t> </a:t>
            </a:r>
            <a:r>
              <a:rPr lang="en-US" sz="2000" dirty="0" err="1" smtClean="0"/>
              <a:t>oricare</a:t>
            </a:r>
            <a:r>
              <a:rPr lang="en-US" sz="2000" dirty="0" smtClean="0"/>
              <a:t> </a:t>
            </a:r>
            <a:r>
              <a:rPr lang="en-US" sz="2000" dirty="0" err="1" smtClean="0"/>
              <a:t>dou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procese</a:t>
            </a:r>
            <a:r>
              <a:rPr lang="en-US" sz="2000" dirty="0" smtClean="0"/>
              <a:t>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588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98072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Defini</a:t>
            </a:r>
            <a:r>
              <a:rPr lang="ro-RO" sz="2800" dirty="0" smtClean="0"/>
              <a:t>ț</a:t>
            </a:r>
            <a:r>
              <a:rPr lang="en-US" sz="2800" dirty="0" smtClean="0"/>
              <a:t>ii (2)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412777"/>
            <a:ext cx="8928992" cy="5445224"/>
          </a:xfrm>
        </p:spPr>
        <p:txBody>
          <a:bodyPr anchor="ctr" anchorCtr="0"/>
          <a:lstStyle/>
          <a:p>
            <a:pPr eaLnBrk="1" hangingPunct="1">
              <a:lnSpc>
                <a:spcPct val="80000"/>
              </a:lnSpc>
            </a:pPr>
            <a:r>
              <a:rPr lang="ro-RO" sz="2000" dirty="0" smtClean="0">
                <a:solidFill>
                  <a:srgbClr val="FF0000"/>
                </a:solidFill>
              </a:rPr>
              <a:t>cunoștinț</a:t>
            </a:r>
            <a:r>
              <a:rPr lang="en-US" sz="2000" dirty="0" smtClean="0">
                <a:solidFill>
                  <a:srgbClr val="FF0000"/>
                </a:solidFill>
              </a:rPr>
              <a:t>e </a:t>
            </a:r>
            <a:r>
              <a:rPr lang="en-US" sz="2000" dirty="0" err="1" smtClean="0">
                <a:solidFill>
                  <a:srgbClr val="FF0000"/>
                </a:solidFill>
              </a:rPr>
              <a:t>ini</a:t>
            </a:r>
            <a:r>
              <a:rPr lang="ro-RO" sz="2000" dirty="0" smtClean="0">
                <a:solidFill>
                  <a:srgbClr val="FF0000"/>
                </a:solidFill>
              </a:rPr>
              <a:t>ț</a:t>
            </a:r>
            <a:r>
              <a:rPr lang="en-US" sz="2000" dirty="0" err="1" smtClean="0">
                <a:solidFill>
                  <a:srgbClr val="FF0000"/>
                </a:solidFill>
              </a:rPr>
              <a:t>iale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exemple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identitatea</a:t>
            </a:r>
            <a:r>
              <a:rPr lang="en-US" sz="2000" dirty="0" smtClean="0"/>
              <a:t> </a:t>
            </a:r>
            <a:r>
              <a:rPr lang="en-US" sz="2000" dirty="0" err="1" smtClean="0"/>
              <a:t>proprie</a:t>
            </a:r>
            <a:r>
              <a:rPr lang="en-US" sz="2000" dirty="0" smtClean="0"/>
              <a:t> (</a:t>
            </a:r>
            <a:r>
              <a:rPr lang="en-US" sz="2000" dirty="0" err="1" smtClean="0"/>
              <a:t>nume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identit</a:t>
            </a:r>
            <a:r>
              <a:rPr lang="ro-RO" sz="2000" dirty="0" smtClean="0"/>
              <a:t>ăț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vecinilor</a:t>
            </a:r>
            <a:endParaRPr lang="en-US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err="1" smtClean="0"/>
              <a:t>setul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direc</a:t>
            </a:r>
            <a:r>
              <a:rPr lang="ro-RO" sz="2000" b="1" dirty="0" smtClean="0"/>
              <a:t>ț</a:t>
            </a:r>
            <a:r>
              <a:rPr lang="en-US" sz="2000" b="1" dirty="0" err="1" smtClean="0"/>
              <a:t>iei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ordinea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vecinilor</a:t>
            </a:r>
            <a:r>
              <a:rPr lang="en-US" sz="2000" b="1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>
                <a:solidFill>
                  <a:srgbClr val="FF0000"/>
                </a:solidFill>
              </a:rPr>
              <a:t>num</a:t>
            </a:r>
            <a:r>
              <a:rPr lang="ro-RO" sz="2000" dirty="0" smtClean="0">
                <a:solidFill>
                  <a:srgbClr val="FF0000"/>
                </a:solidFill>
              </a:rPr>
              <a:t>ă</a:t>
            </a:r>
            <a:r>
              <a:rPr lang="en-US" sz="2000" dirty="0" err="1" smtClean="0">
                <a:solidFill>
                  <a:srgbClr val="FF0000"/>
                </a:solidFill>
              </a:rPr>
              <a:t>rul</a:t>
            </a:r>
            <a:r>
              <a:rPr lang="en-US" sz="2000" dirty="0" smtClean="0">
                <a:solidFill>
                  <a:srgbClr val="FF0000"/>
                </a:solidFill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</a:rPr>
              <a:t>decizii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regul</a:t>
            </a:r>
            <a:r>
              <a:rPr lang="ro-RO" sz="2000" dirty="0" smtClean="0"/>
              <a:t>ă</a:t>
            </a:r>
            <a:r>
              <a:rPr lang="en-US" sz="2000" dirty="0" smtClean="0"/>
              <a:t> = </a:t>
            </a:r>
            <a:r>
              <a:rPr lang="en-US" sz="2000" dirty="0" err="1" smtClean="0"/>
              <a:t>cel</a:t>
            </a:r>
            <a:r>
              <a:rPr lang="en-US" sz="2000" dirty="0" smtClean="0"/>
              <a:t> </a:t>
            </a:r>
            <a:r>
              <a:rPr lang="en-US" sz="2000" dirty="0" err="1" smtClean="0"/>
              <a:t>mult</a:t>
            </a:r>
            <a:r>
              <a:rPr lang="en-US" sz="2000" dirty="0" smtClean="0"/>
              <a:t> o </a:t>
            </a:r>
            <a:r>
              <a:rPr lang="en-US" sz="2000" dirty="0" err="1" smtClean="0"/>
              <a:t>decizie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fiecare</a:t>
            </a:r>
            <a:r>
              <a:rPr lang="en-US" sz="2000" dirty="0" smtClean="0"/>
              <a:t> </a:t>
            </a:r>
            <a:r>
              <a:rPr lang="en-US" sz="2000" dirty="0" err="1" smtClean="0"/>
              <a:t>proces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 </a:t>
            </a:r>
            <a:r>
              <a:rPr lang="en-US" sz="2000" dirty="0" err="1" smtClean="0"/>
              <a:t>singur</a:t>
            </a:r>
            <a:r>
              <a:rPr lang="en-US" sz="2000" dirty="0" smtClean="0"/>
              <a:t> </a:t>
            </a:r>
            <a:r>
              <a:rPr lang="en-US" sz="2000" dirty="0" err="1" smtClean="0"/>
              <a:t>proces</a:t>
            </a:r>
            <a:r>
              <a:rPr lang="en-US" sz="2000" dirty="0" smtClean="0"/>
              <a:t> decide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toate</a:t>
            </a:r>
            <a:r>
              <a:rPr lang="en-US" sz="2000" dirty="0" smtClean="0"/>
              <a:t> </a:t>
            </a:r>
            <a:r>
              <a:rPr lang="en-US" sz="2000" dirty="0" err="1" smtClean="0"/>
              <a:t>decid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unele</a:t>
            </a:r>
            <a:r>
              <a:rPr lang="en-US" sz="2000" dirty="0" smtClean="0"/>
              <a:t> </a:t>
            </a:r>
            <a:r>
              <a:rPr lang="en-US" sz="2000" dirty="0" err="1" smtClean="0"/>
              <a:t>decid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>
                <a:solidFill>
                  <a:srgbClr val="FF0000"/>
                </a:solidFill>
              </a:rPr>
              <a:t>complexitate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u="sng" dirty="0" err="1" smtClean="0"/>
              <a:t>num</a:t>
            </a:r>
            <a:r>
              <a:rPr lang="ro-RO" sz="2000" u="sng" dirty="0" smtClean="0"/>
              <a:t>ă</a:t>
            </a:r>
            <a:r>
              <a:rPr lang="en-US" sz="2000" u="sng" dirty="0" smtClean="0"/>
              <a:t>r de </a:t>
            </a:r>
            <a:r>
              <a:rPr lang="en-US" sz="2000" u="sng" dirty="0" err="1" smtClean="0"/>
              <a:t>mesaje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schimbate</a:t>
            </a:r>
            <a:endParaRPr lang="en-US" sz="2000" u="sng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num</a:t>
            </a:r>
            <a:r>
              <a:rPr lang="ro-RO" sz="2000" dirty="0" smtClean="0"/>
              <a:t>ă</a:t>
            </a:r>
            <a:r>
              <a:rPr lang="en-US" sz="2000" dirty="0" smtClean="0"/>
              <a:t>r de bi</a:t>
            </a:r>
            <a:r>
              <a:rPr lang="ro-RO" sz="2000" dirty="0" smtClean="0"/>
              <a:t>ț</a:t>
            </a:r>
            <a:r>
              <a:rPr lang="en-US" sz="2000" dirty="0" smtClean="0"/>
              <a:t>i </a:t>
            </a:r>
            <a:r>
              <a:rPr lang="en-US" sz="2000" dirty="0" err="1" smtClean="0"/>
              <a:t>interschimba</a:t>
            </a:r>
            <a:r>
              <a:rPr lang="ro-RO" sz="2000" dirty="0" smtClean="0"/>
              <a:t>ț</a:t>
            </a:r>
            <a:r>
              <a:rPr lang="en-US" sz="2000" dirty="0" smtClean="0"/>
              <a:t>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u="sng" dirty="0" err="1" smtClean="0"/>
              <a:t>timpul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necesar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pentru</a:t>
            </a:r>
            <a:r>
              <a:rPr lang="en-US" sz="2000" u="sng" dirty="0" smtClean="0"/>
              <a:t> un </a:t>
            </a:r>
            <a:r>
              <a:rPr lang="en-US" sz="2000" u="sng" dirty="0" err="1" smtClean="0"/>
              <a:t>calcul</a:t>
            </a:r>
            <a:r>
              <a:rPr lang="en-US" sz="2000" u="sng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28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7067</TotalTime>
  <Words>4201</Words>
  <Application>Microsoft Office PowerPoint</Application>
  <PresentationFormat>On-screen Show (4:3)</PresentationFormat>
  <Paragraphs>1059</Paragraphs>
  <Slides>47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Lightbar</vt:lpstr>
      <vt:lpstr>1_Lightbar</vt:lpstr>
      <vt:lpstr>Algoritmi undă.</vt:lpstr>
      <vt:lpstr>Algoritmi undă</vt:lpstr>
      <vt:lpstr>Notiuni preliminare - configuratii</vt:lpstr>
      <vt:lpstr>Sisteme de tranziţii </vt:lpstr>
      <vt:lpstr>Sisteme de tranziţii (2) </vt:lpstr>
      <vt:lpstr>Sisteme de tranziţii (3) </vt:lpstr>
      <vt:lpstr>Algoritmi undă (Wave algorithms) </vt:lpstr>
      <vt:lpstr>Definiții (1)</vt:lpstr>
      <vt:lpstr>Definiții (2)</vt:lpstr>
      <vt:lpstr>Noțiuni preliminare  Sensul legăturilor</vt:lpstr>
      <vt:lpstr>Noțiuni preliminare Sensul legăturilor (2)</vt:lpstr>
      <vt:lpstr>Noțiuni preliminare Sensul legăturilor (3)</vt:lpstr>
      <vt:lpstr>Noțiuni preliminare Sensul legăturilor (4)</vt:lpstr>
      <vt:lpstr>Notație transmitere mesaje </vt:lpstr>
      <vt:lpstr>Algoritmul inel </vt:lpstr>
      <vt:lpstr>Algoritmul inel </vt:lpstr>
      <vt:lpstr>Algoritmul arbore </vt:lpstr>
      <vt:lpstr>Algoritmul arbore (2) </vt:lpstr>
      <vt:lpstr>Algoritmul arbore (3) exemplu de execuție</vt:lpstr>
      <vt:lpstr>Algoritmul arbore (4)</vt:lpstr>
      <vt:lpstr>Algoritmul arbore (5)</vt:lpstr>
      <vt:lpstr>Algoritmul arbore</vt:lpstr>
      <vt:lpstr>Algoritmul arbore</vt:lpstr>
      <vt:lpstr>Algoritmul ecou </vt:lpstr>
      <vt:lpstr>Algoritmul ecou </vt:lpstr>
      <vt:lpstr>Algoritmul ecou (2)</vt:lpstr>
      <vt:lpstr>Algoritmul ecou (3)  exemplu de execuție</vt:lpstr>
      <vt:lpstr>Algoritmul fazelor </vt:lpstr>
      <vt:lpstr>Algoritmul fazelor </vt:lpstr>
      <vt:lpstr>Algoritmul fazelor (2) </vt:lpstr>
      <vt:lpstr>Algoritmul fazelor (3) exemplu de execuție</vt:lpstr>
      <vt:lpstr>Algoritmul fazelor (4) </vt:lpstr>
      <vt:lpstr>PowerPoint Presentation</vt:lpstr>
      <vt:lpstr>PowerPoint Presentation</vt:lpstr>
      <vt:lpstr>PowerPoint Presentation</vt:lpstr>
      <vt:lpstr>Algoritmul fazelor pentru clici </vt:lpstr>
      <vt:lpstr>Algoritmul fazelor pentru clici (2) exemplu de execuție </vt:lpstr>
      <vt:lpstr>Algortimul lui Finn </vt:lpstr>
      <vt:lpstr>PowerPoint Presentation</vt:lpstr>
      <vt:lpstr>PowerPoint Presentation</vt:lpstr>
      <vt:lpstr>Algoritmul lui Finn (3) exemplu de execuție</vt:lpstr>
      <vt:lpstr>Algoritmul lui Finn (4)</vt:lpstr>
      <vt:lpstr>PowerPoint Presentation</vt:lpstr>
      <vt:lpstr>PowerPoint Presentation</vt:lpstr>
      <vt:lpstr>PowerPoint Presentation</vt:lpstr>
      <vt:lpstr>Sumar</vt:lpstr>
      <vt:lpstr>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cipsm</cp:lastModifiedBy>
  <cp:revision>831</cp:revision>
  <dcterms:created xsi:type="dcterms:W3CDTF">2003-12-18T12:29:33Z</dcterms:created>
  <dcterms:modified xsi:type="dcterms:W3CDTF">2015-11-01T13:23:55Z</dcterms:modified>
</cp:coreProperties>
</file>