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835E3A-6F4C-4400-BF07-9D86E399194A}"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171609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35E3A-6F4C-4400-BF07-9D86E399194A}"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389200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35E3A-6F4C-4400-BF07-9D86E399194A}"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145727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35E3A-6F4C-4400-BF07-9D86E399194A}"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71AD128F-4D5F-4C7C-9AB9-06B9E4A11984}"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2640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35E3A-6F4C-4400-BF07-9D86E399194A}"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76280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4835E3A-6F4C-4400-BF07-9D86E399194A}" type="datetimeFigureOut">
              <a:rPr lang="en-GB" smtClean="0"/>
              <a:t>15/04/2018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369080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4835E3A-6F4C-4400-BF07-9D86E399194A}" type="datetimeFigureOut">
              <a:rPr lang="en-GB" smtClean="0"/>
              <a:t>15/04/2018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2632387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835E3A-6F4C-4400-BF07-9D86E399194A}"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1966388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4835E3A-6F4C-4400-BF07-9D86E399194A}" type="datetimeFigureOut">
              <a:rPr lang="en-GB" smtClean="0"/>
              <a:t>15/04/2018</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1AD128F-4D5F-4C7C-9AB9-06B9E4A11984}" type="slidenum">
              <a:rPr lang="en-GB" smtClean="0"/>
              <a:t>‹#›</a:t>
            </a:fld>
            <a:endParaRPr lang="en-GB"/>
          </a:p>
        </p:txBody>
      </p:sp>
    </p:spTree>
    <p:extLst>
      <p:ext uri="{BB962C8B-B14F-4D97-AF65-F5344CB8AC3E}">
        <p14:creationId xmlns:p14="http://schemas.microsoft.com/office/powerpoint/2010/main" val="18835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835E3A-6F4C-4400-BF07-9D86E399194A}"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24267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835E3A-6F4C-4400-BF07-9D86E399194A}"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125529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835E3A-6F4C-4400-BF07-9D86E399194A}"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2210477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835E3A-6F4C-4400-BF07-9D86E399194A}" type="datetimeFigureOut">
              <a:rPr lang="en-GB" smtClean="0"/>
              <a:t>15/04/2018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9165285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835E3A-6F4C-4400-BF07-9D86E399194A}" type="datetimeFigureOut">
              <a:rPr lang="en-GB" smtClean="0"/>
              <a:t>15/04/2018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170362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835E3A-6F4C-4400-BF07-9D86E399194A}" type="datetimeFigureOut">
              <a:rPr lang="en-GB" smtClean="0"/>
              <a:t>15/04/2018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277960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35E3A-6F4C-4400-BF07-9D86E399194A}"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9907268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35E3A-6F4C-4400-BF07-9D86E399194A}"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128F-4D5F-4C7C-9AB9-06B9E4A11984}" type="slidenum">
              <a:rPr lang="en-GB" smtClean="0"/>
              <a:t>‹#›</a:t>
            </a:fld>
            <a:endParaRPr lang="en-GB"/>
          </a:p>
        </p:txBody>
      </p:sp>
    </p:spTree>
    <p:extLst>
      <p:ext uri="{BB962C8B-B14F-4D97-AF65-F5344CB8AC3E}">
        <p14:creationId xmlns:p14="http://schemas.microsoft.com/office/powerpoint/2010/main" val="5659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835E3A-6F4C-4400-BF07-9D86E399194A}" type="datetimeFigureOut">
              <a:rPr lang="en-GB" smtClean="0"/>
              <a:t>15/04/2018</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1AD128F-4D5F-4C7C-9AB9-06B9E4A11984}" type="slidenum">
              <a:rPr lang="en-GB" smtClean="0"/>
              <a:t>‹#›</a:t>
            </a:fld>
            <a:endParaRPr lang="en-GB"/>
          </a:p>
        </p:txBody>
      </p:sp>
    </p:spTree>
    <p:extLst>
      <p:ext uri="{BB962C8B-B14F-4D97-AF65-F5344CB8AC3E}">
        <p14:creationId xmlns:p14="http://schemas.microsoft.com/office/powerpoint/2010/main" val="237423364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771809"/>
            <a:ext cx="10807700" cy="1373070"/>
          </a:xfrm>
        </p:spPr>
        <p:txBody>
          <a:bodyPr/>
          <a:lstStyle/>
          <a:p>
            <a:pPr algn="ctr"/>
            <a:r>
              <a:rPr lang="en-US" sz="4800" dirty="0" smtClean="0">
                <a:latin typeface="Arial Black" panose="020B0A04020102020204" pitchFamily="34" charset="0"/>
              </a:rPr>
              <a:t>Nighttime low illumination image enhancement</a:t>
            </a:r>
            <a:endParaRPr lang="en-GB" sz="4800" dirty="0">
              <a:latin typeface="Arial Black" panose="020B0A04020102020204" pitchFamily="34" charset="0"/>
            </a:endParaRPr>
          </a:p>
        </p:txBody>
      </p:sp>
      <p:sp>
        <p:nvSpPr>
          <p:cNvPr id="3" name="Subtitle 2"/>
          <p:cNvSpPr>
            <a:spLocks noGrp="1"/>
          </p:cNvSpPr>
          <p:nvPr>
            <p:ph type="subTitle" idx="1"/>
          </p:nvPr>
        </p:nvSpPr>
        <p:spPr>
          <a:xfrm>
            <a:off x="292100" y="4305139"/>
            <a:ext cx="8144134" cy="1117687"/>
          </a:xfrm>
        </p:spPr>
        <p:txBody>
          <a:bodyPr>
            <a:normAutofit/>
          </a:bodyPr>
          <a:lstStyle/>
          <a:p>
            <a:pPr algn="ctr"/>
            <a:r>
              <a:rPr lang="en-US" sz="2800" u="sng" dirty="0" smtClean="0">
                <a:latin typeface="Arial Black" panose="020B0A04020102020204" pitchFamily="34" charset="0"/>
              </a:rPr>
              <a:t>Bright/Dark channel prior approach</a:t>
            </a:r>
            <a:endParaRPr lang="en-GB" sz="2800" u="sng" dirty="0">
              <a:latin typeface="Arial Black" panose="020B0A04020102020204" pitchFamily="34" charset="0"/>
            </a:endParaRPr>
          </a:p>
        </p:txBody>
      </p:sp>
    </p:spTree>
    <p:extLst>
      <p:ext uri="{BB962C8B-B14F-4D97-AF65-F5344CB8AC3E}">
        <p14:creationId xmlns:p14="http://schemas.microsoft.com/office/powerpoint/2010/main" val="2282047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Atmospheric light</a:t>
            </a:r>
            <a:endParaRPr lang="en-GB"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US" sz="2200" dirty="0" smtClean="0">
                <a:latin typeface="Arial" panose="020B0604020202020204" pitchFamily="34" charset="0"/>
                <a:cs typeface="Arial" panose="020B0604020202020204" pitchFamily="34" charset="0"/>
              </a:rPr>
              <a:t>To determine the atmospheric light in the image we will make use of the bright channel prior. The top 10% pixels are selected from the bright channel and their mean is computed. We will set the value of the atmospheric light as the mean value in order to eliminate the noise that may be generated by selecting the maximum value.</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881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Transmission estimation</a:t>
            </a:r>
            <a:endParaRPr lang="en-GB" dirty="0">
              <a:latin typeface="Arial Black" panose="020B0A040201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0321" y="2057473"/>
                <a:ext cx="10089280" cy="3599316"/>
              </a:xfrm>
            </p:spPr>
            <p:txBody>
              <a:bodyPr/>
              <a:lstStyle/>
              <a:p>
                <a:pPr marL="0" indent="0">
                  <a:buNone/>
                </a:pPr>
                <a:r>
                  <a:rPr lang="en-GB" sz="2200" dirty="0" smtClean="0">
                    <a:latin typeface="Arial" panose="020B0604020202020204" pitchFamily="34" charset="0"/>
                    <a:cs typeface="Arial" panose="020B0604020202020204" pitchFamily="34" charset="0"/>
                  </a:rPr>
                  <a:t>Simply, we assume that the transmission in a small local patch </a:t>
                </a:r>
                <a:r>
                  <a:rPr lang="en-GB" sz="2200" i="1" dirty="0">
                    <a:latin typeface="Arial" panose="020B0604020202020204" pitchFamily="34" charset="0"/>
                    <a:cs typeface="Arial" panose="020B0604020202020204" pitchFamily="34" charset="0"/>
                  </a:rPr>
                  <a:t>Ω</a:t>
                </a:r>
                <a:r>
                  <a:rPr lang="en-GB" sz="2200" dirty="0">
                    <a:latin typeface="Arial" panose="020B0604020202020204" pitchFamily="34" charset="0"/>
                    <a:cs typeface="Arial" panose="020B0604020202020204" pitchFamily="34" charset="0"/>
                  </a:rPr>
                  <a:t>(</a:t>
                </a:r>
                <a:r>
                  <a:rPr lang="en-GB" sz="2200" i="1" dirty="0">
                    <a:latin typeface="Arial" panose="020B0604020202020204" pitchFamily="34" charset="0"/>
                    <a:cs typeface="Arial" panose="020B0604020202020204" pitchFamily="34" charset="0"/>
                  </a:rPr>
                  <a:t>x</a:t>
                </a:r>
                <a:r>
                  <a:rPr lang="en-GB" sz="2200" dirty="0">
                    <a:latin typeface="Arial" panose="020B0604020202020204" pitchFamily="34" charset="0"/>
                    <a:cs typeface="Arial" panose="020B0604020202020204" pitchFamily="34" charset="0"/>
                  </a:rPr>
                  <a:t>) is a constant. It is a reasonable assumption since a local patch usually contains </a:t>
                </a:r>
                <a:r>
                  <a:rPr lang="en-GB" sz="2200" dirty="0" smtClean="0">
                    <a:latin typeface="Arial" panose="020B0604020202020204" pitchFamily="34" charset="0"/>
                    <a:cs typeface="Arial" panose="020B0604020202020204" pitchFamily="34" charset="0"/>
                  </a:rPr>
                  <a:t>same </a:t>
                </a:r>
                <a:r>
                  <a:rPr lang="en-GB" sz="2200" dirty="0">
                    <a:latin typeface="Arial" panose="020B0604020202020204" pitchFamily="34" charset="0"/>
                    <a:cs typeface="Arial" panose="020B0604020202020204" pitchFamily="34" charset="0"/>
                  </a:rPr>
                  <a:t>materials and has constant illumination. </a:t>
                </a:r>
                <a:endParaRPr lang="en-GB" sz="2200" dirty="0" smtClean="0">
                  <a:latin typeface="Arial" panose="020B0604020202020204" pitchFamily="34" charset="0"/>
                  <a:cs typeface="Arial" panose="020B0604020202020204" pitchFamily="34" charset="0"/>
                </a:endParaRPr>
              </a:p>
              <a:p>
                <a:pPr marL="0" indent="0">
                  <a:buNone/>
                </a:pPr>
                <a:endParaRPr lang="en-GB" sz="2200" dirty="0" smtClean="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left"/>
                    </m:oMathParaPr>
                    <m:oMath xmlns:m="http://schemas.openxmlformats.org/officeDocument/2006/math">
                      <m:sSup>
                        <m:sSupPr>
                          <m:ctrlPr>
                            <a:rPr lang="en-US" altLang="en-US" sz="2200" i="1" smtClean="0">
                              <a:latin typeface="Cambria Math" panose="02040503050406030204" pitchFamily="18" charset="0"/>
                              <a:ea typeface="Cambria Math" panose="02040503050406030204" pitchFamily="18" charset="0"/>
                            </a:rPr>
                          </m:ctrlPr>
                        </m:sSupPr>
                        <m:e>
                          <m:r>
                            <a:rPr lang="en-US" altLang="en-US" sz="2200" b="0" i="1" smtClean="0">
                              <a:latin typeface="Cambria Math" panose="02040503050406030204" pitchFamily="18" charset="0"/>
                              <a:ea typeface="Cambria Math" panose="02040503050406030204" pitchFamily="18" charset="0"/>
                            </a:rPr>
                            <m:t>𝐼</m:t>
                          </m:r>
                        </m:e>
                        <m:sup>
                          <m:r>
                            <a:rPr lang="en-US" altLang="en-US" sz="2200" b="0" i="1" smtClean="0">
                              <a:latin typeface="Cambria Math" panose="02040503050406030204" pitchFamily="18" charset="0"/>
                              <a:ea typeface="Cambria Math" panose="02040503050406030204" pitchFamily="18" charset="0"/>
                            </a:rPr>
                            <m:t>𝑏𝑟𝑖𝑔h𝑡</m:t>
                          </m:r>
                        </m:sup>
                      </m:sSup>
                      <m:d>
                        <m:dPr>
                          <m:ctrlPr>
                            <a:rPr lang="en-US" altLang="en-US" sz="2200" b="0" i="1" smtClean="0">
                              <a:latin typeface="Cambria Math" panose="02040503050406030204" pitchFamily="18" charset="0"/>
                              <a:ea typeface="Cambria Math" panose="02040503050406030204" pitchFamily="18" charset="0"/>
                            </a:rPr>
                          </m:ctrlPr>
                        </m:dPr>
                        <m:e>
                          <m:r>
                            <a:rPr lang="en-US" altLang="en-US" sz="2200" b="0" i="1" smtClean="0">
                              <a:latin typeface="Cambria Math" panose="02040503050406030204" pitchFamily="18" charset="0"/>
                              <a:ea typeface="Cambria Math" panose="02040503050406030204" pitchFamily="18" charset="0"/>
                            </a:rPr>
                            <m:t>𝑥</m:t>
                          </m:r>
                        </m:e>
                      </m:d>
                      <m:r>
                        <a:rPr lang="en-US" altLang="en-US" sz="2200" b="0" i="1" smtClean="0">
                          <a:latin typeface="Cambria Math" panose="02040503050406030204" pitchFamily="18" charset="0"/>
                          <a:ea typeface="Cambria Math" panose="02040503050406030204" pitchFamily="18" charset="0"/>
                        </a:rPr>
                        <m:t>=</m:t>
                      </m:r>
                      <m:acc>
                        <m:accPr>
                          <m:chr m:val="̇"/>
                          <m:ctrlPr>
                            <a:rPr lang="en-US" altLang="en-US" sz="2200" b="0" i="1" smtClean="0">
                              <a:latin typeface="Cambria Math" panose="02040503050406030204" pitchFamily="18" charset="0"/>
                              <a:ea typeface="Cambria Math" panose="02040503050406030204" pitchFamily="18" charset="0"/>
                            </a:rPr>
                          </m:ctrlPr>
                        </m:accPr>
                        <m:e>
                          <m:r>
                            <a:rPr lang="en-US" altLang="en-US" sz="2200" b="0" i="1" smtClean="0">
                              <a:latin typeface="Cambria Math" panose="02040503050406030204" pitchFamily="18" charset="0"/>
                              <a:ea typeface="Cambria Math" panose="02040503050406030204" pitchFamily="18" charset="0"/>
                            </a:rPr>
                            <m:t>𝑡</m:t>
                          </m:r>
                        </m:e>
                      </m:acc>
                      <m:d>
                        <m:dPr>
                          <m:ctrlPr>
                            <a:rPr lang="en-US" altLang="en-US" sz="2200" b="0" i="1" smtClean="0">
                              <a:latin typeface="Cambria Math" panose="02040503050406030204" pitchFamily="18" charset="0"/>
                              <a:ea typeface="Cambria Math" panose="02040503050406030204" pitchFamily="18" charset="0"/>
                            </a:rPr>
                          </m:ctrlPr>
                        </m:dPr>
                        <m:e>
                          <m:r>
                            <a:rPr lang="en-US" altLang="en-US" sz="2200" b="0" i="1" smtClean="0">
                              <a:latin typeface="Cambria Math" panose="02040503050406030204" pitchFamily="18" charset="0"/>
                              <a:ea typeface="Cambria Math" panose="02040503050406030204" pitchFamily="18" charset="0"/>
                            </a:rPr>
                            <m:t>𝑥</m:t>
                          </m:r>
                        </m:e>
                      </m:d>
                      <m:sSup>
                        <m:sSupPr>
                          <m:ctrlPr>
                            <a:rPr lang="en-US" altLang="en-US" sz="2200" b="0" i="1" smtClean="0">
                              <a:latin typeface="Cambria Math" panose="02040503050406030204" pitchFamily="18" charset="0"/>
                              <a:ea typeface="Cambria Math" panose="02040503050406030204" pitchFamily="18" charset="0"/>
                            </a:rPr>
                          </m:ctrlPr>
                        </m:sSupPr>
                        <m:e>
                          <m:r>
                            <a:rPr lang="en-US" altLang="en-US" sz="2200" b="0" i="1" smtClean="0">
                              <a:latin typeface="Cambria Math" panose="02040503050406030204" pitchFamily="18" charset="0"/>
                              <a:ea typeface="Cambria Math" panose="02040503050406030204" pitchFamily="18" charset="0"/>
                            </a:rPr>
                            <m:t>𝐽</m:t>
                          </m:r>
                        </m:e>
                        <m:sup>
                          <m:r>
                            <a:rPr lang="en-US" altLang="en-US" sz="2200" b="0" i="1" smtClean="0">
                              <a:latin typeface="Cambria Math" panose="02040503050406030204" pitchFamily="18" charset="0"/>
                              <a:ea typeface="Cambria Math" panose="02040503050406030204" pitchFamily="18" charset="0"/>
                            </a:rPr>
                            <m:t>𝑏𝑟𝑖𝑔h𝑡</m:t>
                          </m:r>
                        </m:sup>
                      </m:sSup>
                      <m:d>
                        <m:dPr>
                          <m:ctrlPr>
                            <a:rPr lang="en-US" altLang="en-US" sz="2200" b="0" i="1" smtClean="0">
                              <a:latin typeface="Cambria Math" panose="02040503050406030204" pitchFamily="18" charset="0"/>
                              <a:ea typeface="Cambria Math" panose="02040503050406030204" pitchFamily="18" charset="0"/>
                            </a:rPr>
                          </m:ctrlPr>
                        </m:dPr>
                        <m:e>
                          <m:r>
                            <a:rPr lang="en-US" altLang="en-US" sz="2200" b="0" i="1" smtClean="0">
                              <a:latin typeface="Cambria Math" panose="02040503050406030204" pitchFamily="18" charset="0"/>
                              <a:ea typeface="Cambria Math" panose="02040503050406030204" pitchFamily="18" charset="0"/>
                            </a:rPr>
                            <m:t>𝑥</m:t>
                          </m:r>
                        </m:e>
                      </m:d>
                      <m:r>
                        <a:rPr lang="en-US" altLang="en-US" sz="2200" b="0" i="1" smtClean="0">
                          <a:latin typeface="Cambria Math" panose="02040503050406030204" pitchFamily="18" charset="0"/>
                          <a:ea typeface="Cambria Math" panose="02040503050406030204" pitchFamily="18" charset="0"/>
                        </a:rPr>
                        <m:t>+(1−</m:t>
                      </m:r>
                      <m:acc>
                        <m:accPr>
                          <m:chr m:val="̇"/>
                          <m:ctrlPr>
                            <a:rPr lang="en-US" altLang="en-US" sz="2200" b="0" i="1" smtClean="0">
                              <a:latin typeface="Cambria Math" panose="02040503050406030204" pitchFamily="18" charset="0"/>
                              <a:ea typeface="Cambria Math" panose="02040503050406030204" pitchFamily="18" charset="0"/>
                            </a:rPr>
                          </m:ctrlPr>
                        </m:accPr>
                        <m:e>
                          <m:r>
                            <a:rPr lang="en-US" altLang="en-US" sz="2200" b="0" i="1" smtClean="0">
                              <a:latin typeface="Cambria Math" panose="02040503050406030204" pitchFamily="18" charset="0"/>
                              <a:ea typeface="Cambria Math" panose="02040503050406030204" pitchFamily="18" charset="0"/>
                            </a:rPr>
                            <m:t>𝑡</m:t>
                          </m:r>
                        </m:e>
                      </m:acc>
                      <m:d>
                        <m:dPr>
                          <m:ctrlPr>
                            <a:rPr lang="en-US" altLang="en-US" sz="2200" b="0" i="1" smtClean="0">
                              <a:latin typeface="Cambria Math" panose="02040503050406030204" pitchFamily="18" charset="0"/>
                              <a:ea typeface="Cambria Math" panose="02040503050406030204" pitchFamily="18" charset="0"/>
                            </a:rPr>
                          </m:ctrlPr>
                        </m:dPr>
                        <m:e>
                          <m:r>
                            <a:rPr lang="en-US" altLang="en-US" sz="2200" b="0" i="1" smtClean="0">
                              <a:latin typeface="Cambria Math" panose="02040503050406030204" pitchFamily="18" charset="0"/>
                              <a:ea typeface="Cambria Math" panose="02040503050406030204" pitchFamily="18" charset="0"/>
                            </a:rPr>
                            <m:t>𝑥</m:t>
                          </m:r>
                        </m:e>
                      </m:d>
                      <m:r>
                        <a:rPr lang="en-US" altLang="en-US" sz="2200" b="0" i="1" smtClean="0">
                          <a:latin typeface="Cambria Math" panose="02040503050406030204" pitchFamily="18" charset="0"/>
                          <a:ea typeface="Cambria Math" panose="02040503050406030204" pitchFamily="18" charset="0"/>
                        </a:rPr>
                        <m:t>)</m:t>
                      </m:r>
                      <m:sSup>
                        <m:sSupPr>
                          <m:ctrlPr>
                            <a:rPr lang="en-US" altLang="en-US" sz="2200" b="0" i="1" smtClean="0">
                              <a:latin typeface="Cambria Math" panose="02040503050406030204" pitchFamily="18" charset="0"/>
                              <a:ea typeface="Cambria Math" panose="02040503050406030204" pitchFamily="18" charset="0"/>
                            </a:rPr>
                          </m:ctrlPr>
                        </m:sSupPr>
                        <m:e>
                          <m:r>
                            <a:rPr lang="en-US" altLang="en-US" sz="2200" b="0" i="1" smtClean="0">
                              <a:latin typeface="Cambria Math" panose="02040503050406030204" pitchFamily="18" charset="0"/>
                              <a:ea typeface="Cambria Math" panose="02040503050406030204" pitchFamily="18" charset="0"/>
                            </a:rPr>
                            <m:t>𝐴</m:t>
                          </m:r>
                        </m:e>
                        <m:sup>
                          <m:r>
                            <a:rPr lang="en-US" altLang="en-US" sz="2200" b="0" i="1" smtClean="0">
                              <a:latin typeface="Cambria Math" panose="02040503050406030204" pitchFamily="18" charset="0"/>
                              <a:ea typeface="Cambria Math" panose="02040503050406030204" pitchFamily="18" charset="0"/>
                            </a:rPr>
                            <m:t>𝑐</m:t>
                          </m:r>
                        </m:sup>
                      </m:sSup>
                    </m:oMath>
                  </m:oMathPara>
                </a14:m>
                <a:endParaRPr lang="en-US" altLang="en-US" sz="2200" dirty="0" smtClean="0">
                  <a:latin typeface="Cambria Math" panose="02040503050406030204" pitchFamily="18" charset="0"/>
                  <a:ea typeface="Cambria Math" panose="02040503050406030204" pitchFamily="18" charset="0"/>
                </a:endParaRPr>
              </a:p>
              <a:p>
                <a:pPr marL="0" indent="0">
                  <a:buNone/>
                </a:pPr>
                <a:endParaRPr lang="en-US" altLang="en-US" sz="2200" dirty="0">
                  <a:latin typeface="Cambria Math" panose="02040503050406030204" pitchFamily="18" charset="0"/>
                  <a:ea typeface="Cambria Math" panose="02040503050406030204" pitchFamily="18" charset="0"/>
                </a:endParaRPr>
              </a:p>
              <a:p>
                <a:pPr marL="0" indent="0">
                  <a:buNone/>
                </a:pPr>
                <a:r>
                  <a:rPr lang="en-GB" sz="2200" dirty="0">
                    <a:latin typeface="Arial" panose="020B0604020202020204" pitchFamily="34" charset="0"/>
                    <a:cs typeface="Arial" panose="020B0604020202020204" pitchFamily="34" charset="0"/>
                  </a:rPr>
                  <a:t>According to the bright channel prior, the bright channel </a:t>
                </a:r>
                <a14:m>
                  <m:oMath xmlns:m="http://schemas.openxmlformats.org/officeDocument/2006/math">
                    <m:sSup>
                      <m:sSupPr>
                        <m:ctrlPr>
                          <a:rPr lang="en-GB" sz="2200" i="1" smtClean="0">
                            <a:latin typeface="Cambria Math" panose="02040503050406030204" pitchFamily="18" charset="0"/>
                            <a:cs typeface="Arial" panose="020B0604020202020204" pitchFamily="34" charset="0"/>
                          </a:rPr>
                        </m:ctrlPr>
                      </m:sSupPr>
                      <m:e>
                        <m:r>
                          <a:rPr lang="en-US" sz="2200" b="0" i="1" smtClean="0">
                            <a:latin typeface="Cambria Math" panose="02040503050406030204" pitchFamily="18" charset="0"/>
                            <a:cs typeface="Arial" panose="020B0604020202020204" pitchFamily="34" charset="0"/>
                          </a:rPr>
                          <m:t>𝐼</m:t>
                        </m:r>
                      </m:e>
                      <m:sup>
                        <m:r>
                          <a:rPr lang="en-US" sz="2200" b="0" i="1" smtClean="0">
                            <a:latin typeface="Cambria Math" panose="02040503050406030204" pitchFamily="18" charset="0"/>
                            <a:cs typeface="Arial" panose="020B0604020202020204" pitchFamily="34" charset="0"/>
                          </a:rPr>
                          <m:t>𝑏𝑟𝑖𝑔h𝑡</m:t>
                        </m:r>
                      </m:sup>
                    </m:sSup>
                  </m:oMath>
                </a14:m>
                <a:r>
                  <a:rPr lang="en-GB" sz="2200" dirty="0" smtClean="0">
                    <a:latin typeface="Arial" panose="020B0604020202020204" pitchFamily="34" charset="0"/>
                    <a:cs typeface="Arial" panose="020B0604020202020204" pitchFamily="34" charset="0"/>
                  </a:rPr>
                  <a:t>of </a:t>
                </a:r>
                <a:r>
                  <a:rPr lang="en-GB" sz="2200" dirty="0">
                    <a:latin typeface="Arial" panose="020B0604020202020204" pitchFamily="34" charset="0"/>
                    <a:cs typeface="Arial" panose="020B0604020202020204" pitchFamily="34" charset="0"/>
                  </a:rPr>
                  <a:t>a well illuminated radiance </a:t>
                </a:r>
                <a:r>
                  <a:rPr lang="en-GB" sz="2200" i="1" dirty="0">
                    <a:latin typeface="Arial" panose="020B0604020202020204" pitchFamily="34" charset="0"/>
                    <a:cs typeface="Arial" panose="020B0604020202020204" pitchFamily="34" charset="0"/>
                  </a:rPr>
                  <a:t>I</a:t>
                </a:r>
                <a:r>
                  <a:rPr lang="en-GB" sz="2200" dirty="0">
                    <a:latin typeface="Arial" panose="020B0604020202020204" pitchFamily="34" charset="0"/>
                    <a:cs typeface="Arial" panose="020B0604020202020204" pitchFamily="34" charset="0"/>
                  </a:rPr>
                  <a:t> should tend to be 255: </a:t>
                </a:r>
                <a:endParaRPr lang="en-US" altLang="en-US" sz="2200"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0321" y="2057473"/>
                <a:ext cx="10089280" cy="3599316"/>
              </a:xfrm>
              <a:blipFill rotWithShape="0">
                <a:blip r:embed="rId2"/>
                <a:stretch>
                  <a:fillRect l="-785" t="-2034"/>
                </a:stretch>
              </a:blipFill>
            </p:spPr>
            <p:txBody>
              <a:bodyPr/>
              <a:lstStyle/>
              <a:p>
                <a:r>
                  <a:rPr lang="en-GB">
                    <a:noFill/>
                  </a:rPr>
                  <a:t> </a:t>
                </a:r>
              </a:p>
            </p:txBody>
          </p:sp>
        </mc:Fallback>
      </mc:AlternateContent>
    </p:spTree>
    <p:extLst>
      <p:ext uri="{BB962C8B-B14F-4D97-AF65-F5344CB8AC3E}">
        <p14:creationId xmlns:p14="http://schemas.microsoft.com/office/powerpoint/2010/main" val="1788246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4095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3741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Introduction</a:t>
            </a:r>
            <a:endParaRPr lang="en-GB" dirty="0">
              <a:latin typeface="Arial Black" panose="020B0A040201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Night time </a:t>
            </a:r>
            <a:r>
              <a:rPr lang="en-GB" dirty="0">
                <a:latin typeface="Arial" panose="020B0604020202020204" pitchFamily="34" charset="0"/>
                <a:cs typeface="Arial" panose="020B0604020202020204" pitchFamily="34" charset="0"/>
              </a:rPr>
              <a:t>low illumination image enhancement is highly desired for outdoor computer vision applications</a:t>
            </a:r>
            <a:r>
              <a:rPr lang="en-GB" dirty="0" smtClean="0">
                <a:latin typeface="Arial" panose="020B0604020202020204" pitchFamily="34" charset="0"/>
                <a:cs typeface="Arial" panose="020B0604020202020204" pitchFamily="34" charset="0"/>
              </a:rPr>
              <a:t>.</a:t>
            </a:r>
          </a:p>
          <a:p>
            <a:r>
              <a:rPr lang="en-GB" dirty="0">
                <a:latin typeface="Arial" panose="020B0604020202020204" pitchFamily="34" charset="0"/>
                <a:cs typeface="Arial" panose="020B0604020202020204" pitchFamily="34" charset="0"/>
              </a:rPr>
              <a:t>Images captured in </a:t>
            </a:r>
            <a:r>
              <a:rPr lang="en-GB" dirty="0" smtClean="0">
                <a:latin typeface="Arial" panose="020B0604020202020204" pitchFamily="34" charset="0"/>
                <a:cs typeface="Arial" panose="020B0604020202020204" pitchFamily="34" charset="0"/>
              </a:rPr>
              <a:t>night time </a:t>
            </a:r>
            <a:r>
              <a:rPr lang="en-GB" dirty="0">
                <a:latin typeface="Arial" panose="020B0604020202020204" pitchFamily="34" charset="0"/>
                <a:cs typeface="Arial" panose="020B0604020202020204" pitchFamily="34" charset="0"/>
              </a:rPr>
              <a:t>low illumination usually suffer from a poor </a:t>
            </a:r>
            <a:r>
              <a:rPr lang="en-GB" dirty="0" smtClean="0">
                <a:latin typeface="Arial" panose="020B0604020202020204" pitchFamily="34" charset="0"/>
                <a:cs typeface="Arial" panose="020B0604020202020204" pitchFamily="34" charset="0"/>
              </a:rPr>
              <a:t>visibility</a:t>
            </a:r>
          </a:p>
          <a:p>
            <a:r>
              <a:rPr lang="en-GB" dirty="0">
                <a:latin typeface="Arial" panose="020B0604020202020204" pitchFamily="34" charset="0"/>
                <a:cs typeface="Arial" panose="020B0604020202020204" pitchFamily="34" charset="0"/>
              </a:rPr>
              <a:t>Thereby, to ensure </a:t>
            </a:r>
            <a:r>
              <a:rPr lang="en-GB" dirty="0" smtClean="0">
                <a:latin typeface="Arial" panose="020B0604020202020204" pitchFamily="34" charset="0"/>
                <a:cs typeface="Arial" panose="020B0604020202020204" pitchFamily="34" charset="0"/>
              </a:rPr>
              <a:t>a reliable night time vision environment, </a:t>
            </a:r>
            <a:r>
              <a:rPr lang="en-GB" dirty="0">
                <a:latin typeface="Arial" panose="020B0604020202020204" pitchFamily="34" charset="0"/>
                <a:cs typeface="Arial" panose="020B0604020202020204" pitchFamily="34" charset="0"/>
              </a:rPr>
              <a:t>it is highly desirable to enhance the visibility of low illumination images. </a:t>
            </a:r>
          </a:p>
        </p:txBody>
      </p:sp>
    </p:spTree>
    <p:extLst>
      <p:ext uri="{BB962C8B-B14F-4D97-AF65-F5344CB8AC3E}">
        <p14:creationId xmlns:p14="http://schemas.microsoft.com/office/powerpoint/2010/main" val="85496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Other approaches</a:t>
            </a:r>
            <a:endParaRPr lang="en-GB" dirty="0">
              <a:latin typeface="Arial Black" panose="020B0A04020102020204" pitchFamily="34" charset="0"/>
            </a:endParaRPr>
          </a:p>
        </p:txBody>
      </p:sp>
      <p:sp>
        <p:nvSpPr>
          <p:cNvPr id="3" name="Content Placeholder 2"/>
          <p:cNvSpPr>
            <a:spLocks noGrp="1"/>
          </p:cNvSpPr>
          <p:nvPr>
            <p:ph idx="1"/>
          </p:nvPr>
        </p:nvSpPr>
        <p:spPr>
          <a:xfrm>
            <a:off x="680321" y="2336872"/>
            <a:ext cx="9613861" cy="4038527"/>
          </a:xfrm>
        </p:spPr>
        <p:txBody>
          <a:bodyPr>
            <a:normAutofit lnSpcReduction="10000"/>
          </a:bodyPr>
          <a:lstStyle/>
          <a:p>
            <a:pPr marL="0" indent="0">
              <a:buNone/>
            </a:pPr>
            <a:r>
              <a:rPr lang="en-GB" dirty="0" smtClean="0">
                <a:latin typeface="Arial" panose="020B0604020202020204" pitchFamily="34" charset="0"/>
                <a:cs typeface="Arial" panose="020B0604020202020204" pitchFamily="34" charset="0"/>
              </a:rPr>
              <a:t>Numerous </a:t>
            </a:r>
            <a:r>
              <a:rPr lang="en-GB" dirty="0">
                <a:latin typeface="Arial" panose="020B0604020202020204" pitchFamily="34" charset="0"/>
                <a:cs typeface="Arial" panose="020B0604020202020204" pitchFamily="34" charset="0"/>
              </a:rPr>
              <a:t>efforts have been made to address this problem in past years. </a:t>
            </a:r>
            <a:endParaRPr lang="en-GB"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Approaches:</a:t>
            </a:r>
          </a:p>
          <a:p>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using multiple images or additional information for image </a:t>
            </a:r>
            <a:r>
              <a:rPr lang="en-GB" dirty="0" smtClean="0">
                <a:latin typeface="Arial" panose="020B0604020202020204" pitchFamily="34" charset="0"/>
                <a:cs typeface="Arial" panose="020B0604020202020204" pitchFamily="34" charset="0"/>
              </a:rPr>
              <a:t>enhancement (this highly relies on image fusion technique, which can be difficult to achieve because it requires point-to-point fusion which may not always be available)</a:t>
            </a:r>
          </a:p>
          <a:p>
            <a:pPr marL="0" indent="0">
              <a:buNone/>
            </a:pPr>
            <a:endParaRPr lang="en-GB"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using a single image (this way we do not require </a:t>
            </a:r>
            <a:r>
              <a:rPr lang="en-GB" dirty="0">
                <a:latin typeface="Arial" panose="020B0604020202020204" pitchFamily="34" charset="0"/>
                <a:cs typeface="Arial" panose="020B0604020202020204" pitchFamily="34" charset="0"/>
              </a:rPr>
              <a:t>additional assistant </a:t>
            </a:r>
            <a:r>
              <a:rPr lang="en-GB" dirty="0" smtClean="0">
                <a:latin typeface="Arial" panose="020B0604020202020204" pitchFamily="34" charset="0"/>
                <a:cs typeface="Arial" panose="020B0604020202020204" pitchFamily="34" charset="0"/>
              </a:rPr>
              <a:t>images)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60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221" y="820284"/>
            <a:ext cx="9613861" cy="2189616"/>
          </a:xfrm>
        </p:spPr>
        <p:txBody>
          <a:bodyPr>
            <a:normAutofit/>
          </a:bodyPr>
          <a:lstStyle/>
          <a:p>
            <a:r>
              <a:rPr lang="en-US" sz="2200" dirty="0" smtClean="0">
                <a:latin typeface="Arial" panose="020B0604020202020204" pitchFamily="34" charset="0"/>
                <a:cs typeface="Arial" panose="020B0604020202020204" pitchFamily="34" charset="0"/>
              </a:rPr>
              <a:t>Some of the single image conventional enhancement techniques such as: histogram equalization based method, single-scale </a:t>
            </a:r>
            <a:r>
              <a:rPr lang="en-US" sz="2200" dirty="0" err="1" smtClean="0">
                <a:latin typeface="Arial" panose="020B0604020202020204" pitchFamily="34" charset="0"/>
                <a:cs typeface="Arial" panose="020B0604020202020204" pitchFamily="34" charset="0"/>
              </a:rPr>
              <a:t>retinex</a:t>
            </a:r>
            <a:r>
              <a:rPr lang="en-US" sz="2200" dirty="0" smtClean="0">
                <a:latin typeface="Arial" panose="020B0604020202020204" pitchFamily="34" charset="0"/>
                <a:cs typeface="Arial" panose="020B0604020202020204" pitchFamily="34" charset="0"/>
              </a:rPr>
              <a:t>, multi-scale </a:t>
            </a:r>
            <a:r>
              <a:rPr lang="en-US" sz="2200" dirty="0" err="1" smtClean="0">
                <a:latin typeface="Arial" panose="020B0604020202020204" pitchFamily="34" charset="0"/>
                <a:cs typeface="Arial" panose="020B0604020202020204" pitchFamily="34" charset="0"/>
              </a:rPr>
              <a:t>retinex</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However, though these methods could enhance low illumination images at a certain extent, they might also lead to contrast over-enhancement or noise amplification</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60" y="3149600"/>
            <a:ext cx="9745540" cy="1790700"/>
          </a:xfrm>
          <a:prstGeom prst="rect">
            <a:avLst/>
          </a:prstGeom>
        </p:spPr>
      </p:pic>
      <p:sp>
        <p:nvSpPr>
          <p:cNvPr id="5" name="TextBox 4"/>
          <p:cNvSpPr txBox="1"/>
          <p:nvPr/>
        </p:nvSpPr>
        <p:spPr>
          <a:xfrm>
            <a:off x="898525" y="5080000"/>
            <a:ext cx="9655175" cy="369332"/>
          </a:xfrm>
          <a:prstGeom prst="rect">
            <a:avLst/>
          </a:prstGeom>
          <a:noFill/>
        </p:spPr>
        <p:txBody>
          <a:bodyPr wrap="square" rtlCol="0">
            <a:spAutoFit/>
          </a:bodyPr>
          <a:lstStyle/>
          <a:p>
            <a:r>
              <a:rPr lang="en-US" dirty="0" smtClean="0"/>
              <a:t>	1		          2                                  3                                  4</a:t>
            </a:r>
            <a:endParaRPr lang="en-GB" dirty="0"/>
          </a:p>
        </p:txBody>
      </p:sp>
      <p:sp>
        <p:nvSpPr>
          <p:cNvPr id="6" name="TextBox 5"/>
          <p:cNvSpPr txBox="1"/>
          <p:nvPr/>
        </p:nvSpPr>
        <p:spPr>
          <a:xfrm>
            <a:off x="1168400" y="5575300"/>
            <a:ext cx="59563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1: input image</a:t>
            </a:r>
          </a:p>
          <a:p>
            <a:r>
              <a:rPr lang="en-US" dirty="0" smtClean="0">
                <a:latin typeface="Arial" panose="020B0604020202020204" pitchFamily="34" charset="0"/>
                <a:cs typeface="Arial" panose="020B0604020202020204" pitchFamily="34" charset="0"/>
              </a:rPr>
              <a:t>2: histogram equalization technique</a:t>
            </a:r>
          </a:p>
          <a:p>
            <a:r>
              <a:rPr lang="en-US" dirty="0" smtClean="0">
                <a:latin typeface="Arial" panose="020B0604020202020204" pitchFamily="34" charset="0"/>
                <a:cs typeface="Arial" panose="020B0604020202020204" pitchFamily="34" charset="0"/>
              </a:rPr>
              <a:t>3: single-scale </a:t>
            </a:r>
            <a:r>
              <a:rPr lang="en-US" dirty="0" err="1" smtClean="0">
                <a:latin typeface="Arial" panose="020B0604020202020204" pitchFamily="34" charset="0"/>
                <a:cs typeface="Arial" panose="020B0604020202020204" pitchFamily="34" charset="0"/>
              </a:rPr>
              <a:t>retinex</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4: multi-scale </a:t>
            </a:r>
            <a:r>
              <a:rPr lang="en-US" dirty="0" err="1" smtClean="0">
                <a:latin typeface="Arial" panose="020B0604020202020204" pitchFamily="34" charset="0"/>
                <a:cs typeface="Arial" panose="020B0604020202020204" pitchFamily="34" charset="0"/>
              </a:rPr>
              <a:t>retinex</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86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Dark/Bright channel prior</a:t>
            </a:r>
            <a:endParaRPr lang="en-GB" dirty="0">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GB" dirty="0">
                <a:latin typeface="Arial" panose="020B0604020202020204" pitchFamily="34" charset="0"/>
                <a:cs typeface="Arial" panose="020B0604020202020204" pitchFamily="34" charset="0"/>
              </a:rPr>
              <a:t>Based on two existing image priors—dark channel prior and bright channel </a:t>
            </a:r>
            <a:r>
              <a:rPr lang="en-GB" dirty="0" smtClean="0">
                <a:latin typeface="Arial" panose="020B0604020202020204" pitchFamily="34" charset="0"/>
                <a:cs typeface="Arial" panose="020B0604020202020204" pitchFamily="34" charset="0"/>
              </a:rPr>
              <a:t>prior a </a:t>
            </a:r>
            <a:r>
              <a:rPr lang="en-GB" dirty="0">
                <a:latin typeface="Arial" panose="020B0604020202020204" pitchFamily="34" charset="0"/>
                <a:cs typeface="Arial" panose="020B0604020202020204" pitchFamily="34" charset="0"/>
              </a:rPr>
              <a:t>dual channel prior-based method for low illumination image enhancement with a single </a:t>
            </a:r>
            <a:r>
              <a:rPr lang="en-GB" dirty="0" smtClean="0">
                <a:latin typeface="Arial" panose="020B0604020202020204" pitchFamily="34" charset="0"/>
                <a:cs typeface="Arial" panose="020B0604020202020204" pitchFamily="34" charset="0"/>
              </a:rPr>
              <a:t>image can be implemented.</a:t>
            </a:r>
          </a:p>
          <a:p>
            <a:pPr marL="0" indent="0">
              <a:buNone/>
            </a:pPr>
            <a:r>
              <a:rPr lang="en-GB" dirty="0">
                <a:latin typeface="Arial" panose="020B0604020202020204" pitchFamily="34" charset="0"/>
                <a:cs typeface="Arial" panose="020B0604020202020204" pitchFamily="34" charset="0"/>
              </a:rPr>
              <a:t>We firstly utilize the bright channel prior to get an initial transmission estimation, and then use the dark channel as a complementary channel to correct potentially erroneous transmission estimates attained from the bright channel prior</a:t>
            </a:r>
            <a:r>
              <a:rPr lang="en-GB" dirty="0" smtClean="0">
                <a:latin typeface="Arial" panose="020B0604020202020204" pitchFamily="34" charset="0"/>
                <a:cs typeface="Arial" panose="020B0604020202020204" pitchFamily="34" charset="0"/>
              </a:rPr>
              <a:t>.</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Experimental results demonstrate that the proposed method is very effective in enhancing low-light images and outperforms state-of-the-art ones in contrast enhancement. </a:t>
            </a:r>
          </a:p>
        </p:txBody>
      </p:sp>
    </p:spTree>
    <p:extLst>
      <p:ext uri="{BB962C8B-B14F-4D97-AF65-F5344CB8AC3E}">
        <p14:creationId xmlns:p14="http://schemas.microsoft.com/office/powerpoint/2010/main" val="293158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Dark/Bright channel prior</a:t>
            </a:r>
            <a:endParaRPr lang="en-GB"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2336872"/>
                <a:ext cx="10940179" cy="3759127"/>
              </a:xfrm>
            </p:spPr>
            <p:txBody>
              <a:bodyPr>
                <a:normAutofit/>
              </a:bodyPr>
              <a:lstStyle/>
              <a:p>
                <a:pPr marL="0" indent="0">
                  <a:buNone/>
                </a:pPr>
                <a:r>
                  <a:rPr lang="en-GB" sz="2200" dirty="0" smtClean="0">
                    <a:latin typeface="Arial" panose="020B0604020202020204" pitchFamily="34" charset="0"/>
                    <a:cs typeface="Arial" panose="020B0604020202020204" pitchFamily="34" charset="0"/>
                  </a:rPr>
                  <a:t>An image </a:t>
                </a:r>
                <a:r>
                  <a:rPr lang="en-GB" sz="2200" i="1" dirty="0">
                    <a:latin typeface="Arial" panose="020B0604020202020204" pitchFamily="34" charset="0"/>
                    <a:cs typeface="Arial" panose="020B0604020202020204" pitchFamily="34" charset="0"/>
                  </a:rPr>
                  <a:t>I</a:t>
                </a:r>
                <a:r>
                  <a:rPr lang="en-GB" sz="2200" dirty="0">
                    <a:latin typeface="Arial" panose="020B0604020202020204" pitchFamily="34" charset="0"/>
                    <a:cs typeface="Arial" panose="020B0604020202020204" pitchFamily="34" charset="0"/>
                  </a:rPr>
                  <a:t>, the dark channel </a:t>
                </a:r>
                <a:r>
                  <a:rPr lang="en-GB" sz="2200" dirty="0" smtClean="0">
                    <a:latin typeface="Arial" panose="020B0604020202020204" pitchFamily="34" charset="0"/>
                    <a:cs typeface="Arial" panose="020B0604020202020204" pitchFamily="34" charset="0"/>
                  </a:rPr>
                  <a:t>can </a:t>
                </a:r>
                <a:r>
                  <a:rPr lang="en-GB" sz="2200" dirty="0">
                    <a:latin typeface="Arial" panose="020B0604020202020204" pitchFamily="34" charset="0"/>
                    <a:cs typeface="Arial" panose="020B0604020202020204" pitchFamily="34" charset="0"/>
                  </a:rPr>
                  <a:t>be defined as </a:t>
                </a:r>
                <a:r>
                  <a:rPr lang="en-GB" sz="2200" dirty="0" smtClean="0">
                    <a:latin typeface="Arial" panose="020B0604020202020204" pitchFamily="34" charset="0"/>
                    <a:cs typeface="Arial" panose="020B0604020202020204" pitchFamily="34" charset="0"/>
                  </a:rPr>
                  <a:t>:  </a:t>
                </a:r>
                <a14:m>
                  <m:oMath xmlns:m="http://schemas.openxmlformats.org/officeDocument/2006/math">
                    <m:sSup>
                      <m:sSupPr>
                        <m:ctrlPr>
                          <a:rPr lang="en-GB" sz="2200" b="1" i="1" smtClean="0">
                            <a:solidFill>
                              <a:schemeClr val="bg1">
                                <a:lumMod val="95000"/>
                                <a:lumOff val="5000"/>
                              </a:schemeClr>
                            </a:solidFill>
                            <a:latin typeface="Cambria Math" panose="02040503050406030204" pitchFamily="18" charset="0"/>
                            <a:cs typeface="Arial" panose="020B0604020202020204" pitchFamily="34" charset="0"/>
                          </a:rPr>
                        </m:ctrlPr>
                      </m:sSup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 </m:t>
                        </m:r>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𝑰</m:t>
                        </m:r>
                      </m:e>
                      <m:sup>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𝒅𝒂𝒓𝒌</m:t>
                        </m:r>
                      </m:sup>
                    </m:sSup>
                    <m:d>
                      <m:dPr>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d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𝒙</m:t>
                        </m:r>
                      </m:e>
                    </m:d>
                    <m:r>
                      <a:rPr lang="en-US" sz="2200" b="1" i="1" smtClean="0">
                        <a:solidFill>
                          <a:schemeClr val="bg1">
                            <a:lumMod val="95000"/>
                            <a:lumOff val="5000"/>
                          </a:schemeClr>
                        </a:solidFill>
                        <a:latin typeface="Cambria Math" panose="02040503050406030204" pitchFamily="18" charset="0"/>
                        <a:cs typeface="Arial" panose="020B0604020202020204" pitchFamily="34" charset="0"/>
                      </a:rPr>
                      <m:t>=</m:t>
                    </m:r>
                    <m:limLow>
                      <m:limLowPr>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limLowPr>
                      <m:e>
                        <m:groupChr>
                          <m:groupChrPr>
                            <m:chr m:val="⏟"/>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groupChr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𝒎𝒊𝒏</m:t>
                            </m:r>
                          </m:e>
                        </m:groupChr>
                      </m:e>
                      <m:lim>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𝒄</m:t>
                        </m:r>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ctrlPr>
                          </m:dPr>
                          <m:e>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𝒓</m:t>
                            </m:r>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𝒈</m:t>
                            </m:r>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𝒃</m:t>
                            </m:r>
                          </m:e>
                        </m:d>
                      </m:lim>
                    </m:limLow>
                    <m:d>
                      <m:dPr>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dPr>
                      <m:e>
                        <m:limLow>
                          <m:limLowPr>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limLowPr>
                          <m:e>
                            <m:groupChr>
                              <m:groupChrPr>
                                <m:chr m:val="⏟"/>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groupChr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𝒎𝒊𝒏</m:t>
                                </m:r>
                              </m:e>
                            </m:groupChr>
                          </m:e>
                          <m:lim>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𝒚</m:t>
                            </m:r>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r>
                              <a:rPr lang="el-GR" sz="2200" b="1" i="0"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𝛀</m:t>
                            </m:r>
                            <m:d>
                              <m:dPr>
                                <m:ctrlP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ctrlPr>
                              </m:dPr>
                              <m:e>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𝒙</m:t>
                                </m:r>
                              </m:e>
                            </m:d>
                          </m:lim>
                        </m:limLow>
                        <m:d>
                          <m:dPr>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dPr>
                          <m:e>
                            <m:sSup>
                              <m:sSupPr>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sSup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𝑰</m:t>
                                </m:r>
                              </m:e>
                              <m:sup>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𝒄</m:t>
                                </m:r>
                              </m:sup>
                            </m:sSup>
                            <m:d>
                              <m:dPr>
                                <m:ctrlPr>
                                  <a:rPr lang="en-US" sz="2200" b="1" i="1" smtClean="0">
                                    <a:solidFill>
                                      <a:schemeClr val="bg1">
                                        <a:lumMod val="95000"/>
                                        <a:lumOff val="5000"/>
                                      </a:schemeClr>
                                    </a:solidFill>
                                    <a:latin typeface="Cambria Math" panose="02040503050406030204" pitchFamily="18" charset="0"/>
                                    <a:cs typeface="Arial" panose="020B0604020202020204" pitchFamily="34" charset="0"/>
                                  </a:rPr>
                                </m:ctrlPr>
                              </m:d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𝒚</m:t>
                                </m:r>
                              </m:e>
                            </m:d>
                          </m:e>
                        </m:d>
                      </m:e>
                    </m:d>
                  </m:oMath>
                </a14:m>
                <a:endParaRPr lang="en-US" sz="2200" b="1" dirty="0">
                  <a:latin typeface="Arial" panose="020B0604020202020204" pitchFamily="34" charset="0"/>
                  <a:cs typeface="Arial" panose="020B0604020202020204" pitchFamily="34" charset="0"/>
                </a:endParaRPr>
              </a:p>
              <a:p>
                <a:pPr marL="0" indent="0">
                  <a:buNone/>
                </a:pPr>
                <a14:m>
                  <m:oMath xmlns:m="http://schemas.openxmlformats.org/officeDocument/2006/math">
                    <m:sSup>
                      <m:sSupPr>
                        <m:ctrlPr>
                          <a:rPr lang="en-GB" sz="2200" b="1" i="1" smtClean="0">
                            <a:solidFill>
                              <a:schemeClr val="bg1">
                                <a:lumMod val="95000"/>
                                <a:lumOff val="5000"/>
                              </a:schemeClr>
                            </a:solidFill>
                            <a:latin typeface="Cambria Math" panose="02040503050406030204" pitchFamily="18" charset="0"/>
                            <a:cs typeface="Arial" panose="020B0604020202020204" pitchFamily="34" charset="0"/>
                          </a:rPr>
                        </m:ctrlPr>
                      </m:sSupPr>
                      <m:e>
                        <m:r>
                          <a:rPr lang="en-US" sz="2200" b="1" i="1">
                            <a:solidFill>
                              <a:schemeClr val="bg1">
                                <a:lumMod val="95000"/>
                                <a:lumOff val="5000"/>
                              </a:schemeClr>
                            </a:solidFill>
                            <a:latin typeface="Cambria Math" panose="02040503050406030204" pitchFamily="18" charset="0"/>
                            <a:cs typeface="Arial" panose="020B0604020202020204" pitchFamily="34" charset="0"/>
                          </a:rPr>
                          <m:t>𝑰</m:t>
                        </m:r>
                      </m:e>
                      <m:sup>
                        <m:r>
                          <a:rPr lang="en-US" sz="2200" b="1" i="1">
                            <a:solidFill>
                              <a:schemeClr val="bg1">
                                <a:lumMod val="95000"/>
                                <a:lumOff val="5000"/>
                              </a:schemeClr>
                            </a:solidFill>
                            <a:latin typeface="Cambria Math" panose="02040503050406030204" pitchFamily="18" charset="0"/>
                            <a:cs typeface="Arial" panose="020B0604020202020204" pitchFamily="34" charset="0"/>
                          </a:rPr>
                          <m:t>𝒄</m:t>
                        </m:r>
                      </m:sup>
                    </m:sSup>
                  </m:oMath>
                </a14:m>
                <a:r>
                  <a:rPr lang="en-GB" sz="2200" b="1" dirty="0" smtClean="0">
                    <a:latin typeface="Arial" panose="020B0604020202020204" pitchFamily="34" charset="0"/>
                    <a:cs typeface="Arial" panose="020B0604020202020204" pitchFamily="34" charset="0"/>
                  </a:rPr>
                  <a:t> </a:t>
                </a:r>
                <a:r>
                  <a:rPr lang="en-GB" sz="2200" dirty="0" smtClean="0">
                    <a:latin typeface="Arial" panose="020B0604020202020204" pitchFamily="34" charset="0"/>
                    <a:cs typeface="Arial" panose="020B0604020202020204" pitchFamily="34" charset="0"/>
                  </a:rPr>
                  <a:t>:</a:t>
                </a:r>
                <a:r>
                  <a:rPr lang="en-GB" sz="2200" b="1" dirty="0" smtClean="0">
                    <a:latin typeface="Arial" panose="020B0604020202020204" pitchFamily="34" charset="0"/>
                    <a:cs typeface="Arial" panose="020B0604020202020204" pitchFamily="34" charset="0"/>
                  </a:rPr>
                  <a:t> </a:t>
                </a:r>
                <a:r>
                  <a:rPr lang="en-GB" sz="2200" dirty="0" smtClean="0">
                    <a:latin typeface="Arial" panose="020B0604020202020204" pitchFamily="34" charset="0"/>
                    <a:cs typeface="Arial" panose="020B0604020202020204" pitchFamily="34" charset="0"/>
                  </a:rPr>
                  <a:t>colour channel of image I</a:t>
                </a:r>
              </a:p>
              <a:p>
                <a:pPr marL="0" indent="0">
                  <a:buNone/>
                </a:pPr>
                <a14:m>
                  <m:oMath xmlns:m="http://schemas.openxmlformats.org/officeDocument/2006/math">
                    <m:r>
                      <a:rPr lang="el-GR"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𝜴</m:t>
                    </m:r>
                    <m:d>
                      <m:dPr>
                        <m:ctrlP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ctrlPr>
                      </m:dPr>
                      <m:e>
                        <m:r>
                          <a:rPr lang="en-US" sz="2200" b="1" i="1" smtClean="0">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𝒙</m:t>
                        </m:r>
                      </m:e>
                    </m:d>
                    <m:r>
                      <a:rPr lang="en-US" sz="2200" b="0" i="1" smtClean="0">
                        <a:latin typeface="Cambria Math" panose="02040503050406030204" pitchFamily="18" charset="0"/>
                        <a:ea typeface="Cambria Math" panose="02040503050406030204" pitchFamily="18" charset="0"/>
                        <a:cs typeface="Arial" panose="020B0604020202020204" pitchFamily="34" charset="0"/>
                      </a:rPr>
                      <m:t> </m:t>
                    </m:r>
                  </m:oMath>
                </a14:m>
                <a:r>
                  <a:rPr lang="en-GB" sz="2200" dirty="0" smtClean="0">
                    <a:latin typeface="Arial" panose="020B0604020202020204" pitchFamily="34" charset="0"/>
                    <a:cs typeface="Arial" panose="020B0604020202020204" pitchFamily="34" charset="0"/>
                  </a:rPr>
                  <a:t>: patch centred in x</a:t>
                </a:r>
              </a:p>
              <a:p>
                <a:pPr marL="0" indent="0">
                  <a:buNone/>
                </a:pPr>
                <a:endParaRPr lang="en-GB" sz="2200" dirty="0" smtClean="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An image </a:t>
                </a:r>
                <a:r>
                  <a:rPr lang="en-GB" sz="2200" i="1" dirty="0">
                    <a:latin typeface="Arial" panose="020B0604020202020204" pitchFamily="34" charset="0"/>
                    <a:cs typeface="Arial" panose="020B0604020202020204" pitchFamily="34" charset="0"/>
                  </a:rPr>
                  <a:t>I</a:t>
                </a:r>
                <a:r>
                  <a:rPr lang="en-GB" sz="2200" dirty="0">
                    <a:latin typeface="Arial" panose="020B0604020202020204" pitchFamily="34" charset="0"/>
                    <a:cs typeface="Arial" panose="020B0604020202020204" pitchFamily="34" charset="0"/>
                  </a:rPr>
                  <a:t>, the </a:t>
                </a:r>
                <a:r>
                  <a:rPr lang="en-GB" sz="2200" dirty="0" smtClean="0">
                    <a:latin typeface="Arial" panose="020B0604020202020204" pitchFamily="34" charset="0"/>
                    <a:cs typeface="Arial" panose="020B0604020202020204" pitchFamily="34" charset="0"/>
                  </a:rPr>
                  <a:t>bright </a:t>
                </a:r>
                <a:r>
                  <a:rPr lang="en-GB" sz="2200" dirty="0">
                    <a:latin typeface="Arial" panose="020B0604020202020204" pitchFamily="34" charset="0"/>
                    <a:cs typeface="Arial" panose="020B0604020202020204" pitchFamily="34" charset="0"/>
                  </a:rPr>
                  <a:t>channel can be defined as :  </a:t>
                </a:r>
                <a14:m>
                  <m:oMath xmlns:m="http://schemas.openxmlformats.org/officeDocument/2006/math">
                    <m:sSup>
                      <m:sSupPr>
                        <m:ctrlPr>
                          <a:rPr lang="en-GB" sz="2200" b="1" i="1">
                            <a:solidFill>
                              <a:schemeClr val="bg1">
                                <a:lumMod val="95000"/>
                                <a:lumOff val="5000"/>
                              </a:schemeClr>
                            </a:solidFill>
                            <a:latin typeface="Cambria Math" panose="02040503050406030204" pitchFamily="18" charset="0"/>
                            <a:cs typeface="Arial" panose="020B0604020202020204" pitchFamily="34" charset="0"/>
                          </a:rPr>
                        </m:ctrlPr>
                      </m:sSupPr>
                      <m:e>
                        <m:r>
                          <a:rPr lang="en-US" sz="2200" b="1" i="1">
                            <a:solidFill>
                              <a:schemeClr val="bg1">
                                <a:lumMod val="95000"/>
                                <a:lumOff val="5000"/>
                              </a:schemeClr>
                            </a:solidFill>
                            <a:latin typeface="Cambria Math" panose="02040503050406030204" pitchFamily="18" charset="0"/>
                            <a:cs typeface="Arial" panose="020B0604020202020204" pitchFamily="34" charset="0"/>
                          </a:rPr>
                          <m:t> </m:t>
                        </m:r>
                        <m:r>
                          <a:rPr lang="en-US" sz="2200" b="1" i="1">
                            <a:solidFill>
                              <a:schemeClr val="bg1">
                                <a:lumMod val="95000"/>
                                <a:lumOff val="5000"/>
                              </a:schemeClr>
                            </a:solidFill>
                            <a:latin typeface="Cambria Math" panose="02040503050406030204" pitchFamily="18" charset="0"/>
                            <a:cs typeface="Arial" panose="020B0604020202020204" pitchFamily="34" charset="0"/>
                          </a:rPr>
                          <m:t>𝑰</m:t>
                        </m:r>
                      </m:e>
                      <m:sup>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𝒃𝒓𝒊𝒈𝒉𝒕</m:t>
                        </m:r>
                      </m:sup>
                    </m:sSup>
                    <m:d>
                      <m:dPr>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dPr>
                      <m:e>
                        <m:r>
                          <a:rPr lang="en-US" sz="2200" b="1" i="1">
                            <a:solidFill>
                              <a:schemeClr val="bg1">
                                <a:lumMod val="95000"/>
                                <a:lumOff val="5000"/>
                              </a:schemeClr>
                            </a:solidFill>
                            <a:latin typeface="Cambria Math" panose="02040503050406030204" pitchFamily="18" charset="0"/>
                            <a:cs typeface="Arial" panose="020B0604020202020204" pitchFamily="34" charset="0"/>
                          </a:rPr>
                          <m:t>𝒙</m:t>
                        </m:r>
                      </m:e>
                    </m:d>
                    <m:r>
                      <a:rPr lang="en-US" sz="2200" b="1" i="1">
                        <a:solidFill>
                          <a:schemeClr val="bg1">
                            <a:lumMod val="95000"/>
                            <a:lumOff val="5000"/>
                          </a:schemeClr>
                        </a:solidFill>
                        <a:latin typeface="Cambria Math" panose="02040503050406030204" pitchFamily="18" charset="0"/>
                        <a:cs typeface="Arial" panose="020B0604020202020204" pitchFamily="34" charset="0"/>
                      </a:rPr>
                      <m:t>=</m:t>
                    </m:r>
                    <m:limLow>
                      <m:limLowPr>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limLowPr>
                      <m:e>
                        <m:groupChr>
                          <m:groupChrPr>
                            <m:chr m:val="⏟"/>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groupChr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𝒎𝒂𝒙</m:t>
                            </m:r>
                          </m:e>
                        </m:groupChr>
                      </m:e>
                      <m:lim>
                        <m:r>
                          <a:rPr lang="en-US" sz="2200" b="1" i="1">
                            <a:solidFill>
                              <a:schemeClr val="bg1">
                                <a:lumMod val="95000"/>
                                <a:lumOff val="5000"/>
                              </a:schemeClr>
                            </a:solidFill>
                            <a:latin typeface="Cambria Math" panose="02040503050406030204" pitchFamily="18" charset="0"/>
                            <a:cs typeface="Arial" panose="020B0604020202020204" pitchFamily="34" charset="0"/>
                          </a:rPr>
                          <m:t>𝒄</m:t>
                        </m:r>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ctrlPr>
                          </m:dPr>
                          <m:e>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𝒓</m:t>
                            </m:r>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𝒈</m:t>
                            </m:r>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𝒃</m:t>
                            </m:r>
                          </m:e>
                        </m:d>
                      </m:lim>
                    </m:limLow>
                    <m:d>
                      <m:dPr>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dPr>
                      <m:e>
                        <m:limLow>
                          <m:limLowPr>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limLowPr>
                          <m:e>
                            <m:groupChr>
                              <m:groupChrPr>
                                <m:chr m:val="⏟"/>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groupChrPr>
                              <m:e>
                                <m:r>
                                  <a:rPr lang="en-US" sz="2200" b="1" i="1" smtClean="0">
                                    <a:solidFill>
                                      <a:schemeClr val="bg1">
                                        <a:lumMod val="95000"/>
                                        <a:lumOff val="5000"/>
                                      </a:schemeClr>
                                    </a:solidFill>
                                    <a:latin typeface="Cambria Math" panose="02040503050406030204" pitchFamily="18" charset="0"/>
                                    <a:cs typeface="Arial" panose="020B0604020202020204" pitchFamily="34" charset="0"/>
                                  </a:rPr>
                                  <m:t>𝒎𝒂𝒙</m:t>
                                </m:r>
                              </m:e>
                            </m:groupChr>
                          </m:e>
                          <m:lim>
                            <m:r>
                              <a:rPr lang="en-US" sz="2200" b="1" i="1">
                                <a:solidFill>
                                  <a:schemeClr val="bg1">
                                    <a:lumMod val="95000"/>
                                    <a:lumOff val="5000"/>
                                  </a:schemeClr>
                                </a:solidFill>
                                <a:latin typeface="Cambria Math" panose="02040503050406030204" pitchFamily="18" charset="0"/>
                                <a:cs typeface="Arial" panose="020B0604020202020204" pitchFamily="34" charset="0"/>
                              </a:rPr>
                              <m:t>𝒚</m:t>
                            </m:r>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m:t>
                            </m:r>
                            <m:r>
                              <a:rPr lang="el-GR" sz="2200" b="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𝛀</m:t>
                            </m:r>
                            <m:d>
                              <m:dPr>
                                <m:ctrlP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ctrlPr>
                              </m:dPr>
                              <m:e>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𝒙</m:t>
                                </m:r>
                              </m:e>
                            </m:d>
                          </m:lim>
                        </m:limLow>
                        <m:d>
                          <m:dPr>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dPr>
                          <m:e>
                            <m:sSup>
                              <m:sSupPr>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sSupPr>
                              <m:e>
                                <m:r>
                                  <a:rPr lang="en-US" sz="2200" b="1" i="1">
                                    <a:solidFill>
                                      <a:schemeClr val="bg1">
                                        <a:lumMod val="95000"/>
                                        <a:lumOff val="5000"/>
                                      </a:schemeClr>
                                    </a:solidFill>
                                    <a:latin typeface="Cambria Math" panose="02040503050406030204" pitchFamily="18" charset="0"/>
                                    <a:cs typeface="Arial" panose="020B0604020202020204" pitchFamily="34" charset="0"/>
                                  </a:rPr>
                                  <m:t>𝑰</m:t>
                                </m:r>
                              </m:e>
                              <m:sup>
                                <m:r>
                                  <a:rPr lang="en-US" sz="2200" b="1" i="1">
                                    <a:solidFill>
                                      <a:schemeClr val="bg1">
                                        <a:lumMod val="95000"/>
                                        <a:lumOff val="5000"/>
                                      </a:schemeClr>
                                    </a:solidFill>
                                    <a:latin typeface="Cambria Math" panose="02040503050406030204" pitchFamily="18" charset="0"/>
                                    <a:cs typeface="Arial" panose="020B0604020202020204" pitchFamily="34" charset="0"/>
                                  </a:rPr>
                                  <m:t>𝒄</m:t>
                                </m:r>
                              </m:sup>
                            </m:sSup>
                            <m:d>
                              <m:dPr>
                                <m:ctrlPr>
                                  <a:rPr lang="en-US" sz="2200" b="1" i="1">
                                    <a:solidFill>
                                      <a:schemeClr val="bg1">
                                        <a:lumMod val="95000"/>
                                        <a:lumOff val="5000"/>
                                      </a:schemeClr>
                                    </a:solidFill>
                                    <a:latin typeface="Cambria Math" panose="02040503050406030204" pitchFamily="18" charset="0"/>
                                    <a:cs typeface="Arial" panose="020B0604020202020204" pitchFamily="34" charset="0"/>
                                  </a:rPr>
                                </m:ctrlPr>
                              </m:dPr>
                              <m:e>
                                <m:r>
                                  <a:rPr lang="en-US" sz="2200" b="1" i="1">
                                    <a:solidFill>
                                      <a:schemeClr val="bg1">
                                        <a:lumMod val="95000"/>
                                        <a:lumOff val="5000"/>
                                      </a:schemeClr>
                                    </a:solidFill>
                                    <a:latin typeface="Cambria Math" panose="02040503050406030204" pitchFamily="18" charset="0"/>
                                    <a:cs typeface="Arial" panose="020B0604020202020204" pitchFamily="34" charset="0"/>
                                  </a:rPr>
                                  <m:t>𝒚</m:t>
                                </m:r>
                              </m:e>
                            </m:d>
                          </m:e>
                        </m:d>
                      </m:e>
                    </m:d>
                  </m:oMath>
                </a14:m>
                <a:endParaRPr lang="en-US" sz="2200" b="1" dirty="0">
                  <a:latin typeface="Arial" panose="020B0604020202020204" pitchFamily="34" charset="0"/>
                  <a:cs typeface="Arial" panose="020B0604020202020204" pitchFamily="34" charset="0"/>
                </a:endParaRPr>
              </a:p>
              <a:p>
                <a:pPr marL="0" indent="0">
                  <a:buNone/>
                </a:pPr>
                <a14:m>
                  <m:oMath xmlns:m="http://schemas.openxmlformats.org/officeDocument/2006/math">
                    <m:sSup>
                      <m:sSupPr>
                        <m:ctrlPr>
                          <a:rPr lang="en-GB" sz="2200" b="1" i="1">
                            <a:solidFill>
                              <a:schemeClr val="bg1">
                                <a:lumMod val="95000"/>
                                <a:lumOff val="5000"/>
                              </a:schemeClr>
                            </a:solidFill>
                            <a:latin typeface="Cambria Math" panose="02040503050406030204" pitchFamily="18" charset="0"/>
                            <a:cs typeface="Arial" panose="020B0604020202020204" pitchFamily="34" charset="0"/>
                          </a:rPr>
                        </m:ctrlPr>
                      </m:sSupPr>
                      <m:e>
                        <m:r>
                          <a:rPr lang="en-US" sz="2200" b="1" i="1">
                            <a:solidFill>
                              <a:schemeClr val="bg1">
                                <a:lumMod val="95000"/>
                                <a:lumOff val="5000"/>
                              </a:schemeClr>
                            </a:solidFill>
                            <a:latin typeface="Cambria Math" panose="02040503050406030204" pitchFamily="18" charset="0"/>
                            <a:cs typeface="Arial" panose="020B0604020202020204" pitchFamily="34" charset="0"/>
                          </a:rPr>
                          <m:t>𝑰</m:t>
                        </m:r>
                      </m:e>
                      <m:sup>
                        <m:r>
                          <a:rPr lang="en-US" sz="2200" b="1" i="1">
                            <a:solidFill>
                              <a:schemeClr val="bg1">
                                <a:lumMod val="95000"/>
                                <a:lumOff val="5000"/>
                              </a:schemeClr>
                            </a:solidFill>
                            <a:latin typeface="Cambria Math" panose="02040503050406030204" pitchFamily="18" charset="0"/>
                            <a:cs typeface="Arial" panose="020B0604020202020204" pitchFamily="34" charset="0"/>
                          </a:rPr>
                          <m:t>𝒄</m:t>
                        </m:r>
                      </m:sup>
                    </m:sSup>
                  </m:oMath>
                </a14:m>
                <a:r>
                  <a:rPr lang="en-GB" sz="2200" b="1" dirty="0">
                    <a:latin typeface="Arial" panose="020B0604020202020204" pitchFamily="34" charset="0"/>
                    <a:cs typeface="Arial" panose="020B0604020202020204" pitchFamily="34" charset="0"/>
                  </a:rPr>
                  <a:t> </a:t>
                </a:r>
                <a:r>
                  <a:rPr lang="en-GB" sz="2200" dirty="0">
                    <a:latin typeface="Arial" panose="020B0604020202020204" pitchFamily="34" charset="0"/>
                    <a:cs typeface="Arial" panose="020B0604020202020204" pitchFamily="34" charset="0"/>
                  </a:rPr>
                  <a:t>:</a:t>
                </a:r>
                <a:r>
                  <a:rPr lang="en-GB" sz="2200" b="1" dirty="0">
                    <a:latin typeface="Arial" panose="020B0604020202020204" pitchFamily="34" charset="0"/>
                    <a:cs typeface="Arial" panose="020B0604020202020204" pitchFamily="34" charset="0"/>
                  </a:rPr>
                  <a:t> </a:t>
                </a:r>
                <a:r>
                  <a:rPr lang="en-GB" sz="2200" dirty="0">
                    <a:latin typeface="Arial" panose="020B0604020202020204" pitchFamily="34" charset="0"/>
                    <a:cs typeface="Arial" panose="020B0604020202020204" pitchFamily="34" charset="0"/>
                  </a:rPr>
                  <a:t>colour channel of image I</a:t>
                </a:r>
              </a:p>
              <a:p>
                <a:pPr marL="0" indent="0">
                  <a:buNone/>
                </a:pPr>
                <a14:m>
                  <m:oMath xmlns:m="http://schemas.openxmlformats.org/officeDocument/2006/math">
                    <m:r>
                      <a:rPr lang="el-GR"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𝜴</m:t>
                    </m:r>
                    <m:d>
                      <m:dPr>
                        <m:ctrlP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ctrlPr>
                      </m:dPr>
                      <m:e>
                        <m:r>
                          <a:rPr lang="en-US" sz="2200" b="1" i="1">
                            <a:solidFill>
                              <a:schemeClr val="bg1">
                                <a:lumMod val="95000"/>
                                <a:lumOff val="5000"/>
                              </a:schemeClr>
                            </a:solidFill>
                            <a:latin typeface="Cambria Math" panose="02040503050406030204" pitchFamily="18" charset="0"/>
                            <a:ea typeface="Cambria Math" panose="02040503050406030204" pitchFamily="18" charset="0"/>
                            <a:cs typeface="Arial" panose="020B0604020202020204" pitchFamily="34" charset="0"/>
                          </a:rPr>
                          <m:t>𝒙</m:t>
                        </m:r>
                      </m:e>
                    </m:d>
                    <m:r>
                      <a:rPr lang="en-US" sz="2200" i="1">
                        <a:latin typeface="Cambria Math" panose="02040503050406030204" pitchFamily="18" charset="0"/>
                        <a:ea typeface="Cambria Math" panose="02040503050406030204" pitchFamily="18" charset="0"/>
                        <a:cs typeface="Arial" panose="020B0604020202020204" pitchFamily="34" charset="0"/>
                      </a:rPr>
                      <m:t> </m:t>
                    </m:r>
                  </m:oMath>
                </a14:m>
                <a:r>
                  <a:rPr lang="en-GB" sz="2200" dirty="0">
                    <a:latin typeface="Arial" panose="020B0604020202020204" pitchFamily="34" charset="0"/>
                    <a:cs typeface="Arial" panose="020B0604020202020204" pitchFamily="34" charset="0"/>
                  </a:rPr>
                  <a:t>: patch centred in x</a:t>
                </a:r>
              </a:p>
              <a:p>
                <a:pPr marL="0" indent="0">
                  <a:buNone/>
                </a:pPr>
                <a:endParaRPr lang="en-GB" sz="2200"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2336872"/>
                <a:ext cx="10940179" cy="3759127"/>
              </a:xfrm>
              <a:blipFill rotWithShape="0">
                <a:blip r:embed="rId2"/>
                <a:stretch>
                  <a:fillRect l="-725" t="-1135" b="-2431"/>
                </a:stretch>
              </a:blipFill>
            </p:spPr>
            <p:txBody>
              <a:bodyPr/>
              <a:lstStyle/>
              <a:p>
                <a:r>
                  <a:rPr lang="en-GB">
                    <a:noFill/>
                  </a:rPr>
                  <a:t> </a:t>
                </a:r>
              </a:p>
            </p:txBody>
          </p:sp>
        </mc:Fallback>
      </mc:AlternateContent>
    </p:spTree>
    <p:extLst>
      <p:ext uri="{BB962C8B-B14F-4D97-AF65-F5344CB8AC3E}">
        <p14:creationId xmlns:p14="http://schemas.microsoft.com/office/powerpoint/2010/main" val="70666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Dark/Bright channel prior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475" y="2124869"/>
            <a:ext cx="9356725" cy="2268799"/>
          </a:xfrm>
        </p:spPr>
      </p:pic>
      <p:sp>
        <p:nvSpPr>
          <p:cNvPr id="5" name="TextBox 4"/>
          <p:cNvSpPr txBox="1"/>
          <p:nvPr/>
        </p:nvSpPr>
        <p:spPr>
          <a:xfrm>
            <a:off x="1387475" y="4508500"/>
            <a:ext cx="9356725" cy="1477328"/>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 	      1.				2.			     3.</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1: normal image</a:t>
            </a:r>
          </a:p>
          <a:p>
            <a:r>
              <a:rPr lang="en-US" dirty="0" smtClean="0">
                <a:latin typeface="Arial" panose="020B0604020202020204" pitchFamily="34" charset="0"/>
                <a:cs typeface="Arial" panose="020B0604020202020204" pitchFamily="34" charset="0"/>
              </a:rPr>
              <a:t>2: dark channel prior</a:t>
            </a:r>
          </a:p>
          <a:p>
            <a:r>
              <a:rPr lang="en-US" dirty="0" smtClean="0">
                <a:latin typeface="Arial" panose="020B0604020202020204" pitchFamily="34" charset="0"/>
                <a:cs typeface="Arial" panose="020B0604020202020204" pitchFamily="34" charset="0"/>
              </a:rPr>
              <a:t>3: bright channel prior</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664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Approach Overview</a:t>
            </a:r>
            <a:endParaRPr lang="en-GB"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GB" sz="2200" dirty="0"/>
              <a:t>Given an input </a:t>
            </a:r>
            <a:r>
              <a:rPr lang="en-GB" sz="2200" dirty="0" smtClean="0"/>
              <a:t>night time </a:t>
            </a:r>
            <a:r>
              <a:rPr lang="en-GB" sz="2200" dirty="0"/>
              <a:t>low illumination image I, its image exposure model can be represented as </a:t>
            </a:r>
            <a:r>
              <a:rPr lang="en-GB" sz="2200" dirty="0" smtClean="0"/>
              <a:t>:</a:t>
            </a:r>
            <a:endParaRPr lang="en-GB" sz="2200" i="1"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r>
              <a:rPr lang="en-GB" sz="220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I(x</a:t>
            </a:r>
            <a:r>
              <a:rPr lang="en-GB" sz="2200"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GB" sz="2200" i="1" dirty="0">
                <a:solidFill>
                  <a:schemeClr val="bg1"/>
                </a:solidFill>
                <a:latin typeface="Cambria Math" panose="02040503050406030204" pitchFamily="18" charset="0"/>
                <a:ea typeface="Cambria Math" panose="02040503050406030204" pitchFamily="18" charset="0"/>
                <a:cs typeface="Arial" panose="020B0604020202020204" pitchFamily="34" charset="0"/>
              </a:rPr>
              <a:t>J</a:t>
            </a:r>
            <a:r>
              <a:rPr lang="en-GB" sz="2200"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GB" sz="2200" i="1" dirty="0">
                <a:solidFill>
                  <a:schemeClr val="bg1"/>
                </a:solidFill>
                <a:latin typeface="Cambria Math" panose="02040503050406030204" pitchFamily="18" charset="0"/>
                <a:ea typeface="Cambria Math" panose="02040503050406030204" pitchFamily="18" charset="0"/>
                <a:cs typeface="Arial" panose="020B0604020202020204" pitchFamily="34" charset="0"/>
              </a:rPr>
              <a:t>x</a:t>
            </a:r>
            <a:r>
              <a:rPr lang="en-GB" sz="2200"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GB" sz="2200" i="1" dirty="0">
                <a:solidFill>
                  <a:schemeClr val="bg1"/>
                </a:solidFill>
                <a:latin typeface="Cambria Math" panose="02040503050406030204" pitchFamily="18" charset="0"/>
                <a:ea typeface="Cambria Math" panose="02040503050406030204" pitchFamily="18" charset="0"/>
                <a:cs typeface="Arial" panose="020B0604020202020204" pitchFamily="34" charset="0"/>
              </a:rPr>
              <a:t>t</a:t>
            </a:r>
            <a:r>
              <a:rPr lang="en-GB" sz="2200"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GB" sz="2200" i="1" dirty="0">
                <a:solidFill>
                  <a:schemeClr val="bg1"/>
                </a:solidFill>
                <a:latin typeface="Cambria Math" panose="02040503050406030204" pitchFamily="18" charset="0"/>
                <a:ea typeface="Cambria Math" panose="02040503050406030204" pitchFamily="18" charset="0"/>
                <a:cs typeface="Arial" panose="020B0604020202020204" pitchFamily="34" charset="0"/>
              </a:rPr>
              <a:t>x</a:t>
            </a:r>
            <a:r>
              <a:rPr lang="en-GB" sz="2200"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GB" sz="220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A</a:t>
            </a:r>
            <a:r>
              <a:rPr lang="en-GB" sz="2200"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(1−</a:t>
            </a:r>
            <a:r>
              <a:rPr lang="en-GB" sz="2200" i="1" dirty="0">
                <a:solidFill>
                  <a:schemeClr val="bg1"/>
                </a:solidFill>
                <a:latin typeface="Cambria Math" panose="02040503050406030204" pitchFamily="18" charset="0"/>
                <a:ea typeface="Cambria Math" panose="02040503050406030204" pitchFamily="18" charset="0"/>
                <a:cs typeface="Arial" panose="020B0604020202020204" pitchFamily="34" charset="0"/>
              </a:rPr>
              <a:t>t</a:t>
            </a:r>
            <a:r>
              <a:rPr lang="en-GB" sz="2200"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GB" sz="2200" i="1" dirty="0">
                <a:solidFill>
                  <a:schemeClr val="bg1"/>
                </a:solidFill>
                <a:latin typeface="Cambria Math" panose="02040503050406030204" pitchFamily="18" charset="0"/>
                <a:ea typeface="Cambria Math" panose="02040503050406030204" pitchFamily="18" charset="0"/>
                <a:cs typeface="Arial" panose="020B0604020202020204" pitchFamily="34" charset="0"/>
              </a:rPr>
              <a:t>x</a:t>
            </a:r>
            <a:r>
              <a:rPr lang="en-GB" sz="2200"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a:t>
            </a:r>
          </a:p>
          <a:p>
            <a:pPr marL="0" indent="0">
              <a:buNone/>
            </a:pPr>
            <a:r>
              <a:rPr lang="en-US" sz="220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J</a:t>
            </a:r>
            <a:r>
              <a:rPr lang="en-US" sz="2200" dirty="0" smtClean="0">
                <a:latin typeface="Cambria Math" panose="02040503050406030204" pitchFamily="18" charset="0"/>
                <a:ea typeface="Cambria Math" panose="02040503050406030204" pitchFamily="18" charset="0"/>
                <a:cs typeface="Arial" panose="020B0604020202020204" pitchFamily="34" charset="0"/>
              </a:rPr>
              <a:t>  is the well exposed image</a:t>
            </a:r>
          </a:p>
          <a:p>
            <a:pPr marL="0" indent="0">
              <a:buNone/>
            </a:pPr>
            <a:r>
              <a:rPr lang="en-US" sz="220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A </a:t>
            </a:r>
            <a:r>
              <a:rPr lang="en-US" sz="2200" dirty="0" smtClean="0">
                <a:latin typeface="Cambria Math" panose="02040503050406030204" pitchFamily="18" charset="0"/>
                <a:ea typeface="Cambria Math" panose="02040503050406030204" pitchFamily="18" charset="0"/>
                <a:cs typeface="Arial" panose="020B0604020202020204" pitchFamily="34" charset="0"/>
              </a:rPr>
              <a:t> is the global atmospheric light</a:t>
            </a:r>
          </a:p>
          <a:p>
            <a:pPr marL="0" indent="0">
              <a:buNone/>
            </a:pPr>
            <a:r>
              <a:rPr lang="en-US" sz="220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t </a:t>
            </a:r>
            <a:r>
              <a:rPr lang="en-US" sz="2200" dirty="0" smtClean="0">
                <a:latin typeface="Cambria Math" panose="02040503050406030204" pitchFamily="18" charset="0"/>
                <a:ea typeface="Cambria Math" panose="02040503050406030204" pitchFamily="18" charset="0"/>
                <a:cs typeface="Arial" panose="020B0604020202020204" pitchFamily="34" charset="0"/>
              </a:rPr>
              <a:t> is the medium transmission (the light that reaches the camera)</a:t>
            </a:r>
            <a:endParaRPr lang="en-US" sz="2200" dirty="0">
              <a:latin typeface="Cambria Math" panose="02040503050406030204" pitchFamily="18"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243484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Steps</a:t>
            </a:r>
            <a:endParaRPr lang="en-GB" dirty="0">
              <a:latin typeface="Arial Black" panose="020B0A04020102020204" pitchFamily="34" charset="0"/>
            </a:endParaRPr>
          </a:p>
        </p:txBody>
      </p:sp>
      <p:sp>
        <p:nvSpPr>
          <p:cNvPr id="3" name="Content Placeholder 2"/>
          <p:cNvSpPr>
            <a:spLocks noGrp="1"/>
          </p:cNvSpPr>
          <p:nvPr>
            <p:ph idx="1"/>
          </p:nvPr>
        </p:nvSpPr>
        <p:spPr>
          <a:xfrm>
            <a:off x="769221" y="2159000"/>
            <a:ext cx="9613861" cy="4356100"/>
          </a:xfrm>
        </p:spPr>
        <p:txBody>
          <a:bodyPr>
            <a:normAutofit fontScale="92500"/>
          </a:bodyPr>
          <a:lstStyle/>
          <a:p>
            <a:pPr marL="457200" indent="-457200">
              <a:buFont typeface="+mj-lt"/>
              <a:buAutoNum type="arabicPeriod"/>
            </a:pPr>
            <a:r>
              <a:rPr lang="en-GB" dirty="0" smtClean="0">
                <a:latin typeface="Arial" panose="020B0604020202020204" pitchFamily="34" charset="0"/>
                <a:cs typeface="Arial" panose="020B0604020202020204" pitchFamily="34" charset="0"/>
              </a:rPr>
              <a:t>Use a </a:t>
            </a:r>
            <a:r>
              <a:rPr lang="en-GB" dirty="0">
                <a:latin typeface="Arial" panose="020B0604020202020204" pitchFamily="34" charset="0"/>
                <a:cs typeface="Arial" panose="020B0604020202020204" pitchFamily="34" charset="0"/>
              </a:rPr>
              <a:t>max filter and a min filter to obtain the bright channel and the dark channel of input </a:t>
            </a:r>
            <a:r>
              <a:rPr lang="en-GB" dirty="0" smtClean="0">
                <a:latin typeface="Arial" panose="020B0604020202020204" pitchFamily="34" charset="0"/>
                <a:cs typeface="Arial" panose="020B0604020202020204" pitchFamily="34" charset="0"/>
              </a:rPr>
              <a:t>image. </a:t>
            </a:r>
          </a:p>
          <a:p>
            <a:pPr marL="457200" indent="-457200">
              <a:buFont typeface="+mj-lt"/>
              <a:buAutoNum type="arabicPeriod"/>
            </a:pPr>
            <a:r>
              <a:rPr lang="en-GB" dirty="0" smtClean="0">
                <a:latin typeface="Arial" panose="020B0604020202020204" pitchFamily="34" charset="0"/>
                <a:cs typeface="Arial" panose="020B0604020202020204" pitchFamily="34" charset="0"/>
              </a:rPr>
              <a:t>Compute </a:t>
            </a:r>
            <a:r>
              <a:rPr lang="en-GB" dirty="0">
                <a:latin typeface="Arial" panose="020B0604020202020204" pitchFamily="34" charset="0"/>
                <a:cs typeface="Arial" panose="020B0604020202020204" pitchFamily="34" charset="0"/>
              </a:rPr>
              <a:t>the global atmosphere light via a min filtering operation on the bright channel. </a:t>
            </a:r>
            <a:endParaRPr lang="en-GB" dirty="0" smtClean="0">
              <a:latin typeface="Arial" panose="020B0604020202020204" pitchFamily="34" charset="0"/>
              <a:cs typeface="Arial" panose="020B0604020202020204" pitchFamily="34" charset="0"/>
            </a:endParaRPr>
          </a:p>
          <a:p>
            <a:pPr marL="457200" indent="-457200">
              <a:buFont typeface="+mj-lt"/>
              <a:buAutoNum type="arabicPeriod"/>
            </a:pPr>
            <a:r>
              <a:rPr lang="en-GB" dirty="0">
                <a:latin typeface="Arial" panose="020B0604020202020204" pitchFamily="34" charset="0"/>
                <a:cs typeface="Arial" panose="020B0604020202020204" pitchFamily="34" charset="0"/>
              </a:rPr>
              <a:t>U</a:t>
            </a:r>
            <a:r>
              <a:rPr lang="en-GB" dirty="0" smtClean="0">
                <a:latin typeface="Arial" panose="020B0604020202020204" pitchFamily="34" charset="0"/>
                <a:cs typeface="Arial" panose="020B0604020202020204" pitchFamily="34" charset="0"/>
              </a:rPr>
              <a:t>tilize </a:t>
            </a:r>
            <a:r>
              <a:rPr lang="en-GB" dirty="0">
                <a:latin typeface="Arial" panose="020B0604020202020204" pitchFamily="34" charset="0"/>
                <a:cs typeface="Arial" panose="020B0604020202020204" pitchFamily="34" charset="0"/>
              </a:rPr>
              <a:t>the bright channel prior to get an initial transmission estimation. </a:t>
            </a:r>
            <a:endParaRPr lang="en-GB" dirty="0" smtClean="0">
              <a:latin typeface="Arial" panose="020B0604020202020204" pitchFamily="34" charset="0"/>
              <a:cs typeface="Arial" panose="020B0604020202020204" pitchFamily="34" charset="0"/>
            </a:endParaRPr>
          </a:p>
          <a:p>
            <a:pPr marL="457200" indent="-457200">
              <a:buFont typeface="+mj-lt"/>
              <a:buAutoNum type="arabicPeriod"/>
            </a:pPr>
            <a:r>
              <a:rPr lang="en-GB" dirty="0">
                <a:latin typeface="Arial" panose="020B0604020202020204" pitchFamily="34" charset="0"/>
                <a:cs typeface="Arial" panose="020B0604020202020204" pitchFamily="34" charset="0"/>
              </a:rPr>
              <a:t>U</a:t>
            </a:r>
            <a:r>
              <a:rPr lang="en-GB" dirty="0" smtClean="0">
                <a:latin typeface="Arial" panose="020B0604020202020204" pitchFamily="34" charset="0"/>
                <a:cs typeface="Arial" panose="020B0604020202020204" pitchFamily="34" charset="0"/>
              </a:rPr>
              <a:t>se </a:t>
            </a:r>
            <a:r>
              <a:rPr lang="en-GB" dirty="0">
                <a:latin typeface="Arial" panose="020B0604020202020204" pitchFamily="34" charset="0"/>
                <a:cs typeface="Arial" panose="020B0604020202020204" pitchFamily="34" charset="0"/>
              </a:rPr>
              <a:t>the dark channel as a complementary information to correct potentially erroneous transmission estimations attained from the bright channel prior. </a:t>
            </a:r>
            <a:endParaRPr lang="en-GB" dirty="0" smtClean="0">
              <a:latin typeface="Arial" panose="020B0604020202020204" pitchFamily="34" charset="0"/>
              <a:cs typeface="Arial" panose="020B0604020202020204" pitchFamily="34" charset="0"/>
            </a:endParaRPr>
          </a:p>
          <a:p>
            <a:pPr marL="457200" indent="-457200">
              <a:buFont typeface="+mj-lt"/>
              <a:buAutoNum type="arabicPeriod"/>
            </a:pPr>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corrected transmission map is refined via the guided filter to get more smooth structure. </a:t>
            </a:r>
            <a:endParaRPr lang="en-GB" dirty="0" smtClean="0">
              <a:latin typeface="Arial" panose="020B0604020202020204" pitchFamily="34" charset="0"/>
              <a:cs typeface="Arial" panose="020B0604020202020204" pitchFamily="34" charset="0"/>
            </a:endParaRPr>
          </a:p>
          <a:p>
            <a:pPr marL="457200" indent="-457200">
              <a:buFont typeface="+mj-lt"/>
              <a:buAutoNum type="arabicPeriod"/>
            </a:pPr>
            <a:r>
              <a:rPr lang="en-GB" dirty="0" smtClean="0">
                <a:latin typeface="Arial" panose="020B0604020202020204" pitchFamily="34" charset="0"/>
                <a:cs typeface="Arial" panose="020B0604020202020204" pitchFamily="34" charset="0"/>
              </a:rPr>
              <a:t>Finally</a:t>
            </a:r>
            <a:r>
              <a:rPr lang="en-GB" dirty="0">
                <a:latin typeface="Arial" panose="020B0604020202020204" pitchFamily="34" charset="0"/>
                <a:cs typeface="Arial" panose="020B0604020202020204" pitchFamily="34" charset="0"/>
              </a:rPr>
              <a:t>, with the global atmosphere light and transmission, we can achieve a dark-free image. </a:t>
            </a:r>
          </a:p>
        </p:txBody>
      </p:sp>
    </p:spTree>
    <p:extLst>
      <p:ext uri="{BB962C8B-B14F-4D97-AF65-F5344CB8AC3E}">
        <p14:creationId xmlns:p14="http://schemas.microsoft.com/office/powerpoint/2010/main" val="40546161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339</TotalTime>
  <Words>568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Cambria Math</vt:lpstr>
      <vt:lpstr>Trebuchet MS</vt:lpstr>
      <vt:lpstr>Berlin</vt:lpstr>
      <vt:lpstr>Nighttime low illumination image enhancement</vt:lpstr>
      <vt:lpstr>Introduction</vt:lpstr>
      <vt:lpstr>Other approaches</vt:lpstr>
      <vt:lpstr>PowerPoint Presentation</vt:lpstr>
      <vt:lpstr>Dark/Bright channel prior</vt:lpstr>
      <vt:lpstr>Dark/Bright channel prior</vt:lpstr>
      <vt:lpstr>Dark/Bright channel prior</vt:lpstr>
      <vt:lpstr>Approach Overview</vt:lpstr>
      <vt:lpstr>Steps</vt:lpstr>
      <vt:lpstr>Atmospheric light</vt:lpstr>
      <vt:lpstr>Transmission estimation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Nighttime low illumination image enhancement</dc:title>
  <dc:creator>Lucian</dc:creator>
  <cp:lastModifiedBy>Lucian</cp:lastModifiedBy>
  <cp:revision>17</cp:revision>
  <dcterms:created xsi:type="dcterms:W3CDTF">2018-04-14T17:40:09Z</dcterms:created>
  <dcterms:modified xsi:type="dcterms:W3CDTF">2018-04-15T18:01:44Z</dcterms:modified>
</cp:coreProperties>
</file>