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2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39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87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45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00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12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4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09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63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6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5E31-298B-4ACE-8419-389C751E6A8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2498C3-9D34-430F-B632-D8198AD33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91F48-3B1B-4650-9CD2-F2A11BC5E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113" y="210998"/>
            <a:ext cx="8164643" cy="871329"/>
          </a:xfrm>
        </p:spPr>
        <p:txBody>
          <a:bodyPr>
            <a:normAutofit fontScale="90000"/>
          </a:bodyPr>
          <a:lstStyle/>
          <a:p>
            <a:r>
              <a:rPr lang="pt-BR" sz="2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 Problema da Otimização de Padrões de Produção (I)</a:t>
            </a:r>
            <a:br>
              <a:rPr lang="pt-BR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600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280F3-71EE-413F-8784-DCB3AA43D6A6}"/>
              </a:ext>
            </a:extLst>
          </p:cNvPr>
          <p:cNvSpPr txBox="1"/>
          <p:nvPr/>
        </p:nvSpPr>
        <p:spPr>
          <a:xfrm>
            <a:off x="568037" y="3058225"/>
            <a:ext cx="11055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As máquinas de corte podem ser programadas para realizarem quatro diferentes tipos de corte, como mostra a Figura 1. </a:t>
            </a:r>
            <a:r>
              <a:rPr lang="pt-BR" sz="2000" b="1" u="sng" dirty="0">
                <a:solidFill>
                  <a:srgbClr val="FF0000"/>
                </a:solidFill>
              </a:rPr>
              <a:t>A fábrica deseja uma produção diária mínima de 500 panelas pequenas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(obtidas do elemento circular de diâmetro 0,25m) </a:t>
            </a:r>
            <a:r>
              <a:rPr lang="pt-BR" sz="2000" b="1" dirty="0">
                <a:solidFill>
                  <a:srgbClr val="FF0000"/>
                </a:solidFill>
              </a:rPr>
              <a:t>e </a:t>
            </a:r>
            <a:r>
              <a:rPr lang="pt-BR" sz="2000" b="1" u="sng" dirty="0">
                <a:solidFill>
                  <a:srgbClr val="FF0000"/>
                </a:solidFill>
              </a:rPr>
              <a:t>350 grandes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(obtidas do elemento circular de diâmetro de 0,40m).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2B62B5-C967-4441-970A-60C6CA806863}"/>
              </a:ext>
            </a:extLst>
          </p:cNvPr>
          <p:cNvSpPr txBox="1"/>
          <p:nvPr/>
        </p:nvSpPr>
        <p:spPr>
          <a:xfrm>
            <a:off x="699654" y="4904547"/>
            <a:ext cx="11055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u="sng" dirty="0"/>
              <a:t> </a:t>
            </a:r>
            <a:r>
              <a:rPr lang="pt-BR" sz="2000" b="1" u="sng" dirty="0">
                <a:solidFill>
                  <a:srgbClr val="FF0000"/>
                </a:solidFill>
              </a:rPr>
              <a:t>Os custos em reais por chapa pelo uso dos padrões de corte de 1 a 4 são, respectivamente, 1, 2, 3, 4</a:t>
            </a:r>
            <a:r>
              <a:rPr lang="pt-BR" sz="2000" dirty="0">
                <a:solidFill>
                  <a:srgbClr val="FF0000"/>
                </a:solidFill>
              </a:rPr>
              <a:t>.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Elaborar o Modelo de Programação Linear que planeje a produção de modo a minimizar o custo com o uso das chapas.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89435772-89C1-442F-9DC6-53CD7345A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37" y="795984"/>
            <a:ext cx="11319161" cy="1971296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3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Uma fábrica produz panelas de metal médias e grandes a partir de elementos circulares com diâmetros de 0,25m e 0,40m, respectivamente. 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3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primeira operação para obter as panelas consiste em cortar os elementos circulares em chapas de dimensão de 1,40 x 0,50m. Os elementos planos circulares são transformados em panelas em uma segunda operação de estamparia.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5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CB4EA-304D-4450-86BF-7FAEA738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036" y="1011527"/>
            <a:ext cx="8312727" cy="477837"/>
          </a:xfrm>
        </p:spPr>
        <p:txBody>
          <a:bodyPr>
            <a:normAutofit fontScale="90000"/>
          </a:bodyPr>
          <a:lstStyle/>
          <a:p>
            <a:r>
              <a:rPr lang="pt-BR" sz="2400" b="1" dirty="0"/>
              <a:t>O Problema da Otimização de Padrões de Produção (I)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FDC457-566A-4727-879C-4E8B2D1E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5" y="1655619"/>
            <a:ext cx="10022490" cy="30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9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35705-45EE-42BF-A5B5-571F43C4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764" y="392545"/>
            <a:ext cx="6740236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b="1" dirty="0"/>
              <a:t>O Problema da Otimização de Padrões de Produção (I)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BE5F84D8-5547-4629-9597-8A2F2CD3E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01893"/>
              </p:ext>
            </p:extLst>
          </p:nvPr>
        </p:nvGraphicFramePr>
        <p:xfrm>
          <a:off x="1274616" y="1163783"/>
          <a:ext cx="9961420" cy="5301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967">
                  <a:extLst>
                    <a:ext uri="{9D8B030D-6E8A-4147-A177-3AD203B41FA5}">
                      <a16:colId xmlns:a16="http://schemas.microsoft.com/office/drawing/2014/main" val="3485476271"/>
                    </a:ext>
                  </a:extLst>
                </a:gridCol>
                <a:gridCol w="2179055">
                  <a:extLst>
                    <a:ext uri="{9D8B030D-6E8A-4147-A177-3AD203B41FA5}">
                      <a16:colId xmlns:a16="http://schemas.microsoft.com/office/drawing/2014/main" val="3049499136"/>
                    </a:ext>
                  </a:extLst>
                </a:gridCol>
                <a:gridCol w="283750">
                  <a:extLst>
                    <a:ext uri="{9D8B030D-6E8A-4147-A177-3AD203B41FA5}">
                      <a16:colId xmlns:a16="http://schemas.microsoft.com/office/drawing/2014/main" val="628686971"/>
                    </a:ext>
                  </a:extLst>
                </a:gridCol>
                <a:gridCol w="2494345">
                  <a:extLst>
                    <a:ext uri="{9D8B030D-6E8A-4147-A177-3AD203B41FA5}">
                      <a16:colId xmlns:a16="http://schemas.microsoft.com/office/drawing/2014/main" val="1392362786"/>
                    </a:ext>
                  </a:extLst>
                </a:gridCol>
                <a:gridCol w="531283">
                  <a:extLst>
                    <a:ext uri="{9D8B030D-6E8A-4147-A177-3AD203B41FA5}">
                      <a16:colId xmlns:a16="http://schemas.microsoft.com/office/drawing/2014/main" val="3859844494"/>
                    </a:ext>
                  </a:extLst>
                </a:gridCol>
                <a:gridCol w="2270020">
                  <a:extLst>
                    <a:ext uri="{9D8B030D-6E8A-4147-A177-3AD203B41FA5}">
                      <a16:colId xmlns:a16="http://schemas.microsoft.com/office/drawing/2014/main" val="2179689214"/>
                    </a:ext>
                  </a:extLst>
                </a:gridCol>
              </a:tblGrid>
              <a:tr h="985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Recurso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Panelas de metal Diâmetros (0,25 m)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Panelas de metal grandes Diâmetros (0,40 m)</a:t>
                      </a:r>
                      <a:endParaRPr lang="pt-BR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Panelas de metal grandes Diâmetros (0,40 m)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Custos por chapa (R$)  </a:t>
                      </a:r>
                      <a:endParaRPr lang="pt-BR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Custos por chapa (R$) 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9510987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Tipos de corte Padrão 1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dirty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1,00</a:t>
                      </a:r>
                      <a:endParaRPr lang="pt-BR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1,00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285011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Tipos de corte Padrão 2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1</a:t>
                      </a:r>
                      <a:endParaRPr lang="pt-BR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2,00</a:t>
                      </a:r>
                      <a:endParaRPr lang="pt-BR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2,00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00159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Tipos de corte Padrão 3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2</a:t>
                      </a:r>
                      <a:endParaRPr lang="pt-BR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3,00</a:t>
                      </a:r>
                      <a:endParaRPr lang="pt-BR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3,00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983976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Tipos de corte Padrão 4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dirty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4,00</a:t>
                      </a:r>
                      <a:endParaRPr lang="pt-BR" dirty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4,00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03671"/>
                  </a:ext>
                </a:extLst>
              </a:tr>
              <a:tr h="287892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0909308"/>
                  </a:ext>
                </a:extLst>
              </a:tr>
              <a:tr h="80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Fábrica diária mínima (&gt;=)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500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350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55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726F4-A851-4F58-90BD-0FCAF28F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9" y="281999"/>
            <a:ext cx="9123218" cy="68782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O Problema da Otimização de Padrões de Produção (I)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A662E-C57B-41CC-AC65-C6158517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185430"/>
            <a:ext cx="10813473" cy="27126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400" dirty="0"/>
              <a:t>xi = quantidade de chapas cortadas de acordo com o padrão i, (i = l, 2, 3, 4).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•	x1 = Tipos de corte Padrão 1</a:t>
            </a:r>
          </a:p>
          <a:p>
            <a:pPr marL="0" indent="0">
              <a:buNone/>
            </a:pPr>
            <a:r>
              <a:rPr lang="pt-BR" sz="2400" dirty="0"/>
              <a:t>•	x2 = Tipos de corte Padrão 2</a:t>
            </a:r>
          </a:p>
          <a:p>
            <a:pPr marL="0" indent="0">
              <a:buNone/>
            </a:pPr>
            <a:r>
              <a:rPr lang="pt-BR" sz="2400" dirty="0"/>
              <a:t>•	x3 = Tipos de corte Padrão 3</a:t>
            </a:r>
          </a:p>
          <a:p>
            <a:pPr marL="0" indent="0">
              <a:buNone/>
            </a:pPr>
            <a:r>
              <a:rPr lang="pt-BR" sz="2400" dirty="0"/>
              <a:t>•	x4 = Tipos de corte Padrão 4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414588-F760-4F75-8FF0-D9DA00642E8F}"/>
              </a:ext>
            </a:extLst>
          </p:cNvPr>
          <p:cNvSpPr txBox="1"/>
          <p:nvPr/>
        </p:nvSpPr>
        <p:spPr>
          <a:xfrm>
            <a:off x="3906981" y="4113647"/>
            <a:ext cx="6096000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Função Objetivo: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AB8A3A5-C2E2-4411-931D-4034464C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80440"/>
              </p:ext>
            </p:extLst>
          </p:nvPr>
        </p:nvGraphicFramePr>
        <p:xfrm>
          <a:off x="2937162" y="4753421"/>
          <a:ext cx="7218219" cy="642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390">
                  <a:extLst>
                    <a:ext uri="{9D8B030D-6E8A-4147-A177-3AD203B41FA5}">
                      <a16:colId xmlns:a16="http://schemas.microsoft.com/office/drawing/2014/main" val="3608734561"/>
                    </a:ext>
                  </a:extLst>
                </a:gridCol>
                <a:gridCol w="1311562">
                  <a:extLst>
                    <a:ext uri="{9D8B030D-6E8A-4147-A177-3AD203B41FA5}">
                      <a16:colId xmlns:a16="http://schemas.microsoft.com/office/drawing/2014/main" val="2696030663"/>
                    </a:ext>
                  </a:extLst>
                </a:gridCol>
                <a:gridCol w="1313105">
                  <a:extLst>
                    <a:ext uri="{9D8B030D-6E8A-4147-A177-3AD203B41FA5}">
                      <a16:colId xmlns:a16="http://schemas.microsoft.com/office/drawing/2014/main" val="3881357429"/>
                    </a:ext>
                  </a:extLst>
                </a:gridCol>
                <a:gridCol w="1243669">
                  <a:extLst>
                    <a:ext uri="{9D8B030D-6E8A-4147-A177-3AD203B41FA5}">
                      <a16:colId xmlns:a16="http://schemas.microsoft.com/office/drawing/2014/main" val="1517529226"/>
                    </a:ext>
                  </a:extLst>
                </a:gridCol>
                <a:gridCol w="814711">
                  <a:extLst>
                    <a:ext uri="{9D8B030D-6E8A-4147-A177-3AD203B41FA5}">
                      <a16:colId xmlns:a16="http://schemas.microsoft.com/office/drawing/2014/main" val="2778402534"/>
                    </a:ext>
                  </a:extLst>
                </a:gridCol>
                <a:gridCol w="1229782">
                  <a:extLst>
                    <a:ext uri="{9D8B030D-6E8A-4147-A177-3AD203B41FA5}">
                      <a16:colId xmlns:a16="http://schemas.microsoft.com/office/drawing/2014/main" val="3888030082"/>
                    </a:ext>
                  </a:extLst>
                </a:gridCol>
              </a:tblGrid>
              <a:tr h="642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mim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r>
                        <a:rPr lang="pt-BR" sz="2400" baseline="-250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r>
                        <a:rPr lang="pt-BR" sz="2400" baseline="-250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r>
                        <a:rPr lang="pt-BR" sz="2400" baseline="-250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r>
                        <a:rPr lang="pt-BR" sz="2400" baseline="-25000">
                          <a:effectLst/>
                        </a:rPr>
                        <a:t>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19040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6C4D5C5-7B7B-4B21-A67F-64104C2C8BD6}"/>
              </a:ext>
            </a:extLst>
          </p:cNvPr>
          <p:cNvSpPr txBox="1"/>
          <p:nvPr/>
        </p:nvSpPr>
        <p:spPr>
          <a:xfrm>
            <a:off x="2961408" y="5761268"/>
            <a:ext cx="7218220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custo → f(x) = 1 x1 + 2 x2 + 3 x3 + 4 x4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9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AE9C41-E249-4F72-BCD6-8C528C5D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71763"/>
            <a:ext cx="8610600" cy="618548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O Problema da Otimização de Padrões de Produção (I)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51BB5-9EB4-4F61-9952-E50B239D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pt-BR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Restrições técnicas: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	Restrição associada à demanda de panelas pequenas (oriundas de chapas de 0,25m de diâmetro):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x1 + 4x2 + 2x3 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≥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	Restrição associada à demanda de panelas grandes (oriundas de chapas de 0,5m de diâmetro):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1x2 + 2x3 + 3x4 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≥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4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6826C-3FB4-460A-B671-BFC4DD6F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5" y="344054"/>
            <a:ext cx="8472055" cy="673966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O Problema da Otimização de Padrões de Produção (I)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9AC3A-8A33-4E11-AABD-0E6A448A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Coeficientes restrições:</a:t>
            </a:r>
          </a:p>
          <a:p>
            <a:pPr marL="0" indent="0">
              <a:buNone/>
            </a:pP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1ABA81-C3E7-4A9F-98B0-A1167FE62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 t="15442" r="70940" b="74107"/>
          <a:stretch/>
        </p:blipFill>
        <p:spPr bwMode="auto">
          <a:xfrm>
            <a:off x="2064325" y="1813964"/>
            <a:ext cx="7864835" cy="1615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CAE88D-A151-452F-A699-56024516CD1A}"/>
              </a:ext>
            </a:extLst>
          </p:cNvPr>
          <p:cNvSpPr txBox="1"/>
          <p:nvPr/>
        </p:nvSpPr>
        <p:spPr>
          <a:xfrm>
            <a:off x="1011381" y="3625175"/>
            <a:ext cx="8917779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modelo de decisão é dado a seguir: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24A387-A4A1-4A07-A996-830BB6F46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" t="76933" r="47613" b="6505"/>
          <a:stretch/>
        </p:blipFill>
        <p:spPr bwMode="auto">
          <a:xfrm>
            <a:off x="1349173" y="4521328"/>
            <a:ext cx="8579987" cy="2232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3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098CE-7B91-4DE7-905A-67B90E01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45" y="295563"/>
            <a:ext cx="9414164" cy="770948"/>
          </a:xfrm>
        </p:spPr>
        <p:txBody>
          <a:bodyPr/>
          <a:lstStyle/>
          <a:p>
            <a:pPr algn="ctr"/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 Problema da Otimização de Padrões de Produção (I)</a:t>
            </a:r>
            <a:endParaRPr lang="pt-BR" dirty="0"/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DD74D268-EA58-4310-A5F3-443BA56CF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2291"/>
              </p:ext>
            </p:extLst>
          </p:nvPr>
        </p:nvGraphicFramePr>
        <p:xfrm>
          <a:off x="595744" y="1066511"/>
          <a:ext cx="11194475" cy="393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841">
                  <a:extLst>
                    <a:ext uri="{9D8B030D-6E8A-4147-A177-3AD203B41FA5}">
                      <a16:colId xmlns:a16="http://schemas.microsoft.com/office/drawing/2014/main" val="2336236452"/>
                    </a:ext>
                  </a:extLst>
                </a:gridCol>
                <a:gridCol w="1798841">
                  <a:extLst>
                    <a:ext uri="{9D8B030D-6E8A-4147-A177-3AD203B41FA5}">
                      <a16:colId xmlns:a16="http://schemas.microsoft.com/office/drawing/2014/main" val="2762176053"/>
                    </a:ext>
                  </a:extLst>
                </a:gridCol>
                <a:gridCol w="3380320">
                  <a:extLst>
                    <a:ext uri="{9D8B030D-6E8A-4147-A177-3AD203B41FA5}">
                      <a16:colId xmlns:a16="http://schemas.microsoft.com/office/drawing/2014/main" val="1684941853"/>
                    </a:ext>
                  </a:extLst>
                </a:gridCol>
                <a:gridCol w="2678618">
                  <a:extLst>
                    <a:ext uri="{9D8B030D-6E8A-4147-A177-3AD203B41FA5}">
                      <a16:colId xmlns:a16="http://schemas.microsoft.com/office/drawing/2014/main" val="1898456275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1425611025"/>
                    </a:ext>
                  </a:extLst>
                </a:gridCol>
              </a:tblGrid>
              <a:tr h="288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Tipo corte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Quantidade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Produção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Total Panelas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custo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954689"/>
                  </a:ext>
                </a:extLst>
              </a:tr>
              <a:tr h="9021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Tipos de corte Padrão 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63*8 Panelas de metal Diâmetros (0,25 m)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504 Panelas de 0,25m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R$ 63, 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45240"/>
                  </a:ext>
                </a:extLst>
              </a:tr>
              <a:tr h="1208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Tipos de corte Padrão 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1*2 Panelas de metal Diâmetros (0,25 m) + 1*2 Panelas de metal Diâmetros (0,40 m)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02 Panelas de 0,25m 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 </a:t>
                      </a:r>
                      <a:r>
                        <a:rPr lang="pt-BR" sz="1800" dirty="0">
                          <a:effectLst/>
                        </a:rPr>
                        <a:t>Panelas de 0,40m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R$ 3, 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759142"/>
                  </a:ext>
                </a:extLst>
              </a:tr>
              <a:tr h="9021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Tipos de corte Padrão 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116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116*3 Panelas de metal Diâmetros (0,40 m)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348 Panelas de 0,40m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R$ 464,00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950993"/>
                  </a:ext>
                </a:extLst>
              </a:tr>
              <a:tr h="288723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Total gasto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R$ 530,00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582251"/>
                  </a:ext>
                </a:extLst>
              </a:tr>
              <a:tr h="288723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Total produção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856 Panelas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177124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06C9FABE-75C0-466B-8E25-B6122D876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69668"/>
              </p:ext>
            </p:extLst>
          </p:nvPr>
        </p:nvGraphicFramePr>
        <p:xfrm>
          <a:off x="3150971" y="5477793"/>
          <a:ext cx="6408666" cy="1084644"/>
        </p:xfrm>
        <a:graphic>
          <a:graphicData uri="http://schemas.openxmlformats.org/drawingml/2006/table">
            <a:tbl>
              <a:tblPr firstRow="1" firstCol="1" bandRow="1"/>
              <a:tblGrid>
                <a:gridCol w="909145">
                  <a:extLst>
                    <a:ext uri="{9D8B030D-6E8A-4147-A177-3AD203B41FA5}">
                      <a16:colId xmlns:a16="http://schemas.microsoft.com/office/drawing/2014/main" val="1998840821"/>
                    </a:ext>
                  </a:extLst>
                </a:gridCol>
                <a:gridCol w="5499521">
                  <a:extLst>
                    <a:ext uri="{9D8B030D-6E8A-4147-A177-3AD203B41FA5}">
                      <a16:colId xmlns:a16="http://schemas.microsoft.com/office/drawing/2014/main" val="1815336991"/>
                    </a:ext>
                  </a:extLst>
                </a:gridCol>
              </a:tblGrid>
              <a:tr h="54232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506 panelas pequenas 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85711"/>
                  </a:ext>
                </a:extLst>
              </a:tr>
              <a:tr h="54232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 panelas grandes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0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9491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573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Wingdings 3</vt:lpstr>
      <vt:lpstr>Cacho</vt:lpstr>
      <vt:lpstr>O Problema da Otimização de Padrões de Produção (I) </vt:lpstr>
      <vt:lpstr>O Problema da Otimização de Padrões de Produção (I)</vt:lpstr>
      <vt:lpstr>O Problema da Otimização de Padrões de Produção (I)</vt:lpstr>
      <vt:lpstr>O Problema da Otimização de Padrões de Produção (I)</vt:lpstr>
      <vt:lpstr>O Problema da Otimização de Padrões de Produção (I)</vt:lpstr>
      <vt:lpstr>O Problema da Otimização de Padrões de Produção (I)</vt:lpstr>
      <vt:lpstr>O Problema da Otimização de Padrões de Produção 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Problema da Otimização de Padrões de Produção (I) </dc:title>
  <dc:creator>Clayson Sá de Andrade</dc:creator>
  <cp:lastModifiedBy>Clayson Sá de Andrade</cp:lastModifiedBy>
  <cp:revision>1</cp:revision>
  <dcterms:created xsi:type="dcterms:W3CDTF">2022-04-26T17:06:48Z</dcterms:created>
  <dcterms:modified xsi:type="dcterms:W3CDTF">2022-04-26T18:08:22Z</dcterms:modified>
</cp:coreProperties>
</file>