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3"/>
  </p:notesMasterIdLst>
  <p:sldIdLst>
    <p:sldId id="256" r:id="rId2"/>
    <p:sldId id="257" r:id="rId3"/>
    <p:sldId id="268" r:id="rId4"/>
    <p:sldId id="270" r:id="rId5"/>
    <p:sldId id="269" r:id="rId6"/>
    <p:sldId id="271" r:id="rId7"/>
    <p:sldId id="272" r:id="rId8"/>
    <p:sldId id="260" r:id="rId9"/>
    <p:sldId id="261" r:id="rId10"/>
    <p:sldId id="266"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1"/>
    <p:restoredTop sz="68504" autoAdjust="0"/>
  </p:normalViewPr>
  <p:slideViewPr>
    <p:cSldViewPr snapToGrid="0">
      <p:cViewPr varScale="1">
        <p:scale>
          <a:sx n="140" d="100"/>
          <a:sy n="140" d="100"/>
        </p:scale>
        <p:origin x="30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mozilla.org/en-US/docs/Glossary/JavaScrip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Reminders:  </a:t>
            </a:r>
          </a:p>
          <a:p>
            <a:pPr marL="171450" lvl="0" indent="-171450" algn="l" rtl="0">
              <a:spcBef>
                <a:spcPts val="0"/>
              </a:spcBef>
              <a:spcAft>
                <a:spcPts val="0"/>
              </a:spcAft>
              <a:buFont typeface="Arial" panose="020B0604020202020204" pitchFamily="34" charset="0"/>
              <a:buChar char="•"/>
            </a:pPr>
            <a:r>
              <a:rPr lang="en-US" dirty="0"/>
              <a:t>Good evening! And, Thank you for being here today.  </a:t>
            </a:r>
          </a:p>
          <a:p>
            <a:pPr marL="171450" lvl="0" indent="-171450" algn="l" rtl="0">
              <a:spcBef>
                <a:spcPts val="0"/>
              </a:spcBef>
              <a:spcAft>
                <a:spcPts val="0"/>
              </a:spcAft>
              <a:buFont typeface="Arial" panose="020B0604020202020204" pitchFamily="34" charset="0"/>
              <a:buChar char="•"/>
            </a:pPr>
            <a:r>
              <a:rPr lang="en-US" dirty="0"/>
              <a:t>Let me introduce myself and the team.  My name is Lucianne. My team members are Peyton and Brian.  We developed Simply </a:t>
            </a:r>
            <a:r>
              <a:rPr lang="en-US" dirty="0" err="1"/>
              <a:t>ReUse</a:t>
            </a:r>
            <a:r>
              <a:rPr lang="en-US" dirty="0"/>
              <a:t>.  In this presentation, I’ll be reviewing the application, user story, and the breakdown of our tasks. </a:t>
            </a:r>
          </a:p>
          <a:p>
            <a:pPr marL="171450" lvl="0" indent="-171450" algn="l" rtl="0">
              <a:spcBef>
                <a:spcPts val="0"/>
              </a:spcBef>
              <a:spcAft>
                <a:spcPts val="0"/>
              </a:spcAft>
              <a:buFont typeface="Arial" panose="020B0604020202020204" pitchFamily="34" charset="0"/>
              <a:buChar char="•"/>
            </a:pPr>
            <a:r>
              <a:rPr lang="en-US" dirty="0"/>
              <a:t>Brian will be covering an overview of the Technologies Used, Challenges, and Successes.  </a:t>
            </a:r>
          </a:p>
          <a:p>
            <a:pPr marL="171450" lvl="0" indent="-171450" algn="l" rtl="0">
              <a:spcBef>
                <a:spcPts val="0"/>
              </a:spcBef>
              <a:spcAft>
                <a:spcPts val="0"/>
              </a:spcAft>
              <a:buFont typeface="Arial" panose="020B0604020202020204" pitchFamily="34" charset="0"/>
              <a:buChar char="•"/>
            </a:pPr>
            <a:r>
              <a:rPr lang="en-US" dirty="0"/>
              <a:t>Peyton will be doing a Demonstration, an overview of Future Development, Links and closing the presentation.  </a:t>
            </a:r>
          </a:p>
          <a:p>
            <a:pPr marL="171450" lvl="0" indent="-171450" algn="l" rtl="0">
              <a:spcBef>
                <a:spcPts val="0"/>
              </a:spcBef>
              <a:spcAft>
                <a:spcPts val="0"/>
              </a:spcAft>
              <a:buFont typeface="Arial" panose="020B0604020202020204" pitchFamily="34" charset="0"/>
              <a:buChar char="•"/>
            </a:pPr>
            <a:r>
              <a:rPr lang="en-US" dirty="0"/>
              <a:t>We be answering any questions at the end.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our links to the deployed application on Heroku, our GitHub repo and lastly, our project charter can also be found in the repo or the link above  </a:t>
            </a:r>
          </a:p>
        </p:txBody>
      </p:sp>
    </p:spTree>
    <p:extLst>
      <p:ext uri="{BB962C8B-B14F-4D97-AF65-F5344CB8AC3E}">
        <p14:creationId xmlns:p14="http://schemas.microsoft.com/office/powerpoint/2010/main" val="293678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In closing, I want to Thank you for your attention.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And, remember to Simply ReUse</a:t>
            </a:r>
          </a:p>
          <a:p>
            <a:r>
              <a:rPr lang="en-US" dirty="0"/>
              <a:t>Are there any questions?  </a:t>
            </a:r>
          </a:p>
        </p:txBody>
      </p:sp>
    </p:spTree>
    <p:extLst>
      <p:ext uri="{BB962C8B-B14F-4D97-AF65-F5344CB8AC3E}">
        <p14:creationId xmlns:p14="http://schemas.microsoft.com/office/powerpoint/2010/main" val="327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application, </a:t>
            </a:r>
            <a:r>
              <a:rPr lang="en-US" dirty="0">
                <a:latin typeface="Georgia" panose="02040502050405020303" pitchFamily="18" charset="0"/>
              </a:rPr>
              <a:t>Simply </a:t>
            </a:r>
            <a:r>
              <a:rPr lang="en-US" dirty="0" err="1">
                <a:latin typeface="Georgia" panose="02040502050405020303" pitchFamily="18" charset="0"/>
              </a:rPr>
              <a:t>ReUse</a:t>
            </a:r>
            <a:r>
              <a:rPr lang="en-US" dirty="0">
                <a:latin typeface="Georgia" panose="02040502050405020303" pitchFamily="18" charset="0"/>
              </a:rPr>
              <a:t> targets users who want to learn more about recycling.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Georgia" panose="02040502050405020303" pitchFamily="18" charset="0"/>
              </a:rPr>
              <a:t>Our motivation, is to help the world be a better place in reducing waste.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Georgia" panose="02040502050405020303" pitchFamily="18" charset="0"/>
              </a:rPr>
              <a:t>With so many great ideas floating out there, we want our users to be a part of a community where they can stay up-to-date with recycling news and get involved in open discussion by providing them with educational information, among other.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Georgia" panose="02040502050405020303" pitchFamily="18" charset="0"/>
              </a:rPr>
              <a:t>Next, I’ll review the user story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Georgia" panose="02040502050405020303" pitchFamily="18" charset="0"/>
              </a:rPr>
              <a:t>//profiles that allows them to create blogs and post their ideas to the community</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When a user views the application, they will be called to action to learn more about recycling. </a:t>
            </a:r>
          </a:p>
          <a:p>
            <a:pPr marL="457200" indent="-298450"/>
            <a:r>
              <a:rPr lang="en-US" dirty="0"/>
              <a:t>A user can create a profile to view blogs and comment.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sz="1100" dirty="0">
                <a:latin typeface="Georgia" panose="02040502050405020303" pitchFamily="18" charset="0"/>
                <a:ea typeface="Calibri" panose="020F0502020204030204" pitchFamily="34" charset="0"/>
                <a:cs typeface="Times New Roman" panose="02020603050405020304" pitchFamily="18" charset="0"/>
              </a:rPr>
              <a:t>Once logged in, the user can </a:t>
            </a:r>
            <a:r>
              <a:rPr lang="en-US" sz="1100" dirty="0">
                <a:effectLst/>
                <a:latin typeface="Georgia" panose="02040502050405020303" pitchFamily="18" charset="0"/>
                <a:ea typeface="Calibri" panose="020F0502020204030204" pitchFamily="34" charset="0"/>
                <a:cs typeface="Times New Roman" panose="02020603050405020304" pitchFamily="18" charset="0"/>
              </a:rPr>
              <a:t>post, edit and delete comments </a:t>
            </a:r>
            <a:r>
              <a:rPr lang="en-US" sz="1100" dirty="0">
                <a:latin typeface="Georgia" panose="02040502050405020303" pitchFamily="18" charset="0"/>
                <a:ea typeface="Calibri" panose="020F0502020204030204" pitchFamily="34" charset="0"/>
                <a:cs typeface="Times New Roman" panose="02020603050405020304" pitchFamily="18" charset="0"/>
              </a:rPr>
              <a:t>on the articles in our blog as well as respond to other user comments</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endParaRPr lang="en-US" sz="1100" dirty="0">
              <a:latin typeface="Georgia" panose="02040502050405020303" pitchFamily="18"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100" dirty="0">
                <a:latin typeface="Georgia" panose="02040502050405020303" pitchFamily="18" charset="0"/>
                <a:ea typeface="Calibri" panose="020F0502020204030204" pitchFamily="34" charset="0"/>
                <a:cs typeface="Times New Roman" panose="02020603050405020304" pitchFamily="18" charset="0"/>
              </a:rPr>
              <a:t>Next, I’ll review how we separated tasks among the team members.  </a:t>
            </a:r>
          </a:p>
          <a:p>
            <a:pPr marL="158750" indent="0">
              <a:buNone/>
            </a:pPr>
            <a:endParaRPr lang="en-US" dirty="0"/>
          </a:p>
          <a:p>
            <a:endParaRPr lang="en-US" dirty="0"/>
          </a:p>
        </p:txBody>
      </p:sp>
    </p:spTree>
    <p:extLst>
      <p:ext uri="{BB962C8B-B14F-4D97-AF65-F5344CB8AC3E}">
        <p14:creationId xmlns:p14="http://schemas.microsoft.com/office/powerpoint/2010/main" val="128917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 Reminder:  RACI stands for Responsible, Accountable, Consulted, &amp; Informed</a:t>
            </a:r>
          </a:p>
          <a:p>
            <a:pPr marL="158750" indent="0">
              <a:buNone/>
            </a:pPr>
            <a:endParaRPr lang="en-US" dirty="0"/>
          </a:p>
          <a:p>
            <a:pPr marL="158750" indent="0">
              <a:buNone/>
            </a:pPr>
            <a:r>
              <a:rPr lang="en-US" dirty="0"/>
              <a:t>Some of the responsibilities of the team members are in the chart displayed above.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divided the features based of availability.   </a:t>
            </a:r>
          </a:p>
          <a:p>
            <a:pPr marL="158750" indent="0">
              <a:buNone/>
            </a:pPr>
            <a:r>
              <a:rPr lang="en-US" dirty="0"/>
              <a:t>Peyton was mainly responsible for the GitHub repository,</a:t>
            </a:r>
          </a:p>
          <a:p>
            <a:pPr marL="158750" indent="0">
              <a:buNone/>
            </a:pPr>
            <a:r>
              <a:rPr lang="en-US" dirty="0"/>
              <a:t>I worked on the Heroku deployment</a:t>
            </a:r>
          </a:p>
          <a:p>
            <a:pPr marL="158750" indent="0">
              <a:buNone/>
            </a:pPr>
            <a:r>
              <a:rPr lang="en-US" dirty="0"/>
              <a:t>Brian kept a good eye on changes, follow-ups and the project as a whole.  </a:t>
            </a:r>
          </a:p>
          <a:p>
            <a:pPr marL="158750" indent="0">
              <a:buNone/>
            </a:pPr>
            <a:endParaRPr lang="en-US" dirty="0"/>
          </a:p>
          <a:p>
            <a:pPr marL="158750" indent="0">
              <a:buNone/>
            </a:pPr>
            <a:r>
              <a:rPr lang="en-US" dirty="0"/>
              <a:t>Thank you guys for all your hard work and effort.  </a:t>
            </a:r>
          </a:p>
          <a:p>
            <a:pPr marL="158750" indent="0">
              <a:buNone/>
            </a:pPr>
            <a:endParaRPr lang="en-US" dirty="0"/>
          </a:p>
          <a:p>
            <a:pPr marL="158750" indent="0">
              <a:buNone/>
            </a:pPr>
            <a:r>
              <a:rPr lang="en-US" dirty="0"/>
              <a:t>Next, I’ll hand it over to Brian to review Technologies Used.  </a:t>
            </a:r>
          </a:p>
          <a:p>
            <a:pPr marL="158750" indent="0">
              <a:buNone/>
            </a:pPr>
            <a:endParaRPr lang="en-US" dirty="0"/>
          </a:p>
        </p:txBody>
      </p:sp>
    </p:spTree>
    <p:extLst>
      <p:ext uri="{BB962C8B-B14F-4D97-AF65-F5344CB8AC3E}">
        <p14:creationId xmlns:p14="http://schemas.microsoft.com/office/powerpoint/2010/main" val="5564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Lucianne.  </a:t>
            </a:r>
          </a:p>
          <a:p>
            <a:r>
              <a:rPr lang="en-US" dirty="0"/>
              <a:t>Good evening, My name is Brian.  I’ll be reviewing the technologies we used, our Challenges throughout the past week and very gratifying successes to show you our MVP tonight</a:t>
            </a:r>
          </a:p>
          <a:p>
            <a:r>
              <a:rPr lang="en-US" dirty="0"/>
              <a:t>For Technologies Used, we of course used VS Code to write all code for our app. </a:t>
            </a:r>
          </a:p>
          <a:p>
            <a:r>
              <a:rPr lang="en-US" dirty="0"/>
              <a:t>GitHub was used to house our repository and Heroku to deploy our application. </a:t>
            </a:r>
          </a:p>
          <a:p>
            <a:r>
              <a:rPr lang="en-US" dirty="0"/>
              <a:t>Node.js and Express.js helped us to create a RESTful API including GET and POST routes for retrieving and adding new data </a:t>
            </a:r>
          </a:p>
          <a:p>
            <a:r>
              <a:rPr lang="en-US" dirty="0"/>
              <a:t>Handlebars.js, a template engine that we chose to use makes it easy to render great looking apps very effectively </a:t>
            </a:r>
          </a:p>
          <a:p>
            <a:r>
              <a:rPr lang="en-US" dirty="0"/>
              <a:t>MySQL and the Sequelize ORM were used to create and manage our database including the seed files that we used which I’ll explain more later</a:t>
            </a:r>
          </a:p>
          <a:p>
            <a:r>
              <a:rPr lang="en-US" dirty="0"/>
              <a:t>We used the MVC Framework file structure to make sure that our app is future proof and that any collaborators would be able to dive in and contribute if needed</a:t>
            </a:r>
          </a:p>
          <a:p>
            <a:r>
              <a:rPr lang="en-US" dirty="0"/>
              <a:t>Lastly, because our allows for user interaction, we also used authentication to protect user data through cookies and express-session</a:t>
            </a:r>
            <a:br>
              <a:rPr lang="en-US" dirty="0"/>
            </a:br>
            <a:endParaRPr lang="en-US" dirty="0"/>
          </a:p>
          <a:p>
            <a:r>
              <a:rPr lang="en-US" dirty="0"/>
              <a:t>Next, I’ll be reviewing Challenges that our group faced.</a:t>
            </a:r>
          </a:p>
          <a:p>
            <a:endParaRPr lang="en-US" dirty="0"/>
          </a:p>
          <a:p>
            <a:endParaRPr lang="en-US" dirty="0"/>
          </a:p>
          <a:p>
            <a:pPr marL="158750" indent="0">
              <a:buNone/>
            </a:pPr>
            <a:r>
              <a:rPr lang="en-US" dirty="0"/>
              <a:t>Note if you get questions: </a:t>
            </a:r>
          </a:p>
          <a:p>
            <a:r>
              <a:rPr lang="en-US" dirty="0"/>
              <a:t>Express.js is </a:t>
            </a:r>
            <a:r>
              <a:rPr lang="en-US" b="0" i="0" dirty="0">
                <a:solidFill>
                  <a:srgbClr val="202124"/>
                </a:solidFill>
                <a:effectLst/>
                <a:latin typeface="Roboto"/>
              </a:rPr>
              <a:t>a web framework that let's you structure a web application to handle multiple different http requests at a specific </a:t>
            </a:r>
            <a:r>
              <a:rPr lang="en-US" b="0" i="0" dirty="0" err="1">
                <a:solidFill>
                  <a:srgbClr val="202124"/>
                </a:solidFill>
                <a:effectLst/>
                <a:latin typeface="Roboto"/>
              </a:rPr>
              <a:t>url</a:t>
            </a:r>
            <a:r>
              <a:rPr lang="en-US" b="0" i="0" dirty="0">
                <a:solidFill>
                  <a:srgbClr val="202124"/>
                </a:solidFill>
                <a:effectLst/>
                <a:latin typeface="Roboto"/>
              </a:rPr>
              <a:t>.  -- It is the node packet.  </a:t>
            </a:r>
          </a:p>
          <a:p>
            <a:r>
              <a:rPr lang="en-US" b="0" i="0" u="none" strike="noStrike" dirty="0">
                <a:solidFill>
                  <a:srgbClr val="3D7E9A"/>
                </a:solidFill>
                <a:effectLst/>
                <a:latin typeface="Arial" panose="020B0604020202020204" pitchFamily="34" charset="0"/>
                <a:hlinkClick r:id="rId3"/>
              </a:rPr>
              <a:t>Node</a:t>
            </a:r>
            <a:r>
              <a:rPr lang="en-US" b="0" i="0" dirty="0">
                <a:solidFill>
                  <a:srgbClr val="333333"/>
                </a:solidFill>
                <a:effectLst/>
                <a:latin typeface="Arial" panose="020B0604020202020204" pitchFamily="34" charset="0"/>
              </a:rPr>
              <a:t> (or more formally </a:t>
            </a:r>
            <a:r>
              <a:rPr lang="en-US" b="0" i="1" dirty="0">
                <a:solidFill>
                  <a:srgbClr val="333333"/>
                </a:solidFill>
                <a:effectLst/>
                <a:latin typeface="Arial" panose="020B0604020202020204" pitchFamily="34" charset="0"/>
              </a:rPr>
              <a:t>Node.js</a:t>
            </a:r>
            <a:r>
              <a:rPr lang="en-US" b="0" i="0" dirty="0">
                <a:solidFill>
                  <a:srgbClr val="333333"/>
                </a:solidFill>
                <a:effectLst/>
                <a:latin typeface="Arial" panose="020B0604020202020204" pitchFamily="34" charset="0"/>
              </a:rPr>
              <a:t>) is an open-source, cross-platform runtime environment that allows developers to create all kinds of server-side tools and applications in </a:t>
            </a:r>
            <a:r>
              <a:rPr lang="en-US" b="0" i="0" u="none" strike="noStrike" dirty="0">
                <a:solidFill>
                  <a:srgbClr val="3D7E9A"/>
                </a:solidFill>
                <a:effectLst/>
                <a:latin typeface="Arial" panose="020B0604020202020204" pitchFamily="34" charset="0"/>
                <a:hlinkClick r:id="rId4"/>
              </a:rPr>
              <a:t>JavaScript</a:t>
            </a:r>
            <a:r>
              <a:rPr lang="en-US" b="0" i="0" dirty="0">
                <a:solidFill>
                  <a:srgbClr val="333333"/>
                </a:solidFill>
                <a:effectLst/>
                <a:latin typeface="Arial" panose="020B0604020202020204" pitchFamily="34" charset="0"/>
              </a:rPr>
              <a:t>.</a:t>
            </a:r>
            <a:r>
              <a:rPr lang="en-US" b="0" i="0" baseline="30000" dirty="0">
                <a:solidFill>
                  <a:srgbClr val="202124"/>
                </a:solidFill>
                <a:effectLst/>
                <a:latin typeface="Roboto"/>
              </a:rPr>
              <a:t> 1 </a:t>
            </a:r>
            <a:endParaRPr lang="en-US" dirty="0"/>
          </a:p>
          <a:p>
            <a:endParaRPr lang="en-US" dirty="0"/>
          </a:p>
          <a:p>
            <a:pPr marL="158750" indent="0">
              <a:buNone/>
            </a:pPr>
            <a:r>
              <a:rPr lang="en-US" dirty="0"/>
              <a:t>Reference: </a:t>
            </a:r>
          </a:p>
          <a:p>
            <a:pPr marL="387350" indent="-228600">
              <a:buAutoNum type="arabicPeriod"/>
            </a:pPr>
            <a:r>
              <a:rPr lang="en-US" dirty="0"/>
              <a:t>Express, Node and JS https://developer.mozilla.org/en-US/docs/Learn/Server-side/Express_Nodejs/Introduction </a:t>
            </a:r>
          </a:p>
          <a:p>
            <a:pPr marL="387350" indent="-228600">
              <a:buAutoNum type="arabicPeriod"/>
            </a:pPr>
            <a:r>
              <a:rPr lang="en-US" dirty="0"/>
              <a:t> </a:t>
            </a:r>
          </a:p>
        </p:txBody>
      </p:sp>
    </p:spTree>
    <p:extLst>
      <p:ext uri="{BB962C8B-B14F-4D97-AF65-F5344CB8AC3E}">
        <p14:creationId xmlns:p14="http://schemas.microsoft.com/office/powerpoint/2010/main" val="326662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One of our biggest challenge was that we wanted to create a fully functional application in 2 weeks while all of us have very busy schedules </a:t>
            </a:r>
          </a:p>
          <a:p>
            <a:pPr marL="457200" indent="-298450"/>
            <a:r>
              <a:rPr lang="en-US" dirty="0"/>
              <a:t>Our other challenge was that Recycle Nation didn’t respond to provide us with their API. Neither did Goodwill. </a:t>
            </a:r>
          </a:p>
          <a:p>
            <a:pPr marL="457200" indent="-298450"/>
            <a:r>
              <a:rPr lang="en-US" dirty="0"/>
              <a:t>In our research for another API we learned that Google Maps is too broad and costs money, then we learned that TomTom did not include recycling locations and Datasets from government filings didn’t yield results.  </a:t>
            </a:r>
          </a:p>
          <a:p>
            <a:pPr marL="457200" indent="-298450"/>
            <a:r>
              <a:rPr lang="en-US" dirty="0"/>
              <a:t>As I mentioned on the last slide, this is where we changed course and seeded our database on our own instead of kicking the tires of more APIs out there. </a:t>
            </a:r>
          </a:p>
        </p:txBody>
      </p:sp>
    </p:spTree>
    <p:extLst>
      <p:ext uri="{BB962C8B-B14F-4D97-AF65-F5344CB8AC3E}">
        <p14:creationId xmlns:p14="http://schemas.microsoft.com/office/powerpoint/2010/main" val="207362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Overall, our biggest success was that with great team-work and coordination we worked well together to deliver our MVP of the Simply ReUse app to share with you all tonight</a:t>
            </a:r>
          </a:p>
          <a:p>
            <a:r>
              <a:rPr lang="en-US" dirty="0"/>
              <a:t>If our project were going live to the general population, we would measure our success criteria with the amount of hits our application garners as well as the amount of views, google searches, and revisits</a:t>
            </a:r>
          </a:p>
          <a:p>
            <a:endParaRPr lang="en-US" dirty="0"/>
          </a:p>
          <a:p>
            <a:r>
              <a:rPr lang="en-US" dirty="0"/>
              <a:t>And with that, I’ll hand it over to Peyton who will demonstrate our application.  </a:t>
            </a:r>
          </a:p>
        </p:txBody>
      </p:sp>
    </p:spTree>
    <p:extLst>
      <p:ext uri="{BB962C8B-B14F-4D97-AF65-F5344CB8AC3E}">
        <p14:creationId xmlns:p14="http://schemas.microsoft.com/office/powerpoint/2010/main" val="790466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Brian.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I’ll be providing the demonstration, discussing future developments and closing our presentation.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our application … describe what you do as you click around showing the functionality.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future development, we want to add location search, favorites, share features, and gain sponsorship.  </a:t>
            </a:r>
          </a:p>
          <a:p>
            <a:pPr marL="0" lvl="0" indent="0" algn="l" rtl="0">
              <a:spcBef>
                <a:spcPts val="0"/>
              </a:spcBef>
              <a:spcAft>
                <a:spcPts val="0"/>
              </a:spcAft>
              <a:buNone/>
            </a:pPr>
            <a:r>
              <a:rPr lang="en-US" dirty="0"/>
              <a:t>From there, we can expand to education, shops, and arts and crafts.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I wanted to share links so it’s easily accessible for everyone to view our app and code in more detail if you would like.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7C5A-36C3-445E-9D2F-76A4D5034EB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11CD76E-2115-4820-A453-14C74C10CBD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F7DFCE-F0E4-48D7-836A-6643938BDCD6}"/>
              </a:ext>
            </a:extLst>
          </p:cNvPr>
          <p:cNvSpPr>
            <a:spLocks noGrp="1"/>
          </p:cNvSpPr>
          <p:nvPr>
            <p:ph type="dt" sz="half" idx="10"/>
          </p:nvPr>
        </p:nvSpPr>
        <p:spPr/>
        <p:txBody>
          <a:bodyPr/>
          <a:lstStyle/>
          <a:p>
            <a:fld id="{9334D819-9F07-4261-B09B-9E467E5D9002}" type="datetimeFigureOut">
              <a:rPr lang="en-US" smtClean="0"/>
              <a:pPr/>
              <a:t>11/19/20</a:t>
            </a:fld>
            <a:endParaRPr lang="en-US" dirty="0"/>
          </a:p>
        </p:txBody>
      </p:sp>
      <p:sp>
        <p:nvSpPr>
          <p:cNvPr id="5" name="Footer Placeholder 4">
            <a:extLst>
              <a:ext uri="{FF2B5EF4-FFF2-40B4-BE49-F238E27FC236}">
                <a16:creationId xmlns:a16="http://schemas.microsoft.com/office/drawing/2014/main" id="{E0A02969-A631-465D-9227-D7645A74F1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9BD153-70F9-4570-85CD-EFE9423856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4004476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9034-84B5-474F-BA82-E38331C05B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DE06C6-7652-4DFE-ABEB-7FFC60691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08780-39DA-4A86-BDAF-AAECBF70A683}"/>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5" name="Footer Placeholder 4">
            <a:extLst>
              <a:ext uri="{FF2B5EF4-FFF2-40B4-BE49-F238E27FC236}">
                <a16:creationId xmlns:a16="http://schemas.microsoft.com/office/drawing/2014/main" id="{B3E8F75A-878E-4F42-8E0C-4C4647EB22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802528-E848-4872-B856-BE0B9A36AF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1187284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82D8EF-4A18-4C4E-AB0F-64A8C610A28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1362DA-A1A2-4CC6-9B07-08ED2D8180F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7050F-7D14-4C92-ACDF-A86172D79AF7}"/>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5" name="Footer Placeholder 4">
            <a:extLst>
              <a:ext uri="{FF2B5EF4-FFF2-40B4-BE49-F238E27FC236}">
                <a16:creationId xmlns:a16="http://schemas.microsoft.com/office/drawing/2014/main" id="{A3A1DE97-B95F-4B29-93C1-FEE537DD16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170570-23D6-47A2-A13C-A2ECF35B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288905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94989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62892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C1E8-521F-446E-AC20-59F56AB3A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1942E-25CE-43C3-BA48-EBA567E72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3FF3A-411A-492A-ACB9-EF7B8896B8F7}"/>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5" name="Footer Placeholder 4">
            <a:extLst>
              <a:ext uri="{FF2B5EF4-FFF2-40B4-BE49-F238E27FC236}">
                <a16:creationId xmlns:a16="http://schemas.microsoft.com/office/drawing/2014/main" id="{98135420-027D-4C47-9E36-02B231699D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963D68-E3D2-42D1-BF02-4F162E94AF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9973868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4327-B574-47A0-9EB7-6225DF485C8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E009A60-3A22-4E25-A495-F8D57C24C14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1B9C2-1117-4CD5-B238-E0A4662BF9D8}"/>
              </a:ext>
            </a:extLst>
          </p:cNvPr>
          <p:cNvSpPr>
            <a:spLocks noGrp="1"/>
          </p:cNvSpPr>
          <p:nvPr>
            <p:ph type="dt" sz="half" idx="10"/>
          </p:nvPr>
        </p:nvSpPr>
        <p:spPr/>
        <p:txBody>
          <a:bodyPr/>
          <a:lstStyle/>
          <a:p>
            <a:fld id="{9334D819-9F07-4261-B09B-9E467E5D9002}" type="datetimeFigureOut">
              <a:rPr lang="en-US" smtClean="0"/>
              <a:pPr/>
              <a:t>11/19/20</a:t>
            </a:fld>
            <a:endParaRPr lang="en-US" dirty="0"/>
          </a:p>
        </p:txBody>
      </p:sp>
      <p:sp>
        <p:nvSpPr>
          <p:cNvPr id="5" name="Footer Placeholder 4">
            <a:extLst>
              <a:ext uri="{FF2B5EF4-FFF2-40B4-BE49-F238E27FC236}">
                <a16:creationId xmlns:a16="http://schemas.microsoft.com/office/drawing/2014/main" id="{E227CF2A-6ED4-4AA8-A535-2AB713FB3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1CF61C-8428-4753-A996-00E7ED46D9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7685735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6E0E-3DAA-4172-BFE5-6BB4D1DA6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2BC53-0B60-4FBB-AD44-1F406E5291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4B57F-7A42-4B6D-AB5D-A512FEC4A9F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D7F02-AE14-4A5A-8690-E39A8CDDCA07}"/>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6" name="Footer Placeholder 5">
            <a:extLst>
              <a:ext uri="{FF2B5EF4-FFF2-40B4-BE49-F238E27FC236}">
                <a16:creationId xmlns:a16="http://schemas.microsoft.com/office/drawing/2014/main" id="{577640AB-1295-4522-8CB4-94A5F31F4A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F35B73-7869-4ACF-AD6A-236973F26E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927491872"/>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1ED4-FFEA-4EA3-871B-04B7C94B5D0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46A9E4-F580-47EA-96CC-3B069EA9300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649B9-A31B-4C01-A22F-3AC3C8BCC0C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395D9-1123-414F-99A0-8E240007A9B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65DA1-4079-4D9C-8986-A2B6FC5F279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043F7-2F06-4C19-98F8-EEF5BF960EB5}"/>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8" name="Footer Placeholder 7">
            <a:extLst>
              <a:ext uri="{FF2B5EF4-FFF2-40B4-BE49-F238E27FC236}">
                <a16:creationId xmlns:a16="http://schemas.microsoft.com/office/drawing/2014/main" id="{17FF83B4-E42A-4725-9E1B-CC49C6FF6A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077BC9-33BF-4B07-B5D5-8717E45F4E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268100149"/>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FF39-53F1-4100-B7BB-48403237AC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02809-4F7C-4EF9-9FF7-BE8FF1E72DC4}"/>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4" name="Footer Placeholder 3">
            <a:extLst>
              <a:ext uri="{FF2B5EF4-FFF2-40B4-BE49-F238E27FC236}">
                <a16:creationId xmlns:a16="http://schemas.microsoft.com/office/drawing/2014/main" id="{206E9CF1-8596-4E26-A84D-07E26FBC8D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6BDD8F-7783-4615-839E-F245B125C9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9001067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631E4-C218-4593-B5A2-A6B8AD6F9CBF}"/>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3" name="Footer Placeholder 2">
            <a:extLst>
              <a:ext uri="{FF2B5EF4-FFF2-40B4-BE49-F238E27FC236}">
                <a16:creationId xmlns:a16="http://schemas.microsoft.com/office/drawing/2014/main" id="{D7DC049B-2D09-496A-890B-74CFD8CFE51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C9F3A6-0A64-4AF0-B92A-9C8A028C73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35570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D104-1A3A-4A33-A969-3AAAE22EACF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B891096-59FD-41D5-890A-8A7ADD014FF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4A4CE-BEF6-431A-9F33-17AD03DBF2B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11AF80A-79FC-46B1-9AF3-A414DF4B92A0}"/>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6" name="Footer Placeholder 5">
            <a:extLst>
              <a:ext uri="{FF2B5EF4-FFF2-40B4-BE49-F238E27FC236}">
                <a16:creationId xmlns:a16="http://schemas.microsoft.com/office/drawing/2014/main" id="{1CD75F1C-C0F5-4B10-A819-8AFF5DE69B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F5E071-6B5D-4BD2-9FBA-2D473C9E95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989558621"/>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4AE0-1EC3-490E-8B6A-0FCCDE3532C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376C47-2AD6-41B6-AB92-076A01C2B8F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E9993484-CD2B-43EE-B44D-CE9D072D0D9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14AD764-09E4-40A4-A053-A5E30D9B28EC}"/>
              </a:ext>
            </a:extLst>
          </p:cNvPr>
          <p:cNvSpPr>
            <a:spLocks noGrp="1"/>
          </p:cNvSpPr>
          <p:nvPr>
            <p:ph type="dt" sz="half" idx="10"/>
          </p:nvPr>
        </p:nvSpPr>
        <p:spPr/>
        <p:txBody>
          <a:bodyPr/>
          <a:lstStyle/>
          <a:p>
            <a:fld id="{9334D819-9F07-4261-B09B-9E467E5D9002}" type="datetimeFigureOut">
              <a:rPr lang="en-US" smtClean="0"/>
              <a:t>11/19/20</a:t>
            </a:fld>
            <a:endParaRPr lang="en-US" dirty="0"/>
          </a:p>
        </p:txBody>
      </p:sp>
      <p:sp>
        <p:nvSpPr>
          <p:cNvPr id="6" name="Footer Placeholder 5">
            <a:extLst>
              <a:ext uri="{FF2B5EF4-FFF2-40B4-BE49-F238E27FC236}">
                <a16:creationId xmlns:a16="http://schemas.microsoft.com/office/drawing/2014/main" id="{B849E98A-CA4D-48A5-9331-DC24C81C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C19E4B-03DD-4C01-A356-BA926D2EDF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46298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5BEB4-F3EF-4C62-AA4F-18E9A64783C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6C7F38-C2D3-4345-B428-59FBFFF6B53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C0910-DC0D-4083-B8C7-DD3A25CF4EC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11/19/20</a:t>
            </a:fld>
            <a:endParaRPr lang="en-US" dirty="0"/>
          </a:p>
        </p:txBody>
      </p:sp>
      <p:sp>
        <p:nvSpPr>
          <p:cNvPr id="5" name="Footer Placeholder 4">
            <a:extLst>
              <a:ext uri="{FF2B5EF4-FFF2-40B4-BE49-F238E27FC236}">
                <a16:creationId xmlns:a16="http://schemas.microsoft.com/office/drawing/2014/main" id="{3E1ABE93-B826-42A0-AE07-B23ACA13AAA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B6BEF44-E37C-4BB1-8B13-3CCD524C20D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50952566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implyreuse.herokuapp.com/"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github.com/pschlafley/Simply-ReUse.gi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Icon&#10;&#10;Description automatically generated">
            <a:extLst>
              <a:ext uri="{FF2B5EF4-FFF2-40B4-BE49-F238E27FC236}">
                <a16:creationId xmlns:a16="http://schemas.microsoft.com/office/drawing/2014/main" id="{0D898409-15E5-7840-BA28-DCE8F36DFC33}"/>
              </a:ext>
            </a:extLst>
          </p:cNvPr>
          <p:cNvPicPr>
            <a:picLocks noChangeAspect="1"/>
          </p:cNvPicPr>
          <p:nvPr/>
        </p:nvPicPr>
        <p:blipFill rotWithShape="1">
          <a:blip r:embed="rId3"/>
          <a:srcRect l="3539" t="27722" r="5552"/>
          <a:stretch/>
        </p:blipFill>
        <p:spPr>
          <a:xfrm>
            <a:off x="20" y="10"/>
            <a:ext cx="9143980" cy="5143490"/>
          </a:xfrm>
          <a:prstGeom prst="rect">
            <a:avLst/>
          </a:prstGeom>
        </p:spPr>
      </p:pic>
      <p:sp>
        <p:nvSpPr>
          <p:cNvPr id="64" name="Rectangle 6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849901" y="-1150602"/>
            <a:ext cx="3444203"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Google Shape;54;p13"/>
          <p:cNvSpPr txBox="1">
            <a:spLocks noGrp="1"/>
          </p:cNvSpPr>
          <p:nvPr>
            <p:ph type="ctrTitle"/>
          </p:nvPr>
        </p:nvSpPr>
        <p:spPr>
          <a:xfrm>
            <a:off x="303414" y="2318946"/>
            <a:ext cx="6808922" cy="1790700"/>
          </a:xfrm>
          <a:prstGeom prst="rect">
            <a:avLst/>
          </a:prstGeom>
        </p:spPr>
        <p:txBody>
          <a:bodyPr spcFirstLastPara="1" lIns="91425" tIns="91425" rIns="91425" bIns="91425" anchorCtr="0">
            <a:normAutofit/>
          </a:bodyPr>
          <a:lstStyle/>
          <a:p>
            <a:pPr algn="l"/>
            <a:r>
              <a:rPr lang="en-US" sz="5000" b="1" dirty="0">
                <a:ln w="22225">
                  <a:solidFill>
                    <a:schemeClr val="tx1"/>
                  </a:solidFill>
                  <a:miter lim="800000"/>
                </a:ln>
                <a:latin typeface="Georgia" panose="02040502050405020303" pitchFamily="18" charset="0"/>
                <a:cs typeface="Calibri" panose="020F0502020204030204" pitchFamily="34" charset="0"/>
              </a:rPr>
              <a:t>Simply ReUse</a:t>
            </a:r>
          </a:p>
        </p:txBody>
      </p:sp>
      <p:sp>
        <p:nvSpPr>
          <p:cNvPr id="66" name="Rectangle: Rounded Corners 6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1279"/>
            <a:ext cx="7339422" cy="51435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Google Shape;55;p13"/>
          <p:cNvSpPr txBox="1">
            <a:spLocks noGrp="1"/>
          </p:cNvSpPr>
          <p:nvPr>
            <p:ph type="subTitle" idx="1"/>
          </p:nvPr>
        </p:nvSpPr>
        <p:spPr>
          <a:xfrm>
            <a:off x="303414" y="4236464"/>
            <a:ext cx="6808922" cy="444732"/>
          </a:xfrm>
          <a:prstGeom prst="rect">
            <a:avLst/>
          </a:prstGeom>
        </p:spPr>
        <p:txBody>
          <a:bodyPr spcFirstLastPara="1" lIns="91425" tIns="91425" rIns="91425" bIns="91425" anchor="ctr" anchorCtr="0">
            <a:noAutofit/>
          </a:bodyPr>
          <a:lstStyle/>
          <a:p>
            <a:pPr marL="0" lvl="0" indent="0" algn="l" rtl="0">
              <a:spcBef>
                <a:spcPts val="0"/>
              </a:spcBef>
              <a:spcAft>
                <a:spcPts val="600"/>
              </a:spcAft>
              <a:buNone/>
            </a:pPr>
            <a:r>
              <a:rPr lang="en-US" sz="1400" dirty="0">
                <a:latin typeface="Georgia" panose="02040502050405020303" pitchFamily="18" charset="0"/>
                <a:ea typeface="Calibri" panose="020F0502020204030204" pitchFamily="34" charset="0"/>
                <a:cs typeface="Times New Roman" panose="02020603050405020304" pitchFamily="18" charset="0"/>
              </a:rPr>
              <a:t>Team: </a:t>
            </a:r>
            <a:r>
              <a:rPr lang="en-US" sz="1400" dirty="0">
                <a:effectLst/>
                <a:latin typeface="Georgia" panose="02040502050405020303" pitchFamily="18" charset="0"/>
                <a:ea typeface="Calibri" panose="020F0502020204030204" pitchFamily="34" charset="0"/>
                <a:cs typeface="Times New Roman" panose="02020603050405020304" pitchFamily="18" charset="0"/>
              </a:rPr>
              <a:t>Brian Spiewak, Lucianne Vazquez, Peyton Schlafley</a:t>
            </a:r>
          </a:p>
          <a:p>
            <a:pPr marL="0" lvl="0" indent="0" algn="l" rtl="0">
              <a:spcBef>
                <a:spcPts val="0"/>
              </a:spcBef>
              <a:spcAft>
                <a:spcPts val="600"/>
              </a:spcAft>
              <a:buNone/>
            </a:pPr>
            <a:r>
              <a:rPr lang="en-US" sz="1200" dirty="0">
                <a:latin typeface="Georgia" panose="02040502050405020303" pitchFamily="18" charset="0"/>
                <a:cs typeface="Times New Roman" panose="02020603050405020304" pitchFamily="18" charset="0"/>
              </a:rPr>
              <a:t>November 19, 2020</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E6013DE-ED0B-47B3-81CE-759336333255}"/>
              </a:ext>
            </a:extLst>
          </p:cNvPr>
          <p:cNvSpPr>
            <a:spLocks noGrp="1"/>
          </p:cNvSpPr>
          <p:nvPr>
            <p:ph type="body" idx="1"/>
          </p:nvPr>
        </p:nvSpPr>
        <p:spPr>
          <a:xfrm>
            <a:off x="634033" y="1107115"/>
            <a:ext cx="8119919" cy="3416400"/>
          </a:xfrm>
        </p:spPr>
        <p:txBody>
          <a:bodyPr/>
          <a:lstStyle/>
          <a:p>
            <a:pPr>
              <a:buSzPct val="75000"/>
            </a:pPr>
            <a:r>
              <a:rPr lang="en-US" sz="2000" dirty="0">
                <a:latin typeface="Georgia" panose="02040502050405020303" pitchFamily="18" charset="0"/>
              </a:rPr>
              <a:t>Deployed App on Heroku  </a:t>
            </a:r>
            <a:br>
              <a:rPr lang="en-US" sz="1700" dirty="0">
                <a:latin typeface="Georgia" panose="02040502050405020303" pitchFamily="18" charset="0"/>
              </a:rPr>
            </a:br>
            <a:r>
              <a:rPr lang="en-US" sz="1700" dirty="0">
                <a:latin typeface="Georgia" panose="02040502050405020303" pitchFamily="18" charset="0"/>
              </a:rPr>
              <a:t>  </a:t>
            </a:r>
            <a:r>
              <a:rPr lang="en-US" sz="1600" dirty="0">
                <a:latin typeface="Georgia" panose="02040502050405020303" pitchFamily="18" charset="0"/>
                <a:hlinkClick r:id="rId3">
                  <a:extLst>
                    <a:ext uri="{A12FA001-AC4F-418D-AE19-62706E023703}">
                      <ahyp:hlinkClr xmlns:ahyp="http://schemas.microsoft.com/office/drawing/2018/hyperlinkcolor" val="tx"/>
                    </a:ext>
                  </a:extLst>
                </a:hlinkClick>
              </a:rPr>
              <a:t>https://simplyreuse.herokuapp.com/</a:t>
            </a:r>
            <a:r>
              <a:rPr lang="en-US" sz="1600" dirty="0">
                <a:latin typeface="Georgia" panose="02040502050405020303" pitchFamily="18" charset="0"/>
              </a:rPr>
              <a:t> </a:t>
            </a:r>
            <a:br>
              <a:rPr lang="en-US" sz="1800" dirty="0">
                <a:latin typeface="Georgia" panose="02040502050405020303" pitchFamily="18" charset="0"/>
              </a:rPr>
            </a:br>
            <a:endParaRPr lang="en-US" sz="1800" dirty="0">
              <a:latin typeface="Georgia" panose="02040502050405020303" pitchFamily="18" charset="0"/>
            </a:endParaRPr>
          </a:p>
          <a:p>
            <a:pPr>
              <a:buSzPct val="75000"/>
            </a:pPr>
            <a:r>
              <a:rPr lang="en-US" sz="2000" dirty="0">
                <a:latin typeface="Georgia" panose="02040502050405020303" pitchFamily="18" charset="0"/>
              </a:rPr>
              <a:t>GitHub repository</a:t>
            </a:r>
          </a:p>
          <a:p>
            <a:pPr marL="596900" lvl="1" indent="0">
              <a:buSzPct val="75000"/>
              <a:buNone/>
            </a:pPr>
            <a:r>
              <a:rPr lang="en-US" sz="1600" dirty="0">
                <a:latin typeface="Georgia" panose="02040502050405020303" pitchFamily="18" charset="0"/>
                <a:hlinkClick r:id="rId4">
                  <a:extLst>
                    <a:ext uri="{A12FA001-AC4F-418D-AE19-62706E023703}">
                      <ahyp:hlinkClr xmlns:ahyp="http://schemas.microsoft.com/office/drawing/2018/hyperlinkcolor" val="tx"/>
                    </a:ext>
                  </a:extLst>
                </a:hlinkClick>
              </a:rPr>
              <a:t>https://github.com/pschlafley/Simply-ReUse.git</a:t>
            </a:r>
            <a:r>
              <a:rPr lang="en-US" sz="1600" dirty="0">
                <a:latin typeface="Georgia" panose="02040502050405020303" pitchFamily="18" charset="0"/>
              </a:rPr>
              <a:t> </a:t>
            </a:r>
            <a:br>
              <a:rPr lang="en-US" sz="1700" dirty="0">
                <a:latin typeface="Georgia" panose="02040502050405020303" pitchFamily="18" charset="0"/>
              </a:rPr>
            </a:br>
            <a:endParaRPr lang="en-US" sz="1700" dirty="0">
              <a:latin typeface="Georgia" panose="02040502050405020303" pitchFamily="18" charset="0"/>
            </a:endParaRPr>
          </a:p>
          <a:p>
            <a:pPr>
              <a:buSzPct val="75000"/>
            </a:pPr>
            <a:r>
              <a:rPr lang="en-US" sz="2000" dirty="0">
                <a:latin typeface="Georgia" panose="02040502050405020303" pitchFamily="18" charset="0"/>
              </a:rPr>
              <a:t>Project Charter is in GitHub repo</a:t>
            </a:r>
          </a:p>
          <a:p>
            <a:pPr marL="571500" lvl="1" indent="0">
              <a:buSzPct val="75000"/>
              <a:buNone/>
            </a:pPr>
            <a:r>
              <a:rPr lang="en-US" sz="1600" u="sng" dirty="0">
                <a:latin typeface="Georgia" panose="02040502050405020303" pitchFamily="18" charset="0"/>
              </a:rPr>
              <a:t>https://</a:t>
            </a:r>
            <a:r>
              <a:rPr lang="en-US" sz="1600" u="sng" dirty="0" err="1">
                <a:latin typeface="Georgia" panose="02040502050405020303" pitchFamily="18" charset="0"/>
              </a:rPr>
              <a:t>tinyurl.com</a:t>
            </a:r>
            <a:r>
              <a:rPr lang="en-US" sz="1600" u="sng" dirty="0">
                <a:latin typeface="Georgia" panose="02040502050405020303" pitchFamily="18" charset="0"/>
              </a:rPr>
              <a:t>/</a:t>
            </a:r>
            <a:r>
              <a:rPr lang="en-US" sz="1600" u="sng" dirty="0" err="1">
                <a:latin typeface="Georgia" panose="02040502050405020303" pitchFamily="18" charset="0"/>
              </a:rPr>
              <a:t>SimplyReUse</a:t>
            </a:r>
            <a:endParaRPr lang="en-US" sz="1600" u="sng" dirty="0">
              <a:latin typeface="Georgia" panose="02040502050405020303" pitchFamily="18" charset="0"/>
            </a:endParaRPr>
          </a:p>
        </p:txBody>
      </p:sp>
      <p:sp>
        <p:nvSpPr>
          <p:cNvPr id="7" name="Google Shape;77;p17">
            <a:extLst>
              <a:ext uri="{FF2B5EF4-FFF2-40B4-BE49-F238E27FC236}">
                <a16:creationId xmlns:a16="http://schemas.microsoft.com/office/drawing/2014/main" id="{7C28D5F1-FD9F-2742-97A5-5184919D8C1A}"/>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3200" b="1" dirty="0">
                <a:latin typeface="Georgia" panose="02040502050405020303" pitchFamily="18" charset="0"/>
              </a:rPr>
              <a:t>LINKS</a:t>
            </a:r>
          </a:p>
        </p:txBody>
      </p:sp>
    </p:spTree>
    <p:extLst>
      <p:ext uri="{BB962C8B-B14F-4D97-AF65-F5344CB8AC3E}">
        <p14:creationId xmlns:p14="http://schemas.microsoft.com/office/powerpoint/2010/main" val="225217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Icon&#10;&#10;Description automatically generated">
            <a:extLst>
              <a:ext uri="{FF2B5EF4-FFF2-40B4-BE49-F238E27FC236}">
                <a16:creationId xmlns:a16="http://schemas.microsoft.com/office/drawing/2014/main" id="{0D898409-15E5-7840-BA28-DCE8F36DFC33}"/>
              </a:ext>
            </a:extLst>
          </p:cNvPr>
          <p:cNvPicPr>
            <a:picLocks noChangeAspect="1"/>
          </p:cNvPicPr>
          <p:nvPr/>
        </p:nvPicPr>
        <p:blipFill rotWithShape="1">
          <a:blip r:embed="rId3"/>
          <a:srcRect l="3539" t="27722" r="5552"/>
          <a:stretch/>
        </p:blipFill>
        <p:spPr>
          <a:xfrm>
            <a:off x="20" y="10"/>
            <a:ext cx="9143980" cy="5143490"/>
          </a:xfrm>
          <a:prstGeom prst="rect">
            <a:avLst/>
          </a:prstGeom>
        </p:spPr>
      </p:pic>
      <p:sp>
        <p:nvSpPr>
          <p:cNvPr id="64" name="Rectangle 6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849901" y="-1150602"/>
            <a:ext cx="3444203"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Google Shape;54;p13"/>
          <p:cNvSpPr txBox="1">
            <a:spLocks noGrp="1"/>
          </p:cNvSpPr>
          <p:nvPr>
            <p:ph type="ctrTitle"/>
          </p:nvPr>
        </p:nvSpPr>
        <p:spPr>
          <a:xfrm>
            <a:off x="1248819" y="1854218"/>
            <a:ext cx="6808922" cy="1790700"/>
          </a:xfrm>
          <a:prstGeom prst="rect">
            <a:avLst/>
          </a:prstGeom>
        </p:spPr>
        <p:txBody>
          <a:bodyPr spcFirstLastPara="1" lIns="91425" tIns="91425" rIns="91425" bIns="91425" anchorCtr="0">
            <a:normAutofit/>
          </a:bodyPr>
          <a:lstStyle/>
          <a:p>
            <a:r>
              <a:rPr lang="en-US" sz="5000" b="1" dirty="0">
                <a:ln w="22225">
                  <a:solidFill>
                    <a:schemeClr val="tx1"/>
                  </a:solidFill>
                  <a:miter lim="800000"/>
                </a:ln>
                <a:latin typeface="Georgia" panose="02040502050405020303" pitchFamily="18" charset="0"/>
                <a:cs typeface="Calibri" panose="020F0502020204030204" pitchFamily="34" charset="0"/>
              </a:rPr>
              <a:t>Simply ReUse</a:t>
            </a:r>
          </a:p>
        </p:txBody>
      </p:sp>
      <p:sp>
        <p:nvSpPr>
          <p:cNvPr id="66" name="Rectangle: Rounded Corners 6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1279"/>
            <a:ext cx="7339422" cy="51435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Google Shape;55;p13"/>
          <p:cNvSpPr txBox="1">
            <a:spLocks noGrp="1"/>
          </p:cNvSpPr>
          <p:nvPr>
            <p:ph type="subTitle" idx="1"/>
          </p:nvPr>
        </p:nvSpPr>
        <p:spPr>
          <a:xfrm>
            <a:off x="1991360" y="4236464"/>
            <a:ext cx="5120976" cy="444732"/>
          </a:xfrm>
          <a:prstGeom prst="rect">
            <a:avLst/>
          </a:prstGeom>
        </p:spPr>
        <p:txBody>
          <a:bodyPr spcFirstLastPara="1" lIns="91425" tIns="91425" rIns="91425" bIns="91425" anchor="ctr" anchorCtr="0">
            <a:noAutofit/>
          </a:bodyPr>
          <a:lstStyle/>
          <a:p>
            <a:pPr marL="0" lvl="0" indent="0" rtl="0">
              <a:spcBef>
                <a:spcPts val="0"/>
              </a:spcBef>
              <a:spcAft>
                <a:spcPts val="600"/>
              </a:spcAft>
              <a:buNone/>
            </a:pPr>
            <a:r>
              <a:rPr lang="en-US" sz="3600" dirty="0">
                <a:latin typeface="Georgia" panose="02040502050405020303" pitchFamily="18" charset="0"/>
                <a:ea typeface="Calibri" panose="020F0502020204030204" pitchFamily="34" charset="0"/>
                <a:cs typeface="Times New Roman" panose="02020603050405020304" pitchFamily="18" charset="0"/>
              </a:rPr>
              <a:t>THANK YOU!!</a:t>
            </a:r>
            <a:endParaRPr lang="en-US" sz="3200"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5398585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14B39E4D-2635-4F3B-8B10-094C3D5BB7B3}"/>
              </a:ext>
            </a:extLst>
          </p:cNvPr>
          <p:cNvSpPr>
            <a:spLocks noGrp="1"/>
          </p:cNvSpPr>
          <p:nvPr>
            <p:ph type="body" idx="1"/>
          </p:nvPr>
        </p:nvSpPr>
        <p:spPr/>
        <p:txBody>
          <a:bodyPr>
            <a:normAutofit/>
          </a:bodyPr>
          <a:lstStyle/>
          <a:p>
            <a:r>
              <a:rPr lang="en" dirty="0">
                <a:latin typeface="Georgia" panose="02040502050405020303" pitchFamily="18" charset="0"/>
              </a:rPr>
              <a:t>Description</a:t>
            </a:r>
            <a:endParaRPr lang="en-US" dirty="0">
              <a:latin typeface="Georgia" panose="02040502050405020303" pitchFamily="18" charset="0"/>
            </a:endParaRPr>
          </a:p>
        </p:txBody>
      </p:sp>
      <p:sp>
        <p:nvSpPr>
          <p:cNvPr id="5" name="Content Placeholder 4">
            <a:extLst>
              <a:ext uri="{FF2B5EF4-FFF2-40B4-BE49-F238E27FC236}">
                <a16:creationId xmlns:a16="http://schemas.microsoft.com/office/drawing/2014/main" id="{D61D233F-237D-4D80-A6E9-58C078E944FB}"/>
              </a:ext>
            </a:extLst>
          </p:cNvPr>
          <p:cNvSpPr>
            <a:spLocks noGrp="1"/>
          </p:cNvSpPr>
          <p:nvPr>
            <p:ph sz="half" idx="2"/>
          </p:nvPr>
        </p:nvSpPr>
        <p:spPr/>
        <p:txBody>
          <a:bodyPr>
            <a:normAutofit fontScale="85000" lnSpcReduction="20000"/>
          </a:bodyPr>
          <a:lstStyle/>
          <a:p>
            <a:r>
              <a:rPr lang="en-US" dirty="0">
                <a:latin typeface="Georgia" panose="02040502050405020303" pitchFamily="18" charset="0"/>
              </a:rPr>
              <a:t>Simply ReUse is an app that targets users who want to learn more about recycling. </a:t>
            </a:r>
          </a:p>
          <a:p>
            <a:r>
              <a:rPr lang="en-US" dirty="0">
                <a:latin typeface="Georgia" panose="02040502050405020303" pitchFamily="18" charset="0"/>
              </a:rPr>
              <a:t>Key features include:</a:t>
            </a:r>
          </a:p>
          <a:p>
            <a:pPr lvl="1"/>
            <a:r>
              <a:rPr lang="en-US" dirty="0">
                <a:latin typeface="Georgia" panose="02040502050405020303" pitchFamily="18" charset="0"/>
              </a:rPr>
              <a:t>Recycling 101 – Educational information</a:t>
            </a:r>
          </a:p>
          <a:p>
            <a:pPr lvl="1"/>
            <a:r>
              <a:rPr lang="en-US" dirty="0">
                <a:latin typeface="Georgia" panose="02040502050405020303" pitchFamily="18" charset="0"/>
              </a:rPr>
              <a:t>View current news items about recycling</a:t>
            </a:r>
          </a:p>
          <a:p>
            <a:pPr lvl="1"/>
            <a:r>
              <a:rPr lang="en-US" dirty="0">
                <a:latin typeface="Georgia" panose="02040502050405020303" pitchFamily="18" charset="0"/>
              </a:rPr>
              <a:t>Create a profile - edit and delete their own comments </a:t>
            </a:r>
          </a:p>
          <a:p>
            <a:pPr lvl="1"/>
            <a:r>
              <a:rPr lang="en-US" dirty="0">
                <a:latin typeface="Georgia" panose="02040502050405020303" pitchFamily="18" charset="0"/>
              </a:rPr>
              <a:t>Search for recycling categories and items that can be taken to drop off locations</a:t>
            </a:r>
          </a:p>
        </p:txBody>
      </p:sp>
      <p:sp>
        <p:nvSpPr>
          <p:cNvPr id="6" name="Text Placeholder 5">
            <a:extLst>
              <a:ext uri="{FF2B5EF4-FFF2-40B4-BE49-F238E27FC236}">
                <a16:creationId xmlns:a16="http://schemas.microsoft.com/office/drawing/2014/main" id="{C456E388-3BAA-43EF-94BE-D8CA3E408406}"/>
              </a:ext>
            </a:extLst>
          </p:cNvPr>
          <p:cNvSpPr>
            <a:spLocks noGrp="1"/>
          </p:cNvSpPr>
          <p:nvPr>
            <p:ph type="body" sz="quarter" idx="3"/>
          </p:nvPr>
        </p:nvSpPr>
        <p:spPr/>
        <p:txBody>
          <a:bodyPr>
            <a:normAutofit/>
          </a:bodyPr>
          <a:lstStyle/>
          <a:p>
            <a:r>
              <a:rPr lang="en-US" dirty="0">
                <a:latin typeface="Georgia" panose="02040502050405020303" pitchFamily="18" charset="0"/>
              </a:rPr>
              <a:t>Motivation</a:t>
            </a:r>
          </a:p>
        </p:txBody>
      </p:sp>
      <p:sp>
        <p:nvSpPr>
          <p:cNvPr id="7" name="Content Placeholder 6">
            <a:extLst>
              <a:ext uri="{FF2B5EF4-FFF2-40B4-BE49-F238E27FC236}">
                <a16:creationId xmlns:a16="http://schemas.microsoft.com/office/drawing/2014/main" id="{1CA7EE5F-F099-4F77-AA21-A10C3343BBA9}"/>
              </a:ext>
            </a:extLst>
          </p:cNvPr>
          <p:cNvSpPr>
            <a:spLocks noGrp="1"/>
          </p:cNvSpPr>
          <p:nvPr>
            <p:ph sz="quarter" idx="4"/>
          </p:nvPr>
        </p:nvSpPr>
        <p:spPr/>
        <p:txBody>
          <a:bodyPr>
            <a:normAutofit fontScale="85000" lnSpcReduction="20000"/>
          </a:bodyPr>
          <a:lstStyle/>
          <a:p>
            <a:r>
              <a:rPr lang="en-US" dirty="0">
                <a:latin typeface="Georgia" panose="02040502050405020303" pitchFamily="18" charset="0"/>
              </a:rPr>
              <a:t>As a group we were inspired by our combined interest to help the world be a better place in reducing waste. </a:t>
            </a:r>
          </a:p>
          <a:p>
            <a:r>
              <a:rPr lang="en-US" dirty="0">
                <a:latin typeface="Georgia" panose="02040502050405020303" pitchFamily="18" charset="0"/>
              </a:rPr>
              <a:t>We want our users to be part of a community where they can stay up-to-date with recycling news and get involved in open discussion through comments</a:t>
            </a:r>
            <a:endParaRPr lang="en-US" b="0" i="0" baseline="30000" dirty="0">
              <a:effectLst/>
              <a:latin typeface="Georgia" panose="02040502050405020303" pitchFamily="18" charset="0"/>
            </a:endParaRPr>
          </a:p>
        </p:txBody>
      </p:sp>
      <p:sp>
        <p:nvSpPr>
          <p:cNvPr id="15" name="Google Shape;77;p17">
            <a:extLst>
              <a:ext uri="{FF2B5EF4-FFF2-40B4-BE49-F238E27FC236}">
                <a16:creationId xmlns:a16="http://schemas.microsoft.com/office/drawing/2014/main" id="{C5887622-39F1-AB41-880E-461C672A3896}"/>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3200" b="1" dirty="0">
                <a:latin typeface="Georgia" panose="02040502050405020303" pitchFamily="18" charset="0"/>
              </a:rPr>
              <a:t>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38E36E-6DF8-4729-A30E-46276B3F7736}"/>
              </a:ext>
            </a:extLst>
          </p:cNvPr>
          <p:cNvSpPr>
            <a:spLocks noGrp="1"/>
          </p:cNvSpPr>
          <p:nvPr>
            <p:ph type="body" idx="1"/>
          </p:nvPr>
        </p:nvSpPr>
        <p:spPr>
          <a:xfrm>
            <a:off x="634032" y="1152475"/>
            <a:ext cx="8198267" cy="3416400"/>
          </a:xfrm>
        </p:spPr>
        <p:txBody>
          <a:bodyPr/>
          <a:lstStyle/>
          <a:p>
            <a:pPr marL="285750" indent="-285750">
              <a:lnSpc>
                <a:spcPct val="107000"/>
              </a:lnSpc>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Users view the application homepage with a call to action to learn more about recycling</a:t>
            </a:r>
          </a:p>
          <a:p>
            <a:pPr marL="285750" indent="-285750">
              <a:lnSpc>
                <a:spcPct val="107000"/>
              </a:lnSpc>
              <a:spcAft>
                <a:spcPts val="800"/>
              </a:spcAft>
            </a:pPr>
            <a:r>
              <a:rPr lang="en-US" sz="1800" dirty="0">
                <a:latin typeface="Georgia" panose="02040502050405020303" pitchFamily="18" charset="0"/>
                <a:ea typeface="Calibri" panose="020F0502020204030204" pitchFamily="34" charset="0"/>
                <a:cs typeface="Times New Roman" panose="02020603050405020304" pitchFamily="18" charset="0"/>
              </a:rPr>
              <a:t>Users </a:t>
            </a:r>
            <a:r>
              <a:rPr lang="en-US" sz="1800" dirty="0">
                <a:effectLst/>
                <a:latin typeface="Georgia" panose="02040502050405020303" pitchFamily="18" charset="0"/>
                <a:ea typeface="Calibri" panose="020F0502020204030204" pitchFamily="34" charset="0"/>
                <a:cs typeface="Times New Roman" panose="02020603050405020304" pitchFamily="18" charset="0"/>
              </a:rPr>
              <a:t>can create a profile to view a blog community of articles about recycling </a:t>
            </a:r>
          </a:p>
          <a:p>
            <a:pPr marL="285750" indent="-285750">
              <a:lnSpc>
                <a:spcPct val="107000"/>
              </a:lnSpc>
              <a:spcAft>
                <a:spcPts val="800"/>
              </a:spcAft>
            </a:pPr>
            <a:r>
              <a:rPr lang="en-US" sz="1800" dirty="0">
                <a:latin typeface="Georgia" panose="02040502050405020303" pitchFamily="18" charset="0"/>
                <a:ea typeface="Calibri" panose="020F0502020204030204" pitchFamily="34" charset="0"/>
                <a:cs typeface="Times New Roman" panose="02020603050405020304" pitchFamily="18" charset="0"/>
              </a:rPr>
              <a:t>Once logged in, the user can </a:t>
            </a:r>
            <a:r>
              <a:rPr lang="en-US" sz="1800" dirty="0">
                <a:effectLst/>
                <a:latin typeface="Georgia" panose="02040502050405020303" pitchFamily="18" charset="0"/>
                <a:ea typeface="Calibri" panose="020F0502020204030204" pitchFamily="34" charset="0"/>
                <a:cs typeface="Times New Roman" panose="02020603050405020304" pitchFamily="18" charset="0"/>
              </a:rPr>
              <a:t>post, edit and delete comments </a:t>
            </a:r>
            <a:r>
              <a:rPr lang="en-US" sz="1800" dirty="0">
                <a:latin typeface="Georgia" panose="02040502050405020303" pitchFamily="18" charset="0"/>
                <a:ea typeface="Calibri" panose="020F0502020204030204" pitchFamily="34" charset="0"/>
                <a:cs typeface="Times New Roman" panose="02020603050405020304" pitchFamily="18" charset="0"/>
              </a:rPr>
              <a:t>on the articles in our blog as well as respond to other user comments</a:t>
            </a:r>
          </a:p>
          <a:p>
            <a:pPr marL="285750" indent="-285750">
              <a:lnSpc>
                <a:spcPct val="107000"/>
              </a:lnSpc>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When the user views the Recycle page, </a:t>
            </a:r>
            <a:r>
              <a:rPr lang="en-US" sz="1800" dirty="0">
                <a:latin typeface="Georgia" panose="02040502050405020303" pitchFamily="18" charset="0"/>
                <a:ea typeface="Calibri" panose="020F0502020204030204" pitchFamily="34" charset="0"/>
                <a:cs typeface="Times New Roman" panose="02020603050405020304" pitchFamily="18" charset="0"/>
              </a:rPr>
              <a:t>they can search recycling categories that will show them items that can be recycled </a:t>
            </a:r>
            <a:r>
              <a:rPr lang="en-US" sz="1800" dirty="0">
                <a:effectLst/>
                <a:latin typeface="Georgia" panose="02040502050405020303" pitchFamily="18" charset="0"/>
                <a:ea typeface="Calibri" panose="020F0502020204030204" pitchFamily="34" charset="0"/>
                <a:cs typeface="Times New Roman" panose="02020603050405020304" pitchFamily="18" charset="0"/>
              </a:rPr>
              <a:t>as well </a:t>
            </a:r>
            <a:r>
              <a:rPr lang="en-US" sz="1800" dirty="0">
                <a:latin typeface="Georgia" panose="02040502050405020303" pitchFamily="18" charset="0"/>
                <a:ea typeface="Calibri" panose="020F0502020204030204" pitchFamily="34" charset="0"/>
                <a:cs typeface="Times New Roman" panose="02020603050405020304" pitchFamily="18" charset="0"/>
              </a:rPr>
              <a:t>as brief educational stats</a:t>
            </a:r>
            <a:endParaRPr lang="en-US" dirty="0">
              <a:latin typeface="Georgia" panose="02040502050405020303" pitchFamily="18" charset="0"/>
            </a:endParaRPr>
          </a:p>
        </p:txBody>
      </p:sp>
      <p:sp>
        <p:nvSpPr>
          <p:cNvPr id="7" name="Google Shape;77;p17">
            <a:extLst>
              <a:ext uri="{FF2B5EF4-FFF2-40B4-BE49-F238E27FC236}">
                <a16:creationId xmlns:a16="http://schemas.microsoft.com/office/drawing/2014/main" id="{9C87C63A-A7C7-314F-8003-D23E7C411DE5}"/>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3200" b="1" dirty="0">
                <a:latin typeface="Georgia" panose="02040502050405020303" pitchFamily="18" charset="0"/>
              </a:rPr>
              <a:t>USER STORY</a:t>
            </a:r>
          </a:p>
        </p:txBody>
      </p:sp>
    </p:spTree>
    <p:extLst>
      <p:ext uri="{BB962C8B-B14F-4D97-AF65-F5344CB8AC3E}">
        <p14:creationId xmlns:p14="http://schemas.microsoft.com/office/powerpoint/2010/main" val="213319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35076F-49EA-4795-A9E2-5920FEDA28A0}"/>
              </a:ext>
            </a:extLst>
          </p:cNvPr>
          <p:cNvGraphicFramePr>
            <a:graphicFrameLocks noGrp="1"/>
          </p:cNvGraphicFramePr>
          <p:nvPr>
            <p:extLst>
              <p:ext uri="{D42A27DB-BD31-4B8C-83A1-F6EECF244321}">
                <p14:modId xmlns:p14="http://schemas.microsoft.com/office/powerpoint/2010/main" val="1959444872"/>
              </p:ext>
            </p:extLst>
          </p:nvPr>
        </p:nvGraphicFramePr>
        <p:xfrm>
          <a:off x="639963" y="1368746"/>
          <a:ext cx="7864074" cy="3160874"/>
        </p:xfrm>
        <a:graphic>
          <a:graphicData uri="http://schemas.openxmlformats.org/drawingml/2006/table">
            <a:tbl>
              <a:tblPr firstRow="1" firstCol="1" bandRow="1">
                <a:tableStyleId>{5C22544A-7EE6-4342-B048-85BDC9FD1C3A}</a:tableStyleId>
              </a:tblPr>
              <a:tblGrid>
                <a:gridCol w="2367755">
                  <a:extLst>
                    <a:ext uri="{9D8B030D-6E8A-4147-A177-3AD203B41FA5}">
                      <a16:colId xmlns:a16="http://schemas.microsoft.com/office/drawing/2014/main" val="3771544263"/>
                    </a:ext>
                  </a:extLst>
                </a:gridCol>
                <a:gridCol w="1849351">
                  <a:extLst>
                    <a:ext uri="{9D8B030D-6E8A-4147-A177-3AD203B41FA5}">
                      <a16:colId xmlns:a16="http://schemas.microsoft.com/office/drawing/2014/main" val="454240949"/>
                    </a:ext>
                  </a:extLst>
                </a:gridCol>
                <a:gridCol w="1839433">
                  <a:extLst>
                    <a:ext uri="{9D8B030D-6E8A-4147-A177-3AD203B41FA5}">
                      <a16:colId xmlns:a16="http://schemas.microsoft.com/office/drawing/2014/main" val="3227282584"/>
                    </a:ext>
                  </a:extLst>
                </a:gridCol>
                <a:gridCol w="1807535">
                  <a:extLst>
                    <a:ext uri="{9D8B030D-6E8A-4147-A177-3AD203B41FA5}">
                      <a16:colId xmlns:a16="http://schemas.microsoft.com/office/drawing/2014/main" val="1252132060"/>
                    </a:ext>
                  </a:extLst>
                </a:gridCol>
              </a:tblGrid>
              <a:tr h="321227">
                <a:tc gridSpan="4">
                  <a:txBody>
                    <a:bodyPr/>
                    <a:lstStyle/>
                    <a:p>
                      <a:pPr marL="0" marR="0" algn="ctr">
                        <a:lnSpc>
                          <a:spcPct val="107000"/>
                        </a:lnSpc>
                        <a:spcBef>
                          <a:spcPts val="0"/>
                        </a:spcBef>
                        <a:spcAft>
                          <a:spcPts val="0"/>
                        </a:spcAft>
                      </a:pPr>
                      <a:r>
                        <a:rPr lang="en-US" sz="1800" dirty="0">
                          <a:solidFill>
                            <a:schemeClr val="tx1"/>
                          </a:solidFill>
                          <a:effectLst/>
                          <a:latin typeface="Georgia" panose="02040502050405020303" pitchFamily="18" charset="0"/>
                        </a:rPr>
                        <a:t>RACI Matrix</a:t>
                      </a:r>
                      <a:endParaRPr lang="en-US"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16087356"/>
                  </a:ext>
                </a:extLst>
              </a:tr>
              <a:tr h="321227">
                <a:tc>
                  <a:txBody>
                    <a:bodyPr/>
                    <a:lstStyle/>
                    <a:p>
                      <a:pPr marL="0" marR="0">
                        <a:lnSpc>
                          <a:spcPct val="107000"/>
                        </a:lnSpc>
                        <a:spcBef>
                          <a:spcPts val="0"/>
                        </a:spcBef>
                        <a:spcAft>
                          <a:spcPts val="0"/>
                        </a:spcAft>
                      </a:pPr>
                      <a:r>
                        <a:rPr lang="en-US" sz="1100" dirty="0">
                          <a:solidFill>
                            <a:schemeClr val="tx1"/>
                          </a:solidFill>
                          <a:effectLst/>
                          <a:latin typeface="Georgia" panose="02040502050405020303" pitchFamily="18" charset="0"/>
                        </a:rPr>
                        <a:t> </a:t>
                      </a:r>
                      <a:endParaRPr lang="en-US" sz="1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b="1" dirty="0">
                          <a:solidFill>
                            <a:schemeClr val="tx1"/>
                          </a:solidFill>
                          <a:effectLst/>
                          <a:latin typeface="Georgia" panose="02040502050405020303" pitchFamily="18" charset="0"/>
                        </a:rPr>
                        <a:t>Peyton</a:t>
                      </a:r>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b="1" dirty="0">
                          <a:solidFill>
                            <a:schemeClr val="tx1"/>
                          </a:solidFill>
                          <a:effectLst/>
                          <a:latin typeface="Georgia" panose="02040502050405020303" pitchFamily="18" charset="0"/>
                        </a:rPr>
                        <a:t>Brian</a:t>
                      </a:r>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b="1" dirty="0">
                          <a:solidFill>
                            <a:schemeClr val="tx1"/>
                          </a:solidFill>
                          <a:effectLst/>
                          <a:latin typeface="Georgia" panose="02040502050405020303" pitchFamily="18" charset="0"/>
                        </a:rPr>
                        <a:t>Lucianne</a:t>
                      </a:r>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1425108"/>
                  </a:ext>
                </a:extLst>
              </a:tr>
              <a:tr h="308378">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GitHub </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R</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A</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A</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3449263636"/>
                  </a:ext>
                </a:extLst>
              </a:tr>
              <a:tr h="308378">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API</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C/R</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C/R</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850765117"/>
                  </a:ext>
                </a:extLst>
              </a:tr>
              <a:tr h="308378">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Heroku</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a:t>
                      </a: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a:t>
                      </a: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extLst>
                  <a:ext uri="{0D108BD9-81ED-4DB2-BD59-A6C34878D82A}">
                    <a16:rowId xmlns:a16="http://schemas.microsoft.com/office/drawing/2014/main" val="3319752489"/>
                  </a:ext>
                </a:extLst>
              </a:tr>
              <a:tr h="308378">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Feature Routes/Models</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a:t>
                      </a: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a:t>
                      </a: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962648786"/>
                  </a:ext>
                </a:extLst>
              </a:tr>
              <a:tr h="321227">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Feature Front-End</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R</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extLst>
                  <a:ext uri="{0D108BD9-81ED-4DB2-BD59-A6C34878D82A}">
                    <a16:rowId xmlns:a16="http://schemas.microsoft.com/office/drawing/2014/main" val="1318754893"/>
                  </a:ext>
                </a:extLst>
              </a:tr>
              <a:tr h="321227">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Feature Auth</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a:t>
                      </a: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C</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a:t>
                      </a:r>
                    </a:p>
                  </a:txBody>
                  <a:tcPr marL="68580" marR="68580" marT="0" marB="0" anchor="b">
                    <a:noFill/>
                  </a:tcPr>
                </a:tc>
                <a:extLst>
                  <a:ext uri="{0D108BD9-81ED-4DB2-BD59-A6C34878D82A}">
                    <a16:rowId xmlns:a16="http://schemas.microsoft.com/office/drawing/2014/main" val="2971142004"/>
                  </a:ext>
                </a:extLst>
              </a:tr>
              <a:tr h="321227">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Proofread and Design </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A</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R</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rPr>
                        <a:t>A</a:t>
                      </a:r>
                      <a:endPar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nchor="b">
                    <a:solidFill>
                      <a:schemeClr val="bg2">
                        <a:lumMod val="90000"/>
                      </a:schemeClr>
                    </a:solidFill>
                  </a:tcPr>
                </a:tc>
                <a:extLst>
                  <a:ext uri="{0D108BD9-81ED-4DB2-BD59-A6C34878D82A}">
                    <a16:rowId xmlns:a16="http://schemas.microsoft.com/office/drawing/2014/main" val="3740824534"/>
                  </a:ext>
                </a:extLst>
              </a:tr>
              <a:tr h="321227">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Presentation</a:t>
                      </a: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a:t>
                      </a: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R/A</a:t>
                      </a:r>
                    </a:p>
                  </a:txBody>
                  <a:tcPr marL="68580" marR="68580" marT="0" marB="0" anchor="b">
                    <a:noFill/>
                  </a:tcPr>
                </a:tc>
                <a:tc>
                  <a:txBody>
                    <a:bodyPr/>
                    <a:lstStyle/>
                    <a:p>
                      <a:pPr marL="0" marR="0">
                        <a:lnSpc>
                          <a:spcPct val="107000"/>
                        </a:lnSpc>
                        <a:spcBef>
                          <a:spcPts val="0"/>
                        </a:spcBef>
                        <a:spcAft>
                          <a:spcPts val="0"/>
                        </a:spcAft>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a:t>
                      </a:r>
                    </a:p>
                  </a:txBody>
                  <a:tcPr marL="68580" marR="68580" marT="0" marB="0" anchor="b">
                    <a:noFill/>
                  </a:tcPr>
                </a:tc>
                <a:extLst>
                  <a:ext uri="{0D108BD9-81ED-4DB2-BD59-A6C34878D82A}">
                    <a16:rowId xmlns:a16="http://schemas.microsoft.com/office/drawing/2014/main" val="76061734"/>
                  </a:ext>
                </a:extLst>
              </a:tr>
            </a:tbl>
          </a:graphicData>
        </a:graphic>
      </p:graphicFrame>
      <p:sp>
        <p:nvSpPr>
          <p:cNvPr id="14" name="Google Shape;77;p17">
            <a:extLst>
              <a:ext uri="{FF2B5EF4-FFF2-40B4-BE49-F238E27FC236}">
                <a16:creationId xmlns:a16="http://schemas.microsoft.com/office/drawing/2014/main" id="{52F647EE-D0F6-FE4B-AC54-E4FF6E4DFA8E}"/>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2800" b="1" dirty="0">
                <a:latin typeface="Georgia" panose="02040502050405020303" pitchFamily="18" charset="0"/>
              </a:rPr>
              <a:t>BREAKDOWN OF TASKS/ROLES</a:t>
            </a:r>
          </a:p>
        </p:txBody>
      </p:sp>
    </p:spTree>
    <p:extLst>
      <p:ext uri="{BB962C8B-B14F-4D97-AF65-F5344CB8AC3E}">
        <p14:creationId xmlns:p14="http://schemas.microsoft.com/office/powerpoint/2010/main" val="429286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C649EF-8DBF-47C0-AB8E-43DFC60BBE38}"/>
              </a:ext>
            </a:extLst>
          </p:cNvPr>
          <p:cNvSpPr>
            <a:spLocks noGrp="1"/>
          </p:cNvSpPr>
          <p:nvPr>
            <p:ph sz="half" idx="1"/>
          </p:nvPr>
        </p:nvSpPr>
        <p:spPr/>
        <p:txBody>
          <a:bodyPr>
            <a:noAutofit/>
          </a:bodyPr>
          <a:lstStyle/>
          <a:p>
            <a:pPr>
              <a:lnSpc>
                <a:spcPct val="110000"/>
              </a:lnSpc>
              <a:spcBef>
                <a:spcPts val="0"/>
              </a:spcBef>
              <a:spcAft>
                <a:spcPts val="800"/>
              </a:spcAft>
              <a:buSzPct val="100000"/>
            </a:pPr>
            <a:r>
              <a:rPr lang="en-US" sz="1800" dirty="0">
                <a:latin typeface="Georgia" panose="02040502050405020303" pitchFamily="18" charset="0"/>
                <a:cs typeface="Times New Roman" panose="02020603050405020304" pitchFamily="18" charset="0"/>
              </a:rPr>
              <a:t>Visual Studio Code</a:t>
            </a:r>
          </a:p>
          <a:p>
            <a:pPr>
              <a:lnSpc>
                <a:spcPct val="110000"/>
              </a:lnSpc>
              <a:spcBef>
                <a:spcPts val="0"/>
              </a:spcBef>
              <a:spcAft>
                <a:spcPts val="800"/>
              </a:spcAft>
              <a:buSzPct val="100000"/>
            </a:pPr>
            <a:r>
              <a:rPr lang="en-US" sz="1800" dirty="0">
                <a:latin typeface="Georgia" panose="02040502050405020303" pitchFamily="18" charset="0"/>
                <a:cs typeface="Times New Roman" panose="02020603050405020304" pitchFamily="18" charset="0"/>
              </a:rPr>
              <a:t>GitHub</a:t>
            </a:r>
          </a:p>
          <a:p>
            <a:pPr>
              <a:lnSpc>
                <a:spcPct val="110000"/>
              </a:lnSpc>
              <a:spcBef>
                <a:spcPts val="0"/>
              </a:spcBef>
              <a:spcAft>
                <a:spcPts val="800"/>
              </a:spcAft>
              <a:buSzPct val="100000"/>
            </a:pPr>
            <a:r>
              <a:rPr lang="en-US" sz="1800" dirty="0">
                <a:latin typeface="Georgia" panose="02040502050405020303" pitchFamily="18" charset="0"/>
                <a:cs typeface="Times New Roman" panose="02020603050405020304" pitchFamily="18" charset="0"/>
              </a:rPr>
              <a:t>Heroku</a:t>
            </a:r>
          </a:p>
        </p:txBody>
      </p:sp>
      <p:sp>
        <p:nvSpPr>
          <p:cNvPr id="4" name="Content Placeholder 3">
            <a:extLst>
              <a:ext uri="{FF2B5EF4-FFF2-40B4-BE49-F238E27FC236}">
                <a16:creationId xmlns:a16="http://schemas.microsoft.com/office/drawing/2014/main" id="{FF1B3C84-95EC-4A52-A65D-0DFFDFA105DC}"/>
              </a:ext>
            </a:extLst>
          </p:cNvPr>
          <p:cNvSpPr>
            <a:spLocks noGrp="1"/>
          </p:cNvSpPr>
          <p:nvPr>
            <p:ph sz="half" idx="2"/>
          </p:nvPr>
        </p:nvSpPr>
        <p:spPr/>
        <p:txBody>
          <a:bodyPr>
            <a:normAutofit lnSpcReduction="10000"/>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Node.js</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Express</a:t>
            </a:r>
            <a:r>
              <a:rPr lang="en-US" sz="1800" dirty="0">
                <a:latin typeface="Georgia" panose="02040502050405020303" pitchFamily="18" charset="0"/>
                <a:ea typeface="Calibri" panose="020F0502020204030204" pitchFamily="34" charset="0"/>
                <a:cs typeface="Times New Roman" panose="02020603050405020304" pitchFamily="18" charset="0"/>
              </a:rPr>
              <a:t>.js</a:t>
            </a:r>
          </a:p>
          <a:p>
            <a:r>
              <a:rPr lang="en-US" sz="1800" dirty="0">
                <a:latin typeface="Georgia" panose="02040502050405020303" pitchFamily="18" charset="0"/>
                <a:cs typeface="Times New Roman" panose="02020603050405020304" pitchFamily="18" charset="0"/>
              </a:rPr>
              <a:t>Handlebars.js</a:t>
            </a: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r>
              <a:rPr lang="en-US" sz="1800" dirty="0">
                <a:effectLst/>
                <a:latin typeface="Georgia" panose="02040502050405020303" pitchFamily="18" charset="0"/>
                <a:ea typeface="Calibri" panose="020F0502020204030204" pitchFamily="34" charset="0"/>
                <a:cs typeface="Times New Roman" panose="02020603050405020304" pitchFamily="18" charset="0"/>
              </a:rPr>
              <a:t>MySQL and the Sequelize ORM </a:t>
            </a:r>
            <a:endParaRPr lang="en-US" sz="1800" dirty="0">
              <a:latin typeface="Georgia" panose="02040502050405020303" pitchFamily="18" charset="0"/>
              <a:ea typeface="Calibri" panose="020F0502020204030204" pitchFamily="34" charset="0"/>
              <a:cs typeface="Times New Roman" panose="02020603050405020304" pitchFamily="18" charset="0"/>
            </a:endParaRPr>
          </a:p>
          <a:p>
            <a:r>
              <a:rPr lang="en-US" sz="1800" dirty="0">
                <a:latin typeface="Georgia" panose="02040502050405020303" pitchFamily="18" charset="0"/>
                <a:cs typeface="Times New Roman" panose="02020603050405020304" pitchFamily="18" charset="0"/>
              </a:rPr>
              <a:t>HTML</a:t>
            </a:r>
          </a:p>
          <a:p>
            <a:r>
              <a:rPr lang="en-US" sz="1800" dirty="0">
                <a:latin typeface="Georgia" panose="02040502050405020303" pitchFamily="18" charset="0"/>
                <a:cs typeface="Times New Roman" panose="02020603050405020304" pitchFamily="18" charset="0"/>
              </a:rPr>
              <a:t>CSS</a:t>
            </a:r>
          </a:p>
          <a:p>
            <a:r>
              <a:rPr lang="en-US" sz="1800" dirty="0">
                <a:latin typeface="Georgia" panose="02040502050405020303" pitchFamily="18" charset="0"/>
                <a:cs typeface="Times New Roman" panose="02020603050405020304" pitchFamily="18" charset="0"/>
              </a:rPr>
              <a:t>JavaScript</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MVC Framework</a:t>
            </a:r>
          </a:p>
          <a:p>
            <a:r>
              <a:rPr lang="en-US" sz="1800" dirty="0">
                <a:latin typeface="Georgia" panose="02040502050405020303" pitchFamily="18" charset="0"/>
                <a:ea typeface="Calibri" panose="020F0502020204030204" pitchFamily="34" charset="0"/>
                <a:cs typeface="Times New Roman" panose="02020603050405020304" pitchFamily="18" charset="0"/>
              </a:rPr>
              <a:t>Authentication </a:t>
            </a:r>
          </a:p>
          <a:p>
            <a:pPr lvl="1"/>
            <a:r>
              <a:rPr lang="en-US" sz="1500" dirty="0">
                <a:latin typeface="Georgia" panose="02040502050405020303" pitchFamily="18" charset="0"/>
                <a:ea typeface="Calibri" panose="020F0502020204030204" pitchFamily="34" charset="0"/>
                <a:cs typeface="Times New Roman" panose="02020603050405020304" pitchFamily="18" charset="0"/>
              </a:rPr>
              <a:t>Cookies &amp; Express-Session</a:t>
            </a:r>
          </a:p>
        </p:txBody>
      </p:sp>
      <p:sp>
        <p:nvSpPr>
          <p:cNvPr id="8" name="Google Shape;77;p17">
            <a:extLst>
              <a:ext uri="{FF2B5EF4-FFF2-40B4-BE49-F238E27FC236}">
                <a16:creationId xmlns:a16="http://schemas.microsoft.com/office/drawing/2014/main" id="{2B60EA59-1C46-B14D-A7B4-3CE4607EC6B5}"/>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3200" b="1" dirty="0">
                <a:latin typeface="Georgia" panose="02040502050405020303" pitchFamily="18" charset="0"/>
              </a:rPr>
              <a:t>TECHNOLOGIES USED</a:t>
            </a:r>
          </a:p>
        </p:txBody>
      </p:sp>
    </p:spTree>
    <p:extLst>
      <p:ext uri="{BB962C8B-B14F-4D97-AF65-F5344CB8AC3E}">
        <p14:creationId xmlns:p14="http://schemas.microsoft.com/office/powerpoint/2010/main" val="37499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AB627E-BCAE-4A64-96FE-96023CC68D1D}"/>
              </a:ext>
            </a:extLst>
          </p:cNvPr>
          <p:cNvSpPr>
            <a:spLocks noGrp="1"/>
          </p:cNvSpPr>
          <p:nvPr>
            <p:ph type="body" idx="1"/>
          </p:nvPr>
        </p:nvSpPr>
        <p:spPr>
          <a:xfrm>
            <a:off x="634033" y="1371600"/>
            <a:ext cx="8084665" cy="3416400"/>
          </a:xfrm>
        </p:spPr>
        <p:txBody>
          <a:bodyPr/>
          <a:lstStyle/>
          <a:p>
            <a:pPr marL="285750" indent="-285750">
              <a:lnSpc>
                <a:spcPct val="107000"/>
              </a:lnSpc>
              <a:buSzPct val="100000"/>
            </a:pPr>
            <a:r>
              <a:rPr lang="en-US" sz="1600" dirty="0">
                <a:latin typeface="Georgia" panose="02040502050405020303" pitchFamily="18" charset="0"/>
                <a:ea typeface="Calibri" panose="020F0502020204030204" pitchFamily="34" charset="0"/>
                <a:cs typeface="Times New Roman" panose="02020603050405020304" pitchFamily="18" charset="0"/>
              </a:rPr>
              <a:t>MVP of a full-stack application </a:t>
            </a:r>
            <a:r>
              <a:rPr lang="en-US" sz="1600" dirty="0">
                <a:effectLst/>
                <a:latin typeface="Georgia" panose="02040502050405020303" pitchFamily="18" charset="0"/>
                <a:ea typeface="Calibri" panose="020F0502020204030204" pitchFamily="34" charset="0"/>
                <a:cs typeface="Times New Roman" panose="02020603050405020304" pitchFamily="18" charset="0"/>
              </a:rPr>
              <a:t>provided in 2 weeks time </a:t>
            </a:r>
          </a:p>
          <a:p>
            <a:pPr marL="285750" indent="-285750">
              <a:lnSpc>
                <a:spcPct val="107000"/>
              </a:lnSpc>
              <a:buSzPct val="100000"/>
            </a:pPr>
            <a:r>
              <a:rPr lang="en-US" sz="1600" dirty="0">
                <a:latin typeface="Georgia" panose="02040502050405020303" pitchFamily="18" charset="0"/>
                <a:ea typeface="Calibri" panose="020F0502020204030204" pitchFamily="34" charset="0"/>
                <a:cs typeface="Times New Roman" panose="02020603050405020304" pitchFamily="18" charset="0"/>
              </a:rPr>
              <a:t>N</a:t>
            </a:r>
            <a:r>
              <a:rPr lang="en-US" sz="1600" dirty="0">
                <a:effectLst/>
                <a:latin typeface="Georgia" panose="02040502050405020303" pitchFamily="18" charset="0"/>
                <a:ea typeface="Calibri" panose="020F0502020204030204" pitchFamily="34" charset="0"/>
                <a:cs typeface="Times New Roman" panose="02020603050405020304" pitchFamily="18" charset="0"/>
              </a:rPr>
              <a:t>eeds to be mostly complete in 10 days and team needs to complete project around work schedules, school, family and other responsibilities. </a:t>
            </a:r>
          </a:p>
          <a:p>
            <a:pPr marL="285750" indent="-285750">
              <a:lnSpc>
                <a:spcPct val="107000"/>
              </a:lnSpc>
              <a:spcAft>
                <a:spcPts val="200"/>
              </a:spcAft>
              <a:buSzPct val="100000"/>
            </a:pPr>
            <a:r>
              <a:rPr lang="en-US" sz="1600" dirty="0">
                <a:solidFill>
                  <a:srgbClr val="1D1C1D"/>
                </a:solidFill>
                <a:latin typeface="Georgia" panose="02040502050405020303" pitchFamily="18" charset="0"/>
              </a:rPr>
              <a:t>During this assignment, we were not given an API key that we had requested from </a:t>
            </a:r>
            <a:r>
              <a:rPr lang="en-US" sz="1600" dirty="0">
                <a:latin typeface="Georgia" panose="02040502050405020303" pitchFamily="18" charset="0"/>
                <a:ea typeface="Calibri" panose="020F0502020204030204" pitchFamily="34" charset="0"/>
                <a:cs typeface="Times New Roman" panose="02020603050405020304" pitchFamily="18" charset="0"/>
              </a:rPr>
              <a:t>Recycle Nation</a:t>
            </a:r>
            <a:endParaRPr lang="en-US" sz="1300" dirty="0">
              <a:latin typeface="Georgia" panose="02040502050405020303" pitchFamily="18" charset="0"/>
              <a:ea typeface="Calibri" panose="020F0502020204030204" pitchFamily="34" charset="0"/>
              <a:cs typeface="Times New Roman" panose="02020603050405020304" pitchFamily="18" charset="0"/>
            </a:endParaRPr>
          </a:p>
          <a:p>
            <a:pPr marL="742950" lvl="1" indent="-285750">
              <a:lnSpc>
                <a:spcPct val="107000"/>
              </a:lnSpc>
              <a:spcBef>
                <a:spcPts val="600"/>
              </a:spcBef>
              <a:spcAft>
                <a:spcPts val="200"/>
              </a:spcAft>
              <a:buSzPct val="100000"/>
            </a:pPr>
            <a:r>
              <a:rPr lang="en-US" sz="1600" dirty="0">
                <a:latin typeface="Georgia" panose="02040502050405020303" pitchFamily="18" charset="0"/>
                <a:ea typeface="Calibri" panose="020F0502020204030204" pitchFamily="34" charset="0"/>
                <a:cs typeface="Times New Roman" panose="02020603050405020304" pitchFamily="18" charset="0"/>
              </a:rPr>
              <a:t>D</a:t>
            </a:r>
            <a:r>
              <a:rPr lang="en-US" sz="1600" dirty="0">
                <a:effectLst/>
                <a:latin typeface="Georgia" panose="02040502050405020303" pitchFamily="18" charset="0"/>
                <a:ea typeface="Calibri" panose="020F0502020204030204" pitchFamily="34" charset="0"/>
                <a:cs typeface="Times New Roman" panose="02020603050405020304" pitchFamily="18" charset="0"/>
              </a:rPr>
              <a:t>eveloped new idea to seed database with recycling categories and items instea</a:t>
            </a:r>
            <a:r>
              <a:rPr lang="en-US" sz="1600" dirty="0">
                <a:latin typeface="Georgia" panose="02040502050405020303" pitchFamily="18" charset="0"/>
                <a:ea typeface="Calibri" panose="020F0502020204030204" pitchFamily="34" charset="0"/>
                <a:cs typeface="Times New Roman" panose="02020603050405020304" pitchFamily="18" charset="0"/>
              </a:rPr>
              <a:t>d of using an API </a:t>
            </a:r>
            <a:endParaRPr lang="en-US" sz="1200" dirty="0">
              <a:latin typeface="Georgia" panose="02040502050405020303" pitchFamily="18" charset="0"/>
              <a:ea typeface="Calibri" panose="020F0502020204030204" pitchFamily="34" charset="0"/>
              <a:cs typeface="Times New Roman" panose="02020603050405020304" pitchFamily="18" charset="0"/>
            </a:endParaRPr>
          </a:p>
          <a:p>
            <a:pPr marL="285750" indent="-285750">
              <a:lnSpc>
                <a:spcPct val="107000"/>
              </a:lnSpc>
              <a:buSzPct val="100000"/>
            </a:pPr>
            <a:r>
              <a:rPr lang="en-US" sz="1600" dirty="0">
                <a:effectLst/>
                <a:latin typeface="Georgia" panose="02040502050405020303" pitchFamily="18" charset="0"/>
                <a:ea typeface="Calibri" panose="020F0502020204030204" pitchFamily="34" charset="0"/>
                <a:cs typeface="Times New Roman" panose="02020603050405020304" pitchFamily="18" charset="0"/>
              </a:rPr>
              <a:t>Used the Agile Methodology to fail fast and revise on multiple iterations to create an MVP (minimum viable product)</a:t>
            </a:r>
          </a:p>
        </p:txBody>
      </p:sp>
      <p:sp>
        <p:nvSpPr>
          <p:cNvPr id="7" name="Google Shape;77;p17">
            <a:extLst>
              <a:ext uri="{FF2B5EF4-FFF2-40B4-BE49-F238E27FC236}">
                <a16:creationId xmlns:a16="http://schemas.microsoft.com/office/drawing/2014/main" id="{B606553D-3BCB-DE4B-BD8D-BC9CDD2733E5}"/>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2800" b="1" dirty="0">
                <a:latin typeface="Georgia" panose="02040502050405020303" pitchFamily="18" charset="0"/>
              </a:rPr>
              <a:t>CHALLENGES/CONSTRAINTS</a:t>
            </a:r>
          </a:p>
        </p:txBody>
      </p:sp>
    </p:spTree>
    <p:extLst>
      <p:ext uri="{BB962C8B-B14F-4D97-AF65-F5344CB8AC3E}">
        <p14:creationId xmlns:p14="http://schemas.microsoft.com/office/powerpoint/2010/main" val="424763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138592-0191-4887-B92D-B8840A8C7BD8}"/>
              </a:ext>
            </a:extLst>
          </p:cNvPr>
          <p:cNvSpPr>
            <a:spLocks noGrp="1"/>
          </p:cNvSpPr>
          <p:nvPr>
            <p:ph sz="half" idx="1"/>
          </p:nvPr>
        </p:nvSpPr>
        <p:spPr>
          <a:xfrm>
            <a:off x="628649" y="1369219"/>
            <a:ext cx="7998515" cy="751128"/>
          </a:xfrm>
        </p:spPr>
        <p:txBody>
          <a:bodyPr>
            <a:normAutofit/>
          </a:bodyPr>
          <a:lstStyle/>
          <a:p>
            <a:r>
              <a:rPr lang="en-US" sz="2000" dirty="0">
                <a:latin typeface="Georgia" panose="02040502050405020303" pitchFamily="18" charset="0"/>
                <a:ea typeface="+mj-ea"/>
                <a:cs typeface="+mj-cs"/>
              </a:rPr>
              <a:t>Great teamwork and coordination!</a:t>
            </a:r>
          </a:p>
          <a:p>
            <a:r>
              <a:rPr lang="en-US" sz="2000" dirty="0">
                <a:latin typeface="Georgia" panose="02040502050405020303" pitchFamily="18" charset="0"/>
                <a:ea typeface="+mj-ea"/>
                <a:cs typeface="+mj-cs"/>
              </a:rPr>
              <a:t>Successful MVP</a:t>
            </a:r>
          </a:p>
          <a:p>
            <a:pPr marL="0" marR="0">
              <a:lnSpc>
                <a:spcPct val="107000"/>
              </a:lnSpc>
              <a:spcBef>
                <a:spcPts val="0"/>
              </a:spcBef>
              <a:spcAft>
                <a:spcPts val="800"/>
              </a:spcAft>
            </a:pPr>
            <a:endParaRPr lang="en-US" sz="9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755423-3222-4EB8-B9FD-3A5E4CAA1ACB}"/>
              </a:ext>
            </a:extLst>
          </p:cNvPr>
          <p:cNvSpPr>
            <a:spLocks noGrp="1"/>
          </p:cNvSpPr>
          <p:nvPr>
            <p:ph sz="half" idx="2"/>
          </p:nvPr>
        </p:nvSpPr>
        <p:spPr>
          <a:xfrm>
            <a:off x="628650" y="2120347"/>
            <a:ext cx="7886700" cy="2552132"/>
          </a:xfrm>
        </p:spPr>
        <p:txBody>
          <a:bodyPr>
            <a:normAutofit/>
          </a:bodyPr>
          <a:lstStyle/>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6" name="Table 6">
            <a:extLst>
              <a:ext uri="{FF2B5EF4-FFF2-40B4-BE49-F238E27FC236}">
                <a16:creationId xmlns:a16="http://schemas.microsoft.com/office/drawing/2014/main" id="{2A236875-D32E-4D3A-BAE1-35E0E05DBE9E}"/>
              </a:ext>
            </a:extLst>
          </p:cNvPr>
          <p:cNvGraphicFramePr>
            <a:graphicFrameLocks noGrp="1"/>
          </p:cNvGraphicFramePr>
          <p:nvPr>
            <p:extLst>
              <p:ext uri="{D42A27DB-BD31-4B8C-83A1-F6EECF244321}">
                <p14:modId xmlns:p14="http://schemas.microsoft.com/office/powerpoint/2010/main" val="3475361689"/>
              </p:ext>
            </p:extLst>
          </p:nvPr>
        </p:nvGraphicFramePr>
        <p:xfrm>
          <a:off x="795130" y="2120347"/>
          <a:ext cx="7832034" cy="2552132"/>
        </p:xfrm>
        <a:graphic>
          <a:graphicData uri="http://schemas.openxmlformats.org/drawingml/2006/table">
            <a:tbl>
              <a:tblPr firstRow="1" bandRow="1">
                <a:tableStyleId>{5C22544A-7EE6-4342-B048-85BDC9FD1C3A}</a:tableStyleId>
              </a:tblPr>
              <a:tblGrid>
                <a:gridCol w="3916017">
                  <a:extLst>
                    <a:ext uri="{9D8B030D-6E8A-4147-A177-3AD203B41FA5}">
                      <a16:colId xmlns:a16="http://schemas.microsoft.com/office/drawing/2014/main" val="419651596"/>
                    </a:ext>
                  </a:extLst>
                </a:gridCol>
                <a:gridCol w="3916017">
                  <a:extLst>
                    <a:ext uri="{9D8B030D-6E8A-4147-A177-3AD203B41FA5}">
                      <a16:colId xmlns:a16="http://schemas.microsoft.com/office/drawing/2014/main" val="1929374563"/>
                    </a:ext>
                  </a:extLst>
                </a:gridCol>
              </a:tblGrid>
              <a:tr h="412180">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u="none"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Key Success Metrics</a:t>
                      </a:r>
                      <a:endParaRPr lang="en-US" sz="1600" u="none" dirty="0">
                        <a:solidFill>
                          <a:schemeClr val="tx1"/>
                        </a:solidFill>
                        <a:latin typeface="Georgia" panose="02040502050405020303" pitchFamily="18" charset="0"/>
                      </a:endParaRPr>
                    </a:p>
                  </a:txBody>
                  <a:tcPr>
                    <a:solidFill>
                      <a:schemeClr val="accent2"/>
                    </a:solidFill>
                  </a:tcPr>
                </a:tc>
                <a:tc hMerge="1">
                  <a:txBody>
                    <a:bodyPr/>
                    <a:lstStyle/>
                    <a:p>
                      <a:endParaRPr lang="en-US" dirty="0"/>
                    </a:p>
                  </a:txBody>
                  <a:tcPr/>
                </a:tc>
                <a:extLst>
                  <a:ext uri="{0D108BD9-81ED-4DB2-BD59-A6C34878D82A}">
                    <a16:rowId xmlns:a16="http://schemas.microsoft.com/office/drawing/2014/main" val="336508727"/>
                  </a:ext>
                </a:extLst>
              </a:tr>
              <a:tr h="5759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All criteria set and defined in the project scope are met</a:t>
                      </a:r>
                    </a:p>
                  </a:txBody>
                  <a:tcPr>
                    <a:solidFill>
                      <a:schemeClr val="bg2">
                        <a:lumMod val="9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How many daily blog posts? (est. goal)</a:t>
                      </a:r>
                    </a:p>
                  </a:txBody>
                  <a:tcPr>
                    <a:solidFill>
                      <a:schemeClr val="bg2">
                        <a:lumMod val="90000"/>
                      </a:schemeClr>
                    </a:solidFill>
                  </a:tcPr>
                </a:tc>
                <a:extLst>
                  <a:ext uri="{0D108BD9-81ED-4DB2-BD59-A6C34878D82A}">
                    <a16:rowId xmlns:a16="http://schemas.microsoft.com/office/drawing/2014/main" val="1766678163"/>
                  </a:ext>
                </a:extLst>
              </a:tr>
              <a:tr h="4121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application functions with 0 Errors</a:t>
                      </a: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How many people view the news daily? </a:t>
                      </a:r>
                    </a:p>
                  </a:txBody>
                  <a:tcPr>
                    <a:noFill/>
                  </a:tcPr>
                </a:tc>
                <a:extLst>
                  <a:ext uri="{0D108BD9-81ED-4DB2-BD59-A6C34878D82A}">
                    <a16:rowId xmlns:a16="http://schemas.microsoft.com/office/drawing/2014/main" val="3037097808"/>
                  </a:ext>
                </a:extLst>
              </a:tr>
              <a:tr h="5759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user interface is liked by at least 2 classmates outside the team</a:t>
                      </a:r>
                    </a:p>
                  </a:txBody>
                  <a:tcPr>
                    <a:solidFill>
                      <a:schemeClr val="bg2">
                        <a:lumMod val="90000"/>
                      </a:schemeClr>
                    </a:solidFill>
                  </a:tcPr>
                </a:tc>
                <a:tc>
                  <a:txBody>
                    <a:bodyPr/>
                    <a:lstStyle/>
                    <a:p>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How many people used our database to find items that can be recycled?</a:t>
                      </a:r>
                      <a:endParaRPr lang="en-US" dirty="0">
                        <a:solidFill>
                          <a:schemeClr val="tx1"/>
                        </a:solidFill>
                        <a:latin typeface="Georgia" panose="02040502050405020303" pitchFamily="18" charset="0"/>
                      </a:endParaRPr>
                    </a:p>
                  </a:txBody>
                  <a:tcPr>
                    <a:solidFill>
                      <a:schemeClr val="bg2">
                        <a:lumMod val="90000"/>
                      </a:schemeClr>
                    </a:solidFill>
                  </a:tcPr>
                </a:tc>
                <a:extLst>
                  <a:ext uri="{0D108BD9-81ED-4DB2-BD59-A6C34878D82A}">
                    <a16:rowId xmlns:a16="http://schemas.microsoft.com/office/drawing/2014/main" val="2461842914"/>
                  </a:ext>
                </a:extLst>
              </a:tr>
              <a:tr h="5759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How many people have downloaded our app? (set initial est. goal)</a:t>
                      </a: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How many people will continue to use the app after 7 days?</a:t>
                      </a:r>
                    </a:p>
                  </a:txBody>
                  <a:tcPr>
                    <a:noFill/>
                  </a:tcPr>
                </a:tc>
                <a:extLst>
                  <a:ext uri="{0D108BD9-81ED-4DB2-BD59-A6C34878D82A}">
                    <a16:rowId xmlns:a16="http://schemas.microsoft.com/office/drawing/2014/main" val="2118941119"/>
                  </a:ext>
                </a:extLst>
              </a:tr>
            </a:tbl>
          </a:graphicData>
        </a:graphic>
      </p:graphicFrame>
      <p:sp>
        <p:nvSpPr>
          <p:cNvPr id="13" name="Google Shape;77;p17">
            <a:extLst>
              <a:ext uri="{FF2B5EF4-FFF2-40B4-BE49-F238E27FC236}">
                <a16:creationId xmlns:a16="http://schemas.microsoft.com/office/drawing/2014/main" id="{0810B14E-1EA2-E042-AF42-A8C8D42EB0E4}"/>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3200" b="1" dirty="0">
                <a:latin typeface="Georgia" panose="02040502050405020303" pitchFamily="18" charset="0"/>
              </a:rPr>
              <a:t>SUCCESSES</a:t>
            </a:r>
          </a:p>
        </p:txBody>
      </p:sp>
    </p:spTree>
    <p:extLst>
      <p:ext uri="{BB962C8B-B14F-4D97-AF65-F5344CB8AC3E}">
        <p14:creationId xmlns:p14="http://schemas.microsoft.com/office/powerpoint/2010/main" val="193885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9" name="Google Shape;77;p17">
            <a:extLst>
              <a:ext uri="{FF2B5EF4-FFF2-40B4-BE49-F238E27FC236}">
                <a16:creationId xmlns:a16="http://schemas.microsoft.com/office/drawing/2014/main" id="{0AA55B0E-6E87-014B-8F85-574DD5AD4298}"/>
              </a:ext>
            </a:extLst>
          </p:cNvPr>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latin typeface="Georgia" panose="02040502050405020303" pitchFamily="18" charset="0"/>
              </a:rPr>
              <a:t>DEMO</a:t>
            </a:r>
            <a:endParaRPr sz="6000" b="1" dirty="0">
              <a:latin typeface="Georgia" panose="020405020504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8"/>
          <p:cNvSpPr txBox="1">
            <a:spLocks noGrp="1"/>
          </p:cNvSpPr>
          <p:nvPr>
            <p:ph sz="half" idx="1"/>
          </p:nvPr>
        </p:nvSpPr>
        <p:spPr>
          <a:prstGeom prst="rect">
            <a:avLst/>
          </a:prstGeom>
        </p:spPr>
        <p:txBody>
          <a:bodyPr spcFirstLastPara="1" wrap="square" lIns="91425" tIns="91425" rIns="91425" bIns="91425" anchor="t" anchorCtr="0">
            <a:noAutofit/>
          </a:bodyPr>
          <a:lstStyle/>
          <a:p>
            <a:pPr marL="342900">
              <a:lnSpc>
                <a:spcPct val="107000"/>
              </a:lnSpc>
              <a:spcAft>
                <a:spcPts val="800"/>
              </a:spcAft>
            </a:pPr>
            <a:r>
              <a:rPr lang="en-US" sz="1600" dirty="0">
                <a:effectLst/>
                <a:latin typeface="Georgia" panose="02040502050405020303" pitchFamily="18" charset="0"/>
                <a:ea typeface="Calibri" panose="020F0502020204030204" pitchFamily="34" charset="0"/>
                <a:cs typeface="Times New Roman" panose="02020603050405020304" pitchFamily="18" charset="0"/>
              </a:rPr>
              <a:t>Add Recycle Nation API or location-based search</a:t>
            </a:r>
          </a:p>
          <a:p>
            <a:pPr marL="342900">
              <a:lnSpc>
                <a:spcPct val="107000"/>
              </a:lnSpc>
              <a:spcAft>
                <a:spcPts val="800"/>
              </a:spcAft>
            </a:pPr>
            <a:r>
              <a:rPr lang="en-US" sz="1600" dirty="0">
                <a:effectLst/>
                <a:latin typeface="Georgia" panose="02040502050405020303" pitchFamily="18" charset="0"/>
                <a:ea typeface="Calibri" panose="020F0502020204030204" pitchFamily="34" charset="0"/>
                <a:cs typeface="Times New Roman" panose="02020603050405020304" pitchFamily="18" charset="0"/>
              </a:rPr>
              <a:t>Ability to save favorite blog posts, recycling locations </a:t>
            </a:r>
          </a:p>
          <a:p>
            <a:pPr marL="342900">
              <a:lnSpc>
                <a:spcPct val="107000"/>
              </a:lnSpc>
              <a:spcAft>
                <a:spcPts val="800"/>
              </a:spcAft>
            </a:pPr>
            <a:r>
              <a:rPr lang="en-US" sz="1600" dirty="0">
                <a:latin typeface="Georgia" panose="02040502050405020303" pitchFamily="18" charset="0"/>
                <a:ea typeface="Calibri" panose="020F0502020204030204" pitchFamily="34" charset="0"/>
                <a:cs typeface="Times New Roman" panose="02020603050405020304" pitchFamily="18" charset="0"/>
              </a:rPr>
              <a:t>Ability to </a:t>
            </a:r>
            <a:r>
              <a:rPr lang="en-US" sz="1600" dirty="0">
                <a:effectLst/>
                <a:latin typeface="Georgia" panose="02040502050405020303" pitchFamily="18" charset="0"/>
                <a:ea typeface="Calibri" panose="020F0502020204030204" pitchFamily="34" charset="0"/>
                <a:cs typeface="Times New Roman" panose="02020603050405020304" pitchFamily="18" charset="0"/>
              </a:rPr>
              <a:t>share via social media, email/text to a friend(s) and family</a:t>
            </a:r>
          </a:p>
          <a:p>
            <a:pPr marL="342900">
              <a:lnSpc>
                <a:spcPct val="107000"/>
              </a:lnSpc>
              <a:spcAft>
                <a:spcPts val="800"/>
              </a:spcAft>
            </a:pPr>
            <a:r>
              <a:rPr lang="en-US" sz="1600" dirty="0">
                <a:latin typeface="Georgia" panose="02040502050405020303" pitchFamily="18" charset="0"/>
                <a:ea typeface="Calibri" panose="020F0502020204030204" pitchFamily="34" charset="0"/>
                <a:cs typeface="Times New Roman" panose="02020603050405020304" pitchFamily="18" charset="0"/>
              </a:rPr>
              <a:t>Gain sponsorship from waste and recycling companies </a:t>
            </a:r>
            <a:endParaRPr lang="en-US" sz="16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1662F3A3-9BC9-43F9-B5E8-48021758CFF7}"/>
              </a:ext>
            </a:extLst>
          </p:cNvPr>
          <p:cNvSpPr>
            <a:spLocks noGrp="1"/>
          </p:cNvSpPr>
          <p:nvPr>
            <p:ph sz="half" idx="2"/>
          </p:nvPr>
        </p:nvSpPr>
        <p:spPr>
          <a:xfrm>
            <a:off x="4629150" y="1369219"/>
            <a:ext cx="4142710" cy="3263504"/>
          </a:xfrm>
        </p:spPr>
        <p:txBody>
          <a:bodyPr>
            <a:normAutofit fontScale="77500" lnSpcReduction="20000"/>
          </a:bodyPr>
          <a:lstStyle/>
          <a:p>
            <a:pPr marL="0" indent="0">
              <a:spcAft>
                <a:spcPts val="1600"/>
              </a:spcAft>
              <a:buNone/>
            </a:pPr>
            <a:r>
              <a:rPr lang="en-US" sz="2300" dirty="0">
                <a:effectLst/>
                <a:latin typeface="Georgia" panose="02040502050405020303" pitchFamily="18" charset="0"/>
                <a:ea typeface="Calibri" panose="020F0502020204030204" pitchFamily="34" charset="0"/>
                <a:cs typeface="Times New Roman" panose="02020603050405020304" pitchFamily="18" charset="0"/>
              </a:rPr>
              <a:t>Could expand to: </a:t>
            </a:r>
          </a:p>
          <a:p>
            <a:pPr marL="742950" lvl="1" indent="-285750">
              <a:lnSpc>
                <a:spcPct val="100000"/>
              </a:lnSpc>
              <a:spcAft>
                <a:spcPts val="1600"/>
              </a:spcAft>
            </a:pPr>
            <a:r>
              <a:rPr lang="en-US" dirty="0">
                <a:latin typeface="Georgia" panose="02040502050405020303" pitchFamily="18" charset="0"/>
                <a:cs typeface="Times New Roman" panose="02020603050405020304" pitchFamily="18" charset="0"/>
              </a:rPr>
              <a:t>Educate how to reduce waste, how to recycle well, and how long things take to decompose</a:t>
            </a:r>
          </a:p>
          <a:p>
            <a:pPr marL="742950" lvl="1" indent="-285750">
              <a:lnSpc>
                <a:spcPct val="100000"/>
              </a:lnSpc>
              <a:spcAft>
                <a:spcPts val="1600"/>
              </a:spcAft>
            </a:pPr>
            <a:r>
              <a:rPr lang="en-US" dirty="0">
                <a:latin typeface="Georgia" panose="02040502050405020303" pitchFamily="18" charset="0"/>
                <a:cs typeface="Times New Roman" panose="02020603050405020304" pitchFamily="18" charset="0"/>
              </a:rPr>
              <a:t>Search for refill and zero waste shops in the area </a:t>
            </a:r>
          </a:p>
          <a:p>
            <a:pPr marL="742950" lvl="1" indent="-285750">
              <a:lnSpc>
                <a:spcPct val="100000"/>
              </a:lnSpc>
              <a:spcAft>
                <a:spcPts val="1600"/>
              </a:spcAft>
            </a:pPr>
            <a:r>
              <a:rPr lang="en-US" dirty="0">
                <a:latin typeface="Georgia" panose="02040502050405020303" pitchFamily="18" charset="0"/>
                <a:cs typeface="Times New Roman" panose="02020603050405020304" pitchFamily="18" charset="0"/>
              </a:rPr>
              <a:t>Search for repurpose textiles/clothing such as consignment shops, Goodwill, etc.  </a:t>
            </a:r>
          </a:p>
          <a:p>
            <a:pPr marL="742950" lvl="1" indent="-285750">
              <a:lnSpc>
                <a:spcPct val="100000"/>
              </a:lnSpc>
              <a:spcAft>
                <a:spcPts val="1600"/>
              </a:spcAft>
            </a:pPr>
            <a:r>
              <a:rPr lang="en-US" dirty="0">
                <a:latin typeface="Georgia" panose="02040502050405020303" pitchFamily="18" charset="0"/>
                <a:cs typeface="Times New Roman" panose="02020603050405020304" pitchFamily="18" charset="0"/>
              </a:rPr>
              <a:t>Add arts and crafts articles or videos created from recycled or repurposed goods</a:t>
            </a:r>
          </a:p>
        </p:txBody>
      </p:sp>
      <p:sp>
        <p:nvSpPr>
          <p:cNvPr id="8" name="Google Shape;77;p17">
            <a:extLst>
              <a:ext uri="{FF2B5EF4-FFF2-40B4-BE49-F238E27FC236}">
                <a16:creationId xmlns:a16="http://schemas.microsoft.com/office/drawing/2014/main" id="{6C85F9F2-CD0C-4643-AA98-D787FD0FECD8}"/>
              </a:ext>
            </a:extLst>
          </p:cNvPr>
          <p:cNvSpPr txBox="1">
            <a:spLocks/>
          </p:cNvSpPr>
          <p:nvPr/>
        </p:nvSpPr>
        <p:spPr>
          <a:xfrm>
            <a:off x="634033" y="447716"/>
            <a:ext cx="8520600" cy="841800"/>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3200" b="1" dirty="0">
                <a:latin typeface="Georgia" panose="02040502050405020303" pitchFamily="18" charset="0"/>
              </a:rPr>
              <a:t>FUTURE DEVELOPMENT</a:t>
            </a:r>
          </a:p>
        </p:txBody>
      </p:sp>
      <p:cxnSp>
        <p:nvCxnSpPr>
          <p:cNvPr id="4" name="Straight Connector 3">
            <a:extLst>
              <a:ext uri="{FF2B5EF4-FFF2-40B4-BE49-F238E27FC236}">
                <a16:creationId xmlns:a16="http://schemas.microsoft.com/office/drawing/2014/main" id="{1CFD7651-FF29-48E6-8291-F157AD41DDF9}"/>
              </a:ext>
            </a:extLst>
          </p:cNvPr>
          <p:cNvCxnSpPr>
            <a:cxnSpLocks/>
          </p:cNvCxnSpPr>
          <p:nvPr/>
        </p:nvCxnSpPr>
        <p:spPr>
          <a:xfrm>
            <a:off x="4572000" y="1375261"/>
            <a:ext cx="0" cy="3210798"/>
          </a:xfrm>
          <a:prstGeom prst="line">
            <a:avLst/>
          </a:prstGeom>
          <a:ln w="12700"/>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1660</Words>
  <Application>Microsoft Macintosh PowerPoint</Application>
  <PresentationFormat>On-screen Show (16:9)</PresentationFormat>
  <Paragraphs>178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Georgia</vt:lpstr>
      <vt:lpstr>Roboto</vt:lpstr>
      <vt:lpstr>Office Theme</vt:lpstr>
      <vt:lpstr>Simply ReUse</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Simply ReUse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Simply ReUse</dc:title>
  <dc:creator>Brian Spiewak</dc:creator>
  <cp:lastModifiedBy>Brian Spiewak</cp:lastModifiedBy>
  <cp:revision>47</cp:revision>
  <dcterms:created xsi:type="dcterms:W3CDTF">2020-11-17T14:02:46Z</dcterms:created>
  <dcterms:modified xsi:type="dcterms:W3CDTF">2020-11-19T20:19:13Z</dcterms:modified>
</cp:coreProperties>
</file>