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Amatic SC"/>
      <p:regular r:id="rId47"/>
      <p:bold r:id="rId48"/>
    </p:embeddedFont>
    <p:embeddedFont>
      <p:font typeface="Source Code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F6A2C4-9B0A-42E1-9731-84E106B1C843}">
  <a:tblStyle styleId="{4FF6A2C4-9B0A-42E1-9731-84E106B1C8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maticSC-bold.fntdata"/><Relationship Id="rId47" Type="http://schemas.openxmlformats.org/officeDocument/2006/relationships/font" Target="fonts/AmaticSC-regular.fntdata"/><Relationship Id="rId49" Type="http://schemas.openxmlformats.org/officeDocument/2006/relationships/font" Target="fonts/SourceCode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italic.fntdata"/><Relationship Id="rId50" Type="http://schemas.openxmlformats.org/officeDocument/2006/relationships/font" Target="fonts/SourceCodePro-bold.fntdata"/><Relationship Id="rId52"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01bf90cd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01bf90cd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37af2b6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37af2b6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1dab30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1dab30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37af2b6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37af2b6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e7e33bdc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e7e33bdc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3fa1fa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3fa1fa3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9f7c31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9f7c31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037af2b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37af2b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03fa1fa3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3fa1fa3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ee7e33bd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e7e33bd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3fa1fa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3fa1fa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ee4669ae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ee4669ae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3fa1fa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3fa1fa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1bf90cd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1bf90cd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1bf90cd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1bf90cd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1bf90cd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1bf90cd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1bf90cd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1bf90cd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01bf90cd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01bf90cd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037af2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037af2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1bf90cd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1bf90cd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037af2b6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37af2b6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037af2b6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037af2b6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01bf90cd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01bf90cd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037af2b6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037af2b6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037af2b6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37af2b6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037af2b6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037af2b6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037af2b6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037af2b6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037af2b6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037af2b6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037af2b6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37af2b6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037af2b6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037af2b6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ee7e33bdc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ee7e33bdc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e7e33bdc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ee7e33bdc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ee7e33bdc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ee7e33bdc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37af2b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37af2b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f25d0b6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f25d0b6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1bf90cd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1bf90cd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ee4669ae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ee4669ae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ee7e33bdc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ee7e33bdc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3fa1f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3fa1f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f1b57c7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1b57c7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www.kaggle.com/uciml/human-activity-recognition-with-smartphones" TargetMode="External"/><Relationship Id="rId4" Type="http://schemas.openxmlformats.org/officeDocument/2006/relationships/hyperlink" Target="http://bit.ly/emi_rna_r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atiYXm7JZv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anaconda.com/distribu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lab.research.google.com/" TargetMode="Externa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markdregan/K-Nearest-Neighbors-with-Dynamic-Time-Warping/blob/master/data/UCI-HAR-Dataset/features_info.tx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markdregan/K-Nearest-Neighbors-with-Dynamic-Time-Warping/blob/master/data/UCI-HAR-Dataset/features_info.tx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markdregan/K-Nearest-Neighbors-with-Dynamic-Time-Warping/blob/master/data/UCI-HAR-Dataset/features_info.tx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7200"/>
              <a:t>Introducción a las Redes Neuronales Artificiales</a:t>
            </a:r>
            <a:endParaRPr sz="7200"/>
          </a:p>
          <a:p>
            <a:pPr indent="0" lvl="0" marL="0" rtl="0" algn="ctr">
              <a:spcBef>
                <a:spcPts val="0"/>
              </a:spcBef>
              <a:spcAft>
                <a:spcPts val="0"/>
              </a:spcAft>
              <a:buNone/>
            </a:pPr>
            <a:r>
              <a:rPr lang="es" sz="7200">
                <a:solidFill>
                  <a:srgbClr val="FF9900"/>
                </a:solidFill>
              </a:rPr>
              <a:t>Tensor Flow + R</a:t>
            </a:r>
            <a:endParaRPr sz="7200">
              <a:solidFill>
                <a:srgbClr val="FF9900"/>
              </a:solidFill>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Emilia Gibellini</a:t>
            </a:r>
            <a:endParaRPr/>
          </a:p>
          <a:p>
            <a:pPr indent="0" lvl="0" marL="0" rtl="0" algn="ctr">
              <a:spcBef>
                <a:spcPts val="0"/>
              </a:spcBef>
              <a:spcAft>
                <a:spcPts val="0"/>
              </a:spcAft>
              <a:buNone/>
            </a:pPr>
            <a:r>
              <a:rPr lang="es"/>
              <a:t>2 de marzo de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relaciones funcionales</a:t>
            </a:r>
            <a:endParaRPr/>
          </a:p>
        </p:txBody>
      </p:sp>
      <p:sp>
        <p:nvSpPr>
          <p:cNvPr id="109" name="Google Shape;109;p22"/>
          <p:cNvSpPr txBox="1"/>
          <p:nvPr>
            <p:ph idx="1" type="body"/>
          </p:nvPr>
        </p:nvSpPr>
        <p:spPr>
          <a:xfrm>
            <a:off x="311700" y="10000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54B729"/>
                </a:solidFill>
              </a:rPr>
              <a:t>Capa de entrada → capa oculta</a:t>
            </a:r>
            <a:endParaRPr b="1">
              <a:solidFill>
                <a:srgbClr val="54B729"/>
              </a:solidFill>
            </a:endParaRPr>
          </a:p>
          <a:p>
            <a:pPr indent="0" lvl="0" marL="0" rtl="0" algn="l">
              <a:spcBef>
                <a:spcPts val="1600"/>
              </a:spcBef>
              <a:spcAft>
                <a:spcPts val="1600"/>
              </a:spcAft>
              <a:buNone/>
            </a:pPr>
            <a:r>
              <a:rPr lang="es" sz="1600">
                <a:solidFill>
                  <a:srgbClr val="000000"/>
                </a:solidFill>
              </a:rPr>
              <a:t>Φ comúnmente es alguna de las siguientes:</a:t>
            </a:r>
            <a:endParaRPr b="1" sz="1600">
              <a:solidFill>
                <a:schemeClr val="dk1"/>
              </a:solidFill>
            </a:endParaRPr>
          </a:p>
        </p:txBody>
      </p:sp>
      <p:pic>
        <p:nvPicPr>
          <p:cNvPr id="110" name="Google Shape;110;p22"/>
          <p:cNvPicPr preferRelativeResize="0"/>
          <p:nvPr/>
        </p:nvPicPr>
        <p:blipFill rotWithShape="1">
          <a:blip r:embed="rId3">
            <a:alphaModFix/>
          </a:blip>
          <a:srcRect b="0" l="0" r="30030" t="0"/>
          <a:stretch/>
        </p:blipFill>
        <p:spPr>
          <a:xfrm>
            <a:off x="413400" y="2822875"/>
            <a:ext cx="2255700" cy="1513200"/>
          </a:xfrm>
          <a:prstGeom prst="rect">
            <a:avLst/>
          </a:prstGeom>
          <a:noFill/>
          <a:ln>
            <a:noFill/>
          </a:ln>
        </p:spPr>
      </p:pic>
      <p:sp>
        <p:nvSpPr>
          <p:cNvPr id="111" name="Google Shape;111;p22"/>
          <p:cNvSpPr txBox="1"/>
          <p:nvPr/>
        </p:nvSpPr>
        <p:spPr>
          <a:xfrm>
            <a:off x="159300" y="2335125"/>
            <a:ext cx="2763900" cy="8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u="sng">
                <a:latin typeface="Source Code Pro"/>
                <a:ea typeface="Source Code Pro"/>
                <a:cs typeface="Source Code Pro"/>
                <a:sym typeface="Source Code Pro"/>
              </a:rPr>
              <a:t>Función sigmoidea</a:t>
            </a:r>
            <a:endParaRPr b="1" u="sng">
              <a:latin typeface="Source Code Pro"/>
              <a:ea typeface="Source Code Pro"/>
              <a:cs typeface="Source Code Pro"/>
              <a:sym typeface="Source Code Pro"/>
            </a:endParaRPr>
          </a:p>
        </p:txBody>
      </p:sp>
      <p:pic>
        <p:nvPicPr>
          <p:cNvPr id="112" name="Google Shape;112;p22"/>
          <p:cNvPicPr preferRelativeResize="0"/>
          <p:nvPr/>
        </p:nvPicPr>
        <p:blipFill>
          <a:blip r:embed="rId4">
            <a:alphaModFix/>
          </a:blip>
          <a:stretch>
            <a:fillRect/>
          </a:stretch>
        </p:blipFill>
        <p:spPr>
          <a:xfrm>
            <a:off x="3002670" y="2773100"/>
            <a:ext cx="2926836" cy="1612750"/>
          </a:xfrm>
          <a:prstGeom prst="rect">
            <a:avLst/>
          </a:prstGeom>
          <a:noFill/>
          <a:ln>
            <a:noFill/>
          </a:ln>
        </p:spPr>
      </p:pic>
      <p:sp>
        <p:nvSpPr>
          <p:cNvPr id="113" name="Google Shape;113;p22"/>
          <p:cNvSpPr txBox="1"/>
          <p:nvPr/>
        </p:nvSpPr>
        <p:spPr>
          <a:xfrm>
            <a:off x="3084138" y="2335125"/>
            <a:ext cx="2763900" cy="8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u="sng">
                <a:latin typeface="Source Code Pro"/>
                <a:ea typeface="Source Code Pro"/>
                <a:cs typeface="Source Code Pro"/>
                <a:sym typeface="Source Code Pro"/>
              </a:rPr>
              <a:t>Tangente hiperbólica</a:t>
            </a:r>
            <a:endParaRPr b="1" u="sng">
              <a:latin typeface="Source Code Pro"/>
              <a:ea typeface="Source Code Pro"/>
              <a:cs typeface="Source Code Pro"/>
              <a:sym typeface="Source Code Pro"/>
            </a:endParaRPr>
          </a:p>
        </p:txBody>
      </p:sp>
      <p:pic>
        <p:nvPicPr>
          <p:cNvPr id="114" name="Google Shape;114;p22"/>
          <p:cNvPicPr preferRelativeResize="0"/>
          <p:nvPr/>
        </p:nvPicPr>
        <p:blipFill>
          <a:blip r:embed="rId5">
            <a:alphaModFix/>
          </a:blip>
          <a:stretch>
            <a:fillRect/>
          </a:stretch>
        </p:blipFill>
        <p:spPr>
          <a:xfrm>
            <a:off x="6110675" y="2849438"/>
            <a:ext cx="2874024" cy="1307675"/>
          </a:xfrm>
          <a:prstGeom prst="rect">
            <a:avLst/>
          </a:prstGeom>
          <a:noFill/>
          <a:ln>
            <a:noFill/>
          </a:ln>
        </p:spPr>
      </p:pic>
      <p:sp>
        <p:nvSpPr>
          <p:cNvPr id="115" name="Google Shape;115;p22"/>
          <p:cNvSpPr txBox="1"/>
          <p:nvPr/>
        </p:nvSpPr>
        <p:spPr>
          <a:xfrm>
            <a:off x="6165738" y="2335125"/>
            <a:ext cx="2763900" cy="8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u="sng">
                <a:latin typeface="Source Code Pro"/>
                <a:ea typeface="Source Code Pro"/>
                <a:cs typeface="Source Code Pro"/>
                <a:sym typeface="Source Code Pro"/>
              </a:rPr>
              <a:t>ReLU</a:t>
            </a:r>
            <a:endParaRPr b="1" u="sng">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relaciones funcionales</a:t>
            </a:r>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D00568"/>
                </a:solidFill>
              </a:rPr>
              <a:t>Capa oculta → capa de salida</a:t>
            </a:r>
            <a:endParaRPr b="1">
              <a:solidFill>
                <a:srgbClr val="D00568"/>
              </a:solidFill>
            </a:endParaRPr>
          </a:p>
          <a:p>
            <a:pPr indent="0" lvl="0" marL="0" rtl="0" algn="ctr">
              <a:spcBef>
                <a:spcPts val="1600"/>
              </a:spcBef>
              <a:spcAft>
                <a:spcPts val="0"/>
              </a:spcAft>
              <a:buNone/>
            </a:pPr>
            <a:r>
              <a:rPr lang="es" sz="2400">
                <a:solidFill>
                  <a:srgbClr val="000000"/>
                </a:solidFill>
                <a:highlight>
                  <a:srgbClr val="A4C2F4"/>
                </a:highlight>
              </a:rPr>
              <a:t>A</a:t>
            </a:r>
            <a:r>
              <a:rPr baseline="30000" lang="es" sz="2400">
                <a:solidFill>
                  <a:srgbClr val="000000"/>
                </a:solidFill>
                <a:highlight>
                  <a:srgbClr val="A4C2F4"/>
                </a:highlight>
              </a:rPr>
              <a:t>*</a:t>
            </a:r>
            <a:r>
              <a:rPr baseline="-25000" lang="es" sz="2400">
                <a:solidFill>
                  <a:srgbClr val="000000"/>
                </a:solidFill>
                <a:highlight>
                  <a:srgbClr val="A4C2F4"/>
                </a:highlight>
              </a:rPr>
              <a:t>k</a:t>
            </a:r>
            <a:r>
              <a:rPr lang="es" sz="2400">
                <a:solidFill>
                  <a:srgbClr val="000000"/>
                </a:solidFill>
                <a:highlight>
                  <a:srgbClr val="A4C2F4"/>
                </a:highlight>
              </a:rPr>
              <a:t> = ∑w</a:t>
            </a:r>
            <a:r>
              <a:rPr baseline="30000" lang="es" sz="2400">
                <a:solidFill>
                  <a:srgbClr val="000000"/>
                </a:solidFill>
                <a:highlight>
                  <a:srgbClr val="A4C2F4"/>
                </a:highlight>
              </a:rPr>
              <a:t>(2)</a:t>
            </a:r>
            <a:r>
              <a:rPr baseline="-25000" lang="es" sz="2400">
                <a:solidFill>
                  <a:srgbClr val="000000"/>
                </a:solidFill>
                <a:highlight>
                  <a:srgbClr val="A4C2F4"/>
                </a:highlight>
              </a:rPr>
              <a:t>jk</a:t>
            </a:r>
            <a:r>
              <a:rPr lang="es" sz="2400">
                <a:solidFill>
                  <a:srgbClr val="000000"/>
                </a:solidFill>
                <a:highlight>
                  <a:srgbClr val="A4C2F4"/>
                </a:highlight>
              </a:rPr>
              <a:t>.z</a:t>
            </a:r>
            <a:r>
              <a:rPr baseline="-25000" lang="es" sz="2400">
                <a:solidFill>
                  <a:srgbClr val="000000"/>
                </a:solidFill>
                <a:highlight>
                  <a:srgbClr val="A4C2F4"/>
                </a:highlight>
              </a:rPr>
              <a:t>j</a:t>
            </a:r>
            <a:r>
              <a:rPr lang="es" sz="2400">
                <a:solidFill>
                  <a:srgbClr val="000000"/>
                </a:solidFill>
                <a:highlight>
                  <a:srgbClr val="A4C2F4"/>
                </a:highlight>
              </a:rPr>
              <a:t> +  w</a:t>
            </a:r>
            <a:r>
              <a:rPr baseline="30000" lang="es" sz="2400">
                <a:solidFill>
                  <a:srgbClr val="000000"/>
                </a:solidFill>
                <a:highlight>
                  <a:srgbClr val="A4C2F4"/>
                </a:highlight>
              </a:rPr>
              <a:t>(2)</a:t>
            </a:r>
            <a:r>
              <a:rPr baseline="-25000" lang="es" sz="2400">
                <a:solidFill>
                  <a:srgbClr val="000000"/>
                </a:solidFill>
                <a:highlight>
                  <a:srgbClr val="A4C2F4"/>
                </a:highlight>
              </a:rPr>
              <a:t>0k</a:t>
            </a:r>
            <a:endParaRPr baseline="-25000" sz="2400">
              <a:solidFill>
                <a:srgbClr val="000000"/>
              </a:solidFill>
              <a:highlight>
                <a:srgbClr val="A4C2F4"/>
              </a:highlight>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s">
                <a:solidFill>
                  <a:srgbClr val="000000"/>
                </a:solidFill>
              </a:rPr>
              <a:t>Luego buscaremos una función que conecte A</a:t>
            </a:r>
            <a:r>
              <a:rPr baseline="30000" lang="es">
                <a:solidFill>
                  <a:srgbClr val="000000"/>
                </a:solidFill>
              </a:rPr>
              <a:t>*</a:t>
            </a:r>
            <a:r>
              <a:rPr lang="es">
                <a:solidFill>
                  <a:srgbClr val="000000"/>
                </a:solidFill>
              </a:rPr>
              <a:t> con las unidades de salida:</a:t>
            </a:r>
            <a:endParaRPr>
              <a:solidFill>
                <a:srgbClr val="000000"/>
              </a:solidFill>
            </a:endParaRPr>
          </a:p>
          <a:p>
            <a:pPr indent="0" lvl="0" marL="0" rtl="0" algn="ctr">
              <a:spcBef>
                <a:spcPts val="1600"/>
              </a:spcBef>
              <a:spcAft>
                <a:spcPts val="1600"/>
              </a:spcAft>
              <a:buNone/>
            </a:pPr>
            <a:r>
              <a:rPr lang="es" sz="2400">
                <a:solidFill>
                  <a:srgbClr val="000000"/>
                </a:solidFill>
                <a:highlight>
                  <a:srgbClr val="A4C2F4"/>
                </a:highlight>
              </a:rPr>
              <a:t>ŷ = f(A</a:t>
            </a:r>
            <a:r>
              <a:rPr baseline="30000" lang="es" sz="2400">
                <a:solidFill>
                  <a:srgbClr val="000000"/>
                </a:solidFill>
                <a:highlight>
                  <a:srgbClr val="A4C2F4"/>
                </a:highlight>
              </a:rPr>
              <a:t>*</a:t>
            </a:r>
            <a:r>
              <a:rPr baseline="-25000" lang="es" sz="2400">
                <a:solidFill>
                  <a:srgbClr val="000000"/>
                </a:solidFill>
                <a:highlight>
                  <a:srgbClr val="A4C2F4"/>
                </a:highlight>
              </a:rPr>
              <a:t>k</a:t>
            </a:r>
            <a:r>
              <a:rPr lang="es" sz="2400">
                <a:solidFill>
                  <a:srgbClr val="000000"/>
                </a:solidFill>
                <a:highlight>
                  <a:srgbClr val="A4C2F4"/>
                </a:highlight>
              </a:rPr>
              <a:t>)</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relaciones funcionales</a:t>
            </a:r>
            <a:endParaRPr/>
          </a:p>
        </p:txBody>
      </p:sp>
      <p:graphicFrame>
        <p:nvGraphicFramePr>
          <p:cNvPr id="127" name="Google Shape;127;p24"/>
          <p:cNvGraphicFramePr/>
          <p:nvPr/>
        </p:nvGraphicFramePr>
        <p:xfrm>
          <a:off x="311700" y="1680275"/>
          <a:ext cx="3000000" cy="3000000"/>
        </p:xfrm>
        <a:graphic>
          <a:graphicData uri="http://schemas.openxmlformats.org/drawingml/2006/table">
            <a:tbl>
              <a:tblPr>
                <a:noFill/>
                <a:tableStyleId>{4FF6A2C4-9B0A-42E1-9731-84E106B1C843}</a:tableStyleId>
              </a:tblPr>
              <a:tblGrid>
                <a:gridCol w="3700325"/>
                <a:gridCol w="2244875"/>
                <a:gridCol w="2575400"/>
              </a:tblGrid>
              <a:tr h="381000">
                <a:tc>
                  <a:txBody>
                    <a:bodyPr/>
                    <a:lstStyle/>
                    <a:p>
                      <a:pPr indent="0" lvl="0" marL="0" rtl="0" algn="l">
                        <a:spcBef>
                          <a:spcPts val="0"/>
                        </a:spcBef>
                        <a:spcAft>
                          <a:spcPts val="0"/>
                        </a:spcAft>
                        <a:buNone/>
                      </a:pPr>
                      <a:r>
                        <a:rPr b="1" lang="es">
                          <a:latin typeface="Source Code Pro"/>
                          <a:ea typeface="Source Code Pro"/>
                          <a:cs typeface="Source Code Pro"/>
                          <a:sym typeface="Source Code Pro"/>
                        </a:rPr>
                        <a:t>Tipo de v</a:t>
                      </a:r>
                      <a:r>
                        <a:rPr b="1" lang="es">
                          <a:latin typeface="Source Code Pro"/>
                          <a:ea typeface="Source Code Pro"/>
                          <a:cs typeface="Source Code Pro"/>
                          <a:sym typeface="Source Code Pro"/>
                        </a:rPr>
                        <a:t>ariable objetivo</a:t>
                      </a:r>
                      <a:endParaRPr b="1">
                        <a:latin typeface="Source Code Pro"/>
                        <a:ea typeface="Source Code Pro"/>
                        <a:cs typeface="Source Code Pro"/>
                        <a:sym typeface="Source Code Pro"/>
                      </a:endParaRPr>
                    </a:p>
                  </a:txBody>
                  <a:tcPr marT="91425" marB="91425" marR="91425" marL="91425" anchor="ctr"/>
                </a:tc>
                <a:tc gridSpan="2">
                  <a:txBody>
                    <a:bodyPr/>
                    <a:lstStyle/>
                    <a:p>
                      <a:pPr indent="0" lvl="0" marL="0" rtl="0" algn="l">
                        <a:spcBef>
                          <a:spcPts val="0"/>
                        </a:spcBef>
                        <a:spcAft>
                          <a:spcPts val="0"/>
                        </a:spcAft>
                        <a:buNone/>
                      </a:pPr>
                      <a:r>
                        <a:rPr b="1" lang="es">
                          <a:latin typeface="Source Code Pro"/>
                          <a:ea typeface="Source Code Pro"/>
                          <a:cs typeface="Source Code Pro"/>
                          <a:sym typeface="Source Code Pro"/>
                        </a:rPr>
                        <a:t>Función </a:t>
                      </a:r>
                      <a:r>
                        <a:rPr b="1" i="1" lang="es">
                          <a:latin typeface="Source Code Pro"/>
                          <a:ea typeface="Source Code Pro"/>
                          <a:cs typeface="Source Code Pro"/>
                          <a:sym typeface="Source Code Pro"/>
                        </a:rPr>
                        <a:t>f(A</a:t>
                      </a:r>
                      <a:r>
                        <a:rPr b="1" baseline="30000" i="1" lang="es">
                          <a:latin typeface="Source Code Pro"/>
                          <a:ea typeface="Source Code Pro"/>
                          <a:cs typeface="Source Code Pro"/>
                          <a:sym typeface="Source Code Pro"/>
                        </a:rPr>
                        <a:t>*</a:t>
                      </a:r>
                      <a:r>
                        <a:rPr b="1" i="1" lang="es">
                          <a:latin typeface="Source Code Pro"/>
                          <a:ea typeface="Source Code Pro"/>
                          <a:cs typeface="Source Code Pro"/>
                          <a:sym typeface="Source Code Pro"/>
                        </a:rPr>
                        <a:t>)</a:t>
                      </a:r>
                      <a:endParaRPr b="1" i="1">
                        <a:latin typeface="Source Code Pro"/>
                        <a:ea typeface="Source Code Pro"/>
                        <a:cs typeface="Source Code Pro"/>
                        <a:sym typeface="Source Code Pro"/>
                      </a:endParaRPr>
                    </a:p>
                  </a:txBody>
                  <a:tcPr marT="91425" marB="91425" marR="91425" marL="91425" anchor="ctr"/>
                </a:tc>
                <a:tc hMerge="1"/>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Continua</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linear</a:t>
                      </a:r>
                      <a:endParaRPr>
                        <a:latin typeface="Source Code Pro"/>
                        <a:ea typeface="Source Code Pro"/>
                        <a:cs typeface="Source Code Pro"/>
                        <a:sym typeface="Source Code Pro"/>
                      </a:endParaRPr>
                    </a:p>
                    <a:p>
                      <a:pPr indent="0" lvl="0" marL="0" rtl="0" algn="l">
                        <a:spcBef>
                          <a:spcPts val="0"/>
                        </a:spcBef>
                        <a:spcAft>
                          <a:spcPts val="0"/>
                        </a:spcAft>
                        <a:buNone/>
                      </a:pPr>
                      <a:r>
                        <a:rPr lang="es">
                          <a:latin typeface="Source Code Pro"/>
                          <a:ea typeface="Source Code Pro"/>
                          <a:cs typeface="Source Code Pro"/>
                          <a:sym typeface="Source Code Pro"/>
                        </a:rPr>
                        <a:t>(keras default)</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ŷ = A</a:t>
                      </a:r>
                      <a:r>
                        <a:rPr baseline="30000" lang="es">
                          <a:latin typeface="Source Code Pro"/>
                          <a:ea typeface="Source Code Pro"/>
                          <a:cs typeface="Source Code Pro"/>
                          <a:sym typeface="Source Code Pro"/>
                        </a:rPr>
                        <a:t>*</a:t>
                      </a:r>
                      <a:r>
                        <a:rPr baseline="-25000" lang="es">
                          <a:latin typeface="Source Code Pro"/>
                          <a:ea typeface="Source Code Pro"/>
                          <a:cs typeface="Source Code Pro"/>
                          <a:sym typeface="Source Code Pro"/>
                        </a:rPr>
                        <a:t>k</a:t>
                      </a:r>
                      <a:endParaRPr baseline="-25000">
                        <a:latin typeface="Source Code Pro"/>
                        <a:ea typeface="Source Code Pro"/>
                        <a:cs typeface="Source Code Pro"/>
                        <a:sym typeface="Source Code Pro"/>
                      </a:endParaRPr>
                    </a:p>
                  </a:txBody>
                  <a:tcPr marT="91425" marB="91425" marR="91425" marL="91425" anchor="ctr"/>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Binaria</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softmax</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ŷ = 1/[1+exp(-A</a:t>
                      </a:r>
                      <a:r>
                        <a:rPr baseline="30000" lang="es">
                          <a:latin typeface="Source Code Pro"/>
                          <a:ea typeface="Source Code Pro"/>
                          <a:cs typeface="Source Code Pro"/>
                          <a:sym typeface="Source Code Pro"/>
                        </a:rPr>
                        <a:t>*</a:t>
                      </a:r>
                      <a:r>
                        <a:rPr baseline="-25000" lang="es">
                          <a:latin typeface="Source Code Pro"/>
                          <a:ea typeface="Source Code Pro"/>
                          <a:cs typeface="Source Code Pro"/>
                          <a:sym typeface="Source Code Pro"/>
                        </a:rPr>
                        <a:t>k</a:t>
                      </a:r>
                      <a:r>
                        <a:rPr lang="es">
                          <a:latin typeface="Source Code Pro"/>
                          <a:ea typeface="Source Code Pro"/>
                          <a:cs typeface="Source Code Pro"/>
                          <a:sym typeface="Source Code Pro"/>
                        </a:rPr>
                        <a:t>)]</a:t>
                      </a:r>
                      <a:endParaRPr>
                        <a:latin typeface="Source Code Pro"/>
                        <a:ea typeface="Source Code Pro"/>
                        <a:cs typeface="Source Code Pro"/>
                        <a:sym typeface="Source Code Pro"/>
                      </a:endParaRPr>
                    </a:p>
                  </a:txBody>
                  <a:tcPr marT="91425" marB="91425" marR="91425" marL="91425" anchor="ctr"/>
                </a:tc>
              </a:tr>
              <a:tr h="3962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Múltiples categorías</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softmax</a:t>
                      </a:r>
                      <a:endParaRPr>
                        <a:latin typeface="Source Code Pro"/>
                        <a:ea typeface="Source Code Pro"/>
                        <a:cs typeface="Source Code Pro"/>
                        <a:sym typeface="Source Code Pro"/>
                      </a:endParaRPr>
                    </a:p>
                  </a:txBody>
                  <a:tcPr marT="91425" marB="91425" marR="91425" marL="91425" anchor="ctr"/>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ŷ = exp(A</a:t>
                      </a:r>
                      <a:r>
                        <a:rPr baseline="30000" lang="es">
                          <a:latin typeface="Source Code Pro"/>
                          <a:ea typeface="Source Code Pro"/>
                          <a:cs typeface="Source Code Pro"/>
                          <a:sym typeface="Source Code Pro"/>
                        </a:rPr>
                        <a:t>*</a:t>
                      </a:r>
                      <a:r>
                        <a:rPr baseline="-25000" lang="es">
                          <a:latin typeface="Source Code Pro"/>
                          <a:ea typeface="Source Code Pro"/>
                          <a:cs typeface="Source Code Pro"/>
                          <a:sym typeface="Source Code Pro"/>
                        </a:rPr>
                        <a:t>k</a:t>
                      </a:r>
                      <a:r>
                        <a:rPr lang="es">
                          <a:latin typeface="Source Code Pro"/>
                          <a:ea typeface="Source Code Pro"/>
                          <a:cs typeface="Source Code Pro"/>
                          <a:sym typeface="Source Code Pro"/>
                        </a:rPr>
                        <a:t>)/∑exp(-A</a:t>
                      </a:r>
                      <a:r>
                        <a:rPr baseline="30000" lang="es">
                          <a:latin typeface="Source Code Pro"/>
                          <a:ea typeface="Source Code Pro"/>
                          <a:cs typeface="Source Code Pro"/>
                          <a:sym typeface="Source Code Pro"/>
                        </a:rPr>
                        <a:t>*</a:t>
                      </a:r>
                      <a:r>
                        <a:rPr baseline="-25000" lang="es">
                          <a:latin typeface="Source Code Pro"/>
                          <a:ea typeface="Source Code Pro"/>
                          <a:cs typeface="Source Code Pro"/>
                          <a:sym typeface="Source Code Pro"/>
                        </a:rPr>
                        <a:t>k</a:t>
                      </a:r>
                      <a:r>
                        <a:rPr lang="es">
                          <a:latin typeface="Source Code Pro"/>
                          <a:ea typeface="Source Code Pro"/>
                          <a:cs typeface="Source Code Pro"/>
                          <a:sym typeface="Source Code Pro"/>
                        </a:rPr>
                        <a:t>)]</a:t>
                      </a:r>
                      <a:endParaRPr>
                        <a:latin typeface="Source Code Pro"/>
                        <a:ea typeface="Source Code Pro"/>
                        <a:cs typeface="Source Code Pro"/>
                        <a:sym typeface="Source Code Pro"/>
                      </a:endParaRPr>
                    </a:p>
                  </a:txBody>
                  <a:tcPr marT="91425" marB="91425" marR="91425" marL="91425" anchor="ctr"/>
                </a:tc>
              </a:tr>
            </a:tbl>
          </a:graphicData>
        </a:graphic>
      </p:graphicFrame>
      <p:sp>
        <p:nvSpPr>
          <p:cNvPr id="128" name="Google Shape;128;p24"/>
          <p:cNvSpPr txBox="1"/>
          <p:nvPr/>
        </p:nvSpPr>
        <p:spPr>
          <a:xfrm>
            <a:off x="311700" y="4635350"/>
            <a:ext cx="82419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Source Code Pro"/>
                <a:ea typeface="Source Code Pro"/>
                <a:cs typeface="Source Code Pro"/>
                <a:sym typeface="Source Code Pro"/>
              </a:rPr>
              <a:t>Fuente: Bishop, C. M. (2006). Pattern Recognition and Machine Learning. Springer</a:t>
            </a:r>
            <a:endParaRPr sz="1200">
              <a:latin typeface="Source Code Pro"/>
              <a:ea typeface="Source Code Pro"/>
              <a:cs typeface="Source Code Pro"/>
              <a:sym typeface="Source Code Pro"/>
            </a:endParaRPr>
          </a:p>
        </p:txBody>
      </p:sp>
      <p:sp>
        <p:nvSpPr>
          <p:cNvPr id="129" name="Google Shape;129;p24"/>
          <p:cNvSpPr txBox="1"/>
          <p:nvPr/>
        </p:nvSpPr>
        <p:spPr>
          <a:xfrm>
            <a:off x="311700" y="3697075"/>
            <a:ext cx="85206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D00568"/>
                </a:solidFill>
                <a:latin typeface="Source Code Pro"/>
                <a:ea typeface="Source Code Pro"/>
                <a:cs typeface="Source Code Pro"/>
                <a:sym typeface="Source Code Pro"/>
              </a:rPr>
              <a:t>Cualquier similitud con las funciones de enlace de los GLM no es pura coincidencia.</a:t>
            </a:r>
            <a:endParaRPr>
              <a:solidFill>
                <a:srgbClr val="D00568"/>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estimación</a:t>
            </a:r>
            <a:endParaRPr/>
          </a:p>
        </p:txBody>
      </p:sp>
      <p:sp>
        <p:nvSpPr>
          <p:cNvPr id="135" name="Google Shape;135;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u="sng"/>
              <a:t>Función de error:</a:t>
            </a:r>
            <a:endParaRPr sz="1600" u="sng"/>
          </a:p>
          <a:p>
            <a:pPr indent="0" lvl="0" marL="0" rtl="0" algn="l">
              <a:spcBef>
                <a:spcPts val="1600"/>
              </a:spcBef>
              <a:spcAft>
                <a:spcPts val="0"/>
              </a:spcAft>
              <a:buNone/>
            </a:pPr>
            <a:r>
              <a:rPr lang="es" sz="1600"/>
              <a:t>Por simplicidad, </a:t>
            </a:r>
            <a:r>
              <a:rPr lang="es" sz="1600"/>
              <a:t>pensemos</a:t>
            </a:r>
            <a:r>
              <a:rPr lang="es" sz="1600"/>
              <a:t> en el caso de variable objetivo continua:</a:t>
            </a:r>
            <a:endParaRPr sz="1600"/>
          </a:p>
          <a:p>
            <a:pPr indent="0" lvl="0" marL="0" rtl="0" algn="l">
              <a:spcBef>
                <a:spcPts val="1600"/>
              </a:spcBef>
              <a:spcAft>
                <a:spcPts val="0"/>
              </a:spcAft>
              <a:buNone/>
            </a:pPr>
            <a:r>
              <a:t/>
            </a:r>
            <a:endParaRPr sz="1600"/>
          </a:p>
          <a:p>
            <a:pPr indent="0" lvl="0" marL="0" rtl="0" algn="ctr">
              <a:spcBef>
                <a:spcPts val="1600"/>
              </a:spcBef>
              <a:spcAft>
                <a:spcPts val="1600"/>
              </a:spcAft>
              <a:buNone/>
            </a:pPr>
            <a:r>
              <a:rPr lang="es">
                <a:solidFill>
                  <a:srgbClr val="000000"/>
                </a:solidFill>
                <a:highlight>
                  <a:srgbClr val="FFD966"/>
                </a:highlight>
              </a:rPr>
              <a:t>E(w)  =  ½ . ∑ ||ŷ - y ||</a:t>
            </a:r>
            <a:r>
              <a:rPr baseline="30000" lang="es">
                <a:solidFill>
                  <a:srgbClr val="000000"/>
                </a:solidFill>
                <a:highlight>
                  <a:srgbClr val="FFD966"/>
                </a:highlight>
              </a:rPr>
              <a:t>2</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estimación</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u="sng"/>
              <a:t>Método del gradiente descendiente:</a:t>
            </a:r>
            <a:endParaRPr sz="1600" u="sng"/>
          </a:p>
          <a:p>
            <a:pPr indent="0" lvl="0" marL="0" rtl="0" algn="l">
              <a:spcBef>
                <a:spcPts val="1600"/>
              </a:spcBef>
              <a:spcAft>
                <a:spcPts val="0"/>
              </a:spcAft>
              <a:buNone/>
            </a:pPr>
            <a:r>
              <a:rPr lang="es" sz="1600"/>
              <a:t>Consiste en iniciar los w en valores aleatorios e ir aproximándonos a los verdaderos valores de estos parámetros mediante pasos, y en cada paso una evaluación de la función de error.</a:t>
            </a:r>
            <a:endParaRPr sz="1600"/>
          </a:p>
          <a:p>
            <a:pPr indent="0" lvl="0" marL="0" rtl="0" algn="l">
              <a:spcBef>
                <a:spcPts val="1600"/>
              </a:spcBef>
              <a:spcAft>
                <a:spcPts val="0"/>
              </a:spcAft>
              <a:buNone/>
            </a:pPr>
            <a:r>
              <a:t/>
            </a:r>
            <a:endParaRPr sz="1600"/>
          </a:p>
          <a:p>
            <a:pPr indent="0" lvl="0" marL="0" rtl="0" algn="ctr">
              <a:spcBef>
                <a:spcPts val="1600"/>
              </a:spcBef>
              <a:spcAft>
                <a:spcPts val="1600"/>
              </a:spcAft>
              <a:buNone/>
            </a:pPr>
            <a:r>
              <a:rPr lang="es">
                <a:solidFill>
                  <a:srgbClr val="000000"/>
                </a:solidFill>
                <a:highlight>
                  <a:srgbClr val="FFD966"/>
                </a:highlight>
              </a:rPr>
              <a:t>w</a:t>
            </a:r>
            <a:r>
              <a:rPr baseline="30000" lang="es">
                <a:solidFill>
                  <a:srgbClr val="000000"/>
                </a:solidFill>
                <a:highlight>
                  <a:srgbClr val="FFD966"/>
                </a:highlight>
              </a:rPr>
              <a:t>(T+1)</a:t>
            </a:r>
            <a:r>
              <a:rPr lang="es">
                <a:solidFill>
                  <a:srgbClr val="000000"/>
                </a:solidFill>
                <a:highlight>
                  <a:srgbClr val="FFD966"/>
                </a:highlight>
              </a:rPr>
              <a:t>  =  w</a:t>
            </a:r>
            <a:r>
              <a:rPr baseline="30000" lang="es">
                <a:solidFill>
                  <a:srgbClr val="000000"/>
                </a:solidFill>
                <a:highlight>
                  <a:srgbClr val="FFD966"/>
                </a:highlight>
              </a:rPr>
              <a:t>(T) </a:t>
            </a:r>
            <a:r>
              <a:rPr lang="es">
                <a:solidFill>
                  <a:srgbClr val="000000"/>
                </a:solidFill>
                <a:highlight>
                  <a:srgbClr val="FFD966"/>
                </a:highlight>
              </a:rPr>
              <a:t>- ηΔE(w</a:t>
            </a:r>
            <a:r>
              <a:rPr baseline="30000" lang="es">
                <a:solidFill>
                  <a:srgbClr val="000000"/>
                </a:solidFill>
                <a:highlight>
                  <a:srgbClr val="FFD966"/>
                </a:highlight>
              </a:rPr>
              <a:t>(T)</a:t>
            </a:r>
            <a:r>
              <a:rPr lang="es">
                <a:solidFill>
                  <a:srgbClr val="000000"/>
                </a:solidFill>
                <a:highlight>
                  <a:srgbClr val="FFD966"/>
                </a:highlight>
              </a:rPr>
              <a: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estimación</a:t>
            </a:r>
            <a:endParaRPr/>
          </a:p>
        </p:txBody>
      </p:sp>
      <p:sp>
        <p:nvSpPr>
          <p:cNvPr id="147" name="Google Shape;147;p27"/>
          <p:cNvSpPr txBox="1"/>
          <p:nvPr>
            <p:ph idx="1" type="body"/>
          </p:nvPr>
        </p:nvSpPr>
        <p:spPr>
          <a:xfrm>
            <a:off x="311700" y="1228675"/>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u="sng"/>
              <a:t>Algoritmo de retropropagación:</a:t>
            </a:r>
            <a:endParaRPr sz="1600" u="sng"/>
          </a:p>
          <a:p>
            <a:pPr indent="0" lvl="0" marL="0" rtl="0" algn="l">
              <a:spcBef>
                <a:spcPts val="1600"/>
              </a:spcBef>
              <a:spcAft>
                <a:spcPts val="1600"/>
              </a:spcAft>
              <a:buNone/>
            </a:pPr>
            <a:r>
              <a:t/>
            </a:r>
            <a:endParaRPr sz="1600" u="sng"/>
          </a:p>
        </p:txBody>
      </p:sp>
      <p:pic>
        <p:nvPicPr>
          <p:cNvPr id="148" name="Google Shape;148;p27"/>
          <p:cNvPicPr preferRelativeResize="0"/>
          <p:nvPr/>
        </p:nvPicPr>
        <p:blipFill rotWithShape="1">
          <a:blip r:embed="rId3">
            <a:alphaModFix/>
          </a:blip>
          <a:srcRect b="0" l="0" r="0" t="9706"/>
          <a:stretch/>
        </p:blipFill>
        <p:spPr>
          <a:xfrm>
            <a:off x="2573925" y="1914600"/>
            <a:ext cx="5114763" cy="2747400"/>
          </a:xfrm>
          <a:prstGeom prst="rect">
            <a:avLst/>
          </a:prstGeom>
          <a:noFill/>
          <a:ln>
            <a:noFill/>
          </a:ln>
        </p:spPr>
      </p:pic>
      <p:sp>
        <p:nvSpPr>
          <p:cNvPr id="149" name="Google Shape;149;p27"/>
          <p:cNvSpPr/>
          <p:nvPr/>
        </p:nvSpPr>
        <p:spPr>
          <a:xfrm>
            <a:off x="6339300" y="3057882"/>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7"/>
          <p:cNvGrpSpPr/>
          <p:nvPr/>
        </p:nvGrpSpPr>
        <p:grpSpPr>
          <a:xfrm>
            <a:off x="4853532" y="1898700"/>
            <a:ext cx="539494" cy="2800482"/>
            <a:chOff x="4853532" y="2380350"/>
            <a:chExt cx="539494" cy="2800482"/>
          </a:xfrm>
        </p:grpSpPr>
        <p:sp>
          <p:nvSpPr>
            <p:cNvPr id="151" name="Google Shape;151;p27"/>
            <p:cNvSpPr/>
            <p:nvPr/>
          </p:nvSpPr>
          <p:spPr>
            <a:xfrm>
              <a:off x="4853532" y="2380350"/>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4865926" y="2865975"/>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4853532" y="3342025"/>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4855376" y="3840044"/>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4855382" y="4645632"/>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7"/>
          <p:cNvGrpSpPr/>
          <p:nvPr/>
        </p:nvGrpSpPr>
        <p:grpSpPr>
          <a:xfrm>
            <a:off x="3198713" y="2226900"/>
            <a:ext cx="539494" cy="2330956"/>
            <a:chOff x="3198713" y="2708550"/>
            <a:chExt cx="539494" cy="2330956"/>
          </a:xfrm>
        </p:grpSpPr>
        <p:sp>
          <p:nvSpPr>
            <p:cNvPr id="157" name="Google Shape;157;p27"/>
            <p:cNvSpPr/>
            <p:nvPr/>
          </p:nvSpPr>
          <p:spPr>
            <a:xfrm>
              <a:off x="3211107" y="2708550"/>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3211107" y="3207982"/>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3211107" y="3701951"/>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3198713" y="4504307"/>
              <a:ext cx="527100" cy="535200"/>
            </a:xfrm>
            <a:prstGeom prst="ellipse">
              <a:avLst/>
            </a:prstGeom>
            <a:solidFill>
              <a:srgbClr val="D00568">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49"/>
                                        </p:tgtEl>
                                      </p:cBhvr>
                                    </p:animEffect>
                                    <p:set>
                                      <p:cBhvr>
                                        <p:cTn dur="1" fill="hold">
                                          <p:stCondLst>
                                            <p:cond delay="1000"/>
                                          </p:stCondLst>
                                        </p:cTn>
                                        <p:tgtEl>
                                          <p:spTgt spid="149"/>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50"/>
                                        </p:tgtEl>
                                      </p:cBhvr>
                                    </p:animEffect>
                                    <p:set>
                                      <p:cBhvr>
                                        <p:cTn dur="1" fill="hold">
                                          <p:stCondLst>
                                            <p:cond delay="1000"/>
                                          </p:stCondLst>
                                        </p:cTn>
                                        <p:tgtEl>
                                          <p:spTgt spid="150"/>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6000"/>
              <a:t>Parte 2:</a:t>
            </a:r>
            <a:endParaRPr sz="6000"/>
          </a:p>
          <a:p>
            <a:pPr indent="0" lvl="0" marL="0" rtl="0" algn="ctr">
              <a:spcBef>
                <a:spcPts val="0"/>
              </a:spcBef>
              <a:spcAft>
                <a:spcPts val="0"/>
              </a:spcAft>
              <a:buNone/>
            </a:pPr>
            <a:r>
              <a:rPr lang="es"/>
              <a:t>Aplicación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02075"/>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Materiales</a:t>
            </a:r>
            <a:endParaRPr/>
          </a:p>
        </p:txBody>
      </p:sp>
      <p:sp>
        <p:nvSpPr>
          <p:cNvPr id="171" name="Google Shape;171;p29"/>
          <p:cNvSpPr txBox="1"/>
          <p:nvPr>
            <p:ph idx="1" type="body"/>
          </p:nvPr>
        </p:nvSpPr>
        <p:spPr>
          <a:xfrm>
            <a:off x="311700" y="2857575"/>
            <a:ext cx="8520600" cy="21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Datos originalmente salieron de:</a:t>
            </a:r>
            <a:endParaRPr sz="1600"/>
          </a:p>
          <a:p>
            <a:pPr indent="0" lvl="0" marL="0" rtl="0" algn="l">
              <a:spcBef>
                <a:spcPts val="1600"/>
              </a:spcBef>
              <a:spcAft>
                <a:spcPts val="0"/>
              </a:spcAft>
              <a:buNone/>
            </a:pPr>
            <a:r>
              <a:rPr lang="es" sz="1600" u="sng">
                <a:solidFill>
                  <a:schemeClr val="hlink"/>
                </a:solidFill>
                <a:hlinkClick r:id="rId3"/>
              </a:rPr>
              <a:t>https://www.kaggle.com/uciml/human-activity-recognition-with-smartphones</a:t>
            </a:r>
            <a:endParaRPr sz="1600"/>
          </a:p>
          <a:p>
            <a:pPr indent="0" lvl="0" marL="0" rtl="0" algn="l">
              <a:spcBef>
                <a:spcPts val="1600"/>
              </a:spcBef>
              <a:spcAft>
                <a:spcPts val="0"/>
              </a:spcAft>
              <a:buNone/>
            </a:pPr>
            <a:r>
              <a:rPr lang="es" sz="1600">
                <a:highlight>
                  <a:schemeClr val="accent6"/>
                </a:highlight>
              </a:rPr>
              <a:t>Mi carpeta:</a:t>
            </a:r>
            <a:endParaRPr sz="1600">
              <a:highlight>
                <a:schemeClr val="accent6"/>
              </a:highlight>
            </a:endParaRPr>
          </a:p>
          <a:p>
            <a:pPr indent="0" lvl="0" marL="0" rtl="0" algn="l">
              <a:spcBef>
                <a:spcPts val="1600"/>
              </a:spcBef>
              <a:spcAft>
                <a:spcPts val="0"/>
              </a:spcAft>
              <a:buNone/>
            </a:pPr>
            <a:r>
              <a:rPr lang="es" sz="1600" u="sng">
                <a:solidFill>
                  <a:schemeClr val="hlink"/>
                </a:solidFill>
                <a:highlight>
                  <a:schemeClr val="accent6"/>
                </a:highlight>
                <a:hlinkClick r:id="rId4"/>
              </a:rPr>
              <a:t>http://bit.ly/emi_rna_ros</a:t>
            </a:r>
            <a:endParaRPr sz="1600">
              <a:highlight>
                <a:schemeClr val="accent6"/>
              </a:highlight>
            </a:endParaRPr>
          </a:p>
          <a:p>
            <a:pPr indent="0" lvl="0" marL="0" rtl="0" algn="l">
              <a:spcBef>
                <a:spcPts val="1600"/>
              </a:spcBef>
              <a:spcAft>
                <a:spcPts val="0"/>
              </a:spcAft>
              <a:buNone/>
            </a:pPr>
            <a:r>
              <a:t/>
            </a:r>
            <a:endParaRPr sz="1600">
              <a:highlight>
                <a:schemeClr val="accent6"/>
              </a:highlight>
            </a:endParaRPr>
          </a:p>
          <a:p>
            <a:pPr indent="0" lvl="0" marL="0" rtl="0" algn="l">
              <a:spcBef>
                <a:spcPts val="1600"/>
              </a:spcBef>
              <a:spcAft>
                <a:spcPts val="0"/>
              </a:spcAft>
              <a:buNone/>
            </a:pPr>
            <a:r>
              <a:t/>
            </a:r>
            <a:endParaRPr sz="1600">
              <a:highlight>
                <a:schemeClr val="accent6"/>
              </a:highlight>
            </a:endParaRPr>
          </a:p>
          <a:p>
            <a:pPr indent="0" lvl="0" marL="0" rtl="0" algn="l">
              <a:spcBef>
                <a:spcPts val="1600"/>
              </a:spcBef>
              <a:spcAft>
                <a:spcPts val="0"/>
              </a:spcAft>
              <a:buNone/>
            </a:pPr>
            <a:r>
              <a:t/>
            </a:r>
            <a:endParaRPr sz="1600">
              <a:highlight>
                <a:schemeClr val="accent6"/>
              </a:highlight>
            </a:endParaRPr>
          </a:p>
          <a:p>
            <a:pPr indent="0" lvl="0" marL="0" rtl="0" algn="l">
              <a:spcBef>
                <a:spcPts val="1600"/>
              </a:spcBef>
              <a:spcAft>
                <a:spcPts val="0"/>
              </a:spcAft>
              <a:buNone/>
            </a:pPr>
            <a:r>
              <a:t/>
            </a:r>
            <a:endParaRPr sz="1600">
              <a:highlight>
                <a:schemeClr val="accent6"/>
              </a:highlight>
            </a:endParaRPr>
          </a:p>
          <a:p>
            <a:pPr indent="0" lvl="0" marL="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TensorFlow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TensorFlow</a:t>
            </a:r>
            <a:endParaRPr/>
          </a:p>
        </p:txBody>
      </p:sp>
      <p:sp>
        <p:nvSpPr>
          <p:cNvPr id="182" name="Google Shape;182;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Tensor - </a:t>
            </a:r>
            <a:r>
              <a:rPr lang="es"/>
              <a:t>elemento multidimensional</a:t>
            </a:r>
            <a:endParaRPr/>
          </a:p>
          <a:p>
            <a:pPr indent="0" lvl="0" marL="0" rtl="0" algn="l">
              <a:spcBef>
                <a:spcPts val="1600"/>
              </a:spcBef>
              <a:spcAft>
                <a:spcPts val="1600"/>
              </a:spcAft>
              <a:buNone/>
            </a:pPr>
            <a:r>
              <a:t/>
            </a:r>
            <a:endParaRPr/>
          </a:p>
        </p:txBody>
      </p:sp>
      <p:graphicFrame>
        <p:nvGraphicFramePr>
          <p:cNvPr id="183" name="Google Shape;183;p31"/>
          <p:cNvGraphicFramePr/>
          <p:nvPr/>
        </p:nvGraphicFramePr>
        <p:xfrm>
          <a:off x="2005988" y="1912125"/>
          <a:ext cx="3000000" cy="3000000"/>
        </p:xfrm>
        <a:graphic>
          <a:graphicData uri="http://schemas.openxmlformats.org/drawingml/2006/table">
            <a:tbl>
              <a:tblPr>
                <a:noFill/>
                <a:tableStyleId>{4FF6A2C4-9B0A-42E1-9731-84E106B1C843}</a:tableStyleId>
              </a:tblPr>
              <a:tblGrid>
                <a:gridCol w="2482600"/>
                <a:gridCol w="2649425"/>
              </a:tblGrid>
              <a:tr h="381000">
                <a:tc>
                  <a:txBody>
                    <a:bodyPr/>
                    <a:lstStyle/>
                    <a:p>
                      <a:pPr indent="0" lvl="0" marL="0" rtl="0" algn="l">
                        <a:spcBef>
                          <a:spcPts val="0"/>
                        </a:spcBef>
                        <a:spcAft>
                          <a:spcPts val="0"/>
                        </a:spcAft>
                        <a:buNone/>
                      </a:pPr>
                      <a:r>
                        <a:rPr b="1" lang="es">
                          <a:latin typeface="Source Code Pro"/>
                          <a:ea typeface="Source Code Pro"/>
                          <a:cs typeface="Source Code Pro"/>
                          <a:sym typeface="Source Code Pro"/>
                        </a:rPr>
                        <a:t>Dimensión del tensor</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s">
                          <a:latin typeface="Source Code Pro"/>
                          <a:ea typeface="Source Code Pro"/>
                          <a:cs typeface="Source Code Pro"/>
                          <a:sym typeface="Source Code Pro"/>
                        </a:rPr>
                        <a:t>Definición</a:t>
                      </a:r>
                      <a:endParaRPr b="1">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0</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escalar</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1</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vector</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2</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matriz</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3</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conjunto de matrices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4</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imágenes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5</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videos</a:t>
                      </a:r>
                      <a:endParaRPr>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6000"/>
              <a:t>Parte 1:</a:t>
            </a:r>
            <a:endParaRPr sz="6000"/>
          </a:p>
          <a:p>
            <a:pPr indent="0" lvl="0" marL="0" rtl="0" algn="ctr">
              <a:spcBef>
                <a:spcPts val="0"/>
              </a:spcBef>
              <a:spcAft>
                <a:spcPts val="0"/>
              </a:spcAft>
              <a:buNone/>
            </a:pPr>
            <a:r>
              <a:rPr lang="es"/>
              <a:t>Redes Neuronales Artificiales </a:t>
            </a:r>
            <a:endParaRPr/>
          </a:p>
          <a:p>
            <a:pPr indent="0" lvl="0" marL="0" rtl="0" algn="ctr">
              <a:spcBef>
                <a:spcPts val="0"/>
              </a:spcBef>
              <a:spcAft>
                <a:spcPts val="0"/>
              </a:spcAft>
              <a:buNone/>
            </a:pPr>
            <a:r>
              <a:rPr lang="es"/>
              <a:t>(RNA)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TensorFlow</a:t>
            </a:r>
            <a:endParaRPr/>
          </a:p>
        </p:txBody>
      </p:sp>
      <p:sp>
        <p:nvSpPr>
          <p:cNvPr id="189" name="Google Shape;189;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Flow </a:t>
            </a:r>
            <a:r>
              <a:rPr lang="es"/>
              <a:t>- </a:t>
            </a:r>
            <a:r>
              <a:rPr lang="es"/>
              <a:t>estructura de flujo o grafo que es inherente a las redes neuronales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Video: </a:t>
            </a:r>
            <a:r>
              <a:rPr lang="es" u="sng">
                <a:solidFill>
                  <a:schemeClr val="hlink"/>
                </a:solidFill>
                <a:hlinkClick r:id="rId3"/>
              </a:rPr>
              <a:t>https://www.youtube.com/watch?v=atiYXm7JZv0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B729"/>
        </a:solid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490250" y="373950"/>
            <a:ext cx="5618700" cy="234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Entorno de trabajo</a:t>
            </a:r>
            <a:endParaRPr/>
          </a:p>
        </p:txBody>
      </p:sp>
      <p:pic>
        <p:nvPicPr>
          <p:cNvPr id="195" name="Google Shape;195;p33"/>
          <p:cNvPicPr preferRelativeResize="0"/>
          <p:nvPr/>
        </p:nvPicPr>
        <p:blipFill>
          <a:blip r:embed="rId3">
            <a:alphaModFix/>
          </a:blip>
          <a:stretch>
            <a:fillRect/>
          </a:stretch>
        </p:blipFill>
        <p:spPr>
          <a:xfrm>
            <a:off x="6606475" y="812550"/>
            <a:ext cx="1512050" cy="1759200"/>
          </a:xfrm>
          <a:prstGeom prst="rect">
            <a:avLst/>
          </a:prstGeom>
          <a:noFill/>
          <a:ln>
            <a:noFill/>
          </a:ln>
        </p:spPr>
      </p:pic>
      <p:pic>
        <p:nvPicPr>
          <p:cNvPr id="196" name="Google Shape;196;p33"/>
          <p:cNvPicPr preferRelativeResize="0"/>
          <p:nvPr/>
        </p:nvPicPr>
        <p:blipFill>
          <a:blip r:embed="rId4">
            <a:alphaModFix/>
          </a:blip>
          <a:stretch>
            <a:fillRect/>
          </a:stretch>
        </p:blipFill>
        <p:spPr>
          <a:xfrm>
            <a:off x="332688" y="3331475"/>
            <a:ext cx="2573300" cy="1286650"/>
          </a:xfrm>
          <a:prstGeom prst="rect">
            <a:avLst/>
          </a:prstGeom>
          <a:noFill/>
          <a:ln>
            <a:noFill/>
          </a:ln>
        </p:spPr>
      </p:pic>
      <p:pic>
        <p:nvPicPr>
          <p:cNvPr id="197" name="Google Shape;197;p33"/>
          <p:cNvPicPr preferRelativeResize="0"/>
          <p:nvPr/>
        </p:nvPicPr>
        <p:blipFill>
          <a:blip r:embed="rId5">
            <a:alphaModFix/>
          </a:blip>
          <a:stretch>
            <a:fillRect/>
          </a:stretch>
        </p:blipFill>
        <p:spPr>
          <a:xfrm>
            <a:off x="3433650" y="3170162"/>
            <a:ext cx="2072575" cy="1609300"/>
          </a:xfrm>
          <a:prstGeom prst="rect">
            <a:avLst/>
          </a:prstGeom>
          <a:noFill/>
          <a:ln>
            <a:noFill/>
          </a:ln>
        </p:spPr>
      </p:pic>
      <p:pic>
        <p:nvPicPr>
          <p:cNvPr id="198" name="Google Shape;198;p33"/>
          <p:cNvPicPr preferRelativeResize="0"/>
          <p:nvPr/>
        </p:nvPicPr>
        <p:blipFill>
          <a:blip r:embed="rId6">
            <a:alphaModFix/>
          </a:blip>
          <a:stretch>
            <a:fillRect/>
          </a:stretch>
        </p:blipFill>
        <p:spPr>
          <a:xfrm>
            <a:off x="6288252" y="3170150"/>
            <a:ext cx="2148498" cy="160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armar un entorno de trabajo con Anaconda</a:t>
            </a:r>
            <a:endParaRPr/>
          </a:p>
        </p:txBody>
      </p:sp>
      <p:sp>
        <p:nvSpPr>
          <p:cNvPr id="204" name="Google Shape;204;p34"/>
          <p:cNvSpPr txBox="1"/>
          <p:nvPr>
            <p:ph idx="1" type="body"/>
          </p:nvPr>
        </p:nvSpPr>
        <p:spPr>
          <a:xfrm>
            <a:off x="311700" y="1228675"/>
            <a:ext cx="8520600" cy="33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Instalar anaconda. </a:t>
            </a:r>
            <a:r>
              <a:rPr lang="es" u="sng">
                <a:solidFill>
                  <a:schemeClr val="hlink"/>
                </a:solidFill>
                <a:hlinkClick r:id="rId3"/>
              </a:rPr>
              <a:t>https://www.anaconda.com/distribution/</a:t>
            </a:r>
            <a:endParaRPr/>
          </a:p>
          <a:p>
            <a:pPr indent="0" lvl="0" marL="0" rtl="0" algn="l">
              <a:spcBef>
                <a:spcPts val="1600"/>
              </a:spcBef>
              <a:spcAft>
                <a:spcPts val="0"/>
              </a:spcAft>
              <a:buNone/>
            </a:pPr>
            <a:r>
              <a:rPr lang="es"/>
              <a:t>2. Abrir Anaconda prompt e introducir los siguientes comandos:</a:t>
            </a:r>
            <a:endParaRPr/>
          </a:p>
          <a:p>
            <a:pPr indent="0" lvl="0" marL="0" rtl="0" algn="l">
              <a:spcBef>
                <a:spcPts val="1600"/>
              </a:spcBef>
              <a:spcAft>
                <a:spcPts val="0"/>
              </a:spcAft>
              <a:buNone/>
            </a:pPr>
            <a:r>
              <a:rPr lang="es"/>
              <a:t> &gt; conda create -n </a:t>
            </a:r>
            <a:r>
              <a:rPr lang="es">
                <a:solidFill>
                  <a:srgbClr val="FF9900"/>
                </a:solidFill>
              </a:rPr>
              <a:t>tensorflow_env*</a:t>
            </a:r>
            <a:r>
              <a:rPr lang="es"/>
              <a:t> tensorflow</a:t>
            </a:r>
            <a:endParaRPr/>
          </a:p>
          <a:p>
            <a:pPr indent="0" lvl="0" marL="0" rtl="0" algn="l">
              <a:spcBef>
                <a:spcPts val="1600"/>
              </a:spcBef>
              <a:spcAft>
                <a:spcPts val="0"/>
              </a:spcAft>
              <a:buNone/>
            </a:pPr>
            <a:r>
              <a:rPr lang="es"/>
              <a:t> &gt; activate </a:t>
            </a:r>
            <a:r>
              <a:rPr lang="es">
                <a:solidFill>
                  <a:srgbClr val="FF9900"/>
                </a:solidFill>
              </a:rPr>
              <a:t>tensorflow_env</a:t>
            </a:r>
            <a:endParaRPr>
              <a:solidFill>
                <a:srgbClr val="FF9900"/>
              </a:solidFill>
            </a:endParaRPr>
          </a:p>
          <a:p>
            <a:pPr indent="0" lvl="0" marL="0" rtl="0" algn="l">
              <a:spcBef>
                <a:spcPts val="1600"/>
              </a:spcBef>
              <a:spcAft>
                <a:spcPts val="0"/>
              </a:spcAft>
              <a:buNone/>
            </a:pPr>
            <a:r>
              <a:rPr lang="es"/>
              <a:t> &gt; conda install r</a:t>
            </a:r>
            <a:endParaRPr/>
          </a:p>
          <a:p>
            <a:pPr indent="0" lvl="0" marL="0" rtl="0" algn="l">
              <a:spcBef>
                <a:spcPts val="1600"/>
              </a:spcBef>
              <a:spcAft>
                <a:spcPts val="1600"/>
              </a:spcAft>
              <a:buNone/>
            </a:pPr>
            <a:r>
              <a:rPr lang="es"/>
              <a:t> &gt; conda install jupyter notebook</a:t>
            </a:r>
            <a:endParaRPr/>
          </a:p>
        </p:txBody>
      </p:sp>
      <p:sp>
        <p:nvSpPr>
          <p:cNvPr id="205" name="Google Shape;205;p34"/>
          <p:cNvSpPr txBox="1"/>
          <p:nvPr/>
        </p:nvSpPr>
        <p:spPr>
          <a:xfrm>
            <a:off x="311700" y="4548475"/>
            <a:ext cx="85206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9900"/>
                </a:solidFill>
                <a:latin typeface="Source Code Pro"/>
                <a:ea typeface="Source Code Pro"/>
                <a:cs typeface="Source Code Pro"/>
                <a:sym typeface="Source Code Pro"/>
              </a:rPr>
              <a:t>*Nota: acá llamamos tensorflow_env pero puede ser cualquier nombre que te guste!</a:t>
            </a:r>
            <a:endParaRPr>
              <a:solidFill>
                <a:srgbClr val="FF9900"/>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armar un entorno de trabajo con Anaconda</a:t>
            </a:r>
            <a:endParaRPr/>
          </a:p>
        </p:txBody>
      </p:sp>
      <p:sp>
        <p:nvSpPr>
          <p:cNvPr id="211" name="Google Shape;211;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&gt; jupyter kernelspec list</a:t>
            </a:r>
            <a:endParaRPr/>
          </a:p>
          <a:p>
            <a:pPr indent="0" lvl="0" marL="0" rtl="0" algn="l">
              <a:spcBef>
                <a:spcPts val="1600"/>
              </a:spcBef>
              <a:spcAft>
                <a:spcPts val="0"/>
              </a:spcAft>
              <a:buNone/>
            </a:pPr>
            <a:r>
              <a:rPr lang="es"/>
              <a:t>3. Si luego del último comando nos sale available kernels: ir y python3, ya esta nuestro entorno listo. Saltar al paso 5.</a:t>
            </a:r>
            <a:endParaRPr/>
          </a:p>
          <a:p>
            <a:pPr indent="0" lvl="0" marL="0" rtl="0" algn="l">
              <a:spcBef>
                <a:spcPts val="1600"/>
              </a:spcBef>
              <a:spcAft>
                <a:spcPts val="0"/>
              </a:spcAft>
              <a:buNone/>
            </a:pPr>
            <a:r>
              <a:rPr lang="es"/>
              <a:t>4. En caso de que ir no esté como available kernel, introducir:</a:t>
            </a:r>
            <a:endParaRPr/>
          </a:p>
          <a:p>
            <a:pPr indent="0" lvl="0" marL="0" rtl="0" algn="l">
              <a:spcBef>
                <a:spcPts val="1600"/>
              </a:spcBef>
              <a:spcAft>
                <a:spcPts val="0"/>
              </a:spcAft>
              <a:buNone/>
            </a:pPr>
            <a:r>
              <a:rPr lang="es"/>
              <a:t> &gt; conda config --add channels r</a:t>
            </a:r>
            <a:endParaRPr/>
          </a:p>
          <a:p>
            <a:pPr indent="0" lvl="0" marL="0" rtl="0" algn="l">
              <a:spcBef>
                <a:spcPts val="1600"/>
              </a:spcBef>
              <a:spcAft>
                <a:spcPts val="1600"/>
              </a:spcAft>
              <a:buNone/>
            </a:pPr>
            <a:r>
              <a:rPr lang="es"/>
              <a:t> &gt; conda install --yes r-irkernel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armar un entorno de trabajo con Anaconda</a:t>
            </a:r>
            <a:endParaRPr/>
          </a:p>
        </p:txBody>
      </p:sp>
      <p:sp>
        <p:nvSpPr>
          <p:cNvPr id="217" name="Google Shape;217;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Abrir Jupyter:</a:t>
            </a:r>
            <a:endParaRPr/>
          </a:p>
          <a:p>
            <a:pPr indent="0" lvl="0" marL="0" rtl="0" algn="l">
              <a:spcBef>
                <a:spcPts val="1600"/>
              </a:spcBef>
              <a:spcAft>
                <a:spcPts val="0"/>
              </a:spcAft>
              <a:buNone/>
            </a:pPr>
            <a:r>
              <a:rPr lang="es"/>
              <a:t> &gt; jupyter notebook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sz="1600">
                <a:solidFill>
                  <a:srgbClr val="1C4587"/>
                </a:solidFill>
              </a:rPr>
              <a:t>Se va a abrir en el explorador una pantalla donde verás tus carpetas. Posicionate en la carpeta donde quieras abrir o crear una Notebook, y listo!</a:t>
            </a:r>
            <a:endParaRPr sz="1600">
              <a:solidFill>
                <a:srgbClr val="1C4587"/>
              </a:solidFill>
            </a:endParaRPr>
          </a:p>
          <a:p>
            <a:pPr indent="0" lvl="0" marL="0" rtl="0" algn="l">
              <a:spcBef>
                <a:spcPts val="1600"/>
              </a:spcBef>
              <a:spcAft>
                <a:spcPts val="1600"/>
              </a:spcAft>
              <a:buNone/>
            </a:pPr>
            <a:r>
              <a:rPr lang="es" sz="1600">
                <a:solidFill>
                  <a:srgbClr val="1C4587"/>
                </a:solidFill>
              </a:rPr>
              <a:t>Dentro de la Notebook, podés volcar código en R normalmente. Con </a:t>
            </a:r>
            <a:r>
              <a:rPr b="1" lang="es" sz="1600">
                <a:solidFill>
                  <a:srgbClr val="1C4587"/>
                </a:solidFill>
              </a:rPr>
              <a:t>Ctrl+Enter</a:t>
            </a:r>
            <a:r>
              <a:rPr lang="es" sz="1600">
                <a:solidFill>
                  <a:srgbClr val="1C4587"/>
                </a:solidFill>
              </a:rPr>
              <a:t> se ejecutan las celdas, y con </a:t>
            </a:r>
            <a:r>
              <a:rPr b="1" lang="es" sz="1600">
                <a:solidFill>
                  <a:srgbClr val="1C4587"/>
                </a:solidFill>
              </a:rPr>
              <a:t>Alt+Enter</a:t>
            </a:r>
            <a:r>
              <a:rPr lang="es" sz="1600">
                <a:solidFill>
                  <a:srgbClr val="1C4587"/>
                </a:solidFill>
              </a:rPr>
              <a:t>, se ejecuta y agrega una celda nueva debajo.</a:t>
            </a:r>
            <a:endParaRPr sz="1600">
              <a:solidFill>
                <a:srgbClr val="1C458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Otra opción: Google colab</a:t>
            </a:r>
            <a:endParaRPr/>
          </a:p>
        </p:txBody>
      </p:sp>
      <p:sp>
        <p:nvSpPr>
          <p:cNvPr id="223" name="Google Shape;223;p37"/>
          <p:cNvSpPr txBox="1"/>
          <p:nvPr>
            <p:ph idx="1" type="body"/>
          </p:nvPr>
        </p:nvSpPr>
        <p:spPr>
          <a:xfrm>
            <a:off x="311700" y="1228675"/>
            <a:ext cx="8520600" cy="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u="sng">
                <a:solidFill>
                  <a:srgbClr val="FFFFFF"/>
                </a:solidFill>
                <a:highlight>
                  <a:srgbClr val="FF9900"/>
                </a:highlight>
                <a:hlinkClick r:id="rId3"/>
              </a:rPr>
              <a:t>https://colab.research.google.com/</a:t>
            </a:r>
            <a:endParaRPr sz="2400">
              <a:solidFill>
                <a:srgbClr val="FFFFFF"/>
              </a:solidFill>
              <a:highlight>
                <a:srgbClr val="FF9900"/>
              </a:highlight>
            </a:endParaRPr>
          </a:p>
          <a:p>
            <a:pPr indent="0" lvl="0" marL="0" rtl="0" algn="l">
              <a:spcBef>
                <a:spcPts val="1600"/>
              </a:spcBef>
              <a:spcAft>
                <a:spcPts val="1600"/>
              </a:spcAft>
              <a:buNone/>
            </a:pPr>
            <a:r>
              <a:t/>
            </a:r>
            <a:endParaRPr sz="2400">
              <a:solidFill>
                <a:srgbClr val="FFFFFF"/>
              </a:solidFill>
              <a:highlight>
                <a:srgbClr val="FF9900"/>
              </a:highlight>
            </a:endParaRPr>
          </a:p>
        </p:txBody>
      </p:sp>
      <p:pic>
        <p:nvPicPr>
          <p:cNvPr id="224" name="Google Shape;224;p37"/>
          <p:cNvPicPr preferRelativeResize="0"/>
          <p:nvPr/>
        </p:nvPicPr>
        <p:blipFill>
          <a:blip r:embed="rId4">
            <a:alphaModFix/>
          </a:blip>
          <a:stretch>
            <a:fillRect/>
          </a:stretch>
        </p:blipFill>
        <p:spPr>
          <a:xfrm>
            <a:off x="2561950" y="2308850"/>
            <a:ext cx="4020100" cy="214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Otra opción: Rstudio</a:t>
            </a:r>
            <a:endParaRPr/>
          </a:p>
        </p:txBody>
      </p:sp>
      <p:sp>
        <p:nvSpPr>
          <p:cNvPr id="230" name="Google Shape;230;p38"/>
          <p:cNvSpPr txBox="1"/>
          <p:nvPr>
            <p:ph idx="1" type="body"/>
          </p:nvPr>
        </p:nvSpPr>
        <p:spPr>
          <a:xfrm>
            <a:off x="311700" y="2629450"/>
            <a:ext cx="8520600" cy="22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Librerías:</a:t>
            </a:r>
            <a:endParaRPr/>
          </a:p>
          <a:p>
            <a:pPr indent="-342900" lvl="0" marL="457200" rtl="0" algn="l">
              <a:spcBef>
                <a:spcPts val="1600"/>
              </a:spcBef>
              <a:spcAft>
                <a:spcPts val="0"/>
              </a:spcAft>
              <a:buSzPts val="1800"/>
              <a:buChar char="●"/>
            </a:pPr>
            <a:r>
              <a:rPr lang="es"/>
              <a:t>dplyr</a:t>
            </a:r>
            <a:endParaRPr/>
          </a:p>
          <a:p>
            <a:pPr indent="-342900" lvl="0" marL="457200" rtl="0" algn="l">
              <a:spcBef>
                <a:spcPts val="0"/>
              </a:spcBef>
              <a:spcAft>
                <a:spcPts val="0"/>
              </a:spcAft>
              <a:buSzPts val="1800"/>
              <a:buChar char="●"/>
            </a:pPr>
            <a:r>
              <a:rPr lang="es"/>
              <a:t>tidyverse</a:t>
            </a:r>
            <a:endParaRPr/>
          </a:p>
          <a:p>
            <a:pPr indent="-342900" lvl="0" marL="457200" rtl="0" algn="l">
              <a:spcBef>
                <a:spcPts val="0"/>
              </a:spcBef>
              <a:spcAft>
                <a:spcPts val="0"/>
              </a:spcAft>
              <a:buSzPts val="1800"/>
              <a:buChar char="●"/>
            </a:pPr>
            <a:r>
              <a:rPr lang="es"/>
              <a:t>tfestimators</a:t>
            </a:r>
            <a:endParaRPr/>
          </a:p>
          <a:p>
            <a:pPr indent="-342900" lvl="0" marL="457200" rtl="0" algn="l">
              <a:spcBef>
                <a:spcPts val="0"/>
              </a:spcBef>
              <a:spcAft>
                <a:spcPts val="0"/>
              </a:spcAft>
              <a:buSzPts val="1800"/>
              <a:buChar char="●"/>
            </a:pPr>
            <a:r>
              <a:rPr lang="es"/>
              <a:t>keras</a:t>
            </a:r>
            <a:endParaRPr/>
          </a:p>
          <a:p>
            <a:pPr indent="-342900" lvl="0" marL="457200" rtl="0" algn="l">
              <a:spcBef>
                <a:spcPts val="0"/>
              </a:spcBef>
              <a:spcAft>
                <a:spcPts val="0"/>
              </a:spcAft>
              <a:buSzPts val="1800"/>
              <a:buChar char="●"/>
            </a:pPr>
            <a:r>
              <a:rPr lang="es"/>
              <a:t>tensorflow</a:t>
            </a:r>
            <a:endParaRPr/>
          </a:p>
          <a:p>
            <a:pPr indent="0" lvl="0" marL="0" rtl="0" algn="l">
              <a:spcBef>
                <a:spcPts val="1600"/>
              </a:spcBef>
              <a:spcAft>
                <a:spcPts val="1600"/>
              </a:spcAft>
              <a:buNone/>
            </a:pPr>
            <a:r>
              <a:t/>
            </a:r>
            <a:endParaRPr/>
          </a:p>
        </p:txBody>
      </p:sp>
      <p:pic>
        <p:nvPicPr>
          <p:cNvPr id="231" name="Google Shape;231;p38"/>
          <p:cNvPicPr preferRelativeResize="0"/>
          <p:nvPr/>
        </p:nvPicPr>
        <p:blipFill>
          <a:blip r:embed="rId3">
            <a:alphaModFix/>
          </a:blip>
          <a:stretch>
            <a:fillRect/>
          </a:stretch>
        </p:blipFill>
        <p:spPr>
          <a:xfrm>
            <a:off x="2767013" y="1228663"/>
            <a:ext cx="3609975" cy="1266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Nuestro caso de estudio:</a:t>
            </a:r>
            <a:endParaRPr/>
          </a:p>
          <a:p>
            <a:pPr indent="0" lvl="0" marL="0" rtl="0" algn="l">
              <a:spcBef>
                <a:spcPts val="0"/>
              </a:spcBef>
              <a:spcAft>
                <a:spcPts val="0"/>
              </a:spcAft>
              <a:buNone/>
            </a:pPr>
            <a:r>
              <a:rPr lang="es">
                <a:solidFill>
                  <a:srgbClr val="4C1130"/>
                </a:solidFill>
              </a:rPr>
              <a:t>reconocimiento de actividad humana con smartphones</a:t>
            </a:r>
            <a:endParaRPr>
              <a:solidFill>
                <a:srgbClr val="4C113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Reconocimiento de actividad humana con smartphones</a:t>
            </a:r>
            <a:endParaRPr/>
          </a:p>
        </p:txBody>
      </p:sp>
      <p:sp>
        <p:nvSpPr>
          <p:cNvPr id="242" name="Google Shape;242;p40"/>
          <p:cNvSpPr txBox="1"/>
          <p:nvPr>
            <p:ph idx="1" type="body"/>
          </p:nvPr>
        </p:nvSpPr>
        <p:spPr>
          <a:xfrm>
            <a:off x="311700" y="1812875"/>
            <a:ext cx="8520600" cy="27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base de datos de reconocimiento de actividad humana se creó a partir de las grabaciones de 30 participantes del estudio que realizaban actividades de la vida diaria mientras portaban un smartphone montado en la cintura con sensores de inercia integrados. El objetivo es clasificar las actividades en una de las seis actividades realizadas.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Reconocimiento de actividad humana con smartphones</a:t>
            </a:r>
            <a:endParaRPr/>
          </a:p>
        </p:txBody>
      </p:sp>
      <p:sp>
        <p:nvSpPr>
          <p:cNvPr id="248" name="Google Shape;248;p41"/>
          <p:cNvSpPr txBox="1"/>
          <p:nvPr>
            <p:ph idx="1" type="body"/>
          </p:nvPr>
        </p:nvSpPr>
        <p:spPr>
          <a:xfrm>
            <a:off x="311700" y="1812875"/>
            <a:ext cx="8520600" cy="27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Acelerómetro triaxial: se utiliza para la medición de vibraciones en tres ejes perpendiculares: X, Y y Z.</a:t>
            </a:r>
            <a:endParaRPr/>
          </a:p>
          <a:p>
            <a:pPr indent="0" lvl="0" marL="0" rtl="0" algn="l">
              <a:spcBef>
                <a:spcPts val="1600"/>
              </a:spcBef>
              <a:spcAft>
                <a:spcPts val="0"/>
              </a:spcAft>
              <a:buNone/>
            </a:pPr>
            <a:r>
              <a:rPr lang="es"/>
              <a:t>‘Jerk’: función definida como la tasa de cambio de la aceleración con respecto al tiempo.</a:t>
            </a:r>
            <a:endParaRPr/>
          </a:p>
          <a:p>
            <a:pPr indent="0" lvl="0" marL="0" rtl="0" algn="l">
              <a:spcBef>
                <a:spcPts val="1600"/>
              </a:spcBef>
              <a:spcAft>
                <a:spcPts val="1600"/>
              </a:spcAft>
              <a:buNone/>
            </a:pPr>
            <a:r>
              <a:rPr lang="es"/>
              <a:t>‘Mag’: indica magnitud de la señal.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Perceptrón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Descripción de las variables en la base</a:t>
            </a:r>
            <a:endParaRPr/>
          </a:p>
        </p:txBody>
      </p:sp>
      <p:sp>
        <p:nvSpPr>
          <p:cNvPr id="254" name="Google Shape;254;p42"/>
          <p:cNvSpPr txBox="1"/>
          <p:nvPr>
            <p:ph idx="1" type="body"/>
          </p:nvPr>
        </p:nvSpPr>
        <p:spPr>
          <a:xfrm>
            <a:off x="311700" y="15334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características seleccionadas para esta base de datos provienen del acelerómetro y giroscopio de señales brutas triaxiales </a:t>
            </a:r>
            <a:r>
              <a:rPr b="1" lang="es"/>
              <a:t>tAcc-XYZ</a:t>
            </a:r>
            <a:r>
              <a:rPr lang="es"/>
              <a:t> y </a:t>
            </a:r>
            <a:r>
              <a:rPr b="1" lang="es"/>
              <a:t>tGyro-XYZ</a:t>
            </a:r>
            <a:r>
              <a:rPr lang="es"/>
              <a:t>. </a:t>
            </a:r>
            <a:endParaRPr/>
          </a:p>
          <a:p>
            <a:pPr indent="0" lvl="0" marL="0" rtl="0" algn="l">
              <a:spcBef>
                <a:spcPts val="1600"/>
              </a:spcBef>
              <a:spcAft>
                <a:spcPts val="0"/>
              </a:spcAft>
              <a:buNone/>
            </a:pPr>
            <a:r>
              <a:rPr lang="es"/>
              <a:t>Estas señales de dominio de tiempo (prefijo 't' para denotar el tiempo) se capturaron a una velocidad constante de 50 Hz. </a:t>
            </a:r>
            <a:endParaRPr/>
          </a:p>
          <a:p>
            <a:pPr indent="0" lvl="0" marL="0" rtl="0" algn="l">
              <a:spcBef>
                <a:spcPts val="1600"/>
              </a:spcBef>
              <a:spcAft>
                <a:spcPts val="0"/>
              </a:spcAft>
              <a:buNone/>
            </a:pPr>
            <a:r>
              <a:rPr lang="es"/>
              <a:t>La señal de aceleración se separó en señales de aceleración de cuerpo y gravedad (</a:t>
            </a:r>
            <a:r>
              <a:rPr b="1" lang="es"/>
              <a:t>tBodyAcc-XYZ</a:t>
            </a:r>
            <a:r>
              <a:rPr lang="es"/>
              <a:t> y </a:t>
            </a:r>
            <a:r>
              <a:rPr b="1" lang="es"/>
              <a:t>tGravityAcc-XYZ</a:t>
            </a:r>
            <a:r>
              <a:rPr lang="es"/>
              <a:t>).</a:t>
            </a:r>
            <a:endParaRPr/>
          </a:p>
          <a:p>
            <a:pPr indent="0" lvl="0" marL="0" rtl="0" algn="l">
              <a:spcBef>
                <a:spcPts val="1600"/>
              </a:spcBef>
              <a:spcAft>
                <a:spcPts val="1600"/>
              </a:spcAft>
              <a:buNone/>
            </a:pPr>
            <a:r>
              <a:rPr lang="es" sz="1200"/>
              <a:t>Fuente: </a:t>
            </a:r>
            <a:r>
              <a:rPr lang="es" sz="1200" u="sng">
                <a:solidFill>
                  <a:schemeClr val="hlink"/>
                </a:solidFill>
                <a:hlinkClick r:id="rId3"/>
              </a:rPr>
              <a:t>https://github.com/markdregan/K-Nearest-Neighbors-with-Dynamic-Time-Warping/blob/master/data/UCI-HAR-Dataset/features_info.txt</a:t>
            </a:r>
            <a:r>
              <a:rPr lang="es" sz="1200"/>
              <a:t>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3"/>
          <p:cNvSpPr txBox="1"/>
          <p:nvPr>
            <p:ph idx="1" type="body"/>
          </p:nvPr>
        </p:nvSpPr>
        <p:spPr>
          <a:xfrm>
            <a:off x="311700" y="14572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t>
            </a:r>
            <a:r>
              <a:rPr lang="es"/>
              <a:t>a aceleración lineal del cuerpo y la velocidad angular se derivaron a tiempo para obtener señales Jerk (</a:t>
            </a:r>
            <a:r>
              <a:rPr b="1" lang="es"/>
              <a:t>tBodyAccJerk-XYZ</a:t>
            </a:r>
            <a:r>
              <a:rPr lang="es"/>
              <a:t> y </a:t>
            </a:r>
            <a:r>
              <a:rPr b="1" lang="es"/>
              <a:t>tBodyGyroJerk-XYZ</a:t>
            </a:r>
            <a:r>
              <a:rPr lang="es"/>
              <a:t>). </a:t>
            </a:r>
            <a:endParaRPr/>
          </a:p>
          <a:p>
            <a:pPr indent="0" lvl="0" marL="0" rtl="0" algn="l">
              <a:spcBef>
                <a:spcPts val="1600"/>
              </a:spcBef>
              <a:spcAft>
                <a:spcPts val="0"/>
              </a:spcAft>
              <a:buNone/>
            </a:pPr>
            <a:r>
              <a:rPr lang="es"/>
              <a:t>También se calculó la magnitud de estas señales tridimensionales utilizando la norma euclidiana (</a:t>
            </a:r>
            <a:r>
              <a:rPr b="1" lang="es"/>
              <a:t>tBodyAccMag</a:t>
            </a:r>
            <a:r>
              <a:rPr lang="es"/>
              <a:t>, </a:t>
            </a:r>
            <a:r>
              <a:rPr b="1" lang="es"/>
              <a:t>tGravityAccMag</a:t>
            </a:r>
            <a:r>
              <a:rPr lang="es"/>
              <a:t>, </a:t>
            </a:r>
            <a:r>
              <a:rPr b="1" lang="es"/>
              <a:t>tBodyAccJerkMag</a:t>
            </a:r>
            <a:r>
              <a:rPr lang="es"/>
              <a:t>, </a:t>
            </a:r>
            <a:r>
              <a:rPr b="1" lang="es"/>
              <a:t>tBodyGyroMag</a:t>
            </a:r>
            <a:r>
              <a:rPr lang="es"/>
              <a:t>, </a:t>
            </a:r>
            <a:r>
              <a:rPr b="1" lang="es"/>
              <a:t>tBodyGyroJerkMag</a:t>
            </a:r>
            <a:r>
              <a:rPr lang="es"/>
              <a:t>).</a:t>
            </a:r>
            <a:endParaRPr/>
          </a:p>
          <a:p>
            <a:pPr indent="0" lvl="0" marL="0" rtl="0" algn="l">
              <a:spcBef>
                <a:spcPts val="1600"/>
              </a:spcBef>
              <a:spcAft>
                <a:spcPts val="0"/>
              </a:spcAft>
              <a:buNone/>
            </a:pPr>
            <a:r>
              <a:rPr lang="es" sz="1200"/>
              <a:t>Fuente: </a:t>
            </a:r>
            <a:r>
              <a:rPr lang="es" sz="1200" u="sng">
                <a:solidFill>
                  <a:schemeClr val="accent5"/>
                </a:solidFill>
                <a:hlinkClick r:id="rId3"/>
              </a:rPr>
              <a:t>https://github.com/markdregan/K-Nearest-Neighbors-with-Dynamic-Time-Warping/blob/master/data/UCI-HAR-Dataset/features_info.txt</a:t>
            </a:r>
            <a:r>
              <a:rPr lang="es" sz="1200"/>
              <a:t> </a:t>
            </a:r>
            <a:endParaRPr sz="1200"/>
          </a:p>
          <a:p>
            <a:pPr indent="0" lvl="0" marL="0" rtl="0" algn="l">
              <a:spcBef>
                <a:spcPts val="1600"/>
              </a:spcBef>
              <a:spcAft>
                <a:spcPts val="1600"/>
              </a:spcAft>
              <a:buNone/>
            </a:pPr>
            <a:r>
              <a:t/>
            </a:r>
            <a:endParaRPr/>
          </a:p>
        </p:txBody>
      </p:sp>
      <p:sp>
        <p:nvSpPr>
          <p:cNvPr id="260" name="Google Shape;260;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Descripción de las variables en la 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idx="1" type="body"/>
          </p:nvPr>
        </p:nvSpPr>
        <p:spPr>
          <a:xfrm>
            <a:off x="311700" y="14572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se aplicó una Transformada rápida de Fourier (FFT) a algunas de estas señales que producen </a:t>
            </a:r>
            <a:r>
              <a:rPr b="1" lang="es"/>
              <a:t>fBodyAcc-XYZ</a:t>
            </a:r>
            <a:r>
              <a:rPr lang="es"/>
              <a:t>, </a:t>
            </a:r>
            <a:r>
              <a:rPr b="1" lang="es"/>
              <a:t>fBodyAccJerk-XYZ</a:t>
            </a:r>
            <a:r>
              <a:rPr lang="es"/>
              <a:t>, </a:t>
            </a:r>
            <a:r>
              <a:rPr b="1" lang="es"/>
              <a:t>fBodyGyro-XYZ</a:t>
            </a:r>
            <a:r>
              <a:rPr lang="es"/>
              <a:t>, </a:t>
            </a:r>
            <a:r>
              <a:rPr b="1" lang="es"/>
              <a:t>fBodyAccJerkMag</a:t>
            </a:r>
            <a:r>
              <a:rPr lang="es"/>
              <a:t>, </a:t>
            </a:r>
            <a:r>
              <a:rPr b="1" lang="es"/>
              <a:t>fBodyGyroMag</a:t>
            </a:r>
            <a:r>
              <a:rPr lang="es"/>
              <a:t>, </a:t>
            </a:r>
            <a:r>
              <a:rPr b="1" lang="es"/>
              <a:t>fBodyGyroJerkMag</a:t>
            </a:r>
            <a:r>
              <a:rPr lang="es"/>
              <a:t>. (Tenga en cuenta la 'f' para indicar señales de dominio de frecuencia).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sz="1200"/>
              <a:t>Fuente: </a:t>
            </a:r>
            <a:r>
              <a:rPr lang="es" sz="1200" u="sng">
                <a:solidFill>
                  <a:schemeClr val="accent5"/>
                </a:solidFill>
                <a:hlinkClick r:id="rId3"/>
              </a:rPr>
              <a:t>https://github.com/markdregan/K-Nearest-Neighbors-with-Dynamic-Time-Warping/blob/master/data/UCI-HAR-Dataset/features_info.txt</a:t>
            </a:r>
            <a:r>
              <a:rPr lang="es" sz="1200"/>
              <a:t> </a:t>
            </a:r>
            <a:endParaRPr sz="1200"/>
          </a:p>
          <a:p>
            <a:pPr indent="0" lvl="0" marL="0" rtl="0" algn="l">
              <a:spcBef>
                <a:spcPts val="1600"/>
              </a:spcBef>
              <a:spcAft>
                <a:spcPts val="1600"/>
              </a:spcAft>
              <a:buNone/>
            </a:pPr>
            <a:r>
              <a:t/>
            </a:r>
            <a:endParaRPr/>
          </a:p>
        </p:txBody>
      </p:sp>
      <p:sp>
        <p:nvSpPr>
          <p:cNvPr id="266" name="Google Shape;266;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Descripción de las variables en la base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Transformada de fourier</a:t>
            </a:r>
            <a:endParaRPr/>
          </a:p>
        </p:txBody>
      </p:sp>
      <p:pic>
        <p:nvPicPr>
          <p:cNvPr id="272" name="Google Shape;272;p45"/>
          <p:cNvPicPr preferRelativeResize="0"/>
          <p:nvPr/>
        </p:nvPicPr>
        <p:blipFill>
          <a:blip r:embed="rId3">
            <a:alphaModFix/>
          </a:blip>
          <a:stretch>
            <a:fillRect/>
          </a:stretch>
        </p:blipFill>
        <p:spPr>
          <a:xfrm>
            <a:off x="1647825" y="1246250"/>
            <a:ext cx="5848350" cy="3367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idx="1" type="body"/>
          </p:nvPr>
        </p:nvSpPr>
        <p:spPr>
          <a:xfrm>
            <a:off x="311700" y="1533475"/>
            <a:ext cx="39999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tBodyAcc-XYZ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tGravityAcc-XYZ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tBodyAccJerk-XYZ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tBodyGyro-XYZ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tBodyGyroJerk-XYZ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tBodyAccMag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tGravityAccMag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tBodyAccJerkMag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tBodyGyroMag</a:t>
            </a:r>
            <a:endParaRPr sz="1800"/>
          </a:p>
        </p:txBody>
      </p:sp>
      <p:sp>
        <p:nvSpPr>
          <p:cNvPr id="278" name="Google Shape;278;p46"/>
          <p:cNvSpPr txBox="1"/>
          <p:nvPr>
            <p:ph idx="2" type="body"/>
          </p:nvPr>
        </p:nvSpPr>
        <p:spPr>
          <a:xfrm>
            <a:off x="4832400" y="1533475"/>
            <a:ext cx="39999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tBodyGyroJerkMag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fBodyAcc-XYZ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fBodyAccJerk-XYZ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fBodyGyro-XYZ</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fBodyAccMag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fBodyAccJerkMag</a:t>
            </a:r>
            <a:endParaRPr sz="1800">
              <a:solidFill>
                <a:srgbClr val="24292E"/>
              </a:solidFill>
              <a:highlight>
                <a:srgbClr val="FFFFFF"/>
              </a:highlight>
            </a:endParaRPr>
          </a:p>
          <a:p>
            <a:pPr indent="-342900" lvl="0" marL="457200" rtl="0" algn="l">
              <a:lnSpc>
                <a:spcPct val="100000"/>
              </a:lnSpc>
              <a:spcBef>
                <a:spcPts val="0"/>
              </a:spcBef>
              <a:spcAft>
                <a:spcPts val="0"/>
              </a:spcAft>
              <a:buClr>
                <a:srgbClr val="24292E"/>
              </a:buClr>
              <a:buSzPts val="1800"/>
              <a:buChar char="●"/>
            </a:pPr>
            <a:r>
              <a:rPr lang="es" sz="1800">
                <a:solidFill>
                  <a:srgbClr val="24292E"/>
                </a:solidFill>
                <a:highlight>
                  <a:srgbClr val="FFFFFF"/>
                </a:highlight>
              </a:rPr>
              <a:t>fBodyGyroMag</a:t>
            </a:r>
            <a:endParaRPr sz="1800">
              <a:solidFill>
                <a:srgbClr val="24292E"/>
              </a:solidFill>
              <a:highlight>
                <a:srgbClr val="FFFFFF"/>
              </a:highlight>
            </a:endParaRPr>
          </a:p>
          <a:p>
            <a:pPr indent="-342900" lvl="0" marL="457200" rtl="0" algn="l">
              <a:lnSpc>
                <a:spcPct val="142857"/>
              </a:lnSpc>
              <a:spcBef>
                <a:spcPts val="0"/>
              </a:spcBef>
              <a:spcAft>
                <a:spcPts val="0"/>
              </a:spcAft>
              <a:buClr>
                <a:srgbClr val="24292E"/>
              </a:buClr>
              <a:buSzPts val="1800"/>
              <a:buChar char="●"/>
            </a:pPr>
            <a:r>
              <a:rPr lang="es" sz="1800">
                <a:solidFill>
                  <a:srgbClr val="24292E"/>
                </a:solidFill>
                <a:highlight>
                  <a:srgbClr val="FFFFFF"/>
                </a:highlight>
              </a:rPr>
              <a:t>fBodyGyroJerkMag</a:t>
            </a:r>
            <a:endParaRPr sz="1800"/>
          </a:p>
        </p:txBody>
      </p:sp>
      <p:sp>
        <p:nvSpPr>
          <p:cNvPr id="279" name="Google Shape;279;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variables en la base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ph idx="1" type="body"/>
          </p:nvPr>
        </p:nvSpPr>
        <p:spPr>
          <a:xfrm>
            <a:off x="311700" y="1533475"/>
            <a:ext cx="39999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4292E"/>
              </a:buClr>
              <a:buSzPts val="1800"/>
              <a:buChar char="●"/>
            </a:pPr>
            <a:r>
              <a:rPr lang="es" sz="1800"/>
              <a:t>mean()</a:t>
            </a:r>
            <a:endParaRPr sz="1800"/>
          </a:p>
          <a:p>
            <a:pPr indent="-342900" lvl="0" marL="457200" rtl="0" algn="l">
              <a:lnSpc>
                <a:spcPct val="100000"/>
              </a:lnSpc>
              <a:spcBef>
                <a:spcPts val="0"/>
              </a:spcBef>
              <a:spcAft>
                <a:spcPts val="0"/>
              </a:spcAft>
              <a:buClr>
                <a:srgbClr val="24292E"/>
              </a:buClr>
              <a:buSzPts val="1800"/>
              <a:buChar char="●"/>
            </a:pPr>
            <a:r>
              <a:rPr lang="es" sz="1800"/>
              <a:t>std()</a:t>
            </a:r>
            <a:endParaRPr sz="1800"/>
          </a:p>
          <a:p>
            <a:pPr indent="-342900" lvl="0" marL="457200" rtl="0" algn="l">
              <a:lnSpc>
                <a:spcPct val="100000"/>
              </a:lnSpc>
              <a:spcBef>
                <a:spcPts val="0"/>
              </a:spcBef>
              <a:spcAft>
                <a:spcPts val="0"/>
              </a:spcAft>
              <a:buClr>
                <a:srgbClr val="24292E"/>
              </a:buClr>
              <a:buSzPts val="1800"/>
              <a:buChar char="●"/>
            </a:pPr>
            <a:r>
              <a:rPr lang="es" sz="1800"/>
              <a:t>mad() </a:t>
            </a:r>
            <a:endParaRPr sz="1800"/>
          </a:p>
          <a:p>
            <a:pPr indent="-342900" lvl="0" marL="457200" rtl="0" algn="l">
              <a:lnSpc>
                <a:spcPct val="100000"/>
              </a:lnSpc>
              <a:spcBef>
                <a:spcPts val="0"/>
              </a:spcBef>
              <a:spcAft>
                <a:spcPts val="0"/>
              </a:spcAft>
              <a:buClr>
                <a:srgbClr val="24292E"/>
              </a:buClr>
              <a:buSzPts val="1800"/>
              <a:buChar char="●"/>
            </a:pPr>
            <a:r>
              <a:rPr lang="es" sz="1800"/>
              <a:t>max()</a:t>
            </a:r>
            <a:endParaRPr sz="1800"/>
          </a:p>
          <a:p>
            <a:pPr indent="-342900" lvl="0" marL="457200" rtl="0" algn="l">
              <a:lnSpc>
                <a:spcPct val="100000"/>
              </a:lnSpc>
              <a:spcBef>
                <a:spcPts val="0"/>
              </a:spcBef>
              <a:spcAft>
                <a:spcPts val="0"/>
              </a:spcAft>
              <a:buClr>
                <a:srgbClr val="24292E"/>
              </a:buClr>
              <a:buSzPts val="1800"/>
              <a:buChar char="●"/>
            </a:pPr>
            <a:r>
              <a:rPr lang="es" sz="1800"/>
              <a:t>min()</a:t>
            </a:r>
            <a:endParaRPr sz="1800"/>
          </a:p>
          <a:p>
            <a:pPr indent="-342900" lvl="0" marL="457200" rtl="0" algn="l">
              <a:lnSpc>
                <a:spcPct val="100000"/>
              </a:lnSpc>
              <a:spcBef>
                <a:spcPts val="0"/>
              </a:spcBef>
              <a:spcAft>
                <a:spcPts val="0"/>
              </a:spcAft>
              <a:buClr>
                <a:srgbClr val="24292E"/>
              </a:buClr>
              <a:buSzPts val="1800"/>
              <a:buChar char="●"/>
            </a:pPr>
            <a:r>
              <a:rPr lang="es" sz="1800"/>
              <a:t>sma()</a:t>
            </a:r>
            <a:endParaRPr sz="1800"/>
          </a:p>
          <a:p>
            <a:pPr indent="-342900" lvl="0" marL="457200" rtl="0" algn="l">
              <a:lnSpc>
                <a:spcPct val="100000"/>
              </a:lnSpc>
              <a:spcBef>
                <a:spcPts val="0"/>
              </a:spcBef>
              <a:spcAft>
                <a:spcPts val="0"/>
              </a:spcAft>
              <a:buClr>
                <a:srgbClr val="24292E"/>
              </a:buClr>
              <a:buSzPts val="1800"/>
              <a:buChar char="●"/>
            </a:pPr>
            <a:r>
              <a:rPr lang="es" sz="1800"/>
              <a:t>energy()</a:t>
            </a:r>
            <a:endParaRPr sz="1800"/>
          </a:p>
          <a:p>
            <a:pPr indent="-342900" lvl="0" marL="457200" rtl="0" algn="l">
              <a:lnSpc>
                <a:spcPct val="100000"/>
              </a:lnSpc>
              <a:spcBef>
                <a:spcPts val="0"/>
              </a:spcBef>
              <a:spcAft>
                <a:spcPts val="0"/>
              </a:spcAft>
              <a:buClr>
                <a:srgbClr val="24292E"/>
              </a:buClr>
              <a:buSzPts val="1800"/>
              <a:buChar char="●"/>
            </a:pPr>
            <a:r>
              <a:rPr lang="es" sz="1800"/>
              <a:t>iqr() </a:t>
            </a:r>
            <a:endParaRPr sz="1800"/>
          </a:p>
          <a:p>
            <a:pPr indent="-342900" lvl="0" marL="457200" rtl="0" algn="l">
              <a:lnSpc>
                <a:spcPct val="100000"/>
              </a:lnSpc>
              <a:spcBef>
                <a:spcPts val="0"/>
              </a:spcBef>
              <a:spcAft>
                <a:spcPts val="0"/>
              </a:spcAft>
              <a:buSzPts val="1800"/>
              <a:buChar char="●"/>
            </a:pPr>
            <a:r>
              <a:rPr lang="es" sz="1800"/>
              <a:t>entropy()</a:t>
            </a:r>
            <a:endParaRPr sz="1800"/>
          </a:p>
        </p:txBody>
      </p:sp>
      <p:sp>
        <p:nvSpPr>
          <p:cNvPr id="285" name="Google Shape;285;p47"/>
          <p:cNvSpPr txBox="1"/>
          <p:nvPr>
            <p:ph idx="2" type="body"/>
          </p:nvPr>
        </p:nvSpPr>
        <p:spPr>
          <a:xfrm>
            <a:off x="4832400" y="1533475"/>
            <a:ext cx="39999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4292E"/>
              </a:buClr>
              <a:buSzPts val="1800"/>
              <a:buChar char="●"/>
            </a:pPr>
            <a:r>
              <a:rPr lang="es" sz="1800"/>
              <a:t>arCoeff()</a:t>
            </a:r>
            <a:endParaRPr sz="1800"/>
          </a:p>
          <a:p>
            <a:pPr indent="-342900" lvl="0" marL="457200" rtl="0" algn="l">
              <a:lnSpc>
                <a:spcPct val="100000"/>
              </a:lnSpc>
              <a:spcBef>
                <a:spcPts val="0"/>
              </a:spcBef>
              <a:spcAft>
                <a:spcPts val="0"/>
              </a:spcAft>
              <a:buClr>
                <a:srgbClr val="24292E"/>
              </a:buClr>
              <a:buSzPts val="1800"/>
              <a:buChar char="●"/>
            </a:pPr>
            <a:r>
              <a:rPr lang="es" sz="1800"/>
              <a:t>correlation():</a:t>
            </a:r>
            <a:endParaRPr sz="1800"/>
          </a:p>
          <a:p>
            <a:pPr indent="-342900" lvl="0" marL="457200" rtl="0" algn="l">
              <a:lnSpc>
                <a:spcPct val="100000"/>
              </a:lnSpc>
              <a:spcBef>
                <a:spcPts val="0"/>
              </a:spcBef>
              <a:spcAft>
                <a:spcPts val="0"/>
              </a:spcAft>
              <a:buClr>
                <a:srgbClr val="24292E"/>
              </a:buClr>
              <a:buSzPts val="1800"/>
              <a:buChar char="●"/>
            </a:pPr>
            <a:r>
              <a:rPr lang="es" sz="1800"/>
              <a:t>maxInds()</a:t>
            </a:r>
            <a:endParaRPr sz="1800"/>
          </a:p>
          <a:p>
            <a:pPr indent="-342900" lvl="0" marL="457200" rtl="0" algn="l">
              <a:lnSpc>
                <a:spcPct val="100000"/>
              </a:lnSpc>
              <a:spcBef>
                <a:spcPts val="0"/>
              </a:spcBef>
              <a:spcAft>
                <a:spcPts val="0"/>
              </a:spcAft>
              <a:buClr>
                <a:srgbClr val="24292E"/>
              </a:buClr>
              <a:buSzPts val="1800"/>
              <a:buChar char="●"/>
            </a:pPr>
            <a:r>
              <a:rPr lang="es" sz="1800"/>
              <a:t>meanFreq()</a:t>
            </a:r>
            <a:endParaRPr sz="1800"/>
          </a:p>
          <a:p>
            <a:pPr indent="-342900" lvl="0" marL="457200" rtl="0" algn="l">
              <a:lnSpc>
                <a:spcPct val="100000"/>
              </a:lnSpc>
              <a:spcBef>
                <a:spcPts val="0"/>
              </a:spcBef>
              <a:spcAft>
                <a:spcPts val="0"/>
              </a:spcAft>
              <a:buClr>
                <a:srgbClr val="24292E"/>
              </a:buClr>
              <a:buSzPts val="1800"/>
              <a:buChar char="●"/>
            </a:pPr>
            <a:r>
              <a:rPr lang="es" sz="1800"/>
              <a:t>skewness()</a:t>
            </a:r>
            <a:endParaRPr sz="1800"/>
          </a:p>
          <a:p>
            <a:pPr indent="-342900" lvl="0" marL="457200" rtl="0" algn="l">
              <a:lnSpc>
                <a:spcPct val="100000"/>
              </a:lnSpc>
              <a:spcBef>
                <a:spcPts val="0"/>
              </a:spcBef>
              <a:spcAft>
                <a:spcPts val="0"/>
              </a:spcAft>
              <a:buClr>
                <a:srgbClr val="24292E"/>
              </a:buClr>
              <a:buSzPts val="1800"/>
              <a:buChar char="●"/>
            </a:pPr>
            <a:r>
              <a:rPr lang="es" sz="1800"/>
              <a:t>kurtosis()</a:t>
            </a:r>
            <a:endParaRPr sz="1800"/>
          </a:p>
          <a:p>
            <a:pPr indent="-342900" lvl="0" marL="457200" rtl="0" algn="l">
              <a:lnSpc>
                <a:spcPct val="100000"/>
              </a:lnSpc>
              <a:spcBef>
                <a:spcPts val="0"/>
              </a:spcBef>
              <a:spcAft>
                <a:spcPts val="0"/>
              </a:spcAft>
              <a:buClr>
                <a:srgbClr val="24292E"/>
              </a:buClr>
              <a:buSzPts val="1800"/>
              <a:buChar char="●"/>
            </a:pPr>
            <a:r>
              <a:rPr lang="es" sz="1800"/>
              <a:t>bandsEnergy()</a:t>
            </a:r>
            <a:endParaRPr sz="1800"/>
          </a:p>
          <a:p>
            <a:pPr indent="-342900" lvl="0" marL="457200" rtl="0" algn="l">
              <a:lnSpc>
                <a:spcPct val="100000"/>
              </a:lnSpc>
              <a:spcBef>
                <a:spcPts val="0"/>
              </a:spcBef>
              <a:spcAft>
                <a:spcPts val="0"/>
              </a:spcAft>
              <a:buClr>
                <a:srgbClr val="24292E"/>
              </a:buClr>
              <a:buSzPts val="1800"/>
              <a:buChar char="●"/>
            </a:pPr>
            <a:r>
              <a:rPr lang="es" sz="1800"/>
              <a:t>angle()</a:t>
            </a:r>
            <a:endParaRPr sz="1800">
              <a:solidFill>
                <a:srgbClr val="24292E"/>
              </a:solidFill>
              <a:highlight>
                <a:srgbClr val="FFFFFF"/>
              </a:highlight>
            </a:endParaRPr>
          </a:p>
        </p:txBody>
      </p:sp>
      <p:sp>
        <p:nvSpPr>
          <p:cNvPr id="286" name="Google Shape;286;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variables en la base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8"/>
          <p:cNvSpPr txBox="1"/>
          <p:nvPr>
            <p:ph idx="1" type="body"/>
          </p:nvPr>
        </p:nvSpPr>
        <p:spPr>
          <a:xfrm>
            <a:off x="311700" y="1533475"/>
            <a:ext cx="39999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s" sz="1800"/>
              <a:t>gravityMean</a:t>
            </a:r>
            <a:endParaRPr sz="1800"/>
          </a:p>
          <a:p>
            <a:pPr indent="-342900" lvl="0" marL="457200" rtl="0" algn="l">
              <a:lnSpc>
                <a:spcPct val="100000"/>
              </a:lnSpc>
              <a:spcBef>
                <a:spcPts val="0"/>
              </a:spcBef>
              <a:spcAft>
                <a:spcPts val="0"/>
              </a:spcAft>
              <a:buSzPts val="1800"/>
              <a:buChar char="●"/>
            </a:pPr>
            <a:r>
              <a:rPr lang="es" sz="1800"/>
              <a:t>tBodyAccMean</a:t>
            </a:r>
            <a:endParaRPr sz="1800"/>
          </a:p>
          <a:p>
            <a:pPr indent="-342900" lvl="0" marL="457200" rtl="0" algn="l">
              <a:lnSpc>
                <a:spcPct val="100000"/>
              </a:lnSpc>
              <a:spcBef>
                <a:spcPts val="0"/>
              </a:spcBef>
              <a:spcAft>
                <a:spcPts val="0"/>
              </a:spcAft>
              <a:buSzPts val="1800"/>
              <a:buChar char="●"/>
            </a:pPr>
            <a:r>
              <a:rPr lang="es" sz="1800"/>
              <a:t>tBodyAccJerkMean</a:t>
            </a:r>
            <a:endParaRPr sz="1800"/>
          </a:p>
          <a:p>
            <a:pPr indent="-342900" lvl="0" marL="457200" rtl="0" algn="l">
              <a:lnSpc>
                <a:spcPct val="100000"/>
              </a:lnSpc>
              <a:spcBef>
                <a:spcPts val="0"/>
              </a:spcBef>
              <a:spcAft>
                <a:spcPts val="0"/>
              </a:spcAft>
              <a:buSzPts val="1800"/>
              <a:buChar char="●"/>
            </a:pPr>
            <a:r>
              <a:rPr lang="es" sz="1800"/>
              <a:t>tBodyGyroMean</a:t>
            </a:r>
            <a:endParaRPr sz="1800"/>
          </a:p>
          <a:p>
            <a:pPr indent="-342900" lvl="0" marL="457200" rtl="0" algn="l">
              <a:lnSpc>
                <a:spcPct val="100000"/>
              </a:lnSpc>
              <a:spcBef>
                <a:spcPts val="0"/>
              </a:spcBef>
              <a:spcAft>
                <a:spcPts val="0"/>
              </a:spcAft>
              <a:buSzPts val="1800"/>
              <a:buChar char="●"/>
            </a:pPr>
            <a:r>
              <a:rPr lang="es" sz="1800"/>
              <a:t>tBodyGyroJerkMean</a:t>
            </a:r>
            <a:endParaRPr sz="1800"/>
          </a:p>
        </p:txBody>
      </p:sp>
      <p:sp>
        <p:nvSpPr>
          <p:cNvPr id="292" name="Google Shape;292;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accent4"/>
                </a:solidFill>
              </a:rPr>
              <a:t>Reconocimiento de actividad humana con smartphones</a:t>
            </a:r>
            <a:endParaRPr sz="2400">
              <a:solidFill>
                <a:schemeClr val="accent4"/>
              </a:solidFill>
            </a:endParaRPr>
          </a:p>
          <a:p>
            <a:pPr indent="0" lvl="0" marL="0" rtl="0" algn="l">
              <a:spcBef>
                <a:spcPts val="0"/>
              </a:spcBef>
              <a:spcAft>
                <a:spcPts val="0"/>
              </a:spcAft>
              <a:buNone/>
            </a:pPr>
            <a:r>
              <a:rPr lang="es"/>
              <a:t>variables en la base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296" name="Shape 296"/>
        <p:cNvGrpSpPr/>
        <p:nvPr/>
      </p:nvGrpSpPr>
      <p:grpSpPr>
        <a:xfrm>
          <a:off x="0" y="0"/>
          <a:ext cx="0" cy="0"/>
          <a:chOff x="0" y="0"/>
          <a:chExt cx="0" cy="0"/>
        </a:xfrm>
      </p:grpSpPr>
      <p:sp>
        <p:nvSpPr>
          <p:cNvPr id="297" name="Google Shape;297;p49"/>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nuestra RNA</a:t>
            </a:r>
            <a:endParaRPr/>
          </a:p>
        </p:txBody>
      </p:sp>
      <p:sp>
        <p:nvSpPr>
          <p:cNvPr id="298" name="Google Shape;298;p49"/>
          <p:cNvSpPr txBox="1"/>
          <p:nvPr/>
        </p:nvSpPr>
        <p:spPr>
          <a:xfrm>
            <a:off x="607300" y="1467050"/>
            <a:ext cx="2640300" cy="3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u="sng">
                <a:latin typeface="Source Code Pro"/>
                <a:ea typeface="Source Code Pro"/>
                <a:cs typeface="Source Code Pro"/>
                <a:sym typeface="Source Code Pro"/>
              </a:rPr>
              <a:t>Capa de entrada</a:t>
            </a:r>
            <a:endParaRPr b="1" sz="1800" u="sng">
              <a:latin typeface="Source Code Pro"/>
              <a:ea typeface="Source Code Pro"/>
              <a:cs typeface="Source Code Pro"/>
              <a:sym typeface="Source Code Pro"/>
            </a:endParaRPr>
          </a:p>
        </p:txBody>
      </p:sp>
      <p:sp>
        <p:nvSpPr>
          <p:cNvPr id="299" name="Google Shape;299;p49"/>
          <p:cNvSpPr txBox="1"/>
          <p:nvPr/>
        </p:nvSpPr>
        <p:spPr>
          <a:xfrm>
            <a:off x="3653825" y="1467050"/>
            <a:ext cx="2013000" cy="3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u="sng">
                <a:latin typeface="Source Code Pro"/>
                <a:ea typeface="Source Code Pro"/>
                <a:cs typeface="Source Code Pro"/>
                <a:sym typeface="Source Code Pro"/>
              </a:rPr>
              <a:t>Capa oculta</a:t>
            </a:r>
            <a:endParaRPr b="1" sz="1800" u="sng">
              <a:latin typeface="Source Code Pro"/>
              <a:ea typeface="Source Code Pro"/>
              <a:cs typeface="Source Code Pro"/>
              <a:sym typeface="Source Code Pro"/>
            </a:endParaRPr>
          </a:p>
        </p:txBody>
      </p:sp>
      <p:sp>
        <p:nvSpPr>
          <p:cNvPr id="300" name="Google Shape;300;p49"/>
          <p:cNvSpPr txBox="1"/>
          <p:nvPr/>
        </p:nvSpPr>
        <p:spPr>
          <a:xfrm>
            <a:off x="6073050" y="1467050"/>
            <a:ext cx="2132700" cy="3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u="sng">
                <a:latin typeface="Source Code Pro"/>
                <a:ea typeface="Source Code Pro"/>
                <a:cs typeface="Source Code Pro"/>
                <a:sym typeface="Source Code Pro"/>
              </a:rPr>
              <a:t>Capa de salida</a:t>
            </a:r>
            <a:endParaRPr b="1" sz="1800" u="sng">
              <a:latin typeface="Source Code Pro"/>
              <a:ea typeface="Source Code Pro"/>
              <a:cs typeface="Source Code Pro"/>
              <a:sym typeface="Source Code Pro"/>
            </a:endParaRPr>
          </a:p>
        </p:txBody>
      </p:sp>
      <p:sp>
        <p:nvSpPr>
          <p:cNvPr id="301" name="Google Shape;301;p49"/>
          <p:cNvSpPr txBox="1"/>
          <p:nvPr/>
        </p:nvSpPr>
        <p:spPr>
          <a:xfrm>
            <a:off x="6190500" y="1941800"/>
            <a:ext cx="1897800" cy="26028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Caminando</a:t>
            </a:r>
            <a:endParaRPr b="1" sz="1800">
              <a:solidFill>
                <a:srgbClr val="434343"/>
              </a:solidFill>
              <a:latin typeface="Source Code Pro"/>
              <a:ea typeface="Source Code Pro"/>
              <a:cs typeface="Source Code Pro"/>
              <a:sym typeface="Source Code Pro"/>
            </a:endParaRPr>
          </a:p>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Subiendo</a:t>
            </a:r>
            <a:endParaRPr b="1" sz="1800">
              <a:solidFill>
                <a:srgbClr val="434343"/>
              </a:solidFill>
              <a:latin typeface="Source Code Pro"/>
              <a:ea typeface="Source Code Pro"/>
              <a:cs typeface="Source Code Pro"/>
              <a:sym typeface="Source Code Pro"/>
            </a:endParaRPr>
          </a:p>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Bajando</a:t>
            </a:r>
            <a:endParaRPr b="1" sz="1800">
              <a:solidFill>
                <a:srgbClr val="434343"/>
              </a:solidFill>
              <a:latin typeface="Source Code Pro"/>
              <a:ea typeface="Source Code Pro"/>
              <a:cs typeface="Source Code Pro"/>
              <a:sym typeface="Source Code Pro"/>
            </a:endParaRPr>
          </a:p>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Sentada</a:t>
            </a:r>
            <a:endParaRPr b="1" sz="1800">
              <a:solidFill>
                <a:srgbClr val="434343"/>
              </a:solidFill>
              <a:latin typeface="Source Code Pro"/>
              <a:ea typeface="Source Code Pro"/>
              <a:cs typeface="Source Code Pro"/>
              <a:sym typeface="Source Code Pro"/>
            </a:endParaRPr>
          </a:p>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De pie</a:t>
            </a:r>
            <a:endParaRPr b="1" sz="1800">
              <a:solidFill>
                <a:srgbClr val="434343"/>
              </a:solidFill>
              <a:latin typeface="Source Code Pro"/>
              <a:ea typeface="Source Code Pro"/>
              <a:cs typeface="Source Code Pro"/>
              <a:sym typeface="Source Code Pro"/>
            </a:endParaRPr>
          </a:p>
          <a:p>
            <a:pPr indent="-342900" lvl="0" marL="457200" rtl="0" algn="l">
              <a:spcBef>
                <a:spcPts val="1000"/>
              </a:spcBef>
              <a:spcAft>
                <a:spcPts val="0"/>
              </a:spcAft>
              <a:buClr>
                <a:srgbClr val="434343"/>
              </a:buClr>
              <a:buSzPts val="1800"/>
              <a:buFont typeface="Source Code Pro"/>
              <a:buChar char="●"/>
            </a:pPr>
            <a:r>
              <a:rPr b="1" lang="es" sz="1800">
                <a:solidFill>
                  <a:srgbClr val="434343"/>
                </a:solidFill>
                <a:latin typeface="Source Code Pro"/>
                <a:ea typeface="Source Code Pro"/>
                <a:cs typeface="Source Code Pro"/>
                <a:sym typeface="Source Code Pro"/>
              </a:rPr>
              <a:t>Recostada</a:t>
            </a:r>
            <a:endParaRPr b="1" sz="1800">
              <a:solidFill>
                <a:srgbClr val="434343"/>
              </a:solidFill>
              <a:latin typeface="Source Code Pro"/>
              <a:ea typeface="Source Code Pro"/>
              <a:cs typeface="Source Code Pro"/>
              <a:sym typeface="Source Code Pro"/>
            </a:endParaRPr>
          </a:p>
        </p:txBody>
      </p:sp>
      <p:sp>
        <p:nvSpPr>
          <p:cNvPr id="302" name="Google Shape;302;p49"/>
          <p:cNvSpPr txBox="1"/>
          <p:nvPr/>
        </p:nvSpPr>
        <p:spPr>
          <a:xfrm>
            <a:off x="4256525" y="2886200"/>
            <a:ext cx="807600" cy="7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600">
                <a:latin typeface="Source Code Pro"/>
                <a:ea typeface="Source Code Pro"/>
                <a:cs typeface="Source Code Pro"/>
                <a:sym typeface="Source Code Pro"/>
              </a:rPr>
              <a:t>❓</a:t>
            </a:r>
            <a:endParaRPr sz="3600">
              <a:latin typeface="Source Code Pro"/>
              <a:ea typeface="Source Code Pro"/>
              <a:cs typeface="Source Code Pro"/>
              <a:sym typeface="Source Code Pro"/>
            </a:endParaRPr>
          </a:p>
        </p:txBody>
      </p:sp>
      <p:sp>
        <p:nvSpPr>
          <p:cNvPr id="303" name="Google Shape;303;p49"/>
          <p:cNvSpPr txBox="1"/>
          <p:nvPr/>
        </p:nvSpPr>
        <p:spPr>
          <a:xfrm>
            <a:off x="861100" y="2503100"/>
            <a:ext cx="2132700" cy="14802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0"/>
              </a:spcAft>
              <a:buNone/>
            </a:pPr>
            <a:r>
              <a:rPr b="1" lang="es" sz="1800">
                <a:solidFill>
                  <a:srgbClr val="434343"/>
                </a:solidFill>
                <a:latin typeface="Source Code Pro"/>
                <a:ea typeface="Source Code Pro"/>
                <a:cs typeface="Source Code Pro"/>
                <a:sym typeface="Source Code Pro"/>
              </a:rPr>
              <a:t>561 variables</a:t>
            </a:r>
            <a:endParaRPr b="1" sz="1800">
              <a:solidFill>
                <a:srgbClr val="434343"/>
              </a:solidFill>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nuestra RNA</a:t>
            </a:r>
            <a:endParaRPr/>
          </a:p>
        </p:txBody>
      </p:sp>
      <p:pic>
        <p:nvPicPr>
          <p:cNvPr id="309" name="Google Shape;309;p50"/>
          <p:cNvPicPr preferRelativeResize="0"/>
          <p:nvPr/>
        </p:nvPicPr>
        <p:blipFill>
          <a:blip r:embed="rId3">
            <a:alphaModFix/>
          </a:blip>
          <a:stretch>
            <a:fillRect/>
          </a:stretch>
        </p:blipFill>
        <p:spPr>
          <a:xfrm>
            <a:off x="1735638" y="1195900"/>
            <a:ext cx="5676031" cy="3781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13" name="Shape 313"/>
        <p:cNvGrpSpPr/>
        <p:nvPr/>
      </p:nvGrpSpPr>
      <p:grpSpPr>
        <a:xfrm>
          <a:off x="0" y="0"/>
          <a:ext cx="0" cy="0"/>
          <a:chOff x="0" y="0"/>
          <a:chExt cx="0" cy="0"/>
        </a:xfrm>
      </p:grpSpPr>
      <p:sp>
        <p:nvSpPr>
          <p:cNvPr id="314" name="Google Shape;314;p51"/>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Subconjuntos de entrenamiento y test</a:t>
            </a:r>
            <a:endParaRPr/>
          </a:p>
        </p:txBody>
      </p:sp>
      <p:grpSp>
        <p:nvGrpSpPr>
          <p:cNvPr id="315" name="Google Shape;315;p51"/>
          <p:cNvGrpSpPr/>
          <p:nvPr/>
        </p:nvGrpSpPr>
        <p:grpSpPr>
          <a:xfrm>
            <a:off x="233050" y="1793750"/>
            <a:ext cx="8677900" cy="1653900"/>
            <a:chOff x="377850" y="1793750"/>
            <a:chExt cx="8677900" cy="1653900"/>
          </a:xfrm>
        </p:grpSpPr>
        <p:sp>
          <p:nvSpPr>
            <p:cNvPr id="316" name="Google Shape;316;p51"/>
            <p:cNvSpPr txBox="1"/>
            <p:nvPr/>
          </p:nvSpPr>
          <p:spPr>
            <a:xfrm>
              <a:off x="377850" y="2420011"/>
              <a:ext cx="2653200" cy="6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Source Code Pro"/>
                  <a:ea typeface="Source Code Pro"/>
                  <a:cs typeface="Source Code Pro"/>
                  <a:sym typeface="Source Code Pro"/>
                </a:rPr>
                <a:t>30 sujetos</a:t>
              </a:r>
              <a:endParaRPr sz="2000">
                <a:latin typeface="Source Code Pro"/>
                <a:ea typeface="Source Code Pro"/>
                <a:cs typeface="Source Code Pro"/>
                <a:sym typeface="Source Code Pro"/>
              </a:endParaRPr>
            </a:p>
          </p:txBody>
        </p:sp>
        <p:sp>
          <p:nvSpPr>
            <p:cNvPr id="317" name="Google Shape;317;p51"/>
            <p:cNvSpPr/>
            <p:nvPr/>
          </p:nvSpPr>
          <p:spPr>
            <a:xfrm>
              <a:off x="2610750" y="2022350"/>
              <a:ext cx="513000" cy="1425300"/>
            </a:xfrm>
            <a:prstGeom prst="leftBrace">
              <a:avLst>
                <a:gd fmla="val 40272"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1"/>
            <p:cNvSpPr txBox="1"/>
            <p:nvPr/>
          </p:nvSpPr>
          <p:spPr>
            <a:xfrm>
              <a:off x="2926650" y="2210425"/>
              <a:ext cx="3051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Source Code Pro"/>
                  <a:ea typeface="Source Code Pro"/>
                  <a:cs typeface="Source Code Pro"/>
                  <a:sym typeface="Source Code Pro"/>
                </a:rPr>
                <a:t>70</a:t>
              </a:r>
              <a:r>
                <a:rPr lang="es" sz="2000">
                  <a:latin typeface="Source Code Pro"/>
                  <a:ea typeface="Source Code Pro"/>
                  <a:cs typeface="Source Code Pro"/>
                  <a:sym typeface="Source Code Pro"/>
                </a:rPr>
                <a:t>% entrenamiento</a:t>
              </a:r>
              <a:endParaRPr sz="2000">
                <a:latin typeface="Source Code Pro"/>
                <a:ea typeface="Source Code Pro"/>
                <a:cs typeface="Source Code Pro"/>
                <a:sym typeface="Source Code Pro"/>
              </a:endParaRPr>
            </a:p>
            <a:p>
              <a:pPr indent="0" lvl="0" marL="0" rtl="0" algn="l">
                <a:spcBef>
                  <a:spcPts val="0"/>
                </a:spcBef>
                <a:spcAft>
                  <a:spcPts val="0"/>
                </a:spcAft>
                <a:buNone/>
              </a:pPr>
              <a:r>
                <a:rPr lang="es" sz="2000">
                  <a:latin typeface="Source Code Pro"/>
                  <a:ea typeface="Source Code Pro"/>
                  <a:cs typeface="Source Code Pro"/>
                  <a:sym typeface="Source Code Pro"/>
                </a:rPr>
                <a:t>(21)</a:t>
              </a:r>
              <a:endParaRPr sz="2000">
                <a:latin typeface="Source Code Pro"/>
                <a:ea typeface="Source Code Pro"/>
                <a:cs typeface="Source Code Pro"/>
                <a:sym typeface="Source Code Pro"/>
              </a:endParaRPr>
            </a:p>
          </p:txBody>
        </p:sp>
        <p:sp>
          <p:nvSpPr>
            <p:cNvPr id="319" name="Google Shape;319;p51"/>
            <p:cNvSpPr txBox="1"/>
            <p:nvPr/>
          </p:nvSpPr>
          <p:spPr>
            <a:xfrm>
              <a:off x="3031050" y="2831575"/>
              <a:ext cx="22914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Source Code Pro"/>
                  <a:ea typeface="Source Code Pro"/>
                  <a:cs typeface="Source Code Pro"/>
                  <a:sym typeface="Source Code Pro"/>
                </a:rPr>
                <a:t>3</a:t>
              </a:r>
              <a:r>
                <a:rPr lang="es" sz="2000">
                  <a:latin typeface="Source Code Pro"/>
                  <a:ea typeface="Source Code Pro"/>
                  <a:cs typeface="Source Code Pro"/>
                  <a:sym typeface="Source Code Pro"/>
                </a:rPr>
                <a:t>0% test </a:t>
              </a:r>
              <a:endParaRPr sz="2000">
                <a:latin typeface="Source Code Pro"/>
                <a:ea typeface="Source Code Pro"/>
                <a:cs typeface="Source Code Pro"/>
                <a:sym typeface="Source Code Pro"/>
              </a:endParaRPr>
            </a:p>
            <a:p>
              <a:pPr indent="0" lvl="0" marL="0" rtl="0" algn="l">
                <a:spcBef>
                  <a:spcPts val="0"/>
                </a:spcBef>
                <a:spcAft>
                  <a:spcPts val="0"/>
                </a:spcAft>
                <a:buNone/>
              </a:pPr>
              <a:r>
                <a:rPr lang="es" sz="2000">
                  <a:latin typeface="Source Code Pro"/>
                  <a:ea typeface="Source Code Pro"/>
                  <a:cs typeface="Source Code Pro"/>
                  <a:sym typeface="Source Code Pro"/>
                </a:rPr>
                <a:t>(9)</a:t>
              </a:r>
              <a:endParaRPr sz="2000">
                <a:latin typeface="Source Code Pro"/>
                <a:ea typeface="Source Code Pro"/>
                <a:cs typeface="Source Code Pro"/>
                <a:sym typeface="Source Code Pro"/>
              </a:endParaRPr>
            </a:p>
          </p:txBody>
        </p:sp>
        <p:sp>
          <p:nvSpPr>
            <p:cNvPr id="320" name="Google Shape;320;p51"/>
            <p:cNvSpPr/>
            <p:nvPr/>
          </p:nvSpPr>
          <p:spPr>
            <a:xfrm>
              <a:off x="5658750" y="1883875"/>
              <a:ext cx="472500" cy="1263000"/>
            </a:xfrm>
            <a:prstGeom prst="leftBrace">
              <a:avLst>
                <a:gd fmla="val 2515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1"/>
            <p:cNvSpPr txBox="1"/>
            <p:nvPr/>
          </p:nvSpPr>
          <p:spPr>
            <a:xfrm>
              <a:off x="6004150" y="1793750"/>
              <a:ext cx="30516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Source Code Pro"/>
                  <a:ea typeface="Source Code Pro"/>
                  <a:cs typeface="Source Code Pro"/>
                  <a:sym typeface="Source Code Pro"/>
                </a:rPr>
                <a:t>4</a:t>
              </a:r>
              <a:r>
                <a:rPr lang="es" sz="2000">
                  <a:latin typeface="Source Code Pro"/>
                  <a:ea typeface="Source Code Pro"/>
                  <a:cs typeface="Source Code Pro"/>
                  <a:sym typeface="Source Code Pro"/>
                </a:rPr>
                <a:t>0% entrenamiento (12)</a:t>
              </a:r>
              <a:endParaRPr sz="2000">
                <a:latin typeface="Source Code Pro"/>
                <a:ea typeface="Source Code Pro"/>
                <a:cs typeface="Source Code Pro"/>
                <a:sym typeface="Source Code Pro"/>
              </a:endParaRPr>
            </a:p>
          </p:txBody>
        </p:sp>
        <p:sp>
          <p:nvSpPr>
            <p:cNvPr id="322" name="Google Shape;322;p51"/>
            <p:cNvSpPr txBox="1"/>
            <p:nvPr/>
          </p:nvSpPr>
          <p:spPr>
            <a:xfrm>
              <a:off x="6004149" y="2501150"/>
              <a:ext cx="2653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Source Code Pro"/>
                  <a:ea typeface="Source Code Pro"/>
                  <a:cs typeface="Source Code Pro"/>
                  <a:sym typeface="Source Code Pro"/>
                </a:rPr>
                <a:t>3</a:t>
              </a:r>
              <a:r>
                <a:rPr lang="es" sz="2000">
                  <a:latin typeface="Source Code Pro"/>
                  <a:ea typeface="Source Code Pro"/>
                  <a:cs typeface="Source Code Pro"/>
                  <a:sym typeface="Source Code Pro"/>
                </a:rPr>
                <a:t>0% validación</a:t>
              </a:r>
              <a:endParaRPr sz="2000">
                <a:latin typeface="Source Code Pro"/>
                <a:ea typeface="Source Code Pro"/>
                <a:cs typeface="Source Code Pro"/>
                <a:sym typeface="Source Code Pro"/>
              </a:endParaRPr>
            </a:p>
            <a:p>
              <a:pPr indent="0" lvl="0" marL="0" rtl="0" algn="l">
                <a:spcBef>
                  <a:spcPts val="0"/>
                </a:spcBef>
                <a:spcAft>
                  <a:spcPts val="0"/>
                </a:spcAft>
                <a:buNone/>
              </a:pPr>
              <a:r>
                <a:rPr lang="es" sz="2000">
                  <a:latin typeface="Source Code Pro"/>
                  <a:ea typeface="Source Code Pro"/>
                  <a:cs typeface="Source Code Pro"/>
                  <a:sym typeface="Source Code Pro"/>
                </a:rPr>
                <a:t>(9)</a:t>
              </a:r>
              <a:endParaRPr sz="2000">
                <a:latin typeface="Source Code Pro"/>
                <a:ea typeface="Source Code Pro"/>
                <a:cs typeface="Source Code Pro"/>
                <a:sym typeface="Source Code Pr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Perceptrón</a:t>
            </a:r>
            <a:endParaRPr/>
          </a:p>
        </p:txBody>
      </p:sp>
      <p:pic>
        <p:nvPicPr>
          <p:cNvPr id="73" name="Google Shape;73;p16"/>
          <p:cNvPicPr preferRelativeResize="0"/>
          <p:nvPr/>
        </p:nvPicPr>
        <p:blipFill>
          <a:blip r:embed="rId3">
            <a:alphaModFix/>
          </a:blip>
          <a:stretch>
            <a:fillRect/>
          </a:stretch>
        </p:blipFill>
        <p:spPr>
          <a:xfrm>
            <a:off x="1673375" y="1139275"/>
            <a:ext cx="5797250" cy="3797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326" name="Shape 326"/>
        <p:cNvGrpSpPr/>
        <p:nvPr/>
      </p:nvGrpSpPr>
      <p:grpSpPr>
        <a:xfrm>
          <a:off x="0" y="0"/>
          <a:ext cx="0" cy="0"/>
          <a:chOff x="0" y="0"/>
          <a:chExt cx="0" cy="0"/>
        </a:xfrm>
      </p:grpSpPr>
      <p:sp>
        <p:nvSpPr>
          <p:cNvPr id="327" name="Google Shape;327;p5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Vamos a la notebook...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Redes neuronales </a:t>
            </a:r>
            <a:r>
              <a:rPr lang="es">
                <a:solidFill>
                  <a:srgbClr val="000000"/>
                </a:solidFill>
              </a:rPr>
              <a:t>convolucionales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649050"/>
            <a:ext cx="8520600" cy="384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6000">
                <a:highlight>
                  <a:srgbClr val="FF9900"/>
                </a:highlight>
              </a:rPr>
              <a:t>Sistemas de transformaciones </a:t>
            </a:r>
            <a:r>
              <a:rPr lang="es" sz="6000">
                <a:solidFill>
                  <a:srgbClr val="000000"/>
                </a:solidFill>
                <a:highlight>
                  <a:srgbClr val="FF9900"/>
                </a:highlight>
              </a:rPr>
              <a:t>que se aplican sobre variables explicativas para predecir el comportamiento de una variable respuesta.</a:t>
            </a:r>
            <a:endParaRPr sz="6000">
              <a:solidFill>
                <a:srgbClr val="000000"/>
              </a:solidFill>
              <a:highlight>
                <a:srgbClr val="FF99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esquemática de una RNA</a:t>
            </a:r>
            <a:endParaRPr/>
          </a:p>
        </p:txBody>
      </p:sp>
      <p:sp>
        <p:nvSpPr>
          <p:cNvPr id="89" name="Google Shape;89;p19"/>
          <p:cNvSpPr txBox="1"/>
          <p:nvPr>
            <p:ph idx="4294967295" type="subTitle"/>
          </p:nvPr>
        </p:nvSpPr>
        <p:spPr>
          <a:xfrm>
            <a:off x="304800" y="1057550"/>
            <a:ext cx="85377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400">
                <a:solidFill>
                  <a:schemeClr val="accent1"/>
                </a:solidFill>
                <a:highlight>
                  <a:schemeClr val="lt1"/>
                </a:highlight>
              </a:rPr>
              <a:t>Los nodos representan variables y las aristas, funciones que los conectan. Las </a:t>
            </a:r>
            <a:r>
              <a:rPr b="1" lang="es" sz="1400">
                <a:solidFill>
                  <a:srgbClr val="54B729"/>
                </a:solidFill>
                <a:highlight>
                  <a:schemeClr val="lt1"/>
                </a:highlight>
              </a:rPr>
              <a:t>unidades de entrada</a:t>
            </a:r>
            <a:r>
              <a:rPr lang="es" sz="1400">
                <a:solidFill>
                  <a:schemeClr val="accent1"/>
                </a:solidFill>
                <a:highlight>
                  <a:schemeClr val="lt1"/>
                </a:highlight>
              </a:rPr>
              <a:t> son transformadas en unidades </a:t>
            </a:r>
            <a:r>
              <a:rPr b="1" lang="es" sz="1400">
                <a:solidFill>
                  <a:srgbClr val="D00568"/>
                </a:solidFill>
                <a:highlight>
                  <a:schemeClr val="lt1"/>
                </a:highlight>
              </a:rPr>
              <a:t>ocultas</a:t>
            </a:r>
            <a:r>
              <a:rPr lang="es" sz="1400">
                <a:solidFill>
                  <a:schemeClr val="accent1"/>
                </a:solidFill>
                <a:highlight>
                  <a:schemeClr val="lt1"/>
                </a:highlight>
              </a:rPr>
              <a:t>, y éstas en </a:t>
            </a:r>
            <a:r>
              <a:rPr b="1" lang="es" sz="1400">
                <a:solidFill>
                  <a:srgbClr val="4A86E8"/>
                </a:solidFill>
                <a:highlight>
                  <a:schemeClr val="lt1"/>
                </a:highlight>
              </a:rPr>
              <a:t>salidas</a:t>
            </a:r>
            <a:r>
              <a:rPr lang="es" sz="1400">
                <a:solidFill>
                  <a:schemeClr val="accent1"/>
                </a:solidFill>
                <a:highlight>
                  <a:schemeClr val="lt1"/>
                </a:highlight>
              </a:rPr>
              <a:t>.</a:t>
            </a:r>
            <a:endParaRPr sz="1400">
              <a:solidFill>
                <a:schemeClr val="accent1"/>
              </a:solidFill>
              <a:highlight>
                <a:schemeClr val="lt1"/>
              </a:highlight>
            </a:endParaRPr>
          </a:p>
          <a:p>
            <a:pPr indent="0" lvl="0" marL="0" rtl="0" algn="l">
              <a:spcBef>
                <a:spcPts val="1600"/>
              </a:spcBef>
              <a:spcAft>
                <a:spcPts val="1600"/>
              </a:spcAft>
              <a:buNone/>
            </a:pPr>
            <a:r>
              <a:t/>
            </a:r>
            <a:endParaRPr sz="1400">
              <a:solidFill>
                <a:schemeClr val="accent1"/>
              </a:solidFill>
              <a:highlight>
                <a:schemeClr val="lt1"/>
              </a:highlight>
            </a:endParaRPr>
          </a:p>
        </p:txBody>
      </p:sp>
      <p:pic>
        <p:nvPicPr>
          <p:cNvPr id="90" name="Google Shape;90;p19"/>
          <p:cNvPicPr preferRelativeResize="0"/>
          <p:nvPr/>
        </p:nvPicPr>
        <p:blipFill>
          <a:blip r:embed="rId3">
            <a:alphaModFix/>
          </a:blip>
          <a:stretch>
            <a:fillRect/>
          </a:stretch>
        </p:blipFill>
        <p:spPr>
          <a:xfrm>
            <a:off x="1849513" y="1738275"/>
            <a:ext cx="5444975" cy="323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esquemática de una RNA</a:t>
            </a:r>
            <a:endParaRPr/>
          </a:p>
        </p:txBody>
      </p:sp>
      <p:pic>
        <p:nvPicPr>
          <p:cNvPr id="96" name="Google Shape;96;p20"/>
          <p:cNvPicPr preferRelativeResize="0"/>
          <p:nvPr/>
        </p:nvPicPr>
        <p:blipFill>
          <a:blip r:embed="rId3">
            <a:alphaModFix/>
          </a:blip>
          <a:stretch>
            <a:fillRect/>
          </a:stretch>
        </p:blipFill>
        <p:spPr>
          <a:xfrm>
            <a:off x="304800" y="1057550"/>
            <a:ext cx="3974800" cy="3355150"/>
          </a:xfrm>
          <a:prstGeom prst="rect">
            <a:avLst/>
          </a:prstGeom>
          <a:noFill/>
          <a:ln>
            <a:noFill/>
          </a:ln>
        </p:spPr>
      </p:pic>
      <p:sp>
        <p:nvSpPr>
          <p:cNvPr id="97" name="Google Shape;97;p20"/>
          <p:cNvSpPr txBox="1"/>
          <p:nvPr>
            <p:ph idx="4294967295" type="body"/>
          </p:nvPr>
        </p:nvSpPr>
        <p:spPr>
          <a:xfrm>
            <a:off x="4409800" y="1980925"/>
            <a:ext cx="4674900" cy="15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highlight>
                  <a:schemeClr val="accent6"/>
                </a:highlight>
              </a:rPr>
              <a:t>Las unidades de </a:t>
            </a:r>
            <a:r>
              <a:rPr lang="es" sz="1600">
                <a:highlight>
                  <a:schemeClr val="accent6"/>
                </a:highlight>
              </a:rPr>
              <a:t>salida se corresponden con las probabilidades asociadas a las categorías de la variable respuesta.</a:t>
            </a:r>
            <a:endParaRPr sz="16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RNA: relaciones funcionales</a:t>
            </a:r>
            <a:endParaRPr/>
          </a:p>
        </p:txBody>
      </p:sp>
      <p:sp>
        <p:nvSpPr>
          <p:cNvPr id="103" name="Google Shape;103;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54B729"/>
                </a:solidFill>
              </a:rPr>
              <a:t>Capa de entrada → capa oculta</a:t>
            </a:r>
            <a:endParaRPr b="1">
              <a:solidFill>
                <a:srgbClr val="54B729"/>
              </a:solidFill>
            </a:endParaRPr>
          </a:p>
          <a:p>
            <a:pPr indent="0" lvl="0" marL="0" rtl="0" algn="l">
              <a:spcBef>
                <a:spcPts val="1600"/>
              </a:spcBef>
              <a:spcAft>
                <a:spcPts val="0"/>
              </a:spcAft>
              <a:buNone/>
            </a:pPr>
            <a:r>
              <a:rPr lang="es" sz="1400">
                <a:solidFill>
                  <a:srgbClr val="000000"/>
                </a:solidFill>
              </a:rPr>
              <a:t>X</a:t>
            </a:r>
            <a:r>
              <a:rPr baseline="-25000" lang="es" sz="1400">
                <a:solidFill>
                  <a:srgbClr val="000000"/>
                </a:solidFill>
              </a:rPr>
              <a:t>i</a:t>
            </a:r>
            <a:r>
              <a:rPr lang="es" sz="1400">
                <a:solidFill>
                  <a:srgbClr val="000000"/>
                </a:solidFill>
              </a:rPr>
              <a:t> = valor que toma la i-ésima variable (i=1, 2, ..., p)</a:t>
            </a:r>
            <a:endParaRPr sz="1400">
              <a:solidFill>
                <a:srgbClr val="000000"/>
              </a:solidFill>
            </a:endParaRPr>
          </a:p>
          <a:p>
            <a:pPr indent="0" lvl="0" marL="0" rtl="0" algn="l">
              <a:spcBef>
                <a:spcPts val="1600"/>
              </a:spcBef>
              <a:spcAft>
                <a:spcPts val="0"/>
              </a:spcAft>
              <a:buNone/>
            </a:pPr>
            <a:r>
              <a:rPr lang="es" sz="1600">
                <a:solidFill>
                  <a:srgbClr val="000000"/>
                </a:solidFill>
              </a:rPr>
              <a:t>Las X se combinan:</a:t>
            </a:r>
            <a:endParaRPr sz="1600">
              <a:solidFill>
                <a:srgbClr val="000000"/>
              </a:solidFill>
            </a:endParaRPr>
          </a:p>
          <a:p>
            <a:pPr indent="0" lvl="0" marL="0" rtl="0" algn="ctr">
              <a:spcBef>
                <a:spcPts val="1600"/>
              </a:spcBef>
              <a:spcAft>
                <a:spcPts val="0"/>
              </a:spcAft>
              <a:buNone/>
            </a:pPr>
            <a:r>
              <a:rPr lang="es" sz="2400">
                <a:solidFill>
                  <a:srgbClr val="000000"/>
                </a:solidFill>
                <a:highlight>
                  <a:schemeClr val="accent6"/>
                </a:highlight>
              </a:rPr>
              <a:t>A</a:t>
            </a:r>
            <a:r>
              <a:rPr baseline="-25000" lang="es" sz="2400">
                <a:solidFill>
                  <a:srgbClr val="000000"/>
                </a:solidFill>
                <a:highlight>
                  <a:schemeClr val="accent6"/>
                </a:highlight>
              </a:rPr>
              <a:t>j</a:t>
            </a:r>
            <a:r>
              <a:rPr lang="es" sz="2400">
                <a:solidFill>
                  <a:srgbClr val="000000"/>
                </a:solidFill>
                <a:highlight>
                  <a:schemeClr val="accent6"/>
                </a:highlight>
              </a:rPr>
              <a:t> = ∑w</a:t>
            </a:r>
            <a:r>
              <a:rPr baseline="30000" lang="es" sz="2400">
                <a:solidFill>
                  <a:srgbClr val="000000"/>
                </a:solidFill>
                <a:highlight>
                  <a:schemeClr val="accent6"/>
                </a:highlight>
              </a:rPr>
              <a:t>(1)</a:t>
            </a:r>
            <a:r>
              <a:rPr baseline="-25000" lang="es" sz="2400">
                <a:solidFill>
                  <a:srgbClr val="000000"/>
                </a:solidFill>
                <a:highlight>
                  <a:schemeClr val="accent6"/>
                </a:highlight>
              </a:rPr>
              <a:t>ij</a:t>
            </a:r>
            <a:r>
              <a:rPr lang="es" sz="2400">
                <a:solidFill>
                  <a:srgbClr val="000000"/>
                </a:solidFill>
                <a:highlight>
                  <a:schemeClr val="accent6"/>
                </a:highlight>
              </a:rPr>
              <a:t>.X</a:t>
            </a:r>
            <a:r>
              <a:rPr baseline="-25000" lang="es" sz="2400">
                <a:solidFill>
                  <a:srgbClr val="000000"/>
                </a:solidFill>
                <a:highlight>
                  <a:schemeClr val="accent6"/>
                </a:highlight>
              </a:rPr>
              <a:t>i</a:t>
            </a:r>
            <a:r>
              <a:rPr lang="es" sz="2400">
                <a:solidFill>
                  <a:srgbClr val="000000"/>
                </a:solidFill>
                <a:highlight>
                  <a:schemeClr val="accent6"/>
                </a:highlight>
              </a:rPr>
              <a:t> +  w</a:t>
            </a:r>
            <a:r>
              <a:rPr baseline="30000" lang="es" sz="2400">
                <a:solidFill>
                  <a:srgbClr val="000000"/>
                </a:solidFill>
                <a:highlight>
                  <a:schemeClr val="accent6"/>
                </a:highlight>
              </a:rPr>
              <a:t>(1)</a:t>
            </a:r>
            <a:r>
              <a:rPr baseline="-25000" lang="es" sz="2400">
                <a:solidFill>
                  <a:srgbClr val="000000"/>
                </a:solidFill>
                <a:highlight>
                  <a:schemeClr val="accent6"/>
                </a:highlight>
              </a:rPr>
              <a:t>0j</a:t>
            </a:r>
            <a:endParaRPr baseline="-25000" sz="2400">
              <a:solidFill>
                <a:srgbClr val="000000"/>
              </a:solidFill>
              <a:highlight>
                <a:schemeClr val="accent6"/>
              </a:highlight>
            </a:endParaRPr>
          </a:p>
          <a:p>
            <a:pPr indent="0" lvl="0" marL="0" rtl="0" algn="l">
              <a:spcBef>
                <a:spcPts val="1600"/>
              </a:spcBef>
              <a:spcAft>
                <a:spcPts val="0"/>
              </a:spcAft>
              <a:buNone/>
            </a:pPr>
            <a:r>
              <a:rPr lang="es" sz="1600">
                <a:solidFill>
                  <a:srgbClr val="000000"/>
                </a:solidFill>
              </a:rPr>
              <a:t>Luego, para obtener los valores de las unidades ocultas, z</a:t>
            </a:r>
            <a:r>
              <a:rPr baseline="-25000" lang="es" sz="1600">
                <a:solidFill>
                  <a:srgbClr val="000000"/>
                </a:solidFill>
              </a:rPr>
              <a:t>j</a:t>
            </a:r>
            <a:r>
              <a:rPr lang="es" sz="1600">
                <a:solidFill>
                  <a:srgbClr val="000000"/>
                </a:solidFill>
              </a:rPr>
              <a:t>:</a:t>
            </a:r>
            <a:endParaRPr sz="1600">
              <a:solidFill>
                <a:srgbClr val="000000"/>
              </a:solidFill>
            </a:endParaRPr>
          </a:p>
          <a:p>
            <a:pPr indent="0" lvl="0" marL="0" rtl="0" algn="ctr">
              <a:spcBef>
                <a:spcPts val="1600"/>
              </a:spcBef>
              <a:spcAft>
                <a:spcPts val="0"/>
              </a:spcAft>
              <a:buNone/>
            </a:pPr>
            <a:r>
              <a:rPr lang="es" sz="2400">
                <a:solidFill>
                  <a:srgbClr val="000000"/>
                </a:solidFill>
                <a:highlight>
                  <a:schemeClr val="accent6"/>
                </a:highlight>
              </a:rPr>
              <a:t>z</a:t>
            </a:r>
            <a:r>
              <a:rPr baseline="-25000" lang="es" sz="2400">
                <a:solidFill>
                  <a:srgbClr val="000000"/>
                </a:solidFill>
                <a:highlight>
                  <a:schemeClr val="accent6"/>
                </a:highlight>
              </a:rPr>
              <a:t>j</a:t>
            </a:r>
            <a:r>
              <a:rPr lang="es" sz="2400">
                <a:solidFill>
                  <a:srgbClr val="000000"/>
                </a:solidFill>
                <a:highlight>
                  <a:schemeClr val="accent6"/>
                </a:highlight>
              </a:rPr>
              <a:t> =Φ(A</a:t>
            </a:r>
            <a:r>
              <a:rPr baseline="-25000" lang="es" sz="2400">
                <a:solidFill>
                  <a:srgbClr val="000000"/>
                </a:solidFill>
                <a:highlight>
                  <a:schemeClr val="accent6"/>
                </a:highlight>
              </a:rPr>
              <a:t>j</a:t>
            </a:r>
            <a:r>
              <a:rPr lang="es" sz="2400">
                <a:solidFill>
                  <a:srgbClr val="000000"/>
                </a:solidFill>
                <a:highlight>
                  <a:schemeClr val="accent6"/>
                </a:highlight>
              </a:rPr>
              <a:t>)</a:t>
            </a:r>
            <a:endParaRPr baseline="-25000" sz="2400">
              <a:solidFill>
                <a:srgbClr val="000000"/>
              </a:solidFill>
              <a:highlight>
                <a:schemeClr val="accent6"/>
              </a:highlight>
            </a:endParaRPr>
          </a:p>
          <a:p>
            <a:pPr indent="0" lvl="0" marL="0" rtl="0" algn="l">
              <a:spcBef>
                <a:spcPts val="1600"/>
              </a:spcBef>
              <a:spcAft>
                <a:spcPts val="1600"/>
              </a:spcAft>
              <a:buNone/>
            </a:pPr>
            <a:r>
              <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