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9" r:id="rId4"/>
    <p:sldId id="258" r:id="rId5"/>
    <p:sldId id="260" r:id="rId6"/>
    <p:sldId id="261" r:id="rId7"/>
    <p:sldId id="262" r:id="rId8"/>
    <p:sldId id="263" r:id="rId9"/>
    <p:sldId id="264" r:id="rId10"/>
    <p:sldId id="265" r:id="rId11"/>
    <p:sldId id="268" r:id="rId12"/>
    <p:sldId id="267" r:id="rId13"/>
    <p:sldId id="266" r:id="rId14"/>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6" d="100"/>
          <a:sy n="86" d="100"/>
        </p:scale>
        <p:origin x="-1050"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D4C735-0457-47BC-AB2D-5736E0FC70B5}" type="datetimeFigureOut">
              <a:rPr lang="es-AR" smtClean="0"/>
              <a:pPr/>
              <a:t>19/10/2016</a:t>
            </a:fld>
            <a:endParaRPr lang="es-A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3C6703-F148-4947-860D-4CAAF460D419}" type="slidenum">
              <a:rPr lang="es-AR" smtClean="0"/>
              <a:pPr/>
              <a:t>‹Nº›</a:t>
            </a:fld>
            <a:endParaRPr lang="es-AR"/>
          </a:p>
        </p:txBody>
      </p:sp>
    </p:spTree>
    <p:extLst>
      <p:ext uri="{BB962C8B-B14F-4D97-AF65-F5344CB8AC3E}">
        <p14:creationId xmlns="" xmlns:p14="http://schemas.microsoft.com/office/powerpoint/2010/main" val="1200659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a:p>
        </p:txBody>
      </p:sp>
      <p:sp>
        <p:nvSpPr>
          <p:cNvPr id="4" name="Slide Number Placeholder 3"/>
          <p:cNvSpPr>
            <a:spLocks noGrp="1"/>
          </p:cNvSpPr>
          <p:nvPr>
            <p:ph type="sldNum" sz="quarter" idx="10"/>
          </p:nvPr>
        </p:nvSpPr>
        <p:spPr/>
        <p:txBody>
          <a:bodyPr/>
          <a:lstStyle/>
          <a:p>
            <a:fld id="{8F3C6703-F148-4947-860D-4CAAF460D419}" type="slidenum">
              <a:rPr lang="es-AR" smtClean="0"/>
              <a:pPr/>
              <a:t>6</a:t>
            </a:fld>
            <a:endParaRPr lang="es-AR"/>
          </a:p>
        </p:txBody>
      </p:sp>
    </p:spTree>
    <p:extLst>
      <p:ext uri="{BB962C8B-B14F-4D97-AF65-F5344CB8AC3E}">
        <p14:creationId xmlns="" xmlns:p14="http://schemas.microsoft.com/office/powerpoint/2010/main" val="1223114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8F3C6703-F148-4947-860D-4CAAF460D419}" type="slidenum">
              <a:rPr lang="es-AR" smtClean="0"/>
              <a:pPr/>
              <a:t>10</a:t>
            </a:fld>
            <a:endParaRPr lang="es-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8F3C6703-F148-4947-860D-4CAAF460D419}" type="slidenum">
              <a:rPr lang="es-AR" smtClean="0"/>
              <a:pPr/>
              <a:t>11</a:t>
            </a:fld>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fld id="{922A5C28-F7B9-4A38-AD89-446ABCC5F101}" type="datetimeFigureOut">
              <a:rPr lang="es-AR" smtClean="0"/>
              <a:pPr/>
              <a:t>19/10/2016</a:t>
            </a:fld>
            <a:endParaRPr lang="es-AR"/>
          </a:p>
        </p:txBody>
      </p:sp>
      <p:sp>
        <p:nvSpPr>
          <p:cNvPr id="17" name="16 Marcador de pie de página"/>
          <p:cNvSpPr>
            <a:spLocks noGrp="1"/>
          </p:cNvSpPr>
          <p:nvPr>
            <p:ph type="ftr" sz="quarter" idx="11"/>
          </p:nvPr>
        </p:nvSpPr>
        <p:spPr bwMode="auto">
          <a:xfrm rot="5400000">
            <a:off x="7077269" y="4181669"/>
            <a:ext cx="3657600" cy="384048"/>
          </a:xfrm>
        </p:spPr>
        <p:txBody>
          <a:bodyPr/>
          <a:lstStyle/>
          <a:p>
            <a:endParaRPr lang="es-AR"/>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fld id="{D7697D9A-64A3-45C3-AB9B-8B7A2CBDBA41}" type="slidenum">
              <a:rPr lang="es-AR" smtClean="0"/>
              <a:pPr/>
              <a:t>‹Nº›</a:t>
            </a:fld>
            <a:endParaRPr lang="es-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22A5C28-F7B9-4A38-AD89-446ABCC5F101}" type="datetimeFigureOut">
              <a:rPr lang="es-AR" smtClean="0"/>
              <a:pPr/>
              <a:t>19/10/2016</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D7697D9A-64A3-45C3-AB9B-8B7A2CBDBA41}"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22A5C28-F7B9-4A38-AD89-446ABCC5F101}" type="datetimeFigureOut">
              <a:rPr lang="es-AR" smtClean="0"/>
              <a:pPr/>
              <a:t>19/10/2016</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D7697D9A-64A3-45C3-AB9B-8B7A2CBDBA41}" type="slidenum">
              <a:rPr lang="es-AR" smtClean="0"/>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fld id="{922A5C28-F7B9-4A38-AD89-446ABCC5F101}" type="datetimeFigureOut">
              <a:rPr lang="es-AR" smtClean="0"/>
              <a:pPr/>
              <a:t>19/10/2016</a:t>
            </a:fld>
            <a:endParaRPr lang="es-AR"/>
          </a:p>
        </p:txBody>
      </p:sp>
      <p:sp>
        <p:nvSpPr>
          <p:cNvPr id="9" name="8 Marcador de número de diapositiva"/>
          <p:cNvSpPr>
            <a:spLocks noGrp="1"/>
          </p:cNvSpPr>
          <p:nvPr>
            <p:ph type="sldNum" sz="quarter" idx="15"/>
          </p:nvPr>
        </p:nvSpPr>
        <p:spPr/>
        <p:txBody>
          <a:bodyPr rtlCol="0"/>
          <a:lstStyle/>
          <a:p>
            <a:fld id="{D7697D9A-64A3-45C3-AB9B-8B7A2CBDBA41}" type="slidenum">
              <a:rPr lang="es-AR" smtClean="0"/>
              <a:pPr/>
              <a:t>‹Nº›</a:t>
            </a:fld>
            <a:endParaRPr lang="es-AR"/>
          </a:p>
        </p:txBody>
      </p:sp>
      <p:sp>
        <p:nvSpPr>
          <p:cNvPr id="10" name="9 Marcador de pie de página"/>
          <p:cNvSpPr>
            <a:spLocks noGrp="1"/>
          </p:cNvSpPr>
          <p:nvPr>
            <p:ph type="ftr" sz="quarter" idx="16"/>
          </p:nvPr>
        </p:nvSpPr>
        <p:spPr/>
        <p:txBody>
          <a:bodyPr rtlCol="0"/>
          <a:lstStyle/>
          <a:p>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fld id="{922A5C28-F7B9-4A38-AD89-446ABCC5F101}" type="datetimeFigureOut">
              <a:rPr lang="es-AR" smtClean="0"/>
              <a:pPr/>
              <a:t>19/10/2016</a:t>
            </a:fld>
            <a:endParaRPr lang="es-AR"/>
          </a:p>
        </p:txBody>
      </p:sp>
      <p:sp>
        <p:nvSpPr>
          <p:cNvPr id="5" name="4 Marcador de pie de página"/>
          <p:cNvSpPr>
            <a:spLocks noGrp="1"/>
          </p:cNvSpPr>
          <p:nvPr>
            <p:ph type="ftr" sz="quarter" idx="11"/>
          </p:nvPr>
        </p:nvSpPr>
        <p:spPr bwMode="auto">
          <a:xfrm rot="5400000">
            <a:off x="7077456" y="4178808"/>
            <a:ext cx="3657600" cy="384048"/>
          </a:xfrm>
        </p:spPr>
        <p:txBody>
          <a:bodyPr/>
          <a:lstStyle/>
          <a:p>
            <a:endParaRPr lang="es-AR"/>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fld id="{D7697D9A-64A3-45C3-AB9B-8B7A2CBDBA41}" type="slidenum">
              <a:rPr lang="es-AR" smtClean="0"/>
              <a:pPr/>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922A5C28-F7B9-4A38-AD89-446ABCC5F101}" type="datetimeFigureOut">
              <a:rPr lang="es-AR" smtClean="0"/>
              <a:pPr/>
              <a:t>19/10/2016</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D7697D9A-64A3-45C3-AB9B-8B7A2CBDBA41}" type="slidenum">
              <a:rPr lang="es-AR" smtClean="0"/>
              <a:pPr/>
              <a:t>‹Nº›</a:t>
            </a:fld>
            <a:endParaRPr lang="es-AR"/>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922A5C28-F7B9-4A38-AD89-446ABCC5F101}" type="datetimeFigureOut">
              <a:rPr lang="es-AR" smtClean="0"/>
              <a:pPr/>
              <a:t>19/10/2016</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D7697D9A-64A3-45C3-AB9B-8B7A2CBDBA41}" type="slidenum">
              <a:rPr lang="es-AR" smtClean="0"/>
              <a:pPr/>
              <a:t>‹Nº›</a:t>
            </a:fld>
            <a:endParaRPr lang="es-AR"/>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922A5C28-F7B9-4A38-AD89-446ABCC5F101}" type="datetimeFigureOut">
              <a:rPr lang="es-AR" smtClean="0"/>
              <a:pPr/>
              <a:t>19/10/2016</a:t>
            </a:fld>
            <a:endParaRPr lang="es-AR"/>
          </a:p>
        </p:txBody>
      </p:sp>
      <p:sp>
        <p:nvSpPr>
          <p:cNvPr id="7" name="6 Marcador de número de diapositiva"/>
          <p:cNvSpPr>
            <a:spLocks noGrp="1"/>
          </p:cNvSpPr>
          <p:nvPr>
            <p:ph type="sldNum" sz="quarter" idx="11"/>
          </p:nvPr>
        </p:nvSpPr>
        <p:spPr/>
        <p:txBody>
          <a:bodyPr rtlCol="0"/>
          <a:lstStyle/>
          <a:p>
            <a:fld id="{D7697D9A-64A3-45C3-AB9B-8B7A2CBDBA41}" type="slidenum">
              <a:rPr lang="es-AR" smtClean="0"/>
              <a:pPr/>
              <a:t>‹Nº›</a:t>
            </a:fld>
            <a:endParaRPr lang="es-AR"/>
          </a:p>
        </p:txBody>
      </p:sp>
      <p:sp>
        <p:nvSpPr>
          <p:cNvPr id="8" name="7 Marcador de pie de página"/>
          <p:cNvSpPr>
            <a:spLocks noGrp="1"/>
          </p:cNvSpPr>
          <p:nvPr>
            <p:ph type="ftr" sz="quarter" idx="12"/>
          </p:nvPr>
        </p:nvSpPr>
        <p:spPr/>
        <p:txBody>
          <a:bodyPr rtlCol="0"/>
          <a:lstStyle/>
          <a:p>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22A5C28-F7B9-4A38-AD89-446ABCC5F101}" type="datetimeFigureOut">
              <a:rPr lang="es-AR" smtClean="0"/>
              <a:pPr/>
              <a:t>19/10/2016</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D7697D9A-64A3-45C3-AB9B-8B7A2CBDBA41}"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fld id="{922A5C28-F7B9-4A38-AD89-446ABCC5F101}" type="datetimeFigureOut">
              <a:rPr lang="es-AR" smtClean="0"/>
              <a:pPr/>
              <a:t>19/10/2016</a:t>
            </a:fld>
            <a:endParaRPr lang="es-AR"/>
          </a:p>
        </p:txBody>
      </p:sp>
      <p:sp>
        <p:nvSpPr>
          <p:cNvPr id="22" name="21 Marcador de número de diapositiva"/>
          <p:cNvSpPr>
            <a:spLocks noGrp="1"/>
          </p:cNvSpPr>
          <p:nvPr>
            <p:ph type="sldNum" sz="quarter" idx="15"/>
          </p:nvPr>
        </p:nvSpPr>
        <p:spPr/>
        <p:txBody>
          <a:bodyPr rtlCol="0"/>
          <a:lstStyle/>
          <a:p>
            <a:fld id="{D7697D9A-64A3-45C3-AB9B-8B7A2CBDBA41}" type="slidenum">
              <a:rPr lang="es-AR" smtClean="0"/>
              <a:pPr/>
              <a:t>‹Nº›</a:t>
            </a:fld>
            <a:endParaRPr lang="es-AR"/>
          </a:p>
        </p:txBody>
      </p:sp>
      <p:sp>
        <p:nvSpPr>
          <p:cNvPr id="23" name="22 Marcador de pie de página"/>
          <p:cNvSpPr>
            <a:spLocks noGrp="1"/>
          </p:cNvSpPr>
          <p:nvPr>
            <p:ph type="ftr" sz="quarter" idx="16"/>
          </p:nvPr>
        </p:nvSpPr>
        <p:spPr/>
        <p:txBody>
          <a:bodyPr rtlCol="0"/>
          <a:lstStyle/>
          <a:p>
            <a:endParaRPr lang="es-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fld id="{922A5C28-F7B9-4A38-AD89-446ABCC5F101}" type="datetimeFigureOut">
              <a:rPr lang="es-AR" smtClean="0"/>
              <a:pPr/>
              <a:t>19/10/2016</a:t>
            </a:fld>
            <a:endParaRPr lang="es-AR"/>
          </a:p>
        </p:txBody>
      </p:sp>
      <p:sp>
        <p:nvSpPr>
          <p:cNvPr id="18" name="17 Marcador de número de diapositiva"/>
          <p:cNvSpPr>
            <a:spLocks noGrp="1"/>
          </p:cNvSpPr>
          <p:nvPr>
            <p:ph type="sldNum" sz="quarter" idx="11"/>
          </p:nvPr>
        </p:nvSpPr>
        <p:spPr/>
        <p:txBody>
          <a:bodyPr rtlCol="0"/>
          <a:lstStyle/>
          <a:p>
            <a:fld id="{D7697D9A-64A3-45C3-AB9B-8B7A2CBDBA41}" type="slidenum">
              <a:rPr lang="es-AR" smtClean="0"/>
              <a:pPr/>
              <a:t>‹Nº›</a:t>
            </a:fld>
            <a:endParaRPr lang="es-AR"/>
          </a:p>
        </p:txBody>
      </p:sp>
      <p:sp>
        <p:nvSpPr>
          <p:cNvPr id="21" name="20 Marcador de pie de página"/>
          <p:cNvSpPr>
            <a:spLocks noGrp="1"/>
          </p:cNvSpPr>
          <p:nvPr>
            <p:ph type="ftr" sz="quarter" idx="12"/>
          </p:nvPr>
        </p:nvSpPr>
        <p:spPr/>
        <p:txBody>
          <a:bodyPr rtlCol="0"/>
          <a:lstStyle/>
          <a:p>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22A5C28-F7B9-4A38-AD89-446ABCC5F101}" type="datetimeFigureOut">
              <a:rPr lang="es-AR" smtClean="0"/>
              <a:pPr/>
              <a:t>19/10/2016</a:t>
            </a:fld>
            <a:endParaRPr lang="es-AR"/>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s-AR"/>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7697D9A-64A3-45C3-AB9B-8B7A2CBDBA41}" type="slidenum">
              <a:rPr lang="es-AR" smtClean="0"/>
              <a:pPr/>
              <a:t>‹Nº›</a:t>
            </a:fld>
            <a:endParaRPr lang="es-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115616" y="908720"/>
            <a:ext cx="7828384" cy="1102274"/>
          </a:xfrm>
        </p:spPr>
        <p:txBody>
          <a:bodyPr/>
          <a:lstStyle/>
          <a:p>
            <a:r>
              <a:rPr lang="es-AR" dirty="0" smtClean="0"/>
              <a:t>ARN y GLC ESTOCASTICA</a:t>
            </a:r>
            <a:endParaRPr lang="es-AR" dirty="0"/>
          </a:p>
        </p:txBody>
      </p:sp>
      <p:sp>
        <p:nvSpPr>
          <p:cNvPr id="3" name="2 Subtítulo"/>
          <p:cNvSpPr>
            <a:spLocks noGrp="1"/>
          </p:cNvSpPr>
          <p:nvPr>
            <p:ph type="subTitle" idx="1"/>
          </p:nvPr>
        </p:nvSpPr>
        <p:spPr>
          <a:xfrm>
            <a:off x="1691680" y="2132856"/>
            <a:ext cx="6172200" cy="1371600"/>
          </a:xfrm>
        </p:spPr>
        <p:txBody>
          <a:bodyPr/>
          <a:lstStyle/>
          <a:p>
            <a:r>
              <a:rPr lang="es-AR" dirty="0" smtClean="0"/>
              <a:t>Cátedra Fundamentos Teóricos de la Informática</a:t>
            </a:r>
          </a:p>
          <a:p>
            <a:endParaRPr lang="es-AR" dirty="0"/>
          </a:p>
        </p:txBody>
      </p:sp>
      <p:sp>
        <p:nvSpPr>
          <p:cNvPr id="4" name="2 Subtítulo"/>
          <p:cNvSpPr txBox="1">
            <a:spLocks/>
          </p:cNvSpPr>
          <p:nvPr/>
        </p:nvSpPr>
        <p:spPr>
          <a:xfrm>
            <a:off x="971600" y="6381328"/>
            <a:ext cx="7612360" cy="1371600"/>
          </a:xfrm>
          <a:prstGeom prst="rect">
            <a:avLst/>
          </a:prstGeom>
        </p:spPr>
        <p:txBody>
          <a:bodyPr vert="horz">
            <a:normAutofit/>
          </a:bodyPr>
          <a:lstStyle/>
          <a:p>
            <a:pPr marL="0" marR="0" lvl="0" indent="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lang="es-AR" b="1" dirty="0" smtClean="0">
                <a:solidFill>
                  <a:schemeClr val="tx2"/>
                </a:solidFill>
              </a:rPr>
              <a:t>Luciano </a:t>
            </a:r>
            <a:r>
              <a:rPr lang="es-AR" b="1" dirty="0" err="1" smtClean="0">
                <a:solidFill>
                  <a:schemeClr val="tx2"/>
                </a:solidFill>
              </a:rPr>
              <a:t>Alzugaray</a:t>
            </a:r>
            <a:r>
              <a:rPr lang="es-AR" b="1" dirty="0" smtClean="0">
                <a:solidFill>
                  <a:schemeClr val="tx2"/>
                </a:solidFill>
              </a:rPr>
              <a:t> – Lucas </a:t>
            </a:r>
            <a:r>
              <a:rPr lang="es-AR" b="1" dirty="0" err="1" smtClean="0">
                <a:solidFill>
                  <a:schemeClr val="tx2"/>
                </a:solidFill>
              </a:rPr>
              <a:t>Krmpotic</a:t>
            </a:r>
            <a:endParaRPr kumimoji="0" lang="es-AR" sz="1800" b="1"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s-AR" sz="1800" b="1"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404664"/>
            <a:ext cx="7467600" cy="724942"/>
          </a:xfrm>
        </p:spPr>
        <p:txBody>
          <a:bodyPr/>
          <a:lstStyle/>
          <a:p>
            <a:pPr algn="ctr"/>
            <a:r>
              <a:rPr lang="es-AR" dirty="0" smtClean="0"/>
              <a:t>Funciones Importantes</a:t>
            </a:r>
            <a:endParaRPr lang="es-AR" dirty="0"/>
          </a:p>
        </p:txBody>
      </p:sp>
      <p:pic>
        <p:nvPicPr>
          <p:cNvPr id="1026" name="Picture 2"/>
          <p:cNvPicPr>
            <a:picLocks noGrp="1" noChangeAspect="1" noChangeArrowheads="1"/>
          </p:cNvPicPr>
          <p:nvPr>
            <p:ph sz="quarter" idx="1"/>
          </p:nvPr>
        </p:nvPicPr>
        <p:blipFill>
          <a:blip r:embed="rId3" cstate="print"/>
          <a:srcRect/>
          <a:stretch>
            <a:fillRect/>
          </a:stretch>
        </p:blipFill>
        <p:spPr bwMode="auto">
          <a:xfrm>
            <a:off x="323528" y="1268760"/>
            <a:ext cx="8264555" cy="3096344"/>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404664"/>
            <a:ext cx="7467600" cy="724942"/>
          </a:xfrm>
        </p:spPr>
        <p:txBody>
          <a:bodyPr/>
          <a:lstStyle/>
          <a:p>
            <a:pPr algn="ctr"/>
            <a:r>
              <a:rPr lang="es-AR" dirty="0" smtClean="0"/>
              <a:t>Funciones Importantes</a:t>
            </a:r>
            <a:endParaRPr lang="es-AR" dirty="0"/>
          </a:p>
        </p:txBody>
      </p:sp>
      <p:sp>
        <p:nvSpPr>
          <p:cNvPr id="4" name="3 Marcador de contenido"/>
          <p:cNvSpPr>
            <a:spLocks noGrp="1"/>
          </p:cNvSpPr>
          <p:nvPr>
            <p:ph sz="quarter" idx="1"/>
          </p:nvPr>
        </p:nvSpPr>
        <p:spPr/>
        <p:txBody>
          <a:bodyPr/>
          <a:lstStyle/>
          <a:p>
            <a:endParaRPr lang="es-AR"/>
          </a:p>
        </p:txBody>
      </p:sp>
      <p:pic>
        <p:nvPicPr>
          <p:cNvPr id="3074" name="Picture 2"/>
          <p:cNvPicPr>
            <a:picLocks noChangeAspect="1" noChangeArrowheads="1"/>
          </p:cNvPicPr>
          <p:nvPr/>
        </p:nvPicPr>
        <p:blipFill>
          <a:blip r:embed="rId3" cstate="print"/>
          <a:srcRect/>
          <a:stretch>
            <a:fillRect/>
          </a:stretch>
        </p:blipFill>
        <p:spPr bwMode="auto">
          <a:xfrm>
            <a:off x="467544" y="1556792"/>
            <a:ext cx="7940828" cy="396044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60648"/>
            <a:ext cx="7467600" cy="868958"/>
          </a:xfrm>
        </p:spPr>
        <p:txBody>
          <a:bodyPr/>
          <a:lstStyle/>
          <a:p>
            <a:pPr algn="ctr"/>
            <a:r>
              <a:rPr lang="es-AR" dirty="0" err="1" smtClean="0"/>
              <a:t>Gramaticas</a:t>
            </a:r>
            <a:r>
              <a:rPr lang="es-AR" dirty="0" smtClean="0"/>
              <a:t> Armadas</a:t>
            </a:r>
            <a:endParaRPr lang="es-AR" dirty="0"/>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683568" y="1988840"/>
            <a:ext cx="7659032" cy="1944216"/>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dirty="0"/>
          </a:p>
        </p:txBody>
      </p:sp>
      <p:sp>
        <p:nvSpPr>
          <p:cNvPr id="3" name="2 Marcador de contenido"/>
          <p:cNvSpPr>
            <a:spLocks noGrp="1"/>
          </p:cNvSpPr>
          <p:nvPr>
            <p:ph sz="quarter" idx="1"/>
          </p:nvPr>
        </p:nvSpPr>
        <p:spPr/>
        <p:txBody>
          <a:bodyPr/>
          <a:lstStyle/>
          <a:p>
            <a:pPr algn="ctr">
              <a:buNone/>
            </a:pPr>
            <a:r>
              <a:rPr lang="es-AR" dirty="0" smtClean="0"/>
              <a:t>   Y AHORA… VAMOS A LA IMPLEMENTACIÓN</a:t>
            </a:r>
          </a:p>
          <a:p>
            <a:endParaRPr lang="es-AR" dirty="0" smtClean="0"/>
          </a:p>
          <a:p>
            <a:pPr algn="ctr">
              <a:buNone/>
            </a:pPr>
            <a:r>
              <a:rPr lang="es-AR" dirty="0" smtClean="0"/>
              <a:t>¡ MUCHAS GRACIAS ! </a:t>
            </a:r>
            <a:endParaRPr lang="es-A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339752" y="476672"/>
            <a:ext cx="4402832" cy="580926"/>
          </a:xfrm>
        </p:spPr>
        <p:txBody>
          <a:bodyPr/>
          <a:lstStyle/>
          <a:p>
            <a:r>
              <a:rPr lang="es-AR" dirty="0" smtClean="0"/>
              <a:t>ARN</a:t>
            </a:r>
            <a:endParaRPr lang="es-AR" dirty="0"/>
          </a:p>
        </p:txBody>
      </p:sp>
      <p:sp>
        <p:nvSpPr>
          <p:cNvPr id="3" name="2 Marcador de contenido"/>
          <p:cNvSpPr>
            <a:spLocks noGrp="1"/>
          </p:cNvSpPr>
          <p:nvPr>
            <p:ph sz="quarter" idx="1"/>
          </p:nvPr>
        </p:nvSpPr>
        <p:spPr/>
        <p:txBody>
          <a:bodyPr>
            <a:normAutofit/>
          </a:bodyPr>
          <a:lstStyle/>
          <a:p>
            <a:r>
              <a:rPr lang="es-AR" dirty="0" smtClean="0"/>
              <a:t>El ácido ribonucleico es un ácido </a:t>
            </a:r>
            <a:r>
              <a:rPr lang="es-AR" dirty="0" err="1" smtClean="0"/>
              <a:t>nucléico</a:t>
            </a:r>
            <a:r>
              <a:rPr lang="es-AR" dirty="0" smtClean="0"/>
              <a:t> formado por cadenas de </a:t>
            </a:r>
            <a:r>
              <a:rPr lang="es-AR" dirty="0" err="1" smtClean="0"/>
              <a:t>ribonucleótidos</a:t>
            </a:r>
            <a:r>
              <a:rPr lang="es-AR" dirty="0" smtClean="0"/>
              <a:t>. En los organismos celulares desempeña diversas funciones. </a:t>
            </a:r>
          </a:p>
          <a:p>
            <a:pPr marL="0" indent="0">
              <a:buNone/>
            </a:pPr>
            <a:endParaRPr lang="es-AR" dirty="0" smtClean="0"/>
          </a:p>
          <a:p>
            <a:r>
              <a:rPr lang="es-AR" dirty="0" smtClean="0"/>
              <a:t>Es la molécula que dirige las etapas intermedias de la síntesis proteica; el ADN no puede actuar solo, y se vale del ARN para transferir esta </a:t>
            </a:r>
            <a:r>
              <a:rPr lang="es-AR" dirty="0" err="1" smtClean="0"/>
              <a:t>informacion</a:t>
            </a:r>
            <a:r>
              <a:rPr lang="es-AR" dirty="0" smtClean="0"/>
              <a:t> vital durante la </a:t>
            </a:r>
            <a:r>
              <a:rPr lang="es-AR" dirty="0" err="1" smtClean="0"/>
              <a:t>sistesis</a:t>
            </a:r>
            <a:r>
              <a:rPr lang="es-AR" dirty="0" smtClean="0"/>
              <a:t> de proteínas (producción de las proteínas que necesita una célula para sus actividades y desarrollo).</a:t>
            </a:r>
            <a:endParaRPr lang="es-AR" i="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339752" y="476672"/>
            <a:ext cx="4402832" cy="580926"/>
          </a:xfrm>
        </p:spPr>
        <p:txBody>
          <a:bodyPr/>
          <a:lstStyle/>
          <a:p>
            <a:r>
              <a:rPr lang="es-AR" dirty="0" smtClean="0"/>
              <a:t>Estructura del ARN</a:t>
            </a:r>
            <a:endParaRPr lang="es-AR" dirty="0"/>
          </a:p>
        </p:txBody>
      </p:sp>
      <p:sp>
        <p:nvSpPr>
          <p:cNvPr id="3" name="2 Marcador de contenido"/>
          <p:cNvSpPr>
            <a:spLocks noGrp="1"/>
          </p:cNvSpPr>
          <p:nvPr>
            <p:ph sz="quarter" idx="1"/>
          </p:nvPr>
        </p:nvSpPr>
        <p:spPr/>
        <p:txBody>
          <a:bodyPr/>
          <a:lstStyle/>
          <a:p>
            <a:r>
              <a:rPr lang="es-AR" dirty="0" smtClean="0"/>
              <a:t>El ARN está formado por una cadena de monómeros repetitivos llamados nucleótidos. </a:t>
            </a:r>
            <a:endParaRPr lang="es-AR" dirty="0"/>
          </a:p>
          <a:p>
            <a:r>
              <a:rPr lang="es-AR" dirty="0" smtClean="0"/>
              <a:t>Cada nucleótido está formado por 3 componentes: </a:t>
            </a:r>
          </a:p>
          <a:p>
            <a:pPr marL="457200" indent="-457200">
              <a:buFont typeface="+mj-lt"/>
              <a:buAutoNum type="arabicPeriod"/>
            </a:pPr>
            <a:r>
              <a:rPr lang="es-AR" dirty="0" smtClean="0"/>
              <a:t>Un monosacárido de cinco carbonos llamado ribosa.</a:t>
            </a:r>
          </a:p>
          <a:p>
            <a:pPr marL="457200" indent="-457200">
              <a:buFont typeface="+mj-lt"/>
              <a:buAutoNum type="arabicPeriod"/>
            </a:pPr>
            <a:r>
              <a:rPr lang="es-AR" dirty="0" smtClean="0"/>
              <a:t>Un grupo fosfato</a:t>
            </a:r>
          </a:p>
          <a:p>
            <a:pPr marL="457200" indent="-457200">
              <a:buFont typeface="+mj-lt"/>
              <a:buAutoNum type="arabicPeriod"/>
            </a:pPr>
            <a:r>
              <a:rPr lang="es-AR" dirty="0" smtClean="0"/>
              <a:t>Una base nitrogenada que puede ser:</a:t>
            </a:r>
          </a:p>
          <a:p>
            <a:pPr lvl="1">
              <a:buFont typeface="Arial" panose="020B0604020202020204" pitchFamily="34" charset="0"/>
              <a:buChar char="•"/>
            </a:pPr>
            <a:r>
              <a:rPr lang="es-AR" dirty="0" smtClean="0"/>
              <a:t>Adenina (A)</a:t>
            </a:r>
          </a:p>
          <a:p>
            <a:pPr lvl="1">
              <a:buFont typeface="Arial" panose="020B0604020202020204" pitchFamily="34" charset="0"/>
              <a:buChar char="•"/>
            </a:pPr>
            <a:r>
              <a:rPr lang="es-AR" dirty="0" smtClean="0"/>
              <a:t>Citosina (C)</a:t>
            </a:r>
          </a:p>
          <a:p>
            <a:pPr lvl="1">
              <a:buFont typeface="Arial" panose="020B0604020202020204" pitchFamily="34" charset="0"/>
              <a:buChar char="•"/>
            </a:pPr>
            <a:r>
              <a:rPr lang="es-AR" dirty="0" smtClean="0"/>
              <a:t>Guanina(G)</a:t>
            </a:r>
          </a:p>
          <a:p>
            <a:pPr lvl="1">
              <a:buFont typeface="Arial" panose="020B0604020202020204" pitchFamily="34" charset="0"/>
              <a:buChar char="•"/>
            </a:pPr>
            <a:r>
              <a:rPr lang="es-AR" dirty="0" smtClean="0"/>
              <a:t>Uracilo (U)</a:t>
            </a:r>
          </a:p>
          <a:p>
            <a:endParaRPr lang="es-AR"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cstate="print">
            <a:extLst>
              <a:ext uri="{28A0092B-C50C-407E-A947-70E740481C1C}">
                <a14:useLocalDpi xmlns="" xmlns:a14="http://schemas.microsoft.com/office/drawing/2010/main" val="0"/>
              </a:ext>
            </a:extLst>
          </a:blip>
          <a:stretch>
            <a:fillRect/>
          </a:stretch>
        </p:blipFill>
        <p:spPr>
          <a:xfrm>
            <a:off x="395536" y="548680"/>
            <a:ext cx="4410490" cy="3528392"/>
          </a:xfrm>
        </p:spPr>
      </p:pic>
      <p:pic>
        <p:nvPicPr>
          <p:cNvPr id="5" name="Pictur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83000" y="4581128"/>
            <a:ext cx="4471086" cy="1800200"/>
          </a:xfrm>
          <a:prstGeom prst="rect">
            <a:avLst/>
          </a:prstGeom>
        </p:spPr>
      </p:pic>
      <p:sp>
        <p:nvSpPr>
          <p:cNvPr id="7" name="TextBox 6"/>
          <p:cNvSpPr txBox="1"/>
          <p:nvPr/>
        </p:nvSpPr>
        <p:spPr>
          <a:xfrm>
            <a:off x="4854086" y="749017"/>
            <a:ext cx="3096344" cy="5632311"/>
          </a:xfrm>
          <a:prstGeom prst="rect">
            <a:avLst/>
          </a:prstGeom>
          <a:noFill/>
        </p:spPr>
        <p:txBody>
          <a:bodyPr wrap="square" rtlCol="0">
            <a:spAutoFit/>
          </a:bodyPr>
          <a:lstStyle/>
          <a:p>
            <a:r>
              <a:rPr lang="es-AR" sz="2400" dirty="0" smtClean="0"/>
              <a:t>Las bases </a:t>
            </a:r>
            <a:r>
              <a:rPr lang="es-AR" sz="2400" dirty="0" err="1" smtClean="0"/>
              <a:t>púricas</a:t>
            </a:r>
            <a:r>
              <a:rPr lang="es-AR" sz="2400" dirty="0" smtClean="0"/>
              <a:t> (adenina y guanina) pueden formar puentes hidrogenados con las </a:t>
            </a:r>
            <a:r>
              <a:rPr lang="es-AR" sz="2400" dirty="0" err="1" smtClean="0"/>
              <a:t>pirimidínicas</a:t>
            </a:r>
            <a:r>
              <a:rPr lang="es-AR" sz="2400" dirty="0"/>
              <a:t> </a:t>
            </a:r>
            <a:r>
              <a:rPr lang="es-AR" sz="2400" dirty="0" smtClean="0"/>
              <a:t>(uracilo y citosina) según el esquema C=G y A=U. </a:t>
            </a:r>
            <a:endParaRPr lang="es-AR" sz="2400" dirty="0"/>
          </a:p>
          <a:p>
            <a:r>
              <a:rPr lang="es-AR" sz="2400" dirty="0" smtClean="0"/>
              <a:t>Además son posibles otras interacciones, como el apilamiento de bases o </a:t>
            </a:r>
            <a:r>
              <a:rPr lang="es-AR" sz="2400" dirty="0" err="1" smtClean="0"/>
              <a:t>tetrabucles</a:t>
            </a:r>
            <a:r>
              <a:rPr lang="es-AR" sz="2400" dirty="0" smtClean="0"/>
              <a:t> con apareamientos G=A</a:t>
            </a:r>
            <a:endParaRPr lang="es-AR"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 xmlns:a14="http://schemas.microsoft.com/office/drawing/2010/main" val="0"/>
              </a:ext>
            </a:extLst>
          </a:blip>
          <a:srcRect l="5883" t="9804" r="3922" b="3922"/>
          <a:stretch/>
        </p:blipFill>
        <p:spPr>
          <a:xfrm>
            <a:off x="395536" y="692696"/>
            <a:ext cx="3312368" cy="3168352"/>
          </a:xfrm>
          <a:prstGeom prst="rect">
            <a:avLst/>
          </a:prstGeom>
        </p:spPr>
      </p:pic>
      <p:pic>
        <p:nvPicPr>
          <p:cNvPr id="5" name="Picture 4"/>
          <p:cNvPicPr>
            <a:picLocks noChangeAspect="1"/>
          </p:cNvPicPr>
          <p:nvPr/>
        </p:nvPicPr>
        <p:blipFill rotWithShape="1">
          <a:blip r:embed="rId3" cstate="print">
            <a:extLst>
              <a:ext uri="{28A0092B-C50C-407E-A947-70E740481C1C}">
                <a14:useLocalDpi xmlns="" xmlns:a14="http://schemas.microsoft.com/office/drawing/2010/main" val="0"/>
              </a:ext>
            </a:extLst>
          </a:blip>
          <a:srcRect t="30240" b="22511"/>
          <a:stretch/>
        </p:blipFill>
        <p:spPr>
          <a:xfrm>
            <a:off x="4499992" y="1196752"/>
            <a:ext cx="3810000" cy="1800200"/>
          </a:xfrm>
          <a:prstGeom prst="rect">
            <a:avLst/>
          </a:prstGeom>
        </p:spPr>
      </p:pic>
      <p:pic>
        <p:nvPicPr>
          <p:cNvPr id="6" name="Picture 5"/>
          <p:cNvPicPr>
            <a:picLocks noChangeAspect="1"/>
          </p:cNvPicPr>
          <p:nvPr/>
        </p:nvPicPr>
        <p:blipFill rotWithShape="1">
          <a:blip r:embed="rId4" cstate="print">
            <a:extLst>
              <a:ext uri="{28A0092B-C50C-407E-A947-70E740481C1C}">
                <a14:useLocalDpi xmlns="" xmlns:a14="http://schemas.microsoft.com/office/drawing/2010/main" val="0"/>
              </a:ext>
            </a:extLst>
          </a:blip>
          <a:srcRect l="11406" t="6844" r="8747" b="8748"/>
          <a:stretch/>
        </p:blipFill>
        <p:spPr>
          <a:xfrm>
            <a:off x="2848909" y="2996952"/>
            <a:ext cx="2520280" cy="2664296"/>
          </a:xfrm>
          <a:prstGeom prst="rect">
            <a:avLst/>
          </a:prstGeom>
        </p:spPr>
      </p:pic>
    </p:spTree>
    <p:extLst>
      <p:ext uri="{BB962C8B-B14F-4D97-AF65-F5344CB8AC3E}">
        <p14:creationId xmlns="" xmlns:p14="http://schemas.microsoft.com/office/powerpoint/2010/main" val="19077548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1619672" y="549115"/>
            <a:ext cx="6048672" cy="648072"/>
          </a:xfrm>
        </p:spPr>
        <p:txBody>
          <a:bodyPr>
            <a:noAutofit/>
          </a:bodyPr>
          <a:lstStyle/>
          <a:p>
            <a:pPr algn="ctr"/>
            <a:r>
              <a:rPr lang="es-AR" sz="4000" dirty="0" err="1" smtClean="0"/>
              <a:t>Dot</a:t>
            </a:r>
            <a:r>
              <a:rPr lang="es-AR" sz="4000" dirty="0" smtClean="0"/>
              <a:t> </a:t>
            </a:r>
            <a:r>
              <a:rPr lang="es-AR" sz="4000" dirty="0" err="1" smtClean="0"/>
              <a:t>Bracket</a:t>
            </a:r>
            <a:r>
              <a:rPr lang="es-AR" sz="4000" dirty="0" smtClean="0"/>
              <a:t> </a:t>
            </a:r>
            <a:r>
              <a:rPr lang="es-AR" sz="4000" dirty="0" err="1" smtClean="0"/>
              <a:t>Notation</a:t>
            </a:r>
            <a:endParaRPr lang="es-AR" sz="4000" dirty="0"/>
          </a:p>
        </p:txBody>
      </p:sp>
      <p:sp>
        <p:nvSpPr>
          <p:cNvPr id="6" name="TextBox 5"/>
          <p:cNvSpPr txBox="1"/>
          <p:nvPr/>
        </p:nvSpPr>
        <p:spPr>
          <a:xfrm>
            <a:off x="395536" y="1712929"/>
            <a:ext cx="8172258" cy="707886"/>
          </a:xfrm>
          <a:prstGeom prst="rect">
            <a:avLst/>
          </a:prstGeom>
          <a:noFill/>
        </p:spPr>
        <p:txBody>
          <a:bodyPr wrap="square" rtlCol="0">
            <a:spAutoFit/>
          </a:bodyPr>
          <a:lstStyle/>
          <a:p>
            <a:pPr algn="just"/>
            <a:r>
              <a:rPr lang="es-AR" sz="2000" dirty="0"/>
              <a:t>En este formato, con paréntesis se indican los apareamientos de base y con puntos se indican los nucleótidos </a:t>
            </a:r>
            <a:r>
              <a:rPr lang="es-AR" sz="2000" dirty="0" smtClean="0"/>
              <a:t>desapareados.</a:t>
            </a:r>
            <a:endParaRPr lang="es-AR" sz="2000" dirty="0"/>
          </a:p>
        </p:txBody>
      </p:sp>
      <p:pic>
        <p:nvPicPr>
          <p:cNvPr id="8" name="Picture 7"/>
          <p:cNvPicPr>
            <a:picLocks noChangeAspect="1"/>
          </p:cNvPicPr>
          <p:nvPr/>
        </p:nvPicPr>
        <p:blipFill rotWithShape="1">
          <a:blip r:embed="rId3" cstate="print">
            <a:extLst>
              <a:ext uri="{28A0092B-C50C-407E-A947-70E740481C1C}">
                <a14:useLocalDpi xmlns="" xmlns:a14="http://schemas.microsoft.com/office/drawing/2010/main" val="0"/>
              </a:ext>
            </a:extLst>
          </a:blip>
          <a:srcRect l="18126" t="28571" r="18630"/>
          <a:stretch/>
        </p:blipFill>
        <p:spPr>
          <a:xfrm>
            <a:off x="251520" y="2852936"/>
            <a:ext cx="8353943" cy="1414670"/>
          </a:xfrm>
          <a:prstGeom prst="rect">
            <a:avLst/>
          </a:prstGeom>
        </p:spPr>
      </p:pic>
    </p:spTree>
    <p:extLst>
      <p:ext uri="{BB962C8B-B14F-4D97-AF65-F5344CB8AC3E}">
        <p14:creationId xmlns="" xmlns:p14="http://schemas.microsoft.com/office/powerpoint/2010/main" val="1445279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16632"/>
            <a:ext cx="7467600" cy="508918"/>
          </a:xfrm>
        </p:spPr>
        <p:txBody>
          <a:bodyPr>
            <a:normAutofit fontScale="90000"/>
          </a:bodyPr>
          <a:lstStyle/>
          <a:p>
            <a:r>
              <a:rPr lang="es-AR" dirty="0" err="1" smtClean="0"/>
              <a:t>Gramaticas</a:t>
            </a:r>
            <a:r>
              <a:rPr lang="es-AR" dirty="0" smtClean="0"/>
              <a:t> Libres de Contexto</a:t>
            </a:r>
            <a:endParaRPr lang="es-AR" dirty="0"/>
          </a:p>
        </p:txBody>
      </p:sp>
      <p:sp>
        <p:nvSpPr>
          <p:cNvPr id="3" name="Content Placeholder 2"/>
          <p:cNvSpPr>
            <a:spLocks noGrp="1"/>
          </p:cNvSpPr>
          <p:nvPr>
            <p:ph sz="quarter" idx="1"/>
          </p:nvPr>
        </p:nvSpPr>
        <p:spPr>
          <a:xfrm>
            <a:off x="523652" y="764704"/>
            <a:ext cx="7467600" cy="5832648"/>
          </a:xfrm>
        </p:spPr>
        <p:txBody>
          <a:bodyPr>
            <a:normAutofit/>
          </a:bodyPr>
          <a:lstStyle/>
          <a:p>
            <a:pPr algn="just"/>
            <a:r>
              <a:rPr lang="es-AR" sz="1900" i="1" dirty="0" smtClean="0"/>
              <a:t>“[…] forma </a:t>
            </a:r>
            <a:r>
              <a:rPr lang="es-AR" sz="1900" i="1" dirty="0"/>
              <a:t>particular de sistema de reescritura, restringida a que las reglas aplicables para reescribir un </a:t>
            </a:r>
            <a:r>
              <a:rPr lang="es-AR" sz="1900" i="1" dirty="0" smtClean="0"/>
              <a:t>símbolo </a:t>
            </a:r>
            <a:r>
              <a:rPr lang="es-AR" sz="1900" i="1" dirty="0"/>
              <a:t>son independientes de lo que tiene alrededor en la cadena que se </a:t>
            </a:r>
            <a:r>
              <a:rPr lang="es-AR" sz="1900" i="1" dirty="0" smtClean="0"/>
              <a:t>est</a:t>
            </a:r>
            <a:r>
              <a:rPr lang="es-AR" sz="1900" i="1" dirty="0"/>
              <a:t>á</a:t>
            </a:r>
            <a:r>
              <a:rPr lang="es-AR" sz="1900" i="1" dirty="0" smtClean="0"/>
              <a:t> </a:t>
            </a:r>
            <a:r>
              <a:rPr lang="es-AR" sz="1900" i="1" dirty="0"/>
              <a:t>generando (de allí el nombre “libre del contexto</a:t>
            </a:r>
            <a:r>
              <a:rPr lang="es-AR" sz="1900" i="1" dirty="0" smtClean="0"/>
              <a:t>”)”(Augusto).</a:t>
            </a:r>
          </a:p>
          <a:p>
            <a:pPr algn="just"/>
            <a:endParaRPr lang="es-AR" sz="2000" i="1" dirty="0"/>
          </a:p>
          <a:p>
            <a:pPr algn="just"/>
            <a:endParaRPr lang="es-AR" sz="2000" i="1" dirty="0" smtClean="0"/>
          </a:p>
          <a:p>
            <a:pPr algn="just"/>
            <a:endParaRPr lang="es-AR" sz="2000" i="1" dirty="0"/>
          </a:p>
          <a:p>
            <a:pPr algn="just"/>
            <a:endParaRPr lang="es-AR" sz="2000" i="1" dirty="0" smtClean="0"/>
          </a:p>
          <a:p>
            <a:endParaRPr lang="es-AR" sz="2000" dirty="0" smtClean="0"/>
          </a:p>
          <a:p>
            <a:r>
              <a:rPr lang="es-AR" sz="2000" i="1" dirty="0" smtClean="0"/>
              <a:t>“Las GLC son </a:t>
            </a:r>
            <a:r>
              <a:rPr lang="es-AR" sz="2000" i="1" dirty="0"/>
              <a:t>capaces </a:t>
            </a:r>
            <a:r>
              <a:rPr lang="es-AR" sz="2000" i="1" dirty="0" smtClean="0"/>
              <a:t>de describir </a:t>
            </a:r>
            <a:r>
              <a:rPr lang="es-AR" sz="2000" i="1" dirty="0"/>
              <a:t>la </a:t>
            </a:r>
            <a:r>
              <a:rPr lang="es-AR" sz="2000" i="1" dirty="0" smtClean="0"/>
              <a:t>mayoría </a:t>
            </a:r>
            <a:r>
              <a:rPr lang="es-AR" sz="2000" i="1" dirty="0"/>
              <a:t>aunque no todas las construcciones de los lenguajes de </a:t>
            </a:r>
            <a:r>
              <a:rPr lang="es-AR" sz="2000" i="1" dirty="0" smtClean="0"/>
              <a:t>programación</a:t>
            </a:r>
            <a:r>
              <a:rPr lang="es-AR" sz="2000" i="1" dirty="0"/>
              <a:t>.</a:t>
            </a:r>
          </a:p>
          <a:p>
            <a:r>
              <a:rPr lang="es-AR" sz="2000" i="1" dirty="0"/>
              <a:t>Entre otras capacidades tienen la de ser ú</a:t>
            </a:r>
            <a:r>
              <a:rPr lang="es-AR" sz="2000" i="1" dirty="0" smtClean="0"/>
              <a:t>tiles </a:t>
            </a:r>
            <a:r>
              <a:rPr lang="es-AR" sz="2000" i="1" dirty="0"/>
              <a:t>para generar estructuras anidadas:</a:t>
            </a:r>
          </a:p>
          <a:p>
            <a:pPr lvl="1"/>
            <a:r>
              <a:rPr lang="es-AR" sz="1700" i="1" dirty="0"/>
              <a:t>cadenas de </a:t>
            </a:r>
            <a:r>
              <a:rPr lang="es-AR" sz="1700" i="1" dirty="0" smtClean="0"/>
              <a:t>paréntesis </a:t>
            </a:r>
            <a:r>
              <a:rPr lang="es-AR" sz="1700" i="1" dirty="0"/>
              <a:t>balanceados en expresiones </a:t>
            </a:r>
            <a:r>
              <a:rPr lang="es-AR" sz="1700" i="1" dirty="0" smtClean="0"/>
              <a:t>aritméticas</a:t>
            </a:r>
            <a:r>
              <a:rPr lang="es-AR" sz="1700" i="1" dirty="0"/>
              <a:t>.</a:t>
            </a:r>
          </a:p>
          <a:p>
            <a:pPr lvl="1"/>
            <a:r>
              <a:rPr lang="es-AR" sz="1700" i="1" dirty="0"/>
              <a:t>apareamiento de </a:t>
            </a:r>
            <a:r>
              <a:rPr lang="es-AR" sz="1700" i="1" dirty="0" err="1"/>
              <a:t>begin</a:t>
            </a:r>
            <a:r>
              <a:rPr lang="es-AR" sz="1700" i="1" dirty="0"/>
              <a:t> − </a:t>
            </a:r>
            <a:r>
              <a:rPr lang="es-AR" sz="1700" i="1" dirty="0" err="1"/>
              <a:t>end</a:t>
            </a:r>
            <a:r>
              <a:rPr lang="es-AR" sz="1700" i="1" dirty="0"/>
              <a:t>.</a:t>
            </a:r>
          </a:p>
          <a:p>
            <a:pPr lvl="1"/>
            <a:r>
              <a:rPr lang="en-US" sz="1700" i="1" dirty="0" err="1"/>
              <a:t>correspondencia</a:t>
            </a:r>
            <a:r>
              <a:rPr lang="en-US" sz="1700" i="1" dirty="0"/>
              <a:t> if − then − else − end-if, etc</a:t>
            </a:r>
            <a:r>
              <a:rPr lang="en-US" sz="1700" i="1" dirty="0" smtClean="0"/>
              <a:t>.” (Navarro)</a:t>
            </a:r>
            <a:endParaRPr lang="es-AR" sz="1700" i="1" dirty="0"/>
          </a:p>
          <a:p>
            <a:pPr algn="just"/>
            <a:endParaRPr lang="es-AR" sz="2000" i="1" dirty="0"/>
          </a:p>
          <a:p>
            <a:endParaRPr lang="es-AR" dirty="0"/>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5616" y="2492896"/>
            <a:ext cx="6620799" cy="1409897"/>
          </a:xfrm>
          <a:prstGeom prst="rect">
            <a:avLst/>
          </a:prstGeom>
        </p:spPr>
      </p:pic>
    </p:spTree>
    <p:extLst>
      <p:ext uri="{BB962C8B-B14F-4D97-AF65-F5344CB8AC3E}">
        <p14:creationId xmlns="" xmlns:p14="http://schemas.microsoft.com/office/powerpoint/2010/main" val="16542923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GLC </a:t>
            </a:r>
            <a:r>
              <a:rPr lang="es-AR" dirty="0" err="1" smtClean="0"/>
              <a:t>Probabilistica</a:t>
            </a:r>
            <a:endParaRPr lang="es-AR" dirty="0"/>
          </a:p>
        </p:txBody>
      </p:sp>
      <p:sp>
        <p:nvSpPr>
          <p:cNvPr id="3" name="Content Placeholder 2"/>
          <p:cNvSpPr>
            <a:spLocks noGrp="1"/>
          </p:cNvSpPr>
          <p:nvPr>
            <p:ph sz="quarter" idx="1"/>
          </p:nvPr>
        </p:nvSpPr>
        <p:spPr/>
        <p:txBody>
          <a:bodyPr/>
          <a:lstStyle/>
          <a:p>
            <a:r>
              <a:rPr lang="es-AR" dirty="0" smtClean="0"/>
              <a:t>Es una gramática libre de contexto en la cual cada regla tiene asignada una probabilidad. La probabilidad de un análisis sintáctico es el producto de las probabilidades de cada una de las reglas usadas en éste. Utilizando las GLCP es posible modelar los emparejamientos que son más o menos consistentes dentro de distintos patrones de una molécula de ARN. Las GLCP son usadas para clasificar los patrones en familias de genes de ARN</a:t>
            </a:r>
            <a:endParaRPr lang="es-AR" dirty="0"/>
          </a:p>
        </p:txBody>
      </p:sp>
    </p:spTree>
    <p:extLst>
      <p:ext uri="{BB962C8B-B14F-4D97-AF65-F5344CB8AC3E}">
        <p14:creationId xmlns="" xmlns:p14="http://schemas.microsoft.com/office/powerpoint/2010/main" val="4895340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188640"/>
            <a:ext cx="7467600" cy="796950"/>
          </a:xfrm>
        </p:spPr>
        <p:txBody>
          <a:bodyPr/>
          <a:lstStyle/>
          <a:p>
            <a:pPr algn="ctr"/>
            <a:r>
              <a:rPr lang="es-AR" dirty="0" smtClean="0"/>
              <a:t>Herramientas Utilizadas</a:t>
            </a:r>
            <a:endParaRPr lang="es-AR" dirty="0"/>
          </a:p>
        </p:txBody>
      </p:sp>
      <p:sp>
        <p:nvSpPr>
          <p:cNvPr id="3" name="2 Marcador de contenido"/>
          <p:cNvSpPr>
            <a:spLocks noGrp="1"/>
          </p:cNvSpPr>
          <p:nvPr>
            <p:ph sz="quarter" idx="1"/>
          </p:nvPr>
        </p:nvSpPr>
        <p:spPr/>
        <p:txBody>
          <a:bodyPr/>
          <a:lstStyle/>
          <a:p>
            <a:r>
              <a:rPr lang="es-AR" dirty="0" err="1" smtClean="0"/>
              <a:t>Python</a:t>
            </a:r>
            <a:r>
              <a:rPr lang="es-AR" dirty="0" smtClean="0"/>
              <a:t> 2.7</a:t>
            </a:r>
          </a:p>
          <a:p>
            <a:pPr lvl="1"/>
            <a:r>
              <a:rPr lang="es-AR" dirty="0" smtClean="0"/>
              <a:t>Lenguaje de programación</a:t>
            </a:r>
          </a:p>
          <a:p>
            <a:r>
              <a:rPr lang="es-AR" dirty="0" err="1" smtClean="0"/>
              <a:t>Graphviz</a:t>
            </a:r>
            <a:endParaRPr lang="es-AR" dirty="0" smtClean="0"/>
          </a:p>
          <a:p>
            <a:pPr lvl="1"/>
            <a:r>
              <a:rPr lang="es-AR" dirty="0" smtClean="0"/>
              <a:t>Paquete gráfico para los árboles.</a:t>
            </a:r>
          </a:p>
          <a:p>
            <a:r>
              <a:rPr lang="es-AR" dirty="0" err="1" smtClean="0"/>
              <a:t>Numpy</a:t>
            </a:r>
            <a:endParaRPr lang="es-AR" dirty="0" smtClean="0"/>
          </a:p>
          <a:p>
            <a:pPr lvl="1"/>
            <a:r>
              <a:rPr lang="es-AR" dirty="0" smtClean="0"/>
              <a:t>Paquete de </a:t>
            </a:r>
            <a:r>
              <a:rPr lang="es-AR" dirty="0" err="1" smtClean="0"/>
              <a:t>Python</a:t>
            </a:r>
            <a:r>
              <a:rPr lang="es-AR" dirty="0" smtClean="0"/>
              <a:t> para distintos resultados con </a:t>
            </a:r>
            <a:r>
              <a:rPr lang="es-AR" dirty="0" err="1" smtClean="0"/>
              <a:t>numeros</a:t>
            </a:r>
            <a:r>
              <a:rPr lang="es-AR" dirty="0" smtClean="0"/>
              <a:t>.</a:t>
            </a:r>
          </a:p>
          <a:p>
            <a:endParaRPr lang="es-AR" dirty="0" smtClean="0"/>
          </a:p>
          <a:p>
            <a:endParaRPr lang="es-AR" dirty="0" smtClean="0"/>
          </a:p>
          <a:p>
            <a:endParaRPr lang="es-AR" dirty="0" smtClean="0"/>
          </a:p>
          <a:p>
            <a:endParaRPr lang="es-AR" dirty="0" smtClean="0"/>
          </a:p>
          <a:p>
            <a:endParaRPr lang="es-AR" dirty="0" smtClean="0"/>
          </a:p>
          <a:p>
            <a:endParaRPr lang="es-AR" dirty="0" smtClean="0"/>
          </a:p>
          <a:p>
            <a:endParaRPr lang="es-A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751</TotalTime>
  <Words>368</Words>
  <Application>Microsoft Office PowerPoint</Application>
  <PresentationFormat>Presentación en pantalla (4:3)</PresentationFormat>
  <Paragraphs>56</Paragraphs>
  <Slides>13</Slides>
  <Notes>3</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Mirador</vt:lpstr>
      <vt:lpstr>ARN y GLC ESTOCASTICA</vt:lpstr>
      <vt:lpstr>ARN</vt:lpstr>
      <vt:lpstr>Estructura del ARN</vt:lpstr>
      <vt:lpstr>Diapositiva 4</vt:lpstr>
      <vt:lpstr>Diapositiva 5</vt:lpstr>
      <vt:lpstr>Dot Bracket Notation</vt:lpstr>
      <vt:lpstr>Gramaticas Libres de Contexto</vt:lpstr>
      <vt:lpstr>GLC Probabilistica</vt:lpstr>
      <vt:lpstr>Herramientas Utilizadas</vt:lpstr>
      <vt:lpstr>Funciones Importantes</vt:lpstr>
      <vt:lpstr>Funciones Importantes</vt:lpstr>
      <vt:lpstr>Gramaticas Armadas</vt:lpstr>
      <vt:lpstr>Diapositiva 13</vt:lpstr>
    </vt:vector>
  </TitlesOfParts>
  <Company>RevolucionUnattended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Dinero Ya</dc:creator>
  <cp:lastModifiedBy>Casa</cp:lastModifiedBy>
  <cp:revision>22</cp:revision>
  <dcterms:created xsi:type="dcterms:W3CDTF">2016-08-27T23:25:35Z</dcterms:created>
  <dcterms:modified xsi:type="dcterms:W3CDTF">2016-10-19T17:01:35Z</dcterms:modified>
</cp:coreProperties>
</file>