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embeddedFontLst>
    <p:embeddedFont>
      <p:font typeface="Montserrat SemiBold"/>
      <p:regular r:id="rId10"/>
      <p:bold r:id="rId11"/>
      <p:italic r:id="rId12"/>
      <p:boldItalic r:id="rId13"/>
    </p:embeddedFont>
    <p:embeddedFont>
      <p:font typeface="Montserrat"/>
      <p:regular r:id="rId14"/>
      <p:bold r:id="rId15"/>
      <p:italic r:id="rId16"/>
      <p:boldItalic r:id="rId17"/>
    </p:embeddedFont>
    <p:embeddedFont>
      <p:font typeface="Montserrat Medium"/>
      <p:regular r:id="rId18"/>
      <p:bold r:id="rId19"/>
      <p:italic r:id="rId20"/>
      <p:boldItalic r:id="rId21"/>
    </p:embeddedFont>
    <p:embeddedFont>
      <p:font typeface="Montserrat Light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D9069ED-A331-4FDF-A7BE-0FEA1349E52E}">
  <a:tblStyle styleId="{2D9069ED-A331-4FDF-A7BE-0FEA1349E52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Medium-italic.fntdata"/><Relationship Id="rId22" Type="http://schemas.openxmlformats.org/officeDocument/2006/relationships/font" Target="fonts/MontserratLight-regular.fntdata"/><Relationship Id="rId21" Type="http://schemas.openxmlformats.org/officeDocument/2006/relationships/font" Target="fonts/MontserratMedium-boldItalic.fntdata"/><Relationship Id="rId24" Type="http://schemas.openxmlformats.org/officeDocument/2006/relationships/font" Target="fonts/MontserratLight-italic.fntdata"/><Relationship Id="rId23" Type="http://schemas.openxmlformats.org/officeDocument/2006/relationships/font" Target="fonts/MontserratLigh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MontserratLight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font" Target="fonts/MontserratSemiBold-bold.fntdata"/><Relationship Id="rId10" Type="http://schemas.openxmlformats.org/officeDocument/2006/relationships/font" Target="fonts/MontserratSemiBold-regular.fntdata"/><Relationship Id="rId13" Type="http://schemas.openxmlformats.org/officeDocument/2006/relationships/font" Target="fonts/MontserratSemiBold-boldItalic.fntdata"/><Relationship Id="rId12" Type="http://schemas.openxmlformats.org/officeDocument/2006/relationships/font" Target="fonts/MontserratSemiBold-italic.fntdata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19" Type="http://schemas.openxmlformats.org/officeDocument/2006/relationships/font" Target="fonts/MontserratMedium-bold.fntdata"/><Relationship Id="rId18" Type="http://schemas.openxmlformats.org/officeDocument/2006/relationships/font" Target="fonts/Montserrat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8d7f8e0a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8d7f8e0a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8fa695770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8fa695770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9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355225"/>
            <a:ext cx="8520600" cy="32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9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9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355225"/>
            <a:ext cx="8520600" cy="32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ontserrat"/>
              <a:buChar char="●"/>
              <a:defRPr sz="18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Listado de Temáticas	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Proyecto Final </a:t>
            </a:r>
            <a:r>
              <a:rPr lang="es-419">
                <a:solidFill>
                  <a:srgbClr val="3D85C6"/>
                </a:solidFill>
              </a:rPr>
              <a:t>-</a:t>
            </a:r>
            <a:r>
              <a:rPr lang="es-419"/>
              <a:t> SQL</a:t>
            </a:r>
            <a:endParaRPr/>
          </a:p>
        </p:txBody>
      </p:sp>
      <p:sp>
        <p:nvSpPr>
          <p:cNvPr id="56" name="Google Shape;56;p13"/>
          <p:cNvSpPr txBox="1"/>
          <p:nvPr>
            <p:ph type="ctrTitle"/>
          </p:nvPr>
        </p:nvSpPr>
        <p:spPr>
          <a:xfrm>
            <a:off x="2941500" y="3663675"/>
            <a:ext cx="3261000" cy="4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1700">
                <a:solidFill>
                  <a:srgbClr val="3D85C6"/>
                </a:solidFill>
              </a:rPr>
              <a:t>/* </a:t>
            </a:r>
            <a:r>
              <a:rPr b="0" lang="es-419" sz="1700">
                <a:latin typeface="Montserrat Medium"/>
                <a:ea typeface="Montserrat Medium"/>
                <a:cs typeface="Montserrat Medium"/>
                <a:sym typeface="Montserrat Medium"/>
              </a:rPr>
              <a:t>César Luciano Angeleri </a:t>
            </a:r>
            <a:r>
              <a:rPr lang="es-419" sz="1700">
                <a:solidFill>
                  <a:srgbClr val="3D85C6"/>
                </a:solidFill>
              </a:rPr>
              <a:t>*/</a:t>
            </a:r>
            <a:endParaRPr sz="2300">
              <a:solidFill>
                <a:srgbClr val="3D85C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255450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Listado de Temáticas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776525"/>
            <a:ext cx="85206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400"/>
              <a:t>En el siguiente listado presentamos diferentes posibles temáticas para el proyecto final, junto con una breve descripción de la misma:</a:t>
            </a:r>
            <a:endParaRPr sz="1400"/>
          </a:p>
        </p:txBody>
      </p:sp>
      <p:graphicFrame>
        <p:nvGraphicFramePr>
          <p:cNvPr id="63" name="Google Shape;63;p14"/>
          <p:cNvGraphicFramePr/>
          <p:nvPr/>
        </p:nvGraphicFramePr>
        <p:xfrm>
          <a:off x="311700" y="12826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{2D9069ED-A331-4FDF-A7BE-0FEA1349E52E}</a:tableStyleId>
              </a:tblPr>
              <a:tblGrid>
                <a:gridCol w="382850"/>
                <a:gridCol w="1419450"/>
                <a:gridCol w="3185650"/>
                <a:gridCol w="3532650"/>
              </a:tblGrid>
              <a:tr h="23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#</a:t>
                      </a:r>
                      <a:endParaRPr b="1"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0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Tema</a:t>
                      </a:r>
                      <a:endParaRPr b="1"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0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Descripción</a:t>
                      </a:r>
                      <a:endParaRPr b="1"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Algunos datos necesarios</a:t>
                      </a:r>
                      <a:endParaRPr b="1"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5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1</a:t>
                      </a:r>
                      <a:endParaRPr sz="11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rgbClr val="3D85C6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Panadería</a:t>
                      </a:r>
                      <a:endParaRPr sz="1100">
                        <a:solidFill>
                          <a:srgbClr val="3D85C6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chemeClr val="lt2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Base de datos orientada a una pequeña panadería que convierte materias primas en productos finales y luego son vendidos de manera directa al público cliente.</a:t>
                      </a:r>
                      <a:endParaRPr sz="1100">
                        <a:solidFill>
                          <a:schemeClr val="lt2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91425" marB="91425" marR="0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59849" lvl="0" marL="269999" marR="15919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Montserrat Light"/>
                        <a:buChar char="●"/>
                      </a:pPr>
                      <a:r>
                        <a:rPr lang="es-419" sz="1100">
                          <a:solidFill>
                            <a:schemeClr val="lt2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P</a:t>
                      </a:r>
                      <a:r>
                        <a:rPr lang="es-419" sz="1100">
                          <a:solidFill>
                            <a:schemeClr val="lt2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roveedores de materia prima e insumos</a:t>
                      </a:r>
                      <a:endParaRPr sz="1100">
                        <a:solidFill>
                          <a:schemeClr val="lt2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  <a:p>
                      <a:pPr indent="-159849" lvl="0" marL="269999" marR="15919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Montserrat Light"/>
                        <a:buChar char="●"/>
                      </a:pPr>
                      <a:r>
                        <a:rPr lang="es-419" sz="1100">
                          <a:solidFill>
                            <a:schemeClr val="lt2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Productos producidos (inventario) y Recetas</a:t>
                      </a:r>
                      <a:endParaRPr sz="1100">
                        <a:solidFill>
                          <a:schemeClr val="lt2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  <a:p>
                      <a:pPr indent="-159849" lvl="0" marL="269999" marR="15919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Montserrat Light"/>
                        <a:buChar char="●"/>
                      </a:pPr>
                      <a:r>
                        <a:rPr lang="es-419" sz="1100">
                          <a:solidFill>
                            <a:schemeClr val="lt2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Mano de obra y empleados</a:t>
                      </a:r>
                      <a:endParaRPr sz="1100">
                        <a:solidFill>
                          <a:schemeClr val="lt2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  <a:p>
                      <a:pPr indent="-159849" lvl="0" marL="269999" marR="15919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Montserrat Light"/>
                        <a:buChar char="●"/>
                      </a:pPr>
                      <a:r>
                        <a:rPr lang="es-419" sz="1100">
                          <a:solidFill>
                            <a:schemeClr val="lt2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Clientes</a:t>
                      </a:r>
                      <a:endParaRPr sz="1100">
                        <a:solidFill>
                          <a:schemeClr val="lt2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  <a:p>
                      <a:pPr indent="-159849" lvl="0" marL="269999" marR="15919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Montserrat Light"/>
                        <a:buChar char="●"/>
                      </a:pPr>
                      <a:r>
                        <a:rPr lang="es-419" sz="1100">
                          <a:solidFill>
                            <a:schemeClr val="lt2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Transacciones realizadas (compras propias y ventas al público)</a:t>
                      </a:r>
                      <a:endParaRPr sz="1100">
                        <a:solidFill>
                          <a:schemeClr val="lt2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  <a:p>
                      <a:pPr indent="0" lvl="0" marL="0" marR="15919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lt2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91425" marB="91425" marR="0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10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2</a:t>
                      </a:r>
                      <a:endParaRPr sz="11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rgbClr val="3D85C6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Tienda de Tecnología</a:t>
                      </a:r>
                      <a:endParaRPr sz="1100">
                        <a:solidFill>
                          <a:srgbClr val="3D85C6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chemeClr val="lt2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Base de datos orientada a una tienda física que ofrece productos tecnológicos (auriculares, teclados, hardware, etc), los cuales son adquiridos de un distribuidor o mayorista para luego ser vendidos en su tienda, tanto en la tienda física como de manera virtual.</a:t>
                      </a:r>
                      <a:endParaRPr sz="1100">
                        <a:solidFill>
                          <a:schemeClr val="lt2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59849" lvl="0" marL="26999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Montserrat Light"/>
                        <a:buChar char="●"/>
                      </a:pPr>
                      <a:r>
                        <a:rPr lang="es-419" sz="1100">
                          <a:solidFill>
                            <a:schemeClr val="lt2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Distribuidores</a:t>
                      </a:r>
                      <a:endParaRPr sz="1100">
                        <a:solidFill>
                          <a:schemeClr val="lt2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  <a:p>
                      <a:pPr indent="-159849" lvl="0" marL="26999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Montserrat Light"/>
                        <a:buChar char="●"/>
                      </a:pPr>
                      <a:r>
                        <a:rPr lang="es-419" sz="1100">
                          <a:solidFill>
                            <a:schemeClr val="lt2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Productos (inventario)</a:t>
                      </a:r>
                      <a:endParaRPr sz="1100">
                        <a:solidFill>
                          <a:schemeClr val="lt2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  <a:p>
                      <a:pPr indent="-159849" lvl="0" marL="26999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Montserrat Light"/>
                        <a:buChar char="●"/>
                      </a:pPr>
                      <a:r>
                        <a:rPr lang="es-419" sz="1100">
                          <a:solidFill>
                            <a:schemeClr val="lt2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Empleados</a:t>
                      </a:r>
                      <a:endParaRPr sz="1100">
                        <a:solidFill>
                          <a:schemeClr val="lt2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  <a:p>
                      <a:pPr indent="-159849" lvl="0" marL="26999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Montserrat Light"/>
                        <a:buChar char="●"/>
                      </a:pPr>
                      <a:r>
                        <a:rPr lang="es-419" sz="1100">
                          <a:solidFill>
                            <a:schemeClr val="lt2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Clientes</a:t>
                      </a:r>
                      <a:endParaRPr sz="1100">
                        <a:solidFill>
                          <a:schemeClr val="lt2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  <a:p>
                      <a:pPr indent="-159849" lvl="0" marL="26999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Montserrat Light"/>
                        <a:buChar char="●"/>
                      </a:pPr>
                      <a:r>
                        <a:rPr lang="es-419" sz="1100">
                          <a:solidFill>
                            <a:schemeClr val="lt2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Transacciones realizadas (compras propias y ventas al público)</a:t>
                      </a:r>
                      <a:endParaRPr sz="1100">
                        <a:solidFill>
                          <a:schemeClr val="lt2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4" name="Google Shape;64;p14"/>
          <p:cNvSpPr txBox="1"/>
          <p:nvPr>
            <p:ph idx="4294967295" type="ctrTitle"/>
          </p:nvPr>
        </p:nvSpPr>
        <p:spPr>
          <a:xfrm>
            <a:off x="6779500" y="173525"/>
            <a:ext cx="2052900" cy="4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1000">
                <a:solidFill>
                  <a:srgbClr val="3D85C6"/>
                </a:solidFill>
              </a:rPr>
              <a:t>/* </a:t>
            </a:r>
            <a:r>
              <a:rPr b="0" lang="es-419" sz="1000">
                <a:latin typeface="Montserrat Medium"/>
                <a:ea typeface="Montserrat Medium"/>
                <a:cs typeface="Montserrat Medium"/>
                <a:sym typeface="Montserrat Medium"/>
              </a:rPr>
              <a:t>César Luciano Angeleri </a:t>
            </a:r>
            <a:r>
              <a:rPr lang="es-419" sz="1000">
                <a:solidFill>
                  <a:srgbClr val="3D85C6"/>
                </a:solidFill>
              </a:rPr>
              <a:t>*/</a:t>
            </a:r>
            <a:endParaRPr sz="1000">
              <a:solidFill>
                <a:srgbClr val="3D85C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255450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Listado de Temáticas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776525"/>
            <a:ext cx="85206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400"/>
              <a:t>Continuación de la lista:</a:t>
            </a:r>
            <a:endParaRPr sz="1400"/>
          </a:p>
        </p:txBody>
      </p:sp>
      <p:graphicFrame>
        <p:nvGraphicFramePr>
          <p:cNvPr id="71" name="Google Shape;71;p15"/>
          <p:cNvGraphicFramePr/>
          <p:nvPr/>
        </p:nvGraphicFramePr>
        <p:xfrm>
          <a:off x="311700" y="12826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{2D9069ED-A331-4FDF-A7BE-0FEA1349E52E}</a:tableStyleId>
              </a:tblPr>
              <a:tblGrid>
                <a:gridCol w="382850"/>
                <a:gridCol w="1369875"/>
                <a:gridCol w="3371550"/>
                <a:gridCol w="3396325"/>
              </a:tblGrid>
              <a:tr h="23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#</a:t>
                      </a:r>
                      <a:endParaRPr b="1"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0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Tema</a:t>
                      </a:r>
                      <a:endParaRPr b="1"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0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Descripción</a:t>
                      </a:r>
                      <a:endParaRPr b="1"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Algunos datos necesarios</a:t>
                      </a:r>
                      <a:endParaRPr b="1"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3</a:t>
                      </a:r>
                      <a:endParaRPr sz="11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rgbClr val="3D85C6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Área de Mantenimiento</a:t>
                      </a:r>
                      <a:endParaRPr sz="1100">
                        <a:solidFill>
                          <a:srgbClr val="3D85C6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>
                          <a:solidFill>
                            <a:schemeClr val="lt2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Base de datos orientada al área de mantenimiento en una empresa industrial en donde se efectúan tareas diarias de mantenimientos de las máquinas operativas de la planta. </a:t>
                      </a:r>
                      <a:endParaRPr sz="1000">
                        <a:solidFill>
                          <a:schemeClr val="lt2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53499" lvl="0" marL="26999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000"/>
                        <a:buFont typeface="Montserrat Light"/>
                        <a:buChar char="●"/>
                      </a:pPr>
                      <a:r>
                        <a:rPr lang="es-419" sz="1000">
                          <a:solidFill>
                            <a:schemeClr val="lt2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Herramientas de trabajo</a:t>
                      </a:r>
                      <a:endParaRPr sz="1000">
                        <a:solidFill>
                          <a:schemeClr val="lt2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  <a:p>
                      <a:pPr indent="-153499" lvl="0" marL="26999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000"/>
                        <a:buFont typeface="Montserrat Light"/>
                        <a:buChar char="●"/>
                      </a:pPr>
                      <a:r>
                        <a:rPr lang="es-419" sz="1000">
                          <a:solidFill>
                            <a:schemeClr val="lt2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Repuestos</a:t>
                      </a:r>
                      <a:r>
                        <a:rPr lang="es-419" sz="1000">
                          <a:solidFill>
                            <a:schemeClr val="lt2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( inventario) </a:t>
                      </a:r>
                      <a:r>
                        <a:rPr lang="es-419" sz="1000">
                          <a:solidFill>
                            <a:schemeClr val="lt2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 y </a:t>
                      </a:r>
                      <a:r>
                        <a:rPr lang="es-419" sz="1000">
                          <a:solidFill>
                            <a:schemeClr val="lt2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Máquinas</a:t>
                      </a:r>
                      <a:endParaRPr sz="1000">
                        <a:solidFill>
                          <a:schemeClr val="lt2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  <a:p>
                      <a:pPr indent="-153499" lvl="0" marL="26999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000"/>
                        <a:buFont typeface="Montserrat Light"/>
                        <a:buChar char="●"/>
                      </a:pPr>
                      <a:r>
                        <a:rPr lang="es-419" sz="1000">
                          <a:solidFill>
                            <a:schemeClr val="lt2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Manuales y planos (referido a las máquinas)</a:t>
                      </a:r>
                      <a:endParaRPr sz="1000">
                        <a:solidFill>
                          <a:schemeClr val="lt2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  <a:p>
                      <a:pPr indent="-153499" lvl="0" marL="26999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000"/>
                        <a:buFont typeface="Montserrat Light"/>
                        <a:buChar char="●"/>
                      </a:pPr>
                      <a:r>
                        <a:rPr lang="es-419" sz="1000">
                          <a:solidFill>
                            <a:schemeClr val="lt2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Clientes (es necesario saber el </a:t>
                      </a:r>
                      <a:r>
                        <a:rPr lang="es-419" sz="1000">
                          <a:solidFill>
                            <a:schemeClr val="lt2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área</a:t>
                      </a:r>
                      <a:r>
                        <a:rPr lang="es-419" sz="1000">
                          <a:solidFill>
                            <a:schemeClr val="lt2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 o sector productivo dentro de la planta)</a:t>
                      </a:r>
                      <a:endParaRPr sz="1000">
                        <a:solidFill>
                          <a:schemeClr val="lt2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  <a:p>
                      <a:pPr indent="-153499" lvl="0" marL="26999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000"/>
                        <a:buFont typeface="Montserrat Light"/>
                        <a:buChar char="●"/>
                      </a:pPr>
                      <a:r>
                        <a:rPr lang="es-419" sz="1000">
                          <a:solidFill>
                            <a:schemeClr val="lt2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Tiempos de reparación y otros.</a:t>
                      </a:r>
                      <a:endParaRPr sz="1000">
                        <a:solidFill>
                          <a:schemeClr val="lt2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4</a:t>
                      </a:r>
                      <a:endParaRPr sz="11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rgbClr val="3D85C6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Oficina Técnica de Ingeniería</a:t>
                      </a:r>
                      <a:endParaRPr sz="1100">
                        <a:solidFill>
                          <a:srgbClr val="3D85C6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>
                          <a:solidFill>
                            <a:schemeClr val="lt2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Base de datos orientada al manejo de proyectos industriales de una oficina técnica de Ingeniería. Debe ser útil para organizar la información relevante de cada etapa de los diferentes proyectos.</a:t>
                      </a:r>
                      <a:endParaRPr sz="1000">
                        <a:solidFill>
                          <a:schemeClr val="lt2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53499" lvl="0" marL="26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000"/>
                        <a:buFont typeface="Montserrat Light"/>
                        <a:buChar char="●"/>
                      </a:pPr>
                      <a:r>
                        <a:rPr lang="es-419" sz="1000">
                          <a:solidFill>
                            <a:schemeClr val="lt2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Documentación técnica y especificaciones del proyecto</a:t>
                      </a:r>
                      <a:endParaRPr sz="1000">
                        <a:solidFill>
                          <a:schemeClr val="lt2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  <a:p>
                      <a:pPr indent="-153499" lvl="0" marL="26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000"/>
                        <a:buFont typeface="Montserrat Light"/>
                        <a:buChar char="●"/>
                      </a:pPr>
                      <a:r>
                        <a:rPr lang="es-419" sz="1000">
                          <a:solidFill>
                            <a:schemeClr val="lt2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Recursos humanos y equipos de trabajo</a:t>
                      </a:r>
                      <a:endParaRPr sz="1000">
                        <a:solidFill>
                          <a:schemeClr val="lt2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  <a:p>
                      <a:pPr indent="-153499" lvl="0" marL="26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000"/>
                        <a:buFont typeface="Montserrat Light"/>
                        <a:buChar char="●"/>
                      </a:pPr>
                      <a:r>
                        <a:rPr lang="es-419" sz="1000">
                          <a:solidFill>
                            <a:schemeClr val="lt2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Plazos</a:t>
                      </a:r>
                      <a:endParaRPr sz="1000">
                        <a:solidFill>
                          <a:schemeClr val="lt2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  <a:p>
                      <a:pPr indent="-153499" lvl="0" marL="26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000"/>
                        <a:buFont typeface="Montserrat Light"/>
                        <a:buChar char="●"/>
                      </a:pPr>
                      <a:r>
                        <a:rPr lang="es-419" sz="1000">
                          <a:solidFill>
                            <a:schemeClr val="lt2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Clientes</a:t>
                      </a:r>
                      <a:endParaRPr sz="1000">
                        <a:solidFill>
                          <a:schemeClr val="lt2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  <a:p>
                      <a:pPr indent="-153499" lvl="0" marL="26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000"/>
                        <a:buFont typeface="Montserrat Light"/>
                        <a:buChar char="●"/>
                      </a:pPr>
                      <a:r>
                        <a:rPr lang="es-419" sz="1000">
                          <a:solidFill>
                            <a:schemeClr val="lt2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Presupuesto </a:t>
                      </a:r>
                      <a:endParaRPr sz="1000">
                        <a:solidFill>
                          <a:schemeClr val="lt2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  <a:p>
                      <a:pPr indent="-153499" lvl="0" marL="26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000"/>
                        <a:buFont typeface="Montserrat Light"/>
                        <a:buChar char="●"/>
                      </a:pPr>
                      <a:r>
                        <a:rPr lang="es-419" sz="1000">
                          <a:solidFill>
                            <a:schemeClr val="lt2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Plazos</a:t>
                      </a:r>
                      <a:endParaRPr sz="1000">
                        <a:solidFill>
                          <a:schemeClr val="lt2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10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5</a:t>
                      </a:r>
                      <a:endParaRPr sz="11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rgbClr val="3D85C6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Taller Automotriz</a:t>
                      </a:r>
                      <a:endParaRPr sz="1100">
                        <a:solidFill>
                          <a:srgbClr val="3D85C6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>
                          <a:solidFill>
                            <a:schemeClr val="lt2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Base de datos orientada a una taller de mecánica automotriz general que ofrece a sus clientes servicios de mantenimiento y reparación de </a:t>
                      </a:r>
                      <a:r>
                        <a:rPr lang="es-419" sz="1000">
                          <a:solidFill>
                            <a:schemeClr val="lt2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vehículos</a:t>
                      </a:r>
                      <a:r>
                        <a:rPr lang="es-419" sz="1000">
                          <a:solidFill>
                            <a:schemeClr val="lt2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.</a:t>
                      </a:r>
                      <a:endParaRPr sz="1000">
                        <a:solidFill>
                          <a:schemeClr val="lt2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53499" lvl="0" marL="26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000"/>
                        <a:buFont typeface="Montserrat Light"/>
                        <a:buChar char="●"/>
                      </a:pPr>
                      <a:r>
                        <a:rPr lang="es-419" sz="1000">
                          <a:solidFill>
                            <a:schemeClr val="lt2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Herramientas de trabajo</a:t>
                      </a:r>
                      <a:endParaRPr sz="1000">
                        <a:solidFill>
                          <a:schemeClr val="lt2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  <a:p>
                      <a:pPr indent="-153499" lvl="0" marL="26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000"/>
                        <a:buFont typeface="Montserrat Light"/>
                        <a:buChar char="●"/>
                      </a:pPr>
                      <a:r>
                        <a:rPr lang="es-419" sz="1000">
                          <a:solidFill>
                            <a:schemeClr val="lt2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Repuestos y piezas (inventario) </a:t>
                      </a:r>
                      <a:endParaRPr sz="1000">
                        <a:solidFill>
                          <a:schemeClr val="lt2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  <a:p>
                      <a:pPr indent="-153499" lvl="0" marL="26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000"/>
                        <a:buFont typeface="Montserrat Light"/>
                        <a:buChar char="●"/>
                      </a:pPr>
                      <a:r>
                        <a:rPr lang="es-419" sz="1000">
                          <a:solidFill>
                            <a:schemeClr val="lt2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Mano de obra</a:t>
                      </a:r>
                      <a:endParaRPr sz="1000">
                        <a:solidFill>
                          <a:schemeClr val="lt2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  <a:p>
                      <a:pPr indent="-153499" lvl="0" marL="26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000"/>
                        <a:buFont typeface="Montserrat Light"/>
                        <a:buChar char="●"/>
                      </a:pPr>
                      <a:r>
                        <a:rPr lang="es-419" sz="1000">
                          <a:solidFill>
                            <a:schemeClr val="lt2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Clientes y vehículos </a:t>
                      </a:r>
                      <a:endParaRPr sz="1000">
                        <a:solidFill>
                          <a:schemeClr val="lt2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  <a:p>
                      <a:pPr indent="-153499" lvl="0" marL="26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000"/>
                        <a:buFont typeface="Montserrat Light"/>
                        <a:buChar char="●"/>
                      </a:pPr>
                      <a:r>
                        <a:rPr lang="es-419" sz="1000">
                          <a:solidFill>
                            <a:schemeClr val="lt2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Manuales y planos (referido a los vehículos)</a:t>
                      </a:r>
                      <a:endParaRPr sz="1000">
                        <a:solidFill>
                          <a:schemeClr val="lt2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  <a:p>
                      <a:pPr indent="-153499" lvl="0" marL="26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000"/>
                        <a:buFont typeface="Montserrat Light"/>
                        <a:buChar char="●"/>
                      </a:pPr>
                      <a:r>
                        <a:rPr lang="es-419" sz="1000">
                          <a:solidFill>
                            <a:schemeClr val="lt2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Transacciones realizadas</a:t>
                      </a:r>
                      <a:endParaRPr sz="1000">
                        <a:solidFill>
                          <a:schemeClr val="lt2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2" name="Google Shape;72;p15"/>
          <p:cNvSpPr txBox="1"/>
          <p:nvPr>
            <p:ph idx="4294967295" type="ctrTitle"/>
          </p:nvPr>
        </p:nvSpPr>
        <p:spPr>
          <a:xfrm>
            <a:off x="6779500" y="173525"/>
            <a:ext cx="2052900" cy="4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1000">
                <a:solidFill>
                  <a:srgbClr val="3D85C6"/>
                </a:solidFill>
              </a:rPr>
              <a:t>/* </a:t>
            </a:r>
            <a:r>
              <a:rPr b="0" lang="es-419" sz="1000">
                <a:latin typeface="Montserrat Medium"/>
                <a:ea typeface="Montserrat Medium"/>
                <a:cs typeface="Montserrat Medium"/>
                <a:sym typeface="Montserrat Medium"/>
              </a:rPr>
              <a:t>César Luciano Angeleri </a:t>
            </a:r>
            <a:r>
              <a:rPr lang="es-419" sz="1000">
                <a:solidFill>
                  <a:srgbClr val="3D85C6"/>
                </a:solidFill>
              </a:rPr>
              <a:t>*/</a:t>
            </a:r>
            <a:endParaRPr sz="1000">
              <a:solidFill>
                <a:srgbClr val="3D85C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