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Montserrat Medium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MontserratMedium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MontserratMedium-italic.fntdata"/><Relationship Id="rId14" Type="http://schemas.openxmlformats.org/officeDocument/2006/relationships/font" Target="fonts/MontserratMedium-bold.fntdata"/><Relationship Id="rId16" Type="http://schemas.openxmlformats.org/officeDocument/2006/relationships/font" Target="fonts/Montserrat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8d7f8e0a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8d7f8e0a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8fa695770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8fa695770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355225"/>
            <a:ext cx="8520600" cy="32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355225"/>
            <a:ext cx="8520600" cy="3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Char char="●"/>
              <a:defRPr sz="1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drive.google.com/file/d/1hh3dpdqkW2fN1e1EpZUUKl8WosbkesoH/view?usp=sharing" TargetMode="External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Diagrama Entidad-Relación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Proyecto Final </a:t>
            </a:r>
            <a:r>
              <a:rPr lang="es-419">
                <a:solidFill>
                  <a:srgbClr val="3D85C6"/>
                </a:solidFill>
              </a:rPr>
              <a:t>-</a:t>
            </a:r>
            <a:r>
              <a:rPr lang="es-419"/>
              <a:t> SQL</a:t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2941500" y="3663675"/>
            <a:ext cx="32610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700">
                <a:solidFill>
                  <a:srgbClr val="3D85C6"/>
                </a:solidFill>
              </a:rPr>
              <a:t>/* </a:t>
            </a:r>
            <a:r>
              <a:rPr b="0" lang="es-419" sz="1700">
                <a:latin typeface="Montserrat Medium"/>
                <a:ea typeface="Montserrat Medium"/>
                <a:cs typeface="Montserrat Medium"/>
                <a:sym typeface="Montserrat Medium"/>
              </a:rPr>
              <a:t>César Luciano Angeleri </a:t>
            </a:r>
            <a:r>
              <a:rPr lang="es-419" sz="1700">
                <a:solidFill>
                  <a:srgbClr val="3D85C6"/>
                </a:solidFill>
              </a:rPr>
              <a:t>*/</a:t>
            </a:r>
            <a:endParaRPr sz="23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Elección</a:t>
            </a:r>
            <a:r>
              <a:rPr lang="es-419"/>
              <a:t> del Tema</a:t>
            </a:r>
            <a:endParaRPr/>
          </a:p>
        </p:txBody>
      </p:sp>
      <p:sp>
        <p:nvSpPr>
          <p:cNvPr id="62" name="Google Shape;62;p14"/>
          <p:cNvSpPr txBox="1"/>
          <p:nvPr>
            <p:ph idx="4294967295" type="ctrTitle"/>
          </p:nvPr>
        </p:nvSpPr>
        <p:spPr>
          <a:xfrm>
            <a:off x="6779500" y="173525"/>
            <a:ext cx="20529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000">
                <a:solidFill>
                  <a:srgbClr val="3D85C6"/>
                </a:solidFill>
              </a:rPr>
              <a:t>/* </a:t>
            </a:r>
            <a:r>
              <a:rPr b="0" lang="es-419" sz="1000">
                <a:latin typeface="Montserrat Medium"/>
                <a:ea typeface="Montserrat Medium"/>
                <a:cs typeface="Montserrat Medium"/>
                <a:sym typeface="Montserrat Medium"/>
              </a:rPr>
              <a:t>César Luciano Angeleri </a:t>
            </a:r>
            <a:r>
              <a:rPr lang="es-419" sz="1000">
                <a:solidFill>
                  <a:srgbClr val="3D85C6"/>
                </a:solidFill>
              </a:rPr>
              <a:t>*/</a:t>
            </a:r>
            <a:endParaRPr sz="1000">
              <a:solidFill>
                <a:srgbClr val="3D85C6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265500" y="2803075"/>
            <a:ext cx="4045200" cy="13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/>
              <a:t>El </a:t>
            </a:r>
            <a:r>
              <a:rPr b="1" lang="es-419" sz="2600"/>
              <a:t>tema elegido</a:t>
            </a:r>
            <a:r>
              <a:rPr lang="es-419" sz="2600"/>
              <a:t> para realizar la base de datos es </a:t>
            </a:r>
            <a:r>
              <a:rPr b="1" lang="es-419" sz="2600">
                <a:solidFill>
                  <a:srgbClr val="3D85C6"/>
                </a:solidFill>
              </a:rPr>
              <a:t>“Panadería”</a:t>
            </a:r>
            <a:endParaRPr b="1" sz="2600">
              <a:solidFill>
                <a:srgbClr val="3D85C6"/>
              </a:solidFill>
            </a:endParaRPr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4787275" y="1277808"/>
            <a:ext cx="4045200" cy="13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La b</a:t>
            </a:r>
            <a:r>
              <a:rPr lang="es-419" sz="1400"/>
              <a:t>ase de datos  que realizaremos estará orientada a una </a:t>
            </a:r>
            <a:r>
              <a:rPr b="1" lang="es-419" sz="1400">
                <a:solidFill>
                  <a:srgbClr val="3D85C6"/>
                </a:solidFill>
              </a:rPr>
              <a:t>pequeña panadería</a:t>
            </a:r>
            <a:r>
              <a:rPr lang="es-419" sz="1400"/>
              <a:t> que convierte </a:t>
            </a:r>
            <a:r>
              <a:rPr b="1" lang="es-419" sz="1400">
                <a:solidFill>
                  <a:srgbClr val="3D85C6"/>
                </a:solidFill>
              </a:rPr>
              <a:t>materias primas</a:t>
            </a:r>
            <a:r>
              <a:rPr lang="es-419" sz="1400"/>
              <a:t> en </a:t>
            </a:r>
            <a:r>
              <a:rPr b="1" lang="es-419" sz="1400">
                <a:solidFill>
                  <a:srgbClr val="3D85C6"/>
                </a:solidFill>
              </a:rPr>
              <a:t>productos finales</a:t>
            </a:r>
            <a:r>
              <a:rPr lang="es-419" sz="1400"/>
              <a:t> y luego son </a:t>
            </a:r>
            <a:r>
              <a:rPr b="1" lang="es-419" sz="1400">
                <a:solidFill>
                  <a:srgbClr val="3D85C6"/>
                </a:solidFill>
              </a:rPr>
              <a:t>vendidos </a:t>
            </a:r>
            <a:r>
              <a:rPr lang="es-419" sz="1400"/>
              <a:t>de manera directa al </a:t>
            </a:r>
            <a:r>
              <a:rPr b="1" lang="es-419" sz="1400">
                <a:solidFill>
                  <a:srgbClr val="3D85C6"/>
                </a:solidFill>
              </a:rPr>
              <a:t>público cliente</a:t>
            </a:r>
            <a:r>
              <a:rPr lang="es-419" sz="1400"/>
              <a:t>.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2"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4787275" y="3216825"/>
            <a:ext cx="4045200" cy="15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Buscamos con este trabajo que la base de datos sea </a:t>
            </a:r>
            <a:r>
              <a:rPr b="1" lang="es-419" sz="1400">
                <a:solidFill>
                  <a:srgbClr val="3D85C6"/>
                </a:solidFill>
              </a:rPr>
              <a:t>capaz de unificar diferentes áreas </a:t>
            </a:r>
            <a:r>
              <a:rPr lang="es-419" sz="1400"/>
              <a:t>de una panadería, a fin de poder </a:t>
            </a:r>
            <a:r>
              <a:rPr b="1" lang="es-419" sz="1400"/>
              <a:t>identificar oportunidades de mejora</a:t>
            </a:r>
            <a:r>
              <a:rPr lang="es-419" sz="1400"/>
              <a:t> en todo el proceso de </a:t>
            </a:r>
            <a:r>
              <a:rPr b="1" lang="es-419" sz="1400">
                <a:solidFill>
                  <a:srgbClr val="3D85C6"/>
                </a:solidFill>
              </a:rPr>
              <a:t>producción</a:t>
            </a:r>
            <a:r>
              <a:rPr b="1" lang="es-419" sz="1400">
                <a:solidFill>
                  <a:srgbClr val="3D85C6"/>
                </a:solidFill>
              </a:rPr>
              <a:t> y venta </a:t>
            </a:r>
            <a:r>
              <a:rPr lang="es-419" sz="1400">
                <a:solidFill>
                  <a:srgbClr val="9E9E9E"/>
                </a:solidFill>
              </a:rPr>
              <a:t>con los datos tratados en la misma.</a:t>
            </a:r>
            <a:endParaRPr sz="1400">
              <a:solidFill>
                <a:srgbClr val="9E9E9E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2"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4839775" y="716300"/>
            <a:ext cx="3940200" cy="5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800"/>
              <a:t>Descripción</a:t>
            </a:r>
            <a:endParaRPr sz="3800"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4839775" y="2655317"/>
            <a:ext cx="3940200" cy="5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800"/>
              <a:t>Motivación</a:t>
            </a:r>
            <a:endParaRPr sz="3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00200" y="59825"/>
            <a:ext cx="65793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Diagrama Entidad-Relación</a:t>
            </a:r>
            <a:endParaRPr/>
          </a:p>
        </p:txBody>
      </p:sp>
      <p:sp>
        <p:nvSpPr>
          <p:cNvPr id="73" name="Google Shape;73;p15"/>
          <p:cNvSpPr txBox="1"/>
          <p:nvPr>
            <p:ph idx="4294967295" type="ctrTitle"/>
          </p:nvPr>
        </p:nvSpPr>
        <p:spPr>
          <a:xfrm>
            <a:off x="6779500" y="173525"/>
            <a:ext cx="20529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000">
                <a:solidFill>
                  <a:srgbClr val="3D85C6"/>
                </a:solidFill>
              </a:rPr>
              <a:t>/* </a:t>
            </a:r>
            <a:r>
              <a:rPr b="0" lang="es-419" sz="1000">
                <a:latin typeface="Montserrat Medium"/>
                <a:ea typeface="Montserrat Medium"/>
                <a:cs typeface="Montserrat Medium"/>
                <a:sym typeface="Montserrat Medium"/>
              </a:rPr>
              <a:t>César Luciano Angeleri </a:t>
            </a:r>
            <a:r>
              <a:rPr lang="es-419" sz="1000">
                <a:solidFill>
                  <a:srgbClr val="3D85C6"/>
                </a:solidFill>
              </a:rPr>
              <a:t>*/</a:t>
            </a:r>
            <a:endParaRPr sz="1000">
              <a:solidFill>
                <a:srgbClr val="3D85C6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88" y="582424"/>
            <a:ext cx="6336924" cy="453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idx="4294967295" type="subTitle"/>
          </p:nvPr>
        </p:nvSpPr>
        <p:spPr>
          <a:xfrm>
            <a:off x="6779500" y="1328225"/>
            <a:ext cx="2156700" cy="964800"/>
          </a:xfrm>
          <a:prstGeom prst="rect">
            <a:avLst/>
          </a:prstGeom>
          <a:solidFill>
            <a:srgbClr val="8B8B8B">
              <a:alpha val="4014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URL para ver PDF con imagen en </a:t>
            </a:r>
            <a:r>
              <a:rPr b="1" lang="es-419" sz="1200"/>
              <a:t>tamaño real.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400" u="sng">
                <a:solidFill>
                  <a:schemeClr val="hlink"/>
                </a:solidFill>
                <a:hlinkClick r:id="rId4"/>
              </a:rPr>
              <a:t>DER - Panadería</a:t>
            </a:r>
            <a:endParaRPr b="1" sz="1300">
              <a:solidFill>
                <a:srgbClr val="3D85C6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42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6812" y="3038825"/>
            <a:ext cx="2302088" cy="158268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idx="4294967295" type="ctrTitle"/>
          </p:nvPr>
        </p:nvSpPr>
        <p:spPr>
          <a:xfrm>
            <a:off x="6779500" y="2461475"/>
            <a:ext cx="20529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800"/>
              <a:t>Leyenda</a:t>
            </a:r>
            <a:endParaRPr sz="20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