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BFB60-B623-42AE-A628-854580AC638A}">
  <a:tblStyle styleId="{667BFB60-B623-42AE-A628-854580AC6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68adbfb1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68adbfb1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68adbfb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68adbfb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68adbfb1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68adbfb1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68adbfb1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68adbfb1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68adbfb1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68adbfb1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68adbfb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68adbfb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68adbfb1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68adbfb1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68adbfb1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68adbfb1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68adbfb1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68adbfb1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68adbfb1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68adbfb1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d7f8e0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d7f8e0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fa69577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fa69577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68adbfb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68adbfb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68adbfb1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68adbfb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68adbfb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68adbfb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68adbfb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68adbfb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68adbfb1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68adbfb1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68adbfb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68adbfb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55225"/>
            <a:ext cx="85206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55225"/>
            <a:ext cx="85206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hh3dpdqkW2fN1e1EpZUUKl8WosbkesoH/view?usp=sharing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Tt0cgageYmdlejPOrYkX9Pp5CMfxamvC/view?usp=share_link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Entidad-Relación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4000">
                <a:solidFill>
                  <a:srgbClr val="3D85C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Normalización</a:t>
            </a:r>
            <a:endParaRPr b="0" sz="40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 </a:t>
            </a:r>
            <a:r>
              <a:rPr lang="es-419">
                <a:solidFill>
                  <a:srgbClr val="3D85C6"/>
                </a:solidFill>
              </a:rPr>
              <a:t>-</a:t>
            </a:r>
            <a:r>
              <a:rPr lang="es-419"/>
              <a:t> SQL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941500" y="3663675"/>
            <a:ext cx="32610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solidFill>
                  <a:srgbClr val="3D85C6"/>
                </a:solidFill>
              </a:rPr>
              <a:t>/* </a:t>
            </a:r>
            <a:r>
              <a:rPr b="0" lang="es-419" sz="17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700">
                <a:solidFill>
                  <a:srgbClr val="3D85C6"/>
                </a:solidFill>
              </a:rPr>
              <a:t>*/</a:t>
            </a:r>
            <a:endParaRPr sz="23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24" name="Google Shape;124;p22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775750"/>
                <a:gridCol w="1242125"/>
                <a:gridCol w="1314475"/>
                <a:gridCol w="4123350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Materiales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correspondiente al material o materia prima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descriptivo del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material o materia prima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ID_Presentacion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referido al envase o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presentación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la materia prima o material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Costo_Material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costo adquirido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 la materia prima o material en un proveedor determinado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ID_Proveedor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usado para identificar al proveedor de la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prima o material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Categoría_Material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indica el tipo o categoría de materia prima o material (“envase”,”utensilios”,”ingrediente”,etc)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31" name="Google Shape;131;p23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919850"/>
                <a:gridCol w="1242125"/>
                <a:gridCol w="1270900"/>
                <a:gridCol w="4022825"/>
              </a:tblGrid>
              <a:tr h="410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Proveedores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ID_Proveedor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usado para identificar al proveedor de la materia prima o material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Nombre_Proveedor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descriptivo del proveedor de materia prima o material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Telefono_Proveedor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 telefónico correspondiente al proveedor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ID_Direccion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asociado a la dirección o “ubicación” del proveedor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Categoría_Proveedor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indica la categoría de “negocio” del proveedor o si sólo vende determinados productos (“mayorista”,”minorista”,”supermercado”,etc)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38" name="Google Shape;138;p24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919850"/>
                <a:gridCol w="1242125"/>
                <a:gridCol w="1270900"/>
                <a:gridCol w="4022825"/>
              </a:tblGrid>
              <a:tr h="410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Direcciones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ID_Direccion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asociado a la dirección o “ubicación” del proveedor, cliente, empleado, etc.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Calle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la calle y número de la ubicación asociada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Ciudad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la ciudad de la ubicación asociada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Provincia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la provincia de la ubicación asociada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Pais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del país de la ubicación asociada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45" name="Google Shape;145;p25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919850"/>
                <a:gridCol w="1242125"/>
                <a:gridCol w="1270900"/>
                <a:gridCol w="4022825"/>
              </a:tblGrid>
              <a:tr h="410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Empleados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ID_Empleado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asociado al empleado del establecimiento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Nombre_Empleado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completo del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empleado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Telefono_Empleado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 telefónico correspondiente al empleado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ID_Direccion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asociado a la dirección del empleado del establecimiento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Sector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área o sector en donde trabaja el empleado en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cuestión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dentro del establecimiento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52" name="Google Shape;152;p26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919850"/>
                <a:gridCol w="1242125"/>
                <a:gridCol w="1270900"/>
                <a:gridCol w="4022825"/>
              </a:tblGrid>
              <a:tr h="410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Ventas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ID_Venta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del registro de venta 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Fecha_Venta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 del registro de la venta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ID_Pedido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refiere al pedido del cual procede la venta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ID_Empleado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del empleado que registró la venta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Medio_Pago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 de pago con el que se registró la venta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Valor_Venta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de la venta realizada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59" name="Google Shape;159;p27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919850"/>
                <a:gridCol w="1242125"/>
                <a:gridCol w="1270900"/>
                <a:gridCol w="4022825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Compras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ID_Compra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del registro de la compra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Fecha_Compra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 del registro de la compra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ID_Proveedor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refiere al pedido del cual procede la venta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refiere al material o materia prima comprado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Categoria_Compra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 refiere al tipo de compra realizado 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ID_Empleado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del empleado que registró la compra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Medio_Pago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 de pago con el que se realizó la compra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Valor_Compra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de la compra realizada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66" name="Google Shape;166;p28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919850"/>
                <a:gridCol w="1242125"/>
                <a:gridCol w="1270900"/>
                <a:gridCol w="4022825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Clientes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ID_Cliente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indica el cliente 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Nombre_Cliente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descriptivo del cliente registrado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Categoria_Cliente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indica el tipo o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categoría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 la que pertenece el cliente (“empresa”,”persona”,etc.)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Edad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edad del cliente registrado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Telefono_Cliente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 telefónico correspondiente al cliente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ID_Direccion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asociado a la dirección o “ubicación” del cliente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 - Enlaces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73" name="Google Shape;173;p29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2150350"/>
                <a:gridCol w="1256550"/>
                <a:gridCol w="1400575"/>
                <a:gridCol w="3648225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Enlace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Pedidos_Productos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Pedido_Producto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único de la tabla de enlace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ID_Pedido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indica el número de pedido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6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ID_Producto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indica el producto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29"/>
          <p:cNvGraphicFramePr/>
          <p:nvPr/>
        </p:nvGraphicFramePr>
        <p:xfrm>
          <a:off x="311700" y="299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2395275"/>
                <a:gridCol w="1198925"/>
                <a:gridCol w="1299700"/>
                <a:gridCol w="3561800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Enlace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Presentaciones_Materiales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Presentacion_Material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único de la tabla de enlace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referido al envase o presentación de la materia prima o material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referido al material o materia prima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 - Enlaces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81" name="Google Shape;181;p30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82" name="Google Shape;182;p30"/>
          <p:cNvGraphicFramePr/>
          <p:nvPr/>
        </p:nvGraphicFramePr>
        <p:xfrm>
          <a:off x="311700" y="9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2222400"/>
                <a:gridCol w="1184500"/>
                <a:gridCol w="1400575"/>
                <a:gridCol w="3648225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Enlace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Compras_Materiales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Compra_Material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único de la tabla de enlace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Compra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del registro de la compra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6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referido material o materia prima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Google Shape;183;p30"/>
          <p:cNvGraphicFramePr/>
          <p:nvPr/>
        </p:nvGraphicFramePr>
        <p:xfrm>
          <a:off x="311700" y="292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2280050"/>
                <a:gridCol w="1270925"/>
                <a:gridCol w="1256500"/>
                <a:gridCol w="3648225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Enlace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Proveedores_Materiales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Proveedor_Material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único de la tabla de enlace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Proveedor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usado para identificar al proveedor de una materia prima o material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referido al material o materia prima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 - Enlaces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89" name="Google Shape;189;p31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90" name="Google Shape;190;p31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2222400"/>
                <a:gridCol w="1184500"/>
                <a:gridCol w="1400575"/>
                <a:gridCol w="3648225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Enlace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Recetas_Materiales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Receta_Material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único de la tabla de enlace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Receta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corresponde a la receta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6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correspondiente al material o materia prima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D85C6"/>
                </a:solidFill>
              </a:rPr>
              <a:t>Normalización </a:t>
            </a:r>
            <a:r>
              <a:rPr lang="es-419"/>
              <a:t>de la base de datos</a:t>
            </a:r>
            <a:endParaRPr/>
          </a:p>
        </p:txBody>
      </p:sp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55225"/>
            <a:ext cx="85206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600"/>
              <a:t>Debido a que en nuestra base de datos tenemos algunas relaciones </a:t>
            </a:r>
            <a:r>
              <a:rPr b="1" lang="es-419" sz="2600">
                <a:solidFill>
                  <a:schemeClr val="dk1"/>
                </a:solidFill>
              </a:rPr>
              <a:t>“muchos a muchos” (N:M)</a:t>
            </a:r>
            <a:r>
              <a:rPr lang="es-419" sz="2600"/>
              <a:t>, tendremos que crear una </a:t>
            </a:r>
            <a:r>
              <a:rPr b="1" lang="es-419" sz="2600">
                <a:solidFill>
                  <a:schemeClr val="dk1"/>
                </a:solidFill>
              </a:rPr>
              <a:t>tabla intermedia</a:t>
            </a:r>
            <a:r>
              <a:rPr lang="es-419" sz="2600"/>
              <a:t>, o de </a:t>
            </a:r>
            <a:r>
              <a:rPr b="1" lang="es-419" sz="2600">
                <a:solidFill>
                  <a:srgbClr val="3D85C6"/>
                </a:solidFill>
              </a:rPr>
              <a:t>enlace</a:t>
            </a:r>
            <a:r>
              <a:rPr lang="es-419" sz="2600"/>
              <a:t>, entre las tablas que tengan ese tipo de relación, que </a:t>
            </a:r>
            <a:r>
              <a:rPr lang="es-419" sz="2600"/>
              <a:t>contendrán</a:t>
            </a:r>
            <a:r>
              <a:rPr lang="es-419" sz="2600"/>
              <a:t> los ID’s correspondientes de las dos tablas relacionadas.</a:t>
            </a:r>
            <a:endParaRPr b="1" sz="2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00200" y="59825"/>
            <a:ext cx="6579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Entidad-Relación - Original</a:t>
            </a:r>
            <a:endParaRPr/>
          </a:p>
        </p:txBody>
      </p:sp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88" y="582424"/>
            <a:ext cx="6336924" cy="453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6779500" y="1328225"/>
            <a:ext cx="2156700" cy="964800"/>
          </a:xfrm>
          <a:prstGeom prst="rect">
            <a:avLst/>
          </a:prstGeom>
          <a:solidFill>
            <a:srgbClr val="8B8B8B">
              <a:alpha val="401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URL para ver PDF con imagen en </a:t>
            </a:r>
            <a:r>
              <a:rPr b="1" lang="es-419" sz="1200"/>
              <a:t>tamaño real.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 u="sng">
                <a:solidFill>
                  <a:schemeClr val="hlink"/>
                </a:solidFill>
                <a:hlinkClick r:id="rId4"/>
              </a:rPr>
              <a:t>DER - Panadería</a:t>
            </a:r>
            <a:endParaRPr b="1" sz="13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42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812" y="3038825"/>
            <a:ext cx="2302088" cy="15826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6779500" y="246147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00"/>
              <a:t>Leyenda</a:t>
            </a:r>
            <a:endParaRPr sz="2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00200" y="59825"/>
            <a:ext cx="6579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/>
              <a:t>Diagrama Entidad-Relación - </a:t>
            </a:r>
            <a:r>
              <a:rPr lang="es-419" sz="2220">
                <a:solidFill>
                  <a:srgbClr val="3D85C6"/>
                </a:solidFill>
              </a:rPr>
              <a:t>Normalizado</a:t>
            </a:r>
            <a:endParaRPr sz="1820">
              <a:solidFill>
                <a:srgbClr val="3D85C6"/>
              </a:solidFill>
            </a:endParaRPr>
          </a:p>
        </p:txBody>
      </p:sp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6779500" y="1328225"/>
            <a:ext cx="2156700" cy="1133100"/>
          </a:xfrm>
          <a:prstGeom prst="rect">
            <a:avLst/>
          </a:prstGeom>
          <a:solidFill>
            <a:srgbClr val="8B8B8B">
              <a:alpha val="401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URL para ver PDF con imagen en </a:t>
            </a:r>
            <a:r>
              <a:rPr b="1" lang="es-419" sz="1200"/>
              <a:t>tamaño real.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 u="sng">
                <a:solidFill>
                  <a:schemeClr val="hlink"/>
                </a:solidFill>
                <a:hlinkClick r:id="rId3"/>
              </a:rPr>
              <a:t>DER Normalizado - Panadería</a:t>
            </a:r>
            <a:endParaRPr b="1" sz="13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42"/>
          </a:p>
        </p:txBody>
      </p:sp>
      <p:sp>
        <p:nvSpPr>
          <p:cNvPr id="81" name="Google Shape;81;p16"/>
          <p:cNvSpPr txBox="1"/>
          <p:nvPr>
            <p:ph idx="4294967295" type="ctrTitle"/>
          </p:nvPr>
        </p:nvSpPr>
        <p:spPr>
          <a:xfrm>
            <a:off x="6831400" y="280727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00"/>
              <a:t>Leyenda</a:t>
            </a:r>
            <a:endParaRPr sz="2000">
              <a:solidFill>
                <a:srgbClr val="3D85C6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125" y="3093425"/>
            <a:ext cx="2636050" cy="194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1275"/>
            <a:ext cx="6714100" cy="460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Tablas</a:t>
            </a:r>
            <a:endParaRPr b="0" sz="4000">
              <a:solidFill>
                <a:srgbClr val="3D85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 </a:t>
            </a:r>
            <a:r>
              <a:rPr lang="es-419">
                <a:solidFill>
                  <a:srgbClr val="3D85C6"/>
                </a:solidFill>
              </a:rPr>
              <a:t>-</a:t>
            </a:r>
            <a:r>
              <a:rPr lang="es-419"/>
              <a:t> SQL</a:t>
            </a:r>
            <a:endParaRPr/>
          </a:p>
        </p:txBody>
      </p:sp>
      <p:sp>
        <p:nvSpPr>
          <p:cNvPr id="90" name="Google Shape;90;p17"/>
          <p:cNvSpPr txBox="1"/>
          <p:nvPr>
            <p:ph type="ctrTitle"/>
          </p:nvPr>
        </p:nvSpPr>
        <p:spPr>
          <a:xfrm>
            <a:off x="2941500" y="3663675"/>
            <a:ext cx="32610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solidFill>
                  <a:srgbClr val="3D85C6"/>
                </a:solidFill>
              </a:rPr>
              <a:t>/* </a:t>
            </a:r>
            <a:r>
              <a:rPr b="0" lang="es-419" sz="17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700">
                <a:solidFill>
                  <a:srgbClr val="3D85C6"/>
                </a:solidFill>
              </a:rPr>
              <a:t>*/</a:t>
            </a:r>
            <a:endParaRPr sz="23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96" name="Google Shape;96;p18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793775"/>
                <a:gridCol w="1185775"/>
                <a:gridCol w="1280750"/>
                <a:gridCol w="4260300"/>
              </a:tblGrid>
              <a:tr h="100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Pedido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ID_Pedido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indica el número de pedido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Fecha_Pedido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 en que se registró el pedido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ID_Producto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indica el producto que contiene el pedido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Cantidad_Producto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cantidad de un producto que registra ese pedido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ID_Cliente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de cliente que encargó el pedido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Estado_Pedido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indica en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qué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etapa se encuentra el pedido (“Encargado”, “En proceso” o ”Vendido”)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718125"/>
                <a:gridCol w="1242125"/>
                <a:gridCol w="1300050"/>
                <a:gridCol w="4195400"/>
              </a:tblGrid>
              <a:tr h="410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Producto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ID_Producto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indica el producto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Nombre_Producto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con el que se identifica el producto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ID_Presentacion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corresponde a la presentación en la que está envasado el producto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ID_Receta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corresponde a la receta de la cual proviene el producto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Precio_Producto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precio de venta del producto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10" name="Google Shape;110;p20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2150325"/>
                <a:gridCol w="1242150"/>
                <a:gridCol w="1285350"/>
                <a:gridCol w="3777875"/>
              </a:tblGrid>
              <a:tr h="410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Presentaciones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ID_Presentacion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de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identificación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la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presentación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 envase 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Nombre_Presentacion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descriptivo de la presentación o envase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Cantidad_Presentacion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corresponde a la cantidad que contiene o 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está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asociada al envase o presentación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Unidad_Medida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unidad en la que se mide la cantidad del registro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</a:t>
            </a:r>
            <a:r>
              <a:rPr lang="es-419">
                <a:solidFill>
                  <a:srgbClr val="3D85C6"/>
                </a:solidFill>
              </a:rPr>
              <a:t>Tablas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17" name="Google Shape;117;p21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31170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{667BFB60-B623-42AE-A628-854580AC638A}</a:tableStyleId>
              </a:tblPr>
              <a:tblGrid>
                <a:gridCol w="1775750"/>
                <a:gridCol w="1213325"/>
                <a:gridCol w="1271225"/>
                <a:gridCol w="4195400"/>
              </a:tblGrid>
              <a:tr h="410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3D85C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Tabla </a:t>
                      </a:r>
                      <a:r>
                        <a:rPr b="1" lang="es-419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Recetas</a:t>
                      </a:r>
                      <a:endParaRPr b="1"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campo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Clave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ID_Receta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que corresponde a la receta para producir un producto terminado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Nombre_Receta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descriptivo de la receta 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 Key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código identificativo de la materia prima o material usado en la receta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Cantidad_Material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cantidad</a:t>
                      </a: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materia prima o material usado en la receta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Unidad_Medida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unidad de medida de la materia prima o material usado en la receta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Categroria_Proceso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etapa del proceso de la receta correspondiente al registro (“prefermento”, “laminado”, etc)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