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0D4E1-0B65-4E7B-A3E1-AC473DD9727D}" v="11" dt="2025-05-04T23:22:05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B5187-C5C8-4DF8-B2F1-15B42E54164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E8935D-F29E-46A2-B8F7-6B26DCCC079C}">
      <dgm:prSet/>
      <dgm:spPr/>
      <dgm:t>
        <a:bodyPr/>
        <a:lstStyle/>
        <a:p>
          <a:r>
            <a:rPr lang="en-US"/>
            <a:t>• MVC e Design Patterns organizam o código</a:t>
          </a:r>
        </a:p>
      </dgm:t>
    </dgm:pt>
    <dgm:pt modelId="{D195C542-7C79-4584-BCF0-061392DD4D4B}" type="parTrans" cxnId="{F22EB268-BB85-4D8B-87EB-36E5F2B3A91C}">
      <dgm:prSet/>
      <dgm:spPr/>
      <dgm:t>
        <a:bodyPr/>
        <a:lstStyle/>
        <a:p>
          <a:endParaRPr lang="en-US"/>
        </a:p>
      </dgm:t>
    </dgm:pt>
    <dgm:pt modelId="{D182DB1F-8394-4FA2-B7B8-DFE9C95DCC97}" type="sibTrans" cxnId="{F22EB268-BB85-4D8B-87EB-36E5F2B3A91C}">
      <dgm:prSet/>
      <dgm:spPr/>
      <dgm:t>
        <a:bodyPr/>
        <a:lstStyle/>
        <a:p>
          <a:endParaRPr lang="en-US"/>
        </a:p>
      </dgm:t>
    </dgm:pt>
    <dgm:pt modelId="{467F654E-BD27-4539-A3A8-4210C47C8166}">
      <dgm:prSet/>
      <dgm:spPr/>
      <dgm:t>
        <a:bodyPr/>
        <a:lstStyle/>
        <a:p>
          <a:r>
            <a:rPr lang="en-US"/>
            <a:t>• ORMs facilitam a manipulação de dados</a:t>
          </a:r>
        </a:p>
      </dgm:t>
    </dgm:pt>
    <dgm:pt modelId="{82EF30E4-6283-4B2B-AD87-73842F900B05}" type="parTrans" cxnId="{D8E49BB8-ACA7-4C48-885B-91890B0E8503}">
      <dgm:prSet/>
      <dgm:spPr/>
      <dgm:t>
        <a:bodyPr/>
        <a:lstStyle/>
        <a:p>
          <a:endParaRPr lang="en-US"/>
        </a:p>
      </dgm:t>
    </dgm:pt>
    <dgm:pt modelId="{943AC5EA-0CF8-413F-8C2D-8563DB89DED6}" type="sibTrans" cxnId="{D8E49BB8-ACA7-4C48-885B-91890B0E8503}">
      <dgm:prSet/>
      <dgm:spPr/>
      <dgm:t>
        <a:bodyPr/>
        <a:lstStyle/>
        <a:p>
          <a:endParaRPr lang="en-US"/>
        </a:p>
      </dgm:t>
    </dgm:pt>
    <dgm:pt modelId="{5F04A9F9-FED0-415D-A7D1-1D005347E947}">
      <dgm:prSet/>
      <dgm:spPr/>
      <dgm:t>
        <a:bodyPr/>
        <a:lstStyle/>
        <a:p>
          <a:r>
            <a:rPr lang="en-US"/>
            <a:t>• Template Engines separam lógica e visual</a:t>
          </a:r>
        </a:p>
      </dgm:t>
    </dgm:pt>
    <dgm:pt modelId="{7ED63A89-653C-4BEA-A085-40BEA738C6A0}" type="parTrans" cxnId="{8700853E-5EC2-4835-900F-2E2F42361A3E}">
      <dgm:prSet/>
      <dgm:spPr/>
      <dgm:t>
        <a:bodyPr/>
        <a:lstStyle/>
        <a:p>
          <a:endParaRPr lang="en-US"/>
        </a:p>
      </dgm:t>
    </dgm:pt>
    <dgm:pt modelId="{5CD7B4B9-04E5-4BA5-88F2-1FF557D815DE}" type="sibTrans" cxnId="{8700853E-5EC2-4835-900F-2E2F42361A3E}">
      <dgm:prSet/>
      <dgm:spPr/>
      <dgm:t>
        <a:bodyPr/>
        <a:lstStyle/>
        <a:p>
          <a:endParaRPr lang="en-US"/>
        </a:p>
      </dgm:t>
    </dgm:pt>
    <dgm:pt modelId="{62CF966A-CD57-475D-BF8E-8E9BDB05C613}">
      <dgm:prSet/>
      <dgm:spPr/>
      <dgm:t>
        <a:bodyPr/>
        <a:lstStyle/>
        <a:p>
          <a:r>
            <a:rPr lang="en-US"/>
            <a:t>• Frameworks modernos aceleram o desenvolvimento</a:t>
          </a:r>
        </a:p>
      </dgm:t>
    </dgm:pt>
    <dgm:pt modelId="{36D01018-F3AB-4B9F-8071-A043699D9B77}" type="parTrans" cxnId="{DE7E094C-467C-4BE4-B810-C0B7344DCE4D}">
      <dgm:prSet/>
      <dgm:spPr/>
      <dgm:t>
        <a:bodyPr/>
        <a:lstStyle/>
        <a:p>
          <a:endParaRPr lang="en-US"/>
        </a:p>
      </dgm:t>
    </dgm:pt>
    <dgm:pt modelId="{A1CC0C8E-6E52-40F8-8DF0-DBEB4FE9C0AA}" type="sibTrans" cxnId="{DE7E094C-467C-4BE4-B810-C0B7344DCE4D}">
      <dgm:prSet/>
      <dgm:spPr/>
      <dgm:t>
        <a:bodyPr/>
        <a:lstStyle/>
        <a:p>
          <a:endParaRPr lang="en-US"/>
        </a:p>
      </dgm:t>
    </dgm:pt>
    <dgm:pt modelId="{CE17752C-5CDC-41B8-A90A-C7EACE1C90B4}">
      <dgm:prSet/>
      <dgm:spPr/>
      <dgm:t>
        <a:bodyPr/>
        <a:lstStyle/>
        <a:p>
          <a:r>
            <a:rPr lang="en-US"/>
            <a:t>• Código publicado no GitHub</a:t>
          </a:r>
        </a:p>
      </dgm:t>
    </dgm:pt>
    <dgm:pt modelId="{B5EE0E4F-FA61-4EEC-804C-68534299C6D7}" type="parTrans" cxnId="{AB08A876-541F-46DA-89C9-C4F63B155641}">
      <dgm:prSet/>
      <dgm:spPr/>
      <dgm:t>
        <a:bodyPr/>
        <a:lstStyle/>
        <a:p>
          <a:endParaRPr lang="en-US"/>
        </a:p>
      </dgm:t>
    </dgm:pt>
    <dgm:pt modelId="{0A468E80-7F36-45A6-9D92-82673C947096}" type="sibTrans" cxnId="{AB08A876-541F-46DA-89C9-C4F63B155641}">
      <dgm:prSet/>
      <dgm:spPr/>
      <dgm:t>
        <a:bodyPr/>
        <a:lstStyle/>
        <a:p>
          <a:endParaRPr lang="en-US"/>
        </a:p>
      </dgm:t>
    </dgm:pt>
    <dgm:pt modelId="{E7574521-0DA7-4422-8746-C395DB3280D5}" type="pres">
      <dgm:prSet presAssocID="{831B5187-C5C8-4DF8-B2F1-15B42E541640}" presName="vert0" presStyleCnt="0">
        <dgm:presLayoutVars>
          <dgm:dir/>
          <dgm:animOne val="branch"/>
          <dgm:animLvl val="lvl"/>
        </dgm:presLayoutVars>
      </dgm:prSet>
      <dgm:spPr/>
    </dgm:pt>
    <dgm:pt modelId="{1CDE5EDA-028D-45C3-89B4-2FFE1C5954A0}" type="pres">
      <dgm:prSet presAssocID="{99E8935D-F29E-46A2-B8F7-6B26DCCC079C}" presName="thickLine" presStyleLbl="alignNode1" presStyleIdx="0" presStyleCnt="5"/>
      <dgm:spPr/>
    </dgm:pt>
    <dgm:pt modelId="{065A3092-B946-47F3-AD02-4AC8B5C0E7DD}" type="pres">
      <dgm:prSet presAssocID="{99E8935D-F29E-46A2-B8F7-6B26DCCC079C}" presName="horz1" presStyleCnt="0"/>
      <dgm:spPr/>
    </dgm:pt>
    <dgm:pt modelId="{AB8A960B-63DB-4948-876B-FE18E093F57E}" type="pres">
      <dgm:prSet presAssocID="{99E8935D-F29E-46A2-B8F7-6B26DCCC079C}" presName="tx1" presStyleLbl="revTx" presStyleIdx="0" presStyleCnt="5"/>
      <dgm:spPr/>
    </dgm:pt>
    <dgm:pt modelId="{1001661B-57B5-4006-8B09-3DFD3E8A97E9}" type="pres">
      <dgm:prSet presAssocID="{99E8935D-F29E-46A2-B8F7-6B26DCCC079C}" presName="vert1" presStyleCnt="0"/>
      <dgm:spPr/>
    </dgm:pt>
    <dgm:pt modelId="{72B91FC6-EE26-449E-81C4-E9354775FD66}" type="pres">
      <dgm:prSet presAssocID="{467F654E-BD27-4539-A3A8-4210C47C8166}" presName="thickLine" presStyleLbl="alignNode1" presStyleIdx="1" presStyleCnt="5"/>
      <dgm:spPr/>
    </dgm:pt>
    <dgm:pt modelId="{DA20A2F7-A321-4B0F-85DC-B3657E8484D0}" type="pres">
      <dgm:prSet presAssocID="{467F654E-BD27-4539-A3A8-4210C47C8166}" presName="horz1" presStyleCnt="0"/>
      <dgm:spPr/>
    </dgm:pt>
    <dgm:pt modelId="{6C58261D-5A15-4D96-9A32-ED4190CB6C69}" type="pres">
      <dgm:prSet presAssocID="{467F654E-BD27-4539-A3A8-4210C47C8166}" presName="tx1" presStyleLbl="revTx" presStyleIdx="1" presStyleCnt="5"/>
      <dgm:spPr/>
    </dgm:pt>
    <dgm:pt modelId="{B3D40267-1A37-470D-ABBB-E24C8D8A6EC5}" type="pres">
      <dgm:prSet presAssocID="{467F654E-BD27-4539-A3A8-4210C47C8166}" presName="vert1" presStyleCnt="0"/>
      <dgm:spPr/>
    </dgm:pt>
    <dgm:pt modelId="{8F95E4BA-6411-4A9E-A22A-02F7430181DB}" type="pres">
      <dgm:prSet presAssocID="{5F04A9F9-FED0-415D-A7D1-1D005347E947}" presName="thickLine" presStyleLbl="alignNode1" presStyleIdx="2" presStyleCnt="5"/>
      <dgm:spPr/>
    </dgm:pt>
    <dgm:pt modelId="{0AF465C0-4AB3-4B74-BAC5-BE6E3B9624A7}" type="pres">
      <dgm:prSet presAssocID="{5F04A9F9-FED0-415D-A7D1-1D005347E947}" presName="horz1" presStyleCnt="0"/>
      <dgm:spPr/>
    </dgm:pt>
    <dgm:pt modelId="{4C194D80-8A48-4E56-910D-ADF22546B924}" type="pres">
      <dgm:prSet presAssocID="{5F04A9F9-FED0-415D-A7D1-1D005347E947}" presName="tx1" presStyleLbl="revTx" presStyleIdx="2" presStyleCnt="5"/>
      <dgm:spPr/>
    </dgm:pt>
    <dgm:pt modelId="{BF77F601-DFE2-4751-B91F-8E9A8B1A703E}" type="pres">
      <dgm:prSet presAssocID="{5F04A9F9-FED0-415D-A7D1-1D005347E947}" presName="vert1" presStyleCnt="0"/>
      <dgm:spPr/>
    </dgm:pt>
    <dgm:pt modelId="{57109E18-BA9E-4788-88E1-DC37B4E8F475}" type="pres">
      <dgm:prSet presAssocID="{62CF966A-CD57-475D-BF8E-8E9BDB05C613}" presName="thickLine" presStyleLbl="alignNode1" presStyleIdx="3" presStyleCnt="5"/>
      <dgm:spPr/>
    </dgm:pt>
    <dgm:pt modelId="{983508B5-2E2D-4128-AD53-A0438CD0BB33}" type="pres">
      <dgm:prSet presAssocID="{62CF966A-CD57-475D-BF8E-8E9BDB05C613}" presName="horz1" presStyleCnt="0"/>
      <dgm:spPr/>
    </dgm:pt>
    <dgm:pt modelId="{A3A8F290-65BB-40EB-AAAB-A4575EC2DA3F}" type="pres">
      <dgm:prSet presAssocID="{62CF966A-CD57-475D-BF8E-8E9BDB05C613}" presName="tx1" presStyleLbl="revTx" presStyleIdx="3" presStyleCnt="5"/>
      <dgm:spPr/>
    </dgm:pt>
    <dgm:pt modelId="{E68846F9-F581-49CD-A5BB-8F14F146D4B9}" type="pres">
      <dgm:prSet presAssocID="{62CF966A-CD57-475D-BF8E-8E9BDB05C613}" presName="vert1" presStyleCnt="0"/>
      <dgm:spPr/>
    </dgm:pt>
    <dgm:pt modelId="{8A11D28C-4869-4C46-9F80-36A40DAFCCD3}" type="pres">
      <dgm:prSet presAssocID="{CE17752C-5CDC-41B8-A90A-C7EACE1C90B4}" presName="thickLine" presStyleLbl="alignNode1" presStyleIdx="4" presStyleCnt="5"/>
      <dgm:spPr/>
    </dgm:pt>
    <dgm:pt modelId="{833714DB-9E1B-4B98-B497-4F8E44B60C28}" type="pres">
      <dgm:prSet presAssocID="{CE17752C-5CDC-41B8-A90A-C7EACE1C90B4}" presName="horz1" presStyleCnt="0"/>
      <dgm:spPr/>
    </dgm:pt>
    <dgm:pt modelId="{538AD94E-3018-4C96-AD20-068CBE8890A0}" type="pres">
      <dgm:prSet presAssocID="{CE17752C-5CDC-41B8-A90A-C7EACE1C90B4}" presName="tx1" presStyleLbl="revTx" presStyleIdx="4" presStyleCnt="5"/>
      <dgm:spPr/>
    </dgm:pt>
    <dgm:pt modelId="{13545541-B323-4F2C-AC7A-EAC2E1EA0B4C}" type="pres">
      <dgm:prSet presAssocID="{CE17752C-5CDC-41B8-A90A-C7EACE1C90B4}" presName="vert1" presStyleCnt="0"/>
      <dgm:spPr/>
    </dgm:pt>
  </dgm:ptLst>
  <dgm:cxnLst>
    <dgm:cxn modelId="{E5210A3A-5700-4AEE-90DE-5E53172F0A67}" type="presOf" srcId="{CE17752C-5CDC-41B8-A90A-C7EACE1C90B4}" destId="{538AD94E-3018-4C96-AD20-068CBE8890A0}" srcOrd="0" destOrd="0" presId="urn:microsoft.com/office/officeart/2008/layout/LinedList"/>
    <dgm:cxn modelId="{8700853E-5EC2-4835-900F-2E2F42361A3E}" srcId="{831B5187-C5C8-4DF8-B2F1-15B42E541640}" destId="{5F04A9F9-FED0-415D-A7D1-1D005347E947}" srcOrd="2" destOrd="0" parTransId="{7ED63A89-653C-4BEA-A085-40BEA738C6A0}" sibTransId="{5CD7B4B9-04E5-4BA5-88F2-1FF557D815DE}"/>
    <dgm:cxn modelId="{F22EB268-BB85-4D8B-87EB-36E5F2B3A91C}" srcId="{831B5187-C5C8-4DF8-B2F1-15B42E541640}" destId="{99E8935D-F29E-46A2-B8F7-6B26DCCC079C}" srcOrd="0" destOrd="0" parTransId="{D195C542-7C79-4584-BCF0-061392DD4D4B}" sibTransId="{D182DB1F-8394-4FA2-B7B8-DFE9C95DCC97}"/>
    <dgm:cxn modelId="{23001C6B-EFD3-43EA-BD20-E0B3F4773B7E}" type="presOf" srcId="{62CF966A-CD57-475D-BF8E-8E9BDB05C613}" destId="{A3A8F290-65BB-40EB-AAAB-A4575EC2DA3F}" srcOrd="0" destOrd="0" presId="urn:microsoft.com/office/officeart/2008/layout/LinedList"/>
    <dgm:cxn modelId="{DE7E094C-467C-4BE4-B810-C0B7344DCE4D}" srcId="{831B5187-C5C8-4DF8-B2F1-15B42E541640}" destId="{62CF966A-CD57-475D-BF8E-8E9BDB05C613}" srcOrd="3" destOrd="0" parTransId="{36D01018-F3AB-4B9F-8071-A043699D9B77}" sibTransId="{A1CC0C8E-6E52-40F8-8DF0-DBEB4FE9C0AA}"/>
    <dgm:cxn modelId="{2ED18C75-C9C5-4B90-982F-5D54CA1B65E4}" type="presOf" srcId="{5F04A9F9-FED0-415D-A7D1-1D005347E947}" destId="{4C194D80-8A48-4E56-910D-ADF22546B924}" srcOrd="0" destOrd="0" presId="urn:microsoft.com/office/officeart/2008/layout/LinedList"/>
    <dgm:cxn modelId="{AB08A876-541F-46DA-89C9-C4F63B155641}" srcId="{831B5187-C5C8-4DF8-B2F1-15B42E541640}" destId="{CE17752C-5CDC-41B8-A90A-C7EACE1C90B4}" srcOrd="4" destOrd="0" parTransId="{B5EE0E4F-FA61-4EEC-804C-68534299C6D7}" sibTransId="{0A468E80-7F36-45A6-9D92-82673C947096}"/>
    <dgm:cxn modelId="{59B1877B-A104-4089-B8CB-3BFAD0BA5691}" type="presOf" srcId="{99E8935D-F29E-46A2-B8F7-6B26DCCC079C}" destId="{AB8A960B-63DB-4948-876B-FE18E093F57E}" srcOrd="0" destOrd="0" presId="urn:microsoft.com/office/officeart/2008/layout/LinedList"/>
    <dgm:cxn modelId="{4F85AD93-71C5-491B-85C4-B778E228E95F}" type="presOf" srcId="{831B5187-C5C8-4DF8-B2F1-15B42E541640}" destId="{E7574521-0DA7-4422-8746-C395DB3280D5}" srcOrd="0" destOrd="0" presId="urn:microsoft.com/office/officeart/2008/layout/LinedList"/>
    <dgm:cxn modelId="{8D72D4AD-F56C-486E-8E44-1FA4E2B86445}" type="presOf" srcId="{467F654E-BD27-4539-A3A8-4210C47C8166}" destId="{6C58261D-5A15-4D96-9A32-ED4190CB6C69}" srcOrd="0" destOrd="0" presId="urn:microsoft.com/office/officeart/2008/layout/LinedList"/>
    <dgm:cxn modelId="{D8E49BB8-ACA7-4C48-885B-91890B0E8503}" srcId="{831B5187-C5C8-4DF8-B2F1-15B42E541640}" destId="{467F654E-BD27-4539-A3A8-4210C47C8166}" srcOrd="1" destOrd="0" parTransId="{82EF30E4-6283-4B2B-AD87-73842F900B05}" sibTransId="{943AC5EA-0CF8-413F-8C2D-8563DB89DED6}"/>
    <dgm:cxn modelId="{E20D8A78-B0D6-420C-AA87-89BC5E208065}" type="presParOf" srcId="{E7574521-0DA7-4422-8746-C395DB3280D5}" destId="{1CDE5EDA-028D-45C3-89B4-2FFE1C5954A0}" srcOrd="0" destOrd="0" presId="urn:microsoft.com/office/officeart/2008/layout/LinedList"/>
    <dgm:cxn modelId="{D07F7E96-3163-480A-B093-6D53F44A9584}" type="presParOf" srcId="{E7574521-0DA7-4422-8746-C395DB3280D5}" destId="{065A3092-B946-47F3-AD02-4AC8B5C0E7DD}" srcOrd="1" destOrd="0" presId="urn:microsoft.com/office/officeart/2008/layout/LinedList"/>
    <dgm:cxn modelId="{68D3173F-922B-46A6-A786-850F272FBFF1}" type="presParOf" srcId="{065A3092-B946-47F3-AD02-4AC8B5C0E7DD}" destId="{AB8A960B-63DB-4948-876B-FE18E093F57E}" srcOrd="0" destOrd="0" presId="urn:microsoft.com/office/officeart/2008/layout/LinedList"/>
    <dgm:cxn modelId="{9EC2629E-09D7-4CFF-B0CB-D8BA9DF58725}" type="presParOf" srcId="{065A3092-B946-47F3-AD02-4AC8B5C0E7DD}" destId="{1001661B-57B5-4006-8B09-3DFD3E8A97E9}" srcOrd="1" destOrd="0" presId="urn:microsoft.com/office/officeart/2008/layout/LinedList"/>
    <dgm:cxn modelId="{16346E0E-1186-47AE-AE76-0870F746FADB}" type="presParOf" srcId="{E7574521-0DA7-4422-8746-C395DB3280D5}" destId="{72B91FC6-EE26-449E-81C4-E9354775FD66}" srcOrd="2" destOrd="0" presId="urn:microsoft.com/office/officeart/2008/layout/LinedList"/>
    <dgm:cxn modelId="{4F8A735F-B98C-44BD-AECF-AF4FCEEE0180}" type="presParOf" srcId="{E7574521-0DA7-4422-8746-C395DB3280D5}" destId="{DA20A2F7-A321-4B0F-85DC-B3657E8484D0}" srcOrd="3" destOrd="0" presId="urn:microsoft.com/office/officeart/2008/layout/LinedList"/>
    <dgm:cxn modelId="{4FA944FB-2B4C-4281-9396-A0FB096F2C78}" type="presParOf" srcId="{DA20A2F7-A321-4B0F-85DC-B3657E8484D0}" destId="{6C58261D-5A15-4D96-9A32-ED4190CB6C69}" srcOrd="0" destOrd="0" presId="urn:microsoft.com/office/officeart/2008/layout/LinedList"/>
    <dgm:cxn modelId="{0F2D39E3-BC80-4937-8F12-DA4C4DCB6574}" type="presParOf" srcId="{DA20A2F7-A321-4B0F-85DC-B3657E8484D0}" destId="{B3D40267-1A37-470D-ABBB-E24C8D8A6EC5}" srcOrd="1" destOrd="0" presId="urn:microsoft.com/office/officeart/2008/layout/LinedList"/>
    <dgm:cxn modelId="{3F1C71EE-5CFF-4CF1-85EE-C5A5E87B0573}" type="presParOf" srcId="{E7574521-0DA7-4422-8746-C395DB3280D5}" destId="{8F95E4BA-6411-4A9E-A22A-02F7430181DB}" srcOrd="4" destOrd="0" presId="urn:microsoft.com/office/officeart/2008/layout/LinedList"/>
    <dgm:cxn modelId="{47E530A2-9FD0-4681-863C-72C413A0A31F}" type="presParOf" srcId="{E7574521-0DA7-4422-8746-C395DB3280D5}" destId="{0AF465C0-4AB3-4B74-BAC5-BE6E3B9624A7}" srcOrd="5" destOrd="0" presId="urn:microsoft.com/office/officeart/2008/layout/LinedList"/>
    <dgm:cxn modelId="{0EBA7798-6C04-4A49-A50C-67E4FB5F84C8}" type="presParOf" srcId="{0AF465C0-4AB3-4B74-BAC5-BE6E3B9624A7}" destId="{4C194D80-8A48-4E56-910D-ADF22546B924}" srcOrd="0" destOrd="0" presId="urn:microsoft.com/office/officeart/2008/layout/LinedList"/>
    <dgm:cxn modelId="{D6D6BE5F-3D9A-4327-BE99-C5A93187A573}" type="presParOf" srcId="{0AF465C0-4AB3-4B74-BAC5-BE6E3B9624A7}" destId="{BF77F601-DFE2-4751-B91F-8E9A8B1A703E}" srcOrd="1" destOrd="0" presId="urn:microsoft.com/office/officeart/2008/layout/LinedList"/>
    <dgm:cxn modelId="{9A7F6ECC-B0DD-443C-92F1-196E76A5CA10}" type="presParOf" srcId="{E7574521-0DA7-4422-8746-C395DB3280D5}" destId="{57109E18-BA9E-4788-88E1-DC37B4E8F475}" srcOrd="6" destOrd="0" presId="urn:microsoft.com/office/officeart/2008/layout/LinedList"/>
    <dgm:cxn modelId="{589229F2-5B6A-4D16-9631-DD7C10C2C929}" type="presParOf" srcId="{E7574521-0DA7-4422-8746-C395DB3280D5}" destId="{983508B5-2E2D-4128-AD53-A0438CD0BB33}" srcOrd="7" destOrd="0" presId="urn:microsoft.com/office/officeart/2008/layout/LinedList"/>
    <dgm:cxn modelId="{BA2E41C7-49F2-41B5-9FD7-CC00B820C6A8}" type="presParOf" srcId="{983508B5-2E2D-4128-AD53-A0438CD0BB33}" destId="{A3A8F290-65BB-40EB-AAAB-A4575EC2DA3F}" srcOrd="0" destOrd="0" presId="urn:microsoft.com/office/officeart/2008/layout/LinedList"/>
    <dgm:cxn modelId="{3EC2804E-18A6-4AF8-B0F5-9C29F7B0B99B}" type="presParOf" srcId="{983508B5-2E2D-4128-AD53-A0438CD0BB33}" destId="{E68846F9-F581-49CD-A5BB-8F14F146D4B9}" srcOrd="1" destOrd="0" presId="urn:microsoft.com/office/officeart/2008/layout/LinedList"/>
    <dgm:cxn modelId="{642B9FE4-AD0D-4D17-BEC3-253D00B7BCA3}" type="presParOf" srcId="{E7574521-0DA7-4422-8746-C395DB3280D5}" destId="{8A11D28C-4869-4C46-9F80-36A40DAFCCD3}" srcOrd="8" destOrd="0" presId="urn:microsoft.com/office/officeart/2008/layout/LinedList"/>
    <dgm:cxn modelId="{B3303D8F-E568-47D1-83E8-F4F249F03B5B}" type="presParOf" srcId="{E7574521-0DA7-4422-8746-C395DB3280D5}" destId="{833714DB-9E1B-4B98-B497-4F8E44B60C28}" srcOrd="9" destOrd="0" presId="urn:microsoft.com/office/officeart/2008/layout/LinedList"/>
    <dgm:cxn modelId="{2A060540-42E1-4716-955A-1EFF9B5E5A06}" type="presParOf" srcId="{833714DB-9E1B-4B98-B497-4F8E44B60C28}" destId="{538AD94E-3018-4C96-AD20-068CBE8890A0}" srcOrd="0" destOrd="0" presId="urn:microsoft.com/office/officeart/2008/layout/LinedList"/>
    <dgm:cxn modelId="{B0B2A7D8-E731-4504-892D-33050E1FA543}" type="presParOf" srcId="{833714DB-9E1B-4B98-B497-4F8E44B60C28}" destId="{13545541-B323-4F2C-AC7A-EAC2E1EA0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B475C-4733-406A-B2F8-358AF400B878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499CF3-7717-4E28-87DA-417B193D8315}">
      <dgm:prSet custT="1"/>
      <dgm:spPr/>
      <dgm:t>
        <a:bodyPr/>
        <a:lstStyle/>
        <a:p>
          <a:r>
            <a:rPr lang="en-US" sz="2400" dirty="0"/>
            <a:t>GitHub: </a:t>
          </a:r>
          <a:r>
            <a:rPr lang="pt-BR" sz="1600" dirty="0"/>
            <a:t>https://github.com/LucianoBampa/gerenciador-tarefas</a:t>
          </a:r>
          <a:endParaRPr lang="en-US" sz="1600" dirty="0"/>
        </a:p>
      </dgm:t>
    </dgm:pt>
    <dgm:pt modelId="{0FBF35ED-C449-48CD-909B-713355C8193E}" type="parTrans" cxnId="{B0B925E7-F8FD-41AD-B845-B4258AB67AD8}">
      <dgm:prSet/>
      <dgm:spPr/>
      <dgm:t>
        <a:bodyPr/>
        <a:lstStyle/>
        <a:p>
          <a:endParaRPr lang="en-US"/>
        </a:p>
      </dgm:t>
    </dgm:pt>
    <dgm:pt modelId="{4E4E8058-9EE9-4C7A-BCB8-0328654673B2}" type="sibTrans" cxnId="{B0B925E7-F8FD-41AD-B845-B4258AB67AD8}">
      <dgm:prSet/>
      <dgm:spPr/>
      <dgm:t>
        <a:bodyPr/>
        <a:lstStyle/>
        <a:p>
          <a:endParaRPr lang="en-US"/>
        </a:p>
      </dgm:t>
    </dgm:pt>
    <dgm:pt modelId="{3FDA72D0-F81A-4A8C-B34A-900D01D9B0B5}">
      <dgm:prSet/>
      <dgm:spPr/>
      <dgm:t>
        <a:bodyPr/>
        <a:lstStyle/>
        <a:p>
          <a:r>
            <a:rPr lang="en-US"/>
            <a:t>Obrigado!</a:t>
          </a:r>
          <a:endParaRPr lang="en-US" dirty="0"/>
        </a:p>
      </dgm:t>
    </dgm:pt>
    <dgm:pt modelId="{44DABFE0-F7C4-4198-9AC9-D12ED6900AF6}" type="parTrans" cxnId="{55E268E1-EDCB-42CE-9CDE-DCC185D9C8DB}">
      <dgm:prSet/>
      <dgm:spPr/>
      <dgm:t>
        <a:bodyPr/>
        <a:lstStyle/>
        <a:p>
          <a:endParaRPr lang="en-US"/>
        </a:p>
      </dgm:t>
    </dgm:pt>
    <dgm:pt modelId="{3F60F156-09FB-4975-A4B3-68FC7C13F6B1}" type="sibTrans" cxnId="{55E268E1-EDCB-42CE-9CDE-DCC185D9C8DB}">
      <dgm:prSet/>
      <dgm:spPr/>
      <dgm:t>
        <a:bodyPr/>
        <a:lstStyle/>
        <a:p>
          <a:endParaRPr lang="en-US"/>
        </a:p>
      </dgm:t>
    </dgm:pt>
    <dgm:pt modelId="{7EBFFD5B-48CE-4354-9687-3B6DBEBD9CB8}" type="pres">
      <dgm:prSet presAssocID="{F4FB475C-4733-406A-B2F8-358AF400B878}" presName="diagram" presStyleCnt="0">
        <dgm:presLayoutVars>
          <dgm:dir/>
          <dgm:resizeHandles val="exact"/>
        </dgm:presLayoutVars>
      </dgm:prSet>
      <dgm:spPr/>
    </dgm:pt>
    <dgm:pt modelId="{DC2F1B1E-7E08-46F4-938E-A3A183935A6F}" type="pres">
      <dgm:prSet presAssocID="{58499CF3-7717-4E28-87DA-417B193D8315}" presName="node" presStyleLbl="node1" presStyleIdx="0" presStyleCnt="2" custScaleX="119208" custLinFactNeighborX="-1208" custLinFactNeighborY="-23">
        <dgm:presLayoutVars>
          <dgm:bulletEnabled val="1"/>
        </dgm:presLayoutVars>
      </dgm:prSet>
      <dgm:spPr/>
    </dgm:pt>
    <dgm:pt modelId="{ECF6DFB4-BE4C-4F04-BAEE-1A3B97064CE0}" type="pres">
      <dgm:prSet presAssocID="{4E4E8058-9EE9-4C7A-BCB8-0328654673B2}" presName="sibTrans" presStyleCnt="0"/>
      <dgm:spPr/>
    </dgm:pt>
    <dgm:pt modelId="{0A5BBD5F-E1C9-4CFD-B793-173C360206A5}" type="pres">
      <dgm:prSet presAssocID="{3FDA72D0-F81A-4A8C-B34A-900D01D9B0B5}" presName="node" presStyleLbl="node1" presStyleIdx="1" presStyleCnt="2" custScaleX="119208">
        <dgm:presLayoutVars>
          <dgm:bulletEnabled val="1"/>
        </dgm:presLayoutVars>
      </dgm:prSet>
      <dgm:spPr/>
    </dgm:pt>
  </dgm:ptLst>
  <dgm:cxnLst>
    <dgm:cxn modelId="{AF2A2D01-C5CE-4996-A2C1-30487199F11D}" type="presOf" srcId="{3FDA72D0-F81A-4A8C-B34A-900D01D9B0B5}" destId="{0A5BBD5F-E1C9-4CFD-B793-173C360206A5}" srcOrd="0" destOrd="0" presId="urn:microsoft.com/office/officeart/2005/8/layout/default"/>
    <dgm:cxn modelId="{C690F5AE-49E9-47C9-BB20-ED0DE56F697B}" type="presOf" srcId="{58499CF3-7717-4E28-87DA-417B193D8315}" destId="{DC2F1B1E-7E08-46F4-938E-A3A183935A6F}" srcOrd="0" destOrd="0" presId="urn:microsoft.com/office/officeart/2005/8/layout/default"/>
    <dgm:cxn modelId="{55E268E1-EDCB-42CE-9CDE-DCC185D9C8DB}" srcId="{F4FB475C-4733-406A-B2F8-358AF400B878}" destId="{3FDA72D0-F81A-4A8C-B34A-900D01D9B0B5}" srcOrd="1" destOrd="0" parTransId="{44DABFE0-F7C4-4198-9AC9-D12ED6900AF6}" sibTransId="{3F60F156-09FB-4975-A4B3-68FC7C13F6B1}"/>
    <dgm:cxn modelId="{B0B925E7-F8FD-41AD-B845-B4258AB67AD8}" srcId="{F4FB475C-4733-406A-B2F8-358AF400B878}" destId="{58499CF3-7717-4E28-87DA-417B193D8315}" srcOrd="0" destOrd="0" parTransId="{0FBF35ED-C449-48CD-909B-713355C8193E}" sibTransId="{4E4E8058-9EE9-4C7A-BCB8-0328654673B2}"/>
    <dgm:cxn modelId="{430A8BFB-0963-4B63-99D7-A2ADA2B4ADBB}" type="presOf" srcId="{F4FB475C-4733-406A-B2F8-358AF400B878}" destId="{7EBFFD5B-48CE-4354-9687-3B6DBEBD9CB8}" srcOrd="0" destOrd="0" presId="urn:microsoft.com/office/officeart/2005/8/layout/default"/>
    <dgm:cxn modelId="{1F8BEBED-68B9-4910-B293-299954CB1980}" type="presParOf" srcId="{7EBFFD5B-48CE-4354-9687-3B6DBEBD9CB8}" destId="{DC2F1B1E-7E08-46F4-938E-A3A183935A6F}" srcOrd="0" destOrd="0" presId="urn:microsoft.com/office/officeart/2005/8/layout/default"/>
    <dgm:cxn modelId="{EC947F37-87CC-4516-98E9-ED25808BB9AB}" type="presParOf" srcId="{7EBFFD5B-48CE-4354-9687-3B6DBEBD9CB8}" destId="{ECF6DFB4-BE4C-4F04-BAEE-1A3B97064CE0}" srcOrd="1" destOrd="0" presId="urn:microsoft.com/office/officeart/2005/8/layout/default"/>
    <dgm:cxn modelId="{231C4AF2-8D1E-4A6F-9814-808CE18EDA2E}" type="presParOf" srcId="{7EBFFD5B-48CE-4354-9687-3B6DBEBD9CB8}" destId="{0A5BBD5F-E1C9-4CFD-B793-173C360206A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E5EDA-028D-45C3-89B4-2FFE1C5954A0}">
      <dsp:nvSpPr>
        <dsp:cNvPr id="0" name=""/>
        <dsp:cNvSpPr/>
      </dsp:nvSpPr>
      <dsp:spPr>
        <a:xfrm>
          <a:off x="0" y="675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A960B-63DB-4948-876B-FE18E093F57E}">
      <dsp:nvSpPr>
        <dsp:cNvPr id="0" name=""/>
        <dsp:cNvSpPr/>
      </dsp:nvSpPr>
      <dsp:spPr>
        <a:xfrm>
          <a:off x="0" y="67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MVC e Design Patterns organizam o código</a:t>
          </a:r>
        </a:p>
      </dsp:txBody>
      <dsp:txXfrm>
        <a:off x="0" y="675"/>
        <a:ext cx="4718785" cy="1105876"/>
      </dsp:txXfrm>
    </dsp:sp>
    <dsp:sp modelId="{72B91FC6-EE26-449E-81C4-E9354775FD66}">
      <dsp:nvSpPr>
        <dsp:cNvPr id="0" name=""/>
        <dsp:cNvSpPr/>
      </dsp:nvSpPr>
      <dsp:spPr>
        <a:xfrm>
          <a:off x="0" y="1106552"/>
          <a:ext cx="4718785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8261D-5A15-4D96-9A32-ED4190CB6C69}">
      <dsp:nvSpPr>
        <dsp:cNvPr id="0" name=""/>
        <dsp:cNvSpPr/>
      </dsp:nvSpPr>
      <dsp:spPr>
        <a:xfrm>
          <a:off x="0" y="110655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ORMs facilitam a manipulação de dados</a:t>
          </a:r>
        </a:p>
      </dsp:txBody>
      <dsp:txXfrm>
        <a:off x="0" y="1106552"/>
        <a:ext cx="4718785" cy="1105876"/>
      </dsp:txXfrm>
    </dsp:sp>
    <dsp:sp modelId="{8F95E4BA-6411-4A9E-A22A-02F7430181DB}">
      <dsp:nvSpPr>
        <dsp:cNvPr id="0" name=""/>
        <dsp:cNvSpPr/>
      </dsp:nvSpPr>
      <dsp:spPr>
        <a:xfrm>
          <a:off x="0" y="2212429"/>
          <a:ext cx="4718785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4D80-8A48-4E56-910D-ADF22546B924}">
      <dsp:nvSpPr>
        <dsp:cNvPr id="0" name=""/>
        <dsp:cNvSpPr/>
      </dsp:nvSpPr>
      <dsp:spPr>
        <a:xfrm>
          <a:off x="0" y="2212429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Template Engines separam lógica e visual</a:t>
          </a:r>
        </a:p>
      </dsp:txBody>
      <dsp:txXfrm>
        <a:off x="0" y="2212429"/>
        <a:ext cx="4718785" cy="1105876"/>
      </dsp:txXfrm>
    </dsp:sp>
    <dsp:sp modelId="{57109E18-BA9E-4788-88E1-DC37B4E8F475}">
      <dsp:nvSpPr>
        <dsp:cNvPr id="0" name=""/>
        <dsp:cNvSpPr/>
      </dsp:nvSpPr>
      <dsp:spPr>
        <a:xfrm>
          <a:off x="0" y="3318305"/>
          <a:ext cx="4718785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8F290-65BB-40EB-AAAB-A4575EC2DA3F}">
      <dsp:nvSpPr>
        <dsp:cNvPr id="0" name=""/>
        <dsp:cNvSpPr/>
      </dsp:nvSpPr>
      <dsp:spPr>
        <a:xfrm>
          <a:off x="0" y="331830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Frameworks modernos aceleram o desenvolvimento</a:t>
          </a:r>
        </a:p>
      </dsp:txBody>
      <dsp:txXfrm>
        <a:off x="0" y="3318305"/>
        <a:ext cx="4718785" cy="1105876"/>
      </dsp:txXfrm>
    </dsp:sp>
    <dsp:sp modelId="{8A11D28C-4869-4C46-9F80-36A40DAFCCD3}">
      <dsp:nvSpPr>
        <dsp:cNvPr id="0" name=""/>
        <dsp:cNvSpPr/>
      </dsp:nvSpPr>
      <dsp:spPr>
        <a:xfrm>
          <a:off x="0" y="4424182"/>
          <a:ext cx="4718785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AD94E-3018-4C96-AD20-068CBE8890A0}">
      <dsp:nvSpPr>
        <dsp:cNvPr id="0" name=""/>
        <dsp:cNvSpPr/>
      </dsp:nvSpPr>
      <dsp:spPr>
        <a:xfrm>
          <a:off x="0" y="442418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Código publicado no GitHub</a:t>
          </a:r>
        </a:p>
      </dsp:txBody>
      <dsp:txXfrm>
        <a:off x="0" y="4424182"/>
        <a:ext cx="4718785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1B1E-7E08-46F4-938E-A3A183935A6F}">
      <dsp:nvSpPr>
        <dsp:cNvPr id="0" name=""/>
        <dsp:cNvSpPr/>
      </dsp:nvSpPr>
      <dsp:spPr>
        <a:xfrm>
          <a:off x="0" y="0"/>
          <a:ext cx="5000107" cy="25166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GitHub: </a:t>
          </a:r>
          <a:r>
            <a:rPr lang="pt-BR" sz="1600" kern="1200" dirty="0"/>
            <a:t>https://github.com/LucianoBampa/gerenciador-tarefas</a:t>
          </a:r>
          <a:endParaRPr lang="en-US" sz="1600" kern="1200" dirty="0"/>
        </a:p>
      </dsp:txBody>
      <dsp:txXfrm>
        <a:off x="0" y="0"/>
        <a:ext cx="5000107" cy="2516663"/>
      </dsp:txXfrm>
    </dsp:sp>
    <dsp:sp modelId="{0A5BBD5F-E1C9-4CFD-B793-173C360206A5}">
      <dsp:nvSpPr>
        <dsp:cNvPr id="0" name=""/>
        <dsp:cNvSpPr/>
      </dsp:nvSpPr>
      <dsp:spPr>
        <a:xfrm>
          <a:off x="8" y="2936681"/>
          <a:ext cx="5000107" cy="2516663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Obrigado!</a:t>
          </a:r>
          <a:endParaRPr lang="en-US" sz="6500" kern="1200" dirty="0"/>
        </a:p>
      </dsp:txBody>
      <dsp:txXfrm>
        <a:off x="8" y="2936681"/>
        <a:ext cx="5000107" cy="2516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1F48-8210-96DA-E2D4-83914E75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5F7A8-C8DB-0BD7-CA85-D9659D0C2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5DAA1-F691-26D3-3DA6-14CA861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1C5FF-A1E0-0B07-F710-26ED0346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CBC36-B7F9-DEBD-6BEE-26F46CD6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FC7E7-7FBC-6EE3-76B6-B574436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FCE8BE-4AE6-A338-609D-FAAEA95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B55B6-E1E0-25CB-685D-947D1C4C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CDB2C-A545-9B96-FE3C-886ECE36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DA2AB-6DBD-1945-ADC8-63D43D2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86B659-5929-3822-80E7-1E6FA0257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D5E473-55EB-829D-F82C-67537B8C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04DD7-BCB6-FBF2-C7A4-4F1F4723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086BA-3E2D-74C8-3DE7-02242AAA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BE07E-791C-B424-CCE8-B11A6145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1645E-4842-F8EE-2547-522BAA5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D15E0-55CA-239C-A090-F6D6D3DE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5EAE9-4F51-280A-4BDF-999D78C4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534F56-A0E8-55A9-B029-52454AA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699104-E74A-4D20-BD94-0D5BBEAB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53BE5-477E-A1E2-DD3A-19FA24BC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F06327-C951-7F72-0E6E-65ECEBC3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356A5-268F-66D3-A1F6-8EE8C0C5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92DD9-42D5-D1AD-6444-185A8826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224CC-CE50-5BB4-0B5E-5C3E7C35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71ACD-6461-8088-E01F-8AB4D475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177DF-99CE-4F18-907F-959C1476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ADC2A1-3F09-4FBF-ADA7-EC59ADE6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AD15FF-A190-C059-730B-DB81995A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83619-E2F2-7CCE-39E9-A6E2413F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423F2-5E4B-3DF8-B72A-E760391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027C8-6453-5DAD-6B6F-CC1DBAF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39659C-F938-932B-AA6A-E09561FC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61FBE-AFEC-1E31-E9C5-6707ACD8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2EADBD-02D8-11EA-1C77-65C9FD3D0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6D723C-D895-88D0-D709-5A788E2EB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19AC6-9115-5048-51A6-DBC6B5F9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159DE4-DABA-1E68-EF74-2A8F2727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95712D-2D99-13CB-FDCA-14E4D95D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8C880-405D-29AA-0791-DBF6305F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57A56-7C92-3A54-E901-59680E11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37C757-9410-653F-E8EF-E2293FB1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E7C3AE-886F-8C99-E274-23E0B3B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D478D4-ADEF-75DD-AAA3-28EB2065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784EA3-AABB-8BAF-FEE2-1425128E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0E1FDA-CF3D-7D06-0425-C3C4DB28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5EEC-D2F6-4833-77AB-5F22410E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355EA-C3EB-0803-C62F-5EED58BD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387ED6-B12A-21EC-6CC0-80F4CC54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F68E6-768E-FB43-09A4-CA7D20A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D3E49-7F09-C603-3B5C-A3EFCD24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5263A-706B-6F36-A55B-30D8628F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DB63-44CE-FD71-6DBD-926AA206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E5DAA9-F62C-9351-2EFA-628D6D85B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F64267-CDC9-9633-5191-23A6969D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5CF767-88D1-A800-FEF3-3D052F47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3738D-9956-61F4-0159-B3E1E08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2DBD01-B12E-2D3C-BB9B-453AD694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C3719E-E21A-0738-CFA8-BCEA121F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A35972-F3AA-AF1D-1E1D-17247672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B5A505-C450-9AD6-62F0-B450B7183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7AC6F-8CD4-9EBA-E65F-9171357C6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DB8A7-801E-1AF9-610D-88AA5A801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2" y="640080"/>
            <a:ext cx="5170932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300">
                <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Desenvolvimento Web com PHP e Tecnologias Relacionadas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22" y="4636008"/>
            <a:ext cx="5170932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Design </a:t>
            </a:r>
            <a:r>
              <a:rPr lang="pt-BR" dirty="0" err="1"/>
              <a:t>Patterns</a:t>
            </a:r>
            <a:r>
              <a:rPr lang="pt-BR" dirty="0"/>
              <a:t>, MVC, Frameworks, </a:t>
            </a:r>
            <a:r>
              <a:rPr lang="pt-BR" dirty="0" err="1"/>
              <a:t>ORMs</a:t>
            </a:r>
            <a:r>
              <a:rPr lang="pt-BR" dirty="0"/>
              <a:t> 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Engines</a:t>
            </a:r>
            <a:endParaRPr lang="pt-BR" dirty="0"/>
          </a:p>
          <a:p>
            <a:pPr algn="l"/>
            <a:r>
              <a:rPr lang="pt-BR" dirty="0"/>
              <a:t>Luciano Bampa Vieira</a:t>
            </a:r>
          </a:p>
          <a:p>
            <a:pPr algn="l"/>
            <a:r>
              <a:rPr lang="pt-BR" dirty="0"/>
              <a:t>GitHub: https://github.com/LucianoBampa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7A127430-B87B-A9A2-2A2C-6D2167E9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32" r="55105" b="-1"/>
          <a:stretch/>
        </p:blipFill>
        <p:spPr>
          <a:xfrm>
            <a:off x="20" y="10"/>
            <a:ext cx="3037334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409267"/>
            <a:ext cx="3182112" cy="18288"/>
          </a:xfrm>
          <a:custGeom>
            <a:avLst/>
            <a:gdLst>
              <a:gd name="connsiteX0" fmla="*/ 0 w 3182112"/>
              <a:gd name="connsiteY0" fmla="*/ 0 h 18288"/>
              <a:gd name="connsiteX1" fmla="*/ 636422 w 3182112"/>
              <a:gd name="connsiteY1" fmla="*/ 0 h 18288"/>
              <a:gd name="connsiteX2" fmla="*/ 1241024 w 3182112"/>
              <a:gd name="connsiteY2" fmla="*/ 0 h 18288"/>
              <a:gd name="connsiteX3" fmla="*/ 1845625 w 3182112"/>
              <a:gd name="connsiteY3" fmla="*/ 0 h 18288"/>
              <a:gd name="connsiteX4" fmla="*/ 2545690 w 3182112"/>
              <a:gd name="connsiteY4" fmla="*/ 0 h 18288"/>
              <a:gd name="connsiteX5" fmla="*/ 3182112 w 3182112"/>
              <a:gd name="connsiteY5" fmla="*/ 0 h 18288"/>
              <a:gd name="connsiteX6" fmla="*/ 3182112 w 3182112"/>
              <a:gd name="connsiteY6" fmla="*/ 18288 h 18288"/>
              <a:gd name="connsiteX7" fmla="*/ 2545690 w 3182112"/>
              <a:gd name="connsiteY7" fmla="*/ 18288 h 18288"/>
              <a:gd name="connsiteX8" fmla="*/ 2004731 w 3182112"/>
              <a:gd name="connsiteY8" fmla="*/ 18288 h 18288"/>
              <a:gd name="connsiteX9" fmla="*/ 1400129 w 3182112"/>
              <a:gd name="connsiteY9" fmla="*/ 18288 h 18288"/>
              <a:gd name="connsiteX10" fmla="*/ 795528 w 3182112"/>
              <a:gd name="connsiteY10" fmla="*/ 18288 h 18288"/>
              <a:gd name="connsiteX11" fmla="*/ 0 w 3182112"/>
              <a:gd name="connsiteY11" fmla="*/ 18288 h 18288"/>
              <a:gd name="connsiteX12" fmla="*/ 0 w 318211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112" h="18288" fill="none" extrusionOk="0">
                <a:moveTo>
                  <a:pt x="0" y="0"/>
                </a:moveTo>
                <a:cubicBezTo>
                  <a:pt x="149227" y="9811"/>
                  <a:pt x="361579" y="-25608"/>
                  <a:pt x="636422" y="0"/>
                </a:cubicBezTo>
                <a:cubicBezTo>
                  <a:pt x="911265" y="25608"/>
                  <a:pt x="969922" y="-15588"/>
                  <a:pt x="1241024" y="0"/>
                </a:cubicBezTo>
                <a:cubicBezTo>
                  <a:pt x="1512126" y="15588"/>
                  <a:pt x="1611937" y="-6343"/>
                  <a:pt x="1845625" y="0"/>
                </a:cubicBezTo>
                <a:cubicBezTo>
                  <a:pt x="2079313" y="6343"/>
                  <a:pt x="2390997" y="18445"/>
                  <a:pt x="2545690" y="0"/>
                </a:cubicBezTo>
                <a:cubicBezTo>
                  <a:pt x="2700383" y="-18445"/>
                  <a:pt x="2898553" y="-25854"/>
                  <a:pt x="3182112" y="0"/>
                </a:cubicBezTo>
                <a:cubicBezTo>
                  <a:pt x="3181678" y="7551"/>
                  <a:pt x="3181645" y="9822"/>
                  <a:pt x="3182112" y="18288"/>
                </a:cubicBezTo>
                <a:cubicBezTo>
                  <a:pt x="2882016" y="32512"/>
                  <a:pt x="2839678" y="15853"/>
                  <a:pt x="2545690" y="18288"/>
                </a:cubicBezTo>
                <a:cubicBezTo>
                  <a:pt x="2251702" y="20723"/>
                  <a:pt x="2152589" y="14997"/>
                  <a:pt x="2004731" y="18288"/>
                </a:cubicBezTo>
                <a:cubicBezTo>
                  <a:pt x="1856873" y="21579"/>
                  <a:pt x="1653555" y="5080"/>
                  <a:pt x="1400129" y="18288"/>
                </a:cubicBezTo>
                <a:cubicBezTo>
                  <a:pt x="1146703" y="31496"/>
                  <a:pt x="1067656" y="18189"/>
                  <a:pt x="795528" y="18288"/>
                </a:cubicBezTo>
                <a:cubicBezTo>
                  <a:pt x="523400" y="18387"/>
                  <a:pt x="318441" y="1018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182112" h="18288" stroke="0" extrusionOk="0">
                <a:moveTo>
                  <a:pt x="0" y="0"/>
                </a:moveTo>
                <a:cubicBezTo>
                  <a:pt x="215562" y="1260"/>
                  <a:pt x="336090" y="6473"/>
                  <a:pt x="572780" y="0"/>
                </a:cubicBezTo>
                <a:cubicBezTo>
                  <a:pt x="809470" y="-6473"/>
                  <a:pt x="1080729" y="-23038"/>
                  <a:pt x="1272845" y="0"/>
                </a:cubicBezTo>
                <a:cubicBezTo>
                  <a:pt x="1464961" y="23038"/>
                  <a:pt x="1699922" y="1589"/>
                  <a:pt x="1813804" y="0"/>
                </a:cubicBezTo>
                <a:cubicBezTo>
                  <a:pt x="1927686" y="-1589"/>
                  <a:pt x="2116547" y="7184"/>
                  <a:pt x="2354763" y="0"/>
                </a:cubicBezTo>
                <a:cubicBezTo>
                  <a:pt x="2592979" y="-7184"/>
                  <a:pt x="2863919" y="3952"/>
                  <a:pt x="3182112" y="0"/>
                </a:cubicBezTo>
                <a:cubicBezTo>
                  <a:pt x="3182030" y="4406"/>
                  <a:pt x="3182023" y="9982"/>
                  <a:pt x="3182112" y="18288"/>
                </a:cubicBezTo>
                <a:cubicBezTo>
                  <a:pt x="2938288" y="16038"/>
                  <a:pt x="2724925" y="29080"/>
                  <a:pt x="2577511" y="18288"/>
                </a:cubicBezTo>
                <a:cubicBezTo>
                  <a:pt x="2430097" y="7496"/>
                  <a:pt x="2119926" y="47706"/>
                  <a:pt x="1972909" y="18288"/>
                </a:cubicBezTo>
                <a:cubicBezTo>
                  <a:pt x="1825892" y="-11130"/>
                  <a:pt x="1597470" y="43818"/>
                  <a:pt x="1368308" y="18288"/>
                </a:cubicBezTo>
                <a:cubicBezTo>
                  <a:pt x="1139146" y="-7242"/>
                  <a:pt x="981628" y="18679"/>
                  <a:pt x="668244" y="18288"/>
                </a:cubicBezTo>
                <a:cubicBezTo>
                  <a:pt x="354860" y="17897"/>
                  <a:pt x="259749" y="2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GitHub e Fim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25B81D-EAD2-7960-E3C2-6EE74F7EE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384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pt-BR" sz="4700"/>
              <a:t>O que é MVC e Design Patterns</a:t>
            </a:r>
          </a:p>
        </p:txBody>
      </p:sp>
      <p:pic>
        <p:nvPicPr>
          <p:cNvPr id="5" name="Picture 4" descr="Visão superior de cubos conectados com linhas pretas">
            <a:extLst>
              <a:ext uri="{FF2B5EF4-FFF2-40B4-BE49-F238E27FC236}">
                <a16:creationId xmlns:a16="http://schemas.microsoft.com/office/drawing/2014/main" id="{12F5E105-ACFD-D5FD-44A7-32382FBC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61" r="25939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defRPr sz="2400"/>
            </a:pPr>
            <a:endParaRPr lang="pt-BR" sz="1900"/>
          </a:p>
          <a:p>
            <a:pPr>
              <a:defRPr sz="2400"/>
            </a:pPr>
            <a:r>
              <a:rPr lang="pt-BR" sz="1900"/>
              <a:t>• MVC (Model-View-Controller):</a:t>
            </a:r>
          </a:p>
          <a:p>
            <a:pPr>
              <a:defRPr sz="2400"/>
            </a:pPr>
            <a:r>
              <a:rPr lang="pt-BR" sz="1900"/>
              <a:t>  - Model: Acesso a dados e regras de negócio</a:t>
            </a:r>
          </a:p>
          <a:p>
            <a:pPr>
              <a:defRPr sz="2400"/>
            </a:pPr>
            <a:r>
              <a:rPr lang="pt-BR" sz="1900"/>
              <a:t>  - View: Interface com o usuário</a:t>
            </a:r>
          </a:p>
          <a:p>
            <a:pPr>
              <a:defRPr sz="2400"/>
            </a:pPr>
            <a:r>
              <a:rPr lang="pt-BR" sz="1900"/>
              <a:t>  - Controller: Coordena Model e View</a:t>
            </a:r>
          </a:p>
          <a:p>
            <a:pPr>
              <a:defRPr sz="2400"/>
            </a:pPr>
            <a:r>
              <a:rPr lang="pt-BR" sz="1900"/>
              <a:t>• Design Patterns: soluções reutilizáveis para problemas comuns</a:t>
            </a:r>
          </a:p>
          <a:p>
            <a:pPr>
              <a:defRPr sz="2400"/>
            </a:pPr>
            <a:r>
              <a:rPr lang="pt-BR" sz="1900"/>
              <a:t>  - Exemplos: Singleton, Factory, Repository,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Exemplo: Strategy Pattern em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1800"/>
            </a:pP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 sz="1800"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 sz="1800"/>
            </a:pP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FreteNormal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 * 1.5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 sz="1800"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 sz="1800"/>
            </a:pP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Carrinho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 $frete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300" dirty="0" err="1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&gt;frete =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300" dirty="0" err="1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-&gt;frete-&gt;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 sz="1800"/>
            </a:pPr>
            <a:endParaRPr lang="pt-BR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Comparação entre Frameworks Web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80646"/>
              </p:ext>
            </p:extLst>
          </p:nvPr>
        </p:nvGraphicFramePr>
        <p:xfrm>
          <a:off x="324168" y="2117856"/>
          <a:ext cx="8495664" cy="414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411">
                <a:tc>
                  <a:txBody>
                    <a:bodyPr/>
                    <a:lstStyle/>
                    <a:p>
                      <a:r>
                        <a:rPr lang="pt-BR" sz="1600"/>
                        <a:t>Framework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Linguagem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MVC?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Destaque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11">
                <a:tc>
                  <a:txBody>
                    <a:bodyPr/>
                    <a:lstStyle/>
                    <a:p>
                      <a:r>
                        <a:rPr lang="pt-BR" sz="1600"/>
                        <a:t>Laravel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PHP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Robusto e simples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Django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Python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Admin automático, ORM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ASP.NET MVC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C#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Muito usado em empresas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FastAPI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Python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🔶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APIs rápidas com tipagem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Next.js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JS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React com Server-Side Render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Template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endParaRPr lang="pt-BR" sz="1700" dirty="0"/>
          </a:p>
          <a:p>
            <a:pPr>
              <a:defRPr sz="2000"/>
            </a:pPr>
            <a:r>
              <a:rPr lang="pt-BR" sz="1700" b="1" dirty="0" err="1"/>
              <a:t>Engine</a:t>
            </a:r>
            <a:r>
              <a:rPr lang="pt-BR" sz="1700" b="1" dirty="0"/>
              <a:t>     	| Linguagem 		| Exemplo                      	               | Reativa?</a:t>
            </a:r>
          </a:p>
          <a:p>
            <a:pPr>
              <a:defRPr sz="2000"/>
            </a:pPr>
            <a:r>
              <a:rPr lang="pt-BR" sz="1700" dirty="0" err="1"/>
              <a:t>Blade</a:t>
            </a:r>
            <a:r>
              <a:rPr lang="pt-BR" sz="1700" dirty="0"/>
              <a:t>      	| PHP       		| @foreach ($itens as $i)           | ❌</a:t>
            </a:r>
          </a:p>
          <a:p>
            <a:pPr>
              <a:defRPr sz="2000"/>
            </a:pPr>
            <a:r>
              <a:rPr lang="pt-BR" sz="1700" dirty="0"/>
              <a:t>Jinja2     	| Python    		| {{ nome }}                  	               | ❌</a:t>
            </a:r>
          </a:p>
          <a:p>
            <a:pPr>
              <a:defRPr sz="2000"/>
            </a:pPr>
            <a:r>
              <a:rPr lang="pt-BR" sz="1700" dirty="0"/>
              <a:t>JSX        	| </a:t>
            </a:r>
            <a:r>
              <a:rPr lang="pt-BR" sz="1700" dirty="0" err="1"/>
              <a:t>React</a:t>
            </a:r>
            <a:r>
              <a:rPr lang="pt-BR" sz="1700" dirty="0"/>
              <a:t>     		| {</a:t>
            </a:r>
            <a:r>
              <a:rPr lang="pt-BR" sz="1700" dirty="0" err="1"/>
              <a:t>lista.map</a:t>
            </a:r>
            <a:r>
              <a:rPr lang="pt-BR" sz="1700" dirty="0"/>
              <a:t>(...)}            	               | ✅</a:t>
            </a:r>
          </a:p>
          <a:p>
            <a:pPr>
              <a:defRPr sz="2000"/>
            </a:pPr>
            <a:r>
              <a:rPr lang="pt-BR" sz="1700" dirty="0" err="1"/>
              <a:t>Vue</a:t>
            </a:r>
            <a:r>
              <a:rPr lang="pt-BR" sz="1700" dirty="0"/>
              <a:t>        	| </a:t>
            </a:r>
            <a:r>
              <a:rPr lang="pt-BR" sz="1700" dirty="0" err="1"/>
              <a:t>JavaScript</a:t>
            </a:r>
            <a:r>
              <a:rPr lang="pt-BR" sz="1700" dirty="0"/>
              <a:t>		| v-for="item in lista"                   | 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000">
                <a:solidFill>
                  <a:srgbClr val="FFFFFF"/>
                </a:solidFill>
              </a:rPr>
              <a:t>O que é um ORM + Comparações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819" y="649480"/>
            <a:ext cx="5820697" cy="5546047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400"/>
            </a:pPr>
            <a:endParaRPr lang="pt-BR" sz="1700" dirty="0"/>
          </a:p>
          <a:p>
            <a:pPr marL="0" indent="0">
              <a:buNone/>
              <a:defRPr sz="2400"/>
            </a:pPr>
            <a:r>
              <a:rPr lang="pt-BR" sz="1800" dirty="0"/>
              <a:t>• ORM: camada entre banco de dados e o código</a:t>
            </a:r>
          </a:p>
          <a:p>
            <a:pPr marL="0" indent="0">
              <a:buNone/>
              <a:defRPr sz="2400"/>
            </a:pPr>
            <a:r>
              <a:rPr lang="pt-BR" sz="1800" dirty="0"/>
              <a:t>• Permite manipular dados como objetos</a:t>
            </a:r>
          </a:p>
          <a:p>
            <a:pPr marL="0" indent="0">
              <a:buNone/>
              <a:defRPr sz="2400"/>
            </a:pPr>
            <a:r>
              <a:rPr lang="pt-BR" sz="1800" dirty="0"/>
              <a:t>• </a:t>
            </a:r>
            <a:r>
              <a:rPr lang="pt-BR" sz="1800" dirty="0" err="1"/>
              <a:t>Laravel</a:t>
            </a:r>
            <a:r>
              <a:rPr lang="pt-BR" sz="1800" dirty="0"/>
              <a:t> (</a:t>
            </a:r>
            <a:r>
              <a:rPr lang="pt-BR" sz="1800" dirty="0" err="1"/>
              <a:t>Eloquent</a:t>
            </a:r>
            <a:r>
              <a:rPr lang="pt-BR" sz="1800" dirty="0"/>
              <a:t>): </a:t>
            </a:r>
          </a:p>
          <a:p>
            <a:pPr marL="0" indent="0">
              <a:buNone/>
              <a:defRPr sz="2400"/>
            </a:pPr>
            <a:r>
              <a:rPr lang="pt-BR" sz="1600" dirty="0">
                <a:solidFill>
                  <a:srgbClr val="CC9900"/>
                </a:solidFill>
              </a:rPr>
              <a:t>$produtos </a:t>
            </a:r>
            <a:r>
              <a:rPr lang="pt-BR" sz="1600" dirty="0"/>
              <a:t>=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Produto::</a:t>
            </a:r>
            <a:r>
              <a:rPr lang="pt-B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where</a:t>
            </a:r>
            <a:r>
              <a:rPr lang="pt-BR" sz="1600" dirty="0"/>
              <a:t>(</a:t>
            </a:r>
            <a:r>
              <a:rPr lang="pt-BR" sz="1600" dirty="0">
                <a:solidFill>
                  <a:schemeClr val="accent6"/>
                </a:solidFill>
              </a:rPr>
              <a:t>'categoria', 'Eletrônicos'</a:t>
            </a:r>
            <a:r>
              <a:rPr lang="pt-BR" sz="1600" dirty="0"/>
              <a:t>)-&gt;</a:t>
            </a:r>
            <a:r>
              <a:rPr lang="pt-B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</a:t>
            </a:r>
            <a:r>
              <a:rPr lang="pt-BR" sz="1600" dirty="0"/>
              <a:t>();</a:t>
            </a:r>
          </a:p>
          <a:p>
            <a:pPr marL="0" indent="0">
              <a:buNone/>
              <a:defRPr sz="2400"/>
            </a:pPr>
            <a:r>
              <a:rPr lang="pt-BR" sz="1800" dirty="0"/>
              <a:t>• Django: </a:t>
            </a:r>
          </a:p>
          <a:p>
            <a:pPr marL="0" indent="0">
              <a:buNone/>
              <a:defRPr sz="2400"/>
            </a:pPr>
            <a:r>
              <a:rPr lang="pt-BR" sz="1600" dirty="0"/>
              <a:t>produtos = </a:t>
            </a:r>
            <a:r>
              <a:rPr lang="pt-BR" sz="1600" dirty="0" err="1"/>
              <a:t>Produto.objects.</a:t>
            </a:r>
            <a:r>
              <a:rPr lang="pt-BR" sz="1600" dirty="0" err="1">
                <a:solidFill>
                  <a:srgbClr val="CC9900"/>
                </a:solidFill>
              </a:rPr>
              <a:t>filter</a:t>
            </a:r>
            <a:r>
              <a:rPr lang="pt-BR" sz="1600" dirty="0"/>
              <a:t>(categoria=</a:t>
            </a:r>
            <a:r>
              <a:rPr lang="pt-BR" sz="1600" dirty="0">
                <a:solidFill>
                  <a:schemeClr val="accent6"/>
                </a:solidFill>
              </a:rPr>
              <a:t>"Eletrônicos"</a:t>
            </a:r>
            <a:r>
              <a:rPr lang="pt-BR" sz="16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pt-BR" sz="3500" dirty="0"/>
              <a:t>Projeto Prático: Gerenciador de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2400"/>
            </a:pPr>
            <a:endParaRPr lang="pt-BR" sz="1700" dirty="0"/>
          </a:p>
          <a:p>
            <a:pPr marL="0" indent="0">
              <a:buNone/>
              <a:defRPr sz="2400"/>
            </a:pPr>
            <a:r>
              <a:rPr lang="pt-BR" sz="1700" dirty="0"/>
              <a:t>• Tecnologias: </a:t>
            </a:r>
            <a:r>
              <a:rPr lang="pt-BR" sz="1700" dirty="0" err="1"/>
              <a:t>Laravel</a:t>
            </a:r>
            <a:r>
              <a:rPr lang="pt-BR" sz="1700" dirty="0"/>
              <a:t> (PHP), </a:t>
            </a:r>
            <a:r>
              <a:rPr lang="pt-BR" sz="1700" dirty="0" err="1"/>
              <a:t>Eloquent</a:t>
            </a:r>
            <a:r>
              <a:rPr lang="pt-BR" sz="1700" dirty="0"/>
              <a:t> (ORM), </a:t>
            </a:r>
            <a:r>
              <a:rPr lang="pt-BR" sz="1700" dirty="0" err="1"/>
              <a:t>Blade</a:t>
            </a:r>
            <a:r>
              <a:rPr lang="pt-BR" sz="1700" dirty="0"/>
              <a:t> (</a:t>
            </a:r>
            <a:r>
              <a:rPr lang="pt-BR" sz="1700" dirty="0" err="1"/>
              <a:t>Template</a:t>
            </a:r>
            <a:r>
              <a:rPr lang="pt-BR" sz="1700" dirty="0"/>
              <a:t>)</a:t>
            </a:r>
          </a:p>
          <a:p>
            <a:pPr marL="0" indent="0">
              <a:buNone/>
              <a:defRPr sz="2400"/>
            </a:pPr>
            <a:r>
              <a:rPr lang="pt-BR" sz="1700" dirty="0"/>
              <a:t>• Funcionalidades:</a:t>
            </a:r>
          </a:p>
          <a:p>
            <a:pPr marL="0" indent="0">
              <a:buNone/>
              <a:defRPr sz="2400"/>
            </a:pPr>
            <a:r>
              <a:rPr lang="pt-BR" sz="1700" dirty="0"/>
              <a:t>  - Criar, listar, editar e excluir tarefas</a:t>
            </a:r>
          </a:p>
          <a:p>
            <a:pPr marL="0" indent="0">
              <a:buNone/>
              <a:defRPr sz="2400"/>
            </a:pPr>
            <a:r>
              <a:rPr lang="pt-BR" sz="1700" dirty="0"/>
              <a:t>• Código disponível no GitHub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1F4AE838-3428-D084-305B-22B52DE3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22EFD04-81E5-B40D-5853-780F5529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16309"/>
            <a:ext cx="7886700" cy="687799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Telas das </a:t>
            </a:r>
            <a:r>
              <a:rPr lang="pt-BR" sz="3500" dirty="0">
                <a:solidFill>
                  <a:schemeClr val="bg1">
                    <a:lumMod val="95000"/>
                  </a:schemeClr>
                </a:solidFill>
              </a:rPr>
              <a:t>Funcionalidades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573070-598B-B421-C193-F25712124F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2" y="904108"/>
            <a:ext cx="3943350" cy="2499031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84BC951-CC61-9FE3-FC1C-EEF06F49B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6798" y="904107"/>
            <a:ext cx="3638550" cy="2499031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1FEBB2-EA16-4556-43D7-E2EA3F6F1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2" y="4001318"/>
            <a:ext cx="3943350" cy="2251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7025985-B12E-D1EB-8FC1-28AF5F5C9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98" y="4001318"/>
            <a:ext cx="3638550" cy="22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86545-0018-9E2A-D333-75F5CDE03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6698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455</Words>
  <Application>Microsoft Office PowerPoint</Application>
  <PresentationFormat>Apresentação na tela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Tema do Office</vt:lpstr>
      <vt:lpstr>Desenvolvimento Web com PHP e Tecnologias Relacionadas</vt:lpstr>
      <vt:lpstr>O que é MVC e Design Patterns</vt:lpstr>
      <vt:lpstr>Exemplo: Strategy Pattern em PHP</vt:lpstr>
      <vt:lpstr>Comparação entre Frameworks Web</vt:lpstr>
      <vt:lpstr>Template Engines</vt:lpstr>
      <vt:lpstr>O que é um ORM + Comparações</vt:lpstr>
      <vt:lpstr>Projeto Prático: Gerenciador de Tarefas</vt:lpstr>
      <vt:lpstr>Telas das Funcionalidades</vt:lpstr>
      <vt:lpstr>Conclusão</vt:lpstr>
      <vt:lpstr>GitHub e Fim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Luciano Bampa Vieira</dc:creator>
  <cp:keywords/>
  <dc:description>generated using python-pptx</dc:description>
  <cp:lastModifiedBy>Luciano Bampa Vieira</cp:lastModifiedBy>
  <cp:revision>4</cp:revision>
  <dcterms:created xsi:type="dcterms:W3CDTF">2013-01-27T09:14:16Z</dcterms:created>
  <dcterms:modified xsi:type="dcterms:W3CDTF">2025-05-05T14:08:45Z</dcterms:modified>
  <cp:category/>
</cp:coreProperties>
</file>