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6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408" autoAdjust="0"/>
  </p:normalViewPr>
  <p:slideViewPr>
    <p:cSldViewPr snapToGrid="0">
      <p:cViewPr varScale="1">
        <p:scale>
          <a:sx n="64" d="100"/>
          <a:sy n="64" d="100"/>
        </p:scale>
        <p:origin x="11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83491-89D4-49E1-9471-94C7F2E3C116}" type="datetimeFigureOut">
              <a:rPr lang="es-AR" smtClean="0"/>
              <a:t>27/9/2021</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BD2CA0-9C61-4239-A28D-F73B9C6EE9A8}" type="slidenum">
              <a:rPr lang="es-AR" smtClean="0"/>
              <a:t>‹Nº›</a:t>
            </a:fld>
            <a:endParaRPr lang="es-AR"/>
          </a:p>
        </p:txBody>
      </p:sp>
    </p:spTree>
    <p:extLst>
      <p:ext uri="{BB962C8B-B14F-4D97-AF65-F5344CB8AC3E}">
        <p14:creationId xmlns:p14="http://schemas.microsoft.com/office/powerpoint/2010/main" val="232700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a:t>PILARES</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3</a:t>
            </a:fld>
            <a:endParaRPr lang="es-AR"/>
          </a:p>
        </p:txBody>
      </p:sp>
    </p:spTree>
    <p:extLst>
      <p:ext uri="{BB962C8B-B14F-4D97-AF65-F5344CB8AC3E}">
        <p14:creationId xmlns:p14="http://schemas.microsoft.com/office/powerpoint/2010/main" val="2415236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a:latin typeface="Arial" panose="020B0604020202020204" pitchFamily="34" charset="0"/>
              </a:rPr>
              <a:t>La herencia es uno de los conceptos más cruciales en la POO. La herencia básicamente consiste en que una clase puede heredar sus variables y métodos a varias subclases (la clase que hereda es llamada superclase o clase padre). Esto significa que una subclase, aparte de los atributos y métodos propios, tiene incorporados los atributos y métodos heredados de la superclase. De esta manera se crea una jerarquía de herencia. </a:t>
            </a:r>
          </a:p>
          <a:p>
            <a:pPr eaLnBrk="1" hangingPunct="1"/>
            <a:endParaRPr lang="es-AR" altLang="es-AR" dirty="0">
              <a:latin typeface="Arial" panose="020B0604020202020204" pitchFamily="34" charset="0"/>
            </a:endParaRPr>
          </a:p>
          <a:p>
            <a:pPr eaLnBrk="1" hangingPunct="1"/>
            <a:r>
              <a:rPr lang="es-AR" altLang="es-AR" dirty="0">
                <a:latin typeface="Arial" panose="020B0604020202020204" pitchFamily="34" charset="0"/>
              </a:rPr>
              <a:t>Relación “es un” significa que la clase hija (o heredera), es, además, lo mismo que su padre. Es decir, un auto “es un” transporte, un caballo “es un” animal, etc.</a:t>
            </a:r>
          </a:p>
          <a:p>
            <a:pPr eaLnBrk="1" hangingPunct="1"/>
            <a:endParaRPr lang="es-AR" altLang="es-AR" dirty="0">
              <a:latin typeface="Arial" panose="020B0604020202020204" pitchFamily="34" charset="0"/>
            </a:endParaRPr>
          </a:p>
          <a:p>
            <a:pPr eaLnBrk="1" hangingPunct="1"/>
            <a:r>
              <a:rPr lang="es-AR" altLang="es-AR" dirty="0">
                <a:latin typeface="Arial" panose="020B0604020202020204" pitchFamily="34" charset="0"/>
              </a:rPr>
              <a:t>Estos pueden compartir (y extender) su comportamiento sin tener que re implementar su comportamiento. Esto suele hacerse habitualmente agrupando los objetos en </a:t>
            </a:r>
            <a:r>
              <a:rPr lang="es-AR" altLang="es-AR" i="1" dirty="0">
                <a:latin typeface="Arial" panose="020B0604020202020204" pitchFamily="34" charset="0"/>
              </a:rPr>
              <a:t>clases</a:t>
            </a:r>
            <a:r>
              <a:rPr lang="es-AR" altLang="es-AR" dirty="0">
                <a:latin typeface="Arial" panose="020B0604020202020204" pitchFamily="34" charset="0"/>
              </a:rPr>
              <a:t> y las clases en </a:t>
            </a:r>
            <a:r>
              <a:rPr lang="es-AR" altLang="es-AR" i="1" dirty="0">
                <a:latin typeface="Arial" panose="020B0604020202020204" pitchFamily="34" charset="0"/>
              </a:rPr>
              <a:t>árboles</a:t>
            </a:r>
            <a:r>
              <a:rPr lang="es-AR" altLang="es-AR" dirty="0">
                <a:latin typeface="Arial" panose="020B0604020202020204" pitchFamily="34" charset="0"/>
              </a:rPr>
              <a:t> o </a:t>
            </a:r>
            <a:r>
              <a:rPr lang="es-AR" altLang="es-AR" i="1" dirty="0">
                <a:latin typeface="Arial" panose="020B0604020202020204" pitchFamily="34" charset="0"/>
              </a:rPr>
              <a:t>enrejados</a:t>
            </a:r>
            <a:r>
              <a:rPr lang="es-AR" altLang="es-AR" dirty="0">
                <a:latin typeface="Arial" panose="020B0604020202020204" pitchFamily="34" charset="0"/>
              </a:rPr>
              <a:t> que reflejan un comportamiento común. </a:t>
            </a:r>
          </a:p>
          <a:p>
            <a:pPr eaLnBrk="1" hangingPunct="1"/>
            <a:endParaRPr lang="es-ES" altLang="es-AR" dirty="0">
              <a:latin typeface="Arial" panose="020B0604020202020204" pitchFamily="34" charset="0"/>
            </a:endParaRP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6</a:t>
            </a:fld>
            <a:endParaRPr lang="es-AR"/>
          </a:p>
        </p:txBody>
      </p:sp>
    </p:spTree>
    <p:extLst>
      <p:ext uri="{BB962C8B-B14F-4D97-AF65-F5344CB8AC3E}">
        <p14:creationId xmlns:p14="http://schemas.microsoft.com/office/powerpoint/2010/main" val="4075286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altLang="es-AR" dirty="0">
                <a:latin typeface="Arial" panose="020B0604020202020204" pitchFamily="34" charset="0"/>
              </a:rPr>
              <a:t>El término de polimorfismo también define la capacidad de que más de un objeto puedan crearse usando la misma clase de base para lograr dos conceptos de objetos diferentes, en este caso podemos citar el típico ejemplo de los teléfonos, los cuales se basan en un teléfono base, con la capacidad de hacer </a:t>
            </a:r>
            <a:r>
              <a:rPr lang="es-AR" altLang="es-AR" i="1" dirty="0">
                <a:latin typeface="Arial" panose="020B0604020202020204" pitchFamily="34" charset="0"/>
              </a:rPr>
              <a:t>ring</a:t>
            </a:r>
            <a:r>
              <a:rPr lang="es-AR" altLang="es-AR" dirty="0">
                <a:latin typeface="Arial" panose="020B0604020202020204" pitchFamily="34" charset="0"/>
              </a:rPr>
              <a:t> y tener un auricular, para luego obtener un teléfono digital, inalámbrico, con botonera de marcado y también, tomando la misma base, construir un teléfono analógico y con disco de marcado. </a:t>
            </a:r>
          </a:p>
          <a:p>
            <a:endParaRPr lang="es-AR" dirty="0"/>
          </a:p>
        </p:txBody>
      </p:sp>
      <p:sp>
        <p:nvSpPr>
          <p:cNvPr id="4" name="Marcador de número de diapositiva 3"/>
          <p:cNvSpPr>
            <a:spLocks noGrp="1"/>
          </p:cNvSpPr>
          <p:nvPr>
            <p:ph type="sldNum" sz="quarter" idx="10"/>
          </p:nvPr>
        </p:nvSpPr>
        <p:spPr/>
        <p:txBody>
          <a:bodyPr/>
          <a:lstStyle/>
          <a:p>
            <a:fld id="{1FBD2CA0-9C61-4239-A28D-F73B9C6EE9A8}" type="slidenum">
              <a:rPr lang="es-AR" smtClean="0"/>
              <a:t>7</a:t>
            </a:fld>
            <a:endParaRPr lang="es-AR"/>
          </a:p>
        </p:txBody>
      </p:sp>
    </p:spTree>
    <p:extLst>
      <p:ext uri="{BB962C8B-B14F-4D97-AF65-F5344CB8AC3E}">
        <p14:creationId xmlns:p14="http://schemas.microsoft.com/office/powerpoint/2010/main" val="330803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r>
              <a:rPr lang="es-AR" altLang="es-AR" dirty="0">
                <a:latin typeface="Arial" panose="020B0604020202020204" pitchFamily="34" charset="0"/>
              </a:rPr>
              <a:t>Las clases son declaraciones de objetos, también se podrían definir como abstracciones de objetos. Esto quiere decir que la definición de un objeto es la clase. Cuando programamos un objeto y definimos sus características y funcionalidades en realidad lo que estamos haciendo es programar una clase. </a:t>
            </a:r>
          </a:p>
          <a:p>
            <a:pPr eaLnBrk="1" hangingPunct="1"/>
            <a:endParaRPr lang="es-AR" altLang="es-AR" dirty="0">
              <a:latin typeface="Arial" panose="020B0604020202020204" pitchFamily="34" charset="0"/>
            </a:endParaRPr>
          </a:p>
          <a:p>
            <a:pPr eaLnBrk="1" hangingPunct="1"/>
            <a:r>
              <a:rPr lang="es-CR" altLang="es-AR" dirty="0">
                <a:latin typeface="Arial" panose="020B0604020202020204" pitchFamily="34" charset="0"/>
                <a:sym typeface="Wingdings" panose="05000000000000000000" pitchFamily="2" charset="2"/>
              </a:rPr>
              <a:t>La clasificación se basa en un comportamiento y atributos comunes. Permite crear un vocabulario estandarizado para comunicarse y pensar dentro del equipo de trabajo.</a:t>
            </a: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8</a:t>
            </a:fld>
            <a:endParaRPr lang="es-AR"/>
          </a:p>
        </p:txBody>
      </p:sp>
    </p:spTree>
    <p:extLst>
      <p:ext uri="{BB962C8B-B14F-4D97-AF65-F5344CB8AC3E}">
        <p14:creationId xmlns:p14="http://schemas.microsoft.com/office/powerpoint/2010/main" val="3727624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s-AR" dirty="0">
              <a:latin typeface="Arial" panose="020B0604020202020204" pitchFamily="34" charset="0"/>
            </a:endParaRPr>
          </a:p>
        </p:txBody>
      </p:sp>
      <p:sp>
        <p:nvSpPr>
          <p:cNvPr id="4" name="Marcador de número de diapositiva 3"/>
          <p:cNvSpPr>
            <a:spLocks noGrp="1"/>
          </p:cNvSpPr>
          <p:nvPr>
            <p:ph type="sldNum" sz="quarter" idx="10"/>
          </p:nvPr>
        </p:nvSpPr>
        <p:spPr/>
        <p:txBody>
          <a:bodyPr/>
          <a:lstStyle/>
          <a:p>
            <a:fld id="{1FBD2CA0-9C61-4239-A28D-F73B9C6EE9A8}" type="slidenum">
              <a:rPr lang="es-AR" smtClean="0"/>
              <a:t>9</a:t>
            </a:fld>
            <a:endParaRPr lang="es-AR"/>
          </a:p>
        </p:txBody>
      </p:sp>
    </p:spTree>
    <p:extLst>
      <p:ext uri="{BB962C8B-B14F-4D97-AF65-F5344CB8AC3E}">
        <p14:creationId xmlns:p14="http://schemas.microsoft.com/office/powerpoint/2010/main" val="2960439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1FBD2CA0-9C61-4239-A28D-F73B9C6EE9A8}" type="slidenum">
              <a:rPr lang="es-AR" smtClean="0"/>
              <a:t>10</a:t>
            </a:fld>
            <a:endParaRPr lang="es-AR"/>
          </a:p>
        </p:txBody>
      </p:sp>
    </p:spTree>
    <p:extLst>
      <p:ext uri="{BB962C8B-B14F-4D97-AF65-F5344CB8AC3E}">
        <p14:creationId xmlns:p14="http://schemas.microsoft.com/office/powerpoint/2010/main" val="31013989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9/27/2021</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9/27/2021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9/27/2021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9/27/2021</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Programación Orientada a Objetos</a:t>
            </a:r>
          </a:p>
        </p:txBody>
      </p:sp>
      <p:sp>
        <p:nvSpPr>
          <p:cNvPr id="3" name="Subtítulo 2"/>
          <p:cNvSpPr>
            <a:spLocks noGrp="1"/>
          </p:cNvSpPr>
          <p:nvPr>
            <p:ph type="subTitle" idx="1"/>
          </p:nvPr>
        </p:nvSpPr>
        <p:spPr/>
        <p:txBody>
          <a:bodyPr/>
          <a:lstStyle/>
          <a:p>
            <a:pPr lvl="0">
              <a:spcBef>
                <a:spcPts val="0"/>
              </a:spcBef>
              <a:buClr>
                <a:schemeClr val="lt1"/>
              </a:buClr>
              <a:buSzPts val="2000"/>
            </a:pPr>
            <a:r>
              <a:rPr lang="es-AR" dirty="0"/>
              <a:t>Programación II y </a:t>
            </a:r>
            <a:r>
              <a:rPr lang="es-AR" dirty="0">
                <a:solidFill>
                  <a:schemeClr val="lt1"/>
                </a:solidFill>
                <a:ea typeface="Trebuchet MS"/>
                <a:cs typeface="Trebuchet MS"/>
                <a:sym typeface="Trebuchet MS"/>
              </a:rPr>
              <a:t>Laboratorio de Computación II</a:t>
            </a:r>
          </a:p>
          <a:p>
            <a:pPr lvl="0">
              <a:spcBef>
                <a:spcPts val="0"/>
              </a:spcBef>
              <a:buClr>
                <a:schemeClr val="lt1"/>
              </a:buClr>
              <a:buSzPts val="2000"/>
            </a:pPr>
            <a:endParaRPr lang="es-AR" dirty="0">
              <a:solidFill>
                <a:schemeClr val="lt1"/>
              </a:solidFill>
              <a:ea typeface="Trebuchet MS"/>
              <a:cs typeface="Trebuchet MS"/>
              <a:sym typeface="Trebuchet MS"/>
            </a:endParaRPr>
          </a:p>
          <a:p>
            <a:pPr lvl="0">
              <a:spcBef>
                <a:spcPts val="0"/>
              </a:spcBef>
              <a:buClr>
                <a:schemeClr val="lt1"/>
              </a:buClr>
              <a:buSzPts val="2000"/>
            </a:pPr>
            <a:r>
              <a:rPr lang="es-AR" dirty="0"/>
              <a:t>Edición 2018</a:t>
            </a:r>
            <a:endParaRPr lang="es-AR" dirty="0">
              <a:solidFill>
                <a:schemeClr val="lt1"/>
              </a:solidFill>
              <a:ea typeface="Trebuchet MS"/>
              <a:cs typeface="Trebuchet MS"/>
              <a:sym typeface="Trebuchet MS"/>
            </a:endParaRPr>
          </a:p>
        </p:txBody>
      </p:sp>
      <p:sp>
        <p:nvSpPr>
          <p:cNvPr id="4" name="Título 1"/>
          <p:cNvSpPr txBox="1">
            <a:spLocks/>
          </p:cNvSpPr>
          <p:nvPr/>
        </p:nvSpPr>
        <p:spPr>
          <a:xfrm>
            <a:off x="9375819" y="2733709"/>
            <a:ext cx="2627571" cy="137307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buClrTx/>
              <a:buFontTx/>
              <a:buNone/>
            </a:pPr>
            <a:r>
              <a:rPr lang="es-AR" dirty="0">
                <a:solidFill>
                  <a:prstClr val="white"/>
                </a:solidFill>
                <a:latin typeface="Trebuchet MS" panose="020B0603020202020204"/>
              </a:rPr>
              <a:t>2</a:t>
            </a:r>
          </a:p>
        </p:txBody>
      </p:sp>
    </p:spTree>
    <p:extLst>
      <p:ext uri="{BB962C8B-B14F-4D97-AF65-F5344CB8AC3E}">
        <p14:creationId xmlns:p14="http://schemas.microsoft.com/office/powerpoint/2010/main" val="9872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0321" y="637725"/>
            <a:ext cx="9613861" cy="1080938"/>
          </a:xfrm>
        </p:spPr>
        <p:txBody>
          <a:bodyPr/>
          <a:lstStyle/>
          <a:p>
            <a:r>
              <a:rPr lang="es-AR" dirty="0"/>
              <a:t>Modificadores Clases</a:t>
            </a:r>
          </a:p>
        </p:txBody>
      </p:sp>
      <p:graphicFrame>
        <p:nvGraphicFramePr>
          <p:cNvPr id="4" name="Tabla 3"/>
          <p:cNvGraphicFramePr>
            <a:graphicFrameLocks noGrp="1"/>
          </p:cNvGraphicFramePr>
          <p:nvPr>
            <p:extLst>
              <p:ext uri="{D42A27DB-BD31-4B8C-83A1-F6EECF244321}">
                <p14:modId xmlns:p14="http://schemas.microsoft.com/office/powerpoint/2010/main" val="2595587661"/>
              </p:ext>
            </p:extLst>
          </p:nvPr>
        </p:nvGraphicFramePr>
        <p:xfrm>
          <a:off x="377370" y="1714475"/>
          <a:ext cx="11263086" cy="5087616"/>
        </p:xfrm>
        <a:graphic>
          <a:graphicData uri="http://schemas.openxmlformats.org/drawingml/2006/table">
            <a:tbl>
              <a:tblPr firstRow="1" bandRow="1">
                <a:tableStyleId>{5C22544A-7EE6-4342-B048-85BDC9FD1C3A}</a:tableStyleId>
              </a:tblPr>
              <a:tblGrid>
                <a:gridCol w="5631543">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78" marB="46778"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Descripción</a:t>
                      </a:r>
                    </a:p>
                  </a:txBody>
                  <a:tcPr marL="90000" marR="90000" marT="46778" marB="46778"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abstract</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Indica que la clase no podrá instanciarse.</a:t>
                      </a:r>
                    </a:p>
                  </a:txBody>
                  <a:tcPr marL="90000" marR="90000" marT="46778" marB="46778"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Accesible en todo el proyecto (</a:t>
                      </a:r>
                      <a:r>
                        <a:rPr kumimoji="0" lang="es-ES" sz="2800" b="0" i="0" u="none" strike="noStrike" cap="none" normalizeH="0" baseline="0" dirty="0" err="1">
                          <a:ln>
                            <a:noFill/>
                          </a:ln>
                          <a:solidFill>
                            <a:srgbClr val="9D360E"/>
                          </a:solidFill>
                          <a:effectLst/>
                          <a:latin typeface="Franklin Gothic Medium" pitchFamily="34" charset="0"/>
                        </a:rPr>
                        <a:t>Assembly</a:t>
                      </a:r>
                      <a:r>
                        <a:rPr kumimoji="0" lang="es-ES" sz="2800" b="0" i="0" u="none" strike="noStrike" cap="none" normalizeH="0" baseline="0" dirty="0">
                          <a:ln>
                            <a:noFill/>
                          </a:ln>
                          <a:solidFill>
                            <a:srgbClr val="9D360E"/>
                          </a:solidFill>
                          <a:effectLst/>
                          <a:latin typeface="Franklin Gothic Medium" pitchFamily="34" charset="0"/>
                        </a:rPr>
                        <a:t>). </a:t>
                      </a:r>
                      <a:r>
                        <a:rPr kumimoji="0" lang="es-ES" sz="2800" b="0" i="0" u="none" strike="noStrike" cap="none" normalizeH="0" baseline="0" dirty="0" err="1">
                          <a:ln>
                            <a:noFill/>
                          </a:ln>
                          <a:solidFill>
                            <a:srgbClr val="9D360E"/>
                          </a:solidFill>
                          <a:effectLst/>
                          <a:latin typeface="Franklin Gothic Medium" pitchFamily="34" charset="0"/>
                        </a:rPr>
                        <a:t>Accesor</a:t>
                      </a:r>
                      <a:r>
                        <a:rPr kumimoji="0" lang="es-ES" sz="2800" b="0" i="0" u="none" strike="noStrike" cap="none" normalizeH="0" baseline="0" dirty="0">
                          <a:ln>
                            <a:noFill/>
                          </a:ln>
                          <a:solidFill>
                            <a:srgbClr val="9D360E"/>
                          </a:solidFill>
                          <a:effectLst/>
                          <a:latin typeface="Franklin Gothic Medium" pitchFamily="34" charset="0"/>
                        </a:rPr>
                        <a:t> por defecto</a:t>
                      </a:r>
                    </a:p>
                  </a:txBody>
                  <a:tcPr marL="90000" marR="90000" marT="46778" marB="46778"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public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Accesible desde cualquier proyecto.</a:t>
                      </a:r>
                    </a:p>
                  </a:txBody>
                  <a:tcPr marL="90000" marR="90000" marT="46778" marB="46778"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private  (*)</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Solo es posible declarar </a:t>
                      </a:r>
                      <a:r>
                        <a:rPr kumimoji="0" lang="es-ES" sz="2800" b="0" i="0" u="none" strike="noStrike" cap="none" normalizeH="0" baseline="0" dirty="0" err="1">
                          <a:ln>
                            <a:noFill/>
                          </a:ln>
                          <a:solidFill>
                            <a:srgbClr val="9D360E"/>
                          </a:solidFill>
                          <a:effectLst/>
                          <a:latin typeface="Franklin Gothic Medium" pitchFamily="34" charset="0"/>
                        </a:rPr>
                        <a:t>private</a:t>
                      </a:r>
                      <a:r>
                        <a:rPr kumimoji="0" lang="es-ES" sz="2800" b="0" i="0" u="none" strike="noStrike" cap="none" normalizeH="0" baseline="0" dirty="0">
                          <a:ln>
                            <a:noFill/>
                          </a:ln>
                          <a:solidFill>
                            <a:srgbClr val="9D360E"/>
                          </a:solidFill>
                          <a:effectLst/>
                          <a:latin typeface="Franklin Gothic Medium" pitchFamily="34" charset="0"/>
                        </a:rPr>
                        <a:t> si se encuentra dentro de otra clase. (</a:t>
                      </a:r>
                      <a:r>
                        <a:rPr kumimoji="0" lang="es-ES" sz="2800" b="0" i="0" u="none" strike="noStrike" cap="none" normalizeH="0" baseline="0" dirty="0" err="1">
                          <a:ln>
                            <a:noFill/>
                          </a:ln>
                          <a:solidFill>
                            <a:srgbClr val="9D360E"/>
                          </a:solidFill>
                          <a:effectLst/>
                          <a:latin typeface="Franklin Gothic Medium" pitchFamily="34" charset="0"/>
                        </a:rPr>
                        <a:t>nested</a:t>
                      </a:r>
                      <a:r>
                        <a:rPr kumimoji="0" lang="es-ES" sz="2800" b="0" i="0" u="none" strike="noStrike" cap="none" normalizeH="0" baseline="0" dirty="0">
                          <a:ln>
                            <a:noFill/>
                          </a:ln>
                          <a:solidFill>
                            <a:srgbClr val="9D360E"/>
                          </a:solidFill>
                          <a:effectLst/>
                          <a:latin typeface="Franklin Gothic Medium" pitchFamily="34" charset="0"/>
                        </a:rPr>
                        <a:t> </a:t>
                      </a:r>
                      <a:r>
                        <a:rPr kumimoji="0" lang="es-ES" sz="2800" b="0" i="0" u="none" strike="noStrike" cap="none" normalizeH="0" baseline="0" dirty="0" err="1">
                          <a:ln>
                            <a:noFill/>
                          </a:ln>
                          <a:solidFill>
                            <a:srgbClr val="9D360E"/>
                          </a:solidFill>
                          <a:effectLst/>
                          <a:latin typeface="Franklin Gothic Medium" pitchFamily="34" charset="0"/>
                        </a:rPr>
                        <a:t>class</a:t>
                      </a:r>
                      <a:r>
                        <a:rPr kumimoji="0" lang="es-ES" sz="2800" b="0" i="0" u="none" strike="noStrike" cap="none" normalizeH="0" baseline="0" dirty="0">
                          <a:ln>
                            <a:noFill/>
                          </a:ln>
                          <a:solidFill>
                            <a:srgbClr val="9D360E"/>
                          </a:solidFill>
                          <a:effectLst/>
                          <a:latin typeface="Franklin Gothic Medium" pitchFamily="34" charset="0"/>
                        </a:rPr>
                        <a:t>). Accesible solo desde la misma clase</a:t>
                      </a:r>
                    </a:p>
                  </a:txBody>
                  <a:tcPr marL="90000" marR="90000" marT="46778" marB="46778"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sealed</a:t>
                      </a:r>
                    </a:p>
                  </a:txBody>
                  <a:tcPr marL="90000" marR="90000" marT="46778" marB="46778"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Indica que la clase no podrá heredar.</a:t>
                      </a:r>
                    </a:p>
                  </a:txBody>
                  <a:tcPr marL="90000" marR="90000" marT="46778" marB="46778" horzOverflow="overflow"/>
                </a:tc>
                <a:extLst>
                  <a:ext uri="{0D108BD9-81ED-4DB2-BD59-A6C34878D82A}">
                    <a16:rowId xmlns:a16="http://schemas.microsoft.com/office/drawing/2014/main" val="10005"/>
                  </a:ext>
                </a:extLst>
              </a:tr>
            </a:tbl>
          </a:graphicData>
        </a:graphic>
      </p:graphicFrame>
      <p:sp>
        <p:nvSpPr>
          <p:cNvPr id="5" name="CuadroTexto 4"/>
          <p:cNvSpPr txBox="1"/>
          <p:nvPr/>
        </p:nvSpPr>
        <p:spPr>
          <a:xfrm>
            <a:off x="377370" y="6432759"/>
            <a:ext cx="3370090"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Modificadores de visibilidad.</a:t>
            </a:r>
          </a:p>
        </p:txBody>
      </p:sp>
    </p:spTree>
    <p:extLst>
      <p:ext uri="{BB962C8B-B14F-4D97-AF65-F5344CB8AC3E}">
        <p14:creationId xmlns:p14="http://schemas.microsoft.com/office/powerpoint/2010/main" val="4009602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Atributos</a:t>
            </a:r>
          </a:p>
        </p:txBody>
      </p:sp>
      <p:sp>
        <p:nvSpPr>
          <p:cNvPr id="3" name="Marcador de contenido 2"/>
          <p:cNvSpPr>
            <a:spLocks noGrp="1"/>
          </p:cNvSpPr>
          <p:nvPr>
            <p:ph idx="1"/>
          </p:nvPr>
        </p:nvSpPr>
        <p:spPr>
          <a:xfrm>
            <a:off x="680321" y="3078353"/>
            <a:ext cx="9613861" cy="3599316"/>
          </a:xfrm>
        </p:spPr>
        <p:txBody>
          <a:bodyPr/>
          <a:lstStyle/>
          <a:p>
            <a:pPr>
              <a:defRPr/>
            </a:pPr>
            <a:r>
              <a:rPr lang="es-ES" b="1" dirty="0">
                <a:effectLst>
                  <a:outerShdw blurRad="38100" dist="38100" dir="2700000" algn="tl">
                    <a:srgbClr val="000000">
                      <a:alpha val="43137"/>
                    </a:srgbClr>
                  </a:outerShdw>
                </a:effectLst>
                <a:latin typeface="Franklin Gothic Medium" panose="020B0603020102020204" pitchFamily="34" charset="0"/>
              </a:rPr>
              <a:t>modificador</a:t>
            </a:r>
            <a:r>
              <a:rPr lang="es-ES" dirty="0">
                <a:effectLst>
                  <a:outerShdw blurRad="38100" dist="38100" dir="2700000" algn="tl">
                    <a:srgbClr val="000000">
                      <a:alpha val="43137"/>
                    </a:srgbClr>
                  </a:outerShdw>
                </a:effectLst>
                <a:latin typeface="Franklin Gothic Medium" panose="020B0603020102020204" pitchFamily="34" charset="0"/>
              </a:rPr>
              <a:t>: Determina la accesibilidad que tendrán sobre él las demás clases. Por defecto son </a:t>
            </a:r>
            <a:r>
              <a:rPr lang="es-ES" b="1" dirty="0" err="1">
                <a:effectLst>
                  <a:outerShdw blurRad="38100" dist="38100" dir="2700000" algn="tl">
                    <a:srgbClr val="000000">
                      <a:alpha val="43137"/>
                    </a:srgbClr>
                  </a:outerShdw>
                </a:effectLst>
                <a:latin typeface="Franklin Gothic Medium" panose="020B0603020102020204" pitchFamily="34" charset="0"/>
              </a:rPr>
              <a:t>private</a:t>
            </a:r>
            <a:r>
              <a:rPr lang="es-ES" dirty="0">
                <a:effectLst>
                  <a:outerShdw blurRad="38100" dist="38100" dir="2700000" algn="tl">
                    <a:srgbClr val="000000">
                      <a:alpha val="43137"/>
                    </a:srgbClr>
                  </a:outerShdw>
                </a:effectLst>
                <a:latin typeface="Franklin Gothic Medium" panose="020B0603020102020204" pitchFamily="34" charset="0"/>
              </a:rPr>
              <a:t>.</a:t>
            </a:r>
            <a:endParaRPr lang="es-ES" b="1" dirty="0">
              <a:effectLst>
                <a:outerShdw blurRad="38100" dist="38100" dir="2700000" algn="tl">
                  <a:srgbClr val="000000">
                    <a:alpha val="43137"/>
                  </a:srgbClr>
                </a:outerShdw>
              </a:effectLst>
              <a:latin typeface="Franklin Gothic Medium" panose="020B0603020102020204" pitchFamily="34" charset="0"/>
            </a:endParaRPr>
          </a:p>
          <a:p>
            <a:pPr>
              <a:defRPr/>
            </a:pPr>
            <a:r>
              <a:rPr lang="es-ES" b="1" dirty="0">
                <a:effectLst>
                  <a:outerShdw blurRad="38100" dist="38100" dir="2700000" algn="tl">
                    <a:srgbClr val="000000">
                      <a:alpha val="43137"/>
                    </a:srgbClr>
                  </a:outerShdw>
                </a:effectLst>
                <a:latin typeface="Franklin Gothic Medium" panose="020B0603020102020204" pitchFamily="34" charset="0"/>
              </a:rPr>
              <a:t>tipo</a:t>
            </a:r>
            <a:r>
              <a:rPr lang="es-ES" dirty="0">
                <a:effectLst>
                  <a:outerShdw blurRad="38100" dist="38100" dir="2700000" algn="tl">
                    <a:srgbClr val="000000">
                      <a:alpha val="43137"/>
                    </a:srgbClr>
                  </a:outerShdw>
                </a:effectLst>
                <a:latin typeface="Franklin Gothic Medium" panose="020B0603020102020204" pitchFamily="34" charset="0"/>
              </a:rPr>
              <a:t>: Representa al tipo de dato. Ejemplo: </a:t>
            </a:r>
            <a:r>
              <a:rPr lang="es-ES" dirty="0" err="1">
                <a:effectLst>
                  <a:outerShdw blurRad="38100" dist="38100" dir="2700000" algn="tl">
                    <a:srgbClr val="000000">
                      <a:alpha val="43137"/>
                    </a:srgbClr>
                  </a:outerShdw>
                </a:effectLst>
                <a:latin typeface="Franklin Gothic Medium" panose="020B0603020102020204" pitchFamily="34" charset="0"/>
              </a:rPr>
              <a:t>int</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float</a:t>
            </a:r>
            <a:r>
              <a:rPr lang="es-ES" dirty="0">
                <a:effectLst>
                  <a:outerShdw blurRad="38100" dist="38100" dir="2700000" algn="tl">
                    <a:srgbClr val="000000">
                      <a:alpha val="43137"/>
                    </a:srgbClr>
                  </a:outerShdw>
                </a:effectLst>
                <a:latin typeface="Franklin Gothic Medium" panose="020B0603020102020204" pitchFamily="34" charset="0"/>
              </a:rPr>
              <a:t>, etc. </a:t>
            </a:r>
          </a:p>
          <a:p>
            <a:pPr>
              <a:defRPr/>
            </a:pPr>
            <a:r>
              <a:rPr lang="es-ES" b="1" dirty="0">
                <a:effectLst>
                  <a:outerShdw blurRad="38100" dist="38100" dir="2700000" algn="tl">
                    <a:srgbClr val="000000">
                      <a:alpha val="43137"/>
                    </a:srgbClr>
                  </a:outerShdw>
                </a:effectLst>
                <a:latin typeface="Franklin Gothic Medium" panose="020B0603020102020204" pitchFamily="34" charset="0"/>
              </a:rPr>
              <a:t>Identificador</a:t>
            </a:r>
            <a:r>
              <a:rPr lang="es-ES" dirty="0">
                <a:effectLst>
                  <a:outerShdw blurRad="38100" dist="38100" dir="2700000" algn="tl">
                    <a:srgbClr val="000000">
                      <a:alpha val="43137"/>
                    </a:srgbClr>
                  </a:outerShdw>
                </a:effectLst>
                <a:latin typeface="Franklin Gothic Medium" panose="020B0603020102020204" pitchFamily="34" charset="0"/>
              </a:rPr>
              <a:t>: Indica el nombre del atributo.</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tener todas sus letras en minúsculas.</a:t>
            </a: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 primera letra de la segunda palabra estará en mayúsculas, las demás en minúsculas.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b="1" dirty="0">
                <a:effectLst>
                  <a:outerShdw blurRad="38100" dist="38100" dir="2700000" algn="tl">
                    <a:srgbClr val="000000">
                      <a:alpha val="43137"/>
                    </a:srgbClr>
                  </a:outerShdw>
                </a:effectLst>
                <a:latin typeface="Franklin Gothic Medium" panose="020B0603020102020204" pitchFamily="34" charset="0"/>
              </a:rPr>
              <a:t>Ejemplo</a:t>
            </a:r>
            <a:r>
              <a:rPr lang="es-ES" sz="2400" dirty="0">
                <a:effectLst>
                  <a:outerShdw blurRad="38100" dist="38100" dir="2700000" algn="tl">
                    <a:srgbClr val="000000">
                      <a:alpha val="43137"/>
                    </a:srgbClr>
                  </a:outerShdw>
                </a:effectLst>
                <a:latin typeface="Franklin Gothic Medium" panose="020B0603020102020204" pitchFamily="34" charset="0"/>
              </a:rPr>
              <a:t>: </a:t>
            </a:r>
          </a:p>
          <a:p>
            <a:pPr lvl="1">
              <a:buNone/>
              <a:defRPr/>
            </a:pP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string</a:t>
            </a:r>
            <a:r>
              <a:rPr lang="es-ES" sz="2400" dirty="0">
                <a:effectLst>
                  <a:outerShdw blurRad="38100" dist="38100" dir="2700000" algn="tl">
                    <a:srgbClr val="000000">
                      <a:alpha val="43137"/>
                    </a:srgbClr>
                  </a:outerShdw>
                </a:effectLst>
                <a:latin typeface="Franklin Gothic Medium" panose="020B0603020102020204" pitchFamily="34" charset="0"/>
              </a:rPr>
              <a:t> </a:t>
            </a:r>
            <a:r>
              <a:rPr lang="es-ES" sz="2400" dirty="0" err="1">
                <a:effectLst>
                  <a:outerShdw blurRad="38100" dist="38100" dir="2700000" algn="tl">
                    <a:srgbClr val="000000">
                      <a:alpha val="43137"/>
                    </a:srgbClr>
                  </a:outerShdw>
                </a:effectLst>
                <a:latin typeface="Franklin Gothic Medium" panose="020B0603020102020204" pitchFamily="34" charset="0"/>
              </a:rPr>
              <a:t>miNombre</a:t>
            </a:r>
            <a:r>
              <a:rPr lang="es-ES" sz="2400" dirty="0">
                <a:effectLst>
                  <a:outerShdw blurRad="38100" dist="38100" dir="2700000" algn="tl">
                    <a:srgbClr val="000000">
                      <a:alpha val="43137"/>
                    </a:srgbClr>
                  </a:outerShdw>
                </a:effectLst>
                <a:latin typeface="Franklin Gothic Medium" panose="020B0603020102020204" pitchFamily="34" charset="0"/>
              </a:rPr>
              <a:t>;</a:t>
            </a:r>
          </a:p>
        </p:txBody>
      </p:sp>
      <p:sp>
        <p:nvSpPr>
          <p:cNvPr id="4" name="Google Shape;408;p22"/>
          <p:cNvSpPr txBox="1">
            <a:spLocks/>
          </p:cNvSpPr>
          <p:nvPr/>
        </p:nvSpPr>
        <p:spPr>
          <a:xfrm>
            <a:off x="680321" y="2219457"/>
            <a:ext cx="10588693"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a:solidFill>
                  <a:srgbClr val="0000FF"/>
                </a:solidFill>
                <a:latin typeface="Arial Narrow" panose="020B0606020202030204" pitchFamily="34" charset="0"/>
                <a:cs typeface="Times New Roman" panose="02020603050405020304" pitchFamily="18" charset="0"/>
              </a:rPr>
              <a:t>tipo </a:t>
            </a:r>
            <a:r>
              <a:rPr lang="es-AR" altLang="es-AR" sz="2000" b="1">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340025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Modificadores Atributos</a:t>
            </a:r>
          </a:p>
        </p:txBody>
      </p:sp>
      <p:graphicFrame>
        <p:nvGraphicFramePr>
          <p:cNvPr id="4" name="Tabla 3"/>
          <p:cNvGraphicFramePr>
            <a:graphicFrameLocks noGrp="1"/>
          </p:cNvGraphicFramePr>
          <p:nvPr>
            <p:extLst>
              <p:ext uri="{D42A27DB-BD31-4B8C-83A1-F6EECF244321}">
                <p14:modId xmlns:p14="http://schemas.microsoft.com/office/powerpoint/2010/main" val="1740482864"/>
              </p:ext>
            </p:extLst>
          </p:nvPr>
        </p:nvGraphicFramePr>
        <p:xfrm>
          <a:off x="377370" y="2098523"/>
          <a:ext cx="11263086" cy="3935700"/>
        </p:xfrm>
        <a:graphic>
          <a:graphicData uri="http://schemas.openxmlformats.org/drawingml/2006/table">
            <a:tbl>
              <a:tblPr firstRow="1" bandRow="1">
                <a:tableStyleId>{5C22544A-7EE6-4342-B048-85BDC9FD1C3A}</a:tableStyleId>
              </a:tblPr>
              <a:tblGrid>
                <a:gridCol w="5631543">
                  <a:extLst>
                    <a:ext uri="{9D8B030D-6E8A-4147-A177-3AD203B41FA5}">
                      <a16:colId xmlns:a16="http://schemas.microsoft.com/office/drawing/2014/main" val="20000"/>
                    </a:ext>
                  </a:extLst>
                </a:gridCol>
                <a:gridCol w="5631543">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Puede ser accedido por...</a:t>
                      </a:r>
                    </a:p>
                  </a:txBody>
                  <a:tcPr marL="90000" marR="90000" marT="46797" marB="46797"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private  (*)</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 la misma clase.</a:t>
                      </a:r>
                    </a:p>
                  </a:txBody>
                  <a:tcPr marL="90000" marR="90000" marT="46797" marB="46797"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 la misma clase y clases derivadas o hijas.</a:t>
                      </a:r>
                    </a:p>
                  </a:txBody>
                  <a:tcPr marL="90000" marR="90000" marT="46797" marB="46797"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del mismo proyecto.</a:t>
                      </a:r>
                    </a:p>
                  </a:txBody>
                  <a:tcPr marL="90000" marR="90000" marT="46797" marB="46797"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internal protected</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Los miembros del mismo proyecto o clases derivadas.</a:t>
                      </a:r>
                    </a:p>
                  </a:txBody>
                  <a:tcPr marL="90000" marR="90000" marT="46797" marB="46797"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public</a:t>
                      </a:r>
                    </a:p>
                  </a:txBody>
                  <a:tcPr marL="90000" marR="90000" marT="46797" marB="46797"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800" b="0" i="0" u="none" strike="noStrike" cap="none" normalizeH="0" baseline="0" dirty="0">
                          <a:ln>
                            <a:noFill/>
                          </a:ln>
                          <a:solidFill>
                            <a:srgbClr val="9D360E"/>
                          </a:solidFill>
                          <a:effectLst/>
                          <a:latin typeface="Franklin Gothic Medium" pitchFamily="34" charset="0"/>
                        </a:rPr>
                        <a:t>Cualquier miembro. Accesibilidad abierta.</a:t>
                      </a:r>
                    </a:p>
                  </a:txBody>
                  <a:tcPr marL="90000" marR="90000" marT="46797" marB="46797" horzOverflow="overflow"/>
                </a:tc>
                <a:extLst>
                  <a:ext uri="{0D108BD9-81ED-4DB2-BD59-A6C34878D82A}">
                    <a16:rowId xmlns:a16="http://schemas.microsoft.com/office/drawing/2014/main" val="10005"/>
                  </a:ext>
                </a:extLst>
              </a:tr>
            </a:tbl>
          </a:graphicData>
        </a:graphic>
      </p:graphicFrame>
      <p:sp>
        <p:nvSpPr>
          <p:cNvPr id="5" name="CuadroTexto 4"/>
          <p:cNvSpPr txBox="1"/>
          <p:nvPr/>
        </p:nvSpPr>
        <p:spPr>
          <a:xfrm>
            <a:off x="680321" y="6226628"/>
            <a:ext cx="2445093"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Acceso por defecto</a:t>
            </a:r>
          </a:p>
        </p:txBody>
      </p:sp>
    </p:spTree>
    <p:extLst>
      <p:ext uri="{BB962C8B-B14F-4D97-AF65-F5344CB8AC3E}">
        <p14:creationId xmlns:p14="http://schemas.microsoft.com/office/powerpoint/2010/main" val="360092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(1/2)</a:t>
            </a:r>
          </a:p>
        </p:txBody>
      </p:sp>
      <p:sp>
        <p:nvSpPr>
          <p:cNvPr id="3" name="Marcador de contenido 2"/>
          <p:cNvSpPr>
            <a:spLocks noGrp="1"/>
          </p:cNvSpPr>
          <p:nvPr>
            <p:ph idx="1"/>
          </p:nvPr>
        </p:nvSpPr>
        <p:spPr>
          <a:xfrm>
            <a:off x="680321" y="3585023"/>
            <a:ext cx="10742422" cy="3353898"/>
          </a:xfrm>
        </p:spPr>
        <p:txBody>
          <a:bodyPr>
            <a:normAutofit lnSpcReduction="10000"/>
          </a:bodyPr>
          <a:lstStyle/>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modificador</a:t>
            </a:r>
            <a:r>
              <a:rPr lang="es-ES" sz="2800" dirty="0">
                <a:effectLst>
                  <a:outerShdw blurRad="38100" dist="38100" dir="2700000" algn="tl">
                    <a:srgbClr val="000000">
                      <a:alpha val="43137"/>
                    </a:srgbClr>
                  </a:outerShdw>
                </a:effectLst>
                <a:latin typeface="Franklin Gothic Medium" panose="020B0603020102020204" pitchFamily="34" charset="0"/>
              </a:rPr>
              <a:t>: Determina la forma en que los métodos serán usados.</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retorno</a:t>
            </a:r>
            <a:r>
              <a:rPr lang="es-ES" sz="2800" dirty="0">
                <a:effectLst>
                  <a:outerShdw blurRad="38100" dist="38100" dir="2700000" algn="tl">
                    <a:srgbClr val="000000">
                      <a:alpha val="43137"/>
                    </a:srgbClr>
                  </a:outerShdw>
                </a:effectLst>
                <a:latin typeface="Franklin Gothic Medium" panose="020B0603020102020204" pitchFamily="34" charset="0"/>
              </a:rPr>
              <a:t>: Es el tipo de valor devuelto por el método (sólo </a:t>
            </a:r>
            <a:r>
              <a:rPr lang="es-ES" sz="2800" dirty="0" err="1">
                <a:effectLst>
                  <a:outerShdw blurRad="38100" dist="38100" dir="2700000" algn="tl">
                    <a:srgbClr val="000000">
                      <a:alpha val="43137"/>
                    </a:srgbClr>
                  </a:outerShdw>
                </a:effectLst>
                <a:latin typeface="Franklin Gothic Medium" panose="020B0603020102020204" pitchFamily="34" charset="0"/>
              </a:rPr>
              <a:t>retornán</a:t>
            </a:r>
            <a:r>
              <a:rPr lang="es-ES" sz="2800" dirty="0">
                <a:effectLst>
                  <a:outerShdw blurRad="38100" dist="38100" dir="2700000" algn="tl">
                    <a:srgbClr val="000000">
                      <a:alpha val="43137"/>
                    </a:srgbClr>
                  </a:outerShdw>
                </a:effectLst>
                <a:latin typeface="Franklin Gothic Medium" panose="020B0603020102020204" pitchFamily="34" charset="0"/>
              </a:rPr>
              <a:t> un único valor). </a:t>
            </a:r>
          </a:p>
          <a:p>
            <a:pPr>
              <a:lnSpc>
                <a:spcPct val="80000"/>
              </a:lnSpc>
              <a:defRPr/>
            </a:pPr>
            <a:r>
              <a:rPr lang="es-ES" sz="2800" b="1" dirty="0">
                <a:effectLst>
                  <a:outerShdw blurRad="38100" dist="38100" dir="2700000" algn="tl">
                    <a:srgbClr val="000000">
                      <a:alpha val="43137"/>
                    </a:srgbClr>
                  </a:outerShdw>
                </a:effectLst>
                <a:latin typeface="Franklin Gothic Medium" panose="020B0603020102020204" pitchFamily="34" charset="0"/>
              </a:rPr>
              <a:t>Identificador</a:t>
            </a:r>
            <a:r>
              <a:rPr lang="es-ES" sz="2800" dirty="0">
                <a:effectLst>
                  <a:outerShdw blurRad="38100" dist="38100" dir="2700000" algn="tl">
                    <a:srgbClr val="000000">
                      <a:alpha val="43137"/>
                    </a:srgbClr>
                  </a:outerShdw>
                </a:effectLst>
                <a:latin typeface="Franklin Gothic Medium" panose="020B0603020102020204" pitchFamily="34" charset="0"/>
              </a:rPr>
              <a:t>: Indica el nombre del método.</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verbos,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AgregarAlumno</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retorno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 [</a:t>
            </a:r>
            <a:r>
              <a:rPr lang="es-AR" altLang="es-AR" sz="2000" b="1" dirty="0" err="1">
                <a:solidFill>
                  <a:srgbClr val="000000"/>
                </a:solidFill>
                <a:latin typeface="Arial Narrow" panose="020B0606020202030204" pitchFamily="34" charset="0"/>
                <a:cs typeface="Times New Roman" panose="02020603050405020304" pitchFamily="18" charset="0"/>
              </a:rPr>
              <a:t>args</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Sentencias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127495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(2/2)</a:t>
            </a:r>
          </a:p>
        </p:txBody>
      </p:sp>
      <p:sp>
        <p:nvSpPr>
          <p:cNvPr id="3" name="Marcador de contenido 2"/>
          <p:cNvSpPr>
            <a:spLocks noGrp="1"/>
          </p:cNvSpPr>
          <p:nvPr>
            <p:ph idx="1"/>
          </p:nvPr>
        </p:nvSpPr>
        <p:spPr>
          <a:xfrm>
            <a:off x="680321" y="2336873"/>
            <a:ext cx="9613861" cy="4209070"/>
          </a:xfrm>
        </p:spPr>
        <p:txBody>
          <a:bodyPr>
            <a:normAutofit fontScale="92500" lnSpcReduction="10000"/>
          </a:bodyPr>
          <a:lstStyle/>
          <a:p>
            <a:pPr>
              <a:defRPr/>
            </a:pPr>
            <a:r>
              <a:rPr lang="es-ES" sz="2800" b="1" dirty="0" err="1">
                <a:effectLst>
                  <a:outerShdw blurRad="38100" dist="38100" dir="2700000" algn="tl">
                    <a:srgbClr val="000000">
                      <a:alpha val="43137"/>
                    </a:srgbClr>
                  </a:outerShdw>
                </a:effectLst>
                <a:latin typeface="Franklin Gothic Medium" panose="020B0603020102020204" pitchFamily="34" charset="0"/>
              </a:rPr>
              <a:t>args</a:t>
            </a:r>
            <a:r>
              <a:rPr lang="es-ES" sz="2800" dirty="0">
                <a:effectLst>
                  <a:outerShdw blurRad="38100" dist="38100" dir="2700000" algn="tl">
                    <a:srgbClr val="000000">
                      <a:alpha val="43137"/>
                    </a:srgbClr>
                  </a:outerShdw>
                </a:effectLst>
                <a:latin typeface="Franklin Gothic Medium" panose="020B0603020102020204" pitchFamily="34" charset="0"/>
              </a:rPr>
              <a:t>: Representan una lista de variables cuyos valores son pasados al método para ser usados por este. Los corchetes indican que los parámetros son opcionales.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Los parámetros se definen como: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lvl="1">
              <a:defRPr/>
            </a:pPr>
            <a:endParaRPr lang="es-ES" b="1" dirty="0">
              <a:solidFill>
                <a:schemeClr val="bg2"/>
              </a:solidFill>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hay más de un parámetro, serán separados por una coma ( , ).</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 un método no retorna ningún valor se usará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void</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Para retornar algún valor del método se utilizará la palabra reservada </a:t>
            </a:r>
            <a:r>
              <a:rPr lang="es-ES" sz="2800" b="1" dirty="0" err="1">
                <a:effectLst>
                  <a:outerShdw blurRad="38100" dist="38100" dir="2700000" algn="tl">
                    <a:srgbClr val="000000">
                      <a:alpha val="43137"/>
                    </a:srgbClr>
                  </a:outerShdw>
                </a:effectLst>
                <a:latin typeface="Franklin Gothic Medium" panose="020B0603020102020204" pitchFamily="34" charset="0"/>
              </a:rPr>
              <a:t>return</a:t>
            </a:r>
            <a:r>
              <a:rPr lang="es-ES" sz="2800" dirty="0">
                <a:effectLst>
                  <a:outerShdw blurRad="38100" dist="38100" dir="2700000" algn="tl">
                    <a:srgbClr val="000000">
                      <a:alpha val="43137"/>
                    </a:srgbClr>
                  </a:outerShdw>
                </a:effectLst>
                <a:latin typeface="Franklin Gothic Medium" panose="020B0603020102020204" pitchFamily="34" charset="0"/>
              </a:rPr>
              <a:t>.</a:t>
            </a:r>
            <a:endParaRPr lang="es-ES"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796435" y="3903151"/>
            <a:ext cx="9497747" cy="5382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tipo </a:t>
            </a:r>
            <a:r>
              <a:rPr lang="es-AR" altLang="es-AR" sz="2000" b="1" dirty="0">
                <a:solidFill>
                  <a:schemeClr val="bg1"/>
                </a:solidFill>
                <a:latin typeface="Arial Narrow" panose="020B0606020202030204" pitchFamily="34" charset="0"/>
                <a:cs typeface="Times New Roman" panose="02020603050405020304" pitchFamily="18" charset="0"/>
              </a:rPr>
              <a:t>identificador</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28101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183795676"/>
              </p:ext>
            </p:extLst>
          </p:nvPr>
        </p:nvGraphicFramePr>
        <p:xfrm>
          <a:off x="130628" y="91180"/>
          <a:ext cx="10305144" cy="6504780"/>
        </p:xfrm>
        <a:graphic>
          <a:graphicData uri="http://schemas.openxmlformats.org/drawingml/2006/table">
            <a:tbl>
              <a:tblPr firstRow="1" bandRow="1">
                <a:tableStyleId>{5C22544A-7EE6-4342-B048-85BDC9FD1C3A}</a:tableStyleId>
              </a:tblPr>
              <a:tblGrid>
                <a:gridCol w="5152572">
                  <a:extLst>
                    <a:ext uri="{9D8B030D-6E8A-4147-A177-3AD203B41FA5}">
                      <a16:colId xmlns:a16="http://schemas.microsoft.com/office/drawing/2014/main" val="20000"/>
                    </a:ext>
                  </a:extLst>
                </a:gridCol>
                <a:gridCol w="5152572">
                  <a:extLst>
                    <a:ext uri="{9D8B030D-6E8A-4147-A177-3AD203B41FA5}">
                      <a16:colId xmlns:a16="http://schemas.microsoft.com/office/drawing/2014/main" val="20001"/>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Nombre</a:t>
                      </a:r>
                    </a:p>
                  </a:txBody>
                  <a:tcPr marL="90000" marR="90000" marT="46797" marB="46797" horzOverflow="overflow"/>
                </a:tc>
                <a:tc>
                  <a:txBody>
                    <a:bodyPr/>
                    <a:lstStyle/>
                    <a:p>
                      <a:pPr marL="0" marR="0" lvl="0" indent="0" algn="ctr"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200" b="0" i="0" u="none" strike="noStrike" cap="none" normalizeH="0" baseline="0" dirty="0">
                          <a:ln>
                            <a:noFill/>
                          </a:ln>
                          <a:solidFill>
                            <a:schemeClr val="tx1"/>
                          </a:solidFill>
                          <a:effectLst/>
                          <a:latin typeface="Franklin Gothic Medium" pitchFamily="34" charset="0"/>
                        </a:rPr>
                        <a:t>Descripción</a:t>
                      </a:r>
                    </a:p>
                  </a:txBody>
                  <a:tcPr marL="90000" marR="90000" marT="46797" marB="46797"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abstract</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la firma del método, sin implementar.</a:t>
                      </a:r>
                    </a:p>
                  </a:txBody>
                  <a:tcPr marL="90000" marR="90000" marT="46805" marB="46805"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extern</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Firma del método (para métodos externos).</a:t>
                      </a:r>
                    </a:p>
                  </a:txBody>
                  <a:tcPr marL="90000" marR="90000" marT="46805" marB="46805"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internal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Accesible desde el mismo proyecto.</a:t>
                      </a:r>
                    </a:p>
                  </a:txBody>
                  <a:tcPr marL="90000" marR="90000" marT="46805" marB="46805"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override</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Reemplaza la implementación del mismo método declarado como </a:t>
                      </a:r>
                      <a:r>
                        <a:rPr kumimoji="0" lang="es-ES" sz="2400" b="1" i="1" u="none" strike="noStrike" cap="none" normalizeH="0" baseline="0" dirty="0">
                          <a:ln>
                            <a:noFill/>
                          </a:ln>
                          <a:solidFill>
                            <a:srgbClr val="9D360E"/>
                          </a:solidFill>
                          <a:effectLst/>
                          <a:latin typeface="Franklin Gothic Medium" pitchFamily="34" charset="0"/>
                        </a:rPr>
                        <a:t>virtual</a:t>
                      </a:r>
                      <a:r>
                        <a:rPr kumimoji="0" lang="es-ES" sz="2400" b="0" i="0" u="none" strike="noStrike" cap="none" normalizeH="0" baseline="0" dirty="0">
                          <a:ln>
                            <a:noFill/>
                          </a:ln>
                          <a:solidFill>
                            <a:srgbClr val="9D360E"/>
                          </a:solidFill>
                          <a:effectLst/>
                          <a:latin typeface="Franklin Gothic Medium" pitchFamily="34" charset="0"/>
                        </a:rPr>
                        <a:t> en una clase padre.</a:t>
                      </a:r>
                    </a:p>
                  </a:txBody>
                  <a:tcPr marL="90000" marR="90000" marT="46805" marB="46805" horzOverflow="overflow"/>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public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Accesible desde cualquier proyecto.</a:t>
                      </a:r>
                    </a:p>
                  </a:txBody>
                  <a:tcPr marL="90000" marR="90000" marT="46805" marB="46805" horzOverflow="overflow"/>
                </a:tc>
                <a:extLst>
                  <a:ext uri="{0D108BD9-81ED-4DB2-BD59-A6C34878D82A}">
                    <a16:rowId xmlns:a16="http://schemas.microsoft.com/office/drawing/2014/main" val="10005"/>
                  </a:ext>
                </a:extLst>
              </a:tr>
              <a:tr h="338235">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private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accesible desde la clase.</a:t>
                      </a:r>
                    </a:p>
                  </a:txBody>
                  <a:tcPr marL="90000" marR="90000" marT="46805" marB="46805" horzOverflow="overflow"/>
                </a:tc>
                <a:extLst>
                  <a:ext uri="{0D108BD9-81ED-4DB2-BD59-A6C34878D82A}">
                    <a16:rowId xmlns:a16="http://schemas.microsoft.com/office/drawing/2014/main" val="10006"/>
                  </a:ext>
                </a:extLst>
              </a:tr>
              <a:tr h="253676">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protected (*)</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Sólo accesible desde la clase o derivadas.</a:t>
                      </a:r>
                    </a:p>
                  </a:txBody>
                  <a:tcPr marL="90000" marR="90000" marT="46805" marB="46805" horzOverflow="overflow"/>
                </a:tc>
                <a:extLst>
                  <a:ext uri="{0D108BD9-81ED-4DB2-BD59-A6C34878D82A}">
                    <a16:rowId xmlns:a16="http://schemas.microsoft.com/office/drawing/2014/main" val="10007"/>
                  </a:ext>
                </a:extLst>
              </a:tr>
              <a:tr h="169118">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static</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Indica que es un método de clase.</a:t>
                      </a:r>
                    </a:p>
                  </a:txBody>
                  <a:tcPr marL="90000" marR="90000" marT="46805" marB="46805" horzOverflow="overflow"/>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virtual</a:t>
                      </a:r>
                    </a:p>
                  </a:txBody>
                  <a:tcPr marL="90000" marR="90000" marT="46805" marB="46805" horzOverflow="overflow"/>
                </a:tc>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Permite definir métodos, con su implementación, que podrán ser sobrescritos en clases derivadas. </a:t>
                      </a:r>
                    </a:p>
                  </a:txBody>
                  <a:tcPr marL="90000" marR="90000" marT="46805" marB="46805" horzOverflow="overflow"/>
                </a:tc>
                <a:extLst>
                  <a:ext uri="{0D108BD9-81ED-4DB2-BD59-A6C34878D82A}">
                    <a16:rowId xmlns:a16="http://schemas.microsoft.com/office/drawing/2014/main" val="10009"/>
                  </a:ext>
                </a:extLst>
              </a:tr>
            </a:tbl>
          </a:graphicData>
        </a:graphic>
      </p:graphicFrame>
      <p:sp>
        <p:nvSpPr>
          <p:cNvPr id="5" name="CuadroTexto 4"/>
          <p:cNvSpPr txBox="1"/>
          <p:nvPr/>
        </p:nvSpPr>
        <p:spPr>
          <a:xfrm>
            <a:off x="651293" y="6532210"/>
            <a:ext cx="2694969" cy="369332"/>
          </a:xfrm>
          <a:prstGeom prst="rect">
            <a:avLst/>
          </a:prstGeom>
          <a:noFill/>
        </p:spPr>
        <p:txBody>
          <a:bodyPr wrap="none" rtlCol="0">
            <a:spAutoFit/>
          </a:bodyPr>
          <a:lstStyle/>
          <a:p>
            <a:r>
              <a:rPr lang="es-ES" dirty="0">
                <a:effectLst>
                  <a:outerShdw blurRad="38100" dist="38100" dir="2700000" algn="tl">
                    <a:srgbClr val="000000"/>
                  </a:outerShdw>
                </a:effectLst>
                <a:latin typeface="Franklin Gothic Medium" pitchFamily="34" charset="0"/>
              </a:rPr>
              <a:t>(*): </a:t>
            </a:r>
            <a:r>
              <a:rPr lang="es-ES" dirty="0" err="1">
                <a:effectLst>
                  <a:outerShdw blurRad="38100" dist="38100" dir="2700000" algn="tl">
                    <a:srgbClr val="000000"/>
                  </a:outerShdw>
                </a:effectLst>
                <a:latin typeface="Franklin Gothic Medium" pitchFamily="34" charset="0"/>
              </a:rPr>
              <a:t>Accesor</a:t>
            </a:r>
            <a:r>
              <a:rPr lang="es-ES" dirty="0">
                <a:effectLst>
                  <a:outerShdw blurRad="38100" dist="38100" dir="2700000" algn="tl">
                    <a:srgbClr val="000000"/>
                  </a:outerShdw>
                </a:effectLst>
                <a:latin typeface="Franklin Gothic Medium" pitchFamily="34" charset="0"/>
              </a:rPr>
              <a:t> de visibilidad</a:t>
            </a:r>
          </a:p>
        </p:txBody>
      </p:sp>
    </p:spTree>
    <p:extLst>
      <p:ext uri="{BB962C8B-B14F-4D97-AF65-F5344CB8AC3E}">
        <p14:creationId xmlns:p14="http://schemas.microsoft.com/office/powerpoint/2010/main" val="190802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Ejemplo</a:t>
            </a:r>
          </a:p>
        </p:txBody>
      </p:sp>
      <p:sp>
        <p:nvSpPr>
          <p:cNvPr id="4" name="Google Shape;408;p22"/>
          <p:cNvSpPr txBox="1">
            <a:spLocks/>
          </p:cNvSpPr>
          <p:nvPr/>
        </p:nvSpPr>
        <p:spPr>
          <a:xfrm>
            <a:off x="680321" y="2075542"/>
            <a:ext cx="10588693" cy="4782457"/>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Automovil</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Single </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Atributos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Byte </a:t>
            </a:r>
            <a:r>
              <a:rPr lang="es-AR" sz="2000" dirty="0" err="1">
                <a:solidFill>
                  <a:srgbClr val="000000"/>
                </a:solidFill>
                <a:latin typeface="Consolas" panose="020B0609020204030204" pitchFamily="49" charset="0"/>
              </a:rPr>
              <a:t>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MostrarCantidadRuedas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a:t>
            </a:r>
            <a:r>
              <a:rPr lang="es-AR" sz="2000" dirty="0">
                <a:solidFill>
                  <a:srgbClr val="000000"/>
                </a:solidFill>
                <a:latin typeface="Consolas" panose="020B0609020204030204" pitchFamily="49" charset="0"/>
              </a:rPr>
              <a:t>(</a:t>
            </a:r>
            <a:r>
              <a:rPr lang="es-AR" sz="2000" dirty="0" err="1">
                <a:solidFill>
                  <a:srgbClr val="000000"/>
                </a:solidFill>
                <a:latin typeface="Consolas" panose="020B0609020204030204" pitchFamily="49" charset="0"/>
              </a:rPr>
              <a:t>Automovil.cantidadRuedas</a:t>
            </a:r>
            <a:r>
              <a:rPr lang="es-AR" sz="2000" dirty="0">
                <a:solidFill>
                  <a:srgbClr val="000000"/>
                </a:solidFill>
                <a:latin typeface="Consolas" panose="020B0609020204030204" pitchFamily="49" charset="0"/>
              </a:rPr>
              <a:t>);</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 Métodos NO estáticos</a:t>
            </a:r>
            <a:endParaRPr lang="es-AR" sz="2000" dirty="0">
              <a:solidFill>
                <a:srgbClr val="000000"/>
              </a:solidFill>
              <a:latin typeface="Consolas" panose="020B0609020204030204" pitchFamily="49" charset="0"/>
            </a:endParaRP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Acelerar(Single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this</a:t>
            </a:r>
            <a:r>
              <a:rPr lang="es-AR" sz="2000" dirty="0" err="1">
                <a:solidFill>
                  <a:srgbClr val="000000"/>
                </a:solidFill>
                <a:latin typeface="Consolas" panose="020B0609020204030204" pitchFamily="49" charset="0"/>
              </a:rPr>
              <a:t>.velocidadActual</a:t>
            </a:r>
            <a:r>
              <a:rPr lang="es-AR" sz="2000" dirty="0">
                <a:solidFill>
                  <a:srgbClr val="000000"/>
                </a:solidFill>
                <a:latin typeface="Consolas" panose="020B0609020204030204" pitchFamily="49" charset="0"/>
              </a:rPr>
              <a:t> += velocidad;</a:t>
            </a:r>
          </a:p>
          <a:p>
            <a:pPr marL="76200" indent="0">
              <a:spcBef>
                <a:spcPts val="0"/>
              </a:spcBef>
              <a:buNone/>
            </a:pPr>
            <a:r>
              <a:rPr lang="es-AR" sz="2000" dirty="0">
                <a:solidFill>
                  <a:srgbClr val="000000"/>
                </a:solidFill>
                <a:latin typeface="Consolas" panose="020B0609020204030204" pitchFamily="49" charset="0"/>
              </a:rPr>
              <a:t>    }</a:t>
            </a:r>
          </a:p>
          <a:p>
            <a:pPr marL="76200" indent="0">
              <a:spcBef>
                <a:spcPts val="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4139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Namespace</a:t>
            </a:r>
            <a:endParaRPr lang="es-AR" dirty="0"/>
          </a:p>
        </p:txBody>
      </p:sp>
      <p:sp>
        <p:nvSpPr>
          <p:cNvPr id="3" name="Marcador de contenido 2"/>
          <p:cNvSpPr>
            <a:spLocks noGrp="1"/>
          </p:cNvSpPr>
          <p:nvPr>
            <p:ph idx="1"/>
          </p:nvPr>
        </p:nvSpPr>
        <p:spPr>
          <a:xfrm>
            <a:off x="680322" y="2148114"/>
            <a:ext cx="9726422" cy="4571999"/>
          </a:xfrm>
        </p:spPr>
        <p:txBody>
          <a:bodyPr>
            <a:normAutofit lnSpcReduction="10000"/>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agrupación lógica de clases y otros elementos.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Toda clase esta dentro de un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Proporcionan un marco de trabajo jerárquico sobre el cuál se construye y organiza todo el código.</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Su función principal es la organización del código para reducir los conflictos entre nombres.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Esto hace posible utilizar en un mismo programa componentes de distinta procedencia.</a:t>
            </a:r>
          </a:p>
          <a:p>
            <a:pPr marL="0" indent="0">
              <a:buNone/>
            </a:pPr>
            <a:endParaRPr lang="es-AR" dirty="0"/>
          </a:p>
        </p:txBody>
      </p:sp>
    </p:spTree>
    <p:extLst>
      <p:ext uri="{BB962C8B-B14F-4D97-AF65-F5344CB8AC3E}">
        <p14:creationId xmlns:p14="http://schemas.microsoft.com/office/powerpoint/2010/main" val="87974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Namespace</a:t>
            </a:r>
            <a:endParaRPr lang="es-AR" dirty="0"/>
          </a:p>
        </p:txBody>
      </p:sp>
      <p:sp>
        <p:nvSpPr>
          <p:cNvPr id="3" name="Marcador de contenido 2"/>
          <p:cNvSpPr>
            <a:spLocks noGrp="1"/>
          </p:cNvSpPr>
          <p:nvPr>
            <p:ph idx="1"/>
          </p:nvPr>
        </p:nvSpPr>
        <p:spPr>
          <a:xfrm>
            <a:off x="680321" y="2336872"/>
            <a:ext cx="9613861" cy="4151013"/>
          </a:xfrm>
        </p:spPr>
        <p:txBody>
          <a:bodyPr/>
          <a:lstStyle/>
          <a:p>
            <a:pPr>
              <a:defRPr/>
            </a:pPr>
            <a:r>
              <a:rPr lang="es-ES" sz="2800" dirty="0" err="1">
                <a:effectLst>
                  <a:outerShdw blurRad="38100" dist="38100" dir="2700000" algn="tl">
                    <a:srgbClr val="000000">
                      <a:alpha val="43137"/>
                    </a:srgbClr>
                  </a:outerShdw>
                </a:effectLst>
                <a:latin typeface="Franklin Gothic Medium" panose="020B0603020102020204" pitchFamily="34" charset="0"/>
              </a:rPr>
              <a:t>System.Console.WriteLine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Siendo:</a:t>
            </a: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 es 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de la BCL (Base </a:t>
            </a:r>
            <a:r>
              <a:rPr lang="es-ES" dirty="0" err="1">
                <a:effectLst>
                  <a:outerShdw blurRad="38100" dist="38100" dir="2700000" algn="tl">
                    <a:srgbClr val="000000">
                      <a:alpha val="43137"/>
                    </a:srgbClr>
                  </a:outerShdw>
                </a:effectLst>
                <a:latin typeface="Franklin Gothic Medium" panose="020B0603020102020204" pitchFamily="34" charset="0"/>
              </a:rPr>
              <a:t>Class</a:t>
            </a:r>
            <a:r>
              <a:rPr lang="es-ES" dirty="0">
                <a:effectLst>
                  <a:outerShdw blurRad="38100" dist="38100" dir="2700000" algn="tl">
                    <a:srgbClr val="000000">
                      <a:alpha val="43137"/>
                    </a:srgbClr>
                  </a:outerShdw>
                </a:effectLst>
                <a:latin typeface="Franklin Gothic Medium" panose="020B0603020102020204" pitchFamily="34" charset="0"/>
              </a:rPr>
              <a:t> Library).</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 es una clase dentro del </a:t>
            </a:r>
            <a:r>
              <a:rPr lang="es-ES" dirty="0" err="1">
                <a:effectLst>
                  <a:outerShdw blurRad="38100" dist="38100" dir="2700000" algn="tl">
                    <a:srgbClr val="000000">
                      <a:alpha val="43137"/>
                    </a:srgbClr>
                  </a:outerShdw>
                </a:effectLst>
                <a:latin typeface="Franklin Gothic Medium" panose="020B0603020102020204" pitchFamily="34" charset="0"/>
              </a:rPr>
              <a:t>NameSpace</a:t>
            </a:r>
            <a:r>
              <a:rPr lang="es-ES" dirty="0">
                <a:effectLst>
                  <a:outerShdw blurRad="38100" dist="38100" dir="2700000" algn="tl">
                    <a:srgbClr val="000000">
                      <a:alpha val="43137"/>
                    </a:srgbClr>
                  </a:outerShdw>
                </a:effectLst>
                <a:latin typeface="Franklin Gothic Medium" panose="020B0603020102020204" pitchFamily="34" charset="0"/>
              </a:rPr>
              <a:t> </a:t>
            </a:r>
            <a:r>
              <a:rPr lang="es-ES" dirty="0" err="1">
                <a:effectLst>
                  <a:outerShdw blurRad="38100" dist="38100" dir="2700000" algn="tl">
                    <a:srgbClr val="000000">
                      <a:alpha val="43137"/>
                    </a:srgbClr>
                  </a:outerShdw>
                </a:effectLst>
                <a:latin typeface="Franklin Gothic Medium" panose="020B0603020102020204" pitchFamily="34" charset="0"/>
              </a:rPr>
              <a:t>System</a:t>
            </a:r>
            <a:r>
              <a:rPr lang="es-ES" dirty="0">
                <a:effectLst>
                  <a:outerShdw blurRad="38100" dist="38100" dir="2700000" algn="tl">
                    <a:srgbClr val="000000">
                      <a:alpha val="43137"/>
                    </a:srgbClr>
                  </a:outerShdw>
                </a:effectLst>
                <a:latin typeface="Franklin Gothic Medium" panose="020B0603020102020204" pitchFamily="34" charset="0"/>
              </a:rPr>
              <a:t>.</a:t>
            </a:r>
          </a:p>
          <a:p>
            <a:pPr lvl="1">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b="1" dirty="0" err="1">
                <a:effectLst>
                  <a:outerShdw blurRad="38100" dist="38100" dir="2700000" algn="tl">
                    <a:srgbClr val="000000">
                      <a:alpha val="43137"/>
                    </a:srgbClr>
                  </a:outerShdw>
                </a:effectLst>
                <a:latin typeface="Franklin Gothic Medium" panose="020B0603020102020204" pitchFamily="34" charset="0"/>
              </a:rPr>
              <a:t>WriteLine</a:t>
            </a:r>
            <a:r>
              <a:rPr lang="es-ES" dirty="0">
                <a:effectLst>
                  <a:outerShdw blurRad="38100" dist="38100" dir="2700000" algn="tl">
                    <a:srgbClr val="000000">
                      <a:alpha val="43137"/>
                    </a:srgbClr>
                  </a:outerShdw>
                </a:effectLst>
                <a:latin typeface="Franklin Gothic Medium" panose="020B0603020102020204" pitchFamily="34" charset="0"/>
              </a:rPr>
              <a:t> es uno de los métodos de la clase </a:t>
            </a:r>
            <a:r>
              <a:rPr lang="es-ES" dirty="0" err="1">
                <a:effectLst>
                  <a:outerShdw blurRad="38100" dist="38100" dir="2700000" algn="tl">
                    <a:srgbClr val="000000">
                      <a:alpha val="43137"/>
                    </a:srgbClr>
                  </a:outerShdw>
                </a:effectLst>
                <a:latin typeface="Franklin Gothic Medium" panose="020B0603020102020204" pitchFamily="34" charset="0"/>
              </a:rPr>
              <a:t>Console</a:t>
            </a:r>
            <a:r>
              <a:rPr lang="es-ES" dirty="0">
                <a:effectLst>
                  <a:outerShdw blurRad="38100" dist="38100" dir="2700000" algn="tl">
                    <a:srgbClr val="000000">
                      <a:alpha val="43137"/>
                    </a:srgbClr>
                  </a:outerShdw>
                </a:effectLst>
                <a:latin typeface="Franklin Gothic Medium" panose="020B0603020102020204" pitchFamily="34" charset="0"/>
              </a:rPr>
              <a:t>.</a:t>
            </a:r>
          </a:p>
        </p:txBody>
      </p:sp>
    </p:spTree>
    <p:extLst>
      <p:ext uri="{BB962C8B-B14F-4D97-AF65-F5344CB8AC3E}">
        <p14:creationId xmlns:p14="http://schemas.microsoft.com/office/powerpoint/2010/main" val="4104479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Directivas</a:t>
            </a:r>
          </a:p>
        </p:txBody>
      </p:sp>
      <p:sp>
        <p:nvSpPr>
          <p:cNvPr id="3" name="Marcador de contenido 2"/>
          <p:cNvSpPr>
            <a:spLocks noGrp="1"/>
          </p:cNvSpPr>
          <p:nvPr>
            <p:ph idx="1"/>
          </p:nvPr>
        </p:nvSpPr>
        <p:spPr>
          <a:xfrm>
            <a:off x="680321" y="2336873"/>
            <a:ext cx="9613861" cy="4136498"/>
          </a:xfrm>
        </p:spPr>
        <p:txBody>
          <a:bodyPr>
            <a:normAutofit lnSpcReduction="10000"/>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Son elementos que permiten a un programa identificar los </a:t>
            </a:r>
            <a:r>
              <a:rPr lang="es-ES" sz="2800" dirty="0" err="1">
                <a:effectLst>
                  <a:outerShdw blurRad="38100" dist="38100" dir="2700000" algn="tl">
                    <a:srgbClr val="000000">
                      <a:alpha val="43137"/>
                    </a:srgbClr>
                  </a:outerShdw>
                </a:effectLst>
                <a:latin typeface="Franklin Gothic Medium" panose="020B0603020102020204" pitchFamily="34" charset="0"/>
              </a:rPr>
              <a:t>NameSpaces</a:t>
            </a:r>
            <a:r>
              <a:rPr lang="es-ES" sz="2800" dirty="0">
                <a:effectLst>
                  <a:outerShdw blurRad="38100" dist="38100" dir="2700000" algn="tl">
                    <a:srgbClr val="000000">
                      <a:alpha val="43137"/>
                    </a:srgbClr>
                  </a:outerShdw>
                </a:effectLst>
                <a:latin typeface="Franklin Gothic Medium" panose="020B0603020102020204" pitchFamily="34" charset="0"/>
              </a:rPr>
              <a:t> que se usarán en el mismo.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Permiten el uso de los miembros de un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 sin tener que especificar un nombre completamente cualificado.</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C# posee dos directivas de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lvl="1">
              <a:defRPr/>
            </a:pPr>
            <a:r>
              <a:rPr lang="es-ES" sz="2400" dirty="0" err="1">
                <a:effectLst>
                  <a:outerShdw blurRad="38100" dist="38100" dir="2700000" algn="tl">
                    <a:srgbClr val="000000">
                      <a:alpha val="43137"/>
                    </a:srgbClr>
                  </a:outerShdw>
                </a:effectLst>
                <a:latin typeface="Franklin Gothic Medium" panose="020B0603020102020204" pitchFamily="34" charset="0"/>
              </a:rPr>
              <a:t>Using</a:t>
            </a:r>
            <a:endParaRPr lang="es-ES" sz="2400" dirty="0">
              <a:effectLst>
                <a:outerShdw blurRad="38100" dist="38100" dir="2700000" algn="tl">
                  <a:srgbClr val="000000">
                    <a:alpha val="43137"/>
                  </a:srgbClr>
                </a:outerShdw>
              </a:effectLst>
              <a:latin typeface="Franklin Gothic Medium" panose="020B0603020102020204" pitchFamily="34" charset="0"/>
            </a:endParaRPr>
          </a:p>
          <a:p>
            <a:pPr lvl="1">
              <a:defRPr/>
            </a:pPr>
            <a:r>
              <a:rPr lang="es-ES" sz="2400" dirty="0">
                <a:effectLst>
                  <a:outerShdw blurRad="38100" dist="38100" dir="2700000" algn="tl">
                    <a:srgbClr val="000000">
                      <a:alpha val="43137"/>
                    </a:srgbClr>
                  </a:outerShdw>
                </a:effectLst>
                <a:latin typeface="Franklin Gothic Medium" panose="020B0603020102020204" pitchFamily="34" charset="0"/>
              </a:rPr>
              <a:t>Alias</a:t>
            </a:r>
          </a:p>
          <a:p>
            <a:pPr marL="0" indent="0">
              <a:buNone/>
            </a:pPr>
            <a:endParaRPr lang="es-AR" dirty="0"/>
          </a:p>
        </p:txBody>
      </p:sp>
    </p:spTree>
    <p:extLst>
      <p:ext uri="{BB962C8B-B14F-4D97-AF65-F5344CB8AC3E}">
        <p14:creationId xmlns:p14="http://schemas.microsoft.com/office/powerpoint/2010/main" val="132425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P.O.O.</a:t>
            </a:r>
          </a:p>
        </p:txBody>
      </p:sp>
      <p:sp>
        <p:nvSpPr>
          <p:cNvPr id="3" name="Marcador de contenido 2"/>
          <p:cNvSpPr>
            <a:spLocks noGrp="1"/>
          </p:cNvSpPr>
          <p:nvPr>
            <p:ph idx="1"/>
          </p:nvPr>
        </p:nvSpPr>
        <p:spPr/>
        <p:txBody>
          <a:bodyPr/>
          <a:lstStyle/>
          <a:p>
            <a:pPr>
              <a:defRPr/>
            </a:pPr>
            <a:r>
              <a:rPr lang="es-ES" dirty="0">
                <a:effectLst>
                  <a:outerShdw blurRad="38100" dist="38100" dir="2700000" algn="tl">
                    <a:srgbClr val="000000">
                      <a:alpha val="43137"/>
                    </a:srgbClr>
                  </a:outerShdw>
                </a:effectLst>
                <a:latin typeface="Franklin Gothic Medium" panose="020B0603020102020204" pitchFamily="34" charset="0"/>
              </a:rPr>
              <a:t>Es una manera de construir Software basada en un nuevo paradigma.</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Propone resolver problemas de la realidad a través de identificar objetos y relaciones de colaboración entre ellos.</a:t>
            </a:r>
          </a:p>
          <a:p>
            <a:pPr>
              <a:defRPr/>
            </a:pPr>
            <a:endParaRPr lang="es-ES" sz="20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dirty="0">
                <a:effectLst>
                  <a:outerShdw blurRad="38100" dist="38100" dir="2700000" algn="tl">
                    <a:srgbClr val="000000">
                      <a:alpha val="43137"/>
                    </a:srgbClr>
                  </a:outerShdw>
                </a:effectLst>
                <a:latin typeface="Franklin Gothic Medium" panose="020B0603020102020204" pitchFamily="34" charset="0"/>
              </a:rPr>
              <a:t>El </a:t>
            </a:r>
            <a:r>
              <a:rPr lang="es-ES" b="1" i="1" dirty="0">
                <a:effectLst>
                  <a:outerShdw blurRad="38100" dist="38100" dir="2700000" algn="tl">
                    <a:srgbClr val="000000">
                      <a:alpha val="43137"/>
                    </a:srgbClr>
                  </a:outerShdw>
                </a:effectLst>
                <a:latin typeface="Franklin Gothic Medium" panose="020B0603020102020204" pitchFamily="34" charset="0"/>
              </a:rPr>
              <a:t>Objeto</a:t>
            </a:r>
            <a:r>
              <a:rPr lang="es-ES" dirty="0">
                <a:effectLst>
                  <a:outerShdw blurRad="38100" dist="38100" dir="2700000" algn="tl">
                    <a:srgbClr val="000000">
                      <a:alpha val="43137"/>
                    </a:srgbClr>
                  </a:outerShdw>
                </a:effectLst>
                <a:latin typeface="Franklin Gothic Medium" panose="020B0603020102020204" pitchFamily="34" charset="0"/>
              </a:rPr>
              <a:t> y el </a:t>
            </a:r>
            <a:r>
              <a:rPr lang="es-ES" b="1" i="1" dirty="0">
                <a:effectLst>
                  <a:outerShdw blurRad="38100" dist="38100" dir="2700000" algn="tl">
                    <a:srgbClr val="000000">
                      <a:alpha val="43137"/>
                    </a:srgbClr>
                  </a:outerShdw>
                </a:effectLst>
                <a:latin typeface="Franklin Gothic Medium" panose="020B0603020102020204" pitchFamily="34" charset="0"/>
              </a:rPr>
              <a:t>Mensaje</a:t>
            </a:r>
            <a:r>
              <a:rPr lang="es-ES" dirty="0">
                <a:effectLst>
                  <a:outerShdw blurRad="38100" dist="38100" dir="2700000" algn="tl">
                    <a:srgbClr val="000000">
                      <a:alpha val="43137"/>
                    </a:srgbClr>
                  </a:outerShdw>
                </a:effectLst>
                <a:latin typeface="Franklin Gothic Medium" panose="020B0603020102020204" pitchFamily="34" charset="0"/>
              </a:rPr>
              <a:t> son sus elementos fundamentales.</a:t>
            </a:r>
          </a:p>
          <a:p>
            <a:pPr marL="0" indent="0">
              <a:buNone/>
            </a:pPr>
            <a:endParaRPr lang="es-AR" dirty="0"/>
          </a:p>
        </p:txBody>
      </p:sp>
    </p:spTree>
    <p:extLst>
      <p:ext uri="{BB962C8B-B14F-4D97-AF65-F5344CB8AC3E}">
        <p14:creationId xmlns:p14="http://schemas.microsoft.com/office/powerpoint/2010/main" val="3042014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Using</a:t>
            </a:r>
            <a:endParaRPr lang="es-AR" dirty="0"/>
          </a:p>
        </p:txBody>
      </p:sp>
      <p:sp>
        <p:nvSpPr>
          <p:cNvPr id="3" name="Marcador de contenido 2"/>
          <p:cNvSpPr>
            <a:spLocks noGrp="1"/>
          </p:cNvSpPr>
          <p:nvPr>
            <p:ph idx="1"/>
          </p:nvPr>
        </p:nvSpPr>
        <p:spPr/>
        <p:txBody>
          <a:bodyPr/>
          <a:lstStyle/>
          <a:p>
            <a:r>
              <a:rPr lang="es-ES" dirty="0">
                <a:effectLst>
                  <a:outerShdw blurRad="38100" dist="38100" dir="2700000" algn="tl">
                    <a:srgbClr val="000000">
                      <a:alpha val="43137"/>
                    </a:srgbClr>
                  </a:outerShdw>
                </a:effectLst>
                <a:latin typeface="Franklin Gothic Medium" panose="020B0603020102020204" pitchFamily="34" charset="0"/>
              </a:rPr>
              <a:t>Permite la especificación de una llamada a un método sin el uso obligatorio de un nombre completamente cualificado.</a:t>
            </a:r>
          </a:p>
          <a:p>
            <a:pPr marL="0" indent="0">
              <a:buNone/>
            </a:pPr>
            <a:endParaRPr lang="es-AR" dirty="0"/>
          </a:p>
        </p:txBody>
      </p:sp>
      <p:sp>
        <p:nvSpPr>
          <p:cNvPr id="4" name="Google Shape;408;p22"/>
          <p:cNvSpPr txBox="1">
            <a:spLocks/>
          </p:cNvSpPr>
          <p:nvPr/>
        </p:nvSpPr>
        <p:spPr>
          <a:xfrm>
            <a:off x="680321" y="3367312"/>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System</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USING</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Console.WriteLine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8652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Alias</a:t>
            </a:r>
          </a:p>
        </p:txBody>
      </p:sp>
      <p:sp>
        <p:nvSpPr>
          <p:cNvPr id="3" name="Marcador de contenido 2"/>
          <p:cNvSpPr>
            <a:spLocks noGrp="1"/>
          </p:cNvSpPr>
          <p:nvPr>
            <p:ph idx="1"/>
          </p:nvPr>
        </p:nvSpPr>
        <p:spPr/>
        <p:txBody>
          <a:bodyPr>
            <a:normAutofit/>
          </a:bodyPr>
          <a:lstStyle/>
          <a:p>
            <a:r>
              <a:rPr lang="es-AR" sz="2800" dirty="0">
                <a:effectLst>
                  <a:outerShdw blurRad="38100" dist="38100" dir="2700000" algn="tl">
                    <a:srgbClr val="000000">
                      <a:alpha val="43137"/>
                    </a:srgbClr>
                  </a:outerShdw>
                </a:effectLst>
                <a:latin typeface="Franklin Gothic Medium" panose="020B0603020102020204" pitchFamily="34" charset="0"/>
              </a:rPr>
              <a:t>Permite utilizar un nombre distinto para un </a:t>
            </a:r>
            <a:r>
              <a:rPr lang="es-AR" sz="2800" dirty="0" err="1">
                <a:effectLst>
                  <a:outerShdw blurRad="38100" dist="38100" dir="2700000" algn="tl">
                    <a:srgbClr val="000000">
                      <a:alpha val="43137"/>
                    </a:srgbClr>
                  </a:outerShdw>
                </a:effectLst>
                <a:latin typeface="Franklin Gothic Medium" panose="020B0603020102020204" pitchFamily="34" charset="0"/>
              </a:rPr>
              <a:t>Namespace</a:t>
            </a:r>
            <a:r>
              <a:rPr lang="es-AR" sz="2800" dirty="0">
                <a:effectLst>
                  <a:outerShdw blurRad="38100" dist="38100" dir="2700000" algn="tl">
                    <a:srgbClr val="000000">
                      <a:alpha val="43137"/>
                    </a:srgbClr>
                  </a:outerShdw>
                </a:effectLst>
                <a:latin typeface="Franklin Gothic Medium" panose="020B0603020102020204" pitchFamily="34" charset="0"/>
              </a:rPr>
              <a:t>.</a:t>
            </a:r>
          </a:p>
          <a:p>
            <a:r>
              <a:rPr lang="es-AR" sz="2800" dirty="0">
                <a:effectLst>
                  <a:outerShdw blurRad="38100" dist="38100" dir="2700000" algn="tl">
                    <a:srgbClr val="000000">
                      <a:alpha val="43137"/>
                    </a:srgbClr>
                  </a:outerShdw>
                </a:effectLst>
                <a:latin typeface="Franklin Gothic Medium" panose="020B0603020102020204" pitchFamily="34" charset="0"/>
              </a:rPr>
              <a:t>Generalmente se utiliza para abreviar nombres largos.</a:t>
            </a:r>
          </a:p>
        </p:txBody>
      </p:sp>
      <p:sp>
        <p:nvSpPr>
          <p:cNvPr id="4" name="Google Shape;408;p22"/>
          <p:cNvSpPr txBox="1">
            <a:spLocks/>
          </p:cNvSpPr>
          <p:nvPr/>
        </p:nvSpPr>
        <p:spPr>
          <a:xfrm>
            <a:off x="680321" y="3497938"/>
            <a:ext cx="10588693" cy="2917372"/>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76200" indent="0">
              <a:spcBef>
                <a:spcPts val="100"/>
              </a:spcBef>
              <a:buNone/>
            </a:pPr>
            <a:r>
              <a:rPr lang="es-AR" sz="2000" dirty="0" err="1">
                <a:solidFill>
                  <a:srgbClr val="0000FF"/>
                </a:solidFill>
                <a:latin typeface="Consolas" panose="020B0609020204030204" pitchFamily="49" charset="0"/>
              </a:rPr>
              <a:t>using</a:t>
            </a:r>
            <a:r>
              <a:rPr lang="es-AR" sz="2000" dirty="0">
                <a:solidFill>
                  <a:srgbClr val="000000"/>
                </a:solidFill>
                <a:latin typeface="Consolas" panose="020B0609020204030204" pitchFamily="49" charset="0"/>
              </a:rPr>
              <a:t> SC = </a:t>
            </a:r>
            <a:r>
              <a:rPr lang="es-AR" sz="2000" dirty="0" err="1">
                <a:solidFill>
                  <a:srgbClr val="000000"/>
                </a:solidFill>
                <a:latin typeface="Consolas" panose="020B0609020204030204" pitchFamily="49" charset="0"/>
              </a:rPr>
              <a:t>System.Console</a:t>
            </a:r>
            <a:r>
              <a:rPr lang="es-AR" sz="2000" dirty="0">
                <a:solidFill>
                  <a:srgbClr val="000000"/>
                </a:solidFill>
                <a:latin typeface="Consolas" panose="020B0609020204030204" pitchFamily="49" charset="0"/>
              </a:rPr>
              <a:t>; </a:t>
            </a:r>
            <a:r>
              <a:rPr lang="es-AR" sz="2000" dirty="0">
                <a:solidFill>
                  <a:srgbClr val="008000"/>
                </a:solidFill>
                <a:latin typeface="Consolas" panose="020B0609020204030204" pitchFamily="49" charset="0"/>
              </a:rPr>
              <a:t>//Directiva ALIAS</a:t>
            </a:r>
            <a:endParaRPr lang="es-AR" sz="2000" dirty="0">
              <a:solidFill>
                <a:srgbClr val="000000"/>
              </a:solidFill>
              <a:latin typeface="Consolas" panose="020B0609020204030204" pitchFamily="49" charset="0"/>
            </a:endParaRPr>
          </a:p>
          <a:p>
            <a:pPr marL="76200" indent="0">
              <a:spcBef>
                <a:spcPts val="100"/>
              </a:spcBef>
              <a:buNone/>
            </a:pPr>
            <a:endParaRPr lang="es-AR" sz="2000" dirty="0">
              <a:solidFill>
                <a:srgbClr val="000000"/>
              </a:solidFill>
              <a:latin typeface="Consolas" panose="020B0609020204030204" pitchFamily="49" charset="0"/>
            </a:endParaRPr>
          </a:p>
          <a:p>
            <a:pPr marL="76200" indent="0">
              <a:spcBef>
                <a:spcPts val="100"/>
              </a:spcBef>
              <a:buNone/>
            </a:pP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class</a:t>
            </a:r>
            <a:r>
              <a:rPr lang="es-AR" sz="2000" dirty="0">
                <a:solidFill>
                  <a:srgbClr val="000000"/>
                </a:solidFill>
                <a:latin typeface="Consolas" panose="020B0609020204030204" pitchFamily="49" charset="0"/>
              </a:rPr>
              <a:t> </a:t>
            </a:r>
            <a:r>
              <a:rPr lang="es-AR" sz="2000" dirty="0" err="1">
                <a:solidFill>
                  <a:srgbClr val="2B91AF"/>
                </a:solidFill>
                <a:latin typeface="Consolas" panose="020B0609020204030204" pitchFamily="49" charset="0"/>
              </a:rPr>
              <a:t>Program</a:t>
            </a:r>
            <a:endParaRPr lang="es-AR" sz="2000" dirty="0">
              <a:solidFill>
                <a:srgbClr val="000000"/>
              </a:solidFill>
              <a:latin typeface="Consolas" panose="020B0609020204030204" pitchFamily="49" charset="0"/>
            </a:endParaRPr>
          </a:p>
          <a:p>
            <a:pPr marL="76200" indent="0">
              <a:spcBef>
                <a:spcPts val="100"/>
              </a:spcBef>
              <a:buNone/>
            </a:pP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public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static</a:t>
            </a:r>
            <a:r>
              <a:rPr lang="es-AR" sz="2000" dirty="0">
                <a:solidFill>
                  <a:srgbClr val="000000"/>
                </a:solidFill>
                <a:latin typeface="Consolas" panose="020B0609020204030204" pitchFamily="49" charset="0"/>
              </a:rPr>
              <a:t> </a:t>
            </a:r>
            <a:r>
              <a:rPr lang="es-AR" sz="2000" dirty="0" err="1">
                <a:solidFill>
                  <a:srgbClr val="0000FF"/>
                </a:solidFill>
                <a:latin typeface="Consolas" panose="020B0609020204030204" pitchFamily="49" charset="0"/>
              </a:rPr>
              <a:t>void</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Main</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SC.WriteLine</a:t>
            </a:r>
            <a:r>
              <a:rPr lang="es-AR" sz="2000" dirty="0">
                <a:solidFill>
                  <a:srgbClr val="000000"/>
                </a:solidFill>
                <a:latin typeface="Consolas" panose="020B0609020204030204" pitchFamily="49" charset="0"/>
              </a:rPr>
              <a:t>(</a:t>
            </a:r>
            <a:r>
              <a:rPr lang="es-AR" sz="2000" dirty="0">
                <a:solidFill>
                  <a:srgbClr val="A31515"/>
                </a:solidFill>
                <a:latin typeface="Consolas" panose="020B0609020204030204" pitchFamily="49" charset="0"/>
              </a:rPr>
              <a:t>"Hola"</a:t>
            </a:r>
            <a:r>
              <a:rPr lang="es-AR" sz="2000" dirty="0">
                <a:solidFill>
                  <a:srgbClr val="000000"/>
                </a:solidFill>
                <a:latin typeface="Consolas" panose="020B0609020204030204" pitchFamily="49" charset="0"/>
              </a:rPr>
              <a:t>);</a:t>
            </a:r>
          </a:p>
          <a:p>
            <a:pPr marL="76200" indent="0">
              <a:spcBef>
                <a:spcPts val="100"/>
              </a:spcBef>
              <a:buNone/>
            </a:pPr>
            <a:r>
              <a:rPr lang="es-AR" sz="2000" dirty="0">
                <a:solidFill>
                  <a:srgbClr val="000000"/>
                </a:solidFill>
                <a:latin typeface="Consolas" panose="020B0609020204030204" pitchFamily="49" charset="0"/>
              </a:rPr>
              <a:t>    }</a:t>
            </a:r>
          </a:p>
          <a:p>
            <a:pPr marL="76200" indent="0">
              <a:spcBef>
                <a:spcPts val="100"/>
              </a:spcBef>
              <a:buNone/>
            </a:pPr>
            <a:r>
              <a:rPr lang="es-AR" sz="2000" dirty="0">
                <a:solidFill>
                  <a:srgbClr val="000000"/>
                </a:solidFill>
                <a:latin typeface="Consolas" panose="020B0609020204030204" pitchFamily="49" charset="0"/>
              </a:rPr>
              <a:t>}</a:t>
            </a: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241286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Métodos (1/2)</a:t>
            </a:r>
          </a:p>
        </p:txBody>
      </p:sp>
      <p:sp>
        <p:nvSpPr>
          <p:cNvPr id="3" name="Marcador de contenido 2"/>
          <p:cNvSpPr>
            <a:spLocks noGrp="1"/>
          </p:cNvSpPr>
          <p:nvPr>
            <p:ph idx="1"/>
          </p:nvPr>
        </p:nvSpPr>
        <p:spPr>
          <a:xfrm>
            <a:off x="680321" y="3889829"/>
            <a:ext cx="10742422" cy="2264228"/>
          </a:xfrm>
        </p:spPr>
        <p:txBody>
          <a:bodyPr>
            <a:normAutofit/>
          </a:bodyPr>
          <a:lstStyle/>
          <a:p>
            <a:pPr>
              <a:defRPr/>
            </a:pPr>
            <a:r>
              <a:rPr lang="es-ES" sz="2800" dirty="0">
                <a:effectLst>
                  <a:outerShdw blurRad="38100" dist="38100" dir="2700000" algn="tl">
                    <a:srgbClr val="000000">
                      <a:alpha val="43137"/>
                    </a:srgbClr>
                  </a:outerShdw>
                </a:effectLst>
                <a:latin typeface="Franklin Gothic Medium" panose="020B0603020102020204" pitchFamily="34" charset="0"/>
              </a:rPr>
              <a:t>Dónde el identificador representa el nombre del </a:t>
            </a:r>
            <a:r>
              <a:rPr lang="es-ES" sz="2800" dirty="0" err="1">
                <a:effectLst>
                  <a:outerShdw blurRad="38100" dist="38100" dir="2700000" algn="tl">
                    <a:srgbClr val="000000">
                      <a:alpha val="43137"/>
                    </a:srgbClr>
                  </a:outerShdw>
                </a:effectLst>
                <a:latin typeface="Franklin Gothic Medium" panose="020B0603020102020204" pitchFamily="34" charset="0"/>
              </a:rPr>
              <a:t>NameSpace</a:t>
            </a:r>
            <a:r>
              <a:rPr lang="es-ES" sz="2800" dirty="0">
                <a:effectLst>
                  <a:outerShdw blurRad="38100" dist="38100" dir="2700000" algn="tl">
                    <a:srgbClr val="000000">
                      <a:alpha val="43137"/>
                    </a:srgbClr>
                  </a:outerShdw>
                </a:effectLst>
                <a:latin typeface="Franklin Gothic Medium" panose="020B0603020102020204" pitchFamily="34" charset="0"/>
              </a:rPr>
              <a:t>.</a:t>
            </a:r>
          </a:p>
          <a:p>
            <a:pPr>
              <a:defRPr/>
            </a:pPr>
            <a:endParaRPr lang="es-ES"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Dicho nombre respeta la misma convención que las clases.</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75543"/>
            <a:ext cx="10588693" cy="1393368"/>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err="1">
                <a:solidFill>
                  <a:srgbClr val="0000FF"/>
                </a:solidFill>
                <a:latin typeface="Arial Narrow" panose="020B0606020202030204" pitchFamily="34" charset="0"/>
                <a:cs typeface="Times New Roman" panose="02020603050405020304" pitchFamily="18" charset="0"/>
              </a:rPr>
              <a:t>namespace</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chemeClr val="bg1"/>
                </a:solidFill>
                <a:latin typeface="Arial Narrow" panose="020B0606020202030204" pitchFamily="34" charset="0"/>
                <a:cs typeface="Times New Roman" panose="02020603050405020304" pitchFamily="18" charset="0"/>
              </a:rPr>
              <a:t>Identificador</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Miembros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endParaRPr lang="es-AR" altLang="es-AR" sz="2000" b="1" dirty="0">
              <a:solidFill>
                <a:srgbClr val="000000"/>
              </a:solidFill>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57153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Miembros</a:t>
            </a:r>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014345621"/>
              </p:ext>
            </p:extLst>
          </p:nvPr>
        </p:nvGraphicFramePr>
        <p:xfrm>
          <a:off x="681038" y="2336800"/>
          <a:ext cx="9613900" cy="3805092"/>
        </p:xfrm>
        <a:graphic>
          <a:graphicData uri="http://schemas.openxmlformats.org/drawingml/2006/table">
            <a:tbl>
              <a:tblPr firstRow="1" bandRow="1">
                <a:tableStyleId>{5C22544A-7EE6-4342-B048-85BDC9FD1C3A}</a:tableStyleId>
              </a:tblPr>
              <a:tblGrid>
                <a:gridCol w="9613900">
                  <a:extLst>
                    <a:ext uri="{9D8B030D-6E8A-4147-A177-3AD203B41FA5}">
                      <a16:colId xmlns:a16="http://schemas.microsoft.com/office/drawing/2014/main" val="20000"/>
                    </a:ext>
                  </a:extLst>
                </a:gridCol>
              </a:tblGrid>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chemeClr val="tx1"/>
                          </a:solidFill>
                          <a:effectLst/>
                          <a:latin typeface="Franklin Gothic Medium" pitchFamily="34" charset="0"/>
                        </a:rPr>
                        <a:t>Pueden contener ...</a:t>
                      </a:r>
                    </a:p>
                  </a:txBody>
                  <a:tcPr marL="90000" marR="90000" marT="46802" marB="46802" horzOverflow="overflow"/>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Clases</a:t>
                      </a:r>
                    </a:p>
                  </a:txBody>
                  <a:tcPr marL="90000" marR="90000" marT="46802" marB="46802" horzOverflow="overflow"/>
                </a:tc>
                <a:extLst>
                  <a:ext uri="{0D108BD9-81ED-4DB2-BD59-A6C34878D82A}">
                    <a16:rowId xmlns:a16="http://schemas.microsoft.com/office/drawing/2014/main" val="10001"/>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Delegados</a:t>
                      </a:r>
                    </a:p>
                  </a:txBody>
                  <a:tcPr marL="90000" marR="90000" marT="46802" marB="46802" horzOverflow="overflow"/>
                </a:tc>
                <a:extLst>
                  <a:ext uri="{0D108BD9-81ED-4DB2-BD59-A6C34878D82A}">
                    <a16:rowId xmlns:a16="http://schemas.microsoft.com/office/drawing/2014/main" val="10002"/>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Enumeraciones</a:t>
                      </a:r>
                    </a:p>
                  </a:txBody>
                  <a:tcPr marL="90000" marR="90000" marT="46802" marB="46802" horzOverflow="overflow"/>
                </a:tc>
                <a:extLst>
                  <a:ext uri="{0D108BD9-81ED-4DB2-BD59-A6C34878D82A}">
                    <a16:rowId xmlns:a16="http://schemas.microsoft.com/office/drawing/2014/main" val="10003"/>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Interfaces</a:t>
                      </a:r>
                    </a:p>
                  </a:txBody>
                  <a:tcPr marL="90000" marR="90000" marT="46802" marB="46802" horzOverflow="overflow"/>
                </a:tc>
                <a:extLst>
                  <a:ext uri="{0D108BD9-81ED-4DB2-BD59-A6C34878D82A}">
                    <a16:rowId xmlns:a16="http://schemas.microsoft.com/office/drawing/2014/main" val="10004"/>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Estructuras</a:t>
                      </a:r>
                    </a:p>
                  </a:txBody>
                  <a:tcPr marL="90000" marR="90000" marT="46802" marB="46802" horzOverflow="overflow"/>
                </a:tc>
                <a:extLst>
                  <a:ext uri="{0D108BD9-81ED-4DB2-BD59-A6C34878D82A}">
                    <a16:rowId xmlns:a16="http://schemas.microsoft.com/office/drawing/2014/main" val="10005"/>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Namespaces</a:t>
                      </a:r>
                    </a:p>
                  </a:txBody>
                  <a:tcPr marL="90000" marR="90000" marT="46802" marB="46802" horzOverflow="overflow"/>
                </a:tc>
                <a:extLst>
                  <a:ext uri="{0D108BD9-81ED-4DB2-BD59-A6C34878D82A}">
                    <a16:rowId xmlns:a16="http://schemas.microsoft.com/office/drawing/2014/main" val="10006"/>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Directivas using</a:t>
                      </a:r>
                    </a:p>
                  </a:txBody>
                  <a:tcPr marL="90000" marR="90000" marT="46802" marB="46802" horzOverflow="overflow"/>
                </a:tc>
                <a:extLst>
                  <a:ext uri="{0D108BD9-81ED-4DB2-BD59-A6C34878D82A}">
                    <a16:rowId xmlns:a16="http://schemas.microsoft.com/office/drawing/2014/main" val="10007"/>
                  </a:ext>
                </a:extLst>
              </a:tr>
              <a:tr h="370840">
                <a:tc>
                  <a:txBody>
                    <a:bodyPr/>
                    <a:lstStyle/>
                    <a:p>
                      <a:pPr marL="0" marR="0" lvl="0" indent="0" algn="l" defTabSz="914400" rtl="0" eaLnBrk="1" fontAlgn="base" latinLnBrk="0" hangingPunct="1">
                        <a:lnSpc>
                          <a:spcPct val="90000"/>
                        </a:lnSpc>
                        <a:spcBef>
                          <a:spcPct val="25000"/>
                        </a:spcBef>
                        <a:spcAft>
                          <a:spcPct val="0"/>
                        </a:spcAft>
                        <a:buClr>
                          <a:schemeClr val="tx2"/>
                        </a:buClr>
                        <a:buSzPct val="75000"/>
                        <a:buFont typeface="Wingdings" pitchFamily="2" charset="2"/>
                        <a:buNone/>
                        <a:tabLst/>
                      </a:pPr>
                      <a:r>
                        <a:rPr kumimoji="0" lang="es-ES" sz="2400" b="0" i="0" u="none" strike="noStrike" cap="none" normalizeH="0" baseline="0" dirty="0">
                          <a:ln>
                            <a:noFill/>
                          </a:ln>
                          <a:solidFill>
                            <a:srgbClr val="9D360E"/>
                          </a:solidFill>
                          <a:effectLst/>
                          <a:latin typeface="Franklin Gothic Medium" pitchFamily="34" charset="0"/>
                        </a:rPr>
                        <a:t>Directivas Alias</a:t>
                      </a:r>
                    </a:p>
                  </a:txBody>
                  <a:tcPr marL="90000" marR="90000" marT="46802" marB="46802" horzOverflow="overflow"/>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404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327375" y="6529588"/>
            <a:ext cx="8319752" cy="2575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p:cNvSpPr/>
          <p:nvPr/>
        </p:nvSpPr>
        <p:spPr>
          <a:xfrm>
            <a:off x="1456164" y="6284892"/>
            <a:ext cx="8064000" cy="23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riángulo isósceles 6"/>
          <p:cNvSpPr/>
          <p:nvPr/>
        </p:nvSpPr>
        <p:spPr>
          <a:xfrm>
            <a:off x="1211890" y="432333"/>
            <a:ext cx="8550721" cy="1044775"/>
          </a:xfrm>
          <a:prstGeom prst="triangle">
            <a:avLst>
              <a:gd name="adj" fmla="val 50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4000" b="1" dirty="0">
                <a:effectLst>
                  <a:outerShdw blurRad="38100" dist="38100" dir="2700000" algn="tl">
                    <a:srgbClr val="000000">
                      <a:alpha val="43137"/>
                    </a:srgbClr>
                  </a:outerShdw>
                </a:effectLst>
              </a:rPr>
              <a:t>PILARES</a:t>
            </a:r>
          </a:p>
        </p:txBody>
      </p:sp>
      <p:sp>
        <p:nvSpPr>
          <p:cNvPr id="8" name="Rectángulo 7"/>
          <p:cNvSpPr/>
          <p:nvPr/>
        </p:nvSpPr>
        <p:spPr>
          <a:xfrm>
            <a:off x="2408349" y="1489985"/>
            <a:ext cx="669702" cy="4792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ABSTRACCIÓN</a:t>
            </a:r>
          </a:p>
        </p:txBody>
      </p:sp>
      <p:sp>
        <p:nvSpPr>
          <p:cNvPr id="9" name="Rectángulo 8"/>
          <p:cNvSpPr/>
          <p:nvPr/>
        </p:nvSpPr>
        <p:spPr>
          <a:xfrm>
            <a:off x="3695385"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ENCAPSULAMIENTO</a:t>
            </a:r>
          </a:p>
        </p:txBody>
      </p:sp>
      <p:sp>
        <p:nvSpPr>
          <p:cNvPr id="10" name="Rectángulo 9"/>
          <p:cNvSpPr/>
          <p:nvPr/>
        </p:nvSpPr>
        <p:spPr>
          <a:xfrm>
            <a:off x="6604308" y="1489985"/>
            <a:ext cx="669702" cy="4791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HERENCIA</a:t>
            </a:r>
          </a:p>
        </p:txBody>
      </p:sp>
      <p:sp>
        <p:nvSpPr>
          <p:cNvPr id="11" name="Rectángulo 10"/>
          <p:cNvSpPr/>
          <p:nvPr/>
        </p:nvSpPr>
        <p:spPr>
          <a:xfrm>
            <a:off x="7891344" y="1489985"/>
            <a:ext cx="669702" cy="4790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wordArtVert" rtlCol="0" anchor="ctr"/>
          <a:lstStyle/>
          <a:p>
            <a:pPr algn="ctr"/>
            <a:r>
              <a:rPr lang="es-AR" b="1" dirty="0">
                <a:effectLst>
                  <a:outerShdw blurRad="38100" dist="38100" dir="2700000" algn="tl">
                    <a:srgbClr val="000000">
                      <a:alpha val="43137"/>
                    </a:srgbClr>
                  </a:outerShdw>
                </a:effectLst>
              </a:rPr>
              <a:t>POLIMORFISMO</a:t>
            </a:r>
          </a:p>
        </p:txBody>
      </p:sp>
    </p:spTree>
    <p:extLst>
      <p:ext uri="{BB962C8B-B14F-4D97-AF65-F5344CB8AC3E}">
        <p14:creationId xmlns:p14="http://schemas.microsoft.com/office/powerpoint/2010/main" val="399703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Abstracción</a:t>
            </a:r>
          </a:p>
        </p:txBody>
      </p:sp>
      <p:sp>
        <p:nvSpPr>
          <p:cNvPr id="3" name="Marcador de contenido 2"/>
          <p:cNvSpPr>
            <a:spLocks noGrp="1"/>
          </p:cNvSpPr>
          <p:nvPr>
            <p:ph idx="1"/>
          </p:nvPr>
        </p:nvSpPr>
        <p:spPr>
          <a:xfrm>
            <a:off x="680321" y="2336873"/>
            <a:ext cx="9613861" cy="3982040"/>
          </a:xfrm>
        </p:spPr>
        <p:txBody>
          <a:bodyPr>
            <a:normAutofit fontScale="92500" lnSpcReduction="10000"/>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Ignorancia selectiva.</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Decide qué es importante y qué no lo 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Se enfoca en lo que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Ignora lo que no es importante.</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rPr>
              <a:t>Utiliza la encapsulación para reforzar la abstracción.</a:t>
            </a:r>
          </a:p>
          <a:p>
            <a:endParaRPr lang="es-AR" dirty="0"/>
          </a:p>
        </p:txBody>
      </p:sp>
    </p:spTree>
    <p:extLst>
      <p:ext uri="{BB962C8B-B14F-4D97-AF65-F5344CB8AC3E}">
        <p14:creationId xmlns:p14="http://schemas.microsoft.com/office/powerpoint/2010/main" val="141454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Encapsulamiento</a:t>
            </a:r>
          </a:p>
        </p:txBody>
      </p:sp>
      <p:sp>
        <p:nvSpPr>
          <p:cNvPr id="3" name="Marcador de contenido 2"/>
          <p:cNvSpPr>
            <a:spLocks noGrp="1"/>
          </p:cNvSpPr>
          <p:nvPr>
            <p:ph idx="1"/>
          </p:nvPr>
        </p:nvSpPr>
        <p:spPr/>
        <p:txBody>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Esta característica es la que denota la capacidad del objeto de responder a peticiones a través de sus </a:t>
            </a:r>
            <a:r>
              <a:rPr lang="es-AR" sz="2800" b="1" i="1" dirty="0">
                <a:effectLst>
                  <a:outerShdw blurRad="38100" dist="38100" dir="2700000" algn="tl">
                    <a:srgbClr val="000000">
                      <a:alpha val="43137"/>
                    </a:srgbClr>
                  </a:outerShdw>
                </a:effectLst>
                <a:latin typeface="Franklin Gothic Medium" panose="020B0603020102020204" pitchFamily="34" charset="0"/>
              </a:rPr>
              <a:t>métodos</a:t>
            </a:r>
            <a:r>
              <a:rPr lang="es-AR" sz="2800" dirty="0">
                <a:effectLst>
                  <a:outerShdw blurRad="38100" dist="38100" dir="2700000" algn="tl">
                    <a:srgbClr val="000000">
                      <a:alpha val="43137"/>
                    </a:srgbClr>
                  </a:outerShdw>
                </a:effectLst>
                <a:latin typeface="Franklin Gothic Medium" panose="020B0603020102020204" pitchFamily="34" charset="0"/>
              </a:rPr>
              <a:t> o </a:t>
            </a:r>
            <a:r>
              <a:rPr lang="es-AR" sz="2800" b="1" i="1" dirty="0">
                <a:effectLst>
                  <a:outerShdw blurRad="38100" dist="38100" dir="2700000" algn="tl">
                    <a:srgbClr val="000000">
                      <a:alpha val="43137"/>
                    </a:srgbClr>
                  </a:outerShdw>
                </a:effectLst>
                <a:latin typeface="Franklin Gothic Medium" panose="020B0603020102020204" pitchFamily="34" charset="0"/>
              </a:rPr>
              <a:t>propiedades</a:t>
            </a:r>
            <a:r>
              <a:rPr lang="es-AR" sz="2800" dirty="0">
                <a:effectLst>
                  <a:outerShdw blurRad="38100" dist="38100" dir="2700000" algn="tl">
                    <a:srgbClr val="000000">
                      <a:alpha val="43137"/>
                    </a:srgbClr>
                  </a:outerShdw>
                </a:effectLst>
                <a:latin typeface="Franklin Gothic Medium" panose="020B0603020102020204" pitchFamily="34" charset="0"/>
              </a:rPr>
              <a:t> sin la necesidad de exponer los medios utilizados para llegar a brindar estos resultados.</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rPr>
              <a:t>El exterior de la clase lo ve como una caja negra.</a:t>
            </a:r>
          </a:p>
          <a:p>
            <a:pPr marL="0" indent="0">
              <a:buNone/>
            </a:pPr>
            <a:endParaRPr lang="es-AR" dirty="0"/>
          </a:p>
        </p:txBody>
      </p:sp>
    </p:spTree>
    <p:extLst>
      <p:ext uri="{BB962C8B-B14F-4D97-AF65-F5344CB8AC3E}">
        <p14:creationId xmlns:p14="http://schemas.microsoft.com/office/powerpoint/2010/main" val="4169289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Herencia</a:t>
            </a:r>
          </a:p>
        </p:txBody>
      </p:sp>
      <p:sp>
        <p:nvSpPr>
          <p:cNvPr id="3" name="Marcador de contenido 2"/>
          <p:cNvSpPr>
            <a:spLocks noGrp="1"/>
          </p:cNvSpPr>
          <p:nvPr>
            <p:ph idx="1"/>
          </p:nvPr>
        </p:nvSpPr>
        <p:spPr>
          <a:xfrm>
            <a:off x="680321" y="2336873"/>
            <a:ext cx="9613861" cy="4323234"/>
          </a:xfrm>
        </p:spPr>
        <p:txBody>
          <a:bodyPr>
            <a:normAutofit/>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relación entre clases es del tipo “es un tipo de”.</a:t>
            </a:r>
          </a:p>
          <a:p>
            <a:pPr>
              <a:defRPr/>
            </a:pPr>
            <a:endParaRPr lang="es-CR" sz="28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Va de la generalización a la especialización.</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base o padre.</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Clase derivada o hija.</a:t>
            </a:r>
          </a:p>
          <a:p>
            <a:pPr>
              <a:defRPr/>
            </a:pPr>
            <a:endParaRPr lang="es-CR" sz="2200" dirty="0">
              <a:effectLst>
                <a:outerShdw blurRad="38100" dist="38100" dir="2700000" algn="tl">
                  <a:srgbClr val="000000">
                    <a:alpha val="43137"/>
                  </a:srgbClr>
                </a:outerShdw>
              </a:effectLst>
              <a:latin typeface="Franklin Gothic Medium" panose="020B0603020102020204" pitchFamily="34" charset="0"/>
            </a:endParaRP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Hereda la implementación.</a:t>
            </a:r>
          </a:p>
          <a:p>
            <a:pPr marL="0" indent="0">
              <a:buNone/>
            </a:pPr>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3918250341"/>
              </p:ext>
            </p:extLst>
          </p:nvPr>
        </p:nvGraphicFramePr>
        <p:xfrm>
          <a:off x="8902065" y="3112346"/>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Figura</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3281183795"/>
              </p:ext>
            </p:extLst>
          </p:nvPr>
        </p:nvGraphicFramePr>
        <p:xfrm>
          <a:off x="8896349" y="4796366"/>
          <a:ext cx="3086101" cy="741680"/>
        </p:xfrm>
        <a:graphic>
          <a:graphicData uri="http://schemas.openxmlformats.org/drawingml/2006/table">
            <a:tbl>
              <a:tblPr firstRow="1" bandRow="1">
                <a:tableStyleId>{5C22544A-7EE6-4342-B048-85BDC9FD1C3A}</a:tableStyleId>
              </a:tblPr>
              <a:tblGrid>
                <a:gridCol w="3086101">
                  <a:extLst>
                    <a:ext uri="{9D8B030D-6E8A-4147-A177-3AD203B41FA5}">
                      <a16:colId xmlns:a16="http://schemas.microsoft.com/office/drawing/2014/main" val="20000"/>
                    </a:ext>
                  </a:extLst>
                </a:gridCol>
              </a:tblGrid>
              <a:tr h="370840">
                <a:tc>
                  <a:txBody>
                    <a:bodyPr/>
                    <a:lstStyle/>
                    <a:p>
                      <a:r>
                        <a:rPr lang="es-AR" dirty="0"/>
                        <a:t>Círculo</a:t>
                      </a:r>
                    </a:p>
                  </a:txBody>
                  <a:tcPr/>
                </a:tc>
                <a:extLst>
                  <a:ext uri="{0D108BD9-81ED-4DB2-BD59-A6C34878D82A}">
                    <a16:rowId xmlns:a16="http://schemas.microsoft.com/office/drawing/2014/main" val="10000"/>
                  </a:ext>
                </a:extLst>
              </a:tr>
              <a:tr h="370840">
                <a:tc>
                  <a:txBody>
                    <a:bodyPr/>
                    <a:lstStyle/>
                    <a:p>
                      <a:endParaRPr lang="es-AR" dirty="0"/>
                    </a:p>
                  </a:txBody>
                  <a:tcPr/>
                </a:tc>
                <a:extLst>
                  <a:ext uri="{0D108BD9-81ED-4DB2-BD59-A6C34878D82A}">
                    <a16:rowId xmlns:a16="http://schemas.microsoft.com/office/drawing/2014/main" val="10001"/>
                  </a:ext>
                </a:extLst>
              </a:tr>
            </a:tbl>
          </a:graphicData>
        </a:graphic>
      </p:graphicFrame>
      <p:cxnSp>
        <p:nvCxnSpPr>
          <p:cNvPr id="9" name="Conector recto de flecha 8"/>
          <p:cNvCxnSpPr>
            <a:stCxn id="7" idx="0"/>
            <a:endCxn id="5" idx="2"/>
          </p:cNvCxnSpPr>
          <p:nvPr/>
        </p:nvCxnSpPr>
        <p:spPr>
          <a:xfrm flipV="1">
            <a:off x="10439399" y="4224866"/>
            <a:ext cx="3176"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0423567" y="4325950"/>
            <a:ext cx="1768433" cy="369332"/>
          </a:xfrm>
          <a:prstGeom prst="rect">
            <a:avLst/>
          </a:prstGeom>
          <a:noFill/>
        </p:spPr>
        <p:txBody>
          <a:bodyPr wrap="none" rtlCol="0">
            <a:spAutoFit/>
          </a:bodyPr>
          <a:lstStyle/>
          <a:p>
            <a:r>
              <a:rPr lang="es-AR" dirty="0"/>
              <a:t>“Es un tipo de”</a:t>
            </a:r>
          </a:p>
        </p:txBody>
      </p:sp>
    </p:spTree>
    <p:extLst>
      <p:ext uri="{BB962C8B-B14F-4D97-AF65-F5344CB8AC3E}">
        <p14:creationId xmlns:p14="http://schemas.microsoft.com/office/powerpoint/2010/main" val="156234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2" presetClass="emph" presetSubtype="0" fill="hold" nodeType="clickEffect">
                                  <p:stCondLst>
                                    <p:cond delay="0"/>
                                  </p:stCondLst>
                                  <p:childTnLst>
                                    <p:animRot by="120000">
                                      <p:cBhvr>
                                        <p:cTn id="17" dur="100" fill="hold">
                                          <p:stCondLst>
                                            <p:cond delay="0"/>
                                          </p:stCondLst>
                                        </p:cTn>
                                        <p:tgtEl>
                                          <p:spTgt spid="9"/>
                                        </p:tgtEl>
                                        <p:attrNameLst>
                                          <p:attrName>r</p:attrName>
                                        </p:attrNameLst>
                                      </p:cBhvr>
                                    </p:animRot>
                                    <p:animRot by="-240000">
                                      <p:cBhvr>
                                        <p:cTn id="18" dur="200" fill="hold">
                                          <p:stCondLst>
                                            <p:cond delay="200"/>
                                          </p:stCondLst>
                                        </p:cTn>
                                        <p:tgtEl>
                                          <p:spTgt spid="9"/>
                                        </p:tgtEl>
                                        <p:attrNameLst>
                                          <p:attrName>r</p:attrName>
                                        </p:attrNameLst>
                                      </p:cBhvr>
                                    </p:animRot>
                                    <p:animRot by="240000">
                                      <p:cBhvr>
                                        <p:cTn id="19" dur="200" fill="hold">
                                          <p:stCondLst>
                                            <p:cond delay="400"/>
                                          </p:stCondLst>
                                        </p:cTn>
                                        <p:tgtEl>
                                          <p:spTgt spid="9"/>
                                        </p:tgtEl>
                                        <p:attrNameLst>
                                          <p:attrName>r</p:attrName>
                                        </p:attrNameLst>
                                      </p:cBhvr>
                                    </p:animRot>
                                    <p:animRot by="-240000">
                                      <p:cBhvr>
                                        <p:cTn id="20" dur="200" fill="hold">
                                          <p:stCondLst>
                                            <p:cond delay="600"/>
                                          </p:stCondLst>
                                        </p:cTn>
                                        <p:tgtEl>
                                          <p:spTgt spid="9"/>
                                        </p:tgtEl>
                                        <p:attrNameLst>
                                          <p:attrName>r</p:attrName>
                                        </p:attrNameLst>
                                      </p:cBhvr>
                                    </p:animRot>
                                    <p:animRot by="120000">
                                      <p:cBhvr>
                                        <p:cTn id="21" dur="200" fill="hold">
                                          <p:stCondLst>
                                            <p:cond delay="800"/>
                                          </p:stCondLst>
                                        </p:cTn>
                                        <p:tgtEl>
                                          <p:spTgt spid="9"/>
                                        </p:tgtEl>
                                        <p:attrNameLst>
                                          <p:attrName>r</p:attrName>
                                        </p:attrNameLst>
                                      </p:cBhvr>
                                    </p:animRot>
                                  </p:childTnLst>
                                </p:cTn>
                              </p:par>
                              <p:par>
                                <p:cTn id="22" presetID="32" presetClass="emph" presetSubtype="0" fill="hold" grpId="0" nodeType="withEffect">
                                  <p:stCondLst>
                                    <p:cond delay="0"/>
                                  </p:stCondLst>
                                  <p:childTnLst>
                                    <p:animRot by="120000">
                                      <p:cBhvr>
                                        <p:cTn id="23" dur="100" fill="hold">
                                          <p:stCondLst>
                                            <p:cond delay="0"/>
                                          </p:stCondLst>
                                        </p:cTn>
                                        <p:tgtEl>
                                          <p:spTgt spid="11"/>
                                        </p:tgtEl>
                                        <p:attrNameLst>
                                          <p:attrName>r</p:attrName>
                                        </p:attrNameLst>
                                      </p:cBhvr>
                                    </p:animRot>
                                    <p:animRot by="-240000">
                                      <p:cBhvr>
                                        <p:cTn id="24" dur="200" fill="hold">
                                          <p:stCondLst>
                                            <p:cond delay="200"/>
                                          </p:stCondLst>
                                        </p:cTn>
                                        <p:tgtEl>
                                          <p:spTgt spid="11"/>
                                        </p:tgtEl>
                                        <p:attrNameLst>
                                          <p:attrName>r</p:attrName>
                                        </p:attrNameLst>
                                      </p:cBhvr>
                                    </p:animRot>
                                    <p:animRot by="240000">
                                      <p:cBhvr>
                                        <p:cTn id="25" dur="200" fill="hold">
                                          <p:stCondLst>
                                            <p:cond delay="400"/>
                                          </p:stCondLst>
                                        </p:cTn>
                                        <p:tgtEl>
                                          <p:spTgt spid="11"/>
                                        </p:tgtEl>
                                        <p:attrNameLst>
                                          <p:attrName>r</p:attrName>
                                        </p:attrNameLst>
                                      </p:cBhvr>
                                    </p:animRot>
                                    <p:animRot by="-240000">
                                      <p:cBhvr>
                                        <p:cTn id="26" dur="200" fill="hold">
                                          <p:stCondLst>
                                            <p:cond delay="600"/>
                                          </p:stCondLst>
                                        </p:cTn>
                                        <p:tgtEl>
                                          <p:spTgt spid="11"/>
                                        </p:tgtEl>
                                        <p:attrNameLst>
                                          <p:attrName>r</p:attrName>
                                        </p:attrNameLst>
                                      </p:cBhvr>
                                    </p:animRot>
                                    <p:animRot by="120000">
                                      <p:cBhvr>
                                        <p:cTn id="27" dur="200" fill="hold">
                                          <p:stCondLst>
                                            <p:cond delay="80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Polimorfismo</a:t>
            </a:r>
          </a:p>
        </p:txBody>
      </p:sp>
      <p:sp>
        <p:nvSpPr>
          <p:cNvPr id="3" name="Marcador de contenido 2"/>
          <p:cNvSpPr>
            <a:spLocks noGrp="1"/>
          </p:cNvSpPr>
          <p:nvPr>
            <p:ph idx="1"/>
          </p:nvPr>
        </p:nvSpPr>
        <p:spPr>
          <a:xfrm>
            <a:off x="680321" y="2173097"/>
            <a:ext cx="9613861" cy="3599316"/>
          </a:xfrm>
        </p:spPr>
        <p:txBody>
          <a:bodyPr/>
          <a:lstStyle/>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definición del método reside en la clase base o padre.</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implementación del método reside en la clase derivada o hija.</a:t>
            </a:r>
          </a:p>
          <a:p>
            <a:pPr>
              <a:defRPr/>
            </a:pPr>
            <a:r>
              <a:rPr lang="es-CR" sz="2800" dirty="0">
                <a:effectLst>
                  <a:outerShdw blurRad="38100" dist="38100" dir="2700000" algn="tl">
                    <a:srgbClr val="000000">
                      <a:alpha val="43137"/>
                    </a:srgbClr>
                  </a:outerShdw>
                </a:effectLst>
                <a:latin typeface="Franklin Gothic Medium" panose="020B0603020102020204" pitchFamily="34" charset="0"/>
              </a:rPr>
              <a:t>La invocación es resuelta al momento de la ejecución.</a:t>
            </a:r>
          </a:p>
          <a:p>
            <a:endParaRPr lang="es-AR" dirty="0"/>
          </a:p>
        </p:txBody>
      </p:sp>
      <p:graphicFrame>
        <p:nvGraphicFramePr>
          <p:cNvPr id="5" name="Tabla 4"/>
          <p:cNvGraphicFramePr>
            <a:graphicFrameLocks noGrp="1"/>
          </p:cNvGraphicFramePr>
          <p:nvPr>
            <p:extLst>
              <p:ext uri="{D42A27DB-BD31-4B8C-83A1-F6EECF244321}">
                <p14:modId xmlns:p14="http://schemas.microsoft.com/office/powerpoint/2010/main" val="4063217099"/>
              </p:ext>
            </p:extLst>
          </p:nvPr>
        </p:nvGraphicFramePr>
        <p:xfrm>
          <a:off x="4284047" y="408370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Figura</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39388746"/>
              </p:ext>
            </p:extLst>
          </p:nvPr>
        </p:nvGraphicFramePr>
        <p:xfrm>
          <a:off x="301175" y="4563659"/>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Círculo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4251432180"/>
              </p:ext>
            </p:extLst>
          </p:nvPr>
        </p:nvGraphicFramePr>
        <p:xfrm>
          <a:off x="8753672" y="493214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Cuadrado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graphicFrame>
        <p:nvGraphicFramePr>
          <p:cNvPr id="8" name="Tabla 7"/>
          <p:cNvGraphicFramePr>
            <a:graphicFrameLocks noGrp="1"/>
          </p:cNvGraphicFramePr>
          <p:nvPr>
            <p:extLst>
              <p:ext uri="{D42A27DB-BD31-4B8C-83A1-F6EECF244321}">
                <p14:modId xmlns:p14="http://schemas.microsoft.com/office/powerpoint/2010/main" val="41472650"/>
              </p:ext>
            </p:extLst>
          </p:nvPr>
        </p:nvGraphicFramePr>
        <p:xfrm>
          <a:off x="4980083" y="5639558"/>
          <a:ext cx="3081020" cy="1112520"/>
        </p:xfrm>
        <a:graphic>
          <a:graphicData uri="http://schemas.openxmlformats.org/drawingml/2006/table">
            <a:tbl>
              <a:tblPr firstRow="1" bandRow="1">
                <a:tableStyleId>{5C22544A-7EE6-4342-B048-85BDC9FD1C3A}</a:tableStyleId>
              </a:tblPr>
              <a:tblGrid>
                <a:gridCol w="3081020">
                  <a:extLst>
                    <a:ext uri="{9D8B030D-6E8A-4147-A177-3AD203B41FA5}">
                      <a16:colId xmlns:a16="http://schemas.microsoft.com/office/drawing/2014/main" val="20000"/>
                    </a:ext>
                  </a:extLst>
                </a:gridCol>
              </a:tblGrid>
              <a:tr h="370840">
                <a:tc>
                  <a:txBody>
                    <a:bodyPr/>
                    <a:lstStyle/>
                    <a:p>
                      <a:r>
                        <a:rPr lang="es-AR" dirty="0"/>
                        <a:t>Triangulo</a:t>
                      </a:r>
                    </a:p>
                  </a:txBody>
                  <a:tcPr/>
                </a:tc>
                <a:extLst>
                  <a:ext uri="{0D108BD9-81ED-4DB2-BD59-A6C34878D82A}">
                    <a16:rowId xmlns:a16="http://schemas.microsoft.com/office/drawing/2014/main" val="10000"/>
                  </a:ext>
                </a:extLst>
              </a:tr>
              <a:tr h="370840">
                <a:tc>
                  <a:txBody>
                    <a:bodyPr/>
                    <a:lstStyle/>
                    <a:p>
                      <a:r>
                        <a:rPr lang="es-AR" dirty="0" err="1"/>
                        <a:t>area</a:t>
                      </a:r>
                      <a:r>
                        <a:rPr lang="es-AR" dirty="0"/>
                        <a:t>() : </a:t>
                      </a:r>
                      <a:r>
                        <a:rPr lang="es-AR" dirty="0" err="1"/>
                        <a:t>void</a:t>
                      </a:r>
                      <a:endParaRPr lang="es-AR" dirty="0"/>
                    </a:p>
                  </a:txBody>
                  <a:tcPr/>
                </a:tc>
                <a:extLst>
                  <a:ext uri="{0D108BD9-81ED-4DB2-BD59-A6C34878D82A}">
                    <a16:rowId xmlns:a16="http://schemas.microsoft.com/office/drawing/2014/main" val="10001"/>
                  </a:ext>
                </a:extLst>
              </a:tr>
              <a:tr h="370840">
                <a:tc>
                  <a:txBody>
                    <a:bodyPr/>
                    <a:lstStyle/>
                    <a:p>
                      <a:r>
                        <a:rPr lang="es-AR" dirty="0" err="1"/>
                        <a:t>perimetro</a:t>
                      </a:r>
                      <a:r>
                        <a:rPr lang="es-AR" dirty="0"/>
                        <a:t>() : </a:t>
                      </a:r>
                      <a:r>
                        <a:rPr lang="es-AR" dirty="0" err="1"/>
                        <a:t>void</a:t>
                      </a:r>
                      <a:endParaRPr lang="es-AR" dirty="0"/>
                    </a:p>
                  </a:txBody>
                  <a:tcPr/>
                </a:tc>
                <a:extLst>
                  <a:ext uri="{0D108BD9-81ED-4DB2-BD59-A6C34878D82A}">
                    <a16:rowId xmlns:a16="http://schemas.microsoft.com/office/drawing/2014/main" val="10002"/>
                  </a:ext>
                </a:extLst>
              </a:tr>
            </a:tbl>
          </a:graphicData>
        </a:graphic>
      </p:graphicFrame>
      <p:cxnSp>
        <p:nvCxnSpPr>
          <p:cNvPr id="10" name="Conector recto de flecha 9"/>
          <p:cNvCxnSpPr>
            <a:stCxn id="7" idx="0"/>
            <a:endCxn id="5" idx="3"/>
          </p:cNvCxnSpPr>
          <p:nvPr/>
        </p:nvCxnSpPr>
        <p:spPr>
          <a:xfrm flipH="1" flipV="1">
            <a:off x="7365067" y="4639968"/>
            <a:ext cx="2929115" cy="292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p:cNvCxnSpPr>
            <a:stCxn id="6" idx="3"/>
            <a:endCxn id="5" idx="1"/>
          </p:cNvCxnSpPr>
          <p:nvPr/>
        </p:nvCxnSpPr>
        <p:spPr>
          <a:xfrm flipV="1">
            <a:off x="3382195" y="4639968"/>
            <a:ext cx="901852" cy="479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8" idx="0"/>
            <a:endCxn id="5" idx="2"/>
          </p:cNvCxnSpPr>
          <p:nvPr/>
        </p:nvCxnSpPr>
        <p:spPr>
          <a:xfrm flipH="1" flipV="1">
            <a:off x="5824557" y="5196228"/>
            <a:ext cx="696036" cy="44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73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una clase?</a:t>
            </a:r>
            <a:endParaRPr lang="es-AR" dirty="0"/>
          </a:p>
        </p:txBody>
      </p:sp>
      <p:sp>
        <p:nvSpPr>
          <p:cNvPr id="3" name="Marcador de contenido 2"/>
          <p:cNvSpPr>
            <a:spLocks noGrp="1"/>
          </p:cNvSpPr>
          <p:nvPr>
            <p:ph idx="1"/>
          </p:nvPr>
        </p:nvSpPr>
        <p:spPr/>
        <p:txBody>
          <a:bodyPr>
            <a:noAutofit/>
          </a:bodyPr>
          <a:lstStyle/>
          <a:p>
            <a:pPr>
              <a:defRPr/>
            </a:pPr>
            <a:r>
              <a:rPr lang="es-AR" sz="2800" dirty="0">
                <a:effectLst>
                  <a:outerShdw blurRad="38100" dist="38100" dir="2700000" algn="tl">
                    <a:srgbClr val="000000">
                      <a:alpha val="43137"/>
                    </a:srgbClr>
                  </a:outerShdw>
                </a:effectLst>
                <a:latin typeface="Franklin Gothic Medium" panose="020B0603020102020204" pitchFamily="34" charset="0"/>
              </a:rPr>
              <a:t>Una clase </a:t>
            </a: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Clasificación.</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Clasificamos en base a comportamientos y atributos comunes.</a:t>
            </a:r>
          </a:p>
          <a:p>
            <a:pPr>
              <a:defRPr/>
            </a:pP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A partir de la clasificación se crea un vocabulario.</a:t>
            </a:r>
          </a:p>
          <a:p>
            <a:pPr>
              <a:defRPr/>
            </a:pPr>
            <a:endPar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a:p>
            <a:pPr>
              <a:defRPr/>
            </a:pPr>
            <a:r>
              <a:rPr lang="es-ES" sz="2800" dirty="0">
                <a:effectLst>
                  <a:outerShdw blurRad="38100" dist="38100" dir="2700000" algn="tl">
                    <a:srgbClr val="000000">
                      <a:alpha val="43137"/>
                    </a:srgbClr>
                  </a:outerShdw>
                </a:effectLst>
                <a:latin typeface="Franklin Gothic Medium" panose="020B0603020102020204" pitchFamily="34" charset="0"/>
                <a:sym typeface="Wingdings" pitchFamily="2" charset="2"/>
              </a:rPr>
              <a:t>Es una abstracción de un objeto.</a:t>
            </a:r>
            <a:endParaRPr lang="es-AR" sz="2800" dirty="0">
              <a:effectLst>
                <a:outerShdw blurRad="38100" dist="38100" dir="2700000" algn="tl">
                  <a:srgbClr val="000000">
                    <a:alpha val="43137"/>
                  </a:srgbClr>
                </a:outerShdw>
              </a:effectLst>
              <a:latin typeface="Franklin Gothic Medium" panose="020B0603020102020204" pitchFamily="34" charset="0"/>
              <a:sym typeface="Wingdings" pitchFamily="2" charset="2"/>
            </a:endParaRPr>
          </a:p>
        </p:txBody>
      </p:sp>
    </p:spTree>
    <p:extLst>
      <p:ext uri="{BB962C8B-B14F-4D97-AF65-F5344CB8AC3E}">
        <p14:creationId xmlns:p14="http://schemas.microsoft.com/office/powerpoint/2010/main" val="241098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Sintaxis</a:t>
            </a:r>
          </a:p>
        </p:txBody>
      </p:sp>
      <p:sp>
        <p:nvSpPr>
          <p:cNvPr id="3" name="Marcador de contenido 2"/>
          <p:cNvSpPr>
            <a:spLocks noGrp="1"/>
          </p:cNvSpPr>
          <p:nvPr>
            <p:ph idx="1"/>
          </p:nvPr>
        </p:nvSpPr>
        <p:spPr>
          <a:xfrm>
            <a:off x="680321" y="3497939"/>
            <a:ext cx="9613861" cy="3338132"/>
          </a:xfrm>
        </p:spPr>
        <p:txBody>
          <a:bodyPr>
            <a:normAutofit lnSpcReduction="10000"/>
          </a:bodyPr>
          <a:lstStyle/>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modificador: Determina la accesibilidad que tendrán sobre ella otras clases.</a:t>
            </a:r>
          </a:p>
          <a:p>
            <a:pPr>
              <a:lnSpc>
                <a:spcPct val="80000"/>
              </a:lnSpc>
              <a:defRPr/>
            </a:pPr>
            <a:r>
              <a:rPr lang="es-ES" sz="2800" dirty="0" err="1">
                <a:effectLst>
                  <a:outerShdw blurRad="38100" dist="38100" dir="2700000" algn="tl">
                    <a:srgbClr val="000000">
                      <a:alpha val="43137"/>
                    </a:srgbClr>
                  </a:outerShdw>
                </a:effectLst>
                <a:latin typeface="Franklin Gothic Medium" panose="020B0603020102020204" pitchFamily="34" charset="0"/>
              </a:rPr>
              <a:t>class</a:t>
            </a:r>
            <a:r>
              <a:rPr lang="es-ES" sz="2800" dirty="0">
                <a:effectLst>
                  <a:outerShdw blurRad="38100" dist="38100" dir="2700000" algn="tl">
                    <a:srgbClr val="000000">
                      <a:alpha val="43137"/>
                    </a:srgbClr>
                  </a:outerShdw>
                </a:effectLst>
                <a:latin typeface="Franklin Gothic Medium" panose="020B0603020102020204" pitchFamily="34" charset="0"/>
              </a:rPr>
              <a:t>: Es una palabra reservada que le indica al compilador que el siguiente código es una clase. </a:t>
            </a:r>
          </a:p>
          <a:p>
            <a:pPr>
              <a:lnSpc>
                <a:spcPct val="80000"/>
              </a:lnSpc>
              <a:defRPr/>
            </a:pPr>
            <a:r>
              <a:rPr lang="es-ES" sz="2800" dirty="0">
                <a:effectLst>
                  <a:outerShdw blurRad="38100" dist="38100" dir="2700000" algn="tl">
                    <a:srgbClr val="000000">
                      <a:alpha val="43137"/>
                    </a:srgbClr>
                  </a:outerShdw>
                </a:effectLst>
                <a:latin typeface="Franklin Gothic Medium" panose="020B0603020102020204" pitchFamily="34" charset="0"/>
              </a:rPr>
              <a:t>Identificador: Indica el nombre de la clase.</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Los nombres deben ser sustantivos, con la primera letra en mayúscula y el resto en minúscula.</a:t>
            </a:r>
          </a:p>
          <a:p>
            <a:pPr lvl="1">
              <a:lnSpc>
                <a:spcPct val="80000"/>
              </a:lnSpc>
              <a:defRPr/>
            </a:pPr>
            <a:r>
              <a:rPr lang="es-ES" sz="2400" dirty="0">
                <a:effectLst>
                  <a:outerShdw blurRad="38100" dist="38100" dir="2700000" algn="tl">
                    <a:srgbClr val="000000">
                      <a:alpha val="43137"/>
                    </a:srgbClr>
                  </a:outerShdw>
                </a:effectLst>
                <a:latin typeface="Franklin Gothic Medium" panose="020B0603020102020204" pitchFamily="34" charset="0"/>
              </a:rPr>
              <a:t>Si el nombre es compuesto, las primeras letras de cada palabra en mayúsculas, las demás en minúsculas.  </a:t>
            </a:r>
          </a:p>
          <a:p>
            <a:pPr lvl="1">
              <a:lnSpc>
                <a:spcPct val="80000"/>
              </a:lnSpc>
              <a:buNone/>
              <a:defRPr/>
            </a:pPr>
            <a:r>
              <a:rPr lang="es-ES" sz="2400" dirty="0">
                <a:effectLst>
                  <a:outerShdw blurRad="38100" dist="38100" dir="2700000" algn="tl">
                    <a:srgbClr val="000000">
                      <a:alpha val="43137"/>
                    </a:srgbClr>
                  </a:outerShdw>
                </a:effectLst>
                <a:latin typeface="Franklin Gothic Medium" panose="020B0603020102020204" pitchFamily="34" charset="0"/>
              </a:rPr>
              <a:t>	Ejemplo: </a:t>
            </a:r>
            <a:r>
              <a:rPr lang="es-ES" sz="2400" dirty="0" err="1">
                <a:effectLst>
                  <a:outerShdw blurRad="38100" dist="38100" dir="2700000" algn="tl">
                    <a:srgbClr val="000000">
                      <a:alpha val="43137"/>
                    </a:srgbClr>
                  </a:outerShdw>
                </a:effectLst>
                <a:latin typeface="Franklin Gothic Medium" panose="020B0603020102020204" pitchFamily="34" charset="0"/>
              </a:rPr>
              <a:t>MiClase</a:t>
            </a:r>
            <a:endParaRPr lang="es-ES" sz="2400" dirty="0">
              <a:effectLst>
                <a:outerShdw blurRad="38100" dist="38100" dir="2700000" algn="tl">
                  <a:srgbClr val="000000">
                    <a:alpha val="43137"/>
                  </a:srgbClr>
                </a:outerShdw>
              </a:effectLst>
              <a:latin typeface="Franklin Gothic Medium" panose="020B0603020102020204" pitchFamily="34" charset="0"/>
            </a:endParaRPr>
          </a:p>
        </p:txBody>
      </p:sp>
      <p:sp>
        <p:nvSpPr>
          <p:cNvPr id="4" name="Google Shape;408;p22"/>
          <p:cNvSpPr txBox="1">
            <a:spLocks/>
          </p:cNvSpPr>
          <p:nvPr/>
        </p:nvSpPr>
        <p:spPr>
          <a:xfrm>
            <a:off x="680321" y="2059800"/>
            <a:ext cx="10588693" cy="1336541"/>
          </a:xfrm>
          <a:prstGeom prst="rect">
            <a:avLst/>
          </a:prstGeom>
          <a:solidFill>
            <a:srgbClr val="FFFFFF"/>
          </a:solid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pPr marL="0" lvl="0" indent="0" defTabSz="914400" fontAlgn="base">
              <a:lnSpc>
                <a:spcPct val="100000"/>
              </a:lnSpc>
              <a:spcBef>
                <a:spcPct val="0"/>
              </a:spcBef>
              <a:spcAft>
                <a:spcPct val="0"/>
              </a:spcAft>
              <a:buClrTx/>
              <a:buSzTx/>
              <a:buNone/>
            </a:pPr>
            <a:r>
              <a:rPr lang="es-AR" altLang="es-AR" sz="2000" b="1" dirty="0">
                <a:solidFill>
                  <a:srgbClr val="0000FF"/>
                </a:solidFill>
                <a:latin typeface="Arial Narrow" panose="020B0606020202030204" pitchFamily="34" charset="0"/>
                <a:cs typeface="Times New Roman" panose="02020603050405020304" pitchFamily="18" charset="0"/>
              </a:rPr>
              <a:t>[modificador] </a:t>
            </a:r>
            <a:r>
              <a:rPr lang="es-AR" altLang="es-AR" sz="2000" b="1" dirty="0" err="1">
                <a:solidFill>
                  <a:srgbClr val="0000FF"/>
                </a:solidFill>
                <a:latin typeface="Arial Narrow" panose="020B0606020202030204" pitchFamily="34" charset="0"/>
                <a:cs typeface="Times New Roman" panose="02020603050405020304" pitchFamily="18" charset="0"/>
              </a:rPr>
              <a:t>class</a:t>
            </a:r>
            <a:r>
              <a:rPr lang="es-AR" altLang="es-AR" sz="2000" b="1" dirty="0">
                <a:solidFill>
                  <a:srgbClr val="0000FF"/>
                </a:solidFill>
                <a:latin typeface="Arial Narrow" panose="020B0606020202030204" pitchFamily="34" charset="0"/>
                <a:cs typeface="Times New Roman" panose="02020603050405020304" pitchFamily="18" charset="0"/>
              </a:rPr>
              <a:t> </a:t>
            </a:r>
            <a:r>
              <a:rPr lang="es-AR" altLang="es-AR" sz="2000" b="1" dirty="0">
                <a:solidFill>
                  <a:srgbClr val="00B0F0"/>
                </a:solidFill>
                <a:latin typeface="Arial Narrow" panose="020B0606020202030204" pitchFamily="34" charset="0"/>
                <a:cs typeface="Times New Roman" panose="02020603050405020304" pitchFamily="18" charset="0"/>
              </a:rPr>
              <a:t>Identificador</a:t>
            </a:r>
            <a:r>
              <a:rPr lang="es-AR" altLang="es-AR" sz="2000" b="1" dirty="0">
                <a:solidFill>
                  <a:srgbClr val="000000"/>
                </a:solidFill>
                <a:latin typeface="Arial Narrow" panose="020B0606020202030204" pitchFamily="34" charset="0"/>
                <a:cs typeface="Times New Roman" panose="02020603050405020304" pitchFamily="18" charset="0"/>
              </a:rPr>
              <a:t> </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        </a:t>
            </a:r>
            <a:r>
              <a:rPr lang="es-AR" altLang="es-AR" sz="2000" b="1" dirty="0">
                <a:solidFill>
                  <a:srgbClr val="66CC66"/>
                </a:solidFill>
                <a:latin typeface="Arial Narrow" panose="020B0606020202030204" pitchFamily="34" charset="0"/>
                <a:cs typeface="Times New Roman" panose="02020603050405020304" pitchFamily="18" charset="0"/>
              </a:rPr>
              <a:t>// miembros: atributos y métodos</a:t>
            </a:r>
          </a:p>
          <a:p>
            <a:pPr marL="0" lvl="0" indent="0" defTabSz="914400" fontAlgn="base">
              <a:lnSpc>
                <a:spcPct val="100000"/>
              </a:lnSpc>
              <a:spcBef>
                <a:spcPct val="0"/>
              </a:spcBef>
              <a:spcAft>
                <a:spcPct val="0"/>
              </a:spcAft>
              <a:buClrTx/>
              <a:buSzTx/>
              <a:buNone/>
            </a:pPr>
            <a:r>
              <a:rPr lang="es-AR" altLang="es-AR" sz="2000" b="1" dirty="0">
                <a:solidFill>
                  <a:srgbClr val="000000"/>
                </a:solidFill>
                <a:latin typeface="Arial Narrow" panose="020B0606020202030204" pitchFamily="34" charset="0"/>
                <a:cs typeface="Times New Roman" panose="02020603050405020304" pitchFamily="18" charset="0"/>
              </a:rPr>
              <a:t>}</a:t>
            </a:r>
          </a:p>
        </p:txBody>
      </p:sp>
    </p:spTree>
    <p:extLst>
      <p:ext uri="{BB962C8B-B14F-4D97-AF65-F5344CB8AC3E}">
        <p14:creationId xmlns:p14="http://schemas.microsoft.com/office/powerpoint/2010/main" val="1689135014"/>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Berlín</Template>
  <TotalTime>83</TotalTime>
  <Words>1611</Words>
  <Application>Microsoft Office PowerPoint</Application>
  <PresentationFormat>Panorámica</PresentationFormat>
  <Paragraphs>260</Paragraphs>
  <Slides>23</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Arial</vt:lpstr>
      <vt:lpstr>Arial Narrow</vt:lpstr>
      <vt:lpstr>Calibri</vt:lpstr>
      <vt:lpstr>Consolas</vt:lpstr>
      <vt:lpstr>Franklin Gothic Medium</vt:lpstr>
      <vt:lpstr>Trebuchet MS</vt:lpstr>
      <vt:lpstr>Wingdings</vt:lpstr>
      <vt:lpstr>Berlín</vt:lpstr>
      <vt:lpstr>Programación Orientada a Objetos</vt:lpstr>
      <vt:lpstr>P.O.O.</vt:lpstr>
      <vt:lpstr>Presentación de PowerPoint</vt:lpstr>
      <vt:lpstr>Abstracción</vt:lpstr>
      <vt:lpstr>Encapsulamiento</vt:lpstr>
      <vt:lpstr>Herencia</vt:lpstr>
      <vt:lpstr>Polimorfismo</vt:lpstr>
      <vt:lpstr>¿Qué es una clase?</vt:lpstr>
      <vt:lpstr>Sintaxis</vt:lpstr>
      <vt:lpstr>Modificadores Clases</vt:lpstr>
      <vt:lpstr>Atributos</vt:lpstr>
      <vt:lpstr>Modificadores Atributos</vt:lpstr>
      <vt:lpstr>Métodos (1/2)</vt:lpstr>
      <vt:lpstr>Métodos (2/2)</vt:lpstr>
      <vt:lpstr>Presentación de PowerPoint</vt:lpstr>
      <vt:lpstr>Ejemplo</vt:lpstr>
      <vt:lpstr>Namespace</vt:lpstr>
      <vt:lpstr>Namespace</vt:lpstr>
      <vt:lpstr>Directivas</vt:lpstr>
      <vt:lpstr>Using</vt:lpstr>
      <vt:lpstr>Alias</vt:lpstr>
      <vt:lpstr>Métodos (1/2)</vt:lpstr>
      <vt:lpstr>Miembros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Admin</dc:creator>
  <cp:lastModifiedBy>Luciano Crocco</cp:lastModifiedBy>
  <cp:revision>11</cp:revision>
  <dcterms:created xsi:type="dcterms:W3CDTF">2018-08-30T18:26:44Z</dcterms:created>
  <dcterms:modified xsi:type="dcterms:W3CDTF">2021-09-27T21:22:41Z</dcterms:modified>
</cp:coreProperties>
</file>