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94" r:id="rId6"/>
    <p:sldId id="295" r:id="rId7"/>
    <p:sldId id="293" r:id="rId8"/>
  </p:sldIdLst>
  <p:sldSz cx="9144000" cy="6858000" type="screen4x3"/>
  <p:notesSz cx="6858000" cy="9144000"/>
  <p:embeddedFontLst>
    <p:embeddedFont>
      <p:font typeface="Lato" panose="020B0604020202020204" charset="0"/>
      <p:regular r:id="rId10"/>
      <p:bold r:id="rId11"/>
      <p:italic r:id="rId12"/>
      <p:boldItalic r:id="rId13"/>
    </p:embeddedFont>
    <p:embeddedFont>
      <p:font typeface="Roboto Slab"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81" d="100"/>
          <a:sy n="81" d="100"/>
        </p:scale>
        <p:origin x="14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4a8a1c93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4a8a1c9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f754362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f75436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a:solidFill>
                  <a:srgbClr val="000000"/>
                </a:solidFill>
                <a:effectLst/>
                <a:latin typeface="Arial"/>
                <a:ea typeface="Arial"/>
                <a:cs typeface="Arial"/>
                <a:sym typeface="Arial"/>
              </a:rPr>
              <a:t>Recursividad es el proceso de definir algo en términos de sí mismo. Básicamente un problema podrá ser resuelto en forma recursiva si la solución se puede expresar en términos de sí misma, para obtener la solución deberá resolverse el mismo problema sobre un conjunto de datos de entrada menor. Se dice que una función es recursiva cuando se llama a sí misma. El lenguaje C soporta funciones recursivas. El caso más común para explicar recursividad es el cálculo del factorial. Si bien encaramos el cálculo del factorial utilizando funciones recursivas, es necesario hacer notar que se puede hacer el mismo programa sin usar recursividad.</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0a0445f1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0a0445f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0a0445f1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0a0445f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339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0a0445f1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0a0445f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495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535b4d21_1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535b4d21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
        <p:cNvGrpSpPr/>
        <p:nvPr/>
      </p:nvGrpSpPr>
      <p:grpSpPr>
        <a:xfrm>
          <a:off x="0" y="0"/>
          <a:ext cx="0" cy="0"/>
          <a:chOff x="0" y="0"/>
          <a:chExt cx="0" cy="0"/>
        </a:xfrm>
      </p:grpSpPr>
      <p:sp>
        <p:nvSpPr>
          <p:cNvPr id="53" name="Google Shape;53;p15"/>
          <p:cNvSpPr txBox="1"/>
          <p:nvPr/>
        </p:nvSpPr>
        <p:spPr>
          <a:xfrm>
            <a:off x="717075" y="2046875"/>
            <a:ext cx="7899600" cy="306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6000" dirty="0">
                <a:solidFill>
                  <a:srgbClr val="D9741C"/>
                </a:solidFill>
                <a:latin typeface="Roboto Slab"/>
                <a:ea typeface="Roboto Slab"/>
                <a:cs typeface="Roboto Slab"/>
                <a:sym typeface="Roboto Slab"/>
              </a:rPr>
              <a:t>Programación I Laboratorio I</a:t>
            </a:r>
            <a:endParaRPr sz="6000" dirty="0">
              <a:solidFill>
                <a:srgbClr val="D9741C"/>
              </a:solidFill>
              <a:latin typeface="Roboto Slab"/>
              <a:ea typeface="Roboto Slab"/>
              <a:cs typeface="Roboto Slab"/>
              <a:sym typeface="Roboto Slab"/>
            </a:endParaRPr>
          </a:p>
        </p:txBody>
      </p:sp>
      <p:pic>
        <p:nvPicPr>
          <p:cNvPr id="54" name="Google Shape;54;p15" descr="logo-utn.jpg"/>
          <p:cNvPicPr preferRelativeResize="0"/>
          <p:nvPr/>
        </p:nvPicPr>
        <p:blipFill>
          <a:blip r:embed="rId3">
            <a:alphaModFix/>
          </a:blip>
          <a:stretch>
            <a:fillRect/>
          </a:stretch>
        </p:blipFill>
        <p:spPr>
          <a:xfrm>
            <a:off x="3833813" y="503400"/>
            <a:ext cx="1476375" cy="1066800"/>
          </a:xfrm>
          <a:prstGeom prst="rect">
            <a:avLst/>
          </a:prstGeom>
          <a:noFill/>
          <a:ln>
            <a:noFill/>
          </a:ln>
        </p:spPr>
      </p:pic>
      <p:sp>
        <p:nvSpPr>
          <p:cNvPr id="55" name="Google Shape;55;p15"/>
          <p:cNvSpPr txBox="1"/>
          <p:nvPr/>
        </p:nvSpPr>
        <p:spPr>
          <a:xfrm>
            <a:off x="717075" y="5592275"/>
            <a:ext cx="3000000" cy="8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400" dirty="0">
                <a:solidFill>
                  <a:srgbClr val="707173"/>
                </a:solidFill>
                <a:latin typeface="Lato"/>
                <a:ea typeface="Lato"/>
                <a:cs typeface="Lato"/>
                <a:sym typeface="Lato"/>
              </a:rPr>
              <a:t>Año 2021</a:t>
            </a:r>
            <a:endParaRPr sz="2400" dirty="0">
              <a:solidFill>
                <a:srgbClr val="707173"/>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s" sz="2400" dirty="0">
                <a:solidFill>
                  <a:srgbClr val="707173"/>
                </a:solidFill>
                <a:latin typeface="Lato"/>
                <a:ea typeface="Lato"/>
                <a:cs typeface="Lato"/>
                <a:sym typeface="Lato"/>
              </a:rPr>
              <a:t>1º cuatrimestre</a:t>
            </a:r>
            <a:endParaRPr sz="2400" dirty="0">
              <a:solidFill>
                <a:srgbClr val="707173"/>
              </a:solidFill>
              <a:latin typeface="Lato"/>
              <a:ea typeface="Lato"/>
              <a:cs typeface="Lato"/>
              <a:sym typeface="Lato"/>
            </a:endParaRPr>
          </a:p>
        </p:txBody>
      </p:sp>
      <p:sp>
        <p:nvSpPr>
          <p:cNvPr id="56" name="Google Shape;56;p15"/>
          <p:cNvSpPr txBox="1"/>
          <p:nvPr/>
        </p:nvSpPr>
        <p:spPr>
          <a:xfrm>
            <a:off x="5616675" y="5592275"/>
            <a:ext cx="3000000" cy="848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s-MX" sz="2400" dirty="0">
                <a:solidFill>
                  <a:srgbClr val="707173"/>
                </a:solidFill>
                <a:latin typeface="Lato"/>
                <a:ea typeface="Lato"/>
                <a:cs typeface="Lato"/>
                <a:sym typeface="Lato"/>
              </a:rPr>
              <a:t>Germán </a:t>
            </a:r>
            <a:r>
              <a:rPr lang="es-MX" sz="2400" dirty="0" err="1">
                <a:solidFill>
                  <a:srgbClr val="707173"/>
                </a:solidFill>
                <a:latin typeface="Lato"/>
                <a:ea typeface="Lato"/>
                <a:cs typeface="Lato"/>
                <a:sym typeface="Lato"/>
              </a:rPr>
              <a:t>Scarafilo</a:t>
            </a:r>
            <a:endParaRPr sz="2400" dirty="0">
              <a:solidFill>
                <a:srgbClr val="707173"/>
              </a:solidFill>
              <a:latin typeface="Lato"/>
              <a:ea typeface="Lato"/>
              <a:cs typeface="Lato"/>
              <a:sym typeface="Lato"/>
            </a:endParaRPr>
          </a:p>
          <a:p>
            <a:pPr marL="0" lvl="0" indent="0" algn="r" rtl="0">
              <a:spcBef>
                <a:spcPts val="0"/>
              </a:spcBef>
              <a:spcAft>
                <a:spcPts val="0"/>
              </a:spcAft>
              <a:buClr>
                <a:schemeClr val="dk1"/>
              </a:buClr>
              <a:buSzPts val="1100"/>
              <a:buFont typeface="Arial"/>
              <a:buNone/>
            </a:pPr>
            <a:r>
              <a:rPr lang="es" sz="2400" dirty="0">
                <a:solidFill>
                  <a:srgbClr val="707173"/>
                </a:solidFill>
                <a:latin typeface="Lato"/>
                <a:ea typeface="Lato"/>
                <a:cs typeface="Lato"/>
                <a:sym typeface="Lato"/>
              </a:rPr>
              <a:t>Octavio Villegas</a:t>
            </a:r>
            <a:endParaRPr sz="2400" dirty="0">
              <a:solidFill>
                <a:srgbClr val="70717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741C"/>
        </a:solidFill>
        <a:effectLst/>
      </p:bgPr>
    </p:bg>
    <p:spTree>
      <p:nvGrpSpPr>
        <p:cNvPr id="1" name="Shape 60"/>
        <p:cNvGrpSpPr/>
        <p:nvPr/>
      </p:nvGrpSpPr>
      <p:grpSpPr>
        <a:xfrm>
          <a:off x="0" y="0"/>
          <a:ext cx="0" cy="0"/>
          <a:chOff x="0" y="0"/>
          <a:chExt cx="0" cy="0"/>
        </a:xfrm>
      </p:grpSpPr>
      <p:sp>
        <p:nvSpPr>
          <p:cNvPr id="61" name="Google Shape;61;p16"/>
          <p:cNvSpPr txBox="1"/>
          <p:nvPr/>
        </p:nvSpPr>
        <p:spPr>
          <a:xfrm>
            <a:off x="263850" y="243900"/>
            <a:ext cx="8616300" cy="618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s" sz="9600" dirty="0">
                <a:solidFill>
                  <a:srgbClr val="FFFFFF"/>
                </a:solidFill>
                <a:latin typeface="Roboto Slab"/>
                <a:ea typeface="Roboto Slab"/>
                <a:cs typeface="Roboto Slab"/>
                <a:sym typeface="Roboto Slab"/>
              </a:rPr>
              <a:t>Recursividad</a:t>
            </a:r>
            <a:endParaRPr sz="9600" dirty="0">
              <a:solidFill>
                <a:srgbClr val="FFFFFF"/>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7"/>
          <p:cNvSpPr/>
          <p:nvPr/>
        </p:nvSpPr>
        <p:spPr>
          <a:xfrm>
            <a:off x="-50" y="6416150"/>
            <a:ext cx="9144000" cy="441900"/>
          </a:xfrm>
          <a:prstGeom prst="rect">
            <a:avLst/>
          </a:prstGeom>
          <a:solidFill>
            <a:srgbClr val="D97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txBox="1"/>
          <p:nvPr/>
        </p:nvSpPr>
        <p:spPr>
          <a:xfrm>
            <a:off x="4697700" y="6415975"/>
            <a:ext cx="4360500" cy="44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dirty="0">
                <a:solidFill>
                  <a:srgbClr val="FFFFFF"/>
                </a:solidFill>
                <a:latin typeface="Roboto Slab"/>
                <a:ea typeface="Roboto Slab"/>
                <a:cs typeface="Roboto Slab"/>
                <a:sym typeface="Roboto Slab"/>
              </a:rPr>
              <a:t>Programación I – Laboratorio I</a:t>
            </a:r>
            <a:endParaRPr dirty="0">
              <a:solidFill>
                <a:srgbClr val="FFFFFF"/>
              </a:solidFill>
              <a:latin typeface="Roboto Slab"/>
              <a:ea typeface="Roboto Slab"/>
              <a:cs typeface="Roboto Slab"/>
              <a:sym typeface="Roboto Slab"/>
            </a:endParaRPr>
          </a:p>
        </p:txBody>
      </p:sp>
      <p:sp>
        <p:nvSpPr>
          <p:cNvPr id="68" name="Google Shape;68;p17"/>
          <p:cNvSpPr txBox="1"/>
          <p:nvPr/>
        </p:nvSpPr>
        <p:spPr>
          <a:xfrm>
            <a:off x="263850" y="237150"/>
            <a:ext cx="8616300" cy="5990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s-MX" sz="6000" dirty="0">
                <a:solidFill>
                  <a:schemeClr val="dk1"/>
                </a:solidFill>
                <a:latin typeface="Roboto Slab"/>
                <a:ea typeface="Roboto Slab"/>
                <a:cs typeface="Roboto Slab"/>
                <a:sym typeface="Roboto Slab"/>
              </a:rPr>
              <a:t>Recursividad</a:t>
            </a:r>
          </a:p>
          <a:p>
            <a:pPr marL="857250" lvl="0" indent="-857250" rtl="0">
              <a:lnSpc>
                <a:spcPct val="115000"/>
              </a:lnSpc>
              <a:spcBef>
                <a:spcPts val="0"/>
              </a:spcBef>
              <a:spcAft>
                <a:spcPts val="0"/>
              </a:spcAft>
              <a:buFont typeface="Arial" panose="020B0604020202020204" pitchFamily="34" charset="0"/>
              <a:buChar char="•"/>
            </a:pPr>
            <a:endParaRPr lang="es-MX" sz="2800" i="1" dirty="0">
              <a:solidFill>
                <a:schemeClr val="dk1"/>
              </a:solidFill>
              <a:latin typeface="Roboto Slab"/>
              <a:ea typeface="Roboto Slab"/>
              <a:cs typeface="Lato"/>
              <a:sym typeface="Roboto Slab"/>
            </a:endParaRPr>
          </a:p>
          <a:p>
            <a:pPr marL="857250" lvl="0" indent="-857250" rtl="0">
              <a:lnSpc>
                <a:spcPct val="115000"/>
              </a:lnSpc>
              <a:spcBef>
                <a:spcPts val="0"/>
              </a:spcBef>
              <a:spcAft>
                <a:spcPts val="0"/>
              </a:spcAft>
              <a:buFont typeface="Arial" panose="020B0604020202020204" pitchFamily="34" charset="0"/>
              <a:buChar char="•"/>
            </a:pPr>
            <a:endParaRPr lang="es-MX" sz="2800" i="1" dirty="0">
              <a:solidFill>
                <a:schemeClr val="dk1"/>
              </a:solidFill>
              <a:latin typeface="Roboto Slab"/>
              <a:ea typeface="Roboto Slab"/>
              <a:cs typeface="Lato"/>
              <a:sym typeface="Roboto Slab"/>
            </a:endParaRPr>
          </a:p>
          <a:p>
            <a:pPr marL="857250" lvl="0" indent="-857250" rtl="0">
              <a:lnSpc>
                <a:spcPct val="115000"/>
              </a:lnSpc>
              <a:spcBef>
                <a:spcPts val="0"/>
              </a:spcBef>
              <a:spcAft>
                <a:spcPts val="0"/>
              </a:spcAft>
              <a:buFont typeface="Arial" panose="020B0604020202020204" pitchFamily="34" charset="0"/>
              <a:buChar char="•"/>
            </a:pPr>
            <a:r>
              <a:rPr lang="es-MX" sz="2800" i="1" dirty="0">
                <a:solidFill>
                  <a:schemeClr val="dk1"/>
                </a:solidFill>
                <a:latin typeface="Roboto Slab"/>
                <a:ea typeface="Roboto Slab"/>
                <a:cs typeface="Lato"/>
                <a:sym typeface="Roboto Slab"/>
              </a:rPr>
              <a:t>Define “algo” en términos de sí mismo.</a:t>
            </a:r>
          </a:p>
          <a:p>
            <a:pPr marL="857250" lvl="0" indent="-857250">
              <a:lnSpc>
                <a:spcPct val="115000"/>
              </a:lnSpc>
              <a:buFont typeface="Arial" panose="020B0604020202020204" pitchFamily="34" charset="0"/>
              <a:buChar char="•"/>
            </a:pPr>
            <a:r>
              <a:rPr lang="es-AR" sz="2800" i="1" dirty="0">
                <a:solidFill>
                  <a:schemeClr val="dk1"/>
                </a:solidFill>
                <a:latin typeface="Roboto Slab"/>
                <a:ea typeface="Roboto Slab"/>
                <a:cs typeface="Lato"/>
              </a:rPr>
              <a:t>Para obtener la solución deberá resolverse el mismo problema sobre un conjunto de datos de entrada menor.</a:t>
            </a:r>
          </a:p>
          <a:p>
            <a:pPr marL="857250" lvl="0" indent="-857250">
              <a:lnSpc>
                <a:spcPct val="115000"/>
              </a:lnSpc>
              <a:buFont typeface="Arial" panose="020B0604020202020204" pitchFamily="34" charset="0"/>
              <a:buChar char="•"/>
            </a:pPr>
            <a:r>
              <a:rPr lang="es-AR" sz="2800" i="1" dirty="0">
                <a:solidFill>
                  <a:schemeClr val="dk1"/>
                </a:solidFill>
                <a:latin typeface="Roboto Slab"/>
                <a:ea typeface="Roboto Slab"/>
                <a:cs typeface="Lato"/>
              </a:rPr>
              <a:t>Ejemplo: cálculo de factorial</a:t>
            </a:r>
          </a:p>
          <a:p>
            <a:pPr marL="857250" lvl="0" indent="-857250">
              <a:lnSpc>
                <a:spcPct val="115000"/>
              </a:lnSpc>
              <a:buFont typeface="Arial" panose="020B0604020202020204" pitchFamily="34" charset="0"/>
              <a:buChar char="•"/>
            </a:pPr>
            <a:endParaRPr lang="es-MX" sz="2800" i="1" dirty="0">
              <a:solidFill>
                <a:schemeClr val="dk1"/>
              </a:solidFill>
              <a:latin typeface="Roboto Slab"/>
              <a:ea typeface="Roboto Slab"/>
              <a:cs typeface="Lato"/>
              <a:sym typeface="Roboto Slab"/>
            </a:endParaRPr>
          </a:p>
          <a:p>
            <a:pPr marL="857250" lvl="0" indent="-857250" rtl="0">
              <a:lnSpc>
                <a:spcPct val="115000"/>
              </a:lnSpc>
              <a:spcBef>
                <a:spcPts val="0"/>
              </a:spcBef>
              <a:spcAft>
                <a:spcPts val="0"/>
              </a:spcAft>
              <a:buFont typeface="Arial" panose="020B0604020202020204" pitchFamily="34" charset="0"/>
              <a:buChar char="•"/>
            </a:pPr>
            <a:endParaRPr lang="es-MX" sz="2800" i="1" dirty="0">
              <a:solidFill>
                <a:schemeClr val="dk1"/>
              </a:solidFill>
              <a:latin typeface="Roboto Slab"/>
              <a:ea typeface="Roboto Slab"/>
              <a:cs typeface="Lato"/>
              <a:sym typeface="Roboto Slab"/>
            </a:endParaRPr>
          </a:p>
          <a:p>
            <a:pPr marL="0" lvl="0" indent="0" algn="ctr" rtl="0">
              <a:lnSpc>
                <a:spcPct val="115000"/>
              </a:lnSpc>
              <a:spcBef>
                <a:spcPts val="0"/>
              </a:spcBef>
              <a:spcAft>
                <a:spcPts val="0"/>
              </a:spcAft>
              <a:buNone/>
            </a:pPr>
            <a:endParaRPr sz="2400" i="1" dirty="0">
              <a:solidFill>
                <a:srgbClr val="D9741C"/>
              </a:solidFill>
              <a:latin typeface="Lato"/>
              <a:ea typeface="Lato"/>
              <a:cs typeface="Lato"/>
              <a:sym typeface="Lato"/>
            </a:endParaRPr>
          </a:p>
        </p:txBody>
      </p:sp>
      <p:sp>
        <p:nvSpPr>
          <p:cNvPr id="69" name="Google Shape;69;p17"/>
          <p:cNvSpPr txBox="1"/>
          <p:nvPr/>
        </p:nvSpPr>
        <p:spPr>
          <a:xfrm>
            <a:off x="85750" y="6416150"/>
            <a:ext cx="43605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FFFFF"/>
                </a:solidFill>
                <a:latin typeface="Roboto Slab"/>
                <a:ea typeface="Roboto Slab"/>
                <a:cs typeface="Roboto Slab"/>
                <a:sym typeface="Roboto Slab"/>
              </a:rPr>
              <a:t>Recursividad</a:t>
            </a:r>
            <a:endParaRPr dirty="0">
              <a:solidFill>
                <a:srgbClr val="FFFFFF"/>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p:nvPr/>
        </p:nvSpPr>
        <p:spPr>
          <a:xfrm>
            <a:off x="-50" y="6416150"/>
            <a:ext cx="9144000" cy="441900"/>
          </a:xfrm>
          <a:prstGeom prst="rect">
            <a:avLst/>
          </a:prstGeom>
          <a:solidFill>
            <a:srgbClr val="D97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txBox="1"/>
          <p:nvPr/>
        </p:nvSpPr>
        <p:spPr>
          <a:xfrm>
            <a:off x="4697700" y="6415975"/>
            <a:ext cx="4360500" cy="441900"/>
          </a:xfrm>
          <a:prstGeom prst="rect">
            <a:avLst/>
          </a:prstGeom>
          <a:noFill/>
          <a:ln>
            <a:noFill/>
          </a:ln>
        </p:spPr>
        <p:txBody>
          <a:bodyPr spcFirstLastPara="1" wrap="square" lIns="91425" tIns="91425" rIns="91425" bIns="91425" anchor="ctr" anchorCtr="0">
            <a:noAutofit/>
          </a:bodyPr>
          <a:lstStyle/>
          <a:p>
            <a:pPr lvl="0" algn="r"/>
            <a:r>
              <a:rPr lang="en-US" dirty="0" err="1">
                <a:solidFill>
                  <a:srgbClr val="FFFFFF"/>
                </a:solidFill>
                <a:latin typeface="Roboto Slab"/>
                <a:ea typeface="Roboto Slab"/>
                <a:cs typeface="Roboto Slab"/>
                <a:sym typeface="Roboto Slab"/>
              </a:rPr>
              <a:t>Programación</a:t>
            </a:r>
            <a:r>
              <a:rPr lang="en-US" dirty="0">
                <a:solidFill>
                  <a:srgbClr val="FFFFFF"/>
                </a:solidFill>
                <a:latin typeface="Roboto Slab"/>
                <a:ea typeface="Roboto Slab"/>
                <a:cs typeface="Roboto Slab"/>
                <a:sym typeface="Roboto Slab"/>
              </a:rPr>
              <a:t> I – </a:t>
            </a:r>
            <a:r>
              <a:rPr lang="en-US" dirty="0" err="1">
                <a:solidFill>
                  <a:srgbClr val="FFFFFF"/>
                </a:solidFill>
                <a:latin typeface="Roboto Slab"/>
                <a:ea typeface="Roboto Slab"/>
                <a:cs typeface="Roboto Slab"/>
                <a:sym typeface="Roboto Slab"/>
              </a:rPr>
              <a:t>Laboratorio</a:t>
            </a:r>
            <a:r>
              <a:rPr lang="en-US" dirty="0">
                <a:solidFill>
                  <a:srgbClr val="FFFFFF"/>
                </a:solidFill>
                <a:latin typeface="Roboto Slab"/>
                <a:ea typeface="Roboto Slab"/>
                <a:cs typeface="Roboto Slab"/>
                <a:sym typeface="Roboto Slab"/>
              </a:rPr>
              <a:t> I</a:t>
            </a:r>
          </a:p>
        </p:txBody>
      </p:sp>
      <p:sp>
        <p:nvSpPr>
          <p:cNvPr id="76" name="Google Shape;76;p18"/>
          <p:cNvSpPr txBox="1"/>
          <p:nvPr/>
        </p:nvSpPr>
        <p:spPr>
          <a:xfrm>
            <a:off x="389550" y="237150"/>
            <a:ext cx="8616300" cy="5990100"/>
          </a:xfrm>
          <a:prstGeom prst="rect">
            <a:avLst/>
          </a:prstGeom>
          <a:noFill/>
          <a:ln>
            <a:noFill/>
          </a:ln>
        </p:spPr>
        <p:txBody>
          <a:bodyPr spcFirstLastPara="1" wrap="square" lIns="91425" tIns="91425" rIns="91425" bIns="91425" anchor="ctr" anchorCtr="0">
            <a:noAutofit/>
          </a:bodyPr>
          <a:lstStyle/>
          <a:p>
            <a:pPr>
              <a:lnSpc>
                <a:spcPct val="115000"/>
              </a:lnSpc>
            </a:pPr>
            <a:endParaRPr lang="es-AR" sz="2800" i="1" dirty="0">
              <a:solidFill>
                <a:schemeClr val="dk1"/>
              </a:solidFill>
              <a:latin typeface="Roboto Slab"/>
              <a:ea typeface="Roboto Slab"/>
              <a:cs typeface="Lato"/>
            </a:endParaRPr>
          </a:p>
          <a:p>
            <a:pPr>
              <a:lnSpc>
                <a:spcPct val="115000"/>
              </a:lnSpc>
            </a:pPr>
            <a:endParaRPr lang="es-AR" sz="2800" i="1" dirty="0">
              <a:solidFill>
                <a:schemeClr val="dk1"/>
              </a:solidFill>
              <a:latin typeface="Roboto Slab"/>
              <a:ea typeface="Roboto Slab"/>
              <a:cs typeface="Lato"/>
            </a:endParaRPr>
          </a:p>
          <a:p>
            <a:pPr>
              <a:lnSpc>
                <a:spcPct val="115000"/>
              </a:lnSpc>
            </a:pPr>
            <a:r>
              <a:rPr lang="es-AR" sz="2800" i="1" dirty="0">
                <a:solidFill>
                  <a:schemeClr val="dk1"/>
                </a:solidFill>
                <a:latin typeface="Roboto Slab"/>
                <a:ea typeface="Roboto Slab"/>
                <a:cs typeface="Lato"/>
              </a:rPr>
              <a:t>Si recordamos la definición de factorial </a:t>
            </a:r>
          </a:p>
          <a:p>
            <a:pPr>
              <a:lnSpc>
                <a:spcPct val="115000"/>
              </a:lnSpc>
            </a:pPr>
            <a:r>
              <a:rPr lang="es-AR" sz="2800" i="1" dirty="0">
                <a:solidFill>
                  <a:schemeClr val="dk1"/>
                </a:solidFill>
                <a:latin typeface="Roboto Slab"/>
                <a:ea typeface="Roboto Slab"/>
                <a:cs typeface="Lato"/>
              </a:rPr>
              <a:t>n!= n * (n-1)! </a:t>
            </a:r>
          </a:p>
          <a:p>
            <a:pPr>
              <a:lnSpc>
                <a:spcPct val="115000"/>
              </a:lnSpc>
            </a:pPr>
            <a:r>
              <a:rPr lang="es-AR" sz="2800" i="1" dirty="0">
                <a:solidFill>
                  <a:schemeClr val="dk1"/>
                </a:solidFill>
                <a:latin typeface="Roboto Slab"/>
                <a:ea typeface="Roboto Slab"/>
                <a:cs typeface="Lato"/>
              </a:rPr>
              <a:t>si n&gt;=0 </a:t>
            </a:r>
          </a:p>
          <a:p>
            <a:pPr>
              <a:lnSpc>
                <a:spcPct val="115000"/>
              </a:lnSpc>
            </a:pPr>
            <a:endParaRPr lang="es-AR" sz="2800" i="1" dirty="0">
              <a:solidFill>
                <a:schemeClr val="dk1"/>
              </a:solidFill>
              <a:latin typeface="Roboto Slab"/>
              <a:ea typeface="Roboto Slab"/>
              <a:cs typeface="Lato"/>
            </a:endParaRPr>
          </a:p>
          <a:p>
            <a:pPr>
              <a:lnSpc>
                <a:spcPct val="115000"/>
              </a:lnSpc>
            </a:pPr>
            <a:r>
              <a:rPr lang="es-AR" sz="2800" i="1" dirty="0">
                <a:solidFill>
                  <a:schemeClr val="dk1"/>
                </a:solidFill>
                <a:latin typeface="Roboto Slab"/>
                <a:ea typeface="Roboto Slab"/>
                <a:cs typeface="Lato"/>
              </a:rPr>
              <a:t>Si queremos calcular el factorial de 5 tendremos </a:t>
            </a:r>
          </a:p>
          <a:p>
            <a:pPr>
              <a:lnSpc>
                <a:spcPct val="115000"/>
              </a:lnSpc>
            </a:pPr>
            <a:r>
              <a:rPr lang="es-AR" sz="2800" dirty="0">
                <a:solidFill>
                  <a:schemeClr val="dk1"/>
                </a:solidFill>
                <a:latin typeface="Roboto Slab"/>
                <a:ea typeface="Roboto Slab"/>
                <a:cs typeface="Lato"/>
              </a:rPr>
              <a:t>5! =  5 . 4 . 3 . 2 . 1  = 5 . 4! = 120</a:t>
            </a:r>
          </a:p>
          <a:p>
            <a:pPr>
              <a:lnSpc>
                <a:spcPct val="115000"/>
              </a:lnSpc>
            </a:pPr>
            <a:r>
              <a:rPr lang="es-AR" sz="2800" dirty="0">
                <a:solidFill>
                  <a:schemeClr val="dk1"/>
                </a:solidFill>
                <a:latin typeface="Roboto Slab"/>
                <a:ea typeface="Roboto Slab"/>
                <a:cs typeface="Lato"/>
              </a:rPr>
              <a:t>4! =  4 . 3 . 2 . 1       = 4 . 3! = 24</a:t>
            </a:r>
          </a:p>
          <a:p>
            <a:pPr>
              <a:lnSpc>
                <a:spcPct val="115000"/>
              </a:lnSpc>
            </a:pPr>
            <a:r>
              <a:rPr lang="es-AR" sz="2800" dirty="0">
                <a:solidFill>
                  <a:schemeClr val="dk1"/>
                </a:solidFill>
                <a:latin typeface="Roboto Slab"/>
                <a:ea typeface="Roboto Slab"/>
                <a:cs typeface="Lato"/>
              </a:rPr>
              <a:t>3! =  3 . 2 . 1            = 3 . 2! = 6 </a:t>
            </a:r>
          </a:p>
          <a:p>
            <a:pPr>
              <a:lnSpc>
                <a:spcPct val="115000"/>
              </a:lnSpc>
            </a:pPr>
            <a:r>
              <a:rPr lang="es-AR" sz="2800" dirty="0">
                <a:solidFill>
                  <a:schemeClr val="dk1"/>
                </a:solidFill>
                <a:latin typeface="Roboto Slab"/>
                <a:ea typeface="Roboto Slab"/>
                <a:cs typeface="Lato"/>
              </a:rPr>
              <a:t>2! =  2 . 1                 = 2 . 1! = 2  </a:t>
            </a:r>
          </a:p>
          <a:p>
            <a:pPr>
              <a:lnSpc>
                <a:spcPct val="115000"/>
              </a:lnSpc>
            </a:pPr>
            <a:r>
              <a:rPr lang="es-AR" sz="2800" dirty="0">
                <a:solidFill>
                  <a:schemeClr val="dk1"/>
                </a:solidFill>
                <a:latin typeface="Roboto Slab"/>
                <a:ea typeface="Roboto Slab"/>
                <a:cs typeface="Lato"/>
              </a:rPr>
              <a:t>1! =  1</a:t>
            </a:r>
          </a:p>
          <a:p>
            <a:pPr>
              <a:lnSpc>
                <a:spcPct val="115000"/>
              </a:lnSpc>
            </a:pPr>
            <a:r>
              <a:rPr lang="es-AR" sz="2800" dirty="0">
                <a:solidFill>
                  <a:schemeClr val="dk1"/>
                </a:solidFill>
                <a:latin typeface="Roboto Slab"/>
                <a:ea typeface="Roboto Slab"/>
                <a:cs typeface="Lato"/>
              </a:rPr>
              <a:t>0! =  1</a:t>
            </a:r>
          </a:p>
          <a:p>
            <a:pPr>
              <a:lnSpc>
                <a:spcPct val="115000"/>
              </a:lnSpc>
            </a:pPr>
            <a:endParaRPr lang="en-US" dirty="0"/>
          </a:p>
        </p:txBody>
      </p:sp>
      <p:sp>
        <p:nvSpPr>
          <p:cNvPr id="77" name="Google Shape;77;p18"/>
          <p:cNvSpPr txBox="1"/>
          <p:nvPr/>
        </p:nvSpPr>
        <p:spPr>
          <a:xfrm>
            <a:off x="85750" y="6416150"/>
            <a:ext cx="4360500" cy="441900"/>
          </a:xfrm>
          <a:prstGeom prst="rect">
            <a:avLst/>
          </a:prstGeom>
          <a:noFill/>
          <a:ln>
            <a:noFill/>
          </a:ln>
        </p:spPr>
        <p:txBody>
          <a:bodyPr spcFirstLastPara="1" wrap="square" lIns="91425" tIns="91425" rIns="91425" bIns="91425" anchor="ctr" anchorCtr="0">
            <a:noAutofit/>
          </a:bodyPr>
          <a:lstStyle/>
          <a:p>
            <a:pPr lvl="0"/>
            <a:r>
              <a:rPr lang="es" dirty="0">
                <a:solidFill>
                  <a:srgbClr val="FFFFFF"/>
                </a:solidFill>
                <a:latin typeface="Roboto Slab"/>
                <a:ea typeface="Roboto Slab"/>
                <a:cs typeface="Roboto Slab"/>
                <a:sym typeface="Roboto Slab"/>
              </a:rPr>
              <a:t>Recursividad</a:t>
            </a:r>
            <a:endParaRPr dirty="0">
              <a:solidFill>
                <a:srgbClr val="FFFFFF"/>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p:nvPr/>
        </p:nvSpPr>
        <p:spPr>
          <a:xfrm>
            <a:off x="-50" y="6416150"/>
            <a:ext cx="9144000" cy="441900"/>
          </a:xfrm>
          <a:prstGeom prst="rect">
            <a:avLst/>
          </a:prstGeom>
          <a:solidFill>
            <a:srgbClr val="D97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txBox="1"/>
          <p:nvPr/>
        </p:nvSpPr>
        <p:spPr>
          <a:xfrm>
            <a:off x="4697700" y="6415975"/>
            <a:ext cx="4360500" cy="441900"/>
          </a:xfrm>
          <a:prstGeom prst="rect">
            <a:avLst/>
          </a:prstGeom>
          <a:noFill/>
          <a:ln>
            <a:noFill/>
          </a:ln>
        </p:spPr>
        <p:txBody>
          <a:bodyPr spcFirstLastPara="1" wrap="square" lIns="91425" tIns="91425" rIns="91425" bIns="91425" anchor="ctr" anchorCtr="0">
            <a:noAutofit/>
          </a:bodyPr>
          <a:lstStyle/>
          <a:p>
            <a:pPr lvl="0" algn="r"/>
            <a:r>
              <a:rPr lang="en-US" dirty="0" err="1">
                <a:solidFill>
                  <a:srgbClr val="FFFFFF"/>
                </a:solidFill>
                <a:latin typeface="Roboto Slab"/>
                <a:ea typeface="Roboto Slab"/>
                <a:cs typeface="Roboto Slab"/>
                <a:sym typeface="Roboto Slab"/>
              </a:rPr>
              <a:t>Programación</a:t>
            </a:r>
            <a:r>
              <a:rPr lang="en-US" dirty="0">
                <a:solidFill>
                  <a:srgbClr val="FFFFFF"/>
                </a:solidFill>
                <a:latin typeface="Roboto Slab"/>
                <a:ea typeface="Roboto Slab"/>
                <a:cs typeface="Roboto Slab"/>
                <a:sym typeface="Roboto Slab"/>
              </a:rPr>
              <a:t> I – </a:t>
            </a:r>
            <a:r>
              <a:rPr lang="en-US" dirty="0" err="1">
                <a:solidFill>
                  <a:srgbClr val="FFFFFF"/>
                </a:solidFill>
                <a:latin typeface="Roboto Slab"/>
                <a:ea typeface="Roboto Slab"/>
                <a:cs typeface="Roboto Slab"/>
                <a:sym typeface="Roboto Slab"/>
              </a:rPr>
              <a:t>Laboratorio</a:t>
            </a:r>
            <a:r>
              <a:rPr lang="en-US" dirty="0">
                <a:solidFill>
                  <a:srgbClr val="FFFFFF"/>
                </a:solidFill>
                <a:latin typeface="Roboto Slab"/>
                <a:ea typeface="Roboto Slab"/>
                <a:cs typeface="Roboto Slab"/>
                <a:sym typeface="Roboto Slab"/>
              </a:rPr>
              <a:t> I</a:t>
            </a:r>
          </a:p>
        </p:txBody>
      </p:sp>
      <p:sp>
        <p:nvSpPr>
          <p:cNvPr id="77" name="Google Shape;77;p18"/>
          <p:cNvSpPr txBox="1"/>
          <p:nvPr/>
        </p:nvSpPr>
        <p:spPr>
          <a:xfrm>
            <a:off x="85750" y="6416150"/>
            <a:ext cx="4360500" cy="441900"/>
          </a:xfrm>
          <a:prstGeom prst="rect">
            <a:avLst/>
          </a:prstGeom>
          <a:noFill/>
          <a:ln>
            <a:noFill/>
          </a:ln>
        </p:spPr>
        <p:txBody>
          <a:bodyPr spcFirstLastPara="1" wrap="square" lIns="91425" tIns="91425" rIns="91425" bIns="91425" anchor="ctr" anchorCtr="0">
            <a:noAutofit/>
          </a:bodyPr>
          <a:lstStyle/>
          <a:p>
            <a:pPr lvl="0"/>
            <a:r>
              <a:rPr lang="es" dirty="0">
                <a:solidFill>
                  <a:srgbClr val="FFFFFF"/>
                </a:solidFill>
                <a:latin typeface="Roboto Slab"/>
                <a:ea typeface="Roboto Slab"/>
                <a:cs typeface="Roboto Slab"/>
                <a:sym typeface="Roboto Slab"/>
              </a:rPr>
              <a:t>Recursividad</a:t>
            </a:r>
            <a:endParaRPr dirty="0">
              <a:solidFill>
                <a:srgbClr val="FFFFFF"/>
              </a:solidFill>
              <a:latin typeface="Roboto Slab"/>
              <a:ea typeface="Roboto Slab"/>
              <a:cs typeface="Roboto Slab"/>
              <a:sym typeface="Roboto Slab"/>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2071"/>
            <a:ext cx="10002982" cy="5903730"/>
          </a:xfrm>
          <a:prstGeom prst="rect">
            <a:avLst/>
          </a:prstGeom>
        </p:spPr>
      </p:pic>
    </p:spTree>
    <p:extLst>
      <p:ext uri="{BB962C8B-B14F-4D97-AF65-F5344CB8AC3E}">
        <p14:creationId xmlns:p14="http://schemas.microsoft.com/office/powerpoint/2010/main" val="95080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p:nvPr/>
        </p:nvSpPr>
        <p:spPr>
          <a:xfrm>
            <a:off x="-50" y="6416150"/>
            <a:ext cx="9144000" cy="441900"/>
          </a:xfrm>
          <a:prstGeom prst="rect">
            <a:avLst/>
          </a:prstGeom>
          <a:solidFill>
            <a:srgbClr val="D97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txBox="1"/>
          <p:nvPr/>
        </p:nvSpPr>
        <p:spPr>
          <a:xfrm>
            <a:off x="4697700" y="6415975"/>
            <a:ext cx="4360500" cy="441900"/>
          </a:xfrm>
          <a:prstGeom prst="rect">
            <a:avLst/>
          </a:prstGeom>
          <a:noFill/>
          <a:ln>
            <a:noFill/>
          </a:ln>
        </p:spPr>
        <p:txBody>
          <a:bodyPr spcFirstLastPara="1" wrap="square" lIns="91425" tIns="91425" rIns="91425" bIns="91425" anchor="ctr" anchorCtr="0">
            <a:noAutofit/>
          </a:bodyPr>
          <a:lstStyle/>
          <a:p>
            <a:pPr lvl="0" algn="r"/>
            <a:r>
              <a:rPr lang="en-US" dirty="0" err="1">
                <a:solidFill>
                  <a:srgbClr val="FFFFFF"/>
                </a:solidFill>
                <a:latin typeface="Roboto Slab"/>
                <a:ea typeface="Roboto Slab"/>
                <a:cs typeface="Roboto Slab"/>
                <a:sym typeface="Roboto Slab"/>
              </a:rPr>
              <a:t>Programación</a:t>
            </a:r>
            <a:r>
              <a:rPr lang="en-US" dirty="0">
                <a:solidFill>
                  <a:srgbClr val="FFFFFF"/>
                </a:solidFill>
                <a:latin typeface="Roboto Slab"/>
                <a:ea typeface="Roboto Slab"/>
                <a:cs typeface="Roboto Slab"/>
                <a:sym typeface="Roboto Slab"/>
              </a:rPr>
              <a:t> I – </a:t>
            </a:r>
            <a:r>
              <a:rPr lang="en-US" dirty="0" err="1">
                <a:solidFill>
                  <a:srgbClr val="FFFFFF"/>
                </a:solidFill>
                <a:latin typeface="Roboto Slab"/>
                <a:ea typeface="Roboto Slab"/>
                <a:cs typeface="Roboto Slab"/>
                <a:sym typeface="Roboto Slab"/>
              </a:rPr>
              <a:t>Laboratorio</a:t>
            </a:r>
            <a:r>
              <a:rPr lang="en-US" dirty="0">
                <a:solidFill>
                  <a:srgbClr val="FFFFFF"/>
                </a:solidFill>
                <a:latin typeface="Roboto Slab"/>
                <a:ea typeface="Roboto Slab"/>
                <a:cs typeface="Roboto Slab"/>
                <a:sym typeface="Roboto Slab"/>
              </a:rPr>
              <a:t> I</a:t>
            </a:r>
          </a:p>
        </p:txBody>
      </p:sp>
      <p:sp>
        <p:nvSpPr>
          <p:cNvPr id="76" name="Google Shape;76;p18"/>
          <p:cNvSpPr txBox="1"/>
          <p:nvPr/>
        </p:nvSpPr>
        <p:spPr>
          <a:xfrm>
            <a:off x="389550" y="237150"/>
            <a:ext cx="8616300" cy="5990100"/>
          </a:xfrm>
          <a:prstGeom prst="rect">
            <a:avLst/>
          </a:prstGeom>
          <a:noFill/>
          <a:ln>
            <a:noFill/>
          </a:ln>
        </p:spPr>
        <p:txBody>
          <a:bodyPr spcFirstLastPara="1" wrap="square" lIns="91425" tIns="91425" rIns="91425" bIns="91425" anchor="ctr" anchorCtr="0">
            <a:noAutofit/>
          </a:bodyPr>
          <a:lstStyle/>
          <a:p>
            <a:pPr>
              <a:lnSpc>
                <a:spcPct val="115000"/>
              </a:lnSpc>
            </a:pPr>
            <a:endParaRPr lang="es-AR" sz="2800" i="1" dirty="0">
              <a:solidFill>
                <a:schemeClr val="dk1"/>
              </a:solidFill>
              <a:latin typeface="Roboto Slab"/>
              <a:ea typeface="Roboto Slab"/>
              <a:cs typeface="Lato"/>
            </a:endParaRPr>
          </a:p>
          <a:p>
            <a:pPr>
              <a:lnSpc>
                <a:spcPct val="115000"/>
              </a:lnSpc>
            </a:pPr>
            <a:endParaRPr lang="es-AR" sz="2800" i="1" dirty="0">
              <a:solidFill>
                <a:schemeClr val="dk1"/>
              </a:solidFill>
              <a:latin typeface="Roboto Slab"/>
              <a:ea typeface="Roboto Slab"/>
              <a:cs typeface="Lato"/>
            </a:endParaRPr>
          </a:p>
          <a:p>
            <a:pPr>
              <a:lnSpc>
                <a:spcPct val="115000"/>
              </a:lnSpc>
            </a:pPr>
            <a:endParaRPr lang="es-AR" sz="2800" i="1" dirty="0">
              <a:solidFill>
                <a:schemeClr val="dk1"/>
              </a:solidFill>
              <a:latin typeface="Roboto Slab"/>
              <a:ea typeface="Roboto Slab"/>
              <a:cs typeface="Lato"/>
            </a:endParaRPr>
          </a:p>
          <a:p>
            <a:pPr>
              <a:lnSpc>
                <a:spcPct val="115000"/>
              </a:lnSpc>
            </a:pPr>
            <a:endParaRPr lang="es-AR" sz="2800" i="1" dirty="0">
              <a:solidFill>
                <a:schemeClr val="dk1"/>
              </a:solidFill>
              <a:latin typeface="Roboto Slab"/>
              <a:ea typeface="Roboto Slab"/>
              <a:cs typeface="Lato"/>
            </a:endParaRPr>
          </a:p>
          <a:p>
            <a:pPr>
              <a:lnSpc>
                <a:spcPct val="115000"/>
              </a:lnSpc>
            </a:pPr>
            <a:endParaRPr lang="es-AR" sz="2800" i="1" dirty="0">
              <a:solidFill>
                <a:schemeClr val="dk1"/>
              </a:solidFill>
              <a:latin typeface="Roboto Slab"/>
              <a:ea typeface="Roboto Slab"/>
              <a:cs typeface="Lato"/>
            </a:endParaRPr>
          </a:p>
          <a:p>
            <a:pPr>
              <a:lnSpc>
                <a:spcPct val="115000"/>
              </a:lnSpc>
            </a:pPr>
            <a:endParaRPr lang="es-AR" sz="2800" i="1" dirty="0">
              <a:solidFill>
                <a:schemeClr val="dk1"/>
              </a:solidFill>
              <a:latin typeface="Roboto Slab"/>
              <a:ea typeface="Roboto Slab"/>
              <a:cs typeface="Lato"/>
            </a:endParaRPr>
          </a:p>
          <a:p>
            <a:pPr>
              <a:lnSpc>
                <a:spcPct val="115000"/>
              </a:lnSpc>
            </a:pPr>
            <a:r>
              <a:rPr lang="es-AR" sz="2800" i="1" dirty="0">
                <a:solidFill>
                  <a:schemeClr val="dk1"/>
                </a:solidFill>
                <a:latin typeface="Roboto Slab"/>
                <a:ea typeface="Roboto Slab"/>
                <a:cs typeface="Lato"/>
              </a:rPr>
              <a:t>¿Porqué no usarlas?</a:t>
            </a:r>
            <a:endParaRPr lang="es-AR" sz="2800" dirty="0">
              <a:solidFill>
                <a:schemeClr val="dk1"/>
              </a:solidFill>
              <a:latin typeface="Roboto Slab"/>
              <a:ea typeface="Roboto Slab"/>
              <a:cs typeface="Lato"/>
            </a:endParaRPr>
          </a:p>
          <a:p>
            <a:pPr>
              <a:lnSpc>
                <a:spcPct val="115000"/>
              </a:lnSpc>
            </a:pPr>
            <a:endParaRPr lang="es-MX" dirty="0"/>
          </a:p>
          <a:p>
            <a:pPr marL="285750" indent="-285750">
              <a:lnSpc>
                <a:spcPct val="115000"/>
              </a:lnSpc>
              <a:buFont typeface="Arial" panose="020B0604020202020204" pitchFamily="34" charset="0"/>
              <a:buChar char="•"/>
            </a:pPr>
            <a:endParaRPr lang="es-MX" sz="2400" dirty="0"/>
          </a:p>
          <a:p>
            <a:pPr marL="285750" indent="-285750">
              <a:lnSpc>
                <a:spcPct val="115000"/>
              </a:lnSpc>
              <a:buFont typeface="Arial" panose="020B0604020202020204" pitchFamily="34" charset="0"/>
              <a:buChar char="•"/>
            </a:pPr>
            <a:r>
              <a:rPr lang="es-MX" sz="2400" dirty="0"/>
              <a:t>Creación de múltiples variables en memoria.</a:t>
            </a:r>
          </a:p>
          <a:p>
            <a:pPr marL="285750" indent="-285750">
              <a:lnSpc>
                <a:spcPct val="115000"/>
              </a:lnSpc>
              <a:buFont typeface="Arial" panose="020B0604020202020204" pitchFamily="34" charset="0"/>
              <a:buChar char="•"/>
            </a:pPr>
            <a:r>
              <a:rPr lang="es-MX" sz="2400" dirty="0"/>
              <a:t>Consumen demasiada memoria en la pila.</a:t>
            </a:r>
          </a:p>
          <a:p>
            <a:pPr marL="285750" indent="-285750">
              <a:lnSpc>
                <a:spcPct val="115000"/>
              </a:lnSpc>
              <a:buFont typeface="Arial" panose="020B0604020202020204" pitchFamily="34" charset="0"/>
              <a:buChar char="•"/>
            </a:pPr>
            <a:r>
              <a:rPr lang="es-MX" sz="2400" dirty="0"/>
              <a:t>Si son mal programadas pueden desbordar la memoria (</a:t>
            </a:r>
            <a:r>
              <a:rPr lang="es-MX" sz="2400" dirty="0" err="1"/>
              <a:t>StackOverFlow</a:t>
            </a:r>
            <a:r>
              <a:rPr lang="es-MX" sz="2400" dirty="0"/>
              <a:t>)</a:t>
            </a:r>
          </a:p>
          <a:p>
            <a:pPr marL="285750" indent="-285750">
              <a:lnSpc>
                <a:spcPct val="115000"/>
              </a:lnSpc>
              <a:buFont typeface="Arial" panose="020B0604020202020204" pitchFamily="34" charset="0"/>
              <a:buChar char="•"/>
            </a:pPr>
            <a:endParaRPr lang="es-MX" dirty="0"/>
          </a:p>
          <a:p>
            <a:pPr marL="285750" indent="-285750">
              <a:lnSpc>
                <a:spcPct val="115000"/>
              </a:lnSpc>
              <a:buFont typeface="Arial" panose="020B0604020202020204" pitchFamily="34" charset="0"/>
              <a:buChar char="•"/>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s-MX" dirty="0"/>
          </a:p>
          <a:p>
            <a:pPr>
              <a:lnSpc>
                <a:spcPct val="115000"/>
              </a:lnSpc>
            </a:pPr>
            <a:endParaRPr lang="en-US" dirty="0"/>
          </a:p>
        </p:txBody>
      </p:sp>
      <p:sp>
        <p:nvSpPr>
          <p:cNvPr id="77" name="Google Shape;77;p18"/>
          <p:cNvSpPr txBox="1"/>
          <p:nvPr/>
        </p:nvSpPr>
        <p:spPr>
          <a:xfrm>
            <a:off x="85750" y="6416150"/>
            <a:ext cx="4360500" cy="441900"/>
          </a:xfrm>
          <a:prstGeom prst="rect">
            <a:avLst/>
          </a:prstGeom>
          <a:noFill/>
          <a:ln>
            <a:noFill/>
          </a:ln>
        </p:spPr>
        <p:txBody>
          <a:bodyPr spcFirstLastPara="1" wrap="square" lIns="91425" tIns="91425" rIns="91425" bIns="91425" anchor="ctr" anchorCtr="0">
            <a:noAutofit/>
          </a:bodyPr>
          <a:lstStyle/>
          <a:p>
            <a:pPr lvl="0"/>
            <a:r>
              <a:rPr lang="es" dirty="0">
                <a:solidFill>
                  <a:srgbClr val="FFFFFF"/>
                </a:solidFill>
                <a:latin typeface="Roboto Slab"/>
                <a:ea typeface="Roboto Slab"/>
                <a:cs typeface="Roboto Slab"/>
                <a:sym typeface="Roboto Slab"/>
              </a:rPr>
              <a:t>Recursividad</a:t>
            </a:r>
            <a:endParaRPr dirty="0">
              <a:solidFill>
                <a:srgbClr val="FFFFFF"/>
              </a:solidFill>
              <a:latin typeface="Roboto Slab"/>
              <a:ea typeface="Roboto Slab"/>
              <a:cs typeface="Roboto Slab"/>
              <a:sym typeface="Roboto Slab"/>
            </a:endParaRPr>
          </a:p>
        </p:txBody>
      </p:sp>
    </p:spTree>
    <p:extLst>
      <p:ext uri="{BB962C8B-B14F-4D97-AF65-F5344CB8AC3E}">
        <p14:creationId xmlns:p14="http://schemas.microsoft.com/office/powerpoint/2010/main" val="387798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2"/>
          <p:cNvSpPr/>
          <p:nvPr/>
        </p:nvSpPr>
        <p:spPr>
          <a:xfrm>
            <a:off x="-50" y="6416150"/>
            <a:ext cx="9144000" cy="441900"/>
          </a:xfrm>
          <a:prstGeom prst="rect">
            <a:avLst/>
          </a:prstGeom>
          <a:solidFill>
            <a:srgbClr val="D97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2"/>
          <p:cNvSpPr txBox="1"/>
          <p:nvPr/>
        </p:nvSpPr>
        <p:spPr>
          <a:xfrm>
            <a:off x="4697700" y="6415975"/>
            <a:ext cx="4360500" cy="441900"/>
          </a:xfrm>
          <a:prstGeom prst="rect">
            <a:avLst/>
          </a:prstGeom>
          <a:noFill/>
          <a:ln>
            <a:noFill/>
          </a:ln>
        </p:spPr>
        <p:txBody>
          <a:bodyPr spcFirstLastPara="1" wrap="square" lIns="91425" tIns="91425" rIns="91425" bIns="91425" anchor="ctr" anchorCtr="0">
            <a:noAutofit/>
          </a:bodyPr>
          <a:lstStyle/>
          <a:p>
            <a:pPr lvl="0" algn="r"/>
            <a:r>
              <a:rPr lang="en-US" dirty="0" err="1">
                <a:solidFill>
                  <a:srgbClr val="FFFFFF"/>
                </a:solidFill>
                <a:latin typeface="Roboto Slab"/>
                <a:ea typeface="Roboto Slab"/>
                <a:cs typeface="Roboto Slab"/>
                <a:sym typeface="Roboto Slab"/>
              </a:rPr>
              <a:t>Programación</a:t>
            </a:r>
            <a:r>
              <a:rPr lang="en-US" dirty="0">
                <a:solidFill>
                  <a:srgbClr val="FFFFFF"/>
                </a:solidFill>
                <a:latin typeface="Roboto Slab"/>
                <a:ea typeface="Roboto Slab"/>
                <a:cs typeface="Roboto Slab"/>
                <a:sym typeface="Roboto Slab"/>
              </a:rPr>
              <a:t> I – </a:t>
            </a:r>
            <a:r>
              <a:rPr lang="en-US" dirty="0" err="1">
                <a:solidFill>
                  <a:srgbClr val="FFFFFF"/>
                </a:solidFill>
                <a:latin typeface="Roboto Slab"/>
                <a:ea typeface="Roboto Slab"/>
                <a:cs typeface="Roboto Slab"/>
                <a:sym typeface="Roboto Slab"/>
              </a:rPr>
              <a:t>Laboratorio</a:t>
            </a:r>
            <a:r>
              <a:rPr lang="en-US" dirty="0">
                <a:solidFill>
                  <a:srgbClr val="FFFFFF"/>
                </a:solidFill>
                <a:latin typeface="Roboto Slab"/>
                <a:ea typeface="Roboto Slab"/>
                <a:cs typeface="Roboto Slab"/>
                <a:sym typeface="Roboto Slab"/>
              </a:rPr>
              <a:t> I</a:t>
            </a:r>
          </a:p>
        </p:txBody>
      </p:sp>
      <p:sp>
        <p:nvSpPr>
          <p:cNvPr id="351" name="Google Shape;351;p52"/>
          <p:cNvSpPr txBox="1"/>
          <p:nvPr/>
        </p:nvSpPr>
        <p:spPr>
          <a:xfrm>
            <a:off x="85750" y="6416150"/>
            <a:ext cx="43605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Roboto Slab"/>
              <a:ea typeface="Roboto Slab"/>
              <a:cs typeface="Roboto Slab"/>
              <a:sym typeface="Roboto Slab"/>
            </a:endParaRPr>
          </a:p>
        </p:txBody>
      </p:sp>
      <p:pic>
        <p:nvPicPr>
          <p:cNvPr id="352" name="Google Shape;352;p52" descr="logo-utn.jpg"/>
          <p:cNvPicPr preferRelativeResize="0"/>
          <p:nvPr/>
        </p:nvPicPr>
        <p:blipFill>
          <a:blip r:embed="rId3">
            <a:alphaModFix/>
          </a:blip>
          <a:stretch>
            <a:fillRect/>
          </a:stretch>
        </p:blipFill>
        <p:spPr>
          <a:xfrm>
            <a:off x="3833813" y="2895600"/>
            <a:ext cx="1476375" cy="1066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315</Words>
  <Application>Microsoft Office PowerPoint</Application>
  <PresentationFormat>Presentación en pantalla (4:3)</PresentationFormat>
  <Paragraphs>64</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Lato</vt:lpstr>
      <vt:lpstr>Roboto Slab</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German Scarafilo</cp:lastModifiedBy>
  <cp:revision>7</cp:revision>
  <dcterms:modified xsi:type="dcterms:W3CDTF">2021-03-23T13:09:44Z</dcterms:modified>
</cp:coreProperties>
</file>