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A24343-304D-4B47-9E20-77EB98B82436}" type="datetimeFigureOut">
              <a:rPr lang="es-AR" smtClean="0"/>
              <a:t>30/3/2021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151253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A24343-304D-4B47-9E20-77EB98B82436}" type="datetimeFigureOut">
              <a:rPr lang="es-AR" smtClean="0"/>
              <a:t>30/3/2021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1288803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A24343-304D-4B47-9E20-77EB98B82436}" type="datetimeFigureOut">
              <a:rPr lang="es-AR" smtClean="0"/>
              <a:t>30/3/2021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2774570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8FA24343-304D-4B47-9E20-77EB98B82436}" type="datetimeFigureOut">
              <a:rPr lang="es-AR" smtClean="0"/>
              <a:t>30/3/2021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1287955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A24343-304D-4B47-9E20-77EB98B82436}" type="datetimeFigureOut">
              <a:rPr lang="es-AR" smtClean="0"/>
              <a:t>30/3/2021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2491266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A24343-304D-4B47-9E20-77EB98B82436}" type="datetimeFigureOut">
              <a:rPr lang="es-AR" smtClean="0"/>
              <a:t>30/3/2021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37201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A24343-304D-4B47-9E20-77EB98B82436}" type="datetimeFigureOut">
              <a:rPr lang="es-AR" smtClean="0"/>
              <a:t>30/3/2021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272627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A24343-304D-4B47-9E20-77EB98B82436}" type="datetimeFigureOut">
              <a:rPr lang="es-AR" smtClean="0"/>
              <a:t>30/3/2021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288950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A24343-304D-4B47-9E20-77EB98B82436}" type="datetimeFigureOut">
              <a:rPr lang="es-AR" smtClean="0"/>
              <a:t>30/3/2021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194096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A24343-304D-4B47-9E20-77EB98B82436}" type="datetimeFigureOut">
              <a:rPr lang="es-AR" smtClean="0"/>
              <a:t>30/3/2021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304992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A24343-304D-4B47-9E20-77EB98B82436}" type="datetimeFigureOut">
              <a:rPr lang="es-AR" smtClean="0"/>
              <a:t>30/3/2021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427044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24343-304D-4B47-9E20-77EB98B82436}" type="datetimeFigureOut">
              <a:rPr lang="es-AR" smtClean="0"/>
              <a:t>30/3/2021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238054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A24343-304D-4B47-9E20-77EB98B82436}" type="datetimeFigureOut">
              <a:rPr lang="es-AR" smtClean="0"/>
              <a:t>30/3/2021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275820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8FA24343-304D-4B47-9E20-77EB98B82436}" type="datetimeFigureOut">
              <a:rPr lang="es-AR" smtClean="0"/>
              <a:t>30/3/2021</a:t>
            </a:fld>
            <a:endParaRPr lang="es-AR"/>
          </a:p>
        </p:txBody>
      </p:sp>
      <p:sp>
        <p:nvSpPr>
          <p:cNvPr id="6" name="Footer Placeholder 5"/>
          <p:cNvSpPr>
            <a:spLocks noGrp="1"/>
          </p:cNvSpPr>
          <p:nvPr>
            <p:ph type="ftr" sz="quarter" idx="11"/>
          </p:nvPr>
        </p:nvSpPr>
        <p:spPr>
          <a:xfrm>
            <a:off x="590396" y="6041362"/>
            <a:ext cx="3295413" cy="365125"/>
          </a:xfrm>
        </p:spPr>
        <p:txBody>
          <a:bodyPr/>
          <a:lstStyle/>
          <a:p>
            <a:endParaRPr lang="es-AR"/>
          </a:p>
        </p:txBody>
      </p:sp>
      <p:sp>
        <p:nvSpPr>
          <p:cNvPr id="7" name="Slide Number Placeholder 6"/>
          <p:cNvSpPr>
            <a:spLocks noGrp="1"/>
          </p:cNvSpPr>
          <p:nvPr>
            <p:ph type="sldNum" sz="quarter" idx="12"/>
          </p:nvPr>
        </p:nvSpPr>
        <p:spPr>
          <a:xfrm>
            <a:off x="4862689" y="5915888"/>
            <a:ext cx="1062155" cy="490599"/>
          </a:xfrm>
        </p:spPr>
        <p:txBody>
          <a:bodyPr/>
          <a:lstStyle/>
          <a:p>
            <a:fld id="{FFA46195-038F-4A52-9889-0A4454838FAD}" type="slidenum">
              <a:rPr lang="es-AR" smtClean="0"/>
              <a:t>‹Nº›</a:t>
            </a:fld>
            <a:endParaRPr lang="es-AR"/>
          </a:p>
        </p:txBody>
      </p:sp>
    </p:spTree>
    <p:extLst>
      <p:ext uri="{BB962C8B-B14F-4D97-AF65-F5344CB8AC3E}">
        <p14:creationId xmlns:p14="http://schemas.microsoft.com/office/powerpoint/2010/main" val="394973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FA24343-304D-4B47-9E20-77EB98B82436}" type="datetimeFigureOut">
              <a:rPr lang="es-AR" smtClean="0"/>
              <a:t>30/3/2021</a:t>
            </a:fld>
            <a:endParaRPr lang="es-A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FA46195-038F-4A52-9889-0A4454838FAD}" type="slidenum">
              <a:rPr lang="es-AR" smtClean="0"/>
              <a:t>‹Nº›</a:t>
            </a:fld>
            <a:endParaRPr lang="es-AR"/>
          </a:p>
        </p:txBody>
      </p:sp>
    </p:spTree>
    <p:extLst>
      <p:ext uri="{BB962C8B-B14F-4D97-AF65-F5344CB8AC3E}">
        <p14:creationId xmlns:p14="http://schemas.microsoft.com/office/powerpoint/2010/main" val="27793488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E7EC1-73F2-4465-8C77-C2424324A4FF}"/>
              </a:ext>
            </a:extLst>
          </p:cNvPr>
          <p:cNvSpPr>
            <a:spLocks noGrp="1"/>
          </p:cNvSpPr>
          <p:nvPr>
            <p:ph type="ctrTitle"/>
          </p:nvPr>
        </p:nvSpPr>
        <p:spPr>
          <a:xfrm>
            <a:off x="810001" y="1024144"/>
            <a:ext cx="10572000" cy="2971051"/>
          </a:xfrm>
        </p:spPr>
        <p:txBody>
          <a:bodyPr anchor="t"/>
          <a:lstStyle/>
          <a:p>
            <a:r>
              <a:rPr lang="es-AR" sz="8000" dirty="0"/>
              <a:t>Cadenas de caracteres en C</a:t>
            </a:r>
          </a:p>
        </p:txBody>
      </p:sp>
    </p:spTree>
    <p:extLst>
      <p:ext uri="{BB962C8B-B14F-4D97-AF65-F5344CB8AC3E}">
        <p14:creationId xmlns:p14="http://schemas.microsoft.com/office/powerpoint/2010/main" val="353743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810000" y="328411"/>
            <a:ext cx="10571998" cy="1294327"/>
          </a:xfrm>
        </p:spPr>
        <p:txBody>
          <a:bodyPr/>
          <a:lstStyle/>
          <a:p>
            <a:r>
              <a:rPr lang="es-AR" dirty="0"/>
              <a:t>Y entonces: ¿Qué podemos hacer con cadenas de caracteres?</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sz="2000" dirty="0"/>
              <a:t>Estas restricciones, como otras mas que tienen las cadenas de caracteres, pueden hacernos pensar que no son de mucha utilidad ya que no podríamos realizar ni los programas mas básicos. Afortunadamente, la comunidad de desarrolladores de C nos dejo una hermosa y completa  biblioteca con funciones que nos permitirán manipular nuestras cadenas de caracteres; la biblioteca string.h.</a:t>
            </a:r>
          </a:p>
          <a:p>
            <a:r>
              <a:rPr lang="es-AR" sz="2000" dirty="0"/>
              <a:t>Si bien string.h tiene 23 funciones (mas un par de extensiones para C ISO), nosotros solo veremos un par que nos serán útiles en los ejercicios por venir, el resto pueden encontrarse en internet en caso de necesitarse alguna funcionalidad especifica.</a:t>
            </a:r>
          </a:p>
        </p:txBody>
      </p:sp>
    </p:spTree>
    <p:extLst>
      <p:ext uri="{BB962C8B-B14F-4D97-AF65-F5344CB8AC3E}">
        <p14:creationId xmlns:p14="http://schemas.microsoft.com/office/powerpoint/2010/main" val="177283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810000" y="328411"/>
            <a:ext cx="10571998" cy="1294327"/>
          </a:xfrm>
        </p:spPr>
        <p:txBody>
          <a:bodyPr/>
          <a:lstStyle/>
          <a:p>
            <a:r>
              <a:rPr lang="es-AR" sz="6000" dirty="0"/>
              <a:t>strlen(const char*);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r>
              <a:rPr lang="es-AR" sz="2000" dirty="0"/>
              <a:t>una constante de puntero a char(literal) o un puntero a char(vector de chars).</a:t>
            </a:r>
          </a:p>
          <a:p>
            <a:r>
              <a:rPr lang="es-AR" sz="2000" dirty="0"/>
              <a:t>Calcula la cantidad de caracteres del literal o del vector de chars, hasta llegar al ‘\0’ pero sin contarlo.</a:t>
            </a:r>
          </a:p>
          <a:p>
            <a:r>
              <a:rPr lang="es-AR" sz="2000" b="1" dirty="0"/>
              <a:t>DEVUELVE: </a:t>
            </a:r>
            <a:r>
              <a:rPr lang="es-AR" sz="2000" dirty="0"/>
              <a:t>un SIZE_T que para nosotros será un entero sin signo conteniendo la cantidad de caracteres contados, hasta llegar al ‘\0’ </a:t>
            </a:r>
            <a:endParaRPr lang="es-AR" sz="2000" b="1" dirty="0"/>
          </a:p>
        </p:txBody>
      </p:sp>
    </p:spTree>
    <p:extLst>
      <p:ext uri="{BB962C8B-B14F-4D97-AF65-F5344CB8AC3E}">
        <p14:creationId xmlns:p14="http://schemas.microsoft.com/office/powerpoint/2010/main" val="105610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810000" y="328411"/>
            <a:ext cx="10571998" cy="1294327"/>
          </a:xfrm>
        </p:spPr>
        <p:txBody>
          <a:bodyPr/>
          <a:lstStyle/>
          <a:p>
            <a:r>
              <a:rPr lang="es-AR" sz="6000" dirty="0"/>
              <a:t>strcpy(char*, const char*);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 puntero a char (vector de chars). //Destino</a:t>
            </a:r>
          </a:p>
          <a:p>
            <a:pPr lvl="1"/>
            <a:r>
              <a:rPr lang="es-AR" sz="1800" dirty="0"/>
              <a:t>Una constante de puntero a char (literal) o un puntero a char (vector de chars) //Origen</a:t>
            </a:r>
          </a:p>
          <a:p>
            <a:pPr lvl="3"/>
            <a:endParaRPr lang="es-AR" sz="800" dirty="0"/>
          </a:p>
          <a:p>
            <a:r>
              <a:rPr lang="es-AR" sz="2000" dirty="0"/>
              <a:t>Copia el valor del la cadena de caracteres del segundo parámetro, en el vector de chars del primer parámetro.</a:t>
            </a:r>
          </a:p>
          <a:p>
            <a:r>
              <a:rPr lang="es-AR" sz="2000" b="1" dirty="0"/>
              <a:t>DEVUELVE: </a:t>
            </a:r>
            <a:r>
              <a:rPr lang="es-AR" sz="2000" dirty="0"/>
              <a:t>El puntero a char del vector de destino;</a:t>
            </a:r>
            <a:endParaRPr lang="es-AR" sz="2000" b="1" dirty="0"/>
          </a:p>
        </p:txBody>
      </p:sp>
    </p:spTree>
    <p:extLst>
      <p:ext uri="{BB962C8B-B14F-4D97-AF65-F5344CB8AC3E}">
        <p14:creationId xmlns:p14="http://schemas.microsoft.com/office/powerpoint/2010/main" val="2735534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377780" y="328411"/>
            <a:ext cx="11436439" cy="1294327"/>
          </a:xfrm>
        </p:spPr>
        <p:txBody>
          <a:bodyPr/>
          <a:lstStyle/>
          <a:p>
            <a:r>
              <a:rPr lang="es-AR" sz="5500" dirty="0"/>
              <a:t>strcmp(const char*, const char*);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Una constante de puntero a char (literal) o un puntero a char (vector de chars) //Cadena1</a:t>
            </a:r>
          </a:p>
          <a:p>
            <a:pPr lvl="1"/>
            <a:r>
              <a:rPr lang="es-AR" sz="1800" dirty="0"/>
              <a:t>Una constante de puntero a char (literal) o un puntero a char (vector de chars) //Cadena2</a:t>
            </a:r>
          </a:p>
          <a:p>
            <a:pPr lvl="3"/>
            <a:endParaRPr lang="es-AR" sz="800" dirty="0"/>
          </a:p>
          <a:p>
            <a:r>
              <a:rPr lang="es-AR" sz="2000" dirty="0"/>
              <a:t>Compara los textos de las dos cadenas, comparando los valores ASCII de cada carácter entre si hasta que encuentra dos diferentes.</a:t>
            </a:r>
          </a:p>
          <a:p>
            <a:r>
              <a:rPr lang="es-AR" sz="2000" b="1" dirty="0"/>
              <a:t>DEVUELVE:  </a:t>
            </a:r>
          </a:p>
          <a:p>
            <a:pPr lvl="1"/>
            <a:r>
              <a:rPr lang="es-AR" sz="1800" b="1" dirty="0"/>
              <a:t>&lt;0 </a:t>
            </a:r>
            <a:r>
              <a:rPr lang="es-AR" sz="1800" dirty="0"/>
              <a:t>si el carácter de Cadena uno tenia un valor de ASCII </a:t>
            </a:r>
            <a:r>
              <a:rPr lang="es-AR" sz="1800" b="1" dirty="0"/>
              <a:t>menor</a:t>
            </a:r>
            <a:r>
              <a:rPr lang="es-AR" sz="1800" dirty="0"/>
              <a:t> al carácter de Cadena2 </a:t>
            </a:r>
            <a:r>
              <a:rPr lang="es-AR" sz="1800" b="1" dirty="0"/>
              <a:t>	 </a:t>
            </a:r>
          </a:p>
          <a:p>
            <a:pPr lvl="1"/>
            <a:r>
              <a:rPr lang="es-AR" sz="1800" b="1" dirty="0"/>
              <a:t>&gt;0 </a:t>
            </a:r>
            <a:r>
              <a:rPr lang="es-AR" sz="1800" dirty="0"/>
              <a:t>si el carácter de Cadena uno tenia un valor de ASCII </a:t>
            </a:r>
            <a:r>
              <a:rPr lang="es-AR" sz="1800" b="1" dirty="0"/>
              <a:t>mayor</a:t>
            </a:r>
            <a:r>
              <a:rPr lang="es-AR" sz="1800" dirty="0"/>
              <a:t> al carácter de Cadena2 </a:t>
            </a:r>
            <a:endParaRPr lang="es-AR" sz="1800" b="1" dirty="0"/>
          </a:p>
          <a:p>
            <a:pPr lvl="1"/>
            <a:r>
              <a:rPr lang="es-AR" sz="1800" b="1" dirty="0"/>
              <a:t>=0 </a:t>
            </a:r>
            <a:r>
              <a:rPr lang="es-AR" sz="1800" dirty="0"/>
              <a:t>si Cadena1 es igual a Cadena2;</a:t>
            </a:r>
            <a:endParaRPr lang="es-AR" sz="1800" b="1" dirty="0"/>
          </a:p>
        </p:txBody>
      </p:sp>
    </p:spTree>
    <p:extLst>
      <p:ext uri="{BB962C8B-B14F-4D97-AF65-F5344CB8AC3E}">
        <p14:creationId xmlns:p14="http://schemas.microsoft.com/office/powerpoint/2010/main" val="225028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377780" y="328411"/>
            <a:ext cx="11436439" cy="1294327"/>
          </a:xfrm>
        </p:spPr>
        <p:txBody>
          <a:bodyPr/>
          <a:lstStyle/>
          <a:p>
            <a:r>
              <a:rPr lang="es-AR" dirty="0"/>
              <a:t>stricmp(const char*, const char*);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Una constante de puntero a char (literal) o un puntero a char (vector de chars) //Cadena1</a:t>
            </a:r>
          </a:p>
          <a:p>
            <a:pPr lvl="1"/>
            <a:r>
              <a:rPr lang="es-AR" sz="1800" dirty="0"/>
              <a:t>Una constante de puntero a char (literal) o un puntero a char (vector de chars) //Cadena2</a:t>
            </a:r>
            <a:endParaRPr lang="es-AR" sz="800" dirty="0"/>
          </a:p>
          <a:p>
            <a:r>
              <a:rPr lang="es-AR" sz="2000" dirty="0"/>
              <a:t>Compara los textos de las dos cadenas, comparando los valores ASCII de cada carácter entre si hasta que encuentra dos diferentes, IGNORANDO EL CASE SENSITIVE (No hay diferencia entre minúscula y mayúscula).</a:t>
            </a:r>
          </a:p>
          <a:p>
            <a:r>
              <a:rPr lang="es-AR" sz="2000" b="1" dirty="0"/>
              <a:t>DEVUELVE:  </a:t>
            </a:r>
          </a:p>
          <a:p>
            <a:pPr lvl="1"/>
            <a:r>
              <a:rPr lang="es-AR" sz="1800" b="1" dirty="0"/>
              <a:t>&lt;0 </a:t>
            </a:r>
            <a:r>
              <a:rPr lang="es-AR" sz="1800" dirty="0"/>
              <a:t>si el carácter de Cadena uno tenia un valor de ASCII </a:t>
            </a:r>
            <a:r>
              <a:rPr lang="es-AR" sz="1800" b="1" dirty="0"/>
              <a:t>menor</a:t>
            </a:r>
            <a:r>
              <a:rPr lang="es-AR" sz="1800" dirty="0"/>
              <a:t> al carácter de Cadena2 </a:t>
            </a:r>
            <a:r>
              <a:rPr lang="es-AR" sz="1800" b="1" dirty="0"/>
              <a:t>	 </a:t>
            </a:r>
          </a:p>
          <a:p>
            <a:pPr lvl="1"/>
            <a:r>
              <a:rPr lang="es-AR" sz="1800" b="1" dirty="0"/>
              <a:t>&gt;0 </a:t>
            </a:r>
            <a:r>
              <a:rPr lang="es-AR" sz="1800" dirty="0"/>
              <a:t>si el carácter de Cadena uno tenia un valor de ASCII </a:t>
            </a:r>
            <a:r>
              <a:rPr lang="es-AR" sz="1800" b="1" dirty="0"/>
              <a:t>mayor</a:t>
            </a:r>
            <a:r>
              <a:rPr lang="es-AR" sz="1800" dirty="0"/>
              <a:t> al carácter de Cadena2 </a:t>
            </a:r>
            <a:endParaRPr lang="es-AR" sz="1800" b="1" dirty="0"/>
          </a:p>
          <a:p>
            <a:pPr lvl="1"/>
            <a:r>
              <a:rPr lang="es-AR" sz="1800" b="1" dirty="0"/>
              <a:t>=0 </a:t>
            </a:r>
            <a:r>
              <a:rPr lang="es-AR" sz="1800" dirty="0"/>
              <a:t>si Cadena1 es igual a Cadena2;</a:t>
            </a:r>
            <a:endParaRPr lang="es-AR" sz="1800" b="1" dirty="0"/>
          </a:p>
        </p:txBody>
      </p:sp>
      <p:sp>
        <p:nvSpPr>
          <p:cNvPr id="4" name="Título 1">
            <a:extLst>
              <a:ext uri="{FF2B5EF4-FFF2-40B4-BE49-F238E27FC236}">
                <a16:creationId xmlns:a16="http://schemas.microsoft.com/office/drawing/2014/main" id="{14208D14-50C8-437C-8F7B-B661D9F5136C}"/>
              </a:ext>
            </a:extLst>
          </p:cNvPr>
          <p:cNvSpPr txBox="1">
            <a:spLocks/>
          </p:cNvSpPr>
          <p:nvPr/>
        </p:nvSpPr>
        <p:spPr>
          <a:xfrm>
            <a:off x="377779" y="328410"/>
            <a:ext cx="11436439" cy="1294327"/>
          </a:xfrm>
          <a:prstGeom prst="rect">
            <a:avLst/>
          </a:prstGeom>
          <a:effectLst>
            <a:outerShdw blurRad="50800" dir="14400000">
              <a:srgbClr val="000000">
                <a:alpha val="60000"/>
              </a:srgbClr>
            </a:outerShdw>
          </a:effectLst>
        </p:spPr>
        <p:txBody>
          <a:bodyPr vert="horz" lIns="91440" tIns="45720" rIns="91440" bIns="45720" rtlCol="0" anchor="t">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dirty="0"/>
              <a:t>strcmpi(const char*, const char*);</a:t>
            </a:r>
          </a:p>
        </p:txBody>
      </p:sp>
    </p:spTree>
    <p:extLst>
      <p:ext uri="{BB962C8B-B14F-4D97-AF65-F5344CB8AC3E}">
        <p14:creationId xmlns:p14="http://schemas.microsoft.com/office/powerpoint/2010/main" val="358415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377780" y="328411"/>
            <a:ext cx="11436439" cy="1294327"/>
          </a:xfrm>
        </p:spPr>
        <p:txBody>
          <a:bodyPr/>
          <a:lstStyle/>
          <a:p>
            <a:r>
              <a:rPr lang="es-AR" sz="5500" dirty="0"/>
              <a:t>strupr(const char*);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 puntero a char (vector de chars) //Cadena1</a:t>
            </a:r>
            <a:endParaRPr lang="es-AR" sz="800" dirty="0"/>
          </a:p>
          <a:p>
            <a:r>
              <a:rPr lang="es-AR" sz="2000" dirty="0"/>
              <a:t>Pasa todo el texto de la cadena a mayúscula por referencia, lo que indica que (de no hacerse una copia previa) los valores originales de esa cadena se perderán.</a:t>
            </a:r>
          </a:p>
          <a:p>
            <a:r>
              <a:rPr lang="es-AR" sz="2000" b="1" dirty="0"/>
              <a:t>DEVUELVE:  </a:t>
            </a:r>
          </a:p>
          <a:p>
            <a:pPr lvl="1"/>
            <a:r>
              <a:rPr lang="es-AR" sz="1800" dirty="0"/>
              <a:t>El puntero a char del vector pasado por parámetro;</a:t>
            </a:r>
          </a:p>
        </p:txBody>
      </p:sp>
    </p:spTree>
    <p:extLst>
      <p:ext uri="{BB962C8B-B14F-4D97-AF65-F5344CB8AC3E}">
        <p14:creationId xmlns:p14="http://schemas.microsoft.com/office/powerpoint/2010/main" val="398513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377780" y="328411"/>
            <a:ext cx="11436439" cy="1294327"/>
          </a:xfrm>
        </p:spPr>
        <p:txBody>
          <a:bodyPr/>
          <a:lstStyle/>
          <a:p>
            <a:r>
              <a:rPr lang="es-AR" sz="5500" dirty="0"/>
              <a:t>strlwr(const char*);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 puntero a char (vector de chars) //Cadena1</a:t>
            </a:r>
            <a:endParaRPr lang="es-AR" sz="800" dirty="0"/>
          </a:p>
          <a:p>
            <a:r>
              <a:rPr lang="es-AR" sz="2000" dirty="0"/>
              <a:t>Pasa todo el texto de la cadena a minúscula por referencia, lo que indica que (de no hacerse una copia previa) los valores originales de esa cadena se perderán.</a:t>
            </a:r>
          </a:p>
          <a:p>
            <a:r>
              <a:rPr lang="es-AR" sz="2000" b="1" dirty="0"/>
              <a:t>DEVUELVE:  </a:t>
            </a:r>
          </a:p>
          <a:p>
            <a:pPr lvl="1"/>
            <a:r>
              <a:rPr lang="es-AR" sz="1800" dirty="0"/>
              <a:t>El puntero a char del vector pasado por parámetro;</a:t>
            </a:r>
          </a:p>
        </p:txBody>
      </p:sp>
    </p:spTree>
    <p:extLst>
      <p:ext uri="{BB962C8B-B14F-4D97-AF65-F5344CB8AC3E}">
        <p14:creationId xmlns:p14="http://schemas.microsoft.com/office/powerpoint/2010/main" val="70585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810000" y="328411"/>
            <a:ext cx="10571998" cy="1294327"/>
          </a:xfrm>
        </p:spPr>
        <p:txBody>
          <a:bodyPr/>
          <a:lstStyle/>
          <a:p>
            <a:r>
              <a:rPr lang="es-AR" sz="6000" dirty="0"/>
              <a:t>strcat(char*, const char*);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 puntero a char (vector de chars). //Destino</a:t>
            </a:r>
          </a:p>
          <a:p>
            <a:pPr lvl="1"/>
            <a:r>
              <a:rPr lang="es-AR" sz="1800" dirty="0"/>
              <a:t>Una constante de puntero a char (literal) o un puntero a char (vector de chars) //Origen</a:t>
            </a:r>
          </a:p>
          <a:p>
            <a:pPr lvl="3"/>
            <a:endParaRPr lang="es-AR" sz="800" dirty="0"/>
          </a:p>
          <a:p>
            <a:r>
              <a:rPr lang="es-AR" sz="2000" dirty="0"/>
              <a:t>Concatena el valor del la cadena de caracteres del segundo parámetro al valor del vector de chars del primer parámetro.</a:t>
            </a:r>
          </a:p>
          <a:p>
            <a:r>
              <a:rPr lang="es-AR" sz="2000" b="1" dirty="0"/>
              <a:t>DEVUELVE: </a:t>
            </a:r>
            <a:r>
              <a:rPr lang="es-AR" sz="2000" dirty="0"/>
              <a:t>El puntero a char del vector de destino;</a:t>
            </a:r>
            <a:endParaRPr lang="es-AR" sz="2000" b="1" dirty="0"/>
          </a:p>
        </p:txBody>
      </p:sp>
    </p:spTree>
    <p:extLst>
      <p:ext uri="{BB962C8B-B14F-4D97-AF65-F5344CB8AC3E}">
        <p14:creationId xmlns:p14="http://schemas.microsoft.com/office/powerpoint/2010/main" val="101832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810000" y="328411"/>
            <a:ext cx="10571998" cy="1294327"/>
          </a:xfrm>
        </p:spPr>
        <p:txBody>
          <a:bodyPr/>
          <a:lstStyle/>
          <a:p>
            <a:r>
              <a:rPr lang="es-AR" sz="6000" dirty="0"/>
              <a:t>Dos pequeñas funciones</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6095999" y="3596423"/>
            <a:ext cx="5915696" cy="3239039"/>
          </a:xfrm>
        </p:spPr>
        <p:txBody>
          <a:bodyPr anchor="t">
            <a:normAutofit/>
          </a:bodyPr>
          <a:lstStyle/>
          <a:p>
            <a:r>
              <a:rPr lang="es-AR" sz="2000" b="1" dirty="0"/>
              <a:t>char tolower(char );</a:t>
            </a:r>
          </a:p>
          <a:p>
            <a:r>
              <a:rPr lang="es-AR" sz="2000" b="1" dirty="0"/>
              <a:t>RECIBE: </a:t>
            </a:r>
          </a:p>
          <a:p>
            <a:pPr lvl="1"/>
            <a:r>
              <a:rPr lang="es-AR" sz="1800" dirty="0"/>
              <a:t>Un carácter por valor (copia el valor)</a:t>
            </a:r>
            <a:endParaRPr lang="es-AR" sz="800" dirty="0"/>
          </a:p>
          <a:p>
            <a:r>
              <a:rPr lang="es-AR" sz="2000" dirty="0"/>
              <a:t>Convierte el carácter por parámetro a minúscula (no modifica el valor original).</a:t>
            </a:r>
          </a:p>
          <a:p>
            <a:r>
              <a:rPr lang="es-AR" sz="2000" b="1" dirty="0"/>
              <a:t>DEVUELVE: </a:t>
            </a:r>
            <a:r>
              <a:rPr lang="es-AR" sz="2000" dirty="0"/>
              <a:t>El carácter en minúscula, por lo que hay que asignarlo a una variable char para no perderlo;</a:t>
            </a:r>
            <a:endParaRPr lang="es-AR" sz="2000" b="1" dirty="0"/>
          </a:p>
        </p:txBody>
      </p:sp>
      <p:sp>
        <p:nvSpPr>
          <p:cNvPr id="4" name="Marcador de contenido 2">
            <a:extLst>
              <a:ext uri="{FF2B5EF4-FFF2-40B4-BE49-F238E27FC236}">
                <a16:creationId xmlns:a16="http://schemas.microsoft.com/office/drawing/2014/main" id="{20FBF9EF-F30C-4A1C-9BD1-BA4E81D9BC6E}"/>
              </a:ext>
            </a:extLst>
          </p:cNvPr>
          <p:cNvSpPr txBox="1">
            <a:spLocks/>
          </p:cNvSpPr>
          <p:nvPr/>
        </p:nvSpPr>
        <p:spPr>
          <a:xfrm>
            <a:off x="0" y="3612522"/>
            <a:ext cx="5915695" cy="323903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AR" sz="2000" b="1" dirty="0"/>
              <a:t>char toupper(char );</a:t>
            </a:r>
          </a:p>
          <a:p>
            <a:r>
              <a:rPr lang="es-AR" sz="2000" b="1" dirty="0"/>
              <a:t>RECIBE: </a:t>
            </a:r>
          </a:p>
          <a:p>
            <a:pPr lvl="1"/>
            <a:r>
              <a:rPr lang="es-AR" sz="1800" dirty="0"/>
              <a:t>Un carácter por valor (copia el valor)</a:t>
            </a:r>
            <a:endParaRPr lang="es-AR" sz="800" dirty="0"/>
          </a:p>
          <a:p>
            <a:r>
              <a:rPr lang="es-AR" sz="2000" dirty="0"/>
              <a:t>Convierte el carácter por parámetro a mayúscula (no modifica el valor original).</a:t>
            </a:r>
          </a:p>
          <a:p>
            <a:r>
              <a:rPr lang="es-AR" sz="2000" b="1" dirty="0"/>
              <a:t>DEVUELVE: </a:t>
            </a:r>
            <a:r>
              <a:rPr lang="es-AR" sz="2000" dirty="0"/>
              <a:t>El carácter en mayúscula, por lo que hay que asignarlo a una variable char para no perderlo;</a:t>
            </a:r>
            <a:endParaRPr lang="es-AR" sz="2000" b="1" dirty="0"/>
          </a:p>
        </p:txBody>
      </p:sp>
      <p:sp>
        <p:nvSpPr>
          <p:cNvPr id="5" name="Marcador de contenido 2">
            <a:extLst>
              <a:ext uri="{FF2B5EF4-FFF2-40B4-BE49-F238E27FC236}">
                <a16:creationId xmlns:a16="http://schemas.microsoft.com/office/drawing/2014/main" id="{AD5D574D-61CA-477E-B500-4171AC88F61C}"/>
              </a:ext>
            </a:extLst>
          </p:cNvPr>
          <p:cNvSpPr txBox="1">
            <a:spLocks/>
          </p:cNvSpPr>
          <p:nvPr/>
        </p:nvSpPr>
        <p:spPr>
          <a:xfrm>
            <a:off x="0" y="2266681"/>
            <a:ext cx="11381998" cy="116231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AR" sz="2000" dirty="0"/>
              <a:t>Estas dos funciones no perteneces a  string.h sino a ctype.h y si bien no están estrictamente relacionadas a las cadenas de caracteres, si lo están al manejo de caracteres individuales y por eso serán muy útiles. </a:t>
            </a:r>
            <a:endParaRPr lang="es-AR" sz="2000" b="1" dirty="0"/>
          </a:p>
        </p:txBody>
      </p:sp>
    </p:spTree>
    <p:extLst>
      <p:ext uri="{BB962C8B-B14F-4D97-AF65-F5344CB8AC3E}">
        <p14:creationId xmlns:p14="http://schemas.microsoft.com/office/powerpoint/2010/main" val="156045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810000" y="328411"/>
            <a:ext cx="10571998" cy="1294327"/>
          </a:xfrm>
        </p:spPr>
        <p:txBody>
          <a:bodyPr/>
          <a:lstStyle/>
          <a:p>
            <a:r>
              <a:rPr lang="es-AR" sz="5600" dirty="0"/>
              <a:t>Ingresar cadenas por teclado</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dirty="0"/>
              <a:t>Solo nos queda ver una forma de modificar nuestra cadena ingresando texto por teclado, nuestra primera suposición entonces podría ser la contraparte de nuestro querido printf, el scanf:</a:t>
            </a:r>
          </a:p>
          <a:p>
            <a:endParaRPr lang="es-AR" sz="2000" dirty="0"/>
          </a:p>
          <a:p>
            <a:endParaRPr lang="es-AR" sz="2000" dirty="0"/>
          </a:p>
        </p:txBody>
      </p:sp>
      <p:sp>
        <p:nvSpPr>
          <p:cNvPr id="9" name="CuadroTexto 8">
            <a:extLst>
              <a:ext uri="{FF2B5EF4-FFF2-40B4-BE49-F238E27FC236}">
                <a16:creationId xmlns:a16="http://schemas.microsoft.com/office/drawing/2014/main" id="{0AE591E4-85E2-4FC7-A798-6C0D2F7D509C}"/>
              </a:ext>
            </a:extLst>
          </p:cNvPr>
          <p:cNvSpPr txBox="1"/>
          <p:nvPr/>
        </p:nvSpPr>
        <p:spPr>
          <a:xfrm>
            <a:off x="7247879" y="3032867"/>
            <a:ext cx="3992451" cy="3693319"/>
          </a:xfrm>
          <a:prstGeom prst="rect">
            <a:avLst/>
          </a:prstGeom>
          <a:noFill/>
        </p:spPr>
        <p:txBody>
          <a:bodyPr wrap="square" rtlCol="0">
            <a:spAutoFit/>
          </a:bodyPr>
          <a:lstStyle/>
          <a:p>
            <a:r>
              <a:rPr lang="es-AR" dirty="0"/>
              <a:t>Como pueden observar, es necesario el fflush, para no tener el problema del scanf con el ‘\n’</a:t>
            </a:r>
          </a:p>
          <a:p>
            <a:r>
              <a:rPr lang="es-AR" dirty="0"/>
              <a:t>Y además, no es necesario el ‘&amp;’ para pasar la posición de memoria del vector como parámetro (a diferencia de las variables escalares).</a:t>
            </a:r>
          </a:p>
          <a:p>
            <a:r>
              <a:rPr lang="es-AR" dirty="0"/>
              <a:t>El problema aquí es que el scanf lee hasta el primer “space” ya que lo toma como un ‘\0’ y entonces no se guardan mas valores en el vector</a:t>
            </a:r>
          </a:p>
        </p:txBody>
      </p:sp>
      <p:pic>
        <p:nvPicPr>
          <p:cNvPr id="11" name="Imagen 10">
            <a:extLst>
              <a:ext uri="{FF2B5EF4-FFF2-40B4-BE49-F238E27FC236}">
                <a16:creationId xmlns:a16="http://schemas.microsoft.com/office/drawing/2014/main" id="{3D2FA2E7-0BD1-4C69-AB55-A99606231A24}"/>
              </a:ext>
            </a:extLst>
          </p:cNvPr>
          <p:cNvPicPr>
            <a:picLocks noChangeAspect="1"/>
          </p:cNvPicPr>
          <p:nvPr/>
        </p:nvPicPr>
        <p:blipFill rotWithShape="1">
          <a:blip r:embed="rId2">
            <a:extLst>
              <a:ext uri="{28A0092B-C50C-407E-A947-70E740481C1C}">
                <a14:useLocalDpi xmlns:a14="http://schemas.microsoft.com/office/drawing/2010/main" val="0"/>
              </a:ext>
            </a:extLst>
          </a:blip>
          <a:srcRect l="56303" t="56210" r="29120" b="20071"/>
          <a:stretch/>
        </p:blipFill>
        <p:spPr>
          <a:xfrm>
            <a:off x="377780" y="3032867"/>
            <a:ext cx="6769608" cy="3100589"/>
          </a:xfrm>
          <a:prstGeom prst="rect">
            <a:avLst/>
          </a:prstGeom>
        </p:spPr>
      </p:pic>
    </p:spTree>
    <p:extLst>
      <p:ext uri="{BB962C8B-B14F-4D97-AF65-F5344CB8AC3E}">
        <p14:creationId xmlns:p14="http://schemas.microsoft.com/office/powerpoint/2010/main" val="295332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D73F2-B7DD-49DA-9F61-67F24F4944B3}"/>
              </a:ext>
            </a:extLst>
          </p:cNvPr>
          <p:cNvSpPr>
            <a:spLocks noGrp="1"/>
          </p:cNvSpPr>
          <p:nvPr>
            <p:ph type="title"/>
          </p:nvPr>
        </p:nvSpPr>
        <p:spPr/>
        <p:txBody>
          <a:bodyPr/>
          <a:lstStyle/>
          <a:p>
            <a:r>
              <a:rPr lang="es-AR" sz="4800" dirty="0"/>
              <a:t>¡¿NO HAY STRINGS?!</a:t>
            </a:r>
          </a:p>
        </p:txBody>
      </p:sp>
      <p:sp>
        <p:nvSpPr>
          <p:cNvPr id="3" name="Marcador de contenido 2">
            <a:extLst>
              <a:ext uri="{FF2B5EF4-FFF2-40B4-BE49-F238E27FC236}">
                <a16:creationId xmlns:a16="http://schemas.microsoft.com/office/drawing/2014/main" id="{D7A0DAA5-65FF-41AE-9179-95B5E9708721}"/>
              </a:ext>
            </a:extLst>
          </p:cNvPr>
          <p:cNvSpPr>
            <a:spLocks noGrp="1"/>
          </p:cNvSpPr>
          <p:nvPr>
            <p:ph idx="1"/>
          </p:nvPr>
        </p:nvSpPr>
        <p:spPr>
          <a:xfrm>
            <a:off x="810000" y="2660169"/>
            <a:ext cx="10554574" cy="3636511"/>
          </a:xfrm>
        </p:spPr>
        <p:txBody>
          <a:bodyPr anchor="t">
            <a:normAutofit/>
          </a:bodyPr>
          <a:lstStyle/>
          <a:p>
            <a:r>
              <a:rPr lang="es-AR" sz="2400" dirty="0"/>
              <a:t>A diferencia de otros lenguajes de programación (como JavaScript), C carece de un tipo de tipo de dato primitivo que nos permita guardar cadenas de caracteres.</a:t>
            </a:r>
          </a:p>
          <a:p>
            <a:pPr marL="0" indent="0">
              <a:buNone/>
            </a:pPr>
            <a:r>
              <a:rPr lang="es-AR" sz="2400" dirty="0"/>
              <a:t>    Tenemos int, float, char, pero nos falta el string.</a:t>
            </a:r>
          </a:p>
          <a:p>
            <a:r>
              <a:rPr lang="es-AR" sz="2400" dirty="0"/>
              <a:t> Este dilema se soluciona utilizando un tipo de dato primitivo que si existe en C y un concepto que vimos previamente: Los vectores.</a:t>
            </a:r>
          </a:p>
          <a:p>
            <a:endParaRPr lang="es-AR" sz="2400" dirty="0"/>
          </a:p>
        </p:txBody>
      </p:sp>
    </p:spTree>
    <p:extLst>
      <p:ext uri="{BB962C8B-B14F-4D97-AF65-F5344CB8AC3E}">
        <p14:creationId xmlns:p14="http://schemas.microsoft.com/office/powerpoint/2010/main" val="381600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810000" y="328411"/>
            <a:ext cx="10571998" cy="1294327"/>
          </a:xfrm>
        </p:spPr>
        <p:txBody>
          <a:bodyPr/>
          <a:lstStyle/>
          <a:p>
            <a:r>
              <a:rPr lang="es-AR" sz="5600" dirty="0"/>
              <a:t>Que no panda el cunico</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sz="2000" dirty="0"/>
              <a:t>La solución a este problema es sencilla, usaremos otra función especifica para la obtención de cadenas de caracteres por teclado:</a:t>
            </a:r>
          </a:p>
          <a:p>
            <a:endParaRPr lang="es-AR" sz="2000" dirty="0"/>
          </a:p>
        </p:txBody>
      </p:sp>
      <p:sp>
        <p:nvSpPr>
          <p:cNvPr id="9" name="CuadroTexto 8">
            <a:extLst>
              <a:ext uri="{FF2B5EF4-FFF2-40B4-BE49-F238E27FC236}">
                <a16:creationId xmlns:a16="http://schemas.microsoft.com/office/drawing/2014/main" id="{0AE591E4-85E2-4FC7-A798-6C0D2F7D509C}"/>
              </a:ext>
            </a:extLst>
          </p:cNvPr>
          <p:cNvSpPr txBox="1"/>
          <p:nvPr/>
        </p:nvSpPr>
        <p:spPr>
          <a:xfrm>
            <a:off x="616511" y="3148777"/>
            <a:ext cx="3992451" cy="3693319"/>
          </a:xfrm>
          <a:prstGeom prst="rect">
            <a:avLst/>
          </a:prstGeom>
          <a:noFill/>
        </p:spPr>
        <p:txBody>
          <a:bodyPr wrap="square" rtlCol="0">
            <a:spAutoFit/>
          </a:bodyPr>
          <a:lstStyle/>
          <a:p>
            <a:r>
              <a:rPr lang="es-AR" b="1" dirty="0"/>
              <a:t>PARA USUARIOS DE WINDOWS </a:t>
            </a:r>
            <a:r>
              <a:rPr lang="es-AR" dirty="0"/>
              <a:t>la función es: gets( char*);</a:t>
            </a:r>
          </a:p>
          <a:p>
            <a:r>
              <a:rPr lang="es-AR" dirty="0"/>
              <a:t>La función recibe un puntero a char a modo de destino, es decir el vector de chars en el que queremos guardar el texto que se ingresara por teclado.</a:t>
            </a:r>
          </a:p>
          <a:p>
            <a:r>
              <a:rPr lang="es-AR" dirty="0"/>
              <a:t>El inconveniente con esta función es que si lo que ingreso por teclado es mayor al espacio reservado para mi vector, la función sobrescribirá variables no reservadas</a:t>
            </a:r>
          </a:p>
        </p:txBody>
      </p:sp>
      <p:pic>
        <p:nvPicPr>
          <p:cNvPr id="5" name="Imagen 4">
            <a:extLst>
              <a:ext uri="{FF2B5EF4-FFF2-40B4-BE49-F238E27FC236}">
                <a16:creationId xmlns:a16="http://schemas.microsoft.com/office/drawing/2014/main" id="{C2DCEB07-8864-4CBA-B5FB-0052B7578FAC}"/>
              </a:ext>
            </a:extLst>
          </p:cNvPr>
          <p:cNvPicPr>
            <a:picLocks noChangeAspect="1"/>
          </p:cNvPicPr>
          <p:nvPr/>
        </p:nvPicPr>
        <p:blipFill rotWithShape="1">
          <a:blip r:embed="rId2">
            <a:extLst>
              <a:ext uri="{28A0092B-C50C-407E-A947-70E740481C1C}">
                <a14:useLocalDpi xmlns:a14="http://schemas.microsoft.com/office/drawing/2010/main" val="0"/>
              </a:ext>
            </a:extLst>
          </a:blip>
          <a:srcRect l="56704" t="55053" r="28958" b="20226"/>
          <a:stretch/>
        </p:blipFill>
        <p:spPr>
          <a:xfrm>
            <a:off x="4847692" y="3148777"/>
            <a:ext cx="6966528" cy="3380812"/>
          </a:xfrm>
          <a:prstGeom prst="rect">
            <a:avLst/>
          </a:prstGeom>
        </p:spPr>
      </p:pic>
    </p:spTree>
    <p:extLst>
      <p:ext uri="{BB962C8B-B14F-4D97-AF65-F5344CB8AC3E}">
        <p14:creationId xmlns:p14="http://schemas.microsoft.com/office/powerpoint/2010/main" val="12312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a:xfrm>
            <a:off x="810000" y="328411"/>
            <a:ext cx="10571998" cy="1294327"/>
          </a:xfrm>
        </p:spPr>
        <p:txBody>
          <a:bodyPr/>
          <a:lstStyle/>
          <a:p>
            <a:r>
              <a:rPr lang="es-AR" sz="5600" dirty="0"/>
              <a:t>Que no panda el cunico</a:t>
            </a:r>
          </a:p>
        </p:txBody>
      </p:sp>
      <p:sp>
        <p:nvSpPr>
          <p:cNvPr id="9" name="CuadroTexto 8">
            <a:extLst>
              <a:ext uri="{FF2B5EF4-FFF2-40B4-BE49-F238E27FC236}">
                <a16:creationId xmlns:a16="http://schemas.microsoft.com/office/drawing/2014/main" id="{0AE591E4-85E2-4FC7-A798-6C0D2F7D509C}"/>
              </a:ext>
            </a:extLst>
          </p:cNvPr>
          <p:cNvSpPr txBox="1"/>
          <p:nvPr/>
        </p:nvSpPr>
        <p:spPr>
          <a:xfrm>
            <a:off x="133082" y="2333685"/>
            <a:ext cx="4207098" cy="4247317"/>
          </a:xfrm>
          <a:prstGeom prst="rect">
            <a:avLst/>
          </a:prstGeom>
          <a:noFill/>
        </p:spPr>
        <p:txBody>
          <a:bodyPr wrap="square" rtlCol="0">
            <a:spAutoFit/>
          </a:bodyPr>
          <a:lstStyle/>
          <a:p>
            <a:r>
              <a:rPr lang="es-AR" b="1" dirty="0"/>
              <a:t>PARA USUARIOS DE LINUX  </a:t>
            </a:r>
            <a:r>
              <a:rPr lang="es-AR" dirty="0"/>
              <a:t>o la alternativa para gets en Windows es: fgets( char*, int , FILE*);</a:t>
            </a:r>
          </a:p>
          <a:p>
            <a:r>
              <a:rPr lang="es-AR" dirty="0"/>
              <a:t>La función recibe un puntero a char a modo de destino, un int que será la cantidad de caracteres que queremos escribir (aquí pondremos la cantidad de caracteres que reservamos para nuestro vector) y un puntero a file que por ahora reemplazaremos por un puntero al buffer de entrada o stdin, el único conflicto con esta función es que al final de las cadenas, agrega un ‘\n’ y luego un ‘\0’</a:t>
            </a:r>
          </a:p>
        </p:txBody>
      </p:sp>
      <p:pic>
        <p:nvPicPr>
          <p:cNvPr id="6" name="Imagen 5">
            <a:extLst>
              <a:ext uri="{FF2B5EF4-FFF2-40B4-BE49-F238E27FC236}">
                <a16:creationId xmlns:a16="http://schemas.microsoft.com/office/drawing/2014/main" id="{36D20D43-C858-4FFB-B386-2A824CE599EF}"/>
              </a:ext>
            </a:extLst>
          </p:cNvPr>
          <p:cNvPicPr>
            <a:picLocks noChangeAspect="1"/>
          </p:cNvPicPr>
          <p:nvPr/>
        </p:nvPicPr>
        <p:blipFill rotWithShape="1">
          <a:blip r:embed="rId2">
            <a:extLst>
              <a:ext uri="{28A0092B-C50C-407E-A947-70E740481C1C}">
                <a14:useLocalDpi xmlns:a14="http://schemas.microsoft.com/office/drawing/2010/main" val="0"/>
              </a:ext>
            </a:extLst>
          </a:blip>
          <a:srcRect l="56725" t="55535" r="29120" b="17820"/>
          <a:stretch/>
        </p:blipFill>
        <p:spPr>
          <a:xfrm>
            <a:off x="4546243" y="2333685"/>
            <a:ext cx="7335668" cy="3886811"/>
          </a:xfrm>
          <a:prstGeom prst="rect">
            <a:avLst/>
          </a:prstGeom>
        </p:spPr>
      </p:pic>
    </p:spTree>
    <p:extLst>
      <p:ext uri="{BB962C8B-B14F-4D97-AF65-F5344CB8AC3E}">
        <p14:creationId xmlns:p14="http://schemas.microsoft.com/office/powerpoint/2010/main" val="782445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B435B-BB0B-4B8D-B93C-2CBBD3A9D524}"/>
              </a:ext>
            </a:extLst>
          </p:cNvPr>
          <p:cNvSpPr>
            <a:spLocks noGrp="1"/>
          </p:cNvSpPr>
          <p:nvPr>
            <p:ph type="title"/>
          </p:nvPr>
        </p:nvSpPr>
        <p:spPr/>
        <p:txBody>
          <a:bodyPr/>
          <a:lstStyle/>
          <a:p>
            <a:r>
              <a:rPr lang="es-AR" sz="6600" dirty="0"/>
              <a:t>Tareita</a:t>
            </a:r>
          </a:p>
        </p:txBody>
      </p:sp>
      <p:sp>
        <p:nvSpPr>
          <p:cNvPr id="3" name="Marcador de contenido 2">
            <a:extLst>
              <a:ext uri="{FF2B5EF4-FFF2-40B4-BE49-F238E27FC236}">
                <a16:creationId xmlns:a16="http://schemas.microsoft.com/office/drawing/2014/main" id="{9D1E9883-EEF3-4F7E-984D-7241A2BC4BE6}"/>
              </a:ext>
            </a:extLst>
          </p:cNvPr>
          <p:cNvSpPr>
            <a:spLocks noGrp="1"/>
          </p:cNvSpPr>
          <p:nvPr>
            <p:ph idx="1"/>
          </p:nvPr>
        </p:nvSpPr>
        <p:spPr>
          <a:xfrm>
            <a:off x="677044" y="2544259"/>
            <a:ext cx="10554574" cy="3636511"/>
          </a:xfrm>
        </p:spPr>
        <p:txBody>
          <a:bodyPr anchor="t"/>
          <a:lstStyle/>
          <a:p>
            <a:r>
              <a:rPr lang="es-AR" dirty="0"/>
              <a:t>Investigar las funciones:  </a:t>
            </a:r>
          </a:p>
          <a:p>
            <a:pPr lvl="1"/>
            <a:r>
              <a:rPr lang="es-AR" dirty="0"/>
              <a:t>isspace</a:t>
            </a:r>
          </a:p>
          <a:p>
            <a:pPr lvl="1"/>
            <a:r>
              <a:rPr lang="es-AR" dirty="0"/>
              <a:t>Isalpha</a:t>
            </a:r>
          </a:p>
          <a:p>
            <a:pPr lvl="1"/>
            <a:r>
              <a:rPr lang="es-AR" dirty="0"/>
              <a:t>Isdigit</a:t>
            </a:r>
          </a:p>
          <a:p>
            <a:r>
              <a:rPr lang="es-AR" dirty="0"/>
              <a:t>Estas funciones pueden ser muy útiles para los ejercicios próximos, como para su biblioteca personal de inputs </a:t>
            </a:r>
            <a:r>
              <a:rPr lang="es-AR"/>
              <a:t>y outputs.</a:t>
            </a:r>
            <a:endParaRPr lang="es-AR" dirty="0"/>
          </a:p>
          <a:p>
            <a:pPr lvl="1"/>
            <a:endParaRPr lang="es-AR" dirty="0"/>
          </a:p>
        </p:txBody>
      </p:sp>
    </p:spTree>
    <p:extLst>
      <p:ext uri="{BB962C8B-B14F-4D97-AF65-F5344CB8AC3E}">
        <p14:creationId xmlns:p14="http://schemas.microsoft.com/office/powerpoint/2010/main" val="57697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B0847-5531-49F3-AC77-F3D4DAA36059}"/>
              </a:ext>
            </a:extLst>
          </p:cNvPr>
          <p:cNvSpPr>
            <a:spLocks noGrp="1"/>
          </p:cNvSpPr>
          <p:nvPr>
            <p:ph type="title"/>
          </p:nvPr>
        </p:nvSpPr>
        <p:spPr/>
        <p:txBody>
          <a:bodyPr/>
          <a:lstStyle/>
          <a:p>
            <a:r>
              <a:rPr lang="es-AR" sz="4800" dirty="0"/>
              <a:t>¿Cómo lo solucionamos?</a:t>
            </a:r>
          </a:p>
        </p:txBody>
      </p:sp>
      <p:graphicFrame>
        <p:nvGraphicFramePr>
          <p:cNvPr id="7" name="Tabla 7">
            <a:extLst>
              <a:ext uri="{FF2B5EF4-FFF2-40B4-BE49-F238E27FC236}">
                <a16:creationId xmlns:a16="http://schemas.microsoft.com/office/drawing/2014/main" id="{ACFF7DDE-E63D-4FCC-9835-15A23C8DC726}"/>
              </a:ext>
            </a:extLst>
          </p:cNvPr>
          <p:cNvGraphicFramePr>
            <a:graphicFrameLocks noGrp="1"/>
          </p:cNvGraphicFramePr>
          <p:nvPr>
            <p:ph idx="1"/>
            <p:extLst>
              <p:ext uri="{D42A27DB-BD31-4B8C-83A1-F6EECF244321}">
                <p14:modId xmlns:p14="http://schemas.microsoft.com/office/powerpoint/2010/main" val="3645779907"/>
              </p:ext>
            </p:extLst>
          </p:nvPr>
        </p:nvGraphicFramePr>
        <p:xfrm>
          <a:off x="1312274" y="2660382"/>
          <a:ext cx="8675788" cy="640080"/>
        </p:xfrm>
        <a:graphic>
          <a:graphicData uri="http://schemas.openxmlformats.org/drawingml/2006/table">
            <a:tbl>
              <a:tblPr firstRow="1" bandRow="1">
                <a:tableStyleId>{BC89EF96-8CEA-46FF-86C4-4CE0E7609802}</a:tableStyleId>
              </a:tblPr>
              <a:tblGrid>
                <a:gridCol w="867579">
                  <a:extLst>
                    <a:ext uri="{9D8B030D-6E8A-4147-A177-3AD203B41FA5}">
                      <a16:colId xmlns:a16="http://schemas.microsoft.com/office/drawing/2014/main" val="2344537486"/>
                    </a:ext>
                  </a:extLst>
                </a:gridCol>
                <a:gridCol w="867579">
                  <a:extLst>
                    <a:ext uri="{9D8B030D-6E8A-4147-A177-3AD203B41FA5}">
                      <a16:colId xmlns:a16="http://schemas.microsoft.com/office/drawing/2014/main" val="685145354"/>
                    </a:ext>
                  </a:extLst>
                </a:gridCol>
                <a:gridCol w="867579">
                  <a:extLst>
                    <a:ext uri="{9D8B030D-6E8A-4147-A177-3AD203B41FA5}">
                      <a16:colId xmlns:a16="http://schemas.microsoft.com/office/drawing/2014/main" val="2982689385"/>
                    </a:ext>
                  </a:extLst>
                </a:gridCol>
                <a:gridCol w="867579">
                  <a:extLst>
                    <a:ext uri="{9D8B030D-6E8A-4147-A177-3AD203B41FA5}">
                      <a16:colId xmlns:a16="http://schemas.microsoft.com/office/drawing/2014/main" val="2465325683"/>
                    </a:ext>
                  </a:extLst>
                </a:gridCol>
                <a:gridCol w="1218450">
                  <a:extLst>
                    <a:ext uri="{9D8B030D-6E8A-4147-A177-3AD203B41FA5}">
                      <a16:colId xmlns:a16="http://schemas.microsoft.com/office/drawing/2014/main" val="2579044508"/>
                    </a:ext>
                  </a:extLst>
                </a:gridCol>
                <a:gridCol w="904381">
                  <a:extLst>
                    <a:ext uri="{9D8B030D-6E8A-4147-A177-3AD203B41FA5}">
                      <a16:colId xmlns:a16="http://schemas.microsoft.com/office/drawing/2014/main" val="1916809709"/>
                    </a:ext>
                  </a:extLst>
                </a:gridCol>
                <a:gridCol w="734188">
                  <a:extLst>
                    <a:ext uri="{9D8B030D-6E8A-4147-A177-3AD203B41FA5}">
                      <a16:colId xmlns:a16="http://schemas.microsoft.com/office/drawing/2014/main" val="50426092"/>
                    </a:ext>
                  </a:extLst>
                </a:gridCol>
                <a:gridCol w="787343">
                  <a:extLst>
                    <a:ext uri="{9D8B030D-6E8A-4147-A177-3AD203B41FA5}">
                      <a16:colId xmlns:a16="http://schemas.microsoft.com/office/drawing/2014/main" val="672576997"/>
                    </a:ext>
                  </a:extLst>
                </a:gridCol>
                <a:gridCol w="693531">
                  <a:extLst>
                    <a:ext uri="{9D8B030D-6E8A-4147-A177-3AD203B41FA5}">
                      <a16:colId xmlns:a16="http://schemas.microsoft.com/office/drawing/2014/main" val="203395186"/>
                    </a:ext>
                  </a:extLst>
                </a:gridCol>
                <a:gridCol w="867579">
                  <a:extLst>
                    <a:ext uri="{9D8B030D-6E8A-4147-A177-3AD203B41FA5}">
                      <a16:colId xmlns:a16="http://schemas.microsoft.com/office/drawing/2014/main" val="2927395137"/>
                    </a:ext>
                  </a:extLst>
                </a:gridCol>
              </a:tblGrid>
              <a:tr h="610852">
                <a:tc>
                  <a:txBody>
                    <a:bodyPr/>
                    <a:lstStyle/>
                    <a:p>
                      <a:r>
                        <a:rPr lang="es-AR" sz="3600" dirty="0"/>
                        <a:t>‘H’</a:t>
                      </a:r>
                    </a:p>
                  </a:txBody>
                  <a:tcPr/>
                </a:tc>
                <a:tc>
                  <a:txBody>
                    <a:bodyPr/>
                    <a:lstStyle/>
                    <a:p>
                      <a:r>
                        <a:rPr lang="es-AR" sz="3600" dirty="0"/>
                        <a:t>‘o’</a:t>
                      </a:r>
                    </a:p>
                  </a:txBody>
                  <a:tcPr/>
                </a:tc>
                <a:tc>
                  <a:txBody>
                    <a:bodyPr/>
                    <a:lstStyle/>
                    <a:p>
                      <a:r>
                        <a:rPr lang="es-AR" sz="3600" dirty="0"/>
                        <a:t>‘l’</a:t>
                      </a:r>
                    </a:p>
                  </a:txBody>
                  <a:tcPr/>
                </a:tc>
                <a:tc>
                  <a:txBody>
                    <a:bodyPr/>
                    <a:lstStyle/>
                    <a:p>
                      <a:r>
                        <a:rPr lang="es-AR" sz="3600" dirty="0"/>
                        <a:t>‘a’</a:t>
                      </a:r>
                    </a:p>
                  </a:txBody>
                  <a:tcPr/>
                </a:tc>
                <a:tc>
                  <a:txBody>
                    <a:bodyPr/>
                    <a:lstStyle/>
                    <a:p>
                      <a:r>
                        <a:rPr lang="es-AR" sz="3600" dirty="0"/>
                        <a:t>‘\0’</a:t>
                      </a:r>
                    </a:p>
                  </a:txBody>
                  <a:tcPr/>
                </a:tc>
                <a:tc>
                  <a:txBody>
                    <a:bodyPr/>
                    <a:lstStyle/>
                    <a:p>
                      <a:r>
                        <a:rPr lang="es-AR" sz="3600" dirty="0"/>
                        <a:t>‘4’</a:t>
                      </a:r>
                    </a:p>
                  </a:txBody>
                  <a:tcPr/>
                </a:tc>
                <a:tc>
                  <a:txBody>
                    <a:bodyPr/>
                    <a:lstStyle/>
                    <a:p>
                      <a:r>
                        <a:rPr lang="es-AR" sz="3600" dirty="0"/>
                        <a:t>‘K’</a:t>
                      </a:r>
                    </a:p>
                  </a:txBody>
                  <a:tcPr/>
                </a:tc>
                <a:tc>
                  <a:txBody>
                    <a:bodyPr/>
                    <a:lstStyle/>
                    <a:p>
                      <a:r>
                        <a:rPr lang="es-AR" sz="3600" dirty="0"/>
                        <a:t>‘1’</a:t>
                      </a:r>
                    </a:p>
                  </a:txBody>
                  <a:tcPr/>
                </a:tc>
                <a:tc>
                  <a:txBody>
                    <a:bodyPr/>
                    <a:lstStyle/>
                    <a:p>
                      <a:r>
                        <a:rPr lang="es-AR" dirty="0"/>
                        <a:t>‘*’</a:t>
                      </a:r>
                    </a:p>
                  </a:txBody>
                  <a:tcPr/>
                </a:tc>
                <a:tc>
                  <a:txBody>
                    <a:bodyPr/>
                    <a:lstStyle/>
                    <a:p>
                      <a:r>
                        <a:rPr lang="es-AR" sz="3600" dirty="0"/>
                        <a:t>‘L’</a:t>
                      </a:r>
                    </a:p>
                  </a:txBody>
                  <a:tcPr/>
                </a:tc>
                <a:extLst>
                  <a:ext uri="{0D108BD9-81ED-4DB2-BD59-A6C34878D82A}">
                    <a16:rowId xmlns:a16="http://schemas.microsoft.com/office/drawing/2014/main" val="2867000048"/>
                  </a:ext>
                </a:extLst>
              </a:tr>
            </a:tbl>
          </a:graphicData>
        </a:graphic>
      </p:graphicFrame>
      <p:sp>
        <p:nvSpPr>
          <p:cNvPr id="8" name="Marcador de contenido 2">
            <a:extLst>
              <a:ext uri="{FF2B5EF4-FFF2-40B4-BE49-F238E27FC236}">
                <a16:creationId xmlns:a16="http://schemas.microsoft.com/office/drawing/2014/main" id="{93C9BF78-E03C-4BDA-B88C-C493D16EDBD7}"/>
              </a:ext>
            </a:extLst>
          </p:cNvPr>
          <p:cNvSpPr txBox="1">
            <a:spLocks/>
          </p:cNvSpPr>
          <p:nvPr/>
        </p:nvSpPr>
        <p:spPr>
          <a:xfrm>
            <a:off x="636946" y="3429000"/>
            <a:ext cx="10918108" cy="3113468"/>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AR" sz="2400" dirty="0"/>
              <a:t>De esta manera, poniendo una letra en espacios contiguos de un vector de chars, podemos formar un string.</a:t>
            </a:r>
          </a:p>
          <a:p>
            <a:r>
              <a:rPr lang="es-AR" sz="2400" dirty="0"/>
              <a:t>¿Qué es ese ‘\0’?</a:t>
            </a:r>
          </a:p>
          <a:p>
            <a:pPr marL="0" indent="0">
              <a:buNone/>
            </a:pPr>
            <a:r>
              <a:rPr lang="es-AR" sz="2400" dirty="0"/>
              <a:t>	El ‘\0’ es un dato ilógico (elegido por la comunidad de 	desarrolladores del lenguaje) que actúa como carácter especial 	de 1 Byte, permitiéndole a las funciones del lenguaje reconocer 	hasta donde llega una cadena y donde empiezan los Bytes que no 	corresponden a ella (para nosotros: basura).</a:t>
            </a:r>
          </a:p>
        </p:txBody>
      </p:sp>
    </p:spTree>
    <p:extLst>
      <p:ext uri="{BB962C8B-B14F-4D97-AF65-F5344CB8AC3E}">
        <p14:creationId xmlns:p14="http://schemas.microsoft.com/office/powerpoint/2010/main" val="301116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C89F6-2037-4A7B-A2A6-2C8678A4DB3A}"/>
              </a:ext>
            </a:extLst>
          </p:cNvPr>
          <p:cNvSpPr>
            <a:spLocks noGrp="1"/>
          </p:cNvSpPr>
          <p:nvPr>
            <p:ph type="title"/>
          </p:nvPr>
        </p:nvSpPr>
        <p:spPr>
          <a:xfrm>
            <a:off x="576717" y="513977"/>
            <a:ext cx="11038563" cy="970450"/>
          </a:xfrm>
        </p:spPr>
        <p:txBody>
          <a:bodyPr/>
          <a:lstStyle/>
          <a:p>
            <a:r>
              <a:rPr lang="es-AR" dirty="0"/>
              <a:t>Como declarar una Cadena de Caracteres</a:t>
            </a:r>
          </a:p>
        </p:txBody>
      </p:sp>
      <p:sp>
        <p:nvSpPr>
          <p:cNvPr id="3" name="Marcador de contenido 2">
            <a:extLst>
              <a:ext uri="{FF2B5EF4-FFF2-40B4-BE49-F238E27FC236}">
                <a16:creationId xmlns:a16="http://schemas.microsoft.com/office/drawing/2014/main" id="{81F19C02-77FC-4047-90EE-9711D00B7E6F}"/>
              </a:ext>
            </a:extLst>
          </p:cNvPr>
          <p:cNvSpPr>
            <a:spLocks noGrp="1"/>
          </p:cNvSpPr>
          <p:nvPr>
            <p:ph idx="1"/>
          </p:nvPr>
        </p:nvSpPr>
        <p:spPr>
          <a:xfrm>
            <a:off x="373487" y="2415470"/>
            <a:ext cx="11483786" cy="4355487"/>
          </a:xfrm>
        </p:spPr>
        <p:txBody>
          <a:bodyPr anchor="t"/>
          <a:lstStyle/>
          <a:p>
            <a:r>
              <a:rPr lang="es-AR" dirty="0"/>
              <a:t>Como todas las variables, las cadenas de caracteres hay que declararlas para poder usarlas</a:t>
            </a:r>
          </a:p>
          <a:p>
            <a:pPr marL="0" indent="0">
              <a:buNone/>
            </a:pPr>
            <a:endParaRPr lang="es-AR" dirty="0"/>
          </a:p>
          <a:p>
            <a:r>
              <a:rPr lang="es-AR" dirty="0"/>
              <a:t>A la hora de decidir cuantos caracteres tendrá nuestra cadena, hay que pensar en que dato guardara y tener en cuenta el espacio que ocupa el ‘\0’ ya que nos robara un espacio en el vector.</a:t>
            </a:r>
          </a:p>
          <a:p>
            <a:pPr marL="0" indent="0">
              <a:buNone/>
            </a:pPr>
            <a:r>
              <a:rPr lang="es-AR" dirty="0"/>
              <a:t>		</a:t>
            </a:r>
          </a:p>
        </p:txBody>
      </p:sp>
      <p:sp>
        <p:nvSpPr>
          <p:cNvPr id="8" name="CuadroTexto 7">
            <a:extLst>
              <a:ext uri="{FF2B5EF4-FFF2-40B4-BE49-F238E27FC236}">
                <a16:creationId xmlns:a16="http://schemas.microsoft.com/office/drawing/2014/main" id="{38403E93-7416-4224-9CBE-451040D081A4}"/>
              </a:ext>
            </a:extLst>
          </p:cNvPr>
          <p:cNvSpPr txBox="1"/>
          <p:nvPr/>
        </p:nvSpPr>
        <p:spPr>
          <a:xfrm>
            <a:off x="6480779" y="4172755"/>
            <a:ext cx="5337733" cy="2446824"/>
          </a:xfrm>
          <a:prstGeom prst="rect">
            <a:avLst/>
          </a:prstGeom>
          <a:noFill/>
        </p:spPr>
        <p:txBody>
          <a:bodyPr wrap="square" rtlCol="0">
            <a:spAutoFit/>
          </a:bodyPr>
          <a:lstStyle/>
          <a:p>
            <a:r>
              <a:rPr lang="es-AR" sz="1700" dirty="0"/>
              <a:t>Las cadenas se pueden inicializar por extensión, es decir hardcodenado valores en el momento de la declaración, utilizando las comillas dobles (“”).</a:t>
            </a:r>
          </a:p>
          <a:p>
            <a:r>
              <a:rPr lang="es-AR" sz="1700" dirty="0"/>
              <a:t>Como se puede observar en este caso, el eclipse informa que el string hardcodeado es mas grande que el espacio que le asignamos y por eso a la hora de mostrarlo, veremos basura, una vez pasada la longitud de nuestra variable</a:t>
            </a:r>
          </a:p>
        </p:txBody>
      </p:sp>
      <p:pic>
        <p:nvPicPr>
          <p:cNvPr id="12" name="Imagen 11">
            <a:extLst>
              <a:ext uri="{FF2B5EF4-FFF2-40B4-BE49-F238E27FC236}">
                <a16:creationId xmlns:a16="http://schemas.microsoft.com/office/drawing/2014/main" id="{1B0F6D13-76A0-4AAF-AC98-AD956AB07BE4}"/>
              </a:ext>
            </a:extLst>
          </p:cNvPr>
          <p:cNvPicPr>
            <a:picLocks noChangeAspect="1"/>
          </p:cNvPicPr>
          <p:nvPr/>
        </p:nvPicPr>
        <p:blipFill rotWithShape="1">
          <a:blip r:embed="rId2">
            <a:extLst>
              <a:ext uri="{28A0092B-C50C-407E-A947-70E740481C1C}">
                <a14:useLocalDpi xmlns:a14="http://schemas.microsoft.com/office/drawing/2010/main" val="0"/>
              </a:ext>
            </a:extLst>
          </a:blip>
          <a:srcRect l="58944" t="47605" r="33162" b="49674"/>
          <a:stretch/>
        </p:blipFill>
        <p:spPr>
          <a:xfrm>
            <a:off x="576717" y="2896538"/>
            <a:ext cx="3692260" cy="358053"/>
          </a:xfrm>
          <a:prstGeom prst="rect">
            <a:avLst/>
          </a:prstGeom>
        </p:spPr>
      </p:pic>
      <p:pic>
        <p:nvPicPr>
          <p:cNvPr id="16" name="Imagen 15">
            <a:extLst>
              <a:ext uri="{FF2B5EF4-FFF2-40B4-BE49-F238E27FC236}">
                <a16:creationId xmlns:a16="http://schemas.microsoft.com/office/drawing/2014/main" id="{8527CA14-B657-4370-867B-89AD262168DD}"/>
              </a:ext>
            </a:extLst>
          </p:cNvPr>
          <p:cNvPicPr>
            <a:picLocks noChangeAspect="1"/>
          </p:cNvPicPr>
          <p:nvPr/>
        </p:nvPicPr>
        <p:blipFill rotWithShape="1">
          <a:blip r:embed="rId3">
            <a:extLst>
              <a:ext uri="{28A0092B-C50C-407E-A947-70E740481C1C}">
                <a14:useLocalDpi xmlns:a14="http://schemas.microsoft.com/office/drawing/2010/main" val="0"/>
              </a:ext>
            </a:extLst>
          </a:blip>
          <a:srcRect l="56514" t="61540" r="29014" b="21948"/>
          <a:stretch/>
        </p:blipFill>
        <p:spPr>
          <a:xfrm>
            <a:off x="576717" y="4399313"/>
            <a:ext cx="5824083" cy="1944710"/>
          </a:xfrm>
          <a:prstGeom prst="rect">
            <a:avLst/>
          </a:prstGeom>
        </p:spPr>
      </p:pic>
    </p:spTree>
    <p:extLst>
      <p:ext uri="{BB962C8B-B14F-4D97-AF65-F5344CB8AC3E}">
        <p14:creationId xmlns:p14="http://schemas.microsoft.com/office/powerpoint/2010/main" val="236234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p:txBody>
          <a:bodyPr/>
          <a:lstStyle/>
          <a:p>
            <a:r>
              <a:rPr lang="es-AR" dirty="0"/>
              <a:t>Como mostrar una cadena de caracteres</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86366" y="2222287"/>
            <a:ext cx="11436440" cy="4307302"/>
          </a:xfrm>
        </p:spPr>
        <p:txBody>
          <a:bodyPr anchor="t"/>
          <a:lstStyle/>
          <a:p>
            <a:r>
              <a:rPr lang="es-AR" sz="2000" dirty="0"/>
              <a:t>Ahora que ya sabemos declarar e inicializar por extensión nuestras cadenas de caracteres, vamos a mostrarlas.</a:t>
            </a:r>
          </a:p>
          <a:p>
            <a:r>
              <a:rPr lang="es-AR" sz="2000" dirty="0"/>
              <a:t>Una función que se usa únicamente para mostrar cadenas de caracteres es puts(); :</a:t>
            </a:r>
          </a:p>
          <a:p>
            <a:endParaRPr lang="es-AR" dirty="0"/>
          </a:p>
        </p:txBody>
      </p:sp>
      <p:pic>
        <p:nvPicPr>
          <p:cNvPr id="7" name="Imagen 6">
            <a:extLst>
              <a:ext uri="{FF2B5EF4-FFF2-40B4-BE49-F238E27FC236}">
                <a16:creationId xmlns:a16="http://schemas.microsoft.com/office/drawing/2014/main" id="{79EDD574-3AB0-435C-BCC9-2C863822A783}"/>
              </a:ext>
            </a:extLst>
          </p:cNvPr>
          <p:cNvPicPr>
            <a:picLocks noChangeAspect="1"/>
          </p:cNvPicPr>
          <p:nvPr/>
        </p:nvPicPr>
        <p:blipFill rotWithShape="1">
          <a:blip r:embed="rId2">
            <a:extLst>
              <a:ext uri="{28A0092B-C50C-407E-A947-70E740481C1C}">
                <a14:useLocalDpi xmlns:a14="http://schemas.microsoft.com/office/drawing/2010/main" val="0"/>
              </a:ext>
            </a:extLst>
          </a:blip>
          <a:srcRect l="56408" t="55161" r="29754" b="19695"/>
          <a:stretch/>
        </p:blipFill>
        <p:spPr>
          <a:xfrm>
            <a:off x="506569" y="3567448"/>
            <a:ext cx="5589431" cy="2858717"/>
          </a:xfrm>
          <a:prstGeom prst="rect">
            <a:avLst/>
          </a:prstGeom>
        </p:spPr>
      </p:pic>
      <p:sp>
        <p:nvSpPr>
          <p:cNvPr id="8" name="CuadroTexto 7">
            <a:extLst>
              <a:ext uri="{FF2B5EF4-FFF2-40B4-BE49-F238E27FC236}">
                <a16:creationId xmlns:a16="http://schemas.microsoft.com/office/drawing/2014/main" id="{3AAD58DD-B947-4DFF-B099-26B379FCE29F}"/>
              </a:ext>
            </a:extLst>
          </p:cNvPr>
          <p:cNvSpPr txBox="1"/>
          <p:nvPr/>
        </p:nvSpPr>
        <p:spPr>
          <a:xfrm>
            <a:off x="6216203" y="3567448"/>
            <a:ext cx="5589431" cy="2246769"/>
          </a:xfrm>
          <a:prstGeom prst="rect">
            <a:avLst/>
          </a:prstGeom>
          <a:noFill/>
        </p:spPr>
        <p:txBody>
          <a:bodyPr wrap="square" rtlCol="0">
            <a:spAutoFit/>
          </a:bodyPr>
          <a:lstStyle/>
          <a:p>
            <a:r>
              <a:rPr lang="es-AR" sz="2000" dirty="0"/>
              <a:t>Un demerito de esta función es que solo permite imprimir una cadena de caracteres y por defecto al final aplica un ‘\n’ saltando una línea hacia abajo. </a:t>
            </a:r>
          </a:p>
          <a:p>
            <a:r>
              <a:rPr lang="es-AR" sz="2000" dirty="0"/>
              <a:t>De esta manera no podemos imprimir mensajes complejos o concatenar con otros datos como hacíamos con el printf</a:t>
            </a:r>
          </a:p>
        </p:txBody>
      </p:sp>
    </p:spTree>
    <p:extLst>
      <p:ext uri="{BB962C8B-B14F-4D97-AF65-F5344CB8AC3E}">
        <p14:creationId xmlns:p14="http://schemas.microsoft.com/office/powerpoint/2010/main" val="226859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p:txBody>
          <a:bodyPr/>
          <a:lstStyle/>
          <a:p>
            <a:r>
              <a:rPr lang="es-AR" dirty="0"/>
              <a:t>Como mostrar una cadena de caracteres</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86366" y="2222287"/>
            <a:ext cx="11436440" cy="4307302"/>
          </a:xfrm>
        </p:spPr>
        <p:txBody>
          <a:bodyPr anchor="t">
            <a:normAutofit/>
          </a:bodyPr>
          <a:lstStyle/>
          <a:p>
            <a:r>
              <a:rPr lang="es-AR" sz="2000" dirty="0"/>
              <a:t>Entonces volvemos a la vieja confiable, el printf();  función que ya habíamos utilizado para mostrar cadenas de caracteres sin llamarlas como tal: </a:t>
            </a:r>
          </a:p>
        </p:txBody>
      </p:sp>
      <p:sp>
        <p:nvSpPr>
          <p:cNvPr id="8" name="CuadroTexto 7">
            <a:extLst>
              <a:ext uri="{FF2B5EF4-FFF2-40B4-BE49-F238E27FC236}">
                <a16:creationId xmlns:a16="http://schemas.microsoft.com/office/drawing/2014/main" id="{3AAD58DD-B947-4DFF-B099-26B379FCE29F}"/>
              </a:ext>
            </a:extLst>
          </p:cNvPr>
          <p:cNvSpPr txBox="1"/>
          <p:nvPr/>
        </p:nvSpPr>
        <p:spPr>
          <a:xfrm>
            <a:off x="5838423" y="3054439"/>
            <a:ext cx="5984383" cy="3170099"/>
          </a:xfrm>
          <a:prstGeom prst="rect">
            <a:avLst/>
          </a:prstGeom>
          <a:noFill/>
        </p:spPr>
        <p:txBody>
          <a:bodyPr wrap="square" rtlCol="0">
            <a:spAutoFit/>
          </a:bodyPr>
          <a:lstStyle/>
          <a:p>
            <a:r>
              <a:rPr lang="es-AR" sz="2000" dirty="0"/>
              <a:t>Lo que hasta ahora habíamos usado para imprimir mensajes entre comillas dobles no era nada mas ni nada menos que una cadena de caracteres hardcodeada, pasada como parámetro.</a:t>
            </a:r>
          </a:p>
          <a:p>
            <a:r>
              <a:rPr lang="es-AR" sz="2000" dirty="0"/>
              <a:t>Ahora, para pasar nuestra variable y que se muestre bien por el printf, lo único que cambiaremos será la mascara de formato:</a:t>
            </a:r>
          </a:p>
          <a:p>
            <a:r>
              <a:rPr lang="es-AR" sz="2000" dirty="0"/>
              <a:t>“%s” para que la función sepa que no debe mostrar un solo char sino toda la cadena</a:t>
            </a:r>
          </a:p>
        </p:txBody>
      </p:sp>
      <p:pic>
        <p:nvPicPr>
          <p:cNvPr id="9" name="Imagen 8">
            <a:extLst>
              <a:ext uri="{FF2B5EF4-FFF2-40B4-BE49-F238E27FC236}">
                <a16:creationId xmlns:a16="http://schemas.microsoft.com/office/drawing/2014/main" id="{AD5C7A93-F39C-4E5C-BAC6-412131183979}"/>
              </a:ext>
            </a:extLst>
          </p:cNvPr>
          <p:cNvPicPr>
            <a:picLocks noChangeAspect="1"/>
          </p:cNvPicPr>
          <p:nvPr/>
        </p:nvPicPr>
        <p:blipFill rotWithShape="1">
          <a:blip r:embed="rId2">
            <a:extLst>
              <a:ext uri="{28A0092B-C50C-407E-A947-70E740481C1C}">
                <a14:useLocalDpi xmlns:a14="http://schemas.microsoft.com/office/drawing/2010/main" val="0"/>
              </a:ext>
            </a:extLst>
          </a:blip>
          <a:srcRect l="56837" t="49232" r="29325" b="20422"/>
          <a:stretch/>
        </p:blipFill>
        <p:spPr>
          <a:xfrm>
            <a:off x="544533" y="3104149"/>
            <a:ext cx="5135724" cy="3170099"/>
          </a:xfrm>
          <a:prstGeom prst="rect">
            <a:avLst/>
          </a:prstGeom>
        </p:spPr>
      </p:pic>
    </p:spTree>
    <p:extLst>
      <p:ext uri="{BB962C8B-B14F-4D97-AF65-F5344CB8AC3E}">
        <p14:creationId xmlns:p14="http://schemas.microsoft.com/office/powerpoint/2010/main" val="93293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p:txBody>
          <a:bodyPr/>
          <a:lstStyle/>
          <a:p>
            <a:r>
              <a:rPr lang="es-AR" dirty="0"/>
              <a:t>Cosas que no se pueden hacer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dirty="0"/>
              <a:t>Como el String es un concepto inventado y el lenguaje no lo reconoce mas que como un vector de chars, hay cosas que se pueden hacer con otros tipos de variables, que no se pueden hacer con las cadenas de caracteres:</a:t>
            </a:r>
          </a:p>
        </p:txBody>
      </p:sp>
      <p:pic>
        <p:nvPicPr>
          <p:cNvPr id="5" name="Imagen 4">
            <a:extLst>
              <a:ext uri="{FF2B5EF4-FFF2-40B4-BE49-F238E27FC236}">
                <a16:creationId xmlns:a16="http://schemas.microsoft.com/office/drawing/2014/main" id="{076BF15B-397C-4DE4-AFDC-0B47849073A3}"/>
              </a:ext>
            </a:extLst>
          </p:cNvPr>
          <p:cNvPicPr>
            <a:picLocks noChangeAspect="1"/>
          </p:cNvPicPr>
          <p:nvPr/>
        </p:nvPicPr>
        <p:blipFill rotWithShape="1">
          <a:blip r:embed="rId2">
            <a:extLst>
              <a:ext uri="{28A0092B-C50C-407E-A947-70E740481C1C}">
                <a14:useLocalDpi xmlns:a14="http://schemas.microsoft.com/office/drawing/2010/main" val="0"/>
              </a:ext>
            </a:extLst>
          </a:blip>
          <a:srcRect l="56303" t="58538" r="20458" b="8813"/>
          <a:stretch/>
        </p:blipFill>
        <p:spPr>
          <a:xfrm>
            <a:off x="4013916" y="3335626"/>
            <a:ext cx="7776335" cy="3193963"/>
          </a:xfrm>
          <a:prstGeom prst="rect">
            <a:avLst/>
          </a:prstGeom>
        </p:spPr>
      </p:pic>
      <p:sp>
        <p:nvSpPr>
          <p:cNvPr id="6" name="CuadroTexto 5">
            <a:extLst>
              <a:ext uri="{FF2B5EF4-FFF2-40B4-BE49-F238E27FC236}">
                <a16:creationId xmlns:a16="http://schemas.microsoft.com/office/drawing/2014/main" id="{ADC5D390-ADD2-4F9F-8656-2CE42489FA83}"/>
              </a:ext>
            </a:extLst>
          </p:cNvPr>
          <p:cNvSpPr txBox="1"/>
          <p:nvPr/>
        </p:nvSpPr>
        <p:spPr>
          <a:xfrm>
            <a:off x="377780" y="3335627"/>
            <a:ext cx="3460124" cy="2862322"/>
          </a:xfrm>
          <a:prstGeom prst="rect">
            <a:avLst/>
          </a:prstGeom>
          <a:noFill/>
        </p:spPr>
        <p:txBody>
          <a:bodyPr wrap="square" rtlCol="0">
            <a:spAutoFit/>
          </a:bodyPr>
          <a:lstStyle/>
          <a:p>
            <a:r>
              <a:rPr lang="es-AR" b="1" u="sng" dirty="0"/>
              <a:t>Asignar nuevos valores: </a:t>
            </a:r>
            <a:r>
              <a:rPr lang="es-AR" dirty="0"/>
              <a:t>lo mas básico de una variable, es que varia, sin eso no sirve de mucho. Las cadenas de caracteres no pueden cambiar de valor como estábamos acostumbrados. Ya no podemos asignar con el igual  ‘=‘.</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228277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p:txBody>
          <a:bodyPr/>
          <a:lstStyle/>
          <a:p>
            <a:r>
              <a:rPr lang="es-AR" dirty="0"/>
              <a:t>Cosas que no se pueden hacer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b="1" u="sng" dirty="0"/>
              <a:t>Concatenar texto: </a:t>
            </a:r>
          </a:p>
        </p:txBody>
      </p:sp>
      <p:pic>
        <p:nvPicPr>
          <p:cNvPr id="7" name="Imagen 6">
            <a:extLst>
              <a:ext uri="{FF2B5EF4-FFF2-40B4-BE49-F238E27FC236}">
                <a16:creationId xmlns:a16="http://schemas.microsoft.com/office/drawing/2014/main" id="{E018D2DD-F86A-4070-BA13-3572BB55DD05}"/>
              </a:ext>
            </a:extLst>
          </p:cNvPr>
          <p:cNvPicPr>
            <a:picLocks noChangeAspect="1"/>
          </p:cNvPicPr>
          <p:nvPr/>
        </p:nvPicPr>
        <p:blipFill rotWithShape="1">
          <a:blip r:embed="rId2">
            <a:extLst>
              <a:ext uri="{28A0092B-C50C-407E-A947-70E740481C1C}">
                <a14:useLocalDpi xmlns:a14="http://schemas.microsoft.com/office/drawing/2010/main" val="0"/>
              </a:ext>
            </a:extLst>
          </a:blip>
          <a:srcRect l="56408" t="52586" r="26901" b="9135"/>
          <a:stretch/>
        </p:blipFill>
        <p:spPr>
          <a:xfrm>
            <a:off x="475148" y="2880038"/>
            <a:ext cx="5469238" cy="3530774"/>
          </a:xfrm>
          <a:prstGeom prst="rect">
            <a:avLst/>
          </a:prstGeom>
        </p:spPr>
      </p:pic>
      <p:sp>
        <p:nvSpPr>
          <p:cNvPr id="8" name="CuadroTexto 7">
            <a:extLst>
              <a:ext uri="{FF2B5EF4-FFF2-40B4-BE49-F238E27FC236}">
                <a16:creationId xmlns:a16="http://schemas.microsoft.com/office/drawing/2014/main" id="{8B3562B9-A693-44EA-986A-90E30AB6EBB3}"/>
              </a:ext>
            </a:extLst>
          </p:cNvPr>
          <p:cNvSpPr txBox="1"/>
          <p:nvPr/>
        </p:nvSpPr>
        <p:spPr>
          <a:xfrm>
            <a:off x="6246254" y="3052293"/>
            <a:ext cx="4906850" cy="1477328"/>
          </a:xfrm>
          <a:prstGeom prst="rect">
            <a:avLst/>
          </a:prstGeom>
          <a:noFill/>
        </p:spPr>
        <p:txBody>
          <a:bodyPr wrap="square" rtlCol="0">
            <a:spAutoFit/>
          </a:bodyPr>
          <a:lstStyle/>
          <a:p>
            <a:r>
              <a:rPr lang="es-AR" dirty="0"/>
              <a:t>Tampoco podemos concatenar texto como en JavaScript, ya que el operador ‘+’ solo sabe sumar tipos de datos int y float pero no char y mucho menos cadenas de chars.</a:t>
            </a:r>
          </a:p>
        </p:txBody>
      </p:sp>
    </p:spTree>
    <p:extLst>
      <p:ext uri="{BB962C8B-B14F-4D97-AF65-F5344CB8AC3E}">
        <p14:creationId xmlns:p14="http://schemas.microsoft.com/office/powerpoint/2010/main" val="248726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09E0C-67FA-4FDD-8CD4-DA1A8F3608E6}"/>
              </a:ext>
            </a:extLst>
          </p:cNvPr>
          <p:cNvSpPr>
            <a:spLocks noGrp="1"/>
          </p:cNvSpPr>
          <p:nvPr>
            <p:ph type="title"/>
          </p:nvPr>
        </p:nvSpPr>
        <p:spPr/>
        <p:txBody>
          <a:bodyPr/>
          <a:lstStyle/>
          <a:p>
            <a:r>
              <a:rPr lang="es-AR" dirty="0"/>
              <a:t>Cosas que no se pueden hacer</a:t>
            </a:r>
          </a:p>
        </p:txBody>
      </p:sp>
      <p:sp>
        <p:nvSpPr>
          <p:cNvPr id="3" name="Marcador de contenido 2">
            <a:extLst>
              <a:ext uri="{FF2B5EF4-FFF2-40B4-BE49-F238E27FC236}">
                <a16:creationId xmlns:a16="http://schemas.microsoft.com/office/drawing/2014/main" id="{976ECBC8-6A78-4284-82FC-096C938AA694}"/>
              </a:ext>
            </a:extLst>
          </p:cNvPr>
          <p:cNvSpPr>
            <a:spLocks noGrp="1"/>
          </p:cNvSpPr>
          <p:nvPr>
            <p:ph idx="1"/>
          </p:nvPr>
        </p:nvSpPr>
        <p:spPr>
          <a:xfrm>
            <a:off x="377780" y="2318197"/>
            <a:ext cx="11436440" cy="4211392"/>
          </a:xfrm>
        </p:spPr>
        <p:txBody>
          <a:bodyPr anchor="t">
            <a:normAutofit/>
          </a:bodyPr>
          <a:lstStyle/>
          <a:p>
            <a:r>
              <a:rPr lang="es-AR" b="1" u="sng" dirty="0"/>
              <a:t>Comparar texto:</a:t>
            </a:r>
            <a:r>
              <a:rPr lang="es-AR" dirty="0"/>
              <a:t>   Así como tampoco podremos comparar texto con el comparador lógico ‘==’ :</a:t>
            </a:r>
            <a:endParaRPr lang="es-AR" b="1" u="sng" dirty="0"/>
          </a:p>
        </p:txBody>
      </p:sp>
      <p:pic>
        <p:nvPicPr>
          <p:cNvPr id="5" name="Imagen 4">
            <a:extLst>
              <a:ext uri="{FF2B5EF4-FFF2-40B4-BE49-F238E27FC236}">
                <a16:creationId xmlns:a16="http://schemas.microsoft.com/office/drawing/2014/main" id="{64C5B056-4B13-4477-9B0A-F182715FFA92}"/>
              </a:ext>
            </a:extLst>
          </p:cNvPr>
          <p:cNvPicPr>
            <a:picLocks noChangeAspect="1"/>
          </p:cNvPicPr>
          <p:nvPr/>
        </p:nvPicPr>
        <p:blipFill rotWithShape="1">
          <a:blip r:embed="rId2">
            <a:extLst>
              <a:ext uri="{28A0092B-C50C-407E-A947-70E740481C1C}">
                <a14:useLocalDpi xmlns:a14="http://schemas.microsoft.com/office/drawing/2010/main" val="0"/>
              </a:ext>
            </a:extLst>
          </a:blip>
          <a:srcRect l="56513" t="55536" r="14255" b="14740"/>
          <a:stretch/>
        </p:blipFill>
        <p:spPr>
          <a:xfrm>
            <a:off x="377780" y="2999780"/>
            <a:ext cx="11170302" cy="3285109"/>
          </a:xfrm>
          <a:prstGeom prst="rect">
            <a:avLst/>
          </a:prstGeom>
        </p:spPr>
      </p:pic>
    </p:spTree>
    <p:extLst>
      <p:ext uri="{BB962C8B-B14F-4D97-AF65-F5344CB8AC3E}">
        <p14:creationId xmlns:p14="http://schemas.microsoft.com/office/powerpoint/2010/main" val="1464729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736</TotalTime>
  <Words>1914</Words>
  <Application>Microsoft Office PowerPoint</Application>
  <PresentationFormat>Panorámica</PresentationFormat>
  <Paragraphs>128</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Century Gothic</vt:lpstr>
      <vt:lpstr>Wingdings 2</vt:lpstr>
      <vt:lpstr>Citable</vt:lpstr>
      <vt:lpstr>Cadenas de caracteres en C</vt:lpstr>
      <vt:lpstr>¡¿NO HAY STRINGS?!</vt:lpstr>
      <vt:lpstr>¿Cómo lo solucionamos?</vt:lpstr>
      <vt:lpstr>Como declarar una Cadena de Caracteres</vt:lpstr>
      <vt:lpstr>Como mostrar una cadena de caracteres</vt:lpstr>
      <vt:lpstr>Como mostrar una cadena de caracteres</vt:lpstr>
      <vt:lpstr>Cosas que no se pueden hacer</vt:lpstr>
      <vt:lpstr>Cosas que no se pueden hacer</vt:lpstr>
      <vt:lpstr>Cosas que no se pueden hacer</vt:lpstr>
      <vt:lpstr>Y entonces: ¿Qué podemos hacer con cadenas de caracteres?</vt:lpstr>
      <vt:lpstr>strlen(const char*);</vt:lpstr>
      <vt:lpstr>strcpy(char*, const char*);</vt:lpstr>
      <vt:lpstr>strcmp(const char*, const char*);</vt:lpstr>
      <vt:lpstr>stricmp(const char*, const char*);</vt:lpstr>
      <vt:lpstr>strupr(const char*);</vt:lpstr>
      <vt:lpstr>strlwr(const char*);</vt:lpstr>
      <vt:lpstr>strcat(char*, const char*);</vt:lpstr>
      <vt:lpstr>Dos pequeñas funciones</vt:lpstr>
      <vt:lpstr>Ingresar cadenas por teclado</vt:lpstr>
      <vt:lpstr>Que no panda el cunico</vt:lpstr>
      <vt:lpstr>Que no panda el cunico</vt:lpstr>
      <vt:lpstr>Tareita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Cadenas de caracteres en C</dc:title>
  <dc:creator>Harry Martin</dc:creator>
  <cp:lastModifiedBy>Harry Martin</cp:lastModifiedBy>
  <cp:revision>31</cp:revision>
  <dcterms:created xsi:type="dcterms:W3CDTF">2021-03-30T02:52:59Z</dcterms:created>
  <dcterms:modified xsi:type="dcterms:W3CDTF">2021-03-31T01:57:28Z</dcterms:modified>
</cp:coreProperties>
</file>