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6f13e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6f13e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62aa80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62aa80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62aa80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62aa80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62aa80f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62aa80f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Parte 3: Punteros a función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Punteros a función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800">
                <a:solidFill>
                  <a:srgbClr val="FFFFFF"/>
                </a:solidFill>
              </a:rPr>
              <a:t>Un puntero a función es una variable que almacena la dirección de una función, permitiendo invocar a dicha función a través del puntero.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210950"/>
            <a:ext cx="85206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00FF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36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(*pFuncion)(</a:t>
            </a:r>
            <a:r>
              <a:rPr b="1" lang="es-419" sz="3600">
                <a:solidFill>
                  <a:srgbClr val="FF00FF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= saludar ;</a:t>
            </a:r>
            <a:endParaRPr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28500"/>
            <a:ext cx="8520600" cy="4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#include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900">
                <a:solidFill>
                  <a:srgbClr val="2A00FF"/>
                </a:solidFill>
                <a:latin typeface="Verdana"/>
                <a:ea typeface="Verdana"/>
                <a:cs typeface="Verdana"/>
                <a:sym typeface="Verdana"/>
              </a:rPr>
              <a:t>&lt;stdio.h&gt;</a:t>
            </a:r>
            <a:endParaRPr sz="1900">
              <a:solidFill>
                <a:srgbClr val="2A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#include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900">
                <a:solidFill>
                  <a:srgbClr val="2A00FF"/>
                </a:solidFill>
                <a:latin typeface="Verdana"/>
                <a:ea typeface="Verdana"/>
                <a:cs typeface="Verdana"/>
                <a:sym typeface="Verdana"/>
              </a:rPr>
              <a:t>&lt;stdlib.h&gt;</a:t>
            </a:r>
            <a:endParaRPr sz="1900">
              <a:solidFill>
                <a:srgbClr val="2A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saludar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900">
                <a:solidFill>
                  <a:srgbClr val="642880"/>
                </a:solidFill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900">
                <a:solidFill>
                  <a:srgbClr val="2A00FF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s-419" sz="1900" u="sng">
                <a:solidFill>
                  <a:srgbClr val="2A00FF"/>
                </a:solidFill>
                <a:latin typeface="Verdana"/>
                <a:ea typeface="Verdana"/>
                <a:cs typeface="Verdana"/>
                <a:sym typeface="Verdana"/>
              </a:rPr>
              <a:t>Hola</a:t>
            </a:r>
            <a:r>
              <a:rPr lang="es-419" sz="1900">
                <a:solidFill>
                  <a:srgbClr val="2A00FF"/>
                </a:solidFill>
                <a:latin typeface="Verdana"/>
                <a:ea typeface="Verdana"/>
                <a:cs typeface="Verdana"/>
                <a:sym typeface="Verdana"/>
              </a:rPr>
              <a:t>\n"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(*pFuncion)(</a:t>
            </a: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pFuncion =  saludar;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pFuncion();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900">
                <a:solidFill>
                  <a:srgbClr val="7F0055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EXIT_SUCCESS;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Puntero a función como parámetro de otra función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800">
                <a:solidFill>
                  <a:srgbClr val="FFFFFF"/>
                </a:solidFill>
              </a:rPr>
              <a:t>Las funciones también pueden pasarse como parámetros a otras funciones.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4900" y="2661600"/>
            <a:ext cx="90390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6FA8DC"/>
                </a:solidFill>
              </a:rPr>
              <a:t>int</a:t>
            </a:r>
            <a:r>
              <a:rPr lang="es-419" sz="2000">
                <a:solidFill>
                  <a:srgbClr val="FFFFFF"/>
                </a:solidFill>
              </a:rPr>
              <a:t> calcular( </a:t>
            </a:r>
            <a:r>
              <a:rPr b="1" lang="es-419" sz="2000">
                <a:solidFill>
                  <a:srgbClr val="6FA8DC"/>
                </a:solidFill>
              </a:rPr>
              <a:t>int</a:t>
            </a:r>
            <a:r>
              <a:rPr lang="es-419" sz="2000">
                <a:solidFill>
                  <a:srgbClr val="FFFFFF"/>
                </a:solidFill>
              </a:rPr>
              <a:t> parametroA, </a:t>
            </a:r>
            <a:r>
              <a:rPr b="1" lang="es-419" sz="2000">
                <a:solidFill>
                  <a:srgbClr val="6FA8DC"/>
                </a:solidFill>
              </a:rPr>
              <a:t>int </a:t>
            </a:r>
            <a:r>
              <a:rPr lang="es-419" sz="2000">
                <a:solidFill>
                  <a:srgbClr val="FFFFFF"/>
                </a:solidFill>
              </a:rPr>
              <a:t>parametroB, </a:t>
            </a:r>
            <a:r>
              <a:rPr b="1" lang="es-419" sz="2000">
                <a:solidFill>
                  <a:srgbClr val="6FA8DC"/>
                </a:solidFill>
              </a:rPr>
              <a:t>void </a:t>
            </a:r>
            <a:r>
              <a:rPr lang="es-419" sz="2000">
                <a:solidFill>
                  <a:srgbClr val="FFFFFF"/>
                </a:solidFill>
              </a:rPr>
              <a:t>(*pFuncion)( </a:t>
            </a:r>
            <a:r>
              <a:rPr b="1" lang="es-419" sz="2000">
                <a:solidFill>
                  <a:srgbClr val="6FA8DC"/>
                </a:solidFill>
              </a:rPr>
              <a:t>int </a:t>
            </a:r>
            <a:r>
              <a:rPr lang="es-419" sz="2000">
                <a:solidFill>
                  <a:srgbClr val="FFFFFF"/>
                </a:solidFill>
              </a:rPr>
              <a:t>, </a:t>
            </a:r>
            <a:r>
              <a:rPr b="1" lang="es-419" sz="2000">
                <a:solidFill>
                  <a:srgbClr val="6FA8DC"/>
                </a:solidFill>
              </a:rPr>
              <a:t>int </a:t>
            </a:r>
            <a:r>
              <a:rPr lang="es-419" sz="2000">
                <a:solidFill>
                  <a:srgbClr val="FFFFFF"/>
                </a:solidFill>
              </a:rPr>
              <a:t>, </a:t>
            </a:r>
            <a:r>
              <a:rPr b="1" lang="es-419" sz="2000">
                <a:solidFill>
                  <a:srgbClr val="6FA8DC"/>
                </a:solidFill>
              </a:rPr>
              <a:t>int*</a:t>
            </a:r>
            <a:r>
              <a:rPr lang="es-419" sz="2000">
                <a:solidFill>
                  <a:srgbClr val="FFFFFF"/>
                </a:solidFill>
              </a:rPr>
              <a:t>))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{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….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}</a:t>
            </a:r>
            <a:endParaRPr b="1" sz="3600">
              <a:solidFill>
                <a:srgbClr val="FF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-30275"/>
            <a:ext cx="8520600" cy="5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#include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000">
                <a:solidFill>
                  <a:srgbClr val="2A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&lt;stdio.h&gt;</a:t>
            </a:r>
            <a:endParaRPr sz="1000">
              <a:solidFill>
                <a:srgbClr val="2A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#include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000">
                <a:solidFill>
                  <a:srgbClr val="2A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&lt;stdlib.h&gt;</a:t>
            </a:r>
            <a:endParaRPr sz="1000">
              <a:solidFill>
                <a:srgbClr val="2A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sumar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parametroA,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parametroB,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 pResultado)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*pResultado = parametroA + parametroB;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restar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parametroA,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parametroB,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 pResultado)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*pResultado = parametroA - parametroB;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calcular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parametroA,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parametroB, 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(*pFuncion)(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*) 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auxResultado;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pFuncion(parametroA , parametroB , &amp;auxResultado);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auxResultado;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auxiliar;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auxiliar = calcular(10 , 5 , </a:t>
            </a:r>
            <a:r>
              <a:rPr b="1"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restar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000">
                <a:solidFill>
                  <a:srgbClr val="6428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000">
                <a:solidFill>
                  <a:srgbClr val="2A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 resultado de la resta es %d\n"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,auxiliar);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auxiliar = calcular(10 , 5 , </a:t>
            </a:r>
            <a:r>
              <a:rPr b="1"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sumar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000">
                <a:solidFill>
                  <a:srgbClr val="6428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000">
                <a:solidFill>
                  <a:srgbClr val="2A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 resultado de la suma es %d\n"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,auxiliar);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419" sz="1000">
                <a:solidFill>
                  <a:srgbClr val="7F00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EXIT_SUCCESS;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b="1" sz="1700">
              <a:solidFill>
                <a:srgbClr val="7F00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