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5" r:id="rId6"/>
    <p:sldId id="267" r:id="rId7"/>
    <p:sldId id="268" r:id="rId8"/>
    <p:sldId id="269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717C-EF39-40B0-BEB7-4072855BE3DE}" type="datetimeFigureOut">
              <a:rPr lang="es-AR" smtClean="0"/>
              <a:pPr/>
              <a:t>11/05/2014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D103-FF13-4019-8C54-8C441652F6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C682E-BC1C-4C71-BC4E-807BBAAB2828}" type="slidenum">
              <a:rPr lang="es-AR"/>
              <a:pPr/>
              <a:t>1</a:t>
            </a:fld>
            <a:endParaRPr lang="es-AR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Construir un NOT con NAND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None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</a:pPr>
            <a:endParaRPr lang="es-E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s-ES" sz="3600" dirty="0" smtClean="0"/>
              <a:t>F=A.B=A.A=A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3200400" y="4191000"/>
          <a:ext cx="3581400" cy="1390650"/>
        </p:xfrm>
        <a:graphic>
          <a:graphicData uri="http://schemas.openxmlformats.org/presentationml/2006/ole">
            <p:oleObj spid="_x0000_s1026" name="Imagen de mapa de bits" r:id="rId3" imgW="1961905" imgH="762106" progId="PBrush">
              <p:embed/>
            </p:oleObj>
          </a:graphicData>
        </a:graphic>
      </p:graphicFrame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3779838" y="278605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4679950" y="278605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5567363" y="278605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33" name="AutoShape 11"/>
          <p:cNvSpPr>
            <a:spLocks noChangeArrowheads="1"/>
          </p:cNvSpPr>
          <p:nvPr/>
        </p:nvSpPr>
        <p:spPr bwMode="auto">
          <a:xfrm>
            <a:off x="0" y="3786190"/>
            <a:ext cx="3286116" cy="900112"/>
          </a:xfrm>
          <a:prstGeom prst="wedgeEllipseCallout">
            <a:avLst>
              <a:gd name="adj1" fmla="val 91813"/>
              <a:gd name="adj2" fmla="val -8862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sz="2800" dirty="0" err="1">
                <a:solidFill>
                  <a:schemeClr val="bg1"/>
                </a:solidFill>
              </a:rPr>
              <a:t>Idempotencia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Construir un XOR con NOR</a:t>
            </a:r>
          </a:p>
        </p:txBody>
      </p:sp>
      <p:grpSp>
        <p:nvGrpSpPr>
          <p:cNvPr id="94" name="93 Grupo"/>
          <p:cNvGrpSpPr/>
          <p:nvPr/>
        </p:nvGrpSpPr>
        <p:grpSpPr>
          <a:xfrm>
            <a:off x="928662" y="1643050"/>
            <a:ext cx="7643866" cy="932083"/>
            <a:chOff x="857224" y="4714884"/>
            <a:chExt cx="7643866" cy="932083"/>
          </a:xfrm>
        </p:grpSpPr>
        <p:grpSp>
          <p:nvGrpSpPr>
            <p:cNvPr id="60" name="59 Grupo"/>
            <p:cNvGrpSpPr/>
            <p:nvPr/>
          </p:nvGrpSpPr>
          <p:grpSpPr>
            <a:xfrm>
              <a:off x="857224" y="4929198"/>
              <a:ext cx="7643866" cy="717769"/>
              <a:chOff x="71406" y="5068685"/>
              <a:chExt cx="7643866" cy="717769"/>
            </a:xfrm>
          </p:grpSpPr>
          <p:sp>
            <p:nvSpPr>
              <p:cNvPr id="61" name="Rectangle 19"/>
              <p:cNvSpPr>
                <a:spLocks noChangeArrowheads="1"/>
              </p:cNvSpPr>
              <p:nvPr/>
            </p:nvSpPr>
            <p:spPr bwMode="auto">
              <a:xfrm>
                <a:off x="1325568" y="5158605"/>
                <a:ext cx="5508625" cy="3968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62" name="Text Box 21"/>
              <p:cNvSpPr txBox="1">
                <a:spLocks noChangeArrowheads="1"/>
              </p:cNvSpPr>
              <p:nvPr/>
            </p:nvSpPr>
            <p:spPr bwMode="auto">
              <a:xfrm>
                <a:off x="71406" y="5140123"/>
                <a:ext cx="764386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AR" sz="3600" dirty="0"/>
                  <a:t>F = </a:t>
                </a:r>
                <a:r>
                  <a:rPr lang="es-AR" sz="3600" dirty="0" smtClean="0"/>
                  <a:t>A    B = A.B + A.B =  (A.B) + (A.B) =  </a:t>
                </a:r>
                <a:endParaRPr lang="es-AR" sz="3600" dirty="0"/>
              </a:p>
            </p:txBody>
          </p:sp>
          <p:sp>
            <p:nvSpPr>
              <p:cNvPr id="63" name="Line 22"/>
              <p:cNvSpPr>
                <a:spLocks noChangeShapeType="1"/>
              </p:cNvSpPr>
              <p:nvPr/>
            </p:nvSpPr>
            <p:spPr bwMode="auto">
              <a:xfrm>
                <a:off x="2140860" y="5211561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4" name="Line 27"/>
              <p:cNvSpPr>
                <a:spLocks noChangeShapeType="1"/>
              </p:cNvSpPr>
              <p:nvPr/>
            </p:nvSpPr>
            <p:spPr bwMode="auto">
              <a:xfrm>
                <a:off x="4500562" y="5068685"/>
                <a:ext cx="756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5" name="64 Elipse"/>
              <p:cNvSpPr/>
              <p:nvPr/>
            </p:nvSpPr>
            <p:spPr>
              <a:xfrm>
                <a:off x="1068728" y="528018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65 CuadroTexto"/>
              <p:cNvSpPr txBox="1"/>
              <p:nvPr/>
            </p:nvSpPr>
            <p:spPr>
              <a:xfrm>
                <a:off x="1071538" y="5140123"/>
                <a:ext cx="500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3600" dirty="0" smtClean="0"/>
                  <a:t>+</a:t>
                </a:r>
                <a:endParaRPr lang="es-AR" sz="3600" dirty="0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>
                <a:off x="3571868" y="5211561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8" name="Line 22"/>
              <p:cNvSpPr>
                <a:spLocks noChangeShapeType="1"/>
              </p:cNvSpPr>
              <p:nvPr/>
            </p:nvSpPr>
            <p:spPr bwMode="auto">
              <a:xfrm>
                <a:off x="6212826" y="5211561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9" name="Line 22"/>
              <p:cNvSpPr>
                <a:spLocks noChangeShapeType="1"/>
              </p:cNvSpPr>
              <p:nvPr/>
            </p:nvSpPr>
            <p:spPr bwMode="auto">
              <a:xfrm>
                <a:off x="4500562" y="5211561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70" name="Line 27"/>
              <p:cNvSpPr>
                <a:spLocks noChangeShapeType="1"/>
              </p:cNvSpPr>
              <p:nvPr/>
            </p:nvSpPr>
            <p:spPr bwMode="auto">
              <a:xfrm>
                <a:off x="5816264" y="5068685"/>
                <a:ext cx="756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6602082" y="4714884"/>
              <a:ext cx="756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5286380" y="4714884"/>
              <a:ext cx="756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4" name="103 Grupo"/>
          <p:cNvGrpSpPr/>
          <p:nvPr/>
        </p:nvGrpSpPr>
        <p:grpSpPr>
          <a:xfrm>
            <a:off x="1071538" y="3000372"/>
            <a:ext cx="6786610" cy="860645"/>
            <a:chOff x="1071538" y="3000372"/>
            <a:chExt cx="6786610" cy="860645"/>
          </a:xfrm>
        </p:grpSpPr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1071538" y="3214686"/>
              <a:ext cx="678661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3600" dirty="0" smtClean="0"/>
                <a:t>(A+B) + (A+B) = (A+B) + (A+B) =    </a:t>
              </a:r>
              <a:endParaRPr lang="es-AR" sz="3600" dirty="0"/>
            </a:p>
          </p:txBody>
        </p:sp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2714612" y="3000372"/>
              <a:ext cx="82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1" name="Line 22"/>
            <p:cNvSpPr>
              <a:spLocks noChangeShapeType="1"/>
            </p:cNvSpPr>
            <p:nvPr/>
          </p:nvSpPr>
          <p:spPr bwMode="auto">
            <a:xfrm>
              <a:off x="1285852" y="3143248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1285852" y="3286124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7" name="Line 27"/>
            <p:cNvSpPr>
              <a:spLocks noChangeShapeType="1"/>
            </p:cNvSpPr>
            <p:nvPr/>
          </p:nvSpPr>
          <p:spPr bwMode="auto">
            <a:xfrm>
              <a:off x="1285852" y="3000372"/>
              <a:ext cx="792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1783670" y="3143248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>
              <a:off x="2714612" y="3143248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3214678" y="3143248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3212430" y="3286124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5641322" y="3295648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>
              <a:off x="4641190" y="3286124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" name="Line 27"/>
            <p:cNvSpPr>
              <a:spLocks noChangeShapeType="1"/>
            </p:cNvSpPr>
            <p:nvPr/>
          </p:nvSpPr>
          <p:spPr bwMode="auto">
            <a:xfrm>
              <a:off x="5643570" y="3143248"/>
              <a:ext cx="792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4143372" y="3143248"/>
              <a:ext cx="792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19" name="118 Grupo"/>
          <p:cNvGrpSpPr/>
          <p:nvPr/>
        </p:nvGrpSpPr>
        <p:grpSpPr>
          <a:xfrm>
            <a:off x="1071538" y="4429132"/>
            <a:ext cx="3643338" cy="1000132"/>
            <a:chOff x="1071538" y="4429132"/>
            <a:chExt cx="3643338" cy="1000132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1571604" y="4429132"/>
              <a:ext cx="226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1571604" y="4572008"/>
              <a:ext cx="2304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5" name="104 Grupo"/>
            <p:cNvGrpSpPr/>
            <p:nvPr/>
          </p:nvGrpSpPr>
          <p:grpSpPr>
            <a:xfrm>
              <a:off x="1071538" y="4711495"/>
              <a:ext cx="3643338" cy="717769"/>
              <a:chOff x="1071538" y="3143248"/>
              <a:chExt cx="3643338" cy="717769"/>
            </a:xfrm>
          </p:grpSpPr>
          <p:sp>
            <p:nvSpPr>
              <p:cNvPr id="106" name="Text Box 21"/>
              <p:cNvSpPr txBox="1">
                <a:spLocks noChangeArrowheads="1"/>
              </p:cNvSpPr>
              <p:nvPr/>
            </p:nvSpPr>
            <p:spPr bwMode="auto">
              <a:xfrm>
                <a:off x="1071538" y="3214686"/>
                <a:ext cx="364333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AR" sz="3600" dirty="0" smtClean="0"/>
                  <a:t>= (A+B) + (A+B)  </a:t>
                </a:r>
                <a:endParaRPr lang="es-AR" sz="3600" dirty="0"/>
              </a:p>
            </p:txBody>
          </p:sp>
          <p:sp>
            <p:nvSpPr>
              <p:cNvPr id="115" name="Line 22"/>
              <p:cNvSpPr>
                <a:spLocks noChangeShapeType="1"/>
              </p:cNvSpPr>
              <p:nvPr/>
            </p:nvSpPr>
            <p:spPr bwMode="auto">
              <a:xfrm>
                <a:off x="3071802" y="3295648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6" name="Line 22"/>
              <p:cNvSpPr>
                <a:spLocks noChangeShapeType="1"/>
              </p:cNvSpPr>
              <p:nvPr/>
            </p:nvSpPr>
            <p:spPr bwMode="auto">
              <a:xfrm>
                <a:off x="2071670" y="3286124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7" name="Line 27"/>
              <p:cNvSpPr>
                <a:spLocks noChangeShapeType="1"/>
              </p:cNvSpPr>
              <p:nvPr/>
            </p:nvSpPr>
            <p:spPr bwMode="auto">
              <a:xfrm>
                <a:off x="3071802" y="3143248"/>
                <a:ext cx="792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8" name="Line 27"/>
              <p:cNvSpPr>
                <a:spLocks noChangeShapeType="1"/>
              </p:cNvSpPr>
              <p:nvPr/>
            </p:nvSpPr>
            <p:spPr bwMode="auto">
              <a:xfrm>
                <a:off x="1636860" y="3143248"/>
                <a:ext cx="792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30 Grupo"/>
          <p:cNvGrpSpPr/>
          <p:nvPr/>
        </p:nvGrpSpPr>
        <p:grpSpPr>
          <a:xfrm>
            <a:off x="642910" y="1118389"/>
            <a:ext cx="8143932" cy="4239437"/>
            <a:chOff x="571472" y="1071546"/>
            <a:chExt cx="8143932" cy="4239437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8000" y="1071546"/>
              <a:ext cx="2044050" cy="1242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09558" y="4068000"/>
              <a:ext cx="2044050" cy="1242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32630" y="1214422"/>
              <a:ext cx="2044050" cy="1242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4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3900529"/>
              <a:ext cx="2044050" cy="1242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5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42528" y="2373135"/>
              <a:ext cx="2044050" cy="1242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6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71354" y="2387180"/>
              <a:ext cx="2044050" cy="1242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10 Conector recto"/>
            <p:cNvCxnSpPr/>
            <p:nvPr/>
          </p:nvCxnSpPr>
          <p:spPr>
            <a:xfrm rot="5400000">
              <a:off x="1179489" y="1677975"/>
              <a:ext cx="3571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5400000">
              <a:off x="1331889" y="4678371"/>
              <a:ext cx="3571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3000364" y="4662000"/>
              <a:ext cx="396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000364" y="1648800"/>
              <a:ext cx="396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5400000">
              <a:off x="6678627" y="2963859"/>
              <a:ext cx="3571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6462016" y="2944800"/>
              <a:ext cx="396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rot="5400000">
              <a:off x="4429124" y="2285992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4263984" y="3808454"/>
              <a:ext cx="1332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571472" y="1643050"/>
              <a:ext cx="756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714348" y="4643446"/>
              <a:ext cx="792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>
              <a:off x="572266" y="4142586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rot="5400000">
              <a:off x="2458910" y="2827446"/>
              <a:ext cx="1656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1071538" y="3643314"/>
              <a:ext cx="2196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2928926" y="4338000"/>
              <a:ext cx="396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rot="5400000">
              <a:off x="2101720" y="3528900"/>
              <a:ext cx="1656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1056926" y="2718000"/>
              <a:ext cx="1872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>
              <a:off x="514332" y="2200256"/>
              <a:ext cx="1116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31 Grupo"/>
          <p:cNvGrpSpPr/>
          <p:nvPr/>
        </p:nvGrpSpPr>
        <p:grpSpPr>
          <a:xfrm>
            <a:off x="5572132" y="5072074"/>
            <a:ext cx="3643338" cy="1000132"/>
            <a:chOff x="1071538" y="4429132"/>
            <a:chExt cx="3643338" cy="1000132"/>
          </a:xfrm>
        </p:grpSpPr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1571604" y="4429132"/>
              <a:ext cx="226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1571604" y="4572008"/>
              <a:ext cx="2304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35" name="104 Grupo"/>
            <p:cNvGrpSpPr/>
            <p:nvPr/>
          </p:nvGrpSpPr>
          <p:grpSpPr>
            <a:xfrm>
              <a:off x="1071538" y="4711495"/>
              <a:ext cx="3643338" cy="717769"/>
              <a:chOff x="1071538" y="3143248"/>
              <a:chExt cx="3643338" cy="717769"/>
            </a:xfrm>
          </p:grpSpPr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1071538" y="3214686"/>
                <a:ext cx="364333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AR" sz="3600" dirty="0" smtClean="0"/>
                  <a:t>   (A+B) + (A+B)  </a:t>
                </a:r>
                <a:endParaRPr lang="es-AR" sz="3600" dirty="0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3071802" y="3295648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" name="Line 22"/>
              <p:cNvSpPr>
                <a:spLocks noChangeShapeType="1"/>
              </p:cNvSpPr>
              <p:nvPr/>
            </p:nvSpPr>
            <p:spPr bwMode="auto">
              <a:xfrm>
                <a:off x="2071670" y="3286124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9" name="Line 27"/>
              <p:cNvSpPr>
                <a:spLocks noChangeShapeType="1"/>
              </p:cNvSpPr>
              <p:nvPr/>
            </p:nvSpPr>
            <p:spPr bwMode="auto">
              <a:xfrm>
                <a:off x="3071802" y="3143248"/>
                <a:ext cx="792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0" name="Line 27"/>
              <p:cNvSpPr>
                <a:spLocks noChangeShapeType="1"/>
              </p:cNvSpPr>
              <p:nvPr/>
            </p:nvSpPr>
            <p:spPr bwMode="auto">
              <a:xfrm>
                <a:off x="1636860" y="3143248"/>
                <a:ext cx="792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42" name="41 Flecha arriba"/>
          <p:cNvSpPr/>
          <p:nvPr/>
        </p:nvSpPr>
        <p:spPr>
          <a:xfrm>
            <a:off x="8215338" y="3286124"/>
            <a:ext cx="285752" cy="14287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2" name="51 Grupo"/>
          <p:cNvGrpSpPr/>
          <p:nvPr/>
        </p:nvGrpSpPr>
        <p:grpSpPr>
          <a:xfrm>
            <a:off x="5929322" y="785794"/>
            <a:ext cx="3643338" cy="857256"/>
            <a:chOff x="5214942" y="571480"/>
            <a:chExt cx="3643338" cy="857256"/>
          </a:xfrm>
        </p:grpSpPr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5715008" y="571480"/>
              <a:ext cx="2304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46" name="104 Grupo"/>
            <p:cNvGrpSpPr/>
            <p:nvPr/>
          </p:nvGrpSpPr>
          <p:grpSpPr>
            <a:xfrm>
              <a:off x="5214942" y="710967"/>
              <a:ext cx="3643338" cy="717769"/>
              <a:chOff x="1071538" y="3143248"/>
              <a:chExt cx="3643338" cy="717769"/>
            </a:xfrm>
          </p:grpSpPr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>
                <a:off x="1071538" y="3214686"/>
                <a:ext cx="364333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AR" sz="3600" dirty="0" smtClean="0"/>
                  <a:t>   (A+B) + (A+B)  </a:t>
                </a:r>
                <a:endParaRPr lang="es-AR" sz="3600" dirty="0"/>
              </a:p>
            </p:txBody>
          </p:sp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>
                <a:off x="3071802" y="3295648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auto">
              <a:xfrm>
                <a:off x="2071670" y="3286124"/>
                <a:ext cx="288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0" name="Line 27"/>
              <p:cNvSpPr>
                <a:spLocks noChangeShapeType="1"/>
              </p:cNvSpPr>
              <p:nvPr/>
            </p:nvSpPr>
            <p:spPr bwMode="auto">
              <a:xfrm>
                <a:off x="3071802" y="3143248"/>
                <a:ext cx="792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636860" y="3143248"/>
                <a:ext cx="792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53" name="52 Flecha abajo"/>
          <p:cNvSpPr/>
          <p:nvPr/>
        </p:nvSpPr>
        <p:spPr>
          <a:xfrm>
            <a:off x="6357950" y="1714488"/>
            <a:ext cx="285752" cy="10715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214314" y="1353909"/>
            <a:ext cx="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A</a:t>
            </a:r>
            <a:endParaRPr lang="es-AR" sz="36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85752" y="4286256"/>
            <a:ext cx="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B</a:t>
            </a:r>
            <a:endParaRPr lang="es-AR" sz="3600" dirty="0"/>
          </a:p>
        </p:txBody>
      </p:sp>
      <p:grpSp>
        <p:nvGrpSpPr>
          <p:cNvPr id="59" name="58 Grupo"/>
          <p:cNvGrpSpPr/>
          <p:nvPr/>
        </p:nvGrpSpPr>
        <p:grpSpPr>
          <a:xfrm>
            <a:off x="2928958" y="4857760"/>
            <a:ext cx="642910" cy="646331"/>
            <a:chOff x="2928958" y="4857760"/>
            <a:chExt cx="642910" cy="646331"/>
          </a:xfrm>
        </p:grpSpPr>
        <p:sp>
          <p:nvSpPr>
            <p:cNvPr id="56" name="55 CuadroTexto"/>
            <p:cNvSpPr txBox="1"/>
            <p:nvPr/>
          </p:nvSpPr>
          <p:spPr>
            <a:xfrm>
              <a:off x="2928958" y="4857760"/>
              <a:ext cx="642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B</a:t>
              </a:r>
              <a:endParaRPr lang="es-AR" sz="3600" dirty="0"/>
            </a:p>
          </p:txBody>
        </p:sp>
        <p:cxnSp>
          <p:nvCxnSpPr>
            <p:cNvPr id="58" name="57 Conector recto"/>
            <p:cNvCxnSpPr/>
            <p:nvPr/>
          </p:nvCxnSpPr>
          <p:spPr>
            <a:xfrm>
              <a:off x="3000364" y="492761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66 Grupo"/>
          <p:cNvGrpSpPr/>
          <p:nvPr/>
        </p:nvGrpSpPr>
        <p:grpSpPr>
          <a:xfrm>
            <a:off x="2928926" y="1000108"/>
            <a:ext cx="642910" cy="646331"/>
            <a:chOff x="2928926" y="1000108"/>
            <a:chExt cx="642910" cy="646331"/>
          </a:xfrm>
        </p:grpSpPr>
        <p:sp>
          <p:nvSpPr>
            <p:cNvPr id="61" name="60 CuadroTexto"/>
            <p:cNvSpPr txBox="1"/>
            <p:nvPr/>
          </p:nvSpPr>
          <p:spPr>
            <a:xfrm>
              <a:off x="2928926" y="1000108"/>
              <a:ext cx="642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A</a:t>
              </a:r>
              <a:endParaRPr lang="es-AR" sz="3600" dirty="0"/>
            </a:p>
          </p:txBody>
        </p:sp>
        <p:cxnSp>
          <p:nvCxnSpPr>
            <p:cNvPr id="62" name="61 Conector recto"/>
            <p:cNvCxnSpPr/>
            <p:nvPr/>
          </p:nvCxnSpPr>
          <p:spPr>
            <a:xfrm>
              <a:off x="3000332" y="1069958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72 Grupo"/>
          <p:cNvGrpSpPr/>
          <p:nvPr/>
        </p:nvGrpSpPr>
        <p:grpSpPr>
          <a:xfrm>
            <a:off x="4857752" y="998520"/>
            <a:ext cx="933269" cy="719357"/>
            <a:chOff x="4857752" y="998520"/>
            <a:chExt cx="933269" cy="719357"/>
          </a:xfrm>
        </p:grpSpPr>
        <p:grpSp>
          <p:nvGrpSpPr>
            <p:cNvPr id="69" name="68 Grupo"/>
            <p:cNvGrpSpPr/>
            <p:nvPr/>
          </p:nvGrpSpPr>
          <p:grpSpPr>
            <a:xfrm>
              <a:off x="4857752" y="1071546"/>
              <a:ext cx="933269" cy="646331"/>
              <a:chOff x="4857752" y="1071546"/>
              <a:chExt cx="933269" cy="646331"/>
            </a:xfrm>
          </p:grpSpPr>
          <p:sp>
            <p:nvSpPr>
              <p:cNvPr id="63" name="62 Rectángulo"/>
              <p:cNvSpPr/>
              <p:nvPr/>
            </p:nvSpPr>
            <p:spPr>
              <a:xfrm>
                <a:off x="4857752" y="1071546"/>
                <a:ext cx="9332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sz="3600" dirty="0" smtClean="0"/>
                  <a:t>A+B</a:t>
                </a:r>
                <a:endParaRPr lang="es-AR" sz="3600" dirty="0"/>
              </a:p>
            </p:txBody>
          </p:sp>
          <p:cxnSp>
            <p:nvCxnSpPr>
              <p:cNvPr id="64" name="63 Conector recto"/>
              <p:cNvCxnSpPr/>
              <p:nvPr/>
            </p:nvCxnSpPr>
            <p:spPr>
              <a:xfrm>
                <a:off x="4929190" y="1141396"/>
                <a:ext cx="35719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70 Conector recto"/>
            <p:cNvCxnSpPr/>
            <p:nvPr/>
          </p:nvCxnSpPr>
          <p:spPr>
            <a:xfrm>
              <a:off x="4929190" y="998520"/>
              <a:ext cx="7143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73 Grupo"/>
          <p:cNvGrpSpPr/>
          <p:nvPr/>
        </p:nvGrpSpPr>
        <p:grpSpPr>
          <a:xfrm>
            <a:off x="5067491" y="3784602"/>
            <a:ext cx="933269" cy="715968"/>
            <a:chOff x="5067491" y="3784602"/>
            <a:chExt cx="933269" cy="715968"/>
          </a:xfrm>
        </p:grpSpPr>
        <p:grpSp>
          <p:nvGrpSpPr>
            <p:cNvPr id="68" name="67 Grupo"/>
            <p:cNvGrpSpPr/>
            <p:nvPr/>
          </p:nvGrpSpPr>
          <p:grpSpPr>
            <a:xfrm>
              <a:off x="5067491" y="3854239"/>
              <a:ext cx="933269" cy="646331"/>
              <a:chOff x="5067491" y="3854239"/>
              <a:chExt cx="933269" cy="646331"/>
            </a:xfrm>
          </p:grpSpPr>
          <p:sp>
            <p:nvSpPr>
              <p:cNvPr id="65" name="64 Rectángulo"/>
              <p:cNvSpPr/>
              <p:nvPr/>
            </p:nvSpPr>
            <p:spPr>
              <a:xfrm>
                <a:off x="5067491" y="3854239"/>
                <a:ext cx="9332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sz="3600" dirty="0" smtClean="0"/>
                  <a:t>A+B</a:t>
                </a:r>
                <a:endParaRPr lang="es-AR" sz="3600" dirty="0"/>
              </a:p>
            </p:txBody>
          </p:sp>
          <p:cxnSp>
            <p:nvCxnSpPr>
              <p:cNvPr id="66" name="65 Conector recto"/>
              <p:cNvCxnSpPr/>
              <p:nvPr/>
            </p:nvCxnSpPr>
            <p:spPr>
              <a:xfrm>
                <a:off x="5643570" y="3927478"/>
                <a:ext cx="35719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71 Conector recto"/>
            <p:cNvCxnSpPr/>
            <p:nvPr/>
          </p:nvCxnSpPr>
          <p:spPr>
            <a:xfrm>
              <a:off x="5214942" y="3784602"/>
              <a:ext cx="7143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B477C3-05DB-4179-AE5B-64EE6B7AB118}" type="slidenum">
              <a:rPr lang="es-AR"/>
              <a:pPr/>
              <a:t>2</a:t>
            </a:fld>
            <a:endParaRPr lang="es-A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Construir un OR con NAND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None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</a:pPr>
            <a:endParaRPr lang="es-E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s-ES" sz="3600" dirty="0" smtClean="0"/>
              <a:t>F=A+B=A+B=A . B</a:t>
            </a:r>
          </a:p>
          <a:p>
            <a:pPr eaLnBrk="1" hangingPunct="1"/>
            <a:endParaRPr lang="es-ES" dirty="0" smtClean="0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2447925" y="3897313"/>
          <a:ext cx="4248150" cy="1941512"/>
        </p:xfrm>
        <a:graphic>
          <a:graphicData uri="http://schemas.openxmlformats.org/presentationml/2006/ole">
            <p:oleObj spid="_x0000_s2050" name="Imagen de mapa de bits" r:id="rId3" imgW="3333333" imgH="1523810" progId="PBrush">
              <p:embed/>
            </p:oleObj>
          </a:graphicData>
        </a:graphic>
      </p:graphicFrame>
      <p:sp>
        <p:nvSpPr>
          <p:cNvPr id="2054" name="Line 5"/>
          <p:cNvSpPr>
            <a:spLocks noChangeShapeType="1"/>
          </p:cNvSpPr>
          <p:nvPr/>
        </p:nvSpPr>
        <p:spPr bwMode="auto">
          <a:xfrm>
            <a:off x="4427538" y="2643182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4427538" y="278605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>
            <a:off x="5357818" y="278605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>
            <a:off x="5929322" y="278605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5357818" y="2643182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059" name="Text Box 13"/>
          <p:cNvSpPr txBox="1">
            <a:spLocks noChangeArrowheads="1"/>
          </p:cNvSpPr>
          <p:nvPr/>
        </p:nvSpPr>
        <p:spPr bwMode="auto">
          <a:xfrm>
            <a:off x="4859338" y="3897313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 dirty="0"/>
              <a:t>A</a:t>
            </a:r>
          </a:p>
        </p:txBody>
      </p:sp>
      <p:sp>
        <p:nvSpPr>
          <p:cNvPr id="2060" name="Text Box 14"/>
          <p:cNvSpPr txBox="1">
            <a:spLocks noChangeArrowheads="1"/>
          </p:cNvSpPr>
          <p:nvPr/>
        </p:nvSpPr>
        <p:spPr bwMode="auto">
          <a:xfrm>
            <a:off x="4824413" y="5408613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 dirty="0"/>
              <a:t>B</a:t>
            </a:r>
          </a:p>
        </p:txBody>
      </p:sp>
      <p:sp>
        <p:nvSpPr>
          <p:cNvPr id="2061" name="Text Box 15"/>
          <p:cNvSpPr txBox="1">
            <a:spLocks noChangeArrowheads="1"/>
          </p:cNvSpPr>
          <p:nvPr/>
        </p:nvSpPr>
        <p:spPr bwMode="auto">
          <a:xfrm>
            <a:off x="6659563" y="4430713"/>
            <a:ext cx="1044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 dirty="0"/>
              <a:t>= A . B</a:t>
            </a:r>
          </a:p>
        </p:txBody>
      </p:sp>
      <p:sp>
        <p:nvSpPr>
          <p:cNvPr id="2062" name="Line 16"/>
          <p:cNvSpPr>
            <a:spLocks noChangeShapeType="1"/>
          </p:cNvSpPr>
          <p:nvPr/>
        </p:nvSpPr>
        <p:spPr bwMode="auto">
          <a:xfrm>
            <a:off x="6927868" y="443706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3" name="Line 17"/>
          <p:cNvSpPr>
            <a:spLocks noChangeShapeType="1"/>
          </p:cNvSpPr>
          <p:nvPr/>
        </p:nvSpPr>
        <p:spPr bwMode="auto">
          <a:xfrm>
            <a:off x="7285058" y="443706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4" name="Line 18"/>
          <p:cNvSpPr>
            <a:spLocks noChangeShapeType="1"/>
          </p:cNvSpPr>
          <p:nvPr/>
        </p:nvSpPr>
        <p:spPr bwMode="auto">
          <a:xfrm>
            <a:off x="4895850" y="39338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5" name="Line 19"/>
          <p:cNvSpPr>
            <a:spLocks noChangeShapeType="1"/>
          </p:cNvSpPr>
          <p:nvPr/>
        </p:nvSpPr>
        <p:spPr bwMode="auto">
          <a:xfrm>
            <a:off x="4859338" y="540861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6" name="Line 20"/>
          <p:cNvSpPr>
            <a:spLocks noChangeShapeType="1"/>
          </p:cNvSpPr>
          <p:nvPr/>
        </p:nvSpPr>
        <p:spPr bwMode="auto">
          <a:xfrm>
            <a:off x="6889770" y="4329113"/>
            <a:ext cx="611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7" name="AutoShape 21"/>
          <p:cNvSpPr>
            <a:spLocks noChangeArrowheads="1"/>
          </p:cNvSpPr>
          <p:nvPr/>
        </p:nvSpPr>
        <p:spPr bwMode="auto">
          <a:xfrm>
            <a:off x="357158" y="2205038"/>
            <a:ext cx="2017742" cy="1223962"/>
          </a:xfrm>
          <a:prstGeom prst="wedgeRoundRectCallout">
            <a:avLst>
              <a:gd name="adj1" fmla="val 143416"/>
              <a:gd name="adj2" fmla="val -7871"/>
              <a:gd name="adj3" fmla="val 1666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Doble Negación</a:t>
            </a:r>
          </a:p>
        </p:txBody>
      </p:sp>
      <p:sp>
        <p:nvSpPr>
          <p:cNvPr id="2068" name="AutoShape 22"/>
          <p:cNvSpPr>
            <a:spLocks noChangeArrowheads="1"/>
          </p:cNvSpPr>
          <p:nvPr/>
        </p:nvSpPr>
        <p:spPr bwMode="auto">
          <a:xfrm>
            <a:off x="6786578" y="3643314"/>
            <a:ext cx="2071702" cy="571504"/>
          </a:xfrm>
          <a:prstGeom prst="wedgeRectCallout">
            <a:avLst>
              <a:gd name="adj1" fmla="val -100403"/>
              <a:gd name="adj2" fmla="val -108644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sz="3200" dirty="0">
                <a:solidFill>
                  <a:schemeClr val="bg1"/>
                </a:solidFill>
              </a:rPr>
              <a:t>De 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0EB7B-67DA-4701-8AC5-316DDAB77CCD}" type="slidenum">
              <a:rPr lang="es-AR"/>
              <a:pPr/>
              <a:t>3</a:t>
            </a:fld>
            <a:endParaRPr lang="es-AR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onstruir un NOR con NAND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3160713"/>
          </a:xfrm>
        </p:spPr>
        <p:txBody>
          <a:bodyPr/>
          <a:lstStyle/>
          <a:p>
            <a:pPr eaLnBrk="1" hangingPunct="1">
              <a:buNone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</a:pPr>
            <a:endParaRPr lang="es-ES" dirty="0" smtClean="0"/>
          </a:p>
          <a:p>
            <a:pPr algn="ctr" eaLnBrk="1" hangingPunct="1">
              <a:buFont typeface="Wingdings" pitchFamily="2" charset="2"/>
              <a:buNone/>
            </a:pPr>
            <a:endParaRPr lang="es-ES" dirty="0" smtClean="0"/>
          </a:p>
          <a:p>
            <a:pPr eaLnBrk="1" hangingPunct="1"/>
            <a:endParaRPr lang="es-ES" dirty="0" smtClean="0"/>
          </a:p>
        </p:txBody>
      </p:sp>
      <p:pic>
        <p:nvPicPr>
          <p:cNvPr id="29701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420938"/>
            <a:ext cx="8675687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Rectangle 19"/>
          <p:cNvSpPr>
            <a:spLocks noChangeArrowheads="1"/>
          </p:cNvSpPr>
          <p:nvPr/>
        </p:nvSpPr>
        <p:spPr bwMode="auto">
          <a:xfrm>
            <a:off x="539750" y="4616450"/>
            <a:ext cx="5508625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9703" name="Rectangle 20"/>
          <p:cNvSpPr>
            <a:spLocks noChangeArrowheads="1"/>
          </p:cNvSpPr>
          <p:nvPr/>
        </p:nvSpPr>
        <p:spPr bwMode="auto">
          <a:xfrm>
            <a:off x="5832475" y="3429000"/>
            <a:ext cx="3132138" cy="15478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9704" name="Text Box 21"/>
          <p:cNvSpPr txBox="1">
            <a:spLocks noChangeArrowheads="1"/>
          </p:cNvSpPr>
          <p:nvPr/>
        </p:nvSpPr>
        <p:spPr bwMode="auto">
          <a:xfrm>
            <a:off x="827088" y="5084763"/>
            <a:ext cx="5602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200" dirty="0"/>
              <a:t>F = A + B = A . B = A . </a:t>
            </a:r>
            <a:r>
              <a:rPr lang="es-AR" sz="3200" dirty="0" smtClean="0"/>
              <a:t>B </a:t>
            </a:r>
            <a:endParaRPr lang="es-AR" sz="3200" dirty="0"/>
          </a:p>
        </p:txBody>
      </p:sp>
      <p:sp>
        <p:nvSpPr>
          <p:cNvPr id="29705" name="Line 22"/>
          <p:cNvSpPr>
            <a:spLocks noChangeShapeType="1"/>
          </p:cNvSpPr>
          <p:nvPr/>
        </p:nvSpPr>
        <p:spPr bwMode="auto">
          <a:xfrm>
            <a:off x="1500166" y="5121275"/>
            <a:ext cx="79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06" name="Line 23"/>
          <p:cNvSpPr>
            <a:spLocks noChangeShapeType="1"/>
          </p:cNvSpPr>
          <p:nvPr/>
        </p:nvSpPr>
        <p:spPr bwMode="auto">
          <a:xfrm>
            <a:off x="2643174" y="5121275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07" name="Line 24"/>
          <p:cNvSpPr>
            <a:spLocks noChangeShapeType="1"/>
          </p:cNvSpPr>
          <p:nvPr/>
        </p:nvSpPr>
        <p:spPr bwMode="auto">
          <a:xfrm>
            <a:off x="3143240" y="5121275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778250" y="4797425"/>
            <a:ext cx="936626" cy="323850"/>
            <a:chOff x="2875" y="3022"/>
            <a:chExt cx="590" cy="204"/>
          </a:xfrm>
        </p:grpSpPr>
        <p:sp>
          <p:nvSpPr>
            <p:cNvPr id="29727" name="Line 25"/>
            <p:cNvSpPr>
              <a:spLocks noChangeShapeType="1"/>
            </p:cNvSpPr>
            <p:nvPr/>
          </p:nvSpPr>
          <p:spPr bwMode="auto">
            <a:xfrm>
              <a:off x="2880" y="3226"/>
              <a:ext cx="2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28" name="Line 26"/>
            <p:cNvSpPr>
              <a:spLocks noChangeShapeType="1"/>
            </p:cNvSpPr>
            <p:nvPr/>
          </p:nvSpPr>
          <p:spPr bwMode="auto">
            <a:xfrm>
              <a:off x="3195" y="3226"/>
              <a:ext cx="2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29" name="Line 27"/>
            <p:cNvSpPr>
              <a:spLocks noChangeShapeType="1"/>
            </p:cNvSpPr>
            <p:nvPr/>
          </p:nvSpPr>
          <p:spPr bwMode="auto">
            <a:xfrm>
              <a:off x="2875" y="3135"/>
              <a:ext cx="5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30" name="Line 28"/>
            <p:cNvSpPr>
              <a:spLocks noChangeShapeType="1"/>
            </p:cNvSpPr>
            <p:nvPr/>
          </p:nvSpPr>
          <p:spPr bwMode="auto">
            <a:xfrm>
              <a:off x="2875" y="3022"/>
              <a:ext cx="5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9709" name="Text Box 29"/>
          <p:cNvSpPr txBox="1">
            <a:spLocks noChangeArrowheads="1"/>
          </p:cNvSpPr>
          <p:nvPr/>
        </p:nvSpPr>
        <p:spPr bwMode="auto">
          <a:xfrm>
            <a:off x="827088" y="23495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A</a:t>
            </a:r>
          </a:p>
        </p:txBody>
      </p:sp>
      <p:sp>
        <p:nvSpPr>
          <p:cNvPr id="29710" name="Text Box 30"/>
          <p:cNvSpPr txBox="1">
            <a:spLocks noChangeArrowheads="1"/>
          </p:cNvSpPr>
          <p:nvPr/>
        </p:nvSpPr>
        <p:spPr bwMode="auto">
          <a:xfrm>
            <a:off x="863600" y="36083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B</a:t>
            </a:r>
          </a:p>
        </p:txBody>
      </p:sp>
      <p:sp>
        <p:nvSpPr>
          <p:cNvPr id="29711" name="Text Box 31"/>
          <p:cNvSpPr txBox="1">
            <a:spLocks noChangeArrowheads="1"/>
          </p:cNvSpPr>
          <p:nvPr/>
        </p:nvSpPr>
        <p:spPr bwMode="auto">
          <a:xfrm>
            <a:off x="2808288" y="245745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A</a:t>
            </a:r>
          </a:p>
        </p:txBody>
      </p:sp>
      <p:sp>
        <p:nvSpPr>
          <p:cNvPr id="29712" name="Text Box 32"/>
          <p:cNvSpPr txBox="1">
            <a:spLocks noChangeArrowheads="1"/>
          </p:cNvSpPr>
          <p:nvPr/>
        </p:nvSpPr>
        <p:spPr bwMode="auto">
          <a:xfrm>
            <a:off x="2916238" y="418465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B</a:t>
            </a:r>
          </a:p>
        </p:txBody>
      </p:sp>
      <p:sp>
        <p:nvSpPr>
          <p:cNvPr id="29713" name="Line 33"/>
          <p:cNvSpPr>
            <a:spLocks noChangeShapeType="1"/>
          </p:cNvSpPr>
          <p:nvPr/>
        </p:nvSpPr>
        <p:spPr bwMode="auto">
          <a:xfrm>
            <a:off x="2843213" y="2420938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4" name="Line 34"/>
          <p:cNvSpPr>
            <a:spLocks noChangeShapeType="1"/>
          </p:cNvSpPr>
          <p:nvPr/>
        </p:nvSpPr>
        <p:spPr bwMode="auto">
          <a:xfrm>
            <a:off x="2951163" y="4184650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5" name="Text Box 35"/>
          <p:cNvSpPr txBox="1">
            <a:spLocks noChangeArrowheads="1"/>
          </p:cNvSpPr>
          <p:nvPr/>
        </p:nvSpPr>
        <p:spPr bwMode="auto">
          <a:xfrm>
            <a:off x="3743325" y="2816225"/>
            <a:ext cx="10080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200" dirty="0"/>
              <a:t>A . B</a:t>
            </a:r>
          </a:p>
        </p:txBody>
      </p:sp>
      <p:sp>
        <p:nvSpPr>
          <p:cNvPr id="29716" name="Line 36"/>
          <p:cNvSpPr>
            <a:spLocks noChangeShapeType="1"/>
          </p:cNvSpPr>
          <p:nvPr/>
        </p:nvSpPr>
        <p:spPr bwMode="auto">
          <a:xfrm>
            <a:off x="3779838" y="2816225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7" name="Line 37"/>
          <p:cNvSpPr>
            <a:spLocks noChangeShapeType="1"/>
          </p:cNvSpPr>
          <p:nvPr/>
        </p:nvSpPr>
        <p:spPr bwMode="auto">
          <a:xfrm>
            <a:off x="4284663" y="2816225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8" name="Line 38"/>
          <p:cNvSpPr>
            <a:spLocks noChangeShapeType="1"/>
          </p:cNvSpPr>
          <p:nvPr/>
        </p:nvSpPr>
        <p:spPr bwMode="auto">
          <a:xfrm>
            <a:off x="3779838" y="2636838"/>
            <a:ext cx="8286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9" name="Text Box 39"/>
          <p:cNvSpPr txBox="1">
            <a:spLocks noChangeArrowheads="1"/>
          </p:cNvSpPr>
          <p:nvPr/>
        </p:nvSpPr>
        <p:spPr bwMode="auto">
          <a:xfrm>
            <a:off x="6072198" y="3068638"/>
            <a:ext cx="13811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600" dirty="0"/>
              <a:t>A . B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084888" y="2744788"/>
            <a:ext cx="936625" cy="323850"/>
            <a:chOff x="2880" y="3022"/>
            <a:chExt cx="590" cy="204"/>
          </a:xfrm>
        </p:grpSpPr>
        <p:sp>
          <p:nvSpPr>
            <p:cNvPr id="29723" name="Line 42"/>
            <p:cNvSpPr>
              <a:spLocks noChangeShapeType="1"/>
            </p:cNvSpPr>
            <p:nvPr/>
          </p:nvSpPr>
          <p:spPr bwMode="auto">
            <a:xfrm>
              <a:off x="2880" y="3226"/>
              <a:ext cx="2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24" name="Line 43"/>
            <p:cNvSpPr>
              <a:spLocks noChangeShapeType="1"/>
            </p:cNvSpPr>
            <p:nvPr/>
          </p:nvSpPr>
          <p:spPr bwMode="auto">
            <a:xfrm>
              <a:off x="3266" y="3226"/>
              <a:ext cx="2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25" name="Line 44"/>
            <p:cNvSpPr>
              <a:spLocks noChangeShapeType="1"/>
            </p:cNvSpPr>
            <p:nvPr/>
          </p:nvSpPr>
          <p:spPr bwMode="auto">
            <a:xfrm>
              <a:off x="2880" y="3135"/>
              <a:ext cx="5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26" name="Line 45"/>
            <p:cNvSpPr>
              <a:spLocks noChangeShapeType="1"/>
            </p:cNvSpPr>
            <p:nvPr/>
          </p:nvSpPr>
          <p:spPr bwMode="auto">
            <a:xfrm>
              <a:off x="2880" y="3022"/>
              <a:ext cx="5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9721" name="AutoShape 46"/>
          <p:cNvSpPr>
            <a:spLocks noChangeArrowheads="1"/>
          </p:cNvSpPr>
          <p:nvPr/>
        </p:nvSpPr>
        <p:spPr bwMode="auto">
          <a:xfrm>
            <a:off x="1071538" y="6072206"/>
            <a:ext cx="1584325" cy="468313"/>
          </a:xfrm>
          <a:prstGeom prst="wedgeRectCallout">
            <a:avLst>
              <a:gd name="adj1" fmla="val 77056"/>
              <a:gd name="adj2" fmla="val -160509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>
                <a:solidFill>
                  <a:schemeClr val="bg1"/>
                </a:solidFill>
              </a:rPr>
              <a:t>De Morgan</a:t>
            </a:r>
          </a:p>
        </p:txBody>
      </p:sp>
      <p:sp>
        <p:nvSpPr>
          <p:cNvPr id="29722" name="AutoShape 47"/>
          <p:cNvSpPr>
            <a:spLocks noChangeArrowheads="1"/>
          </p:cNvSpPr>
          <p:nvPr/>
        </p:nvSpPr>
        <p:spPr bwMode="auto">
          <a:xfrm>
            <a:off x="7358082" y="4286256"/>
            <a:ext cx="1547813" cy="792163"/>
          </a:xfrm>
          <a:prstGeom prst="wedgeRoundRectCallout">
            <a:avLst>
              <a:gd name="adj1" fmla="val -71336"/>
              <a:gd name="adj2" fmla="val -244388"/>
              <a:gd name="adj3" fmla="val 1666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>
                <a:solidFill>
                  <a:schemeClr val="bg1"/>
                </a:solidFill>
              </a:rPr>
              <a:t>Doble Negación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0EB7B-67DA-4701-8AC5-316DDAB77CCD}" type="slidenum">
              <a:rPr lang="es-AR"/>
              <a:pPr/>
              <a:t>4</a:t>
            </a:fld>
            <a:endParaRPr lang="es-AR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onstruir un AND con NAND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643050"/>
            <a:ext cx="8229600" cy="3160713"/>
          </a:xfrm>
        </p:spPr>
        <p:txBody>
          <a:bodyPr/>
          <a:lstStyle/>
          <a:p>
            <a:pPr eaLnBrk="1" hangingPunct="1">
              <a:buNone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</a:pPr>
            <a:endParaRPr lang="es-ES" dirty="0" smtClean="0"/>
          </a:p>
          <a:p>
            <a:pPr algn="ctr" eaLnBrk="1" hangingPunct="1">
              <a:buFont typeface="Wingdings" pitchFamily="2" charset="2"/>
              <a:buNone/>
            </a:pPr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9702" name="Rectangle 19"/>
          <p:cNvSpPr>
            <a:spLocks noChangeArrowheads="1"/>
          </p:cNvSpPr>
          <p:nvPr/>
        </p:nvSpPr>
        <p:spPr bwMode="auto">
          <a:xfrm>
            <a:off x="1897072" y="4947680"/>
            <a:ext cx="5508625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9704" name="Text Box 21"/>
          <p:cNvSpPr txBox="1">
            <a:spLocks noChangeArrowheads="1"/>
          </p:cNvSpPr>
          <p:nvPr/>
        </p:nvSpPr>
        <p:spPr bwMode="auto">
          <a:xfrm>
            <a:off x="2470162" y="5273117"/>
            <a:ext cx="5602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600" dirty="0"/>
              <a:t>F = A </a:t>
            </a:r>
            <a:r>
              <a:rPr lang="es-AR" sz="3600" dirty="0" smtClean="0"/>
              <a:t>. </a:t>
            </a:r>
            <a:r>
              <a:rPr lang="es-AR" sz="3600" dirty="0"/>
              <a:t>B = A . B </a:t>
            </a:r>
            <a:r>
              <a:rPr lang="es-AR" sz="3600" dirty="0" smtClean="0"/>
              <a:t> </a:t>
            </a:r>
            <a:endParaRPr lang="es-AR" sz="3600" dirty="0"/>
          </a:p>
        </p:txBody>
      </p:sp>
      <p:sp>
        <p:nvSpPr>
          <p:cNvPr id="29729" name="Line 27"/>
          <p:cNvSpPr>
            <a:spLocks noChangeShapeType="1"/>
          </p:cNvSpPr>
          <p:nvPr/>
        </p:nvSpPr>
        <p:spPr bwMode="auto">
          <a:xfrm>
            <a:off x="4429124" y="5286388"/>
            <a:ext cx="936626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30" name="Line 28"/>
          <p:cNvSpPr>
            <a:spLocks noChangeShapeType="1"/>
          </p:cNvSpPr>
          <p:nvPr/>
        </p:nvSpPr>
        <p:spPr bwMode="auto">
          <a:xfrm>
            <a:off x="4429124" y="5143512"/>
            <a:ext cx="936626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42" name="41 Grupo"/>
          <p:cNvGrpSpPr/>
          <p:nvPr/>
        </p:nvGrpSpPr>
        <p:grpSpPr>
          <a:xfrm>
            <a:off x="1047715" y="2214554"/>
            <a:ext cx="6881871" cy="2075091"/>
            <a:chOff x="1047715" y="2214554"/>
            <a:chExt cx="6881871" cy="2075091"/>
          </a:xfrm>
        </p:grpSpPr>
        <p:sp>
          <p:nvSpPr>
            <p:cNvPr id="29719" name="Text Box 39"/>
            <p:cNvSpPr txBox="1">
              <a:spLocks noChangeArrowheads="1"/>
            </p:cNvSpPr>
            <p:nvPr/>
          </p:nvSpPr>
          <p:spPr bwMode="auto">
            <a:xfrm>
              <a:off x="6548441" y="3068638"/>
              <a:ext cx="138114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3600" dirty="0"/>
                <a:t>A . B</a:t>
              </a:r>
            </a:p>
          </p:txBody>
        </p:sp>
        <p:sp>
          <p:nvSpPr>
            <p:cNvPr id="29725" name="Line 44"/>
            <p:cNvSpPr>
              <a:spLocks noChangeShapeType="1"/>
            </p:cNvSpPr>
            <p:nvPr/>
          </p:nvSpPr>
          <p:spPr bwMode="auto">
            <a:xfrm>
              <a:off x="6561131" y="3143248"/>
              <a:ext cx="93662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26" name="Line 45"/>
            <p:cNvSpPr>
              <a:spLocks noChangeShapeType="1"/>
            </p:cNvSpPr>
            <p:nvPr/>
          </p:nvSpPr>
          <p:spPr bwMode="auto">
            <a:xfrm>
              <a:off x="6561131" y="2963860"/>
              <a:ext cx="93662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15362" name="Group 2"/>
            <p:cNvGrpSpPr>
              <a:grpSpLocks/>
            </p:cNvGrpSpPr>
            <p:nvPr/>
          </p:nvGrpSpPr>
          <p:grpSpPr bwMode="auto">
            <a:xfrm>
              <a:off x="1262029" y="2500306"/>
              <a:ext cx="5392800" cy="1749600"/>
              <a:chOff x="6783" y="6731"/>
              <a:chExt cx="3267" cy="1057"/>
            </a:xfrm>
          </p:grpSpPr>
          <p:grpSp>
            <p:nvGrpSpPr>
              <p:cNvPr id="15363" name="Group 3"/>
              <p:cNvGrpSpPr>
                <a:grpSpLocks/>
              </p:cNvGrpSpPr>
              <p:nvPr/>
            </p:nvGrpSpPr>
            <p:grpSpPr bwMode="auto">
              <a:xfrm>
                <a:off x="8400" y="6753"/>
                <a:ext cx="1650" cy="1035"/>
                <a:chOff x="2136" y="5444"/>
                <a:chExt cx="1650" cy="1035"/>
              </a:xfrm>
            </p:grpSpPr>
            <p:pic>
              <p:nvPicPr>
                <p:cNvPr id="15364" name="Picture 4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136" y="5444"/>
                  <a:ext cx="1650" cy="1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365" name="Line 5"/>
                <p:cNvSpPr>
                  <a:spLocks noChangeShapeType="1"/>
                </p:cNvSpPr>
                <p:nvPr/>
              </p:nvSpPr>
              <p:spPr bwMode="auto">
                <a:xfrm>
                  <a:off x="2248" y="5808"/>
                  <a:ext cx="0" cy="280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AR"/>
                </a:p>
              </p:txBody>
            </p:sp>
          </p:grpSp>
          <p:pic>
            <p:nvPicPr>
              <p:cNvPr id="15366" name="Picture 6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783" y="6731"/>
                <a:ext cx="1650" cy="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>
                <a:off x="8323" y="7226"/>
                <a:ext cx="196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</p:grpSp>
        <p:sp>
          <p:nvSpPr>
            <p:cNvPr id="29709" name="Text Box 29"/>
            <p:cNvSpPr txBox="1">
              <a:spLocks noChangeArrowheads="1"/>
            </p:cNvSpPr>
            <p:nvPr/>
          </p:nvSpPr>
          <p:spPr bwMode="auto">
            <a:xfrm>
              <a:off x="1119153" y="2214554"/>
              <a:ext cx="71438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3600" dirty="0"/>
                <a:t>A</a:t>
              </a: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1047715" y="3643314"/>
              <a:ext cx="71438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3600" dirty="0"/>
                <a:t>B</a:t>
              </a:r>
            </a:p>
          </p:txBody>
        </p:sp>
        <p:sp>
          <p:nvSpPr>
            <p:cNvPr id="29715" name="Text Box 35"/>
            <p:cNvSpPr txBox="1">
              <a:spLocks noChangeArrowheads="1"/>
            </p:cNvSpPr>
            <p:nvPr/>
          </p:nvSpPr>
          <p:spPr bwMode="auto">
            <a:xfrm>
              <a:off x="3190855" y="2357430"/>
              <a:ext cx="121444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3600" dirty="0"/>
                <a:t>A . B</a:t>
              </a:r>
            </a:p>
          </p:txBody>
        </p:sp>
        <p:sp>
          <p:nvSpPr>
            <p:cNvPr id="29718" name="Line 38"/>
            <p:cNvSpPr>
              <a:spLocks noChangeShapeType="1"/>
            </p:cNvSpPr>
            <p:nvPr/>
          </p:nvSpPr>
          <p:spPr bwMode="auto">
            <a:xfrm>
              <a:off x="3290874" y="2357430"/>
              <a:ext cx="8286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0EB7B-67DA-4701-8AC5-316DDAB77CCD}" type="slidenum">
              <a:rPr lang="es-AR"/>
              <a:pPr/>
              <a:t>5</a:t>
            </a:fld>
            <a:endParaRPr lang="es-AR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onstruir un XOR con NAND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571612"/>
            <a:ext cx="8229600" cy="3160713"/>
          </a:xfrm>
        </p:spPr>
        <p:txBody>
          <a:bodyPr/>
          <a:lstStyle/>
          <a:p>
            <a:pPr eaLnBrk="1" hangingPunct="1">
              <a:buNone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</a:pPr>
            <a:endParaRPr lang="es-ES" dirty="0" smtClean="0"/>
          </a:p>
          <a:p>
            <a:pPr algn="ctr" eaLnBrk="1" hangingPunct="1">
              <a:buFont typeface="Wingdings" pitchFamily="2" charset="2"/>
              <a:buNone/>
            </a:pPr>
            <a:endParaRPr lang="es-ES" dirty="0" smtClean="0"/>
          </a:p>
          <a:p>
            <a:pPr eaLnBrk="1" hangingPunct="1"/>
            <a:endParaRPr lang="es-ES" dirty="0" smtClean="0"/>
          </a:p>
        </p:txBody>
      </p:sp>
      <p:grpSp>
        <p:nvGrpSpPr>
          <p:cNvPr id="49" name="48 Grupo"/>
          <p:cNvGrpSpPr/>
          <p:nvPr/>
        </p:nvGrpSpPr>
        <p:grpSpPr>
          <a:xfrm>
            <a:off x="1506062" y="1643050"/>
            <a:ext cx="6566400" cy="2949474"/>
            <a:chOff x="1214414" y="1643050"/>
            <a:chExt cx="6566400" cy="2949474"/>
          </a:xfrm>
        </p:grpSpPr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2004223" y="1643050"/>
              <a:ext cx="1726073" cy="1104498"/>
              <a:chOff x="5584" y="4311"/>
              <a:chExt cx="1650" cy="1035"/>
            </a:xfrm>
          </p:grpSpPr>
          <p:pic>
            <p:nvPicPr>
              <p:cNvPr id="16389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584" y="4311"/>
                <a:ext cx="1650" cy="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5705" y="4685"/>
                <a:ext cx="0" cy="2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</p:grpSp>
        <p:grpSp>
          <p:nvGrpSpPr>
            <p:cNvPr id="48" name="47 Grupo"/>
            <p:cNvGrpSpPr/>
            <p:nvPr/>
          </p:nvGrpSpPr>
          <p:grpSpPr>
            <a:xfrm>
              <a:off x="1214414" y="1785926"/>
              <a:ext cx="6566400" cy="2806598"/>
              <a:chOff x="1214414" y="1795652"/>
              <a:chExt cx="6566400" cy="2806598"/>
            </a:xfrm>
          </p:grpSpPr>
          <p:pic>
            <p:nvPicPr>
              <p:cNvPr id="1638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075511" y="1795652"/>
                <a:ext cx="1726073" cy="1104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391" name="Group 7"/>
              <p:cNvGrpSpPr>
                <a:grpSpLocks/>
              </p:cNvGrpSpPr>
              <p:nvPr/>
            </p:nvGrpSpPr>
            <p:grpSpPr bwMode="auto">
              <a:xfrm>
                <a:off x="1992716" y="3497752"/>
                <a:ext cx="1726073" cy="1104498"/>
                <a:chOff x="5584" y="4311"/>
                <a:chExt cx="1650" cy="1035"/>
              </a:xfrm>
            </p:grpSpPr>
            <p:pic>
              <p:nvPicPr>
                <p:cNvPr id="16392" name="Picture 8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84" y="4311"/>
                  <a:ext cx="1650" cy="1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393" name="Line 9"/>
                <p:cNvSpPr>
                  <a:spLocks noChangeShapeType="1"/>
                </p:cNvSpPr>
                <p:nvPr/>
              </p:nvSpPr>
              <p:spPr bwMode="auto">
                <a:xfrm>
                  <a:off x="5705" y="46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AR"/>
                </a:p>
              </p:txBody>
            </p:sp>
          </p:grpSp>
          <p:pic>
            <p:nvPicPr>
              <p:cNvPr id="16394" name="Picture 10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075511" y="3356889"/>
                <a:ext cx="1726073" cy="1104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395" name="Picture 1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54741" y="2570401"/>
                <a:ext cx="1726073" cy="1104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96" name="Line 12"/>
              <p:cNvSpPr>
                <a:spLocks noChangeShapeType="1"/>
              </p:cNvSpPr>
              <p:nvPr/>
            </p:nvSpPr>
            <p:spPr bwMode="auto">
              <a:xfrm>
                <a:off x="1214414" y="4037729"/>
                <a:ext cx="88918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>
                <a:off x="1218598" y="2143116"/>
                <a:ext cx="88918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>
                <a:off x="3580703" y="2171288"/>
                <a:ext cx="63289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>
                <a:off x="3580703" y="4025990"/>
                <a:ext cx="63289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>
                <a:off x="5655129" y="2312151"/>
                <a:ext cx="51782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>
                <a:off x="6169813" y="2300413"/>
                <a:ext cx="0" cy="6338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5655129" y="3885127"/>
                <a:ext cx="5335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6192827" y="3239503"/>
                <a:ext cx="0" cy="645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 flipV="1">
                <a:off x="4213597" y="3292478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 flipH="1">
                <a:off x="1497908" y="3262980"/>
                <a:ext cx="27156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 flipV="1">
                <a:off x="1532430" y="2143116"/>
                <a:ext cx="0" cy="1116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 flipV="1">
                <a:off x="1811740" y="2863867"/>
                <a:ext cx="0" cy="11621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>
                <a:off x="1797094" y="2887344"/>
                <a:ext cx="241650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 flipV="1">
                <a:off x="4214810" y="2460934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</p:grpSp>
      </p:grpSp>
      <p:grpSp>
        <p:nvGrpSpPr>
          <p:cNvPr id="57" name="56 Grupo"/>
          <p:cNvGrpSpPr/>
          <p:nvPr/>
        </p:nvGrpSpPr>
        <p:grpSpPr>
          <a:xfrm>
            <a:off x="571472" y="4640057"/>
            <a:ext cx="7643866" cy="860645"/>
            <a:chOff x="71406" y="4925809"/>
            <a:chExt cx="7643866" cy="860645"/>
          </a:xfrm>
        </p:grpSpPr>
        <p:sp>
          <p:nvSpPr>
            <p:cNvPr id="29702" name="Rectangle 19"/>
            <p:cNvSpPr>
              <a:spLocks noChangeArrowheads="1"/>
            </p:cNvSpPr>
            <p:nvPr/>
          </p:nvSpPr>
          <p:spPr bwMode="auto">
            <a:xfrm>
              <a:off x="1325568" y="5158605"/>
              <a:ext cx="5508625" cy="396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9704" name="Text Box 21"/>
            <p:cNvSpPr txBox="1">
              <a:spLocks noChangeArrowheads="1"/>
            </p:cNvSpPr>
            <p:nvPr/>
          </p:nvSpPr>
          <p:spPr bwMode="auto">
            <a:xfrm>
              <a:off x="71406" y="5140123"/>
              <a:ext cx="76438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3600" dirty="0"/>
                <a:t>F = </a:t>
              </a:r>
              <a:r>
                <a:rPr lang="es-AR" sz="3600" dirty="0" smtClean="0"/>
                <a:t>A    B = A.B + A.B =  (A.B) + (A.B) =  </a:t>
              </a:r>
              <a:endParaRPr lang="es-AR" sz="3600" dirty="0"/>
            </a:p>
          </p:txBody>
        </p:sp>
        <p:sp>
          <p:nvSpPr>
            <p:cNvPr id="29705" name="Line 22"/>
            <p:cNvSpPr>
              <a:spLocks noChangeShapeType="1"/>
            </p:cNvSpPr>
            <p:nvPr/>
          </p:nvSpPr>
          <p:spPr bwMode="auto">
            <a:xfrm>
              <a:off x="2140860" y="5211561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29" name="Line 27"/>
            <p:cNvSpPr>
              <a:spLocks noChangeShapeType="1"/>
            </p:cNvSpPr>
            <p:nvPr/>
          </p:nvSpPr>
          <p:spPr bwMode="auto">
            <a:xfrm>
              <a:off x="4500562" y="5068685"/>
              <a:ext cx="20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" name="51 Elipse"/>
            <p:cNvSpPr/>
            <p:nvPr/>
          </p:nvSpPr>
          <p:spPr>
            <a:xfrm>
              <a:off x="1068728" y="52801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1071538" y="5140123"/>
              <a:ext cx="500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+</a:t>
              </a:r>
              <a:endParaRPr lang="es-AR" sz="3600" dirty="0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3571868" y="5211561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212826" y="5211561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4500562" y="5211561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4500562" y="4925809"/>
              <a:ext cx="20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58" name="57 Grupo"/>
          <p:cNvGrpSpPr/>
          <p:nvPr/>
        </p:nvGrpSpPr>
        <p:grpSpPr>
          <a:xfrm>
            <a:off x="2214546" y="5715016"/>
            <a:ext cx="3888000" cy="860645"/>
            <a:chOff x="71406" y="4925809"/>
            <a:chExt cx="7643866" cy="860645"/>
          </a:xfrm>
        </p:grpSpPr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1325568" y="5158605"/>
              <a:ext cx="5508625" cy="396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71406" y="5140123"/>
              <a:ext cx="76438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3600" dirty="0" smtClean="0"/>
                <a:t>   (A.B) . (A.B)   </a:t>
              </a:r>
              <a:endParaRPr lang="es-AR" sz="3600" dirty="0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3442162" y="5068685"/>
              <a:ext cx="141553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4284851" y="5211561"/>
              <a:ext cx="56621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1054543" y="5211561"/>
              <a:ext cx="56621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1054541" y="4925809"/>
              <a:ext cx="382193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69" name="Line 27"/>
          <p:cNvSpPr>
            <a:spLocks noChangeShapeType="1"/>
          </p:cNvSpPr>
          <p:nvPr/>
        </p:nvSpPr>
        <p:spPr bwMode="auto">
          <a:xfrm>
            <a:off x="2714612" y="5857892"/>
            <a:ext cx="720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" name="69 Rectángulo"/>
          <p:cNvSpPr/>
          <p:nvPr/>
        </p:nvSpPr>
        <p:spPr>
          <a:xfrm>
            <a:off x="976360" y="1782537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smtClean="0"/>
              <a:t>A</a:t>
            </a:r>
            <a:endParaRPr lang="es-AR" sz="3600" dirty="0"/>
          </a:p>
        </p:txBody>
      </p:sp>
      <p:sp>
        <p:nvSpPr>
          <p:cNvPr id="71" name="70 Rectángulo"/>
          <p:cNvSpPr/>
          <p:nvPr/>
        </p:nvSpPr>
        <p:spPr>
          <a:xfrm>
            <a:off x="992390" y="3643314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smtClean="0"/>
              <a:t>B</a:t>
            </a:r>
            <a:endParaRPr lang="es-AR" sz="3600" dirty="0"/>
          </a:p>
        </p:txBody>
      </p:sp>
      <p:sp>
        <p:nvSpPr>
          <p:cNvPr id="72" name="71 Rectángulo"/>
          <p:cNvSpPr/>
          <p:nvPr/>
        </p:nvSpPr>
        <p:spPr>
          <a:xfrm>
            <a:off x="3714744" y="1496785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smtClean="0"/>
              <a:t>A</a:t>
            </a:r>
            <a:endParaRPr lang="es-AR" sz="3600" dirty="0"/>
          </a:p>
        </p:txBody>
      </p:sp>
      <p:sp>
        <p:nvSpPr>
          <p:cNvPr id="74" name="73 Rectángulo"/>
          <p:cNvSpPr/>
          <p:nvPr/>
        </p:nvSpPr>
        <p:spPr>
          <a:xfrm>
            <a:off x="3714744" y="3425611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smtClean="0"/>
              <a:t>B</a:t>
            </a:r>
            <a:endParaRPr lang="es-AR" sz="3600" dirty="0"/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3786182" y="1571612"/>
            <a:ext cx="288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>
            <a:off x="3783934" y="3500438"/>
            <a:ext cx="288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91" name="90 Grupo"/>
          <p:cNvGrpSpPr/>
          <p:nvPr/>
        </p:nvGrpSpPr>
        <p:grpSpPr>
          <a:xfrm>
            <a:off x="5572132" y="1500174"/>
            <a:ext cx="823752" cy="717769"/>
            <a:chOff x="5572132" y="1500174"/>
            <a:chExt cx="823752" cy="717769"/>
          </a:xfrm>
        </p:grpSpPr>
        <p:sp>
          <p:nvSpPr>
            <p:cNvPr id="77" name="76 Rectángulo"/>
            <p:cNvSpPr/>
            <p:nvPr/>
          </p:nvSpPr>
          <p:spPr>
            <a:xfrm>
              <a:off x="5572132" y="1571612"/>
              <a:ext cx="8237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3600" dirty="0" smtClean="0"/>
                <a:t>A.B</a:t>
              </a:r>
              <a:endParaRPr lang="es-AR" sz="3600" dirty="0"/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>
              <a:off x="5643570" y="1643050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9" name="Line 22"/>
            <p:cNvSpPr>
              <a:spLocks noChangeShapeType="1"/>
            </p:cNvSpPr>
            <p:nvPr/>
          </p:nvSpPr>
          <p:spPr bwMode="auto">
            <a:xfrm>
              <a:off x="5641322" y="1500174"/>
              <a:ext cx="64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6" name="95 Grupo"/>
          <p:cNvGrpSpPr/>
          <p:nvPr/>
        </p:nvGrpSpPr>
        <p:grpSpPr>
          <a:xfrm>
            <a:off x="5605636" y="3211297"/>
            <a:ext cx="823752" cy="717769"/>
            <a:chOff x="5605636" y="3211297"/>
            <a:chExt cx="823752" cy="717769"/>
          </a:xfrm>
        </p:grpSpPr>
        <p:sp>
          <p:nvSpPr>
            <p:cNvPr id="80" name="79 Rectángulo"/>
            <p:cNvSpPr/>
            <p:nvPr/>
          </p:nvSpPr>
          <p:spPr>
            <a:xfrm>
              <a:off x="5605636" y="3282735"/>
              <a:ext cx="8237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3600" dirty="0" smtClean="0"/>
                <a:t>A.B</a:t>
              </a:r>
              <a:endParaRPr lang="es-AR" sz="3600" dirty="0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6000760" y="3354173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>
              <a:off x="5674826" y="3211297"/>
              <a:ext cx="64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6962958" y="2068289"/>
            <a:ext cx="1219693" cy="717769"/>
            <a:chOff x="6962958" y="2068289"/>
            <a:chExt cx="1219693" cy="717769"/>
          </a:xfrm>
        </p:grpSpPr>
        <p:sp>
          <p:nvSpPr>
            <p:cNvPr id="93" name="92 Rectángulo"/>
            <p:cNvSpPr/>
            <p:nvPr/>
          </p:nvSpPr>
          <p:spPr>
            <a:xfrm>
              <a:off x="6962958" y="2139727"/>
              <a:ext cx="12196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3600" dirty="0" smtClean="0"/>
                <a:t>(A.B).</a:t>
              </a:r>
              <a:endParaRPr lang="es-AR" sz="3600" dirty="0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7212958" y="2211165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7210148" y="2068289"/>
              <a:ext cx="64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7" name="96 Grupo"/>
          <p:cNvGrpSpPr/>
          <p:nvPr/>
        </p:nvGrpSpPr>
        <p:grpSpPr>
          <a:xfrm>
            <a:off x="8072462" y="2071678"/>
            <a:ext cx="823752" cy="717769"/>
            <a:chOff x="5605636" y="3211297"/>
            <a:chExt cx="823752" cy="717769"/>
          </a:xfrm>
        </p:grpSpPr>
        <p:sp>
          <p:nvSpPr>
            <p:cNvPr id="98" name="97 Rectángulo"/>
            <p:cNvSpPr/>
            <p:nvPr/>
          </p:nvSpPr>
          <p:spPr>
            <a:xfrm>
              <a:off x="5605636" y="3282735"/>
              <a:ext cx="8237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3600" dirty="0" smtClean="0"/>
                <a:t>A.B</a:t>
              </a:r>
              <a:endParaRPr lang="es-AR" sz="3600" dirty="0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6000760" y="3354173"/>
              <a:ext cx="28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>
              <a:off x="5674826" y="3211297"/>
              <a:ext cx="648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7212958" y="1928802"/>
            <a:ext cx="1584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C682E-BC1C-4C71-BC4E-807BBAAB2828}" type="slidenum">
              <a:rPr lang="es-AR"/>
              <a:pPr/>
              <a:t>6</a:t>
            </a:fld>
            <a:endParaRPr lang="es-AR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Construir un NOT con N0R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None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</a:pPr>
            <a:endParaRPr lang="es-E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s-ES" sz="3600" dirty="0" smtClean="0"/>
              <a:t>F=A+B=A+A=A</a:t>
            </a: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3779838" y="278605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4679950" y="278605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5629284" y="278605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857628"/>
            <a:ext cx="3168000" cy="168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11 Conector recto"/>
          <p:cNvCxnSpPr/>
          <p:nvPr/>
        </p:nvCxnSpPr>
        <p:spPr>
          <a:xfrm rot="5400000">
            <a:off x="3392479" y="4679165"/>
            <a:ext cx="500066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175306" y="4643446"/>
            <a:ext cx="468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928926" y="3929066"/>
            <a:ext cx="57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A</a:t>
            </a:r>
            <a:endParaRPr lang="es-AR" sz="36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072198" y="3997115"/>
            <a:ext cx="57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A</a:t>
            </a:r>
            <a:endParaRPr lang="es-AR" sz="3600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6200788" y="4071942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B477C3-05DB-4179-AE5B-64EE6B7AB118}" type="slidenum">
              <a:rPr lang="es-AR"/>
              <a:pPr/>
              <a:t>7</a:t>
            </a:fld>
            <a:endParaRPr lang="es-A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Construir un OR con NOR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86050" y="2285992"/>
            <a:ext cx="3000396" cy="714381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s-ES" sz="3600" dirty="0" smtClean="0"/>
              <a:t>F = A+B</a:t>
            </a:r>
          </a:p>
        </p:txBody>
      </p:sp>
      <p:sp>
        <p:nvSpPr>
          <p:cNvPr id="2059" name="Text Box 13"/>
          <p:cNvSpPr txBox="1">
            <a:spLocks noChangeArrowheads="1"/>
          </p:cNvSpPr>
          <p:nvPr/>
        </p:nvSpPr>
        <p:spPr bwMode="auto">
          <a:xfrm>
            <a:off x="1357290" y="3568487"/>
            <a:ext cx="612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600" dirty="0"/>
              <a:t>A</a:t>
            </a:r>
          </a:p>
        </p:txBody>
      </p:sp>
      <p:cxnSp>
        <p:nvCxnSpPr>
          <p:cNvPr id="22" name="21 Conector recto"/>
          <p:cNvCxnSpPr/>
          <p:nvPr/>
        </p:nvCxnSpPr>
        <p:spPr>
          <a:xfrm>
            <a:off x="4286248" y="2284404"/>
            <a:ext cx="68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4286248" y="2143116"/>
            <a:ext cx="68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25 Grupo"/>
          <p:cNvGrpSpPr/>
          <p:nvPr/>
        </p:nvGrpSpPr>
        <p:grpSpPr>
          <a:xfrm>
            <a:off x="1809586" y="3522950"/>
            <a:ext cx="6120000" cy="1692000"/>
            <a:chOff x="1643042" y="4214818"/>
            <a:chExt cx="2041525" cy="561975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43042" y="4214818"/>
              <a:ext cx="10572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27292" y="4214818"/>
              <a:ext cx="10572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8" name="27 Conector recto"/>
          <p:cNvCxnSpPr/>
          <p:nvPr/>
        </p:nvCxnSpPr>
        <p:spPr>
          <a:xfrm rot="5400000">
            <a:off x="4750595" y="4321975"/>
            <a:ext cx="50006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4429124" y="4320000"/>
            <a:ext cx="57150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1357290" y="4429132"/>
            <a:ext cx="612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600" dirty="0"/>
              <a:t>B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3995922" y="3425611"/>
            <a:ext cx="933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dirty="0" smtClean="0"/>
              <a:t>A+B</a:t>
            </a:r>
          </a:p>
        </p:txBody>
      </p:sp>
      <p:cxnSp>
        <p:nvCxnSpPr>
          <p:cNvPr id="37" name="36 Conector recto"/>
          <p:cNvCxnSpPr/>
          <p:nvPr/>
        </p:nvCxnSpPr>
        <p:spPr>
          <a:xfrm>
            <a:off x="4143372" y="3427412"/>
            <a:ext cx="68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7067756" y="3500438"/>
            <a:ext cx="933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dirty="0" smtClean="0"/>
              <a:t>A+B</a:t>
            </a:r>
          </a:p>
        </p:txBody>
      </p:sp>
      <p:cxnSp>
        <p:nvCxnSpPr>
          <p:cNvPr id="39" name="38 Conector recto"/>
          <p:cNvCxnSpPr/>
          <p:nvPr/>
        </p:nvCxnSpPr>
        <p:spPr>
          <a:xfrm>
            <a:off x="7215206" y="3502239"/>
            <a:ext cx="68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7215206" y="3357562"/>
            <a:ext cx="68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0EB7B-67DA-4701-8AC5-316DDAB77CCD}" type="slidenum">
              <a:rPr lang="es-AR"/>
              <a:pPr/>
              <a:t>8</a:t>
            </a:fld>
            <a:endParaRPr lang="es-AR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onstruir un AND con NOR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643050"/>
            <a:ext cx="8229600" cy="3160713"/>
          </a:xfrm>
        </p:spPr>
        <p:txBody>
          <a:bodyPr/>
          <a:lstStyle/>
          <a:p>
            <a:pPr eaLnBrk="1" hangingPunct="1">
              <a:buNone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</a:pPr>
            <a:endParaRPr lang="es-ES" dirty="0" smtClean="0"/>
          </a:p>
          <a:p>
            <a:pPr algn="ctr" eaLnBrk="1" hangingPunct="1">
              <a:buFont typeface="Wingdings" pitchFamily="2" charset="2"/>
              <a:buNone/>
            </a:pPr>
            <a:endParaRPr lang="es-ES" dirty="0" smtClean="0"/>
          </a:p>
          <a:p>
            <a:pPr eaLnBrk="1" hangingPunct="1">
              <a:buNone/>
            </a:pPr>
            <a:endParaRPr lang="es-ES" dirty="0" smtClean="0"/>
          </a:p>
        </p:txBody>
      </p:sp>
      <p:sp>
        <p:nvSpPr>
          <p:cNvPr id="29702" name="Rectangle 19"/>
          <p:cNvSpPr>
            <a:spLocks noChangeArrowheads="1"/>
          </p:cNvSpPr>
          <p:nvPr/>
        </p:nvSpPr>
        <p:spPr bwMode="auto">
          <a:xfrm>
            <a:off x="1897072" y="4947680"/>
            <a:ext cx="5508625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29704" name="Text Box 21"/>
          <p:cNvSpPr txBox="1">
            <a:spLocks noChangeArrowheads="1"/>
          </p:cNvSpPr>
          <p:nvPr/>
        </p:nvSpPr>
        <p:spPr bwMode="auto">
          <a:xfrm>
            <a:off x="1357290" y="5273117"/>
            <a:ext cx="67151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600" dirty="0"/>
              <a:t>F = </a:t>
            </a:r>
            <a:r>
              <a:rPr lang="es-AR" sz="3600" dirty="0" smtClean="0"/>
              <a:t>A . B = A . B = </a:t>
            </a:r>
            <a:r>
              <a:rPr lang="es-AR" sz="3600" dirty="0"/>
              <a:t>A </a:t>
            </a:r>
            <a:r>
              <a:rPr lang="es-AR" sz="3600" dirty="0" smtClean="0"/>
              <a:t>+ </a:t>
            </a:r>
            <a:r>
              <a:rPr lang="es-AR" sz="3600" dirty="0"/>
              <a:t>B </a:t>
            </a:r>
            <a:r>
              <a:rPr lang="es-AR" sz="3600" dirty="0" smtClean="0"/>
              <a:t> </a:t>
            </a:r>
            <a:endParaRPr lang="es-AR" sz="3600" dirty="0"/>
          </a:p>
        </p:txBody>
      </p:sp>
      <p:sp>
        <p:nvSpPr>
          <p:cNvPr id="29705" name="Line 22"/>
          <p:cNvSpPr>
            <a:spLocks noChangeShapeType="1"/>
          </p:cNvSpPr>
          <p:nvPr/>
        </p:nvSpPr>
        <p:spPr bwMode="auto">
          <a:xfrm>
            <a:off x="3351372" y="5309629"/>
            <a:ext cx="79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29" name="Line 27"/>
          <p:cNvSpPr>
            <a:spLocks noChangeShapeType="1"/>
          </p:cNvSpPr>
          <p:nvPr/>
        </p:nvSpPr>
        <p:spPr bwMode="auto">
          <a:xfrm>
            <a:off x="4572000" y="5143512"/>
            <a:ext cx="97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30" name="Line 28"/>
          <p:cNvSpPr>
            <a:spLocks noChangeShapeType="1"/>
          </p:cNvSpPr>
          <p:nvPr/>
        </p:nvSpPr>
        <p:spPr bwMode="auto">
          <a:xfrm>
            <a:off x="3315372" y="5143512"/>
            <a:ext cx="8280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grpSp>
        <p:nvGrpSpPr>
          <p:cNvPr id="52" name="51 Grupo"/>
          <p:cNvGrpSpPr/>
          <p:nvPr/>
        </p:nvGrpSpPr>
        <p:grpSpPr>
          <a:xfrm>
            <a:off x="1500166" y="1500174"/>
            <a:ext cx="6043504" cy="2988000"/>
            <a:chOff x="1500166" y="1500174"/>
            <a:chExt cx="6043504" cy="2988000"/>
          </a:xfrm>
        </p:grpSpPr>
        <p:grpSp>
          <p:nvGrpSpPr>
            <p:cNvPr id="27" name="26 Grupo"/>
            <p:cNvGrpSpPr/>
            <p:nvPr/>
          </p:nvGrpSpPr>
          <p:grpSpPr>
            <a:xfrm>
              <a:off x="2071670" y="1500174"/>
              <a:ext cx="5472000" cy="2988000"/>
              <a:chOff x="982663" y="5426075"/>
              <a:chExt cx="2195512" cy="1190625"/>
            </a:xfrm>
          </p:grpSpPr>
          <p:pic>
            <p:nvPicPr>
              <p:cNvPr id="194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014575" y="5426075"/>
                <a:ext cx="1057275" cy="561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459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82663" y="6054725"/>
                <a:ext cx="1057275" cy="561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460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120900" y="5699125"/>
                <a:ext cx="1057275" cy="561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29" name="28 Conector recto"/>
            <p:cNvCxnSpPr/>
            <p:nvPr/>
          </p:nvCxnSpPr>
          <p:spPr>
            <a:xfrm rot="5400000">
              <a:off x="2124000" y="2171236"/>
              <a:ext cx="4212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>
              <a:off x="2086978" y="3778310"/>
              <a:ext cx="3996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>
              <a:off x="4500562" y="2664000"/>
              <a:ext cx="828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4357686" y="3031200"/>
              <a:ext cx="78581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rot="5400000">
              <a:off x="3998480" y="3359578"/>
              <a:ext cx="720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 rot="5400000">
              <a:off x="4247768" y="2394322"/>
              <a:ext cx="504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1571604" y="2143116"/>
              <a:ext cx="78581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1500166" y="3713164"/>
              <a:ext cx="78581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Line 28"/>
          <p:cNvSpPr>
            <a:spLocks noChangeShapeType="1"/>
          </p:cNvSpPr>
          <p:nvPr/>
        </p:nvSpPr>
        <p:spPr bwMode="auto">
          <a:xfrm>
            <a:off x="4569190" y="5295912"/>
            <a:ext cx="3600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5212132" y="5286388"/>
            <a:ext cx="3600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41 Rectángulo"/>
          <p:cNvSpPr/>
          <p:nvPr/>
        </p:nvSpPr>
        <p:spPr>
          <a:xfrm>
            <a:off x="7358082" y="2428868"/>
            <a:ext cx="1350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smtClean="0"/>
              <a:t> A + B </a:t>
            </a:r>
            <a:endParaRPr lang="es-AR" sz="3600" dirty="0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>
            <a:off x="7500958" y="2347906"/>
            <a:ext cx="97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7498148" y="2500306"/>
            <a:ext cx="3600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>
            <a:off x="8141090" y="2490782"/>
            <a:ext cx="3600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45 Rectángulo"/>
          <p:cNvSpPr/>
          <p:nvPr/>
        </p:nvSpPr>
        <p:spPr>
          <a:xfrm>
            <a:off x="1285852" y="1571612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smtClean="0"/>
              <a:t>A</a:t>
            </a:r>
            <a:endParaRPr lang="es-AR" sz="3600" dirty="0"/>
          </a:p>
        </p:txBody>
      </p:sp>
      <p:sp>
        <p:nvSpPr>
          <p:cNvPr id="47" name="46 Rectángulo"/>
          <p:cNvSpPr/>
          <p:nvPr/>
        </p:nvSpPr>
        <p:spPr>
          <a:xfrm>
            <a:off x="1285852" y="3711363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smtClean="0"/>
              <a:t>B</a:t>
            </a:r>
            <a:endParaRPr lang="es-AR" sz="3600" dirty="0"/>
          </a:p>
        </p:txBody>
      </p:sp>
      <p:sp>
        <p:nvSpPr>
          <p:cNvPr id="48" name="47 Rectángulo"/>
          <p:cNvSpPr/>
          <p:nvPr/>
        </p:nvSpPr>
        <p:spPr>
          <a:xfrm>
            <a:off x="4834012" y="1925413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smtClean="0"/>
              <a:t>A</a:t>
            </a:r>
            <a:endParaRPr lang="es-AR" sz="3600" dirty="0"/>
          </a:p>
        </p:txBody>
      </p:sp>
      <p:sp>
        <p:nvSpPr>
          <p:cNvPr id="49" name="48 Rectángulo"/>
          <p:cNvSpPr/>
          <p:nvPr/>
        </p:nvSpPr>
        <p:spPr>
          <a:xfrm>
            <a:off x="4850042" y="3354173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dirty="0" smtClean="0"/>
              <a:t>B</a:t>
            </a:r>
            <a:endParaRPr lang="es-AR" sz="3600" dirty="0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>
            <a:off x="4926380" y="2000240"/>
            <a:ext cx="2880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>
            <a:off x="4857752" y="3357562"/>
            <a:ext cx="2880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0EB7B-67DA-4701-8AC5-316DDAB77CCD}" type="slidenum">
              <a:rPr lang="es-AR"/>
              <a:pPr/>
              <a:t>9</a:t>
            </a:fld>
            <a:endParaRPr lang="es-AR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onstruir un NAND con NOR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3160713"/>
          </a:xfrm>
        </p:spPr>
        <p:txBody>
          <a:bodyPr/>
          <a:lstStyle/>
          <a:p>
            <a:pPr eaLnBrk="1" hangingPunct="1">
              <a:buNone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</a:pPr>
            <a:endParaRPr lang="es-ES" dirty="0" smtClean="0"/>
          </a:p>
          <a:p>
            <a:pPr algn="ctr" eaLnBrk="1" hangingPunct="1">
              <a:buFont typeface="Wingdings" pitchFamily="2" charset="2"/>
              <a:buNone/>
            </a:pPr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9702" name="Rectangle 19"/>
          <p:cNvSpPr>
            <a:spLocks noChangeArrowheads="1"/>
          </p:cNvSpPr>
          <p:nvPr/>
        </p:nvSpPr>
        <p:spPr bwMode="auto">
          <a:xfrm>
            <a:off x="539750" y="4616450"/>
            <a:ext cx="5508625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83" name="82 Grupo"/>
          <p:cNvGrpSpPr/>
          <p:nvPr/>
        </p:nvGrpSpPr>
        <p:grpSpPr>
          <a:xfrm>
            <a:off x="2112972" y="5067099"/>
            <a:ext cx="5602300" cy="933669"/>
            <a:chOff x="827088" y="4797425"/>
            <a:chExt cx="5602300" cy="933669"/>
          </a:xfrm>
        </p:grpSpPr>
        <p:sp>
          <p:nvSpPr>
            <p:cNvPr id="29704" name="Text Box 21"/>
            <p:cNvSpPr txBox="1">
              <a:spLocks noChangeArrowheads="1"/>
            </p:cNvSpPr>
            <p:nvPr/>
          </p:nvSpPr>
          <p:spPr bwMode="auto">
            <a:xfrm>
              <a:off x="827088" y="5084763"/>
              <a:ext cx="56023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3600" dirty="0"/>
                <a:t>F = A </a:t>
              </a:r>
              <a:r>
                <a:rPr lang="es-AR" sz="3600" dirty="0" smtClean="0"/>
                <a:t>. </a:t>
              </a:r>
              <a:r>
                <a:rPr lang="es-AR" sz="3600" dirty="0"/>
                <a:t>B = A </a:t>
              </a:r>
              <a:r>
                <a:rPr lang="es-AR" sz="3600" dirty="0" smtClean="0"/>
                <a:t>+ </a:t>
              </a:r>
              <a:r>
                <a:rPr lang="es-AR" sz="3600" dirty="0"/>
                <a:t>B = A </a:t>
              </a:r>
              <a:r>
                <a:rPr lang="es-AR" sz="3600" dirty="0" smtClean="0"/>
                <a:t>+ B </a:t>
              </a:r>
              <a:endParaRPr lang="es-AR" sz="3600" dirty="0"/>
            </a:p>
          </p:txBody>
        </p:sp>
        <p:sp>
          <p:nvSpPr>
            <p:cNvPr id="29705" name="Line 22"/>
            <p:cNvSpPr>
              <a:spLocks noChangeShapeType="1"/>
            </p:cNvSpPr>
            <p:nvPr/>
          </p:nvSpPr>
          <p:spPr bwMode="auto">
            <a:xfrm>
              <a:off x="1565422" y="5121275"/>
              <a:ext cx="792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06" name="Line 23"/>
            <p:cNvSpPr>
              <a:spLocks noChangeShapeType="1"/>
            </p:cNvSpPr>
            <p:nvPr/>
          </p:nvSpPr>
          <p:spPr bwMode="auto">
            <a:xfrm>
              <a:off x="2786050" y="5121275"/>
              <a:ext cx="3238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07" name="Line 24"/>
            <p:cNvSpPr>
              <a:spLocks noChangeShapeType="1"/>
            </p:cNvSpPr>
            <p:nvPr/>
          </p:nvSpPr>
          <p:spPr bwMode="auto">
            <a:xfrm>
              <a:off x="3462332" y="5121275"/>
              <a:ext cx="3238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2" name="Group 40"/>
            <p:cNvGrpSpPr>
              <a:grpSpLocks/>
            </p:cNvGrpSpPr>
            <p:nvPr/>
          </p:nvGrpSpPr>
          <p:grpSpPr bwMode="auto">
            <a:xfrm>
              <a:off x="4206878" y="4797425"/>
              <a:ext cx="936626" cy="323850"/>
              <a:chOff x="2875" y="3022"/>
              <a:chExt cx="590" cy="204"/>
            </a:xfrm>
          </p:grpSpPr>
          <p:sp>
            <p:nvSpPr>
              <p:cNvPr id="29727" name="Line 25"/>
              <p:cNvSpPr>
                <a:spLocks noChangeShapeType="1"/>
              </p:cNvSpPr>
              <p:nvPr/>
            </p:nvSpPr>
            <p:spPr bwMode="auto">
              <a:xfrm>
                <a:off x="2880" y="3226"/>
                <a:ext cx="20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28" name="Line 26"/>
              <p:cNvSpPr>
                <a:spLocks noChangeShapeType="1"/>
              </p:cNvSpPr>
              <p:nvPr/>
            </p:nvSpPr>
            <p:spPr bwMode="auto">
              <a:xfrm>
                <a:off x="3195" y="3226"/>
                <a:ext cx="20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29" name="Line 27"/>
              <p:cNvSpPr>
                <a:spLocks noChangeShapeType="1"/>
              </p:cNvSpPr>
              <p:nvPr/>
            </p:nvSpPr>
            <p:spPr bwMode="auto">
              <a:xfrm>
                <a:off x="2875" y="3135"/>
                <a:ext cx="59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30" name="Line 28"/>
              <p:cNvSpPr>
                <a:spLocks noChangeShapeType="1"/>
              </p:cNvSpPr>
              <p:nvPr/>
            </p:nvSpPr>
            <p:spPr bwMode="auto">
              <a:xfrm>
                <a:off x="2875" y="3022"/>
                <a:ext cx="59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29709" name="Text Box 29"/>
          <p:cNvSpPr txBox="1">
            <a:spLocks noChangeArrowheads="1"/>
          </p:cNvSpPr>
          <p:nvPr/>
        </p:nvSpPr>
        <p:spPr bwMode="auto">
          <a:xfrm>
            <a:off x="638151" y="1639661"/>
            <a:ext cx="504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600" dirty="0"/>
              <a:t>A</a:t>
            </a:r>
          </a:p>
        </p:txBody>
      </p:sp>
      <p:sp>
        <p:nvSpPr>
          <p:cNvPr id="29710" name="Text Box 30"/>
          <p:cNvSpPr txBox="1">
            <a:spLocks noChangeArrowheads="1"/>
          </p:cNvSpPr>
          <p:nvPr/>
        </p:nvSpPr>
        <p:spPr bwMode="auto">
          <a:xfrm>
            <a:off x="566713" y="3997115"/>
            <a:ext cx="504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600" dirty="0"/>
              <a:t>B</a:t>
            </a:r>
          </a:p>
        </p:txBody>
      </p:sp>
      <p:sp>
        <p:nvSpPr>
          <p:cNvPr id="29713" name="Line 33"/>
          <p:cNvSpPr>
            <a:spLocks noChangeShapeType="1"/>
          </p:cNvSpPr>
          <p:nvPr/>
        </p:nvSpPr>
        <p:spPr bwMode="auto">
          <a:xfrm>
            <a:off x="6000760" y="2143116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4" name="Line 34"/>
          <p:cNvSpPr>
            <a:spLocks noChangeShapeType="1"/>
          </p:cNvSpPr>
          <p:nvPr/>
        </p:nvSpPr>
        <p:spPr bwMode="auto">
          <a:xfrm>
            <a:off x="5500694" y="2143116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6" name="Line 36"/>
          <p:cNvSpPr>
            <a:spLocks noChangeShapeType="1"/>
          </p:cNvSpPr>
          <p:nvPr/>
        </p:nvSpPr>
        <p:spPr bwMode="auto">
          <a:xfrm>
            <a:off x="3786182" y="2071678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8" name="Line 38"/>
          <p:cNvSpPr>
            <a:spLocks noChangeShapeType="1"/>
          </p:cNvSpPr>
          <p:nvPr/>
        </p:nvSpPr>
        <p:spPr bwMode="auto">
          <a:xfrm>
            <a:off x="5500694" y="2000240"/>
            <a:ext cx="8286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40" name="39 Grupo"/>
          <p:cNvGrpSpPr/>
          <p:nvPr/>
        </p:nvGrpSpPr>
        <p:grpSpPr>
          <a:xfrm>
            <a:off x="928662" y="1643050"/>
            <a:ext cx="7601309" cy="2988000"/>
            <a:chOff x="1071538" y="1500174"/>
            <a:chExt cx="7601309" cy="2988000"/>
          </a:xfrm>
        </p:grpSpPr>
        <p:grpSp>
          <p:nvGrpSpPr>
            <p:cNvPr id="41" name="1 Grupo"/>
            <p:cNvGrpSpPr/>
            <p:nvPr/>
          </p:nvGrpSpPr>
          <p:grpSpPr>
            <a:xfrm>
              <a:off x="1071538" y="1500174"/>
              <a:ext cx="5292001" cy="2988000"/>
              <a:chOff x="1500166" y="1500174"/>
              <a:chExt cx="6043504" cy="2988000"/>
            </a:xfrm>
          </p:grpSpPr>
          <p:grpSp>
            <p:nvGrpSpPr>
              <p:cNvPr id="46" name="26 Grupo"/>
              <p:cNvGrpSpPr/>
              <p:nvPr/>
            </p:nvGrpSpPr>
            <p:grpSpPr>
              <a:xfrm>
                <a:off x="2071670" y="1500174"/>
                <a:ext cx="5472000" cy="2988000"/>
                <a:chOff x="982663" y="5426075"/>
                <a:chExt cx="2195512" cy="1190625"/>
              </a:xfrm>
            </p:grpSpPr>
            <p:pic>
              <p:nvPicPr>
                <p:cNvPr id="55" name="Picture 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014575" y="5426075"/>
                  <a:ext cx="1057275" cy="5619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6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982663" y="6054725"/>
                  <a:ext cx="1057275" cy="5619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7" name="Picture 4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120900" y="5699125"/>
                  <a:ext cx="1057275" cy="5619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47" name="3 Conector recto"/>
              <p:cNvCxnSpPr/>
              <p:nvPr/>
            </p:nvCxnSpPr>
            <p:spPr>
              <a:xfrm rot="5400000">
                <a:off x="2124000" y="2171236"/>
                <a:ext cx="421200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47 Conector recto"/>
              <p:cNvCxnSpPr/>
              <p:nvPr/>
            </p:nvCxnSpPr>
            <p:spPr>
              <a:xfrm rot="5400000">
                <a:off x="2086978" y="3778310"/>
                <a:ext cx="399600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4500562" y="2664000"/>
                <a:ext cx="828000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>
                <a:off x="4357686" y="3031200"/>
                <a:ext cx="785818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7 Conector recto"/>
              <p:cNvCxnSpPr/>
              <p:nvPr/>
            </p:nvCxnSpPr>
            <p:spPr>
              <a:xfrm rot="5400000">
                <a:off x="3998480" y="3359578"/>
                <a:ext cx="720000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8 Conector recto"/>
              <p:cNvCxnSpPr/>
              <p:nvPr/>
            </p:nvCxnSpPr>
            <p:spPr>
              <a:xfrm rot="5400000">
                <a:off x="4247768" y="2394322"/>
                <a:ext cx="504000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9 Conector recto"/>
              <p:cNvCxnSpPr/>
              <p:nvPr/>
            </p:nvCxnSpPr>
            <p:spPr>
              <a:xfrm>
                <a:off x="1571604" y="2143116"/>
                <a:ext cx="785818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10 Conector recto"/>
              <p:cNvCxnSpPr/>
              <p:nvPr/>
            </p:nvCxnSpPr>
            <p:spPr>
              <a:xfrm>
                <a:off x="1500166" y="3713164"/>
                <a:ext cx="785818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18 Grupo"/>
            <p:cNvGrpSpPr/>
            <p:nvPr/>
          </p:nvGrpSpPr>
          <p:grpSpPr>
            <a:xfrm>
              <a:off x="5857884" y="2206800"/>
              <a:ext cx="2814963" cy="1410336"/>
              <a:chOff x="5857884" y="2232978"/>
              <a:chExt cx="2814963" cy="1410336"/>
            </a:xfrm>
          </p:grpSpPr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365413" y="2232978"/>
                <a:ext cx="2307434" cy="1410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4" name="43 Conector recto"/>
              <p:cNvCxnSpPr/>
              <p:nvPr/>
            </p:nvCxnSpPr>
            <p:spPr>
              <a:xfrm rot="5400000">
                <a:off x="6315402" y="2904139"/>
                <a:ext cx="421200" cy="139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>
                <a:off x="5857884" y="2875920"/>
                <a:ext cx="688102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57 Grupo"/>
          <p:cNvGrpSpPr/>
          <p:nvPr/>
        </p:nvGrpSpPr>
        <p:grpSpPr>
          <a:xfrm>
            <a:off x="7834325" y="1815884"/>
            <a:ext cx="1381145" cy="970174"/>
            <a:chOff x="7834325" y="1571619"/>
            <a:chExt cx="1381145" cy="970174"/>
          </a:xfrm>
        </p:grpSpPr>
        <p:sp>
          <p:nvSpPr>
            <p:cNvPr id="29719" name="Text Box 39"/>
            <p:cNvSpPr txBox="1">
              <a:spLocks noChangeArrowheads="1"/>
            </p:cNvSpPr>
            <p:nvPr/>
          </p:nvSpPr>
          <p:spPr bwMode="auto">
            <a:xfrm>
              <a:off x="7834325" y="1895462"/>
              <a:ext cx="138114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3600" dirty="0"/>
                <a:t>A </a:t>
              </a:r>
              <a:r>
                <a:rPr lang="es-AR" sz="3600" dirty="0" smtClean="0"/>
                <a:t>+ </a:t>
              </a:r>
              <a:r>
                <a:rPr lang="es-AR" sz="3600" dirty="0"/>
                <a:t>B</a:t>
              </a: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7891467" y="1571619"/>
              <a:ext cx="966788" cy="357188"/>
              <a:chOff x="2908" y="3022"/>
              <a:chExt cx="609" cy="225"/>
            </a:xfrm>
          </p:grpSpPr>
          <p:sp>
            <p:nvSpPr>
              <p:cNvPr id="29723" name="Line 42"/>
              <p:cNvSpPr>
                <a:spLocks noChangeShapeType="1"/>
              </p:cNvSpPr>
              <p:nvPr/>
            </p:nvSpPr>
            <p:spPr bwMode="auto">
              <a:xfrm>
                <a:off x="2908" y="3247"/>
                <a:ext cx="20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24" name="Line 43"/>
              <p:cNvSpPr>
                <a:spLocks noChangeShapeType="1"/>
              </p:cNvSpPr>
              <p:nvPr/>
            </p:nvSpPr>
            <p:spPr bwMode="auto">
              <a:xfrm>
                <a:off x="3313" y="3247"/>
                <a:ext cx="20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25" name="Line 44"/>
              <p:cNvSpPr>
                <a:spLocks noChangeShapeType="1"/>
              </p:cNvSpPr>
              <p:nvPr/>
            </p:nvSpPr>
            <p:spPr bwMode="auto">
              <a:xfrm>
                <a:off x="2927" y="3135"/>
                <a:ext cx="59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26" name="Line 45"/>
              <p:cNvSpPr>
                <a:spLocks noChangeShapeType="1"/>
              </p:cNvSpPr>
              <p:nvPr/>
            </p:nvSpPr>
            <p:spPr bwMode="auto">
              <a:xfrm>
                <a:off x="2927" y="3022"/>
                <a:ext cx="59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3709985" y="1996851"/>
            <a:ext cx="504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600" dirty="0"/>
              <a:t>A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714744" y="3429000"/>
            <a:ext cx="504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600" dirty="0"/>
              <a:t>B</a:t>
            </a:r>
          </a:p>
        </p:txBody>
      </p:sp>
      <p:sp>
        <p:nvSpPr>
          <p:cNvPr id="29717" name="Line 37"/>
          <p:cNvSpPr>
            <a:spLocks noChangeShapeType="1"/>
          </p:cNvSpPr>
          <p:nvPr/>
        </p:nvSpPr>
        <p:spPr bwMode="auto">
          <a:xfrm>
            <a:off x="3786182" y="3500438"/>
            <a:ext cx="323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" name="81 CuadroTexto"/>
          <p:cNvSpPr txBox="1"/>
          <p:nvPr/>
        </p:nvSpPr>
        <p:spPr>
          <a:xfrm>
            <a:off x="5429256" y="2068289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A +B</a:t>
            </a:r>
            <a:endParaRPr lang="es-A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272</Words>
  <Application>Microsoft Office PowerPoint</Application>
  <PresentationFormat>Presentación en pantalla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Tema de Office</vt:lpstr>
      <vt:lpstr>Imagen de mapa de bits</vt:lpstr>
      <vt:lpstr>Construir un NOT con NAND</vt:lpstr>
      <vt:lpstr>Construir un OR con NAND</vt:lpstr>
      <vt:lpstr>Construir un NOR con NAND</vt:lpstr>
      <vt:lpstr>Construir un AND con NAND</vt:lpstr>
      <vt:lpstr>Construir un XOR con NAND</vt:lpstr>
      <vt:lpstr>Construir un NOT con N0R</vt:lpstr>
      <vt:lpstr>Construir un OR con NOR</vt:lpstr>
      <vt:lpstr>Construir un AND con NOR</vt:lpstr>
      <vt:lpstr>Construir un NAND con NOR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Construir un NOT con NAND</dc:title>
  <dc:creator>jorge</dc:creator>
  <cp:lastModifiedBy>jorge</cp:lastModifiedBy>
  <cp:revision>41</cp:revision>
  <dcterms:created xsi:type="dcterms:W3CDTF">2014-05-02T15:57:15Z</dcterms:created>
  <dcterms:modified xsi:type="dcterms:W3CDTF">2014-05-11T14:11:50Z</dcterms:modified>
</cp:coreProperties>
</file>