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40114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001947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52372772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2417737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491561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32998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7272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11163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02130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597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6970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77902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88449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9792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28285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309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60605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249124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17081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9966949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77452948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6868135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23385606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17989085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12831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1864520199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198653750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227675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836947129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5844347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lvl1pPr algn="ctr" defTabSz="9144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3218096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358862703" name="Text 0"/>
          <p:cNvSpPr/>
          <p:nvPr/>
        </p:nvSpPr>
        <p:spPr bwMode="auto">
          <a:xfrm>
            <a:off x="6280190" y="1418630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ZIGGURAT: GERENCIADOR DE SENHAS COM CRIPTOGRAFIA DE PONTA A PONTA</a:t>
            </a:r>
            <a:endParaRPr lang="en-US" sz="4450"/>
          </a:p>
        </p:txBody>
      </p:sp>
      <p:sp>
        <p:nvSpPr>
          <p:cNvPr id="270213986" name="Text 1"/>
          <p:cNvSpPr/>
          <p:nvPr/>
        </p:nvSpPr>
        <p:spPr bwMode="auto">
          <a:xfrm>
            <a:off x="10067922" y="4593907"/>
            <a:ext cx="756" cy="382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129174598" name="Text 2"/>
          <p:cNvSpPr/>
          <p:nvPr/>
        </p:nvSpPr>
        <p:spPr bwMode="auto">
          <a:xfrm>
            <a:off x="6280190" y="52119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Curso de Tecnologia em Sistemas para Internet</a:t>
            </a:r>
            <a:endParaRPr lang="en-US" sz="1750"/>
          </a:p>
        </p:txBody>
      </p:sp>
      <p:sp>
        <p:nvSpPr>
          <p:cNvPr id="1960184381" name="Text 3"/>
          <p:cNvSpPr/>
          <p:nvPr/>
        </p:nvSpPr>
        <p:spPr bwMode="auto">
          <a:xfrm>
            <a:off x="6280190" y="58300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Instituto Federal Sul-Rio-Grandense</a:t>
            </a:r>
            <a:endParaRPr lang="en-US" sz="1750"/>
          </a:p>
        </p:txBody>
      </p:sp>
      <p:sp>
        <p:nvSpPr>
          <p:cNvPr id="1272716409" name="Text 4"/>
          <p:cNvSpPr/>
          <p:nvPr/>
        </p:nvSpPr>
        <p:spPr bwMode="auto">
          <a:xfrm>
            <a:off x="6280190" y="64480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Pelotas 2025</a:t>
            </a:r>
            <a:endParaRPr lang="en-US" sz="1750"/>
          </a:p>
        </p:txBody>
      </p:sp>
      <p:sp>
        <p:nvSpPr>
          <p:cNvPr id="1125080644" name=""/>
          <p:cNvSpPr/>
          <p:nvPr/>
        </p:nvSpPr>
        <p:spPr bwMode="auto">
          <a:xfrm rot="0" flipH="0" flipV="0">
            <a:off x="12563124" y="7631785"/>
            <a:ext cx="1944686" cy="464463"/>
          </a:xfrm>
          <a:prstGeom prst="rect">
            <a:avLst/>
          </a:prstGeom>
          <a:solidFill>
            <a:srgbClr val="242429"/>
          </a:solidFill>
          <a:ln w="1270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70387" name="Text 0"/>
          <p:cNvSpPr/>
          <p:nvPr/>
        </p:nvSpPr>
        <p:spPr bwMode="auto">
          <a:xfrm>
            <a:off x="793790" y="7167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Área de Foco</a:t>
            </a:r>
            <a:endParaRPr lang="en-US" sz="2200"/>
          </a:p>
        </p:txBody>
      </p:sp>
      <p:sp>
        <p:nvSpPr>
          <p:cNvPr id="566509760" name="Text 1"/>
          <p:cNvSpPr/>
          <p:nvPr/>
        </p:nvSpPr>
        <p:spPr bwMode="auto">
          <a:xfrm>
            <a:off x="793790" y="1297900"/>
            <a:ext cx="130428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  <a:defRPr/>
            </a:pPr>
            <a:r>
              <a:rPr lang="en-US" sz="6150">
                <a:solidFill>
                  <a:srgbClr val="FDC4C4"/>
                </a:solidFill>
                <a:latin typeface="Instrument Sans Medium"/>
                <a:ea typeface="Instrument Sans Medium"/>
                <a:cs typeface="Instrument Sans Medium"/>
              </a:rPr>
              <a:t>Segurança da Informação</a:t>
            </a:r>
            <a:r>
              <a:rPr lang="en-US" sz="615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 e </a:t>
            </a:r>
            <a:r>
              <a:rPr lang="en-US" sz="6150">
                <a:solidFill>
                  <a:srgbClr val="C8C7FF"/>
                </a:solidFill>
                <a:latin typeface="Instrument Sans Medium"/>
                <a:ea typeface="Instrument Sans Medium"/>
                <a:cs typeface="Instrument Sans Medium"/>
              </a:rPr>
              <a:t>Desenvolvimento de Software Seguro</a:t>
            </a:r>
            <a:endParaRPr lang="en-US" sz="6150"/>
          </a:p>
        </p:txBody>
      </p:sp>
      <p:sp>
        <p:nvSpPr>
          <p:cNvPr id="96263238" name="Shape 2"/>
          <p:cNvSpPr/>
          <p:nvPr/>
        </p:nvSpPr>
        <p:spPr bwMode="auto">
          <a:xfrm>
            <a:off x="793790" y="4572714"/>
            <a:ext cx="6407943" cy="2940010"/>
          </a:xfrm>
          <a:prstGeom prst="roundRect">
            <a:avLst>
              <a:gd name="adj" fmla="val 1157"/>
            </a:avLst>
          </a:prstGeom>
          <a:solidFill>
            <a:srgbClr val="434348"/>
          </a:solidFill>
          <a:ln/>
        </p:spPr>
      </p:sp>
      <p:sp>
        <p:nvSpPr>
          <p:cNvPr id="1965632849" name="Shape 3"/>
          <p:cNvSpPr/>
          <p:nvPr/>
        </p:nvSpPr>
        <p:spPr bwMode="auto">
          <a:xfrm>
            <a:off x="1020604" y="4799528"/>
            <a:ext cx="680441" cy="680441"/>
          </a:xfrm>
          <a:prstGeom prst="roundRect">
            <a:avLst>
              <a:gd name="adj" fmla="val 13436980"/>
            </a:avLst>
          </a:prstGeom>
          <a:solidFill>
            <a:srgbClr val="FDC4C4"/>
          </a:solidFill>
          <a:ln/>
        </p:spPr>
      </p:sp>
      <p:pic>
        <p:nvPicPr>
          <p:cNvPr id="1830484558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7770" y="4948356"/>
            <a:ext cx="306110" cy="382667"/>
          </a:xfrm>
          <a:prstGeom prst="rect">
            <a:avLst/>
          </a:prstGeom>
        </p:spPr>
      </p:pic>
      <p:sp>
        <p:nvSpPr>
          <p:cNvPr id="800176959" name="Text 4"/>
          <p:cNvSpPr/>
          <p:nvPr/>
        </p:nvSpPr>
        <p:spPr bwMode="auto">
          <a:xfrm>
            <a:off x="1020604" y="57067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Objetivo de Pesquisa</a:t>
            </a:r>
            <a:endParaRPr lang="en-US" sz="2200"/>
          </a:p>
        </p:txBody>
      </p:sp>
      <p:sp>
        <p:nvSpPr>
          <p:cNvPr id="85600047" name="Text 5"/>
          <p:cNvSpPr/>
          <p:nvPr/>
        </p:nvSpPr>
        <p:spPr bwMode="auto">
          <a:xfrm>
            <a:off x="1020604" y="6197203"/>
            <a:ext cx="59543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Oferecer uma plataforma segura para gerenciamento de senhas com criptografia de ponta a ponta e algoritmos modernos.</a:t>
            </a:r>
            <a:endParaRPr lang="en-US" sz="1750"/>
          </a:p>
        </p:txBody>
      </p:sp>
      <p:sp>
        <p:nvSpPr>
          <p:cNvPr id="1026561641" name="Shape 6"/>
          <p:cNvSpPr/>
          <p:nvPr/>
        </p:nvSpPr>
        <p:spPr bwMode="auto">
          <a:xfrm>
            <a:off x="7428548" y="4572714"/>
            <a:ext cx="6408062" cy="2940010"/>
          </a:xfrm>
          <a:prstGeom prst="roundRect">
            <a:avLst>
              <a:gd name="adj" fmla="val 1157"/>
            </a:avLst>
          </a:prstGeom>
          <a:solidFill>
            <a:srgbClr val="434348"/>
          </a:solidFill>
          <a:ln/>
        </p:spPr>
      </p:sp>
      <p:sp>
        <p:nvSpPr>
          <p:cNvPr id="1845598616" name="Shape 7"/>
          <p:cNvSpPr/>
          <p:nvPr/>
        </p:nvSpPr>
        <p:spPr bwMode="auto">
          <a:xfrm>
            <a:off x="7655362" y="4799528"/>
            <a:ext cx="680441" cy="680441"/>
          </a:xfrm>
          <a:prstGeom prst="roundRect">
            <a:avLst>
              <a:gd name="adj" fmla="val 13436980"/>
            </a:avLst>
          </a:prstGeom>
          <a:solidFill>
            <a:srgbClr val="FDC4C4"/>
          </a:solidFill>
          <a:ln/>
        </p:spPr>
      </p:sp>
      <p:pic>
        <p:nvPicPr>
          <p:cNvPr id="2115562507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842528" y="4948356"/>
            <a:ext cx="306110" cy="382667"/>
          </a:xfrm>
          <a:prstGeom prst="rect">
            <a:avLst/>
          </a:prstGeom>
        </p:spPr>
      </p:pic>
      <p:sp>
        <p:nvSpPr>
          <p:cNvPr id="1065431336" name="Text 8"/>
          <p:cNvSpPr/>
          <p:nvPr/>
        </p:nvSpPr>
        <p:spPr bwMode="auto">
          <a:xfrm>
            <a:off x="7655362" y="57067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Recursos Adicionais</a:t>
            </a:r>
            <a:endParaRPr lang="en-US" sz="2200"/>
          </a:p>
        </p:txBody>
      </p:sp>
      <p:sp>
        <p:nvSpPr>
          <p:cNvPr id="872051551" name="Text 9"/>
          <p:cNvSpPr/>
          <p:nvPr/>
        </p:nvSpPr>
        <p:spPr bwMode="auto">
          <a:xfrm>
            <a:off x="7655362" y="6197203"/>
            <a:ext cx="595443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Geração de senhas fortes, autenticação em dois fatores (TOTP) e busca segura sem expor dados.</a:t>
            </a:r>
            <a:endParaRPr lang="en-US" sz="1750"/>
          </a:p>
        </p:txBody>
      </p:sp>
      <p:sp>
        <p:nvSpPr>
          <p:cNvPr id="1580880965" name=""/>
          <p:cNvSpPr/>
          <p:nvPr/>
        </p:nvSpPr>
        <p:spPr bwMode="auto">
          <a:xfrm rot="0" flipH="0" flipV="0">
            <a:off x="12563124" y="7631786"/>
            <a:ext cx="1944687" cy="464463"/>
          </a:xfrm>
          <a:prstGeom prst="rect">
            <a:avLst/>
          </a:prstGeom>
          <a:solidFill>
            <a:srgbClr val="242429"/>
          </a:solidFill>
          <a:ln w="1270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61766870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518116329" name="Text 0"/>
          <p:cNvSpPr/>
          <p:nvPr/>
        </p:nvSpPr>
        <p:spPr bwMode="auto">
          <a:xfrm>
            <a:off x="6280190" y="1092637"/>
            <a:ext cx="60870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Relevância da Pesquisa</a:t>
            </a:r>
            <a:endParaRPr lang="en-US" sz="4450"/>
          </a:p>
        </p:txBody>
      </p:sp>
      <p:sp>
        <p:nvSpPr>
          <p:cNvPr id="1135086693" name="Text 1"/>
          <p:cNvSpPr/>
          <p:nvPr/>
        </p:nvSpPr>
        <p:spPr bwMode="auto">
          <a:xfrm>
            <a:off x="6280190" y="2368391"/>
            <a:ext cx="214955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Crescimento de Credenciais Digitais</a:t>
            </a:r>
            <a:endParaRPr lang="en-US" sz="2200"/>
          </a:p>
        </p:txBody>
      </p:sp>
      <p:sp>
        <p:nvSpPr>
          <p:cNvPr id="1431859282" name="Text 2"/>
          <p:cNvSpPr/>
          <p:nvPr/>
        </p:nvSpPr>
        <p:spPr bwMode="auto">
          <a:xfrm>
            <a:off x="6280190" y="3658195"/>
            <a:ext cx="214955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O aumento exponencial de credenciais digitais leva a práticas inseguras, como reutilização de senhas e armazenamento desprotegido.</a:t>
            </a:r>
            <a:endParaRPr lang="en-US" sz="1750"/>
          </a:p>
        </p:txBody>
      </p:sp>
      <p:sp>
        <p:nvSpPr>
          <p:cNvPr id="754559709" name="Text 3"/>
          <p:cNvSpPr/>
          <p:nvPr/>
        </p:nvSpPr>
        <p:spPr bwMode="auto">
          <a:xfrm>
            <a:off x="8990767" y="2368391"/>
            <a:ext cx="21495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Preservação da Privacidade</a:t>
            </a:r>
            <a:endParaRPr lang="en-US" sz="2200"/>
          </a:p>
        </p:txBody>
      </p:sp>
      <p:sp>
        <p:nvSpPr>
          <p:cNvPr id="991665263" name="Text 4"/>
          <p:cNvSpPr/>
          <p:nvPr/>
        </p:nvSpPr>
        <p:spPr bwMode="auto">
          <a:xfrm>
            <a:off x="8990767" y="3303865"/>
            <a:ext cx="214955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Um gerenciador de senhas com criptografia de ponta a ponta contribui para a segurança digital, oferecendo uma alternativa transparente.</a:t>
            </a:r>
            <a:endParaRPr lang="en-US" sz="1750"/>
          </a:p>
        </p:txBody>
      </p:sp>
      <p:sp>
        <p:nvSpPr>
          <p:cNvPr id="1903014973" name="Text 5"/>
          <p:cNvSpPr/>
          <p:nvPr/>
        </p:nvSpPr>
        <p:spPr bwMode="auto">
          <a:xfrm>
            <a:off x="11701343" y="2368391"/>
            <a:ext cx="21495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Conscientização Social</a:t>
            </a:r>
            <a:endParaRPr lang="en-US" sz="2200"/>
          </a:p>
        </p:txBody>
      </p:sp>
      <p:sp>
        <p:nvSpPr>
          <p:cNvPr id="1152740506" name="Text 6"/>
          <p:cNvSpPr/>
          <p:nvPr/>
        </p:nvSpPr>
        <p:spPr bwMode="auto">
          <a:xfrm>
            <a:off x="11701343" y="3303865"/>
            <a:ext cx="2149554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A pesquisa fomenta boas práticas de segurança da informação, reduzindo a exposição a ataques cibernéticos e vazamentos de dados.</a:t>
            </a:r>
            <a:endParaRPr lang="en-US" sz="1750"/>
          </a:p>
        </p:txBody>
      </p:sp>
      <p:sp>
        <p:nvSpPr>
          <p:cNvPr id="576051788" name=""/>
          <p:cNvSpPr/>
          <p:nvPr/>
        </p:nvSpPr>
        <p:spPr bwMode="auto">
          <a:xfrm rot="0" flipH="0" flipV="0">
            <a:off x="12563124" y="7631785"/>
            <a:ext cx="1944686" cy="464463"/>
          </a:xfrm>
          <a:prstGeom prst="rect">
            <a:avLst/>
          </a:prstGeom>
          <a:solidFill>
            <a:srgbClr val="242429"/>
          </a:solidFill>
          <a:ln w="1270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867389" name="Text 0"/>
          <p:cNvSpPr/>
          <p:nvPr/>
        </p:nvSpPr>
        <p:spPr bwMode="auto">
          <a:xfrm>
            <a:off x="793790" y="626150"/>
            <a:ext cx="58251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EFD5FA"/>
                </a:solidFill>
                <a:latin typeface="Instrument Sans Medium"/>
                <a:ea typeface="Instrument Sans Medium"/>
                <a:cs typeface="Instrument Sans Medium"/>
              </a:rPr>
              <a:t>Tecnologias Utilizadas</a:t>
            </a:r>
            <a:endParaRPr lang="en-US" sz="4450"/>
          </a:p>
        </p:txBody>
      </p:sp>
      <p:sp>
        <p:nvSpPr>
          <p:cNvPr id="1985755885" name="Shape 1"/>
          <p:cNvSpPr/>
          <p:nvPr/>
        </p:nvSpPr>
        <p:spPr bwMode="auto">
          <a:xfrm>
            <a:off x="793790" y="1788557"/>
            <a:ext cx="6407943" cy="2048351"/>
          </a:xfrm>
          <a:prstGeom prst="roundRect">
            <a:avLst>
              <a:gd name="adj" fmla="val 1661"/>
            </a:avLst>
          </a:prstGeom>
          <a:solidFill>
            <a:srgbClr val="242429"/>
          </a:solidFill>
          <a:ln w="30480">
            <a:solidFill>
              <a:srgbClr val="5C5C61"/>
            </a:solidFill>
            <a:prstDash val="solid"/>
          </a:ln>
        </p:spPr>
      </p:sp>
      <p:sp>
        <p:nvSpPr>
          <p:cNvPr id="1920572164" name="Shape 2"/>
          <p:cNvSpPr/>
          <p:nvPr/>
        </p:nvSpPr>
        <p:spPr bwMode="auto">
          <a:xfrm>
            <a:off x="824270" y="1819037"/>
            <a:ext cx="6346984" cy="680441"/>
          </a:xfrm>
          <a:prstGeom prst="rect">
            <a:avLst/>
          </a:prstGeom>
          <a:solidFill>
            <a:srgbClr val="434348"/>
          </a:solidFill>
          <a:ln/>
        </p:spPr>
      </p:sp>
      <p:sp>
        <p:nvSpPr>
          <p:cNvPr id="2051543756" name="Text 3"/>
          <p:cNvSpPr/>
          <p:nvPr/>
        </p:nvSpPr>
        <p:spPr bwMode="auto">
          <a:xfrm>
            <a:off x="3827621" y="19465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1</a:t>
            </a:r>
            <a:endParaRPr lang="en-US" sz="2650"/>
          </a:p>
        </p:txBody>
      </p:sp>
      <p:sp>
        <p:nvSpPr>
          <p:cNvPr id="1057422720" name="Text 4"/>
          <p:cNvSpPr/>
          <p:nvPr/>
        </p:nvSpPr>
        <p:spPr bwMode="auto">
          <a:xfrm>
            <a:off x="1051084" y="272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Prototipagem</a:t>
            </a:r>
            <a:endParaRPr lang="en-US" sz="2200"/>
          </a:p>
        </p:txBody>
      </p:sp>
      <p:sp>
        <p:nvSpPr>
          <p:cNvPr id="508096281" name="Text 5"/>
          <p:cNvSpPr/>
          <p:nvPr/>
        </p:nvSpPr>
        <p:spPr bwMode="auto">
          <a:xfrm>
            <a:off x="1051084" y="3216711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Figma para a interface do sistema.</a:t>
            </a:r>
            <a:endParaRPr lang="en-US" sz="1750"/>
          </a:p>
        </p:txBody>
      </p:sp>
      <p:sp>
        <p:nvSpPr>
          <p:cNvPr id="254726374" name="Shape 6"/>
          <p:cNvSpPr/>
          <p:nvPr/>
        </p:nvSpPr>
        <p:spPr bwMode="auto">
          <a:xfrm>
            <a:off x="7428548" y="1788557"/>
            <a:ext cx="6408062" cy="2048351"/>
          </a:xfrm>
          <a:prstGeom prst="roundRect">
            <a:avLst>
              <a:gd name="adj" fmla="val 1661"/>
            </a:avLst>
          </a:prstGeom>
          <a:solidFill>
            <a:srgbClr val="242429"/>
          </a:solidFill>
          <a:ln w="30480">
            <a:solidFill>
              <a:srgbClr val="5C5C61"/>
            </a:solidFill>
            <a:prstDash val="solid"/>
          </a:ln>
        </p:spPr>
      </p:sp>
      <p:sp>
        <p:nvSpPr>
          <p:cNvPr id="1999440837" name="Shape 7"/>
          <p:cNvSpPr/>
          <p:nvPr/>
        </p:nvSpPr>
        <p:spPr bwMode="auto">
          <a:xfrm>
            <a:off x="7459027" y="1819037"/>
            <a:ext cx="6347103" cy="680441"/>
          </a:xfrm>
          <a:prstGeom prst="rect">
            <a:avLst/>
          </a:prstGeom>
          <a:solidFill>
            <a:srgbClr val="434348"/>
          </a:solidFill>
          <a:ln/>
        </p:spPr>
      </p:sp>
      <p:sp>
        <p:nvSpPr>
          <p:cNvPr id="443895446" name="Text 8"/>
          <p:cNvSpPr/>
          <p:nvPr/>
        </p:nvSpPr>
        <p:spPr bwMode="auto">
          <a:xfrm>
            <a:off x="10462498" y="19465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2</a:t>
            </a:r>
            <a:endParaRPr lang="en-US" sz="2650"/>
          </a:p>
        </p:txBody>
      </p:sp>
      <p:sp>
        <p:nvSpPr>
          <p:cNvPr id="753474136" name="Text 9"/>
          <p:cNvSpPr/>
          <p:nvPr/>
        </p:nvSpPr>
        <p:spPr bwMode="auto">
          <a:xfrm>
            <a:off x="7685842" y="2726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Modelagem</a:t>
            </a:r>
            <a:endParaRPr lang="en-US" sz="2200"/>
          </a:p>
        </p:txBody>
      </p:sp>
      <p:sp>
        <p:nvSpPr>
          <p:cNvPr id="1768660888" name="Text 10"/>
          <p:cNvSpPr/>
          <p:nvPr/>
        </p:nvSpPr>
        <p:spPr bwMode="auto">
          <a:xfrm>
            <a:off x="7685842" y="3216711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UML para a estrutura do sistema.</a:t>
            </a:r>
            <a:endParaRPr lang="en-US" sz="1750"/>
          </a:p>
        </p:txBody>
      </p:sp>
      <p:sp>
        <p:nvSpPr>
          <p:cNvPr id="1922473280" name="Shape 11"/>
          <p:cNvSpPr/>
          <p:nvPr/>
        </p:nvSpPr>
        <p:spPr bwMode="auto">
          <a:xfrm>
            <a:off x="793790" y="4063722"/>
            <a:ext cx="6407943" cy="2411254"/>
          </a:xfrm>
          <a:prstGeom prst="roundRect">
            <a:avLst>
              <a:gd name="adj" fmla="val 1411"/>
            </a:avLst>
          </a:prstGeom>
          <a:solidFill>
            <a:srgbClr val="242429"/>
          </a:solidFill>
          <a:ln w="30480">
            <a:solidFill>
              <a:srgbClr val="5C5C61"/>
            </a:solidFill>
            <a:prstDash val="solid"/>
          </a:ln>
        </p:spPr>
      </p:sp>
      <p:sp>
        <p:nvSpPr>
          <p:cNvPr id="384769004" name="Shape 12"/>
          <p:cNvSpPr/>
          <p:nvPr/>
        </p:nvSpPr>
        <p:spPr bwMode="auto">
          <a:xfrm>
            <a:off x="824270" y="4094202"/>
            <a:ext cx="6346984" cy="680441"/>
          </a:xfrm>
          <a:prstGeom prst="rect">
            <a:avLst/>
          </a:prstGeom>
          <a:solidFill>
            <a:srgbClr val="434348"/>
          </a:solidFill>
          <a:ln/>
        </p:spPr>
      </p:sp>
      <p:sp>
        <p:nvSpPr>
          <p:cNvPr id="866220622" name="Text 13"/>
          <p:cNvSpPr/>
          <p:nvPr/>
        </p:nvSpPr>
        <p:spPr bwMode="auto">
          <a:xfrm>
            <a:off x="3827621" y="42217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3</a:t>
            </a:r>
            <a:endParaRPr lang="en-US" sz="2650"/>
          </a:p>
        </p:txBody>
      </p:sp>
      <p:sp>
        <p:nvSpPr>
          <p:cNvPr id="805810022" name="Text 14"/>
          <p:cNvSpPr/>
          <p:nvPr/>
        </p:nvSpPr>
        <p:spPr bwMode="auto">
          <a:xfrm>
            <a:off x="1051084" y="50014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Desenvolvimento</a:t>
            </a:r>
            <a:endParaRPr lang="en-US" sz="2200"/>
          </a:p>
        </p:txBody>
      </p:sp>
      <p:sp>
        <p:nvSpPr>
          <p:cNvPr id="1015865295" name="Text 15"/>
          <p:cNvSpPr/>
          <p:nvPr/>
        </p:nvSpPr>
        <p:spPr bwMode="auto">
          <a:xfrm>
            <a:off x="1051084" y="5491877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PHP com libsodium, HTML, CSS, JavaScript e SQLite para armazenamento cifrado.</a:t>
            </a:r>
            <a:endParaRPr lang="en-US" sz="1750"/>
          </a:p>
        </p:txBody>
      </p:sp>
      <p:sp>
        <p:nvSpPr>
          <p:cNvPr id="1683085179" name="Shape 16"/>
          <p:cNvSpPr/>
          <p:nvPr/>
        </p:nvSpPr>
        <p:spPr bwMode="auto">
          <a:xfrm>
            <a:off x="7428548" y="4063722"/>
            <a:ext cx="6408062" cy="2411254"/>
          </a:xfrm>
          <a:prstGeom prst="roundRect">
            <a:avLst>
              <a:gd name="adj" fmla="val 1411"/>
            </a:avLst>
          </a:prstGeom>
          <a:solidFill>
            <a:srgbClr val="242429"/>
          </a:solidFill>
          <a:ln w="30480">
            <a:solidFill>
              <a:srgbClr val="5C5C61"/>
            </a:solidFill>
            <a:prstDash val="solid"/>
          </a:ln>
        </p:spPr>
      </p:sp>
      <p:sp>
        <p:nvSpPr>
          <p:cNvPr id="265929231" name="Shape 17"/>
          <p:cNvSpPr/>
          <p:nvPr/>
        </p:nvSpPr>
        <p:spPr bwMode="auto">
          <a:xfrm>
            <a:off x="7459027" y="4094202"/>
            <a:ext cx="6347103" cy="680441"/>
          </a:xfrm>
          <a:prstGeom prst="rect">
            <a:avLst/>
          </a:prstGeom>
          <a:solidFill>
            <a:srgbClr val="434348"/>
          </a:solidFill>
          <a:ln/>
        </p:spPr>
      </p:sp>
      <p:sp>
        <p:nvSpPr>
          <p:cNvPr id="1179960931" name="Text 18"/>
          <p:cNvSpPr/>
          <p:nvPr/>
        </p:nvSpPr>
        <p:spPr bwMode="auto">
          <a:xfrm>
            <a:off x="10462498" y="42217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65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4</a:t>
            </a:r>
            <a:endParaRPr lang="en-US" sz="2650"/>
          </a:p>
        </p:txBody>
      </p:sp>
      <p:sp>
        <p:nvSpPr>
          <p:cNvPr id="256286680" name="Text 19"/>
          <p:cNvSpPr/>
          <p:nvPr/>
        </p:nvSpPr>
        <p:spPr bwMode="auto">
          <a:xfrm>
            <a:off x="7685842" y="50014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C7CDD6"/>
                </a:solidFill>
                <a:latin typeface="Instrument Sans Medium"/>
                <a:ea typeface="Instrument Sans Medium"/>
                <a:cs typeface="Instrument Sans Medium"/>
              </a:rPr>
              <a:t>Futuras Integrações</a:t>
            </a:r>
            <a:endParaRPr lang="en-US" sz="2200"/>
          </a:p>
        </p:txBody>
      </p:sp>
      <p:sp>
        <p:nvSpPr>
          <p:cNvPr id="1555582186" name="Text 20"/>
          <p:cNvSpPr/>
          <p:nvPr/>
        </p:nvSpPr>
        <p:spPr bwMode="auto">
          <a:xfrm>
            <a:off x="7685842" y="5491877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Exploração de Rust ou C para componentes de maior desempenho e segurança.</a:t>
            </a:r>
            <a:endParaRPr lang="en-US" sz="1750"/>
          </a:p>
        </p:txBody>
      </p:sp>
      <p:sp>
        <p:nvSpPr>
          <p:cNvPr id="1655231296" name="Text 21"/>
          <p:cNvSpPr/>
          <p:nvPr/>
        </p:nvSpPr>
        <p:spPr bwMode="auto">
          <a:xfrm>
            <a:off x="1133950" y="6985278"/>
            <a:ext cx="8326535" cy="364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C7CDD6"/>
                </a:solidFill>
                <a:latin typeface="Inter"/>
                <a:ea typeface="Inter"/>
                <a:cs typeface="Inter"/>
              </a:rPr>
              <a:t>GUEDES, Gilleanes T. A. UML: Uma abordagem prática. São Paulo: Novatec, 2018.</a:t>
            </a:r>
            <a:endParaRPr lang="en-US" sz="1750"/>
          </a:p>
        </p:txBody>
      </p:sp>
      <p:sp>
        <p:nvSpPr>
          <p:cNvPr id="290870831" name="Shape 22"/>
          <p:cNvSpPr/>
          <p:nvPr/>
        </p:nvSpPr>
        <p:spPr bwMode="auto">
          <a:xfrm>
            <a:off x="793790" y="6730127"/>
            <a:ext cx="30480" cy="873204"/>
          </a:xfrm>
          <a:prstGeom prst="rect">
            <a:avLst/>
          </a:prstGeom>
          <a:solidFill>
            <a:srgbClr val="FDC4C4"/>
          </a:solidFill>
          <a:ln/>
        </p:spPr>
      </p:sp>
      <p:sp>
        <p:nvSpPr>
          <p:cNvPr id="1972063135" name=""/>
          <p:cNvSpPr/>
          <p:nvPr/>
        </p:nvSpPr>
        <p:spPr bwMode="auto">
          <a:xfrm rot="0" flipH="0" flipV="0">
            <a:off x="12563124" y="7631785"/>
            <a:ext cx="1944686" cy="464463"/>
          </a:xfrm>
          <a:prstGeom prst="rect">
            <a:avLst/>
          </a:prstGeom>
          <a:solidFill>
            <a:srgbClr val="242429"/>
          </a:solidFill>
          <a:ln w="12700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3</cp:revision>
  <dcterms:created xsi:type="dcterms:W3CDTF">2025-08-24T19:36:19Z</dcterms:created>
  <dcterms:modified xsi:type="dcterms:W3CDTF">2025-08-26T11:42:14Z</dcterms:modified>
</cp:coreProperties>
</file>