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77" r:id="rId5"/>
    <p:sldId id="278" r:id="rId6"/>
    <p:sldId id="279" r:id="rId7"/>
    <p:sldId id="280" r:id="rId8"/>
    <p:sldId id="294" r:id="rId9"/>
    <p:sldId id="305" r:id="rId10"/>
    <p:sldId id="281" r:id="rId11"/>
    <p:sldId id="295" r:id="rId12"/>
    <p:sldId id="306" r:id="rId13"/>
    <p:sldId id="282" r:id="rId14"/>
    <p:sldId id="283" r:id="rId15"/>
    <p:sldId id="297" r:id="rId16"/>
    <p:sldId id="307" r:id="rId17"/>
    <p:sldId id="284" r:id="rId18"/>
    <p:sldId id="285" r:id="rId19"/>
    <p:sldId id="299" r:id="rId20"/>
    <p:sldId id="298" r:id="rId21"/>
    <p:sldId id="286" r:id="rId22"/>
    <p:sldId id="301" r:id="rId23"/>
    <p:sldId id="287" r:id="rId24"/>
    <p:sldId id="302" r:id="rId25"/>
    <p:sldId id="288" r:id="rId26"/>
    <p:sldId id="289" r:id="rId27"/>
    <p:sldId id="303" r:id="rId28"/>
    <p:sldId id="290" r:id="rId29"/>
    <p:sldId id="304" r:id="rId30"/>
    <p:sldId id="291" r:id="rId31"/>
    <p:sldId id="292" r:id="rId32"/>
    <p:sldId id="293" r:id="rId3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59" autoAdjust="0"/>
  </p:normalViewPr>
  <p:slideViewPr>
    <p:cSldViewPr>
      <p:cViewPr varScale="1">
        <p:scale>
          <a:sx n="126" d="100"/>
          <a:sy n="126" d="100"/>
        </p:scale>
        <p:origin x="-118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8" name="Espaço Reservado para Data 27"/>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17" name="Espaço Reservado para Rodapé 16"/>
          <p:cNvSpPr>
            <a:spLocks noGrp="1"/>
          </p:cNvSpPr>
          <p:nvPr>
            <p:ph type="ftr" sz="quarter" idx="11"/>
          </p:nvPr>
        </p:nvSpPr>
        <p:spPr/>
        <p:txBody>
          <a:bodyPr/>
          <a:lstStyle>
            <a:extLst/>
          </a:lstStyle>
          <a:p>
            <a:endParaRPr lang="pt-BR"/>
          </a:p>
        </p:txBody>
      </p:sp>
      <p:sp>
        <p:nvSpPr>
          <p:cNvPr id="29" name="Espaço Reservado para Número de Slide 28"/>
          <p:cNvSpPr>
            <a:spLocks noGrp="1"/>
          </p:cNvSpPr>
          <p:nvPr>
            <p:ph type="sldNum" sz="quarter" idx="12"/>
          </p:nvPr>
        </p:nvSpPr>
        <p:spPr/>
        <p:txBody>
          <a:bodyPr/>
          <a:lstStyle>
            <a:extLst/>
          </a:lstStyle>
          <a:p>
            <a:fld id="{9330AE3B-F0D3-4CEA-A2D1-15014838FBCC}" type="slidenum">
              <a:rPr lang="pt-BR" smtClean="0"/>
              <a:pPr/>
              <a:t>‹nº›</a:t>
            </a:fld>
            <a:endParaRPr lang="pt-BR"/>
          </a:p>
        </p:txBody>
      </p:sp>
      <p:sp>
        <p:nvSpPr>
          <p:cNvPr id="32" name="Retângulo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tângulo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tângulo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tângulo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tângulo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sp>
        <p:nvSpPr>
          <p:cNvPr id="56" name="Retângulo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tângulo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tângulo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tângulo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9330AE3B-F0D3-4CEA-A2D1-15014838FBCC}" type="slidenum">
              <a:rPr lang="pt-BR" smtClean="0"/>
              <a:pPr/>
              <a:t>‹nº›</a:t>
            </a:fld>
            <a:endParaRPr lang="pt-B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609600" y="274639"/>
            <a:ext cx="5867400" cy="5851525"/>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9330AE3B-F0D3-4CEA-A2D1-15014838FBCC}" type="slidenum">
              <a:rPr lang="pt-BR" smtClean="0"/>
              <a:pPr/>
              <a:t>‹nº›</a:t>
            </a:fld>
            <a:endParaRPr lang="pt-B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9330AE3B-F0D3-4CEA-A2D1-15014838FBCC}" type="slidenum">
              <a:rPr lang="pt-BR" smtClean="0"/>
              <a:pPr/>
              <a:t>‹nº›</a:t>
            </a:fld>
            <a:endParaRPr lang="pt-B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4" name="Forma liv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orma liv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orma liv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orma liv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orma liv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orma liv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orma liv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orma liv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orma liv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orma liv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orma liv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orma liv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orma liv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orma liv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orma liv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Espaço Reservado para Texto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9330AE3B-F0D3-4CEA-A2D1-15014838FBCC}" type="slidenum">
              <a:rPr lang="pt-BR" smtClean="0"/>
              <a:pPr/>
              <a:t>‹nº›</a:t>
            </a:fld>
            <a:endParaRPr lang="pt-BR"/>
          </a:p>
        </p:txBody>
      </p:sp>
      <p:sp>
        <p:nvSpPr>
          <p:cNvPr id="7" name="Retângulo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pt-BR" smtClean="0"/>
              <a:t>Clique para editar o estilo do título mestre</a:t>
            </a:r>
            <a:endParaRPr kumimoji="0" lang="en-US"/>
          </a:p>
        </p:txBody>
      </p:sp>
      <p:sp>
        <p:nvSpPr>
          <p:cNvPr id="8" name="Retângulo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tângulo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tângulo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tângulo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tângulo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9330AE3B-F0D3-4CEA-A2D1-15014838FBCC}" type="slidenum">
              <a:rPr lang="pt-BR" smtClean="0"/>
              <a:pPr/>
              <a:t>‹nº›</a:t>
            </a:fld>
            <a:endParaRPr lang="pt-B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5" name="Retângulo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504824" y="512064"/>
            <a:ext cx="7772400" cy="914400"/>
          </a:xfrm>
        </p:spPr>
        <p:txBody>
          <a:bodyPr anchor="t"/>
          <a:lstStyle>
            <a:lvl1pPr>
              <a:defRPr sz="4000"/>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9330AE3B-F0D3-4CEA-A2D1-15014838FBCC}" type="slidenum">
              <a:rPr lang="pt-BR" smtClean="0"/>
              <a:pPr/>
              <a:t>‹nº›</a:t>
            </a:fld>
            <a:endParaRPr lang="pt-BR"/>
          </a:p>
        </p:txBody>
      </p:sp>
      <p:sp>
        <p:nvSpPr>
          <p:cNvPr id="16" name="Retângulo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tângulo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tângulo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tângulo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tângulo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tângulo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tângulo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tângulo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tângulo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extLst/>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9330AE3B-F0D3-4CEA-A2D1-15014838FBCC}" type="slidenum">
              <a:rPr lang="pt-BR" smtClean="0"/>
              <a:pPr/>
              <a:t>‹nº›</a:t>
            </a:fld>
            <a:endParaRPr lang="pt-B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9330AE3B-F0D3-4CEA-A2D1-15014838FBCC}" type="slidenum">
              <a:rPr lang="pt-BR" smtClean="0"/>
              <a:pPr/>
              <a:t>‹nº›</a:t>
            </a:fld>
            <a:endParaRPr lang="pt-B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75F97FFF-894E-40E7-B2BB-CF1F53906F3B}" type="datetimeFigureOut">
              <a:rPr lang="pt-BR" smtClean="0"/>
              <a:pPr/>
              <a:t>04/05/2023</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9330AE3B-F0D3-4CEA-A2D1-15014838FBCC}" type="slidenum">
              <a:rPr lang="pt-BR" smtClean="0"/>
              <a:pPr/>
              <a:t>‹nº›</a:t>
            </a:fld>
            <a:endParaRPr lang="pt-B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tângulo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Conector reto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upo 9"/>
          <p:cNvGrpSpPr/>
          <p:nvPr/>
        </p:nvGrpSpPr>
        <p:grpSpPr>
          <a:xfrm rot="5400000">
            <a:off x="8514581" y="1219200"/>
            <a:ext cx="132763" cy="128466"/>
            <a:chOff x="6668087" y="1297746"/>
            <a:chExt cx="161840" cy="156602"/>
          </a:xfrm>
        </p:grpSpPr>
        <p:cxnSp>
          <p:nvCxnSpPr>
            <p:cNvPr id="15" name="Conector reto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ector reto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to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pt-BR" smtClean="0"/>
              <a:t>Clique no ícone para adicionar uma imagem</a:t>
            </a:r>
            <a:endParaRPr kumimoji="0" lang="en-US"/>
          </a:p>
        </p:txBody>
      </p:sp>
      <p:sp>
        <p:nvSpPr>
          <p:cNvPr id="4" name="Espaço Reservado para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grpSp>
        <p:nvGrpSpPr>
          <p:cNvPr id="14" name="Grupo 13"/>
          <p:cNvGrpSpPr/>
          <p:nvPr/>
        </p:nvGrpSpPr>
        <p:grpSpPr>
          <a:xfrm rot="5400000">
            <a:off x="8666981" y="1371600"/>
            <a:ext cx="132763" cy="128466"/>
            <a:chOff x="6668087" y="1297746"/>
            <a:chExt cx="161840" cy="156602"/>
          </a:xfrm>
        </p:grpSpPr>
        <p:cxnSp>
          <p:nvCxnSpPr>
            <p:cNvPr id="11" name="Conector reto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ector reto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upo 17"/>
          <p:cNvGrpSpPr/>
          <p:nvPr/>
        </p:nvGrpSpPr>
        <p:grpSpPr>
          <a:xfrm rot="5400000">
            <a:off x="8320088" y="1474763"/>
            <a:ext cx="132763" cy="128466"/>
            <a:chOff x="6668087" y="1297746"/>
            <a:chExt cx="161840" cy="156602"/>
          </a:xfrm>
        </p:grpSpPr>
        <p:cxnSp>
          <p:nvCxnSpPr>
            <p:cNvPr id="19" name="Conector reto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ector reto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ector reto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ço Reservado para Data 4"/>
          <p:cNvSpPr>
            <a:spLocks noGrp="1"/>
          </p:cNvSpPr>
          <p:nvPr>
            <p:ph type="dt" sz="half" idx="10"/>
          </p:nvPr>
        </p:nvSpPr>
        <p:spPr>
          <a:xfrm>
            <a:off x="6477000" y="55499"/>
            <a:ext cx="2133600" cy="365125"/>
          </a:xfrm>
        </p:spPr>
        <p:txBody>
          <a:bodyPr/>
          <a:lstStyle>
            <a:extLst/>
          </a:lstStyle>
          <a:p>
            <a:fld id="{75F97FFF-894E-40E7-B2BB-CF1F53906F3B}" type="datetimeFigureOut">
              <a:rPr lang="pt-BR" smtClean="0"/>
              <a:pPr/>
              <a:t>04/05/2023</a:t>
            </a:fld>
            <a:endParaRPr lang="pt-BR"/>
          </a:p>
        </p:txBody>
      </p:sp>
      <p:sp>
        <p:nvSpPr>
          <p:cNvPr id="6" name="Espaço Reservado para Rodapé 5"/>
          <p:cNvSpPr>
            <a:spLocks noGrp="1"/>
          </p:cNvSpPr>
          <p:nvPr>
            <p:ph type="ftr" sz="quarter" idx="11"/>
          </p:nvPr>
        </p:nvSpPr>
        <p:spPr>
          <a:xfrm>
            <a:off x="914400" y="55499"/>
            <a:ext cx="5562600" cy="365125"/>
          </a:xfrm>
        </p:spPr>
        <p:txBody>
          <a:bodyPr/>
          <a:lstStyle>
            <a:extLst/>
          </a:lstStyle>
          <a:p>
            <a:endParaRPr lang="pt-BR"/>
          </a:p>
        </p:txBody>
      </p:sp>
      <p:sp>
        <p:nvSpPr>
          <p:cNvPr id="7" name="Espaço Reservado para Número de Slide 6"/>
          <p:cNvSpPr>
            <a:spLocks noGrp="1"/>
          </p:cNvSpPr>
          <p:nvPr>
            <p:ph type="sldNum" sz="quarter" idx="12"/>
          </p:nvPr>
        </p:nvSpPr>
        <p:spPr>
          <a:xfrm>
            <a:off x="8610600" y="55499"/>
            <a:ext cx="457200" cy="365125"/>
          </a:xfrm>
        </p:spPr>
        <p:txBody>
          <a:bodyPr/>
          <a:lstStyle>
            <a:extLst/>
          </a:lstStyle>
          <a:p>
            <a:fld id="{9330AE3B-F0D3-4CEA-A2D1-15014838FBCC}" type="slidenum">
              <a:rPr lang="pt-BR" smtClean="0"/>
              <a:pPr/>
              <a:t>‹nº›</a:t>
            </a:fld>
            <a:endParaRPr lang="pt-B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tângulo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tângulo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tângulo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tângulo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tângulo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tângulo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tângulo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tângulo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Espaço Reservado para Título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5F97FFF-894E-40E7-B2BB-CF1F53906F3B}" type="datetimeFigureOut">
              <a:rPr lang="pt-BR" smtClean="0"/>
              <a:pPr/>
              <a:t>04/05/2023</a:t>
            </a:fld>
            <a:endParaRPr lang="pt-BR"/>
          </a:p>
        </p:txBody>
      </p:sp>
      <p:sp>
        <p:nvSpPr>
          <p:cNvPr id="3" name="Espaço Reservado para Rodapé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pt-BR"/>
          </a:p>
        </p:txBody>
      </p:sp>
      <p:sp>
        <p:nvSpPr>
          <p:cNvPr id="23" name="Espaço Reservado para Número de Slid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330AE3B-F0D3-4CEA-A2D1-15014838FBCC}"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142852"/>
            <a:ext cx="9144000" cy="1323439"/>
          </a:xfrm>
          <a:prstGeom prst="rect">
            <a:avLst/>
          </a:prstGeom>
          <a:noFill/>
        </p:spPr>
        <p:txBody>
          <a:bodyPr wrap="square" lIns="91440" tIns="45720" rIns="91440" bIns="45720">
            <a:spAutoFit/>
          </a:bodyPr>
          <a:lstStyle/>
          <a:p>
            <a:pPr algn="ctr"/>
            <a:r>
              <a:rPr lang="pt-BR" sz="2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ESCOLA DOM JÕAO BECKER</a:t>
            </a:r>
          </a:p>
          <a:p>
            <a:pPr algn="ctr"/>
            <a:r>
              <a:rPr lang="pt-B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TÉCNICO EM INFORMÁTICA</a:t>
            </a:r>
          </a:p>
          <a:p>
            <a:pPr algn="ctr"/>
            <a:r>
              <a:rPr lang="pt-BR" sz="2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MANUTENÇÃO DE HARDWARE COM ELETRICIDADE BÁSICA</a:t>
            </a:r>
            <a:endParaRPr lang="pt-BR"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tângulo 4"/>
          <p:cNvSpPr/>
          <p:nvPr/>
        </p:nvSpPr>
        <p:spPr>
          <a:xfrm>
            <a:off x="0" y="6000768"/>
            <a:ext cx="9144000" cy="707886"/>
          </a:xfrm>
          <a:prstGeom prst="rect">
            <a:avLst/>
          </a:prstGeom>
          <a:noFill/>
        </p:spPr>
        <p:txBody>
          <a:bodyPr wrap="square" lIns="91440" tIns="45720" rIns="91440" bIns="45720">
            <a:spAutoFit/>
          </a:bodyPr>
          <a:lstStyle/>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PORTO ALEGRE</a:t>
            </a: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2023</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Retângulo 5"/>
          <p:cNvSpPr/>
          <p:nvPr/>
        </p:nvSpPr>
        <p:spPr>
          <a:xfrm>
            <a:off x="0" y="3143248"/>
            <a:ext cx="9144000" cy="923330"/>
          </a:xfrm>
          <a:prstGeom prst="rect">
            <a:avLst/>
          </a:prstGeom>
          <a:noFill/>
        </p:spPr>
        <p:txBody>
          <a:bodyPr wrap="square" lIns="91440" tIns="45720" rIns="91440" bIns="45720">
            <a:spAutoFit/>
          </a:bodyPr>
          <a:lstStyle/>
          <a:p>
            <a:pPr algn="ctr"/>
            <a:r>
              <a:rPr lang="pt-BR"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MEMÓRIA RAM</a:t>
            </a:r>
            <a:endParaRPr lang="pt-BR"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 name="Retângulo 6"/>
          <p:cNvSpPr/>
          <p:nvPr/>
        </p:nvSpPr>
        <p:spPr>
          <a:xfrm>
            <a:off x="6583364" y="6488668"/>
            <a:ext cx="2560636" cy="369332"/>
          </a:xfrm>
          <a:prstGeom prst="rect">
            <a:avLst/>
          </a:prstGeom>
          <a:noFill/>
        </p:spPr>
        <p:txBody>
          <a:bodyPr wrap="none" lIns="91440" tIns="45720" rIns="91440" bIns="45720">
            <a:spAutoFit/>
          </a:bodyPr>
          <a:lstStyle/>
          <a:p>
            <a:pPr algn="ctr"/>
            <a:r>
              <a:rPr lang="pt-BR"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LUCIANO J D ESCOBAR</a:t>
            </a:r>
            <a:endParaRPr lang="pt-BR"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8" name="Imagem 7" descr="O que é memória RAM do celular? Entenda como o componente funciona |  Celular | TechTudo"/>
          <p:cNvPicPr/>
          <p:nvPr/>
        </p:nvPicPr>
        <p:blipFill>
          <a:blip r:embed="rId2" cstate="print"/>
          <a:srcRect/>
          <a:stretch>
            <a:fillRect/>
          </a:stretch>
        </p:blipFill>
        <p:spPr bwMode="auto">
          <a:xfrm>
            <a:off x="6357950" y="1643050"/>
            <a:ext cx="2273774" cy="1521725"/>
          </a:xfrm>
          <a:prstGeom prst="rect">
            <a:avLst/>
          </a:prstGeom>
          <a:noFill/>
          <a:ln w="9525">
            <a:noFill/>
            <a:miter lim="800000"/>
            <a:headEnd/>
            <a:tailEnd/>
          </a:ln>
        </p:spPr>
      </p:pic>
      <p:pic>
        <p:nvPicPr>
          <p:cNvPr id="11" name="Imagem 10"/>
          <p:cNvPicPr/>
          <p:nvPr/>
        </p:nvPicPr>
        <p:blipFill>
          <a:blip r:embed="rId3" cstate="print"/>
          <a:srcRect/>
          <a:stretch>
            <a:fillRect/>
          </a:stretch>
        </p:blipFill>
        <p:spPr bwMode="auto">
          <a:xfrm>
            <a:off x="785786" y="2000240"/>
            <a:ext cx="3392890" cy="641445"/>
          </a:xfrm>
          <a:prstGeom prst="rect">
            <a:avLst/>
          </a:prstGeom>
          <a:noFill/>
          <a:ln w="9525">
            <a:noFill/>
            <a:miter lim="800000"/>
            <a:headEnd/>
            <a:tailEnd/>
          </a:ln>
        </p:spPr>
      </p:pic>
      <p:pic>
        <p:nvPicPr>
          <p:cNvPr id="12" name="Imagem 11"/>
          <p:cNvPicPr/>
          <p:nvPr/>
        </p:nvPicPr>
        <p:blipFill>
          <a:blip r:embed="rId4" cstate="print"/>
          <a:srcRect/>
          <a:stretch>
            <a:fillRect/>
          </a:stretch>
        </p:blipFill>
        <p:spPr bwMode="auto">
          <a:xfrm>
            <a:off x="857224" y="4643446"/>
            <a:ext cx="3454305" cy="634621"/>
          </a:xfrm>
          <a:prstGeom prst="rect">
            <a:avLst/>
          </a:prstGeom>
          <a:noFill/>
          <a:ln w="9525">
            <a:noFill/>
            <a:miter lim="800000"/>
            <a:headEnd/>
            <a:tailEnd/>
          </a:ln>
        </p:spPr>
      </p:pic>
      <p:pic>
        <p:nvPicPr>
          <p:cNvPr id="13" name="Imagem 12"/>
          <p:cNvPicPr/>
          <p:nvPr/>
        </p:nvPicPr>
        <p:blipFill>
          <a:blip r:embed="rId5" cstate="print"/>
          <a:srcRect/>
          <a:stretch>
            <a:fillRect/>
          </a:stretch>
        </p:blipFill>
        <p:spPr bwMode="auto">
          <a:xfrm>
            <a:off x="5143504" y="4643446"/>
            <a:ext cx="3441766" cy="63462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ppt_x"/>
                                          </p:val>
                                        </p:tav>
                                        <p:tav tm="100000">
                                          <p:val>
                                            <p:strVal val="#ppt_x"/>
                                          </p:val>
                                        </p:tav>
                                      </p:tavLst>
                                    </p:anim>
                                    <p:anim calcmode="lin" valueType="num">
                                      <p:cBhvr additive="base">
                                        <p:cTn id="8" dur="2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Memórias ROM</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827584" y="1484784"/>
            <a:ext cx="7772400" cy="2232248"/>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No que se refere a memória que armazenam os dados com os quais o processador trabalha. Há, essencialmente, duas categorias: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ROM</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Read-Only</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Memory - </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Memória Somente de Leitura) permite apenas a leitura dos dados e </a:t>
            </a: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NÃO PERDE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informação na ausência de energia;</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RAM</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Random-Access</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Memory</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permite ao processador tanto a leitura quanto a gravação de dados e </a:t>
            </a: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PERDE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as informações quando desligado eletricamente.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14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
        <p:nvSpPr>
          <p:cNvPr id="5" name="Espaço Reservado para Conteúdo 2"/>
          <p:cNvSpPr txBox="1">
            <a:spLocks/>
          </p:cNvSpPr>
          <p:nvPr/>
        </p:nvSpPr>
        <p:spPr>
          <a:xfrm>
            <a:off x="827584" y="3645024"/>
            <a:ext cx="7772400" cy="1857388"/>
          </a:xfrm>
          <a:prstGeom prst="rect">
            <a:avLst/>
          </a:prstGeom>
        </p:spPr>
        <p:txBody>
          <a:bodyPr>
            <a:normAutofit/>
          </a:bodyPr>
          <a:lstStyle/>
          <a:p>
            <a:pPr marL="411480" indent="-342900" algn="just">
              <a:spcBef>
                <a:spcPts val="700"/>
              </a:spcBef>
              <a:buClr>
                <a:schemeClr val="tx2"/>
              </a:buClr>
              <a:buSzPct val="95000"/>
              <a:buFont typeface="Wingdings" pitchFamily="2" charset="2"/>
              <a:buChar char="§"/>
              <a:defRPr/>
            </a:pPr>
            <a:r>
              <a:rPr lang="pt-BR" b="1" dirty="0" smtClean="0">
                <a:latin typeface="Arial Narrow" pitchFamily="34" charset="0"/>
              </a:rPr>
              <a:t>ROM</a:t>
            </a:r>
            <a:r>
              <a:rPr lang="pt-BR" dirty="0" smtClean="0">
                <a:latin typeface="Arial Narrow" pitchFamily="34" charset="0"/>
              </a:rPr>
              <a:t>: os dados são gravados nelas apenas uma vez. Existem procedimentos especiais para editar e deletar os dados, mas não vamos abordar nesta apresentação.</a:t>
            </a:r>
          </a:p>
          <a:p>
            <a:pPr marL="411480" indent="-342900" algn="just">
              <a:spcBef>
                <a:spcPts val="700"/>
              </a:spcBef>
              <a:buClr>
                <a:schemeClr val="tx2"/>
              </a:buClr>
              <a:buSzPct val="95000"/>
              <a:buFont typeface="Wingdings" pitchFamily="2" charset="2"/>
              <a:buChar char="§"/>
              <a:defRPr/>
            </a:pPr>
            <a:endParaRPr lang="pt-BR" dirty="0" smtClean="0">
              <a:latin typeface="Arial Narrow" pitchFamily="34" charset="0"/>
            </a:endParaRPr>
          </a:p>
          <a:p>
            <a:pPr marL="411480" indent="-342900" algn="just">
              <a:spcBef>
                <a:spcPts val="700"/>
              </a:spcBef>
              <a:buClr>
                <a:schemeClr val="tx2"/>
              </a:buClr>
              <a:buSzPct val="95000"/>
              <a:buFont typeface="Wingdings" pitchFamily="2" charset="2"/>
              <a:buChar char="q"/>
              <a:defRPr/>
            </a:pPr>
            <a:r>
              <a:rPr lang="pt-BR" dirty="0" smtClean="0">
                <a:latin typeface="Arial Narrow" pitchFamily="34" charset="0"/>
              </a:rPr>
              <a:t>Os principais tipos de memória ROM são:</a:t>
            </a: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14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
        <p:nvSpPr>
          <p:cNvPr id="6" name="Retângulo 5"/>
          <p:cNvSpPr/>
          <p:nvPr/>
        </p:nvSpPr>
        <p:spPr>
          <a:xfrm>
            <a:off x="907109" y="5498068"/>
            <a:ext cx="1188146" cy="523220"/>
          </a:xfrm>
          <a:prstGeom prst="rect">
            <a:avLst/>
          </a:prstGeom>
          <a:noFill/>
        </p:spPr>
        <p:txBody>
          <a:bodyPr wrap="none" lIns="91440" tIns="45720" rIns="91440" bIns="45720">
            <a:spAutoFit/>
          </a:bodyPr>
          <a:lstStyle/>
          <a:p>
            <a:pPr algn="ctr"/>
            <a:r>
              <a:rPr lang="pt-B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PROM</a:t>
            </a:r>
            <a:endParaRPr lang="pt-BR"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Retângulo 6"/>
          <p:cNvSpPr/>
          <p:nvPr/>
        </p:nvSpPr>
        <p:spPr>
          <a:xfrm>
            <a:off x="2347269" y="5498068"/>
            <a:ext cx="1391728" cy="523220"/>
          </a:xfrm>
          <a:prstGeom prst="rect">
            <a:avLst/>
          </a:prstGeom>
          <a:noFill/>
        </p:spPr>
        <p:txBody>
          <a:bodyPr wrap="none" lIns="91440" tIns="45720" rIns="91440" bIns="45720">
            <a:spAutoFit/>
          </a:bodyPr>
          <a:lstStyle/>
          <a:p>
            <a:pPr algn="ctr"/>
            <a:r>
              <a:rPr lang="pt-B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EPROM</a:t>
            </a:r>
            <a:endParaRPr lang="pt-BR"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Retângulo 7"/>
          <p:cNvSpPr/>
          <p:nvPr/>
        </p:nvSpPr>
        <p:spPr>
          <a:xfrm>
            <a:off x="4147469" y="5498068"/>
            <a:ext cx="1595310" cy="523220"/>
          </a:xfrm>
          <a:prstGeom prst="rect">
            <a:avLst/>
          </a:prstGeom>
          <a:noFill/>
        </p:spPr>
        <p:txBody>
          <a:bodyPr wrap="none" lIns="91440" tIns="45720" rIns="91440" bIns="45720">
            <a:spAutoFit/>
          </a:bodyPr>
          <a:lstStyle/>
          <a:p>
            <a:pPr algn="ctr"/>
            <a:r>
              <a:rPr lang="pt-B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EEPROM</a:t>
            </a:r>
            <a:endParaRPr lang="pt-BR"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Retângulo 8"/>
          <p:cNvSpPr/>
          <p:nvPr/>
        </p:nvSpPr>
        <p:spPr>
          <a:xfrm>
            <a:off x="5875661" y="5498068"/>
            <a:ext cx="1410964" cy="523220"/>
          </a:xfrm>
          <a:prstGeom prst="rect">
            <a:avLst/>
          </a:prstGeom>
          <a:noFill/>
        </p:spPr>
        <p:txBody>
          <a:bodyPr wrap="none" lIns="91440" tIns="45720" rIns="91440" bIns="45720">
            <a:spAutoFit/>
          </a:bodyPr>
          <a:lstStyle/>
          <a:p>
            <a:pPr algn="ctr"/>
            <a:r>
              <a:rPr lang="pt-B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EAROM</a:t>
            </a:r>
            <a:endParaRPr lang="pt-BR"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tângulo 9"/>
          <p:cNvSpPr/>
          <p:nvPr/>
        </p:nvSpPr>
        <p:spPr>
          <a:xfrm>
            <a:off x="7531845" y="5498068"/>
            <a:ext cx="1000595" cy="523220"/>
          </a:xfrm>
          <a:prstGeom prst="rect">
            <a:avLst/>
          </a:prstGeom>
          <a:noFill/>
        </p:spPr>
        <p:txBody>
          <a:bodyPr wrap="none" lIns="91440" tIns="45720" rIns="91440" bIns="45720">
            <a:spAutoFit/>
          </a:bodyPr>
          <a:lstStyle/>
          <a:p>
            <a:pPr algn="ctr"/>
            <a:r>
              <a:rPr lang="pt-B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Flash</a:t>
            </a:r>
            <a:endParaRPr lang="pt-BR"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amond(in)">
                                      <p:cBhvr>
                                        <p:cTn id="7" dur="2000"/>
                                        <p:tgtEl>
                                          <p:spTgt spid="14"/>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P spid="6"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ço Reservado para Conteúdo 2"/>
          <p:cNvSpPr txBox="1">
            <a:spLocks/>
          </p:cNvSpPr>
          <p:nvPr/>
        </p:nvSpPr>
        <p:spPr>
          <a:xfrm>
            <a:off x="971600" y="2420888"/>
            <a:ext cx="7772400" cy="1728192"/>
          </a:xfrm>
          <a:prstGeom prst="rect">
            <a:avLst/>
          </a:prstGeom>
        </p:spPr>
        <p:txBody>
          <a:bodyPr vert="horz">
            <a:normAutofit/>
          </a:bodyPr>
          <a:lstStyle/>
          <a:p>
            <a:r>
              <a:rPr lang="pt-BR" dirty="0" smtClean="0">
                <a:latin typeface="Arial Narrow" pitchFamily="34" charset="0"/>
              </a:rPr>
              <a:t>EEPROM: </a:t>
            </a:r>
            <a:r>
              <a:rPr lang="pt-BR" dirty="0">
                <a:latin typeface="Arial Narrow" pitchFamily="34" charset="0"/>
              </a:rPr>
              <a:t>(</a:t>
            </a:r>
            <a:r>
              <a:rPr lang="pt-BR" i="1" dirty="0" err="1">
                <a:latin typeface="Arial Narrow" pitchFamily="34" charset="0"/>
              </a:rPr>
              <a:t>Electrically-Erasable</a:t>
            </a:r>
            <a:r>
              <a:rPr lang="pt-BR" i="1" dirty="0">
                <a:latin typeface="Arial Narrow" pitchFamily="34" charset="0"/>
              </a:rPr>
              <a:t> </a:t>
            </a:r>
            <a:r>
              <a:rPr lang="pt-BR" i="1" dirty="0" err="1">
                <a:latin typeface="Arial Narrow" pitchFamily="34" charset="0"/>
              </a:rPr>
              <a:t>Programmable</a:t>
            </a:r>
            <a:r>
              <a:rPr lang="pt-BR" i="1" dirty="0">
                <a:latin typeface="Arial Narrow" pitchFamily="34" charset="0"/>
              </a:rPr>
              <a:t> </a:t>
            </a:r>
            <a:r>
              <a:rPr lang="pt-BR" i="1" dirty="0" err="1">
                <a:latin typeface="Arial Narrow" pitchFamily="34" charset="0"/>
              </a:rPr>
              <a:t>Read-Only</a:t>
            </a:r>
            <a:r>
              <a:rPr lang="pt-BR" i="1" dirty="0">
                <a:latin typeface="Arial Narrow" pitchFamily="34" charset="0"/>
              </a:rPr>
              <a:t> </a:t>
            </a:r>
            <a:r>
              <a:rPr lang="pt-BR" i="1" dirty="0" smtClean="0">
                <a:latin typeface="Arial Narrow" pitchFamily="34" charset="0"/>
              </a:rPr>
              <a:t>Memory</a:t>
            </a:r>
            <a:r>
              <a:rPr lang="pt-BR" b="1" i="1" dirty="0" smtClean="0">
                <a:latin typeface="Arial Narrow" pitchFamily="34" charset="0"/>
              </a:rPr>
              <a:t>, </a:t>
            </a:r>
            <a:r>
              <a:rPr lang="pt-PT" b="1" dirty="0" smtClean="0">
                <a:latin typeface="Arial Narrow" pitchFamily="34" charset="0"/>
              </a:rPr>
              <a:t>Memória somente leitura programável apagável eletricamente</a:t>
            </a:r>
            <a:r>
              <a:rPr lang="pt-BR" dirty="0" smtClean="0">
                <a:latin typeface="Arial Narrow" pitchFamily="34" charset="0"/>
              </a:rPr>
              <a:t>): </a:t>
            </a:r>
            <a:r>
              <a:rPr lang="pt-BR" dirty="0">
                <a:latin typeface="Arial Narrow" pitchFamily="34" charset="0"/>
              </a:rPr>
              <a:t>este tipo de memória ROM </a:t>
            </a:r>
            <a:r>
              <a:rPr lang="pt-BR" dirty="0" smtClean="0">
                <a:latin typeface="Arial Narrow" pitchFamily="34" charset="0"/>
              </a:rPr>
              <a:t>permite </a:t>
            </a:r>
            <a:r>
              <a:rPr lang="pt-BR" dirty="0">
                <a:latin typeface="Arial Narrow" pitchFamily="34" charset="0"/>
              </a:rPr>
              <a:t>a regravação de dados, no </a:t>
            </a:r>
            <a:r>
              <a:rPr lang="pt-BR" dirty="0" smtClean="0">
                <a:latin typeface="Arial Narrow" pitchFamily="34" charset="0"/>
              </a:rPr>
              <a:t>entanto, </a:t>
            </a:r>
            <a:r>
              <a:rPr lang="pt-BR" dirty="0">
                <a:latin typeface="Arial Narrow" pitchFamily="34" charset="0"/>
              </a:rPr>
              <a:t>os processos para apagar e gravar dados são feitos eletricamente, fazendo com que não seja necessário mover o dispositivo de seu lugar para um aparelho especial para que a regravação </a:t>
            </a:r>
            <a:r>
              <a:rPr lang="pt-BR" dirty="0" smtClean="0">
                <a:latin typeface="Arial Narrow" pitchFamily="34" charset="0"/>
              </a:rPr>
              <a:t>ocorra.</a:t>
            </a:r>
            <a:endParaRPr lang="pt-BR" dirty="0">
              <a:latin typeface="Arial Narrow"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24LC - Memória EEPROM Serial"/>
          <p:cNvPicPr>
            <a:picLocks noChangeAspect="1" noChangeArrowheads="1"/>
          </p:cNvPicPr>
          <p:nvPr/>
        </p:nvPicPr>
        <p:blipFill>
          <a:blip r:embed="rId2" cstate="print"/>
          <a:srcRect/>
          <a:stretch>
            <a:fillRect/>
          </a:stretch>
        </p:blipFill>
        <p:spPr bwMode="auto">
          <a:xfrm>
            <a:off x="2483768" y="1484784"/>
            <a:ext cx="4176464" cy="4176464"/>
          </a:xfrm>
          <a:prstGeom prst="rect">
            <a:avLst/>
          </a:prstGeom>
          <a:noFill/>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Memórias RAM – (</a:t>
            </a:r>
            <a:r>
              <a:rPr kumimoji="0" lang="pt-BR" sz="3600" b="0" i="0" u="none" strike="noStrike" kern="1200" cap="none" spc="-100" normalizeH="0" baseline="0" noProof="0" dirty="0" err="1" smtClean="0">
                <a:ln>
                  <a:noFill/>
                </a:ln>
                <a:solidFill>
                  <a:schemeClr val="tx2">
                    <a:satMod val="200000"/>
                  </a:schemeClr>
                </a:solidFill>
                <a:effectLst/>
                <a:uLnTx/>
                <a:uFillTx/>
                <a:latin typeface="Arial Narrow" pitchFamily="34" charset="0"/>
                <a:ea typeface="+mj-ea"/>
                <a:cs typeface="+mj-cs"/>
              </a:rPr>
              <a:t>Random-Access</a:t>
            </a:r>
            <a:r>
              <a:rPr kumimoji="0" lang="pt-BR" sz="36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 Memory)</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928662" y="1285860"/>
            <a:ext cx="7772400" cy="1639084"/>
          </a:xfrm>
          <a:prstGeom prst="rect">
            <a:avLst/>
          </a:prstGeom>
        </p:spPr>
        <p:txBody>
          <a:bodyPr>
            <a:no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São nelas que o processador armazena os dados com os quais está lidando.</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Possui um processo de gravação de dados extremamente rápido, comparado aos vários tipos de ROM.</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As informações gravadas se perdem quando não há mais energia elétrica,</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sendo, um tipo de memória </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volátil</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t>
            </a:r>
          </a:p>
        </p:txBody>
      </p:sp>
      <p:sp>
        <p:nvSpPr>
          <p:cNvPr id="15" name="Espaço Reservado para Conteúdo 2"/>
          <p:cNvSpPr txBox="1">
            <a:spLocks/>
          </p:cNvSpPr>
          <p:nvPr/>
        </p:nvSpPr>
        <p:spPr>
          <a:xfrm>
            <a:off x="395536" y="5229200"/>
            <a:ext cx="6319604" cy="1440160"/>
          </a:xfrm>
          <a:prstGeom prst="rect">
            <a:avLst/>
          </a:prstGeom>
        </p:spPr>
        <p:txBody>
          <a:bodyPr vert="horz">
            <a:noAutofit/>
          </a:bodyPr>
          <a:lstStyle/>
          <a:p>
            <a:pPr algn="just"/>
            <a:r>
              <a:rPr lang="pt-BR" b="1" dirty="0" smtClean="0">
                <a:latin typeface="Arial Narrow" pitchFamily="34" charset="0"/>
              </a:rPr>
              <a:t>MRAM</a:t>
            </a:r>
            <a:r>
              <a:rPr lang="pt-BR" dirty="0" smtClean="0">
                <a:latin typeface="Arial Narrow" pitchFamily="34" charset="0"/>
              </a:rPr>
              <a:t> </a:t>
            </a:r>
            <a:r>
              <a:rPr lang="pt-BR" dirty="0">
                <a:latin typeface="Arial Narrow" pitchFamily="34" charset="0"/>
              </a:rPr>
              <a:t>(</a:t>
            </a:r>
            <a:r>
              <a:rPr lang="pt-BR" i="1" dirty="0" err="1" smtClean="0">
                <a:latin typeface="Arial Narrow" pitchFamily="34" charset="0"/>
              </a:rPr>
              <a:t>Magnetoresistive</a:t>
            </a:r>
            <a:r>
              <a:rPr lang="pt-BR" dirty="0" smtClean="0">
                <a:latin typeface="Arial Narrow" pitchFamily="34" charset="0"/>
              </a:rPr>
              <a:t> RAM): utiliza </a:t>
            </a:r>
            <a:r>
              <a:rPr lang="pt-BR" dirty="0">
                <a:latin typeface="Arial Narrow" pitchFamily="34" charset="0"/>
              </a:rPr>
              <a:t>células </a:t>
            </a:r>
            <a:r>
              <a:rPr lang="pt-BR" dirty="0" smtClean="0">
                <a:latin typeface="Arial Narrow" pitchFamily="34" charset="0"/>
              </a:rPr>
              <a:t>magnéticas que consomem menos energia</a:t>
            </a:r>
            <a:r>
              <a:rPr lang="pt-BR" dirty="0">
                <a:latin typeface="Arial Narrow" pitchFamily="34" charset="0"/>
              </a:rPr>
              <a:t>, são mais rápidas e armazenam dados por um longo período de tempo, </a:t>
            </a:r>
            <a:r>
              <a:rPr lang="pt-BR" dirty="0" smtClean="0">
                <a:latin typeface="Arial Narrow" pitchFamily="34" charset="0"/>
              </a:rPr>
              <a:t>após desligamento. Em contra partida </a:t>
            </a:r>
            <a:r>
              <a:rPr lang="pt-BR" dirty="0">
                <a:latin typeface="Arial Narrow" pitchFamily="34" charset="0"/>
              </a:rPr>
              <a:t>armazenam pouca quantidade de dados e </a:t>
            </a:r>
            <a:r>
              <a:rPr lang="pt-BR" dirty="0" smtClean="0">
                <a:latin typeface="Arial Narrow" pitchFamily="34" charset="0"/>
              </a:rPr>
              <a:t>são </a:t>
            </a:r>
            <a:r>
              <a:rPr lang="pt-BR" dirty="0">
                <a:latin typeface="Arial Narrow" pitchFamily="34" charset="0"/>
              </a:rPr>
              <a:t>muito caras, </a:t>
            </a:r>
            <a:r>
              <a:rPr lang="pt-BR" dirty="0" smtClean="0">
                <a:latin typeface="Arial Narrow" pitchFamily="34" charset="0"/>
              </a:rPr>
              <a:t>pouco </a:t>
            </a:r>
            <a:r>
              <a:rPr lang="pt-BR" dirty="0">
                <a:latin typeface="Arial Narrow" pitchFamily="34" charset="0"/>
              </a:rPr>
              <a:t>provavelmente serão adotadas em larga escala.</a:t>
            </a:r>
            <a:endParaRPr kumimoji="0" lang="pt-BR" b="0" i="0" u="none" strike="noStrike" kern="1200" cap="none" spc="0" normalizeH="0" baseline="0" noProof="0" dirty="0">
              <a:ln>
                <a:noFill/>
              </a:ln>
              <a:solidFill>
                <a:schemeClr val="tx1"/>
              </a:solidFill>
              <a:effectLst/>
              <a:uLnTx/>
              <a:uFillTx/>
              <a:latin typeface="Arial Narrow" pitchFamily="34" charset="0"/>
            </a:endParaRPr>
          </a:p>
        </p:txBody>
      </p:sp>
      <p:pic>
        <p:nvPicPr>
          <p:cNvPr id="16" name="Imagem 15" descr="O que é memória RAM do celular? Entenda como o componente funciona |  Celular | TechTudo"/>
          <p:cNvPicPr/>
          <p:nvPr/>
        </p:nvPicPr>
        <p:blipFill>
          <a:blip r:embed="rId2" cstate="print"/>
          <a:srcRect/>
          <a:stretch>
            <a:fillRect/>
          </a:stretch>
        </p:blipFill>
        <p:spPr bwMode="auto">
          <a:xfrm>
            <a:off x="6500826" y="2857497"/>
            <a:ext cx="2071702" cy="1285884"/>
          </a:xfrm>
          <a:prstGeom prst="rect">
            <a:avLst/>
          </a:prstGeom>
          <a:noFill/>
          <a:ln w="9525">
            <a:noFill/>
            <a:miter lim="800000"/>
            <a:headEnd/>
            <a:tailEnd/>
          </a:ln>
        </p:spPr>
      </p:pic>
      <p:sp>
        <p:nvSpPr>
          <p:cNvPr id="17" name="CaixaDeTexto 16"/>
          <p:cNvSpPr txBox="1"/>
          <p:nvPr/>
        </p:nvSpPr>
        <p:spPr>
          <a:xfrm>
            <a:off x="323528" y="2996952"/>
            <a:ext cx="6048672" cy="1200329"/>
          </a:xfrm>
          <a:prstGeom prst="rect">
            <a:avLst/>
          </a:prstGeom>
          <a:noFill/>
        </p:spPr>
        <p:txBody>
          <a:bodyPr wrap="square" rtlCol="0">
            <a:spAutoFit/>
          </a:bodyPr>
          <a:lstStyle/>
          <a:p>
            <a:pPr algn="just"/>
            <a:r>
              <a:rPr lang="pt-BR" b="1" dirty="0" smtClean="0">
                <a:latin typeface="Arial Narrow" pitchFamily="34" charset="0"/>
              </a:rPr>
              <a:t>DRAM</a:t>
            </a:r>
            <a:r>
              <a:rPr lang="pt-BR" dirty="0" smtClean="0">
                <a:latin typeface="Arial Narrow" pitchFamily="34" charset="0"/>
              </a:rPr>
              <a:t> (</a:t>
            </a:r>
            <a:r>
              <a:rPr lang="pt-BR" i="1" dirty="0" err="1" smtClean="0">
                <a:latin typeface="Arial Narrow" pitchFamily="34" charset="0"/>
              </a:rPr>
              <a:t>Dynamic</a:t>
            </a:r>
            <a:r>
              <a:rPr lang="pt-BR" i="1" dirty="0" smtClean="0">
                <a:latin typeface="Arial Narrow" pitchFamily="34" charset="0"/>
              </a:rPr>
              <a:t> </a:t>
            </a:r>
            <a:r>
              <a:rPr lang="pt-BR" dirty="0" smtClean="0">
                <a:latin typeface="Arial Narrow" pitchFamily="34" charset="0"/>
              </a:rPr>
              <a:t>RAM): possuem capacidade alta em grandes quantidades de dados. No entanto, o acesso a essas informações costuma ser mais lento que o acesso às memórias estáticas e mais barato.</a:t>
            </a:r>
            <a:endParaRPr lang="pt-BR" dirty="0"/>
          </a:p>
        </p:txBody>
      </p:sp>
      <p:sp>
        <p:nvSpPr>
          <p:cNvPr id="18" name="CaixaDeTexto 17"/>
          <p:cNvSpPr txBox="1"/>
          <p:nvPr/>
        </p:nvSpPr>
        <p:spPr>
          <a:xfrm>
            <a:off x="1835696" y="4049196"/>
            <a:ext cx="6768752" cy="1107996"/>
          </a:xfrm>
          <a:prstGeom prst="rect">
            <a:avLst/>
          </a:prstGeom>
          <a:noFill/>
        </p:spPr>
        <p:txBody>
          <a:bodyPr wrap="square" rtlCol="0">
            <a:spAutoFit/>
          </a:bodyPr>
          <a:lstStyle/>
          <a:p>
            <a:pPr lvl="0"/>
            <a:endParaRPr lang="pt-BR" sz="1200" dirty="0" smtClean="0">
              <a:latin typeface="Arial Narrow" pitchFamily="34" charset="0"/>
            </a:endParaRPr>
          </a:p>
          <a:p>
            <a:pPr lvl="0" algn="just"/>
            <a:r>
              <a:rPr lang="pt-BR" b="1" dirty="0" smtClean="0">
                <a:latin typeface="Arial Narrow" pitchFamily="34" charset="0"/>
              </a:rPr>
              <a:t>SRAM</a:t>
            </a:r>
            <a:r>
              <a:rPr lang="pt-BR" dirty="0" smtClean="0">
                <a:latin typeface="Arial Narrow" pitchFamily="34" charset="0"/>
              </a:rPr>
              <a:t> (</a:t>
            </a:r>
            <a:r>
              <a:rPr lang="pt-BR" i="1" dirty="0" err="1" smtClean="0">
                <a:latin typeface="Arial Narrow" pitchFamily="34" charset="0"/>
              </a:rPr>
              <a:t>Static</a:t>
            </a:r>
            <a:r>
              <a:rPr lang="pt-BR" i="1" dirty="0" smtClean="0">
                <a:latin typeface="Arial Narrow" pitchFamily="34" charset="0"/>
              </a:rPr>
              <a:t> </a:t>
            </a:r>
            <a:r>
              <a:rPr lang="pt-BR" dirty="0" smtClean="0">
                <a:latin typeface="Arial Narrow" pitchFamily="34" charset="0"/>
              </a:rPr>
              <a:t>RAM): esse tipo é muito mais rápido que as memórias DRAM, porém armazena menos dados e possui preço elevado se considerar o custo por </a:t>
            </a:r>
            <a:r>
              <a:rPr lang="pt-BR" i="1" dirty="0" smtClean="0">
                <a:latin typeface="Arial Narrow" pitchFamily="34" charset="0"/>
              </a:rPr>
              <a:t>megabyte</a:t>
            </a:r>
            <a:r>
              <a:rPr lang="pt-BR" dirty="0" smtClean="0">
                <a:latin typeface="Arial Narrow" pitchFamily="34" charset="0"/>
              </a:rPr>
              <a:t>. Memórias SRAM costumam ser utilizadas como </a:t>
            </a:r>
            <a:r>
              <a:rPr lang="pt-BR" i="1" dirty="0" err="1" smtClean="0">
                <a:latin typeface="Arial Narrow" pitchFamily="34" charset="0"/>
              </a:rPr>
              <a:t>cache</a:t>
            </a:r>
            <a:r>
              <a:rPr lang="pt-BR" dirty="0" smtClean="0">
                <a:latin typeface="Arial Narrow" pitchFamily="34" charset="0"/>
              </a:rPr>
              <a:t>.</a:t>
            </a:r>
            <a:endParaRPr lang="pt-BR" dirty="0">
              <a:latin typeface="Arial Narrow" pitchFamily="34" charset="0"/>
            </a:endParaRPr>
          </a:p>
        </p:txBody>
      </p:sp>
      <p:pic>
        <p:nvPicPr>
          <p:cNvPr id="19" name="Imagem 18"/>
          <p:cNvPicPr/>
          <p:nvPr/>
        </p:nvPicPr>
        <p:blipFill>
          <a:blip r:embed="rId3" cstate="print"/>
          <a:srcRect/>
          <a:stretch>
            <a:fillRect/>
          </a:stretch>
        </p:blipFill>
        <p:spPr bwMode="auto">
          <a:xfrm>
            <a:off x="395536" y="4232312"/>
            <a:ext cx="1434436" cy="982638"/>
          </a:xfrm>
          <a:prstGeom prst="rect">
            <a:avLst/>
          </a:prstGeom>
          <a:noFill/>
          <a:ln w="9525">
            <a:noFill/>
            <a:miter lim="800000"/>
            <a:headEnd/>
            <a:tailEnd/>
          </a:ln>
        </p:spPr>
      </p:pic>
      <p:pic>
        <p:nvPicPr>
          <p:cNvPr id="20" name="Imagem 19"/>
          <p:cNvPicPr/>
          <p:nvPr/>
        </p:nvPicPr>
        <p:blipFill>
          <a:blip r:embed="rId4" cstate="print"/>
          <a:srcRect/>
          <a:stretch>
            <a:fillRect/>
          </a:stretch>
        </p:blipFill>
        <p:spPr bwMode="auto">
          <a:xfrm>
            <a:off x="6786578" y="5214950"/>
            <a:ext cx="1785950" cy="142876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20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20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2" presetClass="entr" presetSubtype="2"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2" fill="hold" grpId="0"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 calcmode="lin" valueType="num">
                                      <p:cBhvr additive="base">
                                        <p:cTn id="22" dur="20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23" dur="20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 calcmode="lin" valueType="num">
                                      <p:cBhvr additive="base">
                                        <p:cTn id="32" dur="20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000"/>
                            </p:stCondLst>
                            <p:childTnLst>
                              <p:par>
                                <p:cTn id="35" presetID="22" presetClass="entr" presetSubtype="4"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7" grpId="0" build="p"/>
      <p:bldP spid="1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Funcionamento da RAM</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323528" y="3284984"/>
            <a:ext cx="8496944" cy="2952328"/>
          </a:xfrm>
          <a:prstGeom prst="rect">
            <a:avLst/>
          </a:prstGeom>
        </p:spPr>
        <p:txBody>
          <a:bodyPr>
            <a:noAutofit/>
          </a:bodyPr>
          <a:lstStyle/>
          <a:p>
            <a:pPr marL="411480" lvl="0" indent="-342900" algn="just">
              <a:spcBef>
                <a:spcPts val="700"/>
              </a:spcBef>
              <a:buClr>
                <a:schemeClr val="tx2"/>
              </a:buClr>
              <a:buSzPct val="95000"/>
              <a:buFont typeface="Courier New" pitchFamily="49" charset="0"/>
              <a:buChar char="o"/>
              <a:defRPr/>
            </a:pPr>
            <a:r>
              <a:rPr lang="pt-BR" dirty="0" smtClean="0">
                <a:latin typeface="Arial Narrow" pitchFamily="34" charset="0"/>
              </a:rPr>
              <a:t>A memória SRAM, utiliza seis transistores (ou quatro transistores e dois resistores) para formar uma célula de memória.</a:t>
            </a:r>
          </a:p>
          <a:p>
            <a:pPr marL="411480" lvl="0" indent="-342900" algn="just">
              <a:spcBef>
                <a:spcPts val="700"/>
              </a:spcBef>
              <a:buClr>
                <a:schemeClr val="tx2"/>
              </a:buClr>
              <a:buSzPct val="95000"/>
              <a:buFont typeface="Courier New" pitchFamily="49" charset="0"/>
              <a:buChar char="o"/>
              <a:defRPr/>
            </a:pPr>
            <a:r>
              <a:rPr lang="pt-BR" dirty="0" smtClean="0">
                <a:latin typeface="Arial Narrow" pitchFamily="34" charset="0"/>
              </a:rPr>
              <a:t>Dois transistores ficam responsáveis pela tarefa de controle, enquanto que os demais ficam responsáveis pelo armazenamento elétrico (formação do bit).</a:t>
            </a:r>
          </a:p>
          <a:p>
            <a:pPr marL="411480" lvl="0" indent="-342900" algn="just">
              <a:spcBef>
                <a:spcPts val="700"/>
              </a:spcBef>
              <a:buClr>
                <a:schemeClr val="tx2"/>
              </a:buClr>
              <a:buSzPct val="95000"/>
              <a:buFont typeface="Courier New" pitchFamily="49" charset="0"/>
              <a:buChar char="o"/>
              <a:defRPr/>
            </a:pPr>
            <a:r>
              <a:rPr lang="pt-BR" dirty="0" smtClean="0">
                <a:latin typeface="Arial Narrow" pitchFamily="34" charset="0"/>
              </a:rPr>
              <a:t>A vantagem desse esquema é que o </a:t>
            </a:r>
            <a:r>
              <a:rPr lang="pt-BR" i="1" dirty="0" err="1" smtClean="0">
                <a:latin typeface="Arial Narrow" pitchFamily="34" charset="0"/>
              </a:rPr>
              <a:t>refresh</a:t>
            </a:r>
            <a:r>
              <a:rPr lang="pt-BR" dirty="0" smtClean="0">
                <a:latin typeface="Arial Narrow" pitchFamily="34" charset="0"/>
              </a:rPr>
              <a:t> acaba não sendo necessário, fazendo com que a memória SRAM seja mais rápida e consuma menos energia.</a:t>
            </a:r>
          </a:p>
          <a:p>
            <a:pPr marL="411480" lvl="0" indent="-342900" algn="just">
              <a:spcBef>
                <a:spcPts val="700"/>
              </a:spcBef>
              <a:buClr>
                <a:schemeClr val="tx2"/>
              </a:buClr>
              <a:buSzPct val="95000"/>
              <a:buFont typeface="Courier New" pitchFamily="49" charset="0"/>
              <a:buChar char="o"/>
              <a:defRPr/>
            </a:pPr>
            <a:r>
              <a:rPr lang="pt-BR" dirty="0" smtClean="0">
                <a:latin typeface="Arial Narrow" pitchFamily="34" charset="0"/>
              </a:rPr>
              <a:t>Sua fabricação é mais complexa e com mais componentes, possuindo um custo mais elevado. Por isso que sua utilização mais comum em </a:t>
            </a:r>
            <a:r>
              <a:rPr lang="pt-BR" i="1" dirty="0" err="1" smtClean="0">
                <a:latin typeface="Arial Narrow" pitchFamily="34" charset="0"/>
              </a:rPr>
              <a:t>cache</a:t>
            </a:r>
            <a:r>
              <a:rPr lang="pt-BR" dirty="0" smtClean="0">
                <a:latin typeface="Arial Narrow" pitchFamily="34" charset="0"/>
              </a:rPr>
              <a:t>, pois necessita de menor quantidade de memória e componentes.</a:t>
            </a:r>
          </a:p>
          <a:p>
            <a:pPr marL="411480" lvl="0" indent="-342900" algn="just">
              <a:spcBef>
                <a:spcPts val="700"/>
              </a:spcBef>
              <a:buClr>
                <a:schemeClr val="tx2"/>
              </a:buClr>
              <a:buSzPct val="95000"/>
              <a:defRPr/>
            </a:pPr>
            <a:r>
              <a:rPr lang="pt-BR" dirty="0" smtClean="0">
                <a:latin typeface="Arial Narrow" pitchFamily="34" charset="0"/>
              </a:rPr>
              <a:t>		</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20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
        <p:nvSpPr>
          <p:cNvPr id="9" name="Espaço Reservado para Conteúdo 2"/>
          <p:cNvSpPr txBox="1">
            <a:spLocks/>
          </p:cNvSpPr>
          <p:nvPr/>
        </p:nvSpPr>
        <p:spPr>
          <a:xfrm>
            <a:off x="323528" y="1268760"/>
            <a:ext cx="8352928" cy="2144850"/>
          </a:xfrm>
          <a:prstGeom prst="rect">
            <a:avLst/>
          </a:prstGeom>
        </p:spPr>
        <p:txBody>
          <a:bodyPr>
            <a:no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Courier New" pitchFamily="49" charset="0"/>
              <a:buChar char="o"/>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As memórias DRAM são formadas por chips que contém uma quantidade elevadíssima de capacitores e transistores.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Courier New" pitchFamily="49" charset="0"/>
              <a:buChar char="o"/>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Basicamente, um capacitor e um transistor, juntos, formam uma </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célula de memória</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O capacitor armazena</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corrente elétrica por um período e o transistor controla o fluxo dessa corrente.</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Courier New" pitchFamily="49" charset="0"/>
              <a:buChar char="o"/>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Se o capacitor estiver carregado, equivale ao bit 1, caso contrário, equivale a um bit 0.</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20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Tree>
  </p:cSld>
  <p:clrMapOvr>
    <a:masterClrMapping/>
  </p:clrMapOvr>
  <p:transition spd="med">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dirty="0" err="1" smtClean="0">
                <a:ln>
                  <a:noFill/>
                </a:ln>
                <a:solidFill>
                  <a:schemeClr val="tx2">
                    <a:satMod val="200000"/>
                  </a:schemeClr>
                </a:solidFill>
                <a:effectLst/>
                <a:uLnTx/>
                <a:uFillTx/>
                <a:latin typeface="Arial Narrow" pitchFamily="34" charset="0"/>
                <a:ea typeface="+mj-ea"/>
                <a:cs typeface="+mj-cs"/>
              </a:rPr>
              <a:t>Refresh</a:t>
            </a:r>
            <a:r>
              <a:rPr kumimoji="0" lang="pt-BR" sz="40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 capacitores e resistores</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496614" y="1268760"/>
            <a:ext cx="8035826" cy="2520280"/>
          </a:xfrm>
          <a:prstGeom prst="rect">
            <a:avLst/>
          </a:prstGeom>
        </p:spPr>
        <p:txBody>
          <a:bodyPr>
            <a:no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Courier New" pitchFamily="49" charset="0"/>
              <a:buChar char="o"/>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Um dos problemas da RAM é que a informação é mantida por um curto período de tempo.</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Courier New" pitchFamily="49" charset="0"/>
              <a:buChar char="o"/>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Para que não haja perda de dados da memória, um componente do controlador de memória é responsável pela função de </a:t>
            </a:r>
            <a:r>
              <a:rPr kumimoji="0" lang="pt-BR" b="1" i="1" u="none" strike="noStrike" kern="1200" cap="none" spc="0" normalizeH="0" baseline="0" noProof="0" dirty="0" err="1" smtClean="0">
                <a:ln>
                  <a:noFill/>
                </a:ln>
                <a:solidFill>
                  <a:schemeClr val="tx1"/>
                </a:solidFill>
                <a:effectLst/>
                <a:uLnTx/>
                <a:uFillTx/>
                <a:latin typeface="Arial Narrow" pitchFamily="34" charset="0"/>
                <a:ea typeface="+mn-ea"/>
                <a:cs typeface="+mn-cs"/>
              </a:rPr>
              <a:t>refresh</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que consiste em regravar o conteúdo da célula de tempos em tempos. Este processo é realizado milhares de vezes por segundo.</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Courier New" pitchFamily="49" charset="0"/>
              <a:buChar char="o"/>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Os "efeitos colaterais“ disto são</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que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esse processo aumenta o consumo de energia e, por consequência, aumenta o calor gerado</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diminuindo n</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 velocidade de acesso à memória.</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p>
        </p:txBody>
      </p:sp>
      <p:sp>
        <p:nvSpPr>
          <p:cNvPr id="4" name="Espaço Reservado para Conteúdo 2"/>
          <p:cNvSpPr txBox="1">
            <a:spLocks/>
          </p:cNvSpPr>
          <p:nvPr/>
        </p:nvSpPr>
        <p:spPr>
          <a:xfrm>
            <a:off x="467544" y="3717032"/>
            <a:ext cx="8035826" cy="2720914"/>
          </a:xfrm>
          <a:prstGeom prst="rect">
            <a:avLst/>
          </a:prstGeom>
        </p:spPr>
        <p:txBody>
          <a:bodyPr>
            <a:noAutofit/>
          </a:bodyPr>
          <a:lstStyle/>
          <a:p>
            <a:pPr marL="411480" lvl="0" indent="-342900" algn="just">
              <a:spcBef>
                <a:spcPts val="700"/>
              </a:spcBef>
              <a:buClr>
                <a:schemeClr val="tx2"/>
              </a:buClr>
              <a:buSzPct val="95000"/>
              <a:buFont typeface="Wingdings" pitchFamily="2" charset="2"/>
              <a:buChar char="ü"/>
              <a:defRPr/>
            </a:pPr>
            <a:r>
              <a:rPr lang="pt-BR" dirty="0" smtClean="0">
                <a:latin typeface="Arial Narrow" pitchFamily="34" charset="0"/>
              </a:rPr>
              <a:t>Os capacitores são responsáveis por armazenar energia elétrica.</a:t>
            </a:r>
          </a:p>
          <a:p>
            <a:pPr marL="411480" lvl="0" indent="-342900" algn="just">
              <a:spcBef>
                <a:spcPts val="700"/>
              </a:spcBef>
              <a:buClr>
                <a:schemeClr val="tx2"/>
              </a:buClr>
              <a:buSzPct val="95000"/>
              <a:buFont typeface="Wingdings" pitchFamily="2" charset="2"/>
              <a:buChar char="ü"/>
              <a:defRPr/>
            </a:pPr>
            <a:r>
              <a:rPr lang="pt-BR" dirty="0" smtClean="0">
                <a:latin typeface="Arial Narrow" pitchFamily="34" charset="0"/>
              </a:rPr>
              <a:t>Resistores são limitadores do fluxo de cargas elétricas (corrente) por meio da conversão da energia elétrica em energia térmica.</a:t>
            </a:r>
          </a:p>
          <a:p>
            <a:pPr marL="411480" lvl="0" indent="-342900" algn="just">
              <a:spcBef>
                <a:spcPts val="700"/>
              </a:spcBef>
              <a:buClr>
                <a:schemeClr val="tx2"/>
              </a:buClr>
              <a:buSzPct val="95000"/>
              <a:buFont typeface="Wingdings" pitchFamily="2" charset="2"/>
              <a:buChar char="ü"/>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Transistores</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são responsáveis para chaveamento e controle de fluxo.</a:t>
            </a:r>
          </a:p>
          <a:p>
            <a:pPr marL="411480" lvl="0" indent="-342900" algn="just">
              <a:spcBef>
                <a:spcPts val="700"/>
              </a:spcBef>
              <a:buClr>
                <a:schemeClr val="tx2"/>
              </a:buClr>
              <a:buSzPct val="95000"/>
              <a:buFont typeface="Wingdings" pitchFamily="2" charset="2"/>
              <a:buChar char="ü"/>
              <a:defRPr/>
            </a:pPr>
            <a:endParaRPr lang="pt-BR" baseline="0" dirty="0" smtClean="0">
              <a:latin typeface="Arial Narrow" pitchFamily="34" charset="0"/>
            </a:endParaRPr>
          </a:p>
          <a:p>
            <a:pPr marL="411480" indent="-342900" algn="just">
              <a:spcBef>
                <a:spcPts val="700"/>
              </a:spcBef>
              <a:buClr>
                <a:schemeClr val="tx2"/>
              </a:buClr>
              <a:buSzPct val="95000"/>
              <a:buFont typeface="Wingdings" pitchFamily="2" charset="2"/>
              <a:buChar char="Ø"/>
              <a:defRPr/>
            </a:pPr>
            <a:r>
              <a:rPr lang="pt-BR" dirty="0" smtClean="0">
                <a:latin typeface="Arial Narrow" pitchFamily="34" charset="0"/>
              </a:rPr>
              <a:t>Como a utilização e comercialização das memórias DRAM são mais comuns, elas serão o foco a partir de agora nos detalhes do meu trabalho.</a:t>
            </a:r>
          </a:p>
          <a:p>
            <a:pPr marL="411480" lvl="0" indent="-342900" algn="just">
              <a:spcBef>
                <a:spcPts val="700"/>
              </a:spcBef>
              <a:buClr>
                <a:schemeClr val="tx2"/>
              </a:buClr>
              <a:buSzPct val="95000"/>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Tree>
  </p:cSld>
  <p:clrMapOvr>
    <a:masterClrMapping/>
  </p:clrMapOvr>
  <p:transition spd="med">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apacitor Eletrolítico - Eletrônica SerMaker - Arduino, Raspberry,  Impressora 3d, Sensores, Shields e Componentes Eletrônicos."/>
          <p:cNvPicPr>
            <a:picLocks noChangeAspect="1" noChangeArrowheads="1"/>
          </p:cNvPicPr>
          <p:nvPr/>
        </p:nvPicPr>
        <p:blipFill>
          <a:blip r:embed="rId2" cstate="print"/>
          <a:srcRect/>
          <a:stretch>
            <a:fillRect/>
          </a:stretch>
        </p:blipFill>
        <p:spPr bwMode="auto">
          <a:xfrm>
            <a:off x="611560" y="1340768"/>
            <a:ext cx="1929813" cy="1440160"/>
          </a:xfrm>
          <a:prstGeom prst="rect">
            <a:avLst/>
          </a:prstGeom>
          <a:noFill/>
        </p:spPr>
      </p:pic>
      <p:pic>
        <p:nvPicPr>
          <p:cNvPr id="6" name="Picture 4" descr="Frete grátis 1206 smd capacitor 1000p 50v 102k 200 peças|smd capacitor|1206  smd capacitorsmd capacitor 1206 - AliExpress"/>
          <p:cNvPicPr>
            <a:picLocks noChangeAspect="1" noChangeArrowheads="1"/>
          </p:cNvPicPr>
          <p:nvPr/>
        </p:nvPicPr>
        <p:blipFill>
          <a:blip r:embed="rId3" cstate="print"/>
          <a:srcRect/>
          <a:stretch>
            <a:fillRect/>
          </a:stretch>
        </p:blipFill>
        <p:spPr bwMode="auto">
          <a:xfrm>
            <a:off x="611560" y="4545448"/>
            <a:ext cx="1440160" cy="1475840"/>
          </a:xfrm>
          <a:prstGeom prst="rect">
            <a:avLst/>
          </a:prstGeom>
          <a:noFill/>
        </p:spPr>
      </p:pic>
      <p:pic>
        <p:nvPicPr>
          <p:cNvPr id="7" name="Picture 6" descr="Resistor SMD 1R5 Ohms - 1206 - 1/4W - 5% Precisão"/>
          <p:cNvPicPr>
            <a:picLocks noChangeAspect="1" noChangeArrowheads="1"/>
          </p:cNvPicPr>
          <p:nvPr/>
        </p:nvPicPr>
        <p:blipFill>
          <a:blip r:embed="rId4" cstate="print"/>
          <a:srcRect/>
          <a:stretch>
            <a:fillRect/>
          </a:stretch>
        </p:blipFill>
        <p:spPr bwMode="auto">
          <a:xfrm>
            <a:off x="7020272" y="4581127"/>
            <a:ext cx="1440160" cy="1440161"/>
          </a:xfrm>
          <a:prstGeom prst="rect">
            <a:avLst/>
          </a:prstGeom>
          <a:noFill/>
        </p:spPr>
      </p:pic>
      <p:pic>
        <p:nvPicPr>
          <p:cNvPr id="8" name="Picture 8" descr="Resistor 1K 5% (1/4W) - Saravati Materiais Técnicos"/>
          <p:cNvPicPr>
            <a:picLocks noChangeAspect="1" noChangeArrowheads="1"/>
          </p:cNvPicPr>
          <p:nvPr/>
        </p:nvPicPr>
        <p:blipFill>
          <a:blip r:embed="rId5" cstate="print"/>
          <a:srcRect/>
          <a:stretch>
            <a:fillRect/>
          </a:stretch>
        </p:blipFill>
        <p:spPr bwMode="auto">
          <a:xfrm>
            <a:off x="7092280" y="1340768"/>
            <a:ext cx="1368152" cy="1368152"/>
          </a:xfrm>
          <a:prstGeom prst="rect">
            <a:avLst/>
          </a:prstGeom>
          <a:noFill/>
        </p:spPr>
      </p:pic>
      <p:pic>
        <p:nvPicPr>
          <p:cNvPr id="9" name="Picture 10" descr="Componente eletrônico SMD imagem de stock. Imagem de transistor - 93387791"/>
          <p:cNvPicPr>
            <a:picLocks noChangeAspect="1" noChangeArrowheads="1"/>
          </p:cNvPicPr>
          <p:nvPr/>
        </p:nvPicPr>
        <p:blipFill>
          <a:blip r:embed="rId6" cstate="print"/>
          <a:srcRect/>
          <a:stretch>
            <a:fillRect/>
          </a:stretch>
        </p:blipFill>
        <p:spPr bwMode="auto">
          <a:xfrm>
            <a:off x="2771800" y="2641412"/>
            <a:ext cx="3960440" cy="2227748"/>
          </a:xfrm>
          <a:prstGeom prst="rect">
            <a:avLst/>
          </a:prstGeom>
          <a:noFill/>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0-#ppt_w/2"/>
                                          </p:val>
                                        </p:tav>
                                        <p:tav tm="100000">
                                          <p:val>
                                            <p:strVal val="#ppt_x"/>
                                          </p:val>
                                        </p:tav>
                                      </p:tavLst>
                                    </p:anim>
                                    <p:anim calcmode="lin" valueType="num">
                                      <p:cBhvr additive="base">
                                        <p:cTn id="12"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000" fill="hold"/>
                                        <p:tgtEl>
                                          <p:spTgt spid="8"/>
                                        </p:tgtEl>
                                        <p:attrNameLst>
                                          <p:attrName>ppt_x</p:attrName>
                                        </p:attrNameLst>
                                      </p:cBhvr>
                                      <p:tavLst>
                                        <p:tav tm="0">
                                          <p:val>
                                            <p:strVal val="1+#ppt_w/2"/>
                                          </p:val>
                                        </p:tav>
                                        <p:tav tm="100000">
                                          <p:val>
                                            <p:strVal val="#ppt_x"/>
                                          </p:val>
                                        </p:tav>
                                      </p:tavLst>
                                    </p:anim>
                                    <p:anim calcmode="lin" valueType="num">
                                      <p:cBhvr additive="base">
                                        <p:cTn id="18" dur="20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1+#ppt_w/2"/>
                                          </p:val>
                                        </p:tav>
                                        <p:tav tm="100000">
                                          <p:val>
                                            <p:strVal val="#ppt_x"/>
                                          </p:val>
                                        </p:tav>
                                      </p:tavLst>
                                    </p:anim>
                                    <p:anim calcmode="lin" valueType="num">
                                      <p:cBhvr additive="base">
                                        <p:cTn id="22"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CAS e RAS</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928662" y="4941168"/>
            <a:ext cx="7772400" cy="1559666"/>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O cruzamento de uma certa linha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wordline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com uma determinada coluna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bitline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forma o que conhecemos como endereço de memória.</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Para acessar o endereço de uma posição na memória, o controlador obtém o seu valor de coluna (</a:t>
            </a: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CAS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lang="pt-BR" dirty="0" smtClean="0">
                <a:latin typeface="Arial Narrow" pitchFamily="34" charset="0"/>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Column</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Address</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Strobe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e o seu valor de linha (</a:t>
            </a: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RAS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Row</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Address</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Strobe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pic>
        <p:nvPicPr>
          <p:cNvPr id="15" name="Imagem 14"/>
          <p:cNvPicPr/>
          <p:nvPr/>
        </p:nvPicPr>
        <p:blipFill>
          <a:blip r:embed="rId2" cstate="print"/>
          <a:srcRect/>
          <a:stretch>
            <a:fillRect/>
          </a:stretch>
        </p:blipFill>
        <p:spPr bwMode="auto">
          <a:xfrm>
            <a:off x="1259632" y="1484784"/>
            <a:ext cx="2160240" cy="3096344"/>
          </a:xfrm>
          <a:prstGeom prst="rect">
            <a:avLst/>
          </a:prstGeom>
          <a:noFill/>
          <a:ln w="9525">
            <a:noFill/>
            <a:miter lim="800000"/>
            <a:headEnd/>
            <a:tailEnd/>
          </a:ln>
        </p:spPr>
      </p:pic>
      <p:sp>
        <p:nvSpPr>
          <p:cNvPr id="5" name="Espaço Reservado para Conteúdo 2"/>
          <p:cNvSpPr txBox="1">
            <a:spLocks/>
          </p:cNvSpPr>
          <p:nvPr/>
        </p:nvSpPr>
        <p:spPr>
          <a:xfrm>
            <a:off x="3563888" y="1700808"/>
            <a:ext cx="5112568" cy="2880320"/>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O processador armazena na memória RAM as informações com os quais trabalha, portanto, a todo momento ocorrem operações de gravação, eliminação e acesso aos dados são realizadas.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Esse trabalho todo é possível graças ao trabalho de um circuito chamado </a:t>
            </a:r>
            <a:r>
              <a:rPr kumimoji="0" lang="pt-BR" b="1" i="1" u="none" strike="noStrike" kern="1200" cap="none" spc="0" normalizeH="0" baseline="0" noProof="0" dirty="0" smtClean="0">
                <a:ln>
                  <a:noFill/>
                </a:ln>
                <a:solidFill>
                  <a:schemeClr val="tx1"/>
                </a:solidFill>
                <a:effectLst/>
                <a:uLnTx/>
                <a:uFillTx/>
                <a:latin typeface="Arial Narrow" pitchFamily="34" charset="0"/>
                <a:ea typeface="+mn-ea"/>
                <a:cs typeface="+mn-cs"/>
              </a:rPr>
              <a:t>controlador de memória</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t>
            </a:r>
          </a:p>
          <a:p>
            <a:pPr marL="411480" indent="-342900" algn="just">
              <a:spcBef>
                <a:spcPts val="700"/>
              </a:spcBef>
              <a:buClr>
                <a:schemeClr val="tx2"/>
              </a:buClr>
              <a:buSzPct val="95000"/>
              <a:buFont typeface="Wingdings" pitchFamily="2" charset="2"/>
              <a:buChar char="q"/>
              <a:defRPr/>
            </a:pPr>
            <a:r>
              <a:rPr lang="pt-BR" dirty="0" smtClean="0">
                <a:latin typeface="Arial Narrow" pitchFamily="34" charset="0"/>
              </a:rPr>
              <a:t>Para facilitar a realização dessas operações, as células de memória são organizadas em uma espécie de matriz.</a:t>
            </a: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2000"/>
                                        <p:tgtEl>
                                          <p:spTgt spid="5">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fade">
                                      <p:cBhvr>
                                        <p:cTn id="20" dur="2000"/>
                                        <p:tgtEl>
                                          <p:spTgt spid="14">
                                            <p:txEl>
                                              <p:pRg st="0" end="0"/>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20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Timings de memória – Temporização e latência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467544" y="2420888"/>
            <a:ext cx="8233518" cy="3024336"/>
          </a:xfrm>
          <a:prstGeom prst="rect">
            <a:avLst/>
          </a:prstGeom>
        </p:spPr>
        <p:txBody>
          <a:bodyPr>
            <a:no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Os parâmetros de temporização e latência indicam quanto tempo o controlador de memória gasta com as operações de leitura e escrita.</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Quanto menor esses valores, mais rápidas são as operações.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Quando surge o tópico de desempenho da memória, a maioria das pessoas geralmente pensam na velocidade de um módulo de memória.</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lang="pt-BR" dirty="0" smtClean="0">
                <a:latin typeface="Arial Narrow" pitchFamily="34" charset="0"/>
              </a:rPr>
              <a:t>Onde </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 velocidade do módulo é uma medida, capacidade de transferir dados, como: DDR2 800 MHz, DDR3 1.600 MHz e DDR4 2.400 MHz.</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Os timings, por sua vez, determinam a rapidez com que a sua memória pode responder às solicitações para executar ações.</a:t>
            </a:r>
            <a:endParaRPr lang="pt-BR" dirty="0" smtClean="0">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Timings de memória – Temporização e latência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928662" y="3501008"/>
            <a:ext cx="7772400" cy="2592288"/>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Quando olhamos para os timings de memória, eles são normalmente exibidos em formato numérico; 9-9-9-24 é um exemplo de timing de memória DDR3 genérica.</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Os tempos são mais comumente divididos em quatro valores: latência CAS (CL), atraso linha-coluna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tRCD</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tempo de pré-carga de linha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tRP</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e tempo ativo de linha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tRAS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Se notarem, na tabela acima tem o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tRAS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ausente para DDR4, isso ocorre porque esse valor foi mesclado em outro número com a nova tecnologia de memória, por isso não é mais relevante.</a:t>
            </a:r>
          </a:p>
        </p:txBody>
      </p:sp>
      <p:pic>
        <p:nvPicPr>
          <p:cNvPr id="15" name="Imagem 14"/>
          <p:cNvPicPr/>
          <p:nvPr/>
        </p:nvPicPr>
        <p:blipFill>
          <a:blip r:embed="rId2" cstate="print"/>
          <a:srcRect/>
          <a:stretch>
            <a:fillRect/>
          </a:stretch>
        </p:blipFill>
        <p:spPr bwMode="auto">
          <a:xfrm>
            <a:off x="2051720" y="1340768"/>
            <a:ext cx="4968552" cy="2016224"/>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00034" y="1214422"/>
            <a:ext cx="4500594" cy="315041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3929058" y="2616473"/>
            <a:ext cx="4714908" cy="3955799"/>
          </a:xfrm>
          <a:prstGeom prst="rect">
            <a:avLst/>
          </a:prstGeom>
          <a:noFill/>
          <a:ln w="9525">
            <a:noFill/>
            <a:miter lim="800000"/>
            <a:headEnd/>
            <a:tailEnd/>
          </a:ln>
          <a:effectLst/>
        </p:spPr>
      </p:pic>
      <p:sp>
        <p:nvSpPr>
          <p:cNvPr id="5" name="Retângulo 4"/>
          <p:cNvSpPr/>
          <p:nvPr/>
        </p:nvSpPr>
        <p:spPr>
          <a:xfrm>
            <a:off x="0" y="142852"/>
            <a:ext cx="9144000" cy="923330"/>
          </a:xfrm>
          <a:prstGeom prst="rect">
            <a:avLst/>
          </a:prstGeom>
          <a:noFill/>
        </p:spPr>
        <p:txBody>
          <a:bodyPr wrap="square" lIns="91440" tIns="45720" rIns="91440" bIns="45720">
            <a:spAutoFit/>
          </a:bodyPr>
          <a:lstStyle/>
          <a:p>
            <a:pPr algn="ctr"/>
            <a:r>
              <a:rPr lang="pt-BR"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Conteúdo</a:t>
            </a:r>
            <a:endParaRPr lang="pt-B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up)">
                                      <p:cBhvr>
                                        <p:cTn id="7" dur="2000"/>
                                        <p:tgtEl>
                                          <p:spTgt spid="1027"/>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wipe(right)">
                                      <p:cBhvr>
                                        <p:cTn id="1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p:cNvPicPr/>
          <p:nvPr/>
        </p:nvPicPr>
        <p:blipFill>
          <a:blip r:embed="rId2" cstate="print"/>
          <a:srcRect/>
          <a:stretch>
            <a:fillRect/>
          </a:stretch>
        </p:blipFill>
        <p:spPr bwMode="auto">
          <a:xfrm>
            <a:off x="1475656" y="2204864"/>
            <a:ext cx="6408712" cy="25922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Timings de memória – Temporização e latência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683568" y="1916832"/>
            <a:ext cx="7848872" cy="2160240"/>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O timing mais amplamente reconhecido para memória seria latência CAS.</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Antigamente </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esse valor era sinônimo de desempenho.</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 maioria pensaria que quanto menor essa latência, maior desempenho, pois esse valor se refere à capacidade da sua memória de responder rapidamente a novas informações. Isso não é totalmente exato, pois os tipos de memória mais recentes normalmente têm tempos de latência CAS muito mais altos do que seus equivalentes mais antigos.</a:t>
            </a:r>
          </a:p>
          <a:p>
            <a:pPr marL="411480" lvl="0" indent="-342900">
              <a:spcBef>
                <a:spcPts val="700"/>
              </a:spcBef>
              <a:buClr>
                <a:schemeClr val="tx2"/>
              </a:buClr>
              <a:buSzPct val="95000"/>
              <a:buFont typeface="Wingdings" pitchFamily="2" charset="2"/>
              <a:buChar char="q"/>
              <a:defRPr/>
            </a:pPr>
            <a:endParaRPr lang="pt-BR" dirty="0" smtClean="0">
              <a:latin typeface="Arial Narrow" pitchFamily="34" charset="0"/>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
        <p:nvSpPr>
          <p:cNvPr id="7" name="Espaço Reservado para Conteúdo 2"/>
          <p:cNvSpPr txBox="1">
            <a:spLocks/>
          </p:cNvSpPr>
          <p:nvPr/>
        </p:nvSpPr>
        <p:spPr>
          <a:xfrm>
            <a:off x="683568" y="4221088"/>
            <a:ext cx="7848872" cy="1728192"/>
          </a:xfrm>
          <a:prstGeom prst="rect">
            <a:avLst/>
          </a:prstGeom>
        </p:spPr>
        <p:txBody>
          <a:bodyPr>
            <a:normAutofit/>
          </a:bodyPr>
          <a:lstStyle/>
          <a:p>
            <a:pPr marL="411480" lvl="0" indent="-342900" algn="just">
              <a:spcBef>
                <a:spcPts val="700"/>
              </a:spcBef>
              <a:buClr>
                <a:schemeClr val="tx2"/>
              </a:buClr>
              <a:buSzPct val="95000"/>
              <a:buFont typeface="Wingdings" pitchFamily="2" charset="2"/>
              <a:buChar char="q"/>
              <a:defRPr/>
            </a:pPr>
            <a:r>
              <a:rPr lang="pt-BR" dirty="0" smtClean="0">
                <a:latin typeface="Arial Narrow" pitchFamily="34" charset="0"/>
              </a:rPr>
              <a:t>Então por que os novos tipos de memória têm tempos de latência mais lentos? </a:t>
            </a:r>
          </a:p>
          <a:p>
            <a:pPr marL="411480" lvl="0" indent="-342900" algn="just">
              <a:spcBef>
                <a:spcPts val="700"/>
              </a:spcBef>
              <a:buClr>
                <a:schemeClr val="tx2"/>
              </a:buClr>
              <a:buSzPct val="95000"/>
              <a:buFont typeface="Wingdings" pitchFamily="2" charset="2"/>
              <a:buChar char="q"/>
              <a:defRPr/>
            </a:pPr>
            <a:r>
              <a:rPr lang="pt-BR" dirty="0" smtClean="0">
                <a:latin typeface="Arial Narrow" pitchFamily="34" charset="0"/>
              </a:rPr>
              <a:t>Existe um atributo chamado tempo de ciclo do relógio, esta é uma medição que reflete a rapidez com que a memória pode estar pronta para um novo conjunto de comandos. Novas memórias como DDR4, têm tempos de ciclo de relógio significativamente mais rápidos do que tecnologias mais antigas.</a:t>
            </a:r>
          </a:p>
        </p:txBody>
      </p:sp>
    </p:spTree>
  </p:cSld>
  <p:clrMapOvr>
    <a:masterClrMapping/>
  </p:clrMapOvr>
  <p:transition spd="med">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Timings de memória – Temporização e latência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467544" y="1916832"/>
            <a:ext cx="4320480" cy="3312368"/>
          </a:xfrm>
          <a:prstGeom prst="rect">
            <a:avLst/>
          </a:prstGeom>
        </p:spPr>
        <p:txBody>
          <a:bodyPr>
            <a:normAutofit lnSpcReduction="10000"/>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Na maioria dos casos, não devemos nos preocupar com os timings de memória. A única exceção a essa regra é ao comprar peças de alta performance para sistemas personalizados.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Algumas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CPUs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são limitadas pela velocidade da memória e latências que suportarão, por isso é sempre uma boa ideia verificar a velocidade máxima da memória que sua CPU suportará, antes de emparelhá-la com qualquer memória de ponta.</a:t>
            </a:r>
          </a:p>
        </p:txBody>
      </p:sp>
      <p:pic>
        <p:nvPicPr>
          <p:cNvPr id="15" name="Imagem 14"/>
          <p:cNvPicPr/>
          <p:nvPr/>
        </p:nvPicPr>
        <p:blipFill>
          <a:blip r:embed="rId2" cstate="print"/>
          <a:srcRect/>
          <a:stretch>
            <a:fillRect/>
          </a:stretch>
        </p:blipFill>
        <p:spPr bwMode="auto">
          <a:xfrm>
            <a:off x="5004048" y="1412776"/>
            <a:ext cx="3744416" cy="4032448"/>
          </a:xfrm>
          <a:prstGeom prst="rect">
            <a:avLst/>
          </a:prstGeom>
          <a:noFill/>
          <a:ln w="9525">
            <a:noFill/>
            <a:miter lim="800000"/>
            <a:headEnd/>
            <a:tailEnd/>
          </a:ln>
        </p:spPr>
      </p:pic>
      <p:sp>
        <p:nvSpPr>
          <p:cNvPr id="16" name="CaixaDeTexto 15"/>
          <p:cNvSpPr txBox="1"/>
          <p:nvPr/>
        </p:nvSpPr>
        <p:spPr>
          <a:xfrm>
            <a:off x="323528" y="5661248"/>
            <a:ext cx="8424936" cy="1092607"/>
          </a:xfrm>
          <a:prstGeom prst="rect">
            <a:avLst/>
          </a:prstGeom>
          <a:noFill/>
        </p:spPr>
        <p:txBody>
          <a:bodyPr wrap="square" rtlCol="0">
            <a:spAutoFit/>
          </a:bodyPr>
          <a:lstStyle/>
          <a:p>
            <a:pPr algn="just"/>
            <a:r>
              <a:rPr lang="pt-BR" dirty="0" smtClean="0">
                <a:latin typeface="Arial Narrow" pitchFamily="34" charset="0"/>
              </a:rPr>
              <a:t>               Esses parâmetros costumam ser informados pelo fabricante em uma etiqueta colada ao “pente” de memória. Quando isso não ocorre, é possível obter essa informação através de softwares específicos (como o gratuito </a:t>
            </a:r>
            <a:r>
              <a:rPr lang="pt-BR" i="1" dirty="0" smtClean="0">
                <a:latin typeface="Arial Narrow" pitchFamily="34" charset="0"/>
              </a:rPr>
              <a:t>CPU-Z</a:t>
            </a:r>
            <a:r>
              <a:rPr lang="pt-BR" dirty="0" smtClean="0">
                <a:latin typeface="Arial Narrow" pitchFamily="34" charset="0"/>
              </a:rPr>
              <a:t>, para </a:t>
            </a:r>
            <a:r>
              <a:rPr lang="pt-BR" i="1" dirty="0" smtClean="0">
                <a:latin typeface="Arial Narrow" pitchFamily="34" charset="0"/>
              </a:rPr>
              <a:t>Windows</a:t>
            </a:r>
            <a:r>
              <a:rPr lang="pt-BR" dirty="0" smtClean="0">
                <a:latin typeface="Arial Narrow" pitchFamily="34" charset="0"/>
              </a:rPr>
              <a:t>) ou mesmo pelo setup do </a:t>
            </a:r>
            <a:r>
              <a:rPr lang="pt-BR" i="1" dirty="0" smtClean="0">
                <a:latin typeface="Arial Narrow" pitchFamily="34" charset="0"/>
              </a:rPr>
              <a:t>BIOS</a:t>
            </a:r>
            <a:r>
              <a:rPr lang="pt-BR" dirty="0" smtClean="0">
                <a:latin typeface="Arial Narrow" pitchFamily="34" charset="0"/>
              </a:rPr>
              <a:t>.</a:t>
            </a:r>
          </a:p>
          <a:p>
            <a:endParaRPr lang="pt-BR" sz="1100" dirty="0">
              <a:latin typeface="Arial Narrow" pitchFamily="34" charset="0"/>
            </a:endParaRPr>
          </a:p>
        </p:txBody>
      </p:sp>
      <p:pic>
        <p:nvPicPr>
          <p:cNvPr id="6" name="Imagem 5"/>
          <p:cNvPicPr/>
          <p:nvPr/>
        </p:nvPicPr>
        <p:blipFill>
          <a:blip r:embed="rId3" cstate="print"/>
          <a:srcRect/>
          <a:stretch>
            <a:fillRect/>
          </a:stretch>
        </p:blipFill>
        <p:spPr bwMode="auto">
          <a:xfrm>
            <a:off x="3131840" y="2204864"/>
            <a:ext cx="2896501" cy="2888252"/>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2000"/>
                                        <p:tgtEl>
                                          <p:spTgt spid="14">
                                            <p:txEl>
                                              <p:pRg st="1" end="1"/>
                                            </p:txEl>
                                          </p:spTgt>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 calcmode="lin" valueType="num">
                                      <p:cBhvr additive="base">
                                        <p:cTn id="21" dur="20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12"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2000" fill="hold"/>
                                        <p:tgtEl>
                                          <p:spTgt spid="6"/>
                                        </p:tgtEl>
                                        <p:attrNameLst>
                                          <p:attrName>ppt_x</p:attrName>
                                        </p:attrNameLst>
                                      </p:cBhvr>
                                      <p:tavLst>
                                        <p:tav tm="0">
                                          <p:val>
                                            <p:strVal val="0-#ppt_w/2"/>
                                          </p:val>
                                        </p:tav>
                                        <p:tav tm="100000">
                                          <p:val>
                                            <p:strVal val="#ppt_x"/>
                                          </p:val>
                                        </p:tav>
                                      </p:tavLst>
                                    </p:anim>
                                    <p:anim calcmode="lin" valueType="num">
                                      <p:cBhvr additive="base">
                                        <p:cTn id="27"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Tensão de consumo</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539552" y="2060848"/>
            <a:ext cx="8208912" cy="3600400"/>
          </a:xfrm>
          <a:prstGeom prst="rect">
            <a:avLst/>
          </a:prstGeom>
        </p:spPr>
        <p:txBody>
          <a:bodyPr>
            <a:no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As memórias são um dos componentes que menos consomem energia.</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Módulos de memória DDR2, em geral exigem entre 1,8 V e 2,5 V, é possível encontrar módulo de memória DDR3 cuja exigência é de 1,5 V, módulos de memória antigos exigiam cerca de 5 V.</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endParaRPr lang="pt-BR" dirty="0" smtClean="0">
              <a:latin typeface="Arial Narrow" pitchFamily="34" charset="0"/>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Algumas pessoas com bastante conhecimento no assunto fazem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overclock</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nas memórias aumentando sua tensão de consumo. Com esse ajuste, quando dentro de certos limites, é possível obter níveis maiores de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clock</a:t>
            </a:r>
            <a:r>
              <a:rPr lang="pt-BR" dirty="0" smtClean="0">
                <a:latin typeface="Arial Narrow" pitchFamily="34" charset="0"/>
              </a:rPr>
              <a:t>.</a:t>
            </a: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
        <p:nvSpPr>
          <p:cNvPr id="7" name="CaixaDeTexto 6"/>
          <p:cNvSpPr txBox="1"/>
          <p:nvPr/>
        </p:nvSpPr>
        <p:spPr>
          <a:xfrm>
            <a:off x="683568" y="5805264"/>
            <a:ext cx="7848872" cy="646331"/>
          </a:xfrm>
          <a:prstGeom prst="rect">
            <a:avLst/>
          </a:prstGeom>
          <a:noFill/>
        </p:spPr>
        <p:txBody>
          <a:bodyPr wrap="square" rtlCol="0">
            <a:spAutoFit/>
          </a:bodyPr>
          <a:lstStyle/>
          <a:p>
            <a:pPr algn="just"/>
            <a:r>
              <a:rPr lang="pt-BR" b="1" i="1" dirty="0" err="1" smtClean="0">
                <a:latin typeface="Arial Narrow" pitchFamily="34" charset="0"/>
              </a:rPr>
              <a:t>Overclock</a:t>
            </a:r>
            <a:r>
              <a:rPr lang="pt-BR" b="1" dirty="0" smtClean="0">
                <a:latin typeface="Arial Narrow" pitchFamily="34" charset="0"/>
              </a:rPr>
              <a:t> </a:t>
            </a:r>
            <a:r>
              <a:rPr lang="pt-BR" dirty="0" smtClean="0">
                <a:latin typeface="Arial Narrow" pitchFamily="34" charset="0"/>
              </a:rPr>
              <a:t>é um método que permite aumentar a taxa de </a:t>
            </a:r>
            <a:r>
              <a:rPr lang="pt-BR" i="1" dirty="0" err="1" smtClean="0">
                <a:latin typeface="Arial Narrow" pitchFamily="34" charset="0"/>
              </a:rPr>
              <a:t>clock</a:t>
            </a:r>
            <a:r>
              <a:rPr lang="pt-BR" dirty="0" smtClean="0">
                <a:latin typeface="Arial Narrow" pitchFamily="34" charset="0"/>
              </a:rPr>
              <a:t> do processador para fazer com que ele execute mais operações por segundo.</a:t>
            </a:r>
            <a:endParaRPr lang="pt-BR"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1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left)">
                                      <p:cBhvr>
                                        <p:cTn id="12" dur="10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left)">
                                      <p:cBhvr>
                                        <p:cTn id="17" dur="1000"/>
                                        <p:tgtEl>
                                          <p:spTgt spid="14">
                                            <p:txEl>
                                              <p:pRg st="4" end="4"/>
                                            </p:txEl>
                                          </p:spTgt>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SPD</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5" name="Espaço Reservado para Conteúdo 2"/>
          <p:cNvSpPr txBox="1">
            <a:spLocks/>
          </p:cNvSpPr>
          <p:nvPr/>
        </p:nvSpPr>
        <p:spPr>
          <a:xfrm>
            <a:off x="3563888" y="4077072"/>
            <a:ext cx="5184576" cy="2592288"/>
          </a:xfrm>
          <a:prstGeom prst="rect">
            <a:avLst/>
          </a:prstGeom>
        </p:spPr>
        <p:txBody>
          <a:bodyPr vert="horz">
            <a:noAutofit/>
          </a:bodyPr>
          <a:lstStyle/>
          <a:p>
            <a:pPr algn="just"/>
            <a:r>
              <a:rPr lang="pt-BR" dirty="0" smtClean="0">
                <a:latin typeface="Arial Narrow" pitchFamily="34" charset="0"/>
              </a:rPr>
              <a:t>Algumas vezes, essa configuração é indicada por algo relacionado ao SPD, como mostra a imagem ao lado:</a:t>
            </a:r>
          </a:p>
          <a:p>
            <a:pPr algn="just"/>
            <a:endParaRPr lang="pt-BR" dirty="0" smtClean="0">
              <a:latin typeface="Arial Narrow" pitchFamily="34" charset="0"/>
            </a:endParaRPr>
          </a:p>
          <a:p>
            <a:pPr algn="just"/>
            <a:r>
              <a:rPr lang="pt-BR" dirty="0" smtClean="0">
                <a:latin typeface="Arial Narrow" pitchFamily="34" charset="0"/>
              </a:rPr>
              <a:t>“Selecione o método de programação de frequência da memória DRAM. Se for automático, a velocidade da DRAM será baseada no SPD. Se limite, a velocidade da DRAM não excederá o valor especificado. Se manual, a DRAM especificada será programada independentemente do SPD”</a:t>
            </a:r>
            <a:endParaRPr kumimoji="0" lang="pt-BR" b="0" i="0" u="none" strike="noStrike" kern="1200" cap="none" spc="0" normalizeH="0" baseline="0" noProof="0" dirty="0" smtClean="0">
              <a:ln>
                <a:noFill/>
              </a:ln>
              <a:solidFill>
                <a:schemeClr val="tx1"/>
              </a:solidFill>
              <a:effectLst/>
              <a:uLnTx/>
              <a:uFillTx/>
              <a:latin typeface="Arial Narrow" pitchFamily="34" charset="0"/>
            </a:endParaRPr>
          </a:p>
        </p:txBody>
      </p:sp>
      <p:pic>
        <p:nvPicPr>
          <p:cNvPr id="16" name="Imagem 15"/>
          <p:cNvPicPr/>
          <p:nvPr/>
        </p:nvPicPr>
        <p:blipFill>
          <a:blip r:embed="rId2" cstate="print"/>
          <a:srcRect/>
          <a:stretch>
            <a:fillRect/>
          </a:stretch>
        </p:blipFill>
        <p:spPr bwMode="auto">
          <a:xfrm>
            <a:off x="323528" y="4221088"/>
            <a:ext cx="2880320" cy="2376264"/>
          </a:xfrm>
          <a:prstGeom prst="rect">
            <a:avLst/>
          </a:prstGeom>
          <a:noFill/>
          <a:ln w="9525">
            <a:noFill/>
            <a:miter lim="800000"/>
            <a:headEnd/>
            <a:tailEnd/>
          </a:ln>
        </p:spPr>
      </p:pic>
      <p:pic>
        <p:nvPicPr>
          <p:cNvPr id="17" name="Imagem 16"/>
          <p:cNvPicPr/>
          <p:nvPr/>
        </p:nvPicPr>
        <p:blipFill>
          <a:blip r:embed="rId3" cstate="print"/>
          <a:srcRect/>
          <a:stretch>
            <a:fillRect/>
          </a:stretch>
        </p:blipFill>
        <p:spPr bwMode="auto">
          <a:xfrm>
            <a:off x="6732240" y="2060848"/>
            <a:ext cx="1872208" cy="1368152"/>
          </a:xfrm>
          <a:prstGeom prst="rect">
            <a:avLst/>
          </a:prstGeom>
          <a:noFill/>
          <a:ln w="9525">
            <a:noFill/>
            <a:miter lim="800000"/>
            <a:headEnd/>
            <a:tailEnd/>
          </a:ln>
        </p:spPr>
      </p:pic>
      <p:sp>
        <p:nvSpPr>
          <p:cNvPr id="8" name="Espaço Reservado para Conteúdo 2"/>
          <p:cNvSpPr txBox="1">
            <a:spLocks/>
          </p:cNvSpPr>
          <p:nvPr/>
        </p:nvSpPr>
        <p:spPr>
          <a:xfrm>
            <a:off x="755576" y="1340768"/>
            <a:ext cx="5832648" cy="2880320"/>
          </a:xfrm>
          <a:prstGeom prst="rect">
            <a:avLst/>
          </a:prstGeom>
        </p:spPr>
        <p:txBody>
          <a:bodyPr vert="horz">
            <a:noAutofit/>
          </a:bodyPr>
          <a:lstStyle/>
          <a:p>
            <a:pPr algn="just">
              <a:buFont typeface="Wingdings" pitchFamily="2" charset="2"/>
              <a:buChar char="q"/>
            </a:pPr>
            <a:r>
              <a:rPr lang="pt-BR" dirty="0" smtClean="0">
                <a:latin typeface="Arial Narrow" pitchFamily="34" charset="0"/>
              </a:rPr>
              <a:t>	O SPD é um pequeno chip (geralmente do tipo EEPROM) inserido nos módulos de memória que contém diversas informações sobre as especificações do dispositivo, como tipo (DDR, DDR2, </a:t>
            </a:r>
            <a:r>
              <a:rPr lang="pt-BR" dirty="0" err="1" smtClean="0">
                <a:latin typeface="Arial Narrow" pitchFamily="34" charset="0"/>
              </a:rPr>
              <a:t>etc</a:t>
            </a:r>
            <a:r>
              <a:rPr lang="pt-BR" dirty="0" smtClean="0">
                <a:latin typeface="Arial Narrow" pitchFamily="34" charset="0"/>
              </a:rPr>
              <a:t>), tensão, temporização/latência, fabricante, número de série, etc.</a:t>
            </a:r>
          </a:p>
          <a:p>
            <a:pPr algn="just">
              <a:buFont typeface="Wingdings" pitchFamily="2" charset="2"/>
              <a:buChar char="q"/>
            </a:pPr>
            <a:r>
              <a:rPr lang="pt-BR" dirty="0" smtClean="0">
                <a:latin typeface="Arial Narrow" pitchFamily="34" charset="0"/>
              </a:rPr>
              <a:t>	Muitas placas-mãe contam com um setup de BIOS que permite uma série de ajustes de configuração. Nesses casos, um usuário experiente pode definir os parâmetros da memória, no entanto, quem não quiser ter esse trabalho, pode manter a configuração padrão.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2000"/>
                                        <p:tgtEl>
                                          <p:spTgt spid="8">
                                            <p:txEl>
                                              <p:pRg st="0" end="0"/>
                                            </p:txEl>
                                          </p:spTgt>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down)">
                                      <p:cBhvr>
                                        <p:cTn id="11" dur="20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2"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2000" fill="hold"/>
                                        <p:tgtEl>
                                          <p:spTgt spid="17"/>
                                        </p:tgtEl>
                                        <p:attrNameLst>
                                          <p:attrName>ppt_x</p:attrName>
                                        </p:attrNameLst>
                                      </p:cBhvr>
                                      <p:tavLst>
                                        <p:tav tm="0">
                                          <p:val>
                                            <p:strVal val="0-#ppt_w/2"/>
                                          </p:val>
                                        </p:tav>
                                        <p:tav tm="100000">
                                          <p:val>
                                            <p:strVal val="#ppt_x"/>
                                          </p:val>
                                        </p:tav>
                                      </p:tavLst>
                                    </p:anim>
                                    <p:anim calcmode="lin" valueType="num">
                                      <p:cBhvr additive="base">
                                        <p:cTn id="17" dur="2000" fill="hold"/>
                                        <p:tgtEl>
                                          <p:spTgt spid="17"/>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2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down)">
                                      <p:cBhvr>
                                        <p:cTn id="26" dur="1000"/>
                                        <p:tgtEl>
                                          <p:spTgt spid="15">
                                            <p:txEl>
                                              <p:pRg st="0" end="0"/>
                                            </p:txEl>
                                          </p:spTgt>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15">
                                            <p:txEl>
                                              <p:pRg st="2" end="2"/>
                                            </p:txEl>
                                          </p:spTgt>
                                        </p:tgtEl>
                                        <p:attrNameLst>
                                          <p:attrName>style.visibility</p:attrName>
                                        </p:attrNameLst>
                                      </p:cBhvr>
                                      <p:to>
                                        <p:strVal val="visible"/>
                                      </p:to>
                                    </p:set>
                                    <p:animEffect transition="in" filter="wipe(down)">
                                      <p:cBhvr>
                                        <p:cTn id="30" dur="20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Encapsulamento</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323528" y="1340768"/>
            <a:ext cx="8568952" cy="504056"/>
          </a:xfrm>
          <a:prstGeom prst="rect">
            <a:avLst/>
          </a:prstGeom>
        </p:spPr>
        <p:txBody>
          <a:bodyPr>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ü"/>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O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encapsulamento</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é correspondente ao artefato que dá forma física aos chips de memória.</a:t>
            </a:r>
          </a:p>
        </p:txBody>
      </p:sp>
      <p:sp>
        <p:nvSpPr>
          <p:cNvPr id="15" name="Espaço Reservado para Conteúdo 2"/>
          <p:cNvSpPr txBox="1">
            <a:spLocks/>
          </p:cNvSpPr>
          <p:nvPr/>
        </p:nvSpPr>
        <p:spPr>
          <a:xfrm>
            <a:off x="251520" y="1844824"/>
            <a:ext cx="7344816" cy="1080120"/>
          </a:xfrm>
          <a:prstGeom prst="rect">
            <a:avLst/>
          </a:prstGeom>
        </p:spPr>
        <p:txBody>
          <a:bodyPr vert="horz">
            <a:normAutofit/>
          </a:bodyPr>
          <a:lstStyle/>
          <a:p>
            <a:pPr marL="411480" indent="-342900" algn="just">
              <a:spcBef>
                <a:spcPts val="700"/>
              </a:spcBef>
              <a:buClr>
                <a:schemeClr val="tx2"/>
              </a:buClr>
              <a:buSzPct val="95000"/>
              <a:buFont typeface="Wingdings" pitchFamily="2" charset="2"/>
              <a:buChar char="q"/>
            </a:pPr>
            <a:r>
              <a:rPr lang="pt-BR" b="1" dirty="0" smtClean="0">
                <a:latin typeface="Arial Narrow" pitchFamily="34" charset="0"/>
              </a:rPr>
              <a:t>DIP</a:t>
            </a:r>
            <a:r>
              <a:rPr lang="pt-BR" dirty="0" smtClean="0">
                <a:latin typeface="Arial Narrow" pitchFamily="34" charset="0"/>
              </a:rPr>
              <a:t>: um dos primeiros usados em memórias, sendo especialmente popular nas épocas dos computadores XT e 286. Possui terminais de contato - "perninhas" - de grande espessura, facilitando na solda em placas.</a:t>
            </a:r>
            <a:endParaRPr lang="pt-BR" sz="1200" dirty="0" smtClean="0">
              <a:latin typeface="Arial Narrow" pitchFamily="34" charset="0"/>
            </a:endParaRPr>
          </a:p>
        </p:txBody>
      </p:sp>
      <p:sp>
        <p:nvSpPr>
          <p:cNvPr id="16" name="Espaço Reservado para Conteúdo 2"/>
          <p:cNvSpPr txBox="1">
            <a:spLocks/>
          </p:cNvSpPr>
          <p:nvPr/>
        </p:nvSpPr>
        <p:spPr>
          <a:xfrm>
            <a:off x="1547664" y="2996952"/>
            <a:ext cx="7344816" cy="1008112"/>
          </a:xfrm>
          <a:prstGeom prst="rect">
            <a:avLst/>
          </a:prstGeom>
        </p:spPr>
        <p:txBody>
          <a:bodyPr vert="horz">
            <a:normAutofit/>
          </a:bodyPr>
          <a:lstStyle/>
          <a:p>
            <a:pPr marL="411480" indent="-342900" algn="just">
              <a:spcBef>
                <a:spcPts val="700"/>
              </a:spcBef>
              <a:buClr>
                <a:schemeClr val="tx2"/>
              </a:buClr>
              <a:buSzPct val="95000"/>
              <a:buFont typeface="Wingdings" pitchFamily="2" charset="2"/>
              <a:buChar char="q"/>
            </a:pPr>
            <a:r>
              <a:rPr lang="pt-BR" b="1" dirty="0" smtClean="0">
                <a:latin typeface="Arial Narrow" pitchFamily="34" charset="0"/>
              </a:rPr>
              <a:t>SOJ</a:t>
            </a:r>
            <a:r>
              <a:rPr lang="pt-BR" dirty="0" smtClean="0">
                <a:latin typeface="Arial Narrow" pitchFamily="34" charset="0"/>
              </a:rPr>
              <a:t>: O nome recebido devido a seus terminais de contato lembrarem a letra 'J'. Foi bastante utilizado em módulos SIMM e sua forma de fixação em placas é feita através de solda, não requerendo furos na superfície do dispositivo.</a:t>
            </a:r>
            <a:endParaRPr lang="pt-BR" sz="1200" dirty="0" smtClean="0">
              <a:latin typeface="Arial Narrow" pitchFamily="34" charset="0"/>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12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pic>
        <p:nvPicPr>
          <p:cNvPr id="17" name="Imagem 16" descr="74LS165 SN74LS165AN DIP - Circuito Integrado Eletrônica Componente  Eletrônico | Shopee Brasil"/>
          <p:cNvPicPr/>
          <p:nvPr/>
        </p:nvPicPr>
        <p:blipFill>
          <a:blip r:embed="rId2" cstate="print"/>
          <a:srcRect/>
          <a:stretch>
            <a:fillRect/>
          </a:stretch>
        </p:blipFill>
        <p:spPr bwMode="auto">
          <a:xfrm>
            <a:off x="7721120" y="1772816"/>
            <a:ext cx="1243368" cy="1241946"/>
          </a:xfrm>
          <a:prstGeom prst="rect">
            <a:avLst/>
          </a:prstGeom>
          <a:noFill/>
          <a:ln w="9525">
            <a:noFill/>
            <a:miter lim="800000"/>
            <a:headEnd/>
            <a:tailEnd/>
          </a:ln>
        </p:spPr>
      </p:pic>
      <p:pic>
        <p:nvPicPr>
          <p:cNvPr id="18" name="Imagem 17" descr="CY7C1049BV33L-15VCT Cypress Semiconductor Corp | Circuitos integrados (CIs)  | DigiKey Marketplace"/>
          <p:cNvPicPr/>
          <p:nvPr/>
        </p:nvPicPr>
        <p:blipFill>
          <a:blip r:embed="rId3" cstate="print"/>
          <a:srcRect/>
          <a:stretch>
            <a:fillRect/>
          </a:stretch>
        </p:blipFill>
        <p:spPr bwMode="auto">
          <a:xfrm>
            <a:off x="252759" y="2852936"/>
            <a:ext cx="1222897" cy="1221474"/>
          </a:xfrm>
          <a:prstGeom prst="rect">
            <a:avLst/>
          </a:prstGeom>
          <a:noFill/>
          <a:ln w="9525">
            <a:noFill/>
            <a:miter lim="800000"/>
            <a:headEnd/>
            <a:tailEnd/>
          </a:ln>
        </p:spPr>
      </p:pic>
      <p:sp>
        <p:nvSpPr>
          <p:cNvPr id="19" name="Espaço Reservado para Conteúdo 2"/>
          <p:cNvSpPr txBox="1">
            <a:spLocks/>
          </p:cNvSpPr>
          <p:nvPr/>
        </p:nvSpPr>
        <p:spPr>
          <a:xfrm>
            <a:off x="251520" y="4149080"/>
            <a:ext cx="7344816" cy="1440160"/>
          </a:xfrm>
          <a:prstGeom prst="rect">
            <a:avLst/>
          </a:prstGeom>
        </p:spPr>
        <p:txBody>
          <a:bodyPr vert="horz">
            <a:noAutofit/>
          </a:bodyPr>
          <a:lstStyle/>
          <a:p>
            <a:pPr lvl="0" algn="just">
              <a:buFont typeface="Wingdings" pitchFamily="2" charset="2"/>
              <a:buChar char="q"/>
            </a:pPr>
            <a:r>
              <a:rPr lang="pt-BR" dirty="0" smtClean="0">
                <a:latin typeface="Arial Narrow" pitchFamily="34" charset="0"/>
              </a:rPr>
              <a:t>   </a:t>
            </a:r>
            <a:r>
              <a:rPr lang="pt-BR" b="1" dirty="0" smtClean="0">
                <a:latin typeface="Arial Narrow" pitchFamily="34" charset="0"/>
              </a:rPr>
              <a:t>TSOP</a:t>
            </a:r>
            <a:r>
              <a:rPr lang="pt-BR" dirty="0" smtClean="0">
                <a:latin typeface="Arial Narrow" pitchFamily="34" charset="0"/>
              </a:rPr>
              <a:t>: com espessura bastante reduzida em relação aos padrões citados anteriormente (cerca de 1/3 do SOJ). Seus terminais de contato são menores e mais finos, diminuindo a incidência de interferência na comunicação. Aplicado em módulos de memória SDRAM e DDR. Há uma variação desse </a:t>
            </a:r>
            <a:r>
              <a:rPr lang="pt-BR" dirty="0" err="1" smtClean="0">
                <a:latin typeface="Arial Narrow" pitchFamily="34" charset="0"/>
              </a:rPr>
              <a:t>encapsulamento</a:t>
            </a:r>
            <a:r>
              <a:rPr lang="pt-BR" dirty="0" smtClean="0">
                <a:latin typeface="Arial Narrow" pitchFamily="34" charset="0"/>
              </a:rPr>
              <a:t> chamado </a:t>
            </a:r>
            <a:r>
              <a:rPr lang="pt-BR" b="1" dirty="0" smtClean="0">
                <a:latin typeface="Arial Narrow" pitchFamily="34" charset="0"/>
              </a:rPr>
              <a:t>STSOP</a:t>
            </a:r>
            <a:r>
              <a:rPr lang="pt-BR" dirty="0" smtClean="0">
                <a:latin typeface="Arial Narrow" pitchFamily="34" charset="0"/>
              </a:rPr>
              <a:t> que é ainda mais fino.</a:t>
            </a:r>
            <a:endParaRPr lang="pt-BR" dirty="0">
              <a:latin typeface="Arial Narrow" pitchFamily="34" charset="0"/>
            </a:endParaRPr>
          </a:p>
        </p:txBody>
      </p:sp>
      <p:pic>
        <p:nvPicPr>
          <p:cNvPr id="20" name="Imagem 19"/>
          <p:cNvPicPr/>
          <p:nvPr/>
        </p:nvPicPr>
        <p:blipFill>
          <a:blip r:embed="rId4" cstate="print"/>
          <a:srcRect/>
          <a:stretch>
            <a:fillRect/>
          </a:stretch>
        </p:blipFill>
        <p:spPr bwMode="auto">
          <a:xfrm>
            <a:off x="7668344" y="4221088"/>
            <a:ext cx="1296144" cy="1080120"/>
          </a:xfrm>
          <a:prstGeom prst="rect">
            <a:avLst/>
          </a:prstGeom>
          <a:noFill/>
          <a:ln w="9525">
            <a:noFill/>
            <a:miter lim="800000"/>
            <a:headEnd/>
            <a:tailEnd/>
          </a:ln>
        </p:spPr>
      </p:pic>
      <p:sp>
        <p:nvSpPr>
          <p:cNvPr id="21" name="Espaço Reservado para Conteúdo 2"/>
          <p:cNvSpPr txBox="1">
            <a:spLocks/>
          </p:cNvSpPr>
          <p:nvPr/>
        </p:nvSpPr>
        <p:spPr>
          <a:xfrm>
            <a:off x="2123728" y="5589240"/>
            <a:ext cx="6768752" cy="864096"/>
          </a:xfrm>
          <a:prstGeom prst="rect">
            <a:avLst/>
          </a:prstGeom>
        </p:spPr>
        <p:txBody>
          <a:bodyPr vert="horz">
            <a:noAutofit/>
          </a:bodyPr>
          <a:lstStyle/>
          <a:p>
            <a:pPr marL="411480" lvl="0" indent="-342900" algn="just">
              <a:spcBef>
                <a:spcPts val="700"/>
              </a:spcBef>
              <a:buClr>
                <a:schemeClr val="tx2"/>
              </a:buClr>
              <a:buSzPct val="95000"/>
              <a:buFont typeface="Wingdings" pitchFamily="2" charset="2"/>
              <a:buChar char="q"/>
            </a:pPr>
            <a:r>
              <a:rPr lang="pt-BR" b="1" dirty="0" smtClean="0">
                <a:latin typeface="Arial Narrow" pitchFamily="34" charset="0"/>
              </a:rPr>
              <a:t>CSP</a:t>
            </a:r>
            <a:r>
              <a:rPr lang="pt-BR" dirty="0" smtClean="0">
                <a:latin typeface="Arial Narrow" pitchFamily="34" charset="0"/>
              </a:rPr>
              <a:t>: mais recente, se destaca por ser "fino" e por não utilizar pinos de contato que lembram as tradicionais "perninhas". Ao invés disso, utiliza um tipo de encaixe chamado </a:t>
            </a:r>
            <a:r>
              <a:rPr lang="pt-BR" b="1" dirty="0" smtClean="0">
                <a:latin typeface="Arial Narrow" pitchFamily="34" charset="0"/>
              </a:rPr>
              <a:t>BGA</a:t>
            </a:r>
            <a:r>
              <a:rPr lang="pt-BR" dirty="0" smtClean="0">
                <a:latin typeface="Arial Narrow" pitchFamily="34" charset="0"/>
              </a:rPr>
              <a:t>. Esse tipo é utilizado em módulos como DDR3 e DDR4.</a:t>
            </a:r>
            <a:endParaRPr kumimoji="0" lang="pt-BR" b="0" i="0" u="none" strike="noStrike" kern="1200" cap="none" spc="0" normalizeH="0" baseline="0" noProof="0" dirty="0" smtClean="0">
              <a:ln>
                <a:noFill/>
              </a:ln>
              <a:solidFill>
                <a:schemeClr val="tx1"/>
              </a:solidFill>
              <a:effectLst/>
              <a:uLnTx/>
              <a:uFillTx/>
              <a:latin typeface="Arial Narrow" pitchFamily="34" charset="0"/>
            </a:endParaRPr>
          </a:p>
        </p:txBody>
      </p:sp>
      <p:pic>
        <p:nvPicPr>
          <p:cNvPr id="22" name="Imagem 21"/>
          <p:cNvPicPr/>
          <p:nvPr/>
        </p:nvPicPr>
        <p:blipFill>
          <a:blip r:embed="rId5" cstate="print"/>
          <a:srcRect/>
          <a:stretch>
            <a:fillRect/>
          </a:stretch>
        </p:blipFill>
        <p:spPr bwMode="auto">
          <a:xfrm>
            <a:off x="221499" y="5710962"/>
            <a:ext cx="1830221" cy="103040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000" fill="hold"/>
                                        <p:tgtEl>
                                          <p:spTgt spid="15"/>
                                        </p:tgtEl>
                                        <p:attrNameLst>
                                          <p:attrName>ppt_x</p:attrName>
                                        </p:attrNameLst>
                                      </p:cBhvr>
                                      <p:tavLst>
                                        <p:tav tm="0">
                                          <p:val>
                                            <p:strVal val="1+#ppt_w/2"/>
                                          </p:val>
                                        </p:tav>
                                        <p:tav tm="100000">
                                          <p:val>
                                            <p:strVal val="#ppt_x"/>
                                          </p:val>
                                        </p:tav>
                                      </p:tavLst>
                                    </p:anim>
                                    <p:anim calcmode="lin" valueType="num">
                                      <p:cBhvr additive="base">
                                        <p:cTn id="8" dur="2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000" fill="hold"/>
                                        <p:tgtEl>
                                          <p:spTgt spid="17"/>
                                        </p:tgtEl>
                                        <p:attrNameLst>
                                          <p:attrName>ppt_x</p:attrName>
                                        </p:attrNameLst>
                                      </p:cBhvr>
                                      <p:tavLst>
                                        <p:tav tm="0">
                                          <p:val>
                                            <p:strVal val="1+#ppt_w/2"/>
                                          </p:val>
                                        </p:tav>
                                        <p:tav tm="100000">
                                          <p:val>
                                            <p:strVal val="#ppt_x"/>
                                          </p:val>
                                        </p:tav>
                                      </p:tavLst>
                                    </p:anim>
                                    <p:anim calcmode="lin" valueType="num">
                                      <p:cBhvr additive="base">
                                        <p:cTn id="12" dur="2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2000" fill="hold"/>
                                        <p:tgtEl>
                                          <p:spTgt spid="18"/>
                                        </p:tgtEl>
                                        <p:attrNameLst>
                                          <p:attrName>ppt_x</p:attrName>
                                        </p:attrNameLst>
                                      </p:cBhvr>
                                      <p:tavLst>
                                        <p:tav tm="0">
                                          <p:val>
                                            <p:strVal val="0-#ppt_w/2"/>
                                          </p:val>
                                        </p:tav>
                                        <p:tav tm="100000">
                                          <p:val>
                                            <p:strVal val="#ppt_x"/>
                                          </p:val>
                                        </p:tav>
                                      </p:tavLst>
                                    </p:anim>
                                    <p:anim calcmode="lin" valueType="num">
                                      <p:cBhvr additive="base">
                                        <p:cTn id="18" dur="2000" fill="hold"/>
                                        <p:tgtEl>
                                          <p:spTgt spid="1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2000" fill="hold"/>
                                        <p:tgtEl>
                                          <p:spTgt spid="16"/>
                                        </p:tgtEl>
                                        <p:attrNameLst>
                                          <p:attrName>ppt_x</p:attrName>
                                        </p:attrNameLst>
                                      </p:cBhvr>
                                      <p:tavLst>
                                        <p:tav tm="0">
                                          <p:val>
                                            <p:strVal val="0-#ppt_w/2"/>
                                          </p:val>
                                        </p:tav>
                                        <p:tav tm="100000">
                                          <p:val>
                                            <p:strVal val="#ppt_x"/>
                                          </p:val>
                                        </p:tav>
                                      </p:tavLst>
                                    </p:anim>
                                    <p:anim calcmode="lin" valueType="num">
                                      <p:cBhvr additive="base">
                                        <p:cTn id="22" dur="2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2000" fill="hold"/>
                                        <p:tgtEl>
                                          <p:spTgt spid="19"/>
                                        </p:tgtEl>
                                        <p:attrNameLst>
                                          <p:attrName>ppt_x</p:attrName>
                                        </p:attrNameLst>
                                      </p:cBhvr>
                                      <p:tavLst>
                                        <p:tav tm="0">
                                          <p:val>
                                            <p:strVal val="1+#ppt_w/2"/>
                                          </p:val>
                                        </p:tav>
                                        <p:tav tm="100000">
                                          <p:val>
                                            <p:strVal val="#ppt_x"/>
                                          </p:val>
                                        </p:tav>
                                      </p:tavLst>
                                    </p:anim>
                                    <p:anim calcmode="lin" valueType="num">
                                      <p:cBhvr additive="base">
                                        <p:cTn id="28" dur="200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2000" fill="hold"/>
                                        <p:tgtEl>
                                          <p:spTgt spid="20"/>
                                        </p:tgtEl>
                                        <p:attrNameLst>
                                          <p:attrName>ppt_x</p:attrName>
                                        </p:attrNameLst>
                                      </p:cBhvr>
                                      <p:tavLst>
                                        <p:tav tm="0">
                                          <p:val>
                                            <p:strVal val="1+#ppt_w/2"/>
                                          </p:val>
                                        </p:tav>
                                        <p:tav tm="100000">
                                          <p:val>
                                            <p:strVal val="#ppt_x"/>
                                          </p:val>
                                        </p:tav>
                                      </p:tavLst>
                                    </p:anim>
                                    <p:anim calcmode="lin" valueType="num">
                                      <p:cBhvr additive="base">
                                        <p:cTn id="32" dur="2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2000" fill="hold"/>
                                        <p:tgtEl>
                                          <p:spTgt spid="21"/>
                                        </p:tgtEl>
                                        <p:attrNameLst>
                                          <p:attrName>ppt_x</p:attrName>
                                        </p:attrNameLst>
                                      </p:cBhvr>
                                      <p:tavLst>
                                        <p:tav tm="0">
                                          <p:val>
                                            <p:strVal val="0-#ppt_w/2"/>
                                          </p:val>
                                        </p:tav>
                                        <p:tav tm="100000">
                                          <p:val>
                                            <p:strVal val="#ppt_x"/>
                                          </p:val>
                                        </p:tav>
                                      </p:tavLst>
                                    </p:anim>
                                    <p:anim calcmode="lin" valueType="num">
                                      <p:cBhvr additive="base">
                                        <p:cTn id="38" dur="2000" fill="hold"/>
                                        <p:tgtEl>
                                          <p:spTgt spid="21"/>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2000" fill="hold"/>
                                        <p:tgtEl>
                                          <p:spTgt spid="22"/>
                                        </p:tgtEl>
                                        <p:attrNameLst>
                                          <p:attrName>ppt_x</p:attrName>
                                        </p:attrNameLst>
                                      </p:cBhvr>
                                      <p:tavLst>
                                        <p:tav tm="0">
                                          <p:val>
                                            <p:strVal val="0-#ppt_w/2"/>
                                          </p:val>
                                        </p:tav>
                                        <p:tav tm="100000">
                                          <p:val>
                                            <p:strVal val="#ppt_x"/>
                                          </p:val>
                                        </p:tav>
                                      </p:tavLst>
                                    </p:anim>
                                    <p:anim calcmode="lin" valueType="num">
                                      <p:cBhvr additive="base">
                                        <p:cTn id="42" dur="2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Módulos de memória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251520" y="1862494"/>
            <a:ext cx="8496944" cy="4086786"/>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Entendemos como </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módulo</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ou, </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pente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uma pequena placa onde são instalados os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encapsulamentos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de memória. Essa placa é encaixada na placa-mãe por meio de encaixes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slots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específicos para isso. Os tipos mais comuns de módulos são:</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SIPP</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Single</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In-Line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Pins</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Package – </a:t>
            </a:r>
            <a:r>
              <a:rPr kumimoji="0" lang="pt-BR" b="0" i="1" u="sng" strike="noStrike" kern="1200" cap="none" spc="0" normalizeH="0" baseline="0" noProof="0" dirty="0" smtClean="0">
                <a:ln>
                  <a:noFill/>
                </a:ln>
                <a:solidFill>
                  <a:schemeClr val="tx1"/>
                </a:solidFill>
                <a:effectLst/>
                <a:uLnTx/>
                <a:uFillTx/>
                <a:latin typeface="Arial Narrow" pitchFamily="34" charset="0"/>
                <a:ea typeface="+mn-ea"/>
                <a:cs typeface="+mn-cs"/>
              </a:rPr>
              <a:t>Pacote de pinos em linha simples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um dos primeiros, é formado por chips com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encapsulamento</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DIP, eram soldados na placa-mãe.</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SIMM</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Single</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In-Line Memory Module – </a:t>
            </a:r>
            <a:r>
              <a:rPr kumimoji="0" lang="pt-BR" b="0" i="1" u="sng" strike="noStrike" kern="1200" cap="none" spc="0" normalizeH="0" baseline="0" noProof="0" dirty="0" smtClean="0">
                <a:ln>
                  <a:noFill/>
                </a:ln>
                <a:solidFill>
                  <a:schemeClr val="tx1"/>
                </a:solidFill>
                <a:effectLst/>
                <a:uLnTx/>
                <a:uFillTx/>
                <a:latin typeface="Arial Narrow" pitchFamily="34" charset="0"/>
                <a:ea typeface="+mn-ea"/>
                <a:cs typeface="+mn-cs"/>
              </a:rPr>
              <a:t>Módulo de memória em linha única</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já são encaixados na placa-mãe, com a primeira versão contendo 30 terminais de contato (SIMM de 30 vias) e 8 chips</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e com </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transferência</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de</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um byte por ciclo de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clock</a:t>
            </a:r>
            <a:r>
              <a:rPr lang="pt-BR" dirty="0" smtClean="0">
                <a:latin typeface="Arial Narrow" pitchFamily="34" charset="0"/>
              </a:rPr>
              <a:t>.</a:t>
            </a: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RIMM</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Rambus</a:t>
            </a:r>
            <a:r>
              <a:rPr kumimoji="0" lang="pt-BR" b="0" i="1" u="none" strike="noStrike" kern="1200" cap="none" spc="0" normalizeH="0" baseline="0" noProof="0" dirty="0" smtClean="0">
                <a:ln>
                  <a:noFill/>
                </a:ln>
                <a:solidFill>
                  <a:schemeClr val="tx1"/>
                </a:solidFill>
                <a:effectLst/>
                <a:uLnTx/>
                <a:uFillTx/>
                <a:latin typeface="Arial Narrow" pitchFamily="34" charset="0"/>
                <a:ea typeface="+mn-ea"/>
                <a:cs typeface="+mn-cs"/>
              </a:rPr>
              <a:t> In-Line Memory Module – </a:t>
            </a:r>
            <a:r>
              <a:rPr kumimoji="0" lang="pt-BR" b="0" i="1" u="sng" strike="noStrike" kern="1200" cap="none" spc="0" normalizeH="0" baseline="0" noProof="0" dirty="0" smtClean="0">
                <a:ln>
                  <a:noFill/>
                </a:ln>
                <a:solidFill>
                  <a:schemeClr val="tx1"/>
                </a:solidFill>
                <a:effectLst/>
                <a:uLnTx/>
                <a:uFillTx/>
                <a:latin typeface="Arial Narrow" pitchFamily="34" charset="0"/>
                <a:ea typeface="+mn-ea"/>
                <a:cs typeface="+mn-cs"/>
              </a:rPr>
              <a:t>Módulo de memória em linha </a:t>
            </a:r>
            <a:r>
              <a:rPr kumimoji="0" lang="pt-BR" b="0" i="1" u="sng" strike="noStrike" kern="1200" cap="none" spc="0" normalizeH="0" baseline="0" noProof="0" dirty="0" err="1" smtClean="0">
                <a:ln>
                  <a:noFill/>
                </a:ln>
                <a:solidFill>
                  <a:schemeClr val="tx1"/>
                </a:solidFill>
                <a:effectLst/>
                <a:uLnTx/>
                <a:uFillTx/>
                <a:latin typeface="Arial Narrow" pitchFamily="34" charset="0"/>
                <a:ea typeface="+mn-ea"/>
                <a:cs typeface="+mn-cs"/>
              </a:rPr>
              <a:t>Rambus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formado por 168 vias, esse módulo é utilizado pelas memórias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Rambus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Um fato curioso é que para cada pente de memória </a:t>
            </a:r>
            <a:r>
              <a:rPr kumimoji="0" lang="pt-BR" b="0" i="0" u="none" strike="noStrike" kern="1200" cap="none" spc="0" normalizeH="0" baseline="0" noProof="0" dirty="0" err="1" smtClean="0">
                <a:ln>
                  <a:noFill/>
                </a:ln>
                <a:solidFill>
                  <a:schemeClr val="tx1"/>
                </a:solidFill>
                <a:effectLst/>
                <a:uLnTx/>
                <a:uFillTx/>
                <a:latin typeface="Arial Narrow" pitchFamily="34" charset="0"/>
                <a:ea typeface="+mn-ea"/>
                <a:cs typeface="+mn-cs"/>
              </a:rPr>
              <a:t>Rambus</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instalado no computador é necessário instalar um módulo "vazio”, chamado de </a:t>
            </a:r>
            <a:r>
              <a:rPr kumimoji="0" lang="pt-BR" b="1" i="0" u="none" strike="noStrike" kern="1200" cap="none" spc="0" normalizeH="0" baseline="0" noProof="0" dirty="0" smtClean="0">
                <a:ln>
                  <a:noFill/>
                </a:ln>
                <a:solidFill>
                  <a:schemeClr val="tx1"/>
                </a:solidFill>
                <a:effectLst/>
                <a:uLnTx/>
                <a:uFillTx/>
                <a:latin typeface="Arial Narrow" pitchFamily="34" charset="0"/>
                <a:ea typeface="+mn-ea"/>
                <a:cs typeface="+mn-cs"/>
              </a:rPr>
              <a:t>C-RIMM</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b="0" i="1" u="none" strike="noStrike" kern="1200" cap="none" spc="0" normalizeH="0" baseline="0" noProof="0" dirty="0" err="1" smtClean="0">
                <a:ln>
                  <a:noFill/>
                </a:ln>
                <a:solidFill>
                  <a:schemeClr val="tx1"/>
                </a:solidFill>
                <a:effectLst/>
                <a:uLnTx/>
                <a:uFillTx/>
                <a:latin typeface="Arial Narrow" pitchFamily="34" charset="0"/>
                <a:ea typeface="+mn-ea"/>
                <a:cs typeface="+mn-cs"/>
              </a:rPr>
              <a:t>Continuity-RIMM</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11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fade">
                                      <p:cBhvr>
                                        <p:cTn id="11" dur="500"/>
                                        <p:tgtEl>
                                          <p:spTgt spid="1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fade">
                                      <p:cBhvr>
                                        <p:cTn id="16" dur="2000"/>
                                        <p:tgtEl>
                                          <p:spTgt spid="1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fade">
                                      <p:cBhvr>
                                        <p:cTn id="21" dur="20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Módulos de memória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251520" y="2132856"/>
            <a:ext cx="8496944" cy="3600400"/>
          </a:xfrm>
          <a:prstGeom prst="rect">
            <a:avLst/>
          </a:prstGeom>
        </p:spPr>
        <p:txBody>
          <a:bodyPr>
            <a:normAutofit/>
          </a:bodyPr>
          <a:lstStyle/>
          <a:p>
            <a:pPr marL="411480" indent="-342900" algn="just">
              <a:spcBef>
                <a:spcPts val="700"/>
              </a:spcBef>
              <a:buClr>
                <a:schemeClr val="tx2"/>
              </a:buClr>
              <a:buSzPct val="95000"/>
              <a:buFont typeface="Wingdings" pitchFamily="2" charset="2"/>
              <a:buChar char="Ø"/>
              <a:defRPr/>
            </a:pPr>
            <a:r>
              <a:rPr lang="pt-BR" b="1" dirty="0" smtClean="0">
                <a:latin typeface="Arial Narrow" pitchFamily="34" charset="0"/>
              </a:rPr>
              <a:t>DIMM</a:t>
            </a:r>
            <a:r>
              <a:rPr lang="pt-BR" dirty="0" smtClean="0">
                <a:latin typeface="Arial Narrow" pitchFamily="34" charset="0"/>
              </a:rPr>
              <a:t> (</a:t>
            </a:r>
            <a:r>
              <a:rPr lang="pt-BR" i="1" dirty="0" smtClean="0">
                <a:latin typeface="Arial Narrow" pitchFamily="34" charset="0"/>
              </a:rPr>
              <a:t>Double In-Line Memory Module – </a:t>
            </a:r>
            <a:r>
              <a:rPr lang="pt-BR" i="1" u="sng" dirty="0" smtClean="0">
                <a:latin typeface="Arial Narrow" pitchFamily="34" charset="0"/>
              </a:rPr>
              <a:t>Módulo de memória duplo em linha</a:t>
            </a:r>
            <a:r>
              <a:rPr lang="pt-BR" dirty="0" smtClean="0">
                <a:latin typeface="Arial Narrow" pitchFamily="34" charset="0"/>
              </a:rPr>
              <a:t>): os módulos DIMM levam esse nome por terem terminais de contatos em ambos os lados do pente. São capazes de transmitir 64 bits por vez.</a:t>
            </a:r>
          </a:p>
          <a:p>
            <a:pPr marL="411480" indent="-342900" algn="just">
              <a:spcBef>
                <a:spcPts val="700"/>
              </a:spcBef>
              <a:buClr>
                <a:schemeClr val="tx2"/>
              </a:buClr>
              <a:buSzPct val="95000"/>
              <a:buFont typeface="Wingdings" pitchFamily="2" charset="2"/>
              <a:buChar char="Ø"/>
              <a:defRPr/>
            </a:pPr>
            <a:r>
              <a:rPr lang="pt-BR" dirty="0" smtClean="0">
                <a:latin typeface="Arial Narrow" pitchFamily="34" charset="0"/>
              </a:rPr>
              <a:t>A primeira versão - aplicada em memória SDR SDRAM - tinha 168 pinos.</a:t>
            </a:r>
          </a:p>
          <a:p>
            <a:pPr marL="411480" indent="-342900" algn="just">
              <a:spcBef>
                <a:spcPts val="700"/>
              </a:spcBef>
              <a:buClr>
                <a:schemeClr val="tx2"/>
              </a:buClr>
              <a:buSzPct val="95000"/>
              <a:buFont typeface="Wingdings" pitchFamily="2" charset="2"/>
              <a:buChar char="Ø"/>
              <a:defRPr/>
            </a:pPr>
            <a:r>
              <a:rPr lang="pt-BR" dirty="0" smtClean="0">
                <a:latin typeface="Arial Narrow" pitchFamily="34" charset="0"/>
              </a:rPr>
              <a:t>Em seguida, foram lançados módulos de 184 vias, utilizados em memórias DDR, e módulos de 240 vias, utilizados em módulos DDR2 e DDR3.</a:t>
            </a:r>
          </a:p>
          <a:p>
            <a:pPr marL="411480" indent="-342900" algn="just">
              <a:spcBef>
                <a:spcPts val="700"/>
              </a:spcBef>
              <a:buClr>
                <a:schemeClr val="tx2"/>
              </a:buClr>
              <a:buSzPct val="95000"/>
              <a:buFont typeface="Wingdings" pitchFamily="2" charset="2"/>
              <a:buChar char="Ø"/>
              <a:defRPr/>
            </a:pPr>
            <a:r>
              <a:rPr lang="pt-BR" dirty="0" smtClean="0">
                <a:latin typeface="Arial Narrow" pitchFamily="34" charset="0"/>
              </a:rPr>
              <a:t>Existe também um padrão DIMM de tamanho reduzido chamado </a:t>
            </a:r>
            <a:r>
              <a:rPr lang="pt-BR" b="1" dirty="0" smtClean="0">
                <a:latin typeface="Arial Narrow" pitchFamily="34" charset="0"/>
              </a:rPr>
              <a:t>SODIMM</a:t>
            </a:r>
            <a:r>
              <a:rPr lang="pt-BR" dirty="0" smtClean="0">
                <a:latin typeface="Arial Narrow" pitchFamily="34" charset="0"/>
              </a:rPr>
              <a:t> </a:t>
            </a:r>
            <a:r>
              <a:rPr lang="pt-BR" i="1" dirty="0" smtClean="0">
                <a:latin typeface="Arial Narrow" pitchFamily="34" charset="0"/>
              </a:rPr>
              <a:t>(Small </a:t>
            </a:r>
            <a:r>
              <a:rPr lang="pt-BR" i="1" dirty="0" err="1" smtClean="0">
                <a:latin typeface="Arial Narrow" pitchFamily="34" charset="0"/>
              </a:rPr>
              <a:t>Outline</a:t>
            </a:r>
            <a:r>
              <a:rPr lang="pt-BR" i="1" dirty="0" smtClean="0">
                <a:latin typeface="Arial Narrow" pitchFamily="34" charset="0"/>
              </a:rPr>
              <a:t> DIMM</a:t>
            </a:r>
            <a:r>
              <a:rPr lang="pt-BR" dirty="0" smtClean="0">
                <a:latin typeface="Arial Narrow" pitchFamily="34" charset="0"/>
              </a:rPr>
              <a:t>), que são utilizados principalmente em computadores portáteis, como notebooks.</a:t>
            </a: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20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20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Tecnologias de memória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5" name="Espaço Reservado para Conteúdo 2"/>
          <p:cNvSpPr txBox="1">
            <a:spLocks/>
          </p:cNvSpPr>
          <p:nvPr/>
        </p:nvSpPr>
        <p:spPr>
          <a:xfrm>
            <a:off x="395536" y="1556792"/>
            <a:ext cx="8424936" cy="720080"/>
          </a:xfrm>
          <a:prstGeom prst="rect">
            <a:avLst/>
          </a:prstGeom>
        </p:spPr>
        <p:txBody>
          <a:bodyPr>
            <a:no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rPr>
              <a:t>Várias tecnologias de memórias foram (e são) criadas com o passar do tempo. A cada ano encontramos memórias mais rápidas, maior capacidade e com menos energia de uso.</a:t>
            </a:r>
          </a:p>
        </p:txBody>
      </p:sp>
      <p:sp>
        <p:nvSpPr>
          <p:cNvPr id="6" name="Espaço Reservado para Conteúdo 2"/>
          <p:cNvSpPr txBox="1">
            <a:spLocks/>
          </p:cNvSpPr>
          <p:nvPr/>
        </p:nvSpPr>
        <p:spPr>
          <a:xfrm>
            <a:off x="755576" y="3068960"/>
            <a:ext cx="8064896" cy="648072"/>
          </a:xfrm>
          <a:prstGeom prst="rect">
            <a:avLst/>
          </a:prstGeom>
        </p:spPr>
        <p:txBody>
          <a:bodyPr vert="horz">
            <a:normAutofit/>
          </a:bodyPr>
          <a:lstStyle/>
          <a:p>
            <a:pPr lvl="0" algn="just"/>
            <a:r>
              <a:rPr lang="pt-BR" b="1" dirty="0" smtClean="0">
                <a:latin typeface="Arial Narrow" pitchFamily="34" charset="0"/>
              </a:rPr>
              <a:t>FPM</a:t>
            </a:r>
            <a:r>
              <a:rPr lang="pt-BR" dirty="0" smtClean="0">
                <a:latin typeface="Arial Narrow" pitchFamily="34" charset="0"/>
              </a:rPr>
              <a:t>: uma das primeiras tecnologias de memória RAM. Memórias FPM utilizavam módulos SIMM, tanto de 30 quanto de 72 vias.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12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
        <p:nvSpPr>
          <p:cNvPr id="7" name="Espaço Reservado para Conteúdo 2"/>
          <p:cNvSpPr txBox="1">
            <a:spLocks/>
          </p:cNvSpPr>
          <p:nvPr/>
        </p:nvSpPr>
        <p:spPr>
          <a:xfrm>
            <a:off x="755576" y="4869160"/>
            <a:ext cx="8064896" cy="1440160"/>
          </a:xfrm>
          <a:prstGeom prst="rect">
            <a:avLst/>
          </a:prstGeom>
        </p:spPr>
        <p:txBody>
          <a:bodyPr vert="horz">
            <a:noAutofit/>
          </a:bodyPr>
          <a:lstStyle/>
          <a:p>
            <a:pPr algn="just"/>
            <a:r>
              <a:rPr lang="pt-BR" b="1" dirty="0" smtClean="0">
                <a:latin typeface="Arial Narrow" pitchFamily="34" charset="0"/>
              </a:rPr>
              <a:t>EDO</a:t>
            </a:r>
            <a:r>
              <a:rPr lang="pt-BR" dirty="0" smtClean="0">
                <a:latin typeface="Arial Narrow" pitchFamily="34" charset="0"/>
              </a:rPr>
              <a:t>: se destacava pela capacidade de permitir que um endereço da memória fosse acessado ao mesmo tempo em que a solicitação anterior estivesse em andamento. Houve também uma tecnologia semelhante, chamada </a:t>
            </a:r>
            <a:r>
              <a:rPr lang="pt-BR" b="1" dirty="0" smtClean="0">
                <a:latin typeface="Arial Narrow" pitchFamily="34" charset="0"/>
              </a:rPr>
              <a:t>BEDO</a:t>
            </a:r>
            <a:r>
              <a:rPr lang="pt-BR" dirty="0" smtClean="0">
                <a:latin typeface="Arial Narrow" pitchFamily="34" charset="0"/>
              </a:rPr>
              <a:t>, que trabalhava mais rapidamente, mas quase não foi utilizada, pois foi "ofuscada" pela chegada da tecnologia SDRAM.</a:t>
            </a:r>
          </a:p>
        </p:txBody>
      </p:sp>
      <p:pic>
        <p:nvPicPr>
          <p:cNvPr id="12" name="Imagem 11" descr="Memórias FPM - Hardware.com.br"/>
          <p:cNvPicPr/>
          <p:nvPr/>
        </p:nvPicPr>
        <p:blipFill>
          <a:blip r:embed="rId2" cstate="print"/>
          <a:srcRect/>
          <a:stretch>
            <a:fillRect/>
          </a:stretch>
        </p:blipFill>
        <p:spPr bwMode="auto">
          <a:xfrm>
            <a:off x="2555776" y="2708920"/>
            <a:ext cx="4104456" cy="1296144"/>
          </a:xfrm>
          <a:prstGeom prst="rect">
            <a:avLst/>
          </a:prstGeom>
          <a:noFill/>
          <a:ln w="9525">
            <a:noFill/>
            <a:miter lim="800000"/>
            <a:headEnd/>
            <a:tailEnd/>
          </a:ln>
        </p:spPr>
      </p:pic>
      <p:pic>
        <p:nvPicPr>
          <p:cNvPr id="13" name="Imagem 12" descr="Memórias EDO - Hardware.com.br"/>
          <p:cNvPicPr/>
          <p:nvPr/>
        </p:nvPicPr>
        <p:blipFill>
          <a:blip r:embed="rId3" cstate="print"/>
          <a:srcRect/>
          <a:stretch>
            <a:fillRect/>
          </a:stretch>
        </p:blipFill>
        <p:spPr bwMode="auto">
          <a:xfrm>
            <a:off x="2699792" y="4869160"/>
            <a:ext cx="3672408" cy="122413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2000"/>
                                        <p:tgtEl>
                                          <p:spTgt spid="12"/>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20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Tecnologias de memória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8" name="Espaço Reservado para Conteúdo 2"/>
          <p:cNvSpPr txBox="1">
            <a:spLocks/>
          </p:cNvSpPr>
          <p:nvPr/>
        </p:nvSpPr>
        <p:spPr>
          <a:xfrm>
            <a:off x="611560" y="1484784"/>
            <a:ext cx="7848872" cy="4896544"/>
          </a:xfrm>
          <a:prstGeom prst="rect">
            <a:avLst/>
          </a:prstGeom>
        </p:spPr>
        <p:txBody>
          <a:bodyPr vert="horz">
            <a:noAutofit/>
          </a:bodyPr>
          <a:lstStyle/>
          <a:p>
            <a:pPr algn="just">
              <a:buFont typeface="Wingdings" pitchFamily="2" charset="2"/>
              <a:buChar char="q"/>
            </a:pPr>
            <a:r>
              <a:rPr lang="pt-BR" b="1" dirty="0" smtClean="0">
                <a:latin typeface="Arial Narrow" pitchFamily="34" charset="0"/>
              </a:rPr>
              <a:t> SDRAM</a:t>
            </a:r>
            <a:r>
              <a:rPr lang="pt-BR" dirty="0" smtClean="0">
                <a:latin typeface="Arial Narrow" pitchFamily="34" charset="0"/>
              </a:rPr>
              <a:t> (</a:t>
            </a:r>
            <a:r>
              <a:rPr lang="pt-BR" i="1" dirty="0" err="1" smtClean="0">
                <a:latin typeface="Arial Narrow" pitchFamily="34" charset="0"/>
              </a:rPr>
              <a:t>Synchronous</a:t>
            </a:r>
            <a:r>
              <a:rPr lang="pt-BR" i="1" dirty="0" smtClean="0">
                <a:latin typeface="Arial Narrow" pitchFamily="34" charset="0"/>
              </a:rPr>
              <a:t> </a:t>
            </a:r>
            <a:r>
              <a:rPr lang="pt-BR" i="1" dirty="0" err="1" smtClean="0">
                <a:latin typeface="Arial Narrow" pitchFamily="34" charset="0"/>
              </a:rPr>
              <a:t>Dynamic</a:t>
            </a:r>
            <a:r>
              <a:rPr lang="pt-BR" i="1" dirty="0" smtClean="0">
                <a:latin typeface="Arial Narrow" pitchFamily="34" charset="0"/>
              </a:rPr>
              <a:t> </a:t>
            </a:r>
            <a:r>
              <a:rPr lang="pt-BR" i="1" dirty="0" err="1" smtClean="0">
                <a:latin typeface="Arial Narrow" pitchFamily="34" charset="0"/>
              </a:rPr>
              <a:t>Random</a:t>
            </a:r>
            <a:r>
              <a:rPr lang="pt-BR" i="1" dirty="0" smtClean="0">
                <a:latin typeface="Arial Narrow" pitchFamily="34" charset="0"/>
              </a:rPr>
              <a:t> Access Memory - </a:t>
            </a:r>
            <a:r>
              <a:rPr lang="pt-PT" u="sng" dirty="0" smtClean="0">
                <a:latin typeface="Arial Narrow" pitchFamily="34" charset="0"/>
              </a:rPr>
              <a:t>Memória Síncrona Dinâmica de Acesso Aleatório</a:t>
            </a:r>
            <a:r>
              <a:rPr lang="pt-BR" dirty="0" smtClean="0">
                <a:latin typeface="Arial Narrow" pitchFamily="34" charset="0"/>
              </a:rPr>
              <a:t>): as memórias FPM e EDO são assíncronas, o que significa que não trabalham de forma sincronizada com o processador.</a:t>
            </a:r>
          </a:p>
          <a:p>
            <a:pPr algn="just">
              <a:buFont typeface="Wingdings" pitchFamily="2" charset="2"/>
              <a:buChar char="q"/>
            </a:pPr>
            <a:endParaRPr lang="pt-BR" dirty="0" smtClean="0">
              <a:latin typeface="Arial Narrow" pitchFamily="34" charset="0"/>
            </a:endParaRPr>
          </a:p>
          <a:p>
            <a:pPr algn="just">
              <a:buFont typeface="Wingdings" pitchFamily="2" charset="2"/>
              <a:buChar char="q"/>
            </a:pPr>
            <a:r>
              <a:rPr lang="pt-BR" dirty="0" smtClean="0">
                <a:latin typeface="Arial Narrow" pitchFamily="34" charset="0"/>
              </a:rPr>
              <a:t> Com processadores cada vez mais rápidos, isso começou a se tornar um problema, pois muitas vezes o processador tinha que esperar demais para ter acesso aos dados da memória.</a:t>
            </a:r>
          </a:p>
          <a:p>
            <a:pPr algn="just">
              <a:buFont typeface="Wingdings" pitchFamily="2" charset="2"/>
              <a:buChar char="q"/>
            </a:pPr>
            <a:endParaRPr lang="pt-BR" dirty="0" smtClean="0">
              <a:latin typeface="Arial Narrow" pitchFamily="34" charset="0"/>
            </a:endParaRPr>
          </a:p>
          <a:p>
            <a:pPr algn="just">
              <a:buFont typeface="Wingdings" pitchFamily="2" charset="2"/>
              <a:buChar char="q"/>
            </a:pPr>
            <a:r>
              <a:rPr lang="pt-BR" dirty="0" smtClean="0">
                <a:latin typeface="Arial Narrow" pitchFamily="34" charset="0"/>
              </a:rPr>
              <a:t>As memórias SDRAM, por sua vez, trabalham de forma sincronizada com o processador, evitando os problemas de atraso. A partir dessa tecnologia, passou-se a considerar a frequência com a qual a memória trabalha para medida de velocidade.</a:t>
            </a:r>
          </a:p>
          <a:p>
            <a:pPr algn="just">
              <a:buFont typeface="Wingdings" pitchFamily="2" charset="2"/>
              <a:buChar char="q"/>
            </a:pPr>
            <a:endParaRPr lang="pt-BR" dirty="0" smtClean="0">
              <a:latin typeface="Arial Narrow" pitchFamily="34" charset="0"/>
            </a:endParaRPr>
          </a:p>
          <a:p>
            <a:pPr algn="just">
              <a:buFont typeface="Wingdings" pitchFamily="2" charset="2"/>
              <a:buChar char="q"/>
            </a:pPr>
            <a:r>
              <a:rPr lang="pt-BR" dirty="0" smtClean="0">
                <a:latin typeface="Arial Narrow" pitchFamily="34" charset="0"/>
              </a:rPr>
              <a:t>Surgiam então as memórias </a:t>
            </a:r>
            <a:r>
              <a:rPr lang="pt-BR" b="1" dirty="0" smtClean="0">
                <a:latin typeface="Arial Narrow" pitchFamily="34" charset="0"/>
              </a:rPr>
              <a:t>SDR SDRAM</a:t>
            </a:r>
            <a:r>
              <a:rPr lang="pt-BR" dirty="0" smtClean="0">
                <a:latin typeface="Arial Narrow" pitchFamily="34" charset="0"/>
              </a:rPr>
              <a:t>, que podiam trabalhar com 66 MHz, 100 MHz e 133 MHz (também chamadas de PC66, PC100 e PC133, respectivamente). Muitas pessoas se referem a essa memória apenas como "memórias SDRAM" ou, ainda, como "memórias DIMM", por causa de seu módulo. No entanto, a denominação SDR é a mais adequada.</a:t>
            </a:r>
          </a:p>
        </p:txBody>
      </p:sp>
      <p:pic>
        <p:nvPicPr>
          <p:cNvPr id="12" name="Imagem 11" descr="Módulo de memória SDR SDRAM"/>
          <p:cNvPicPr/>
          <p:nvPr/>
        </p:nvPicPr>
        <p:blipFill>
          <a:blip r:embed="rId2" cstate="print"/>
          <a:srcRect/>
          <a:stretch>
            <a:fillRect/>
          </a:stretch>
        </p:blipFill>
        <p:spPr bwMode="auto">
          <a:xfrm>
            <a:off x="2699792" y="3212976"/>
            <a:ext cx="3744416" cy="115212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História da memória RAM</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914400" y="1783560"/>
            <a:ext cx="7772400" cy="4572000"/>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ü"/>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A primeira forma de memória RAM – </a:t>
            </a:r>
            <a:r>
              <a:rPr kumimoji="0" lang="pt-BR" sz="1800" b="1" i="0" u="none" strike="noStrike" kern="1200" cap="none" spc="0" normalizeH="0" baseline="0" noProof="0" dirty="0" err="1" smtClean="0">
                <a:ln>
                  <a:noFill/>
                </a:ln>
                <a:solidFill>
                  <a:schemeClr val="tx1"/>
                </a:solidFill>
                <a:effectLst/>
                <a:uLnTx/>
                <a:uFillTx/>
                <a:latin typeface="Arial Narrow" pitchFamily="34" charset="0"/>
                <a:ea typeface="+mn-ea"/>
                <a:cs typeface="+mn-cs"/>
              </a:rPr>
              <a:t>Random</a:t>
            </a:r>
            <a:r>
              <a:rPr kumimoji="0" lang="pt-BR" sz="1800" b="1" i="0" u="none" strike="noStrike" kern="1200" cap="none" spc="0" normalizeH="0" baseline="0" noProof="0" dirty="0" smtClean="0">
                <a:ln>
                  <a:noFill/>
                </a:ln>
                <a:solidFill>
                  <a:schemeClr val="tx1"/>
                </a:solidFill>
                <a:effectLst/>
                <a:uLnTx/>
                <a:uFillTx/>
                <a:latin typeface="Arial Narrow" pitchFamily="34" charset="0"/>
                <a:ea typeface="+mn-ea"/>
                <a:cs typeface="+mn-cs"/>
              </a:rPr>
              <a:t> Access Memory, memória de acesso aleatório</a:t>
            </a: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 - surgiu em 1947 com o uso do tubo de Williams, foi utilizado um CRT (</a:t>
            </a:r>
            <a:r>
              <a:rPr kumimoji="0" lang="pt-BR" sz="1800" b="0" i="1" u="none" strike="noStrike" kern="1200" cap="none" spc="0" normalizeH="0" baseline="0" noProof="0" dirty="0" err="1" smtClean="0">
                <a:ln>
                  <a:noFill/>
                </a:ln>
                <a:solidFill>
                  <a:schemeClr val="tx1"/>
                </a:solidFill>
                <a:effectLst/>
                <a:uLnTx/>
                <a:uFillTx/>
                <a:latin typeface="Arial Narrow" pitchFamily="34" charset="0"/>
                <a:ea typeface="+mn-ea"/>
                <a:cs typeface="+mn-cs"/>
              </a:rPr>
              <a:t>cathode</a:t>
            </a:r>
            <a:r>
              <a:rPr kumimoji="0" lang="pt-BR" sz="1800" b="0" i="1"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sz="1800" b="0" i="1" u="none" strike="noStrike" kern="1200" cap="none" spc="0" normalizeH="0" baseline="0" noProof="0" dirty="0" err="1" smtClean="0">
                <a:ln>
                  <a:noFill/>
                </a:ln>
                <a:solidFill>
                  <a:schemeClr val="tx1"/>
                </a:solidFill>
                <a:effectLst/>
                <a:uLnTx/>
                <a:uFillTx/>
                <a:latin typeface="Arial Narrow" pitchFamily="34" charset="0"/>
                <a:ea typeface="+mn-ea"/>
                <a:cs typeface="+mn-cs"/>
              </a:rPr>
              <a:t>ray</a:t>
            </a:r>
            <a:r>
              <a:rPr kumimoji="0" lang="pt-BR" sz="1800" b="0" i="1"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pt-BR" sz="1800" b="0" i="1" u="none" strike="noStrike" kern="1200" cap="none" spc="0" normalizeH="0" baseline="0" noProof="0" dirty="0" err="1" smtClean="0">
                <a:ln>
                  <a:noFill/>
                </a:ln>
                <a:solidFill>
                  <a:schemeClr val="tx1"/>
                </a:solidFill>
                <a:effectLst/>
                <a:uLnTx/>
                <a:uFillTx/>
                <a:latin typeface="Arial Narrow" pitchFamily="34" charset="0"/>
                <a:ea typeface="+mn-ea"/>
                <a:cs typeface="+mn-cs"/>
              </a:rPr>
              <a:t>tube</a:t>
            </a:r>
            <a:r>
              <a:rPr kumimoji="0" lang="pt-BR" sz="1800" b="0" i="1" u="none" strike="noStrike" kern="1200" cap="none" spc="0" normalizeH="0" baseline="0" noProof="0" dirty="0" smtClean="0">
                <a:ln>
                  <a:noFill/>
                </a:ln>
                <a:solidFill>
                  <a:schemeClr val="tx1"/>
                </a:solidFill>
                <a:effectLst/>
                <a:uLnTx/>
                <a:uFillTx/>
                <a:latin typeface="Arial Narrow" pitchFamily="34" charset="0"/>
                <a:ea typeface="+mn-ea"/>
                <a:cs typeface="+mn-cs"/>
              </a:rPr>
              <a:t>, tubos de raios catódicos</a:t>
            </a: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 e os dados foram armazenados na face do CRT, como pontos eletricamente carregados.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ü"/>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A segunda forma amplamente utilizada de RAM era a memória do núcleo magnético, ainda em 1947. Funcionava através</a:t>
            </a:r>
            <a:r>
              <a:rPr kumimoji="0" lang="pt-BR" sz="1800" b="0" i="0" u="none" strike="noStrike" kern="1200" cap="none" spc="0" normalizeH="0" noProof="0" dirty="0" smtClean="0">
                <a:ln>
                  <a:noFill/>
                </a:ln>
                <a:solidFill>
                  <a:schemeClr val="tx1"/>
                </a:solidFill>
                <a:effectLst/>
                <a:uLnTx/>
                <a:uFillTx/>
                <a:latin typeface="Arial Narrow" pitchFamily="34" charset="0"/>
                <a:ea typeface="+mn-ea"/>
                <a:cs typeface="+mn-cs"/>
              </a:rPr>
              <a:t> de minúsculos anéis de metal e fios conectados a cada anel.</a:t>
            </a:r>
            <a:endPar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ü"/>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Um bit de dados pode ser armazenado por toque e acessado a qualquer momento. No entanto, a RAM como a conhecemos hoje, como memória de estado sólido, foi inventada em 1968 por Robert </a:t>
            </a:r>
            <a:r>
              <a:rPr kumimoji="0" lang="pt-BR" sz="1800" b="0" i="0" u="none" strike="noStrike" kern="1200" cap="none" spc="0" normalizeH="0" baseline="0" noProof="0" dirty="0" err="1" smtClean="0">
                <a:ln>
                  <a:noFill/>
                </a:ln>
                <a:solidFill>
                  <a:schemeClr val="tx1"/>
                </a:solidFill>
                <a:effectLst/>
                <a:uLnTx/>
                <a:uFillTx/>
                <a:latin typeface="Arial Narrow" pitchFamily="34" charset="0"/>
                <a:ea typeface="+mn-ea"/>
                <a:cs typeface="+mn-cs"/>
              </a:rPr>
              <a:t>Dennard</a:t>
            </a: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ü"/>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Conhecida especificamente como memória de acesso aleatório dinâmico, ou DRAM , os transistores foram usados para armazenar bits de dados.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ü"/>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Antes de darmos início ao estudo aprofundado sobre memória RAM, eu preciso falar um pouco mais sobre outras partes de um computador.</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Tecnologias de memória</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5" name="Espaço Reservado para Conteúdo 2"/>
          <p:cNvSpPr txBox="1">
            <a:spLocks/>
          </p:cNvSpPr>
          <p:nvPr/>
        </p:nvSpPr>
        <p:spPr>
          <a:xfrm>
            <a:off x="395536" y="2996952"/>
            <a:ext cx="8424936" cy="936104"/>
          </a:xfrm>
          <a:prstGeom prst="rect">
            <a:avLst/>
          </a:prstGeom>
        </p:spPr>
        <p:txBody>
          <a:bodyPr vert="horz">
            <a:noAutofit/>
          </a:bodyPr>
          <a:lstStyle/>
          <a:p>
            <a:pPr lvl="0" algn="just"/>
            <a:r>
              <a:rPr lang="pt-BR" b="1" dirty="0" smtClean="0">
                <a:latin typeface="Arial Narrow" pitchFamily="34" charset="0"/>
              </a:rPr>
              <a:t>DDR SDRAM</a:t>
            </a:r>
            <a:r>
              <a:rPr lang="pt-BR" dirty="0" smtClean="0">
                <a:latin typeface="Arial Narrow" pitchFamily="34" charset="0"/>
              </a:rPr>
              <a:t>: as memórias DDR apresentam evolução significativa em relação ao padrão SDR, são capazes de lidar com o dobro de dados em cada ciclo de </a:t>
            </a:r>
            <a:r>
              <a:rPr lang="pt-BR" i="1" dirty="0" err="1" smtClean="0">
                <a:latin typeface="Arial Narrow" pitchFamily="34" charset="0"/>
              </a:rPr>
              <a:t>clock</a:t>
            </a:r>
            <a:r>
              <a:rPr lang="pt-BR" i="1" dirty="0" smtClean="0">
                <a:latin typeface="Arial Narrow" pitchFamily="34" charset="0"/>
              </a:rPr>
              <a:t>.</a:t>
            </a:r>
            <a:r>
              <a:rPr lang="pt-BR" dirty="0" smtClean="0">
                <a:latin typeface="Arial Narrow" pitchFamily="34" charset="0"/>
              </a:rPr>
              <a:t> Assim, uma memória DDR que trabalha à frequência de 100 MHz, acaba dobrando seu desempenho.</a:t>
            </a:r>
          </a:p>
        </p:txBody>
      </p:sp>
      <p:sp>
        <p:nvSpPr>
          <p:cNvPr id="6" name="Espaço Reservado para Conteúdo 2"/>
          <p:cNvSpPr txBox="1">
            <a:spLocks/>
          </p:cNvSpPr>
          <p:nvPr/>
        </p:nvSpPr>
        <p:spPr>
          <a:xfrm>
            <a:off x="395536" y="4437112"/>
            <a:ext cx="8424936" cy="720080"/>
          </a:xfrm>
          <a:prstGeom prst="rect">
            <a:avLst/>
          </a:prstGeom>
        </p:spPr>
        <p:txBody>
          <a:bodyPr vert="horz">
            <a:noAutofit/>
          </a:bodyPr>
          <a:lstStyle/>
          <a:p>
            <a:pPr algn="just"/>
            <a:r>
              <a:rPr lang="pt-BR" b="1" dirty="0" smtClean="0">
                <a:latin typeface="Arial Narrow" pitchFamily="34" charset="0"/>
              </a:rPr>
              <a:t>DDR2 SDRAM</a:t>
            </a:r>
            <a:r>
              <a:rPr lang="pt-BR" dirty="0" smtClean="0">
                <a:latin typeface="Arial Narrow" pitchFamily="34" charset="0"/>
              </a:rPr>
              <a:t>: sua principal característica é a capacidade de trabalhar com quatro operações por ciclo de </a:t>
            </a:r>
            <a:r>
              <a:rPr lang="pt-BR" i="1" dirty="0" err="1" smtClean="0">
                <a:latin typeface="Arial Narrow" pitchFamily="34" charset="0"/>
              </a:rPr>
              <a:t>clock</a:t>
            </a:r>
            <a:r>
              <a:rPr lang="pt-BR" dirty="0" smtClean="0">
                <a:latin typeface="Arial Narrow" pitchFamily="34" charset="0"/>
              </a:rPr>
              <a:t>, portanto, o dobro do padrão anterior.</a:t>
            </a:r>
          </a:p>
        </p:txBody>
      </p:sp>
      <p:sp>
        <p:nvSpPr>
          <p:cNvPr id="7" name="Espaço Reservado para Conteúdo 2"/>
          <p:cNvSpPr txBox="1">
            <a:spLocks/>
          </p:cNvSpPr>
          <p:nvPr/>
        </p:nvSpPr>
        <p:spPr>
          <a:xfrm>
            <a:off x="395536" y="5445224"/>
            <a:ext cx="8424936" cy="1080120"/>
          </a:xfrm>
          <a:prstGeom prst="rect">
            <a:avLst/>
          </a:prstGeom>
        </p:spPr>
        <p:txBody>
          <a:bodyPr vert="horz">
            <a:noAutofit/>
          </a:bodyPr>
          <a:lstStyle/>
          <a:p>
            <a:pPr algn="just"/>
            <a:r>
              <a:rPr lang="pt-BR" b="1" dirty="0" smtClean="0">
                <a:latin typeface="Arial Narrow" pitchFamily="34" charset="0"/>
              </a:rPr>
              <a:t>DDR3 SDRAM:</a:t>
            </a:r>
            <a:r>
              <a:rPr lang="pt-BR" dirty="0" smtClean="0">
                <a:latin typeface="Arial Narrow" pitchFamily="34" charset="0"/>
              </a:rPr>
              <a:t> as memórias DDR3 são, obviamente, uma evolução das memórias DDR2. Novamente, aqui dobra-se a quantidade de operações por ciclo de </a:t>
            </a:r>
            <a:r>
              <a:rPr lang="pt-BR" i="1" dirty="0" err="1" smtClean="0">
                <a:latin typeface="Arial Narrow" pitchFamily="34" charset="0"/>
              </a:rPr>
              <a:t>clock</a:t>
            </a:r>
            <a:r>
              <a:rPr lang="pt-BR" dirty="0" smtClean="0">
                <a:latin typeface="Arial Narrow" pitchFamily="34" charset="0"/>
              </a:rPr>
              <a:t>, desta vez, para oito. Uma novidade aqui é a possibilidade de uso de </a:t>
            </a:r>
            <a:r>
              <a:rPr lang="pt-BR" i="1" dirty="0" err="1" smtClean="0">
                <a:latin typeface="Arial Narrow" pitchFamily="34" charset="0"/>
              </a:rPr>
              <a:t>Triple-Channel</a:t>
            </a:r>
            <a:r>
              <a:rPr lang="pt-BR" dirty="0" smtClean="0">
                <a:latin typeface="Arial Narrow" pitchFamily="34" charset="0"/>
              </a:rPr>
              <a:t>.</a:t>
            </a:r>
          </a:p>
        </p:txBody>
      </p:sp>
      <p:sp>
        <p:nvSpPr>
          <p:cNvPr id="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Espaço Reservado para Conteúdo 2"/>
          <p:cNvSpPr txBox="1">
            <a:spLocks/>
          </p:cNvSpPr>
          <p:nvPr/>
        </p:nvSpPr>
        <p:spPr>
          <a:xfrm>
            <a:off x="395536" y="1438767"/>
            <a:ext cx="8424936" cy="1198145"/>
          </a:xfrm>
          <a:prstGeom prst="rect">
            <a:avLst/>
          </a:prstGeom>
        </p:spPr>
        <p:txBody>
          <a:bodyPr vert="horz">
            <a:normAutofit/>
          </a:bodyPr>
          <a:lstStyle/>
          <a:p>
            <a:pPr algn="just"/>
            <a:r>
              <a:rPr lang="pt-BR" b="1" dirty="0" err="1" smtClean="0">
                <a:latin typeface="Arial Narrow" pitchFamily="34" charset="0"/>
              </a:rPr>
              <a:t>Rambus</a:t>
            </a:r>
            <a:r>
              <a:rPr lang="pt-BR" dirty="0" smtClean="0">
                <a:latin typeface="Arial Narrow" pitchFamily="34" charset="0"/>
              </a:rPr>
              <a:t>: são diferentes do padrão SDRAM, pois trabalham apenas com 16 bits por vez. Tinham como desvantagens, taxas de latência muito altas, aquecimento elevado e maior custo. Memórias </a:t>
            </a:r>
            <a:r>
              <a:rPr lang="pt-BR" i="1" dirty="0" err="1" smtClean="0">
                <a:latin typeface="Arial Narrow" pitchFamily="34" charset="0"/>
              </a:rPr>
              <a:t>Rambus</a:t>
            </a:r>
            <a:r>
              <a:rPr lang="pt-BR" dirty="0" smtClean="0">
                <a:latin typeface="Arial Narrow" pitchFamily="34" charset="0"/>
              </a:rPr>
              <a:t> nunca tiveram grande aceitação no mercado, mas também não foram um total fiasco: foram utilizadas, por exemplo, no console de jogos Nintendo 64.</a:t>
            </a:r>
            <a:endParaRPr lang="pt-BR" dirty="0">
              <a:latin typeface="Arial Narrow" pitchFamily="34" charset="0"/>
            </a:endParaRPr>
          </a:p>
        </p:txBody>
      </p:sp>
      <p:pic>
        <p:nvPicPr>
          <p:cNvPr id="13" name="Imagem 12"/>
          <p:cNvPicPr/>
          <p:nvPr/>
        </p:nvPicPr>
        <p:blipFill>
          <a:blip r:embed="rId2" cstate="print"/>
          <a:srcRect/>
          <a:stretch>
            <a:fillRect/>
          </a:stretch>
        </p:blipFill>
        <p:spPr bwMode="auto">
          <a:xfrm>
            <a:off x="2843808" y="2996952"/>
            <a:ext cx="3744416" cy="1008112"/>
          </a:xfrm>
          <a:prstGeom prst="rect">
            <a:avLst/>
          </a:prstGeom>
          <a:noFill/>
          <a:ln w="9525">
            <a:noFill/>
            <a:miter lim="800000"/>
            <a:headEnd/>
            <a:tailEnd/>
          </a:ln>
        </p:spPr>
      </p:pic>
      <p:pic>
        <p:nvPicPr>
          <p:cNvPr id="14" name="Imagem 13"/>
          <p:cNvPicPr/>
          <p:nvPr/>
        </p:nvPicPr>
        <p:blipFill>
          <a:blip r:embed="rId3" cstate="print"/>
          <a:srcRect/>
          <a:stretch>
            <a:fillRect/>
          </a:stretch>
        </p:blipFill>
        <p:spPr bwMode="auto">
          <a:xfrm>
            <a:off x="2843808" y="4365104"/>
            <a:ext cx="3744416" cy="792088"/>
          </a:xfrm>
          <a:prstGeom prst="rect">
            <a:avLst/>
          </a:prstGeom>
          <a:noFill/>
          <a:ln w="9525">
            <a:noFill/>
            <a:miter lim="800000"/>
            <a:headEnd/>
            <a:tailEnd/>
          </a:ln>
        </p:spPr>
      </p:pic>
      <p:pic>
        <p:nvPicPr>
          <p:cNvPr id="16" name="Imagem 51"/>
          <p:cNvPicPr>
            <a:picLocks noChangeAspect="1" noChangeArrowheads="1"/>
          </p:cNvPicPr>
          <p:nvPr/>
        </p:nvPicPr>
        <p:blipFill>
          <a:blip r:embed="rId4" cstate="print"/>
          <a:srcRect/>
          <a:stretch>
            <a:fillRect/>
          </a:stretch>
        </p:blipFill>
        <p:spPr bwMode="auto">
          <a:xfrm>
            <a:off x="2757398" y="5589240"/>
            <a:ext cx="3902834" cy="720080"/>
          </a:xfrm>
          <a:prstGeom prst="rect">
            <a:avLst/>
          </a:prstGeom>
          <a:noFill/>
        </p:spPr>
      </p:pic>
      <p:pic>
        <p:nvPicPr>
          <p:cNvPr id="17" name="Imagem 16"/>
          <p:cNvPicPr/>
          <p:nvPr/>
        </p:nvPicPr>
        <p:blipFill>
          <a:blip r:embed="rId5" cstate="print"/>
          <a:srcRect/>
          <a:stretch>
            <a:fillRect/>
          </a:stretch>
        </p:blipFill>
        <p:spPr bwMode="auto">
          <a:xfrm>
            <a:off x="3203848" y="1268760"/>
            <a:ext cx="2952328" cy="136815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2000"/>
                                        <p:tgtEl>
                                          <p:spTgt spid="5">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000"/>
                                        <p:tgtEl>
                                          <p:spTgt spid="6">
                                            <p:txEl>
                                              <p:pRg st="0" end="0"/>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20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2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1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Fabricantes</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785786" y="1428736"/>
            <a:ext cx="5400675" cy="1533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785918" y="1785926"/>
            <a:ext cx="4357718" cy="328363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214546" y="2840170"/>
            <a:ext cx="4857784" cy="273197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3214678" y="3857628"/>
            <a:ext cx="5419725" cy="25241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1785918" y="357166"/>
            <a:ext cx="5524500" cy="59531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cstate="print"/>
          <a:srcRect/>
          <a:stretch>
            <a:fillRect/>
          </a:stretch>
        </p:blipFill>
        <p:spPr bwMode="auto">
          <a:xfrm>
            <a:off x="5643570" y="642918"/>
            <a:ext cx="1066800" cy="3867150"/>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cstate="print"/>
          <a:srcRect/>
          <a:stretch>
            <a:fillRect/>
          </a:stretch>
        </p:blipFill>
        <p:spPr bwMode="auto">
          <a:xfrm>
            <a:off x="571472" y="3500438"/>
            <a:ext cx="4786346" cy="2225215"/>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10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1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wipe(down)">
                                      <p:cBhvr>
                                        <p:cTn id="22" dur="1000"/>
                                        <p:tgtEl>
                                          <p:spTgt spid="10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 calcmode="lin" valueType="num">
                                      <p:cBhvr additive="base">
                                        <p:cTn id="27" dur="1000" fill="hold"/>
                                        <p:tgtEl>
                                          <p:spTgt spid="1030"/>
                                        </p:tgtEl>
                                        <p:attrNameLst>
                                          <p:attrName>ppt_x</p:attrName>
                                        </p:attrNameLst>
                                      </p:cBhvr>
                                      <p:tavLst>
                                        <p:tav tm="0">
                                          <p:val>
                                            <p:strVal val="0-#ppt_w/2"/>
                                          </p:val>
                                        </p:tav>
                                        <p:tav tm="100000">
                                          <p:val>
                                            <p:strVal val="#ppt_x"/>
                                          </p:val>
                                        </p:tav>
                                      </p:tavLst>
                                    </p:anim>
                                    <p:anim calcmode="lin" valueType="num">
                                      <p:cBhvr additive="base">
                                        <p:cTn id="28" dur="10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31"/>
                                        </p:tgtEl>
                                        <p:attrNameLst>
                                          <p:attrName>style.visibility</p:attrName>
                                        </p:attrNameLst>
                                      </p:cBhvr>
                                      <p:to>
                                        <p:strVal val="visible"/>
                                      </p:to>
                                    </p:set>
                                    <p:animEffect transition="in" filter="fade">
                                      <p:cBhvr>
                                        <p:cTn id="33" dur="2000"/>
                                        <p:tgtEl>
                                          <p:spTgt spid="10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032"/>
                                        </p:tgtEl>
                                        <p:attrNameLst>
                                          <p:attrName>style.visibility</p:attrName>
                                        </p:attrNameLst>
                                      </p:cBhvr>
                                      <p:to>
                                        <p:strVal val="visible"/>
                                      </p:to>
                                    </p:set>
                                    <p:animEffect transition="in" filter="wipe(right)">
                                      <p:cBhvr>
                                        <p:cTn id="38" dur="1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57224" y="3429000"/>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FIM!!</a:t>
            </a:r>
            <a:endParaRPr kumimoji="0" lang="pt-BR" sz="36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1" name="Retângulo 10"/>
          <p:cNvSpPr/>
          <p:nvPr/>
        </p:nvSpPr>
        <p:spPr>
          <a:xfrm>
            <a:off x="0" y="6286520"/>
            <a:ext cx="9144000" cy="584775"/>
          </a:xfrm>
          <a:prstGeom prst="rect">
            <a:avLst/>
          </a:prstGeom>
          <a:noFill/>
        </p:spPr>
        <p:txBody>
          <a:bodyPr wrap="square" lIns="91440" tIns="45720" rIns="91440" bIns="45720">
            <a:spAutoFit/>
          </a:bodyPr>
          <a:lstStyle/>
          <a:p>
            <a:pPr algn="ctr"/>
            <a:r>
              <a:rPr lang="pt-BR" sz="32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Dúvidas e/ou Sugestões?</a:t>
            </a:r>
            <a:endParaRPr lang="pt-BR" sz="32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Arquitetura básica de um PC</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4"/>
          <p:cNvSpPr txBox="1">
            <a:spLocks/>
          </p:cNvSpPr>
          <p:nvPr/>
        </p:nvSpPr>
        <p:spPr>
          <a:xfrm>
            <a:off x="928662" y="4071942"/>
            <a:ext cx="7786742" cy="2165370"/>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A comunicação e controle entre eles é dado através de sinais elétricos, que percorrem fios. Na qual o conjunto destes fios são conhecidos por barramento.</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Existem outras formas de arquitetura, mas na forma mais genérica podemos dizer que a arquitetura de um computador é representada conforme a imagem acima, podendo haver mais de uma memória </a:t>
            </a:r>
            <a:r>
              <a:rPr kumimoji="0" lang="pt-BR" sz="1800" b="0" i="0" u="none" strike="noStrike" kern="1200" cap="none" spc="0" normalizeH="0" baseline="0" noProof="0" dirty="0" err="1" smtClean="0">
                <a:ln>
                  <a:noFill/>
                </a:ln>
                <a:solidFill>
                  <a:schemeClr val="tx1"/>
                </a:solidFill>
                <a:effectLst/>
                <a:uLnTx/>
                <a:uFillTx/>
                <a:latin typeface="Arial Narrow" pitchFamily="34" charset="0"/>
                <a:ea typeface="+mn-ea"/>
                <a:cs typeface="+mn-cs"/>
              </a:rPr>
              <a:t>cache</a:t>
            </a: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 em paralelo no circuito.</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q"/>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Existem 3 tipos de barramentos: BC, BD e BE.</a:t>
            </a:r>
          </a:p>
        </p:txBody>
      </p:sp>
      <p:pic>
        <p:nvPicPr>
          <p:cNvPr id="15" name="Espaço Reservado para Conteúdo 3"/>
          <p:cNvPicPr>
            <a:picLocks/>
          </p:cNvPicPr>
          <p:nvPr/>
        </p:nvPicPr>
        <p:blipFill>
          <a:blip r:embed="rId2" cstate="print"/>
          <a:srcRect/>
          <a:stretch>
            <a:fillRect/>
          </a:stretch>
        </p:blipFill>
        <p:spPr bwMode="auto">
          <a:xfrm>
            <a:off x="928662" y="1357298"/>
            <a:ext cx="7786742" cy="264320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Barramentos</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914400" y="1428736"/>
            <a:ext cx="7772400" cy="2864360"/>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BC – Barramento de controle: fios que enviam sinais específicos de controle e comunicação.</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BE – Barramento de endereço: unidirecionais, transportam bits de um endereço de acesso de memória ou de um dispositivo de E/S, do processador para o controlador do barramento.</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BD – Barramento de dados: bidirecionais, transportam bits de dados entre o processador e outro componente, vice-versa.</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rPr>
              <a:t>Um fato curioso é que a soma dos fios entre BC, BD e BE é igual ao total de pinos do processador ou total de furos do soquete.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18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pic>
        <p:nvPicPr>
          <p:cNvPr id="15" name="Imagem 14"/>
          <p:cNvPicPr/>
          <p:nvPr/>
        </p:nvPicPr>
        <p:blipFill>
          <a:blip r:embed="rId2" cstate="print"/>
          <a:srcRect/>
          <a:stretch>
            <a:fillRect/>
          </a:stretch>
        </p:blipFill>
        <p:spPr bwMode="auto">
          <a:xfrm>
            <a:off x="1071538" y="4500570"/>
            <a:ext cx="7429552" cy="18573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Tipos de memórias</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914400" y="1428736"/>
            <a:ext cx="7772400" cy="848136"/>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pt-BR" sz="1600" b="0" i="0" u="none" strike="noStrike" kern="1200" cap="none" spc="0" normalizeH="0" baseline="0" noProof="0" dirty="0" smtClean="0">
                <a:ln>
                  <a:noFill/>
                </a:ln>
                <a:solidFill>
                  <a:schemeClr val="tx1"/>
                </a:solidFill>
                <a:effectLst/>
                <a:uLnTx/>
                <a:uFillTx/>
                <a:latin typeface="Arial Narrow" pitchFamily="34" charset="0"/>
                <a:ea typeface="+mn-ea"/>
                <a:cs typeface="+mn-cs"/>
              </a:rPr>
              <a:t>Para conhecermos melhor a memória RAM, devemos entender e saber que existem diferentes tipos de memórias, para diferentes finalidades, no que é conhecido como hierarquia de memórias e são elas:</a:t>
            </a:r>
          </a:p>
        </p:txBody>
      </p:sp>
      <p:pic>
        <p:nvPicPr>
          <p:cNvPr id="15" name="Espaço Reservado para Conteúdo 3"/>
          <p:cNvPicPr>
            <a:picLocks/>
          </p:cNvPicPr>
          <p:nvPr/>
        </p:nvPicPr>
        <p:blipFill>
          <a:blip r:embed="rId2" cstate="print"/>
          <a:srcRect/>
          <a:stretch>
            <a:fillRect/>
          </a:stretch>
        </p:blipFill>
        <p:spPr bwMode="auto">
          <a:xfrm>
            <a:off x="857224" y="4214818"/>
            <a:ext cx="4214842" cy="2214578"/>
          </a:xfrm>
          <a:prstGeom prst="rect">
            <a:avLst/>
          </a:prstGeom>
          <a:noFill/>
          <a:ln w="9525">
            <a:noFill/>
            <a:miter lim="800000"/>
            <a:headEnd/>
            <a:tailEnd/>
          </a:ln>
        </p:spPr>
      </p:pic>
      <p:pic>
        <p:nvPicPr>
          <p:cNvPr id="16" name="Imagem 15"/>
          <p:cNvPicPr/>
          <p:nvPr/>
        </p:nvPicPr>
        <p:blipFill>
          <a:blip r:embed="rId3" cstate="print"/>
          <a:srcRect/>
          <a:stretch>
            <a:fillRect/>
          </a:stretch>
        </p:blipFill>
        <p:spPr bwMode="auto">
          <a:xfrm>
            <a:off x="5292080" y="3212976"/>
            <a:ext cx="3214710" cy="3198706"/>
          </a:xfrm>
          <a:prstGeom prst="rect">
            <a:avLst/>
          </a:prstGeom>
          <a:noFill/>
          <a:ln w="9525">
            <a:noFill/>
            <a:miter lim="800000"/>
            <a:headEnd/>
            <a:tailEnd/>
          </a:ln>
        </p:spPr>
      </p:pic>
      <p:sp>
        <p:nvSpPr>
          <p:cNvPr id="6" name="Retângulo 5"/>
          <p:cNvSpPr/>
          <p:nvPr/>
        </p:nvSpPr>
        <p:spPr>
          <a:xfrm rot="19467814">
            <a:off x="1878945" y="3280556"/>
            <a:ext cx="856325" cy="400110"/>
          </a:xfrm>
          <a:prstGeom prst="rect">
            <a:avLst/>
          </a:prstGeom>
          <a:noFill/>
        </p:spPr>
        <p:txBody>
          <a:bodyPr wrap="none" lIns="91440" tIns="45720" rIns="91440" bIns="45720">
            <a:spAutoFit/>
          </a:bodyPr>
          <a:lstStyle/>
          <a:p>
            <a:pPr algn="ctr"/>
            <a:r>
              <a:rPr lang="pt-BR" sz="20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Cache</a:t>
            </a:r>
            <a:endParaRPr lang="pt-BR"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Retângulo 6"/>
          <p:cNvSpPr/>
          <p:nvPr/>
        </p:nvSpPr>
        <p:spPr>
          <a:xfrm rot="19467814">
            <a:off x="2909058" y="3149782"/>
            <a:ext cx="1149675" cy="400110"/>
          </a:xfrm>
          <a:prstGeom prst="rect">
            <a:avLst/>
          </a:prstGeom>
          <a:noFill/>
        </p:spPr>
        <p:txBody>
          <a:bodyPr wrap="none" lIns="91440" tIns="45720" rIns="91440" bIns="45720">
            <a:spAutoFit/>
          </a:bodyPr>
          <a:lstStyle/>
          <a:p>
            <a:pPr algn="ctr"/>
            <a:r>
              <a:rPr lang="pt-BR"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Principal</a:t>
            </a:r>
            <a:endParaRPr lang="pt-BR"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Retângulo 7"/>
          <p:cNvSpPr/>
          <p:nvPr/>
        </p:nvSpPr>
        <p:spPr>
          <a:xfrm rot="19467814">
            <a:off x="4124082" y="3012021"/>
            <a:ext cx="1418979" cy="400110"/>
          </a:xfrm>
          <a:prstGeom prst="rect">
            <a:avLst/>
          </a:prstGeom>
          <a:noFill/>
        </p:spPr>
        <p:txBody>
          <a:bodyPr wrap="none" lIns="91440" tIns="45720" rIns="91440" bIns="45720">
            <a:spAutoFit/>
          </a:bodyPr>
          <a:lstStyle/>
          <a:p>
            <a:pPr algn="ctr"/>
            <a:r>
              <a:rPr lang="pt-BR"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Secundária</a:t>
            </a:r>
            <a:endParaRPr lang="pt-BR"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tângulo 9"/>
          <p:cNvSpPr/>
          <p:nvPr/>
        </p:nvSpPr>
        <p:spPr>
          <a:xfrm rot="19467814">
            <a:off x="567643" y="3027537"/>
            <a:ext cx="1720151" cy="400110"/>
          </a:xfrm>
          <a:prstGeom prst="rect">
            <a:avLst/>
          </a:prstGeom>
          <a:noFill/>
        </p:spPr>
        <p:txBody>
          <a:bodyPr wrap="none" lIns="91440" tIns="45720" rIns="91440" bIns="45720">
            <a:spAutoFit/>
          </a:bodyPr>
          <a:lstStyle/>
          <a:p>
            <a:pPr algn="ctr"/>
            <a:r>
              <a:rPr lang="pt-BR"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Registradores</a:t>
            </a:r>
            <a:endParaRPr lang="pt-BR"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000" fill="hold"/>
                                        <p:tgtEl>
                                          <p:spTgt spid="15"/>
                                        </p:tgtEl>
                                        <p:attrNameLst>
                                          <p:attrName>ppt_x</p:attrName>
                                        </p:attrNameLst>
                                      </p:cBhvr>
                                      <p:tavLst>
                                        <p:tav tm="0">
                                          <p:val>
                                            <p:strVal val="0-#ppt_w/2"/>
                                          </p:val>
                                        </p:tav>
                                        <p:tav tm="100000">
                                          <p:val>
                                            <p:strVal val="#ppt_x"/>
                                          </p:val>
                                        </p:tav>
                                      </p:tavLst>
                                    </p:anim>
                                    <p:anim calcmode="lin" valueType="num">
                                      <p:cBhvr additive="base">
                                        <p:cTn id="8" dur="20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2000" fill="hold"/>
                                        <p:tgtEl>
                                          <p:spTgt spid="16"/>
                                        </p:tgtEl>
                                        <p:attrNameLst>
                                          <p:attrName>ppt_x</p:attrName>
                                        </p:attrNameLst>
                                      </p:cBhvr>
                                      <p:tavLst>
                                        <p:tav tm="0">
                                          <p:val>
                                            <p:strVal val="1+#ppt_w/2"/>
                                          </p:val>
                                        </p:tav>
                                        <p:tav tm="100000">
                                          <p:val>
                                            <p:strVal val="#ppt_x"/>
                                          </p:val>
                                        </p:tav>
                                      </p:tavLst>
                                    </p:anim>
                                    <p:anim calcmode="lin" valueType="num">
                                      <p:cBhvr additive="base">
                                        <p:cTn id="13" dur="20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4000"/>
                            </p:stCondLst>
                            <p:childTnLst>
                              <p:par>
                                <p:cTn id="15" presetID="10" presetClass="entr" presetSubtype="0" fill="hold" grpId="0" nodeType="after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fade">
                                      <p:cBhvr>
                                        <p:cTn id="17" dur="20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fill="hold"/>
                                        <p:tgtEl>
                                          <p:spTgt spid="10"/>
                                        </p:tgtEl>
                                        <p:attrNameLst>
                                          <p:attrName>ppt_x</p:attrName>
                                        </p:attrNameLst>
                                      </p:cBhvr>
                                      <p:tavLst>
                                        <p:tav tm="0">
                                          <p:val>
                                            <p:strVal val="#ppt_x"/>
                                          </p:val>
                                        </p:tav>
                                        <p:tav tm="100000">
                                          <p:val>
                                            <p:strVal val="#ppt_x"/>
                                          </p:val>
                                        </p:tav>
                                      </p:tavLst>
                                    </p:anim>
                                    <p:anim calcmode="lin" valueType="num">
                                      <p:cBhvr additive="base">
                                        <p:cTn id="23"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1000" fill="hold"/>
                                        <p:tgtEl>
                                          <p:spTgt spid="6"/>
                                        </p:tgtEl>
                                        <p:attrNameLst>
                                          <p:attrName>ppt_x</p:attrName>
                                        </p:attrNameLst>
                                      </p:cBhvr>
                                      <p:tavLst>
                                        <p:tav tm="0">
                                          <p:val>
                                            <p:strVal val="#ppt_x"/>
                                          </p:val>
                                        </p:tav>
                                        <p:tav tm="100000">
                                          <p:val>
                                            <p:strVal val="#ppt_x"/>
                                          </p:val>
                                        </p:tav>
                                      </p:tavLst>
                                    </p:anim>
                                    <p:anim calcmode="lin" valueType="num">
                                      <p:cBhvr additive="base">
                                        <p:cTn id="29"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1000" fill="hold"/>
                                        <p:tgtEl>
                                          <p:spTgt spid="7"/>
                                        </p:tgtEl>
                                        <p:attrNameLst>
                                          <p:attrName>ppt_x</p:attrName>
                                        </p:attrNameLst>
                                      </p:cBhvr>
                                      <p:tavLst>
                                        <p:tav tm="0">
                                          <p:val>
                                            <p:strVal val="#ppt_x"/>
                                          </p:val>
                                        </p:tav>
                                        <p:tav tm="100000">
                                          <p:val>
                                            <p:strVal val="#ppt_x"/>
                                          </p:val>
                                        </p:tav>
                                      </p:tavLst>
                                    </p:anim>
                                    <p:anim calcmode="lin" valueType="num">
                                      <p:cBhvr additive="base">
                                        <p:cTn id="35"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1000" fill="hold"/>
                                        <p:tgtEl>
                                          <p:spTgt spid="8"/>
                                        </p:tgtEl>
                                        <p:attrNameLst>
                                          <p:attrName>ppt_x</p:attrName>
                                        </p:attrNameLst>
                                      </p:cBhvr>
                                      <p:tavLst>
                                        <p:tav tm="0">
                                          <p:val>
                                            <p:strVal val="#ppt_x"/>
                                          </p:val>
                                        </p:tav>
                                        <p:tav tm="100000">
                                          <p:val>
                                            <p:strVal val="#ppt_x"/>
                                          </p:val>
                                        </p:tav>
                                      </p:tavLst>
                                    </p:anim>
                                    <p:anim calcmode="lin" valueType="num">
                                      <p:cBhvr additive="base">
                                        <p:cTn id="41"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6" grpId="0"/>
      <p:bldP spid="7"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smtClean="0">
                <a:ln>
                  <a:noFill/>
                </a:ln>
                <a:solidFill>
                  <a:schemeClr val="tx2">
                    <a:satMod val="200000"/>
                  </a:schemeClr>
                </a:solidFill>
                <a:effectLst/>
                <a:uLnTx/>
                <a:uFillTx/>
                <a:latin typeface="Arial Narrow" pitchFamily="34" charset="0"/>
                <a:ea typeface="+mj-ea"/>
                <a:cs typeface="+mj-cs"/>
              </a:rPr>
              <a:t>Princípio da localidade e Ciclo de clock</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4" name="Espaço Reservado para Conteúdo 2"/>
          <p:cNvSpPr txBox="1">
            <a:spLocks/>
          </p:cNvSpPr>
          <p:nvPr/>
        </p:nvSpPr>
        <p:spPr>
          <a:xfrm>
            <a:off x="370930" y="1772816"/>
            <a:ext cx="8089502" cy="1584176"/>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v"/>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Este é um princípio de programação que determina o modo como as instruções são executadas. </a:t>
            </a:r>
            <a:endParaRPr lang="pt-BR" dirty="0" smtClean="0">
              <a:latin typeface="Arial Narrow" pitchFamily="34" charset="0"/>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v"/>
              <a:tabLst/>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v"/>
              <a:tabLst/>
              <a:defRPr/>
            </a:pPr>
            <a:r>
              <a:rPr lang="pt-BR" dirty="0" smtClean="0">
                <a:latin typeface="Arial Narrow" pitchFamily="34" charset="0"/>
              </a:rPr>
              <a:t>O</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s programas são organizados para serem executados em sequência.</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(linhas de código)</a:t>
            </a: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16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pic>
        <p:nvPicPr>
          <p:cNvPr id="15" name="Imagem 14"/>
          <p:cNvPicPr/>
          <p:nvPr/>
        </p:nvPicPr>
        <p:blipFill>
          <a:blip r:embed="rId2" cstate="print"/>
          <a:srcRect/>
          <a:stretch>
            <a:fillRect/>
          </a:stretch>
        </p:blipFill>
        <p:spPr bwMode="auto">
          <a:xfrm>
            <a:off x="6156176" y="3933056"/>
            <a:ext cx="2643206" cy="2643206"/>
          </a:xfrm>
          <a:prstGeom prst="rect">
            <a:avLst/>
          </a:prstGeom>
          <a:noFill/>
          <a:ln w="9525">
            <a:noFill/>
            <a:miter lim="800000"/>
            <a:headEnd/>
            <a:tailEnd/>
          </a:ln>
        </p:spPr>
      </p:pic>
      <p:sp>
        <p:nvSpPr>
          <p:cNvPr id="6" name="Espaço Reservado para Conteúdo 2"/>
          <p:cNvSpPr txBox="1">
            <a:spLocks/>
          </p:cNvSpPr>
          <p:nvPr/>
        </p:nvSpPr>
        <p:spPr>
          <a:xfrm>
            <a:off x="395536" y="3861048"/>
            <a:ext cx="5688632" cy="2503180"/>
          </a:xfrm>
          <a:prstGeom prst="rect">
            <a:avLst/>
          </a:prstGeom>
        </p:spPr>
        <p:txBody>
          <a:bodyPr>
            <a:normAutofit/>
          </a:bodyPr>
          <a:lstStyle/>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v"/>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SEMPRE que o processador realiza um acesso a um endereço de memória, é muito provável que o próximo acesso seja ao endereço contíguo (adjacente).</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v"/>
              <a:tabLst/>
              <a:defRPr/>
            </a:pPr>
            <a:endPar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pitchFamily="2" charset="2"/>
              <a:buChar char="v"/>
              <a:tabLst/>
              <a:defRPr/>
            </a:pP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Devido a este princípio,</a:t>
            </a:r>
            <a:r>
              <a:rPr kumimoji="0" lang="pt-BR" b="0" i="0" u="none" strike="noStrike" kern="1200" cap="none" spc="0" normalizeH="0" noProof="0" dirty="0" smtClean="0">
                <a:ln>
                  <a:noFill/>
                </a:ln>
                <a:solidFill>
                  <a:schemeClr val="tx1"/>
                </a:solidFill>
                <a:effectLst/>
                <a:uLnTx/>
                <a:uFillTx/>
                <a:latin typeface="Arial Narrow" pitchFamily="34" charset="0"/>
                <a:ea typeface="+mn-ea"/>
                <a:cs typeface="+mn-cs"/>
              </a:rPr>
              <a:t> </a:t>
            </a:r>
            <a:r>
              <a:rPr kumimoji="0" lang="pt-BR" b="0" i="0" u="none" strike="noStrike" kern="1200" cap="none" spc="0" normalizeH="0" baseline="0" noProof="0" dirty="0" smtClean="0">
                <a:ln>
                  <a:noFill/>
                </a:ln>
                <a:solidFill>
                  <a:schemeClr val="tx1"/>
                </a:solidFill>
                <a:effectLst/>
                <a:uLnTx/>
                <a:uFillTx/>
                <a:latin typeface="Arial Narrow" pitchFamily="34" charset="0"/>
                <a:ea typeface="+mn-ea"/>
                <a:cs typeface="+mn-cs"/>
              </a:rPr>
              <a:t>é possível colocar uma memória de pequena capacidade e alta velocidade entre a MP e o CPU.</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pt-BR" sz="16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914400" y="512064"/>
            <a:ext cx="77724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100" normalizeH="0" baseline="0" noProof="0" dirty="0" smtClean="0">
                <a:ln>
                  <a:noFill/>
                </a:ln>
                <a:solidFill>
                  <a:schemeClr val="tx2">
                    <a:satMod val="200000"/>
                  </a:schemeClr>
                </a:solidFill>
                <a:effectLst/>
                <a:uLnTx/>
                <a:uFillTx/>
                <a:latin typeface="Arial Narrow" pitchFamily="34" charset="0"/>
                <a:ea typeface="+mj-ea"/>
                <a:cs typeface="+mj-cs"/>
              </a:rPr>
              <a:t>Princípio da localidade e Ciclo de </a:t>
            </a:r>
            <a:r>
              <a:rPr kumimoji="0" lang="pt-BR" sz="4000" b="0" i="0" u="none" strike="noStrike" kern="1200" cap="none" spc="-100" normalizeH="0" baseline="0" noProof="0" dirty="0" err="1" smtClean="0">
                <a:ln>
                  <a:noFill/>
                </a:ln>
                <a:solidFill>
                  <a:schemeClr val="tx2">
                    <a:satMod val="200000"/>
                  </a:schemeClr>
                </a:solidFill>
                <a:effectLst/>
                <a:uLnTx/>
                <a:uFillTx/>
                <a:latin typeface="Arial Narrow" pitchFamily="34" charset="0"/>
                <a:ea typeface="+mj-ea"/>
                <a:cs typeface="+mj-cs"/>
              </a:rPr>
              <a:t>clock</a:t>
            </a:r>
            <a:endParaRPr kumimoji="0" lang="pt-BR" sz="4000" b="0" i="0" u="none" strike="noStrike" kern="1200" cap="none" spc="-100" normalizeH="0" baseline="0" noProof="0" dirty="0">
              <a:ln>
                <a:noFill/>
              </a:ln>
              <a:solidFill>
                <a:schemeClr val="tx2">
                  <a:satMod val="200000"/>
                </a:schemeClr>
              </a:solidFill>
              <a:effectLst/>
              <a:uLnTx/>
              <a:uFillTx/>
              <a:latin typeface="Arial Narrow" pitchFamily="34" charset="0"/>
              <a:ea typeface="+mj-ea"/>
              <a:cs typeface="+mj-cs"/>
            </a:endParaRPr>
          </a:p>
        </p:txBody>
      </p:sp>
      <p:sp>
        <p:nvSpPr>
          <p:cNvPr id="16" name="CaixaDeTexto 15"/>
          <p:cNvSpPr txBox="1"/>
          <p:nvPr/>
        </p:nvSpPr>
        <p:spPr>
          <a:xfrm>
            <a:off x="467544" y="1916832"/>
            <a:ext cx="8280920" cy="923330"/>
          </a:xfrm>
          <a:prstGeom prst="rect">
            <a:avLst/>
          </a:prstGeom>
          <a:noFill/>
        </p:spPr>
        <p:txBody>
          <a:bodyPr wrap="square" rtlCol="0">
            <a:spAutoFit/>
          </a:bodyPr>
          <a:lstStyle/>
          <a:p>
            <a:pPr algn="just">
              <a:buFont typeface="Wingdings" pitchFamily="2" charset="2"/>
              <a:buChar char="v"/>
            </a:pPr>
            <a:r>
              <a:rPr lang="pt-BR" i="1" dirty="0" err="1" smtClean="0">
                <a:latin typeface="Arial Narrow" pitchFamily="34" charset="0"/>
              </a:rPr>
              <a:t>Clock</a:t>
            </a:r>
            <a:r>
              <a:rPr lang="pt-BR" dirty="0" smtClean="0">
                <a:latin typeface="Arial Narrow" pitchFamily="34" charset="0"/>
              </a:rPr>
              <a:t> </a:t>
            </a:r>
            <a:r>
              <a:rPr lang="pt-BR" dirty="0">
                <a:latin typeface="Arial Narrow" pitchFamily="34" charset="0"/>
              </a:rPr>
              <a:t>é uma métrica de velocidade que permite comparar, </a:t>
            </a:r>
            <a:r>
              <a:rPr lang="pt-BR" dirty="0" smtClean="0">
                <a:latin typeface="Arial Narrow" pitchFamily="34" charset="0"/>
              </a:rPr>
              <a:t>(genérica </a:t>
            </a:r>
            <a:r>
              <a:rPr lang="pt-BR" dirty="0">
                <a:latin typeface="Arial Narrow" pitchFamily="34" charset="0"/>
              </a:rPr>
              <a:t>e </a:t>
            </a:r>
            <a:r>
              <a:rPr lang="pt-BR" dirty="0" smtClean="0">
                <a:latin typeface="Arial Narrow" pitchFamily="34" charset="0"/>
              </a:rPr>
              <a:t>superficial) </a:t>
            </a:r>
            <a:r>
              <a:rPr lang="pt-BR" dirty="0">
                <a:latin typeface="Arial Narrow" pitchFamily="34" charset="0"/>
              </a:rPr>
              <a:t>a capacidade de processamento de uma </a:t>
            </a:r>
            <a:r>
              <a:rPr lang="pt-BR" dirty="0" smtClean="0">
                <a:latin typeface="Arial Narrow" pitchFamily="34" charset="0"/>
              </a:rPr>
              <a:t>CPU.</a:t>
            </a:r>
            <a:endParaRPr lang="pt-BR" dirty="0">
              <a:latin typeface="Arial Narrow" pitchFamily="34" charset="0"/>
            </a:endParaRPr>
          </a:p>
          <a:p>
            <a:pPr algn="just"/>
            <a:endParaRPr lang="pt-BR" dirty="0"/>
          </a:p>
        </p:txBody>
      </p:sp>
      <p:sp>
        <p:nvSpPr>
          <p:cNvPr id="6" name="CaixaDeTexto 5"/>
          <p:cNvSpPr txBox="1"/>
          <p:nvPr/>
        </p:nvSpPr>
        <p:spPr>
          <a:xfrm>
            <a:off x="467544" y="2710661"/>
            <a:ext cx="8280920" cy="646331"/>
          </a:xfrm>
          <a:prstGeom prst="rect">
            <a:avLst/>
          </a:prstGeom>
          <a:noFill/>
        </p:spPr>
        <p:txBody>
          <a:bodyPr wrap="square" rtlCol="0">
            <a:spAutoFit/>
          </a:bodyPr>
          <a:lstStyle/>
          <a:p>
            <a:pPr algn="just">
              <a:buFont typeface="Wingdings" pitchFamily="2" charset="2"/>
              <a:buChar char="v"/>
            </a:pPr>
            <a:r>
              <a:rPr lang="pt-BR" dirty="0" smtClean="0">
                <a:latin typeface="Arial Narrow" pitchFamily="34" charset="0"/>
              </a:rPr>
              <a:t>Medida em </a:t>
            </a:r>
            <a:r>
              <a:rPr lang="pt-BR" i="1" dirty="0" smtClean="0">
                <a:latin typeface="Arial Narrow" pitchFamily="34" charset="0"/>
              </a:rPr>
              <a:t>Hertz</a:t>
            </a:r>
            <a:r>
              <a:rPr lang="pt-BR" dirty="0" smtClean="0">
                <a:latin typeface="Arial Narrow" pitchFamily="34" charset="0"/>
              </a:rPr>
              <a:t> (Hz), essa métrica representa a contagem de ciclos que o circuito realiza por segundo.</a:t>
            </a:r>
          </a:p>
        </p:txBody>
      </p:sp>
      <p:sp>
        <p:nvSpPr>
          <p:cNvPr id="7" name="CaixaDeTexto 6"/>
          <p:cNvSpPr txBox="1"/>
          <p:nvPr/>
        </p:nvSpPr>
        <p:spPr>
          <a:xfrm>
            <a:off x="467544" y="3502749"/>
            <a:ext cx="8280920" cy="646331"/>
          </a:xfrm>
          <a:prstGeom prst="rect">
            <a:avLst/>
          </a:prstGeom>
          <a:noFill/>
        </p:spPr>
        <p:txBody>
          <a:bodyPr wrap="square" rtlCol="0">
            <a:spAutoFit/>
          </a:bodyPr>
          <a:lstStyle/>
          <a:p>
            <a:pPr algn="just">
              <a:buFont typeface="Wingdings" pitchFamily="2" charset="2"/>
              <a:buChar char="v"/>
            </a:pPr>
            <a:r>
              <a:rPr lang="pt-BR" dirty="0" smtClean="0">
                <a:latin typeface="Arial Narrow" pitchFamily="34" charset="0"/>
              </a:rPr>
              <a:t>Os ciclos podem ser compreendidos, como pulsos elétricos que percorrem os circuitos no interior do processador.</a:t>
            </a:r>
            <a:endParaRPr lang="pt-BR" dirty="0"/>
          </a:p>
        </p:txBody>
      </p:sp>
      <p:sp>
        <p:nvSpPr>
          <p:cNvPr id="8" name="CaixaDeTexto 7"/>
          <p:cNvSpPr txBox="1"/>
          <p:nvPr/>
        </p:nvSpPr>
        <p:spPr>
          <a:xfrm>
            <a:off x="467544" y="4293096"/>
            <a:ext cx="8280920" cy="923330"/>
          </a:xfrm>
          <a:prstGeom prst="rect">
            <a:avLst/>
          </a:prstGeom>
          <a:noFill/>
        </p:spPr>
        <p:txBody>
          <a:bodyPr wrap="square" rtlCol="0">
            <a:spAutoFit/>
          </a:bodyPr>
          <a:lstStyle/>
          <a:p>
            <a:pPr algn="just">
              <a:buFont typeface="Wingdings" pitchFamily="2" charset="2"/>
              <a:buChar char="v"/>
            </a:pPr>
            <a:r>
              <a:rPr lang="pt-BR" dirty="0" smtClean="0">
                <a:latin typeface="Arial Narrow" pitchFamily="34" charset="0"/>
              </a:rPr>
              <a:t>Esses pulsos fazem com que os transistores (contadas aos bilhões) possam mudar de estado, transitando entre 0 e 1.</a:t>
            </a:r>
          </a:p>
          <a:p>
            <a:pPr algn="just"/>
            <a:endParaRPr lang="pt-BR" dirty="0"/>
          </a:p>
        </p:txBody>
      </p:sp>
      <p:sp>
        <p:nvSpPr>
          <p:cNvPr id="9" name="CaixaDeTexto 8"/>
          <p:cNvSpPr txBox="1"/>
          <p:nvPr/>
        </p:nvSpPr>
        <p:spPr>
          <a:xfrm>
            <a:off x="467544" y="5158933"/>
            <a:ext cx="8280920" cy="646331"/>
          </a:xfrm>
          <a:prstGeom prst="rect">
            <a:avLst/>
          </a:prstGeom>
          <a:noFill/>
        </p:spPr>
        <p:txBody>
          <a:bodyPr wrap="square" rtlCol="0">
            <a:spAutoFit/>
          </a:bodyPr>
          <a:lstStyle/>
          <a:p>
            <a:pPr algn="just">
              <a:buFont typeface="Wingdings" pitchFamily="2" charset="2"/>
              <a:buChar char="v"/>
            </a:pPr>
            <a:r>
              <a:rPr lang="pt-BR" dirty="0" smtClean="0">
                <a:latin typeface="Arial Narrow" pitchFamily="34" charset="0"/>
              </a:rPr>
              <a:t>O transistor é um componente de circuito elétrico, (resistor de transferência) que se tornou popular nos anos de 1950. Possui funções de aumentar e/ou chavear os sinais elétricos.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ansistor. Características gerais de um transistor"/>
          <p:cNvPicPr>
            <a:picLocks noChangeAspect="1" noChangeArrowheads="1"/>
          </p:cNvPicPr>
          <p:nvPr/>
        </p:nvPicPr>
        <p:blipFill>
          <a:blip r:embed="rId2" cstate="print"/>
          <a:srcRect/>
          <a:stretch>
            <a:fillRect/>
          </a:stretch>
        </p:blipFill>
        <p:spPr bwMode="auto">
          <a:xfrm>
            <a:off x="971600" y="2420888"/>
            <a:ext cx="3024336" cy="2959645"/>
          </a:xfrm>
          <a:prstGeom prst="rect">
            <a:avLst/>
          </a:prstGeom>
          <a:noFill/>
        </p:spPr>
      </p:pic>
      <p:pic>
        <p:nvPicPr>
          <p:cNvPr id="2052" name="Picture 4" descr="BC549B Transistor NPN 30V 100mA - Compre Aqui!"/>
          <p:cNvPicPr>
            <a:picLocks noChangeAspect="1" noChangeArrowheads="1"/>
          </p:cNvPicPr>
          <p:nvPr/>
        </p:nvPicPr>
        <p:blipFill>
          <a:blip r:embed="rId3" cstate="print"/>
          <a:srcRect/>
          <a:stretch>
            <a:fillRect/>
          </a:stretch>
        </p:blipFill>
        <p:spPr bwMode="auto">
          <a:xfrm>
            <a:off x="5220072" y="2420888"/>
            <a:ext cx="2952328" cy="2952328"/>
          </a:xfrm>
          <a:prstGeom prst="rect">
            <a:avLst/>
          </a:prstGeom>
          <a:noFill/>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1000"/>
                                        <p:tgtEl>
                                          <p:spTgt spid="2050"/>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additive="base">
                                        <p:cTn id="11" dur="1000" fill="hold"/>
                                        <p:tgtEl>
                                          <p:spTgt spid="2052"/>
                                        </p:tgtEl>
                                        <p:attrNameLst>
                                          <p:attrName>ppt_x</p:attrName>
                                        </p:attrNameLst>
                                      </p:cBhvr>
                                      <p:tavLst>
                                        <p:tav tm="0">
                                          <p:val>
                                            <p:strVal val="#ppt_x"/>
                                          </p:val>
                                        </p:tav>
                                        <p:tav tm="100000">
                                          <p:val>
                                            <p:strVal val="#ppt_x"/>
                                          </p:val>
                                        </p:tav>
                                      </p:tavLst>
                                    </p:anim>
                                    <p:anim calcmode="lin" valueType="num">
                                      <p:cBhvr additive="base">
                                        <p:cTn id="12" dur="10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ô">
  <a:themeElements>
    <a:clrScheme name="Metrô">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ô">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ô">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925</TotalTime>
  <Words>3104</Words>
  <Application>Microsoft Office PowerPoint</Application>
  <PresentationFormat>Apresentação na tela (4:3)</PresentationFormat>
  <Paragraphs>156</Paragraphs>
  <Slides>32</Slides>
  <Notes>0</Notes>
  <HiddenSlides>0</HiddenSlides>
  <MMClips>0</MMClips>
  <ScaleCrop>false</ScaleCrop>
  <HeadingPairs>
    <vt:vector size="4" baseType="variant">
      <vt:variant>
        <vt:lpstr>Tema</vt:lpstr>
      </vt:variant>
      <vt:variant>
        <vt:i4>1</vt:i4>
      </vt:variant>
      <vt:variant>
        <vt:lpstr>Títulos de slides</vt:lpstr>
      </vt:variant>
      <vt:variant>
        <vt:i4>32</vt:i4>
      </vt:variant>
    </vt:vector>
  </HeadingPairs>
  <TitlesOfParts>
    <vt:vector size="33" baseType="lpstr">
      <vt:lpstr>Metrô</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luciano dutra</dc:creator>
  <cp:lastModifiedBy>luciano.escobar_ext</cp:lastModifiedBy>
  <cp:revision>63</cp:revision>
  <dcterms:created xsi:type="dcterms:W3CDTF">2023-04-04T23:37:14Z</dcterms:created>
  <dcterms:modified xsi:type="dcterms:W3CDTF">2023-05-04T14:05:12Z</dcterms:modified>
</cp:coreProperties>
</file>