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65" r:id="rId3"/>
    <p:sldId id="319" r:id="rId4"/>
    <p:sldId id="316" r:id="rId5"/>
    <p:sldId id="331" r:id="rId6"/>
    <p:sldId id="335" r:id="rId7"/>
    <p:sldId id="332" r:id="rId8"/>
    <p:sldId id="337" r:id="rId9"/>
    <p:sldId id="336" r:id="rId10"/>
    <p:sldId id="334" r:id="rId11"/>
    <p:sldId id="333" r:id="rId12"/>
    <p:sldId id="339" r:id="rId13"/>
    <p:sldId id="341" r:id="rId14"/>
    <p:sldId id="342" r:id="rId15"/>
    <p:sldId id="340" r:id="rId16"/>
    <p:sldId id="338" r:id="rId17"/>
    <p:sldId id="344" r:id="rId18"/>
    <p:sldId id="347" r:id="rId19"/>
    <p:sldId id="343" r:id="rId20"/>
    <p:sldId id="317" r:id="rId21"/>
    <p:sldId id="321" r:id="rId22"/>
    <p:sldId id="349" r:id="rId23"/>
    <p:sldId id="358" r:id="rId24"/>
    <p:sldId id="360" r:id="rId25"/>
    <p:sldId id="359" r:id="rId26"/>
    <p:sldId id="361" r:id="rId27"/>
    <p:sldId id="362" r:id="rId28"/>
    <p:sldId id="363" r:id="rId29"/>
    <p:sldId id="364" r:id="rId30"/>
    <p:sldId id="348" r:id="rId31"/>
    <p:sldId id="324" r:id="rId32"/>
    <p:sldId id="355" r:id="rId33"/>
    <p:sldId id="353" r:id="rId34"/>
    <p:sldId id="354" r:id="rId35"/>
    <p:sldId id="356" r:id="rId36"/>
    <p:sldId id="357" r:id="rId37"/>
    <p:sldId id="327" r:id="rId38"/>
    <p:sldId id="346" r:id="rId39"/>
    <p:sldId id="365" r:id="rId40"/>
    <p:sldId id="366" r:id="rId41"/>
    <p:sldId id="328" r:id="rId42"/>
    <p:sldId id="329" r:id="rId43"/>
    <p:sldId id="330" r:id="rId44"/>
    <p:sldId id="263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08/08/2017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08/08/2017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Espaço Reservado para Cabeçalho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UNIP - Universidade Paulista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9EA4-A3E0-4559-89AF-10F3122970BC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8043-5B01-4BCD-AD9F-2DA1CBD6593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BAF7-DC1A-466C-9A06-2DE21658B43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"/>
            <a:ext cx="12192000" cy="43583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1"/>
            <a:ext cx="12192000" cy="5127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34186"/>
            <a:ext cx="10749367" cy="47001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752030"/>
            <a:ext cx="10515599" cy="5424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06841-FC60-4371-8C7B-C0819EB95E55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DEE1-3EFB-4BEF-8F4D-D6B9C9687DE3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B39F-94EC-4854-8FB0-479675FB53BB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67EB-D851-4832-94E1-F6A67B8E245E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A82AF-7CFE-4E69-AB7C-A5AF84FD9E39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7AD6-D8C0-4193-84ED-7141D1878881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6AD10-5491-45B2-A018-BC2FB7206EA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45F0-C6F8-4EC5-A504-957278AA9344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F4A7A1-E948-4FA1-8514-0B3F3348EE0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Projeto de Interface com o Usuário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 – Algoritmos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737387" cy="1137793"/>
          </a:xfrm>
        </p:spPr>
        <p:txBody>
          <a:bodyPr>
            <a:normAutofit/>
          </a:bodyPr>
          <a:lstStyle/>
          <a:p>
            <a:r>
              <a:rPr lang="pt-BR" dirty="0" smtClean="0"/>
              <a:t>Revisão da Lógica de programação</a:t>
            </a:r>
            <a:r>
              <a:rPr lang="pt-BR" dirty="0"/>
              <a:t> </a:t>
            </a:r>
            <a:r>
              <a:rPr lang="pt-BR" dirty="0" smtClean="0"/>
              <a:t>e algoritmos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5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“</a:t>
            </a:r>
            <a:r>
              <a:rPr lang="pt-BR" sz="2800" i="1" dirty="0">
                <a:solidFill>
                  <a:schemeClr val="tx1"/>
                </a:solidFill>
              </a:rPr>
              <a:t>Um algoritmo é uma </a:t>
            </a:r>
            <a:r>
              <a:rPr lang="pt-BR" sz="2800" i="1" dirty="0" smtClean="0">
                <a:solidFill>
                  <a:schemeClr val="tx1"/>
                </a:solidFill>
              </a:rPr>
              <a:t>sequência </a:t>
            </a:r>
            <a:r>
              <a:rPr lang="pt-BR" sz="2800" i="1" dirty="0">
                <a:solidFill>
                  <a:schemeClr val="tx1"/>
                </a:solidFill>
              </a:rPr>
              <a:t>de passos que visa atingir um objetivo bem definido.</a:t>
            </a:r>
            <a:r>
              <a:rPr lang="pt-BR" sz="2800" dirty="0">
                <a:solidFill>
                  <a:schemeClr val="tx1"/>
                </a:solidFill>
              </a:rPr>
              <a:t>” (FORBELLONE, 1999</a:t>
            </a:r>
            <a:r>
              <a:rPr lang="pt-BR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“</a:t>
            </a:r>
            <a:r>
              <a:rPr lang="pt-BR" sz="2800" i="1" dirty="0">
                <a:solidFill>
                  <a:schemeClr val="tx1"/>
                </a:solidFill>
              </a:rPr>
              <a:t>Algoritmo é a descrição de uma sequencia de passos que deve ser seguida para a realização de uma </a:t>
            </a:r>
            <a:r>
              <a:rPr lang="pt-BR" sz="2800" i="1" dirty="0" smtClean="0">
                <a:solidFill>
                  <a:schemeClr val="tx1"/>
                </a:solidFill>
              </a:rPr>
              <a:t>tarefa.</a:t>
            </a:r>
            <a:r>
              <a:rPr lang="pt-BR" sz="2800" dirty="0" smtClean="0">
                <a:solidFill>
                  <a:schemeClr val="tx1"/>
                </a:solidFill>
              </a:rPr>
              <a:t>” </a:t>
            </a:r>
            <a:r>
              <a:rPr lang="pt-BR" sz="2800" dirty="0">
                <a:solidFill>
                  <a:schemeClr val="tx1"/>
                </a:solidFill>
              </a:rPr>
              <a:t>(ASCENCIO, 1999</a:t>
            </a:r>
            <a:r>
              <a:rPr lang="pt-BR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“Algoritmos</a:t>
            </a:r>
            <a:r>
              <a:rPr lang="pt-BR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conjuntos de passos </a:t>
            </a:r>
            <a:r>
              <a:rPr lang="pt-B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finitos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organizados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que, quando executados, resolvem um determinado </a:t>
            </a:r>
            <a:r>
              <a:rPr lang="pt-B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 (MANZZANO, 1996)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seja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programas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são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31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92500"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Um algoritmo é um procedimento computacional definido composto de 3 partes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Entrada </a:t>
            </a:r>
            <a:r>
              <a:rPr lang="pt-BR" sz="2800" b="1" dirty="0">
                <a:solidFill>
                  <a:schemeClr val="tx1"/>
                </a:solidFill>
              </a:rPr>
              <a:t>de </a:t>
            </a:r>
            <a:r>
              <a:rPr lang="pt-BR" sz="2800" b="1" dirty="0" smtClean="0">
                <a:solidFill>
                  <a:schemeClr val="tx1"/>
                </a:solidFill>
              </a:rPr>
              <a:t>dados: </a:t>
            </a:r>
            <a:r>
              <a:rPr lang="pt-BR" sz="2800" dirty="0">
                <a:solidFill>
                  <a:schemeClr val="tx1"/>
                </a:solidFill>
              </a:rPr>
              <a:t>São os dados do algoritmo informados pelo usuário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Processamento </a:t>
            </a:r>
            <a:r>
              <a:rPr lang="pt-BR" sz="2800" b="1" dirty="0">
                <a:solidFill>
                  <a:schemeClr val="tx1"/>
                </a:solidFill>
              </a:rPr>
              <a:t>de </a:t>
            </a:r>
            <a:r>
              <a:rPr lang="pt-BR" sz="2800" b="1" dirty="0" smtClean="0">
                <a:solidFill>
                  <a:schemeClr val="tx1"/>
                </a:solidFill>
              </a:rPr>
              <a:t>dados: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São os procedimentos utilizados para chegar ao resultado É responsável pela obtenção dos dados de saída com base nos dados de entrada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</a:rPr>
              <a:t>Saída </a:t>
            </a:r>
            <a:r>
              <a:rPr lang="pt-BR" sz="2800" b="1" dirty="0">
                <a:solidFill>
                  <a:schemeClr val="tx1"/>
                </a:solidFill>
              </a:rPr>
              <a:t>de </a:t>
            </a:r>
            <a:r>
              <a:rPr lang="pt-BR" sz="2800" b="1" dirty="0" smtClean="0">
                <a:solidFill>
                  <a:schemeClr val="tx1"/>
                </a:solidFill>
              </a:rPr>
              <a:t>dados:</a:t>
            </a: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São os dados já processados, apresentados ao usuário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Funcionamento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5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92500" lnSpcReduction="20000"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Para escrever um algoritmo precisamos descrever a sequência de instruções, de maneira simples e objetiva. Algumas dicas</a:t>
            </a:r>
            <a:r>
              <a:rPr lang="pt-BR" sz="2800" dirty="0">
                <a:solidFill>
                  <a:schemeClr val="tx1"/>
                </a:solidFill>
              </a:rPr>
              <a:t>: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Usar </a:t>
            </a:r>
            <a:r>
              <a:rPr lang="pt-BR" sz="2800" dirty="0">
                <a:solidFill>
                  <a:schemeClr val="tx1"/>
                </a:solidFill>
              </a:rPr>
              <a:t>somente um verbo (imperativo) por frase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Imaginar </a:t>
            </a:r>
            <a:r>
              <a:rPr lang="pt-BR" sz="2800" dirty="0">
                <a:solidFill>
                  <a:schemeClr val="tx1"/>
                </a:solidFill>
              </a:rPr>
              <a:t>que você está desenvolvendo um algoritmo para pessoas que não trabalham com computadores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Usar </a:t>
            </a:r>
            <a:r>
              <a:rPr lang="pt-BR" sz="2800" dirty="0">
                <a:solidFill>
                  <a:schemeClr val="tx1"/>
                </a:solidFill>
              </a:rPr>
              <a:t>frases curtas e simples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Ser </a:t>
            </a:r>
            <a:r>
              <a:rPr lang="pt-BR" sz="2800" dirty="0">
                <a:solidFill>
                  <a:schemeClr val="tx1"/>
                </a:solidFill>
              </a:rPr>
              <a:t>objetivo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Evitar </a:t>
            </a:r>
            <a:r>
              <a:rPr lang="pt-BR" sz="2800" dirty="0">
                <a:solidFill>
                  <a:schemeClr val="tx1"/>
                </a:solidFill>
              </a:rPr>
              <a:t>palavras que tenham sentido dúbio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Escrevendo</a:t>
            </a:r>
            <a:r>
              <a:rPr lang="en-US" dirty="0" smtClean="0">
                <a:solidFill>
                  <a:srgbClr val="FFFFFF"/>
                </a:solidFill>
              </a:rPr>
              <a:t> um </a:t>
            </a:r>
            <a:r>
              <a:rPr lang="en-US" dirty="0" err="1" smtClean="0">
                <a:solidFill>
                  <a:srgbClr val="FFFFFF"/>
                </a:solidFill>
              </a:rPr>
              <a:t>bom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algoritmo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5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Descrição Narrativa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Fluxograma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tx1"/>
                </a:solidFill>
              </a:rPr>
              <a:t>Pseudo-código</a:t>
            </a:r>
            <a:r>
              <a:rPr lang="pt-BR" sz="2800" dirty="0" smtClean="0">
                <a:solidFill>
                  <a:schemeClr val="tx1"/>
                </a:solidFill>
              </a:rPr>
              <a:t> (também conhecido como </a:t>
            </a:r>
            <a:r>
              <a:rPr lang="pt-BR" sz="2800" b="1" dirty="0" err="1" smtClean="0">
                <a:solidFill>
                  <a:schemeClr val="tx1"/>
                </a:solidFill>
              </a:rPr>
              <a:t>Portugol</a:t>
            </a:r>
            <a:r>
              <a:rPr lang="pt-BR" sz="2800" dirty="0">
                <a:solidFill>
                  <a:schemeClr val="tx1"/>
                </a:solidFill>
              </a:rPr>
              <a:t>)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Tipos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Algoritmos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98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Descrição Narrativa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Analisar o enunciado do problema;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Escrever </a:t>
            </a:r>
            <a:r>
              <a:rPr lang="pt-BR" sz="2800" dirty="0">
                <a:solidFill>
                  <a:schemeClr val="tx1"/>
                </a:solidFill>
              </a:rPr>
              <a:t>em linguagem natural os passos a serem seguidos para a resolução do problema;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Vantagem</a:t>
            </a:r>
            <a:r>
              <a:rPr lang="pt-BR" sz="2800" dirty="0">
                <a:solidFill>
                  <a:schemeClr val="tx1"/>
                </a:solidFill>
              </a:rPr>
              <a:t>: </a:t>
            </a:r>
            <a:r>
              <a:rPr lang="pt-BR" sz="2800" dirty="0" smtClean="0">
                <a:solidFill>
                  <a:schemeClr val="tx1"/>
                </a:solidFill>
              </a:rPr>
              <a:t>Não </a:t>
            </a:r>
            <a:r>
              <a:rPr lang="pt-BR" sz="2800" dirty="0">
                <a:solidFill>
                  <a:schemeClr val="tx1"/>
                </a:solidFill>
              </a:rPr>
              <a:t>é necessário aprender novos conceitos.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Desvantagem</a:t>
            </a:r>
            <a:r>
              <a:rPr lang="pt-BR" sz="2800" dirty="0">
                <a:solidFill>
                  <a:schemeClr val="tx1"/>
                </a:solidFill>
              </a:rPr>
              <a:t>: </a:t>
            </a:r>
            <a:r>
              <a:rPr lang="pt-BR" sz="2800" dirty="0" smtClean="0">
                <a:solidFill>
                  <a:schemeClr val="tx1"/>
                </a:solidFill>
              </a:rPr>
              <a:t>Há </a:t>
            </a:r>
            <a:r>
              <a:rPr lang="pt-BR" sz="2800" dirty="0">
                <a:solidFill>
                  <a:schemeClr val="tx1"/>
                </a:solidFill>
              </a:rPr>
              <a:t>espaço para múltiplas interpretações.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Definição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Passo 1: Receba a nota da prova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Passo </a:t>
            </a:r>
            <a:r>
              <a:rPr lang="pt-BR" sz="2800" dirty="0" smtClean="0">
                <a:solidFill>
                  <a:schemeClr val="tx1"/>
                </a:solidFill>
              </a:rPr>
              <a:t>2: Receba </a:t>
            </a:r>
            <a:r>
              <a:rPr lang="pt-BR" sz="2800" dirty="0">
                <a:solidFill>
                  <a:schemeClr val="tx1"/>
                </a:solidFill>
              </a:rPr>
              <a:t>a nota da prova </a:t>
            </a:r>
            <a:r>
              <a:rPr lang="pt-BR" sz="2800" dirty="0" smtClean="0">
                <a:solidFill>
                  <a:schemeClr val="tx1"/>
                </a:solidFill>
              </a:rPr>
              <a:t>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Passo </a:t>
            </a:r>
            <a:r>
              <a:rPr lang="pt-BR" sz="2800" dirty="0" smtClean="0">
                <a:solidFill>
                  <a:schemeClr val="tx1"/>
                </a:solidFill>
              </a:rPr>
              <a:t>3: Some a nota da prova 1 e prova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4: Divida o resultado por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5: Exibir o resultado para o usuário.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95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Pseudo-código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6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o enunciado do problema;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screver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passos a serem seguidos para a resolução do problema utilizando regras de sintaxe pré-definidas;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transcrição do algoritmo para qualquer linguagem de programação é quase imediata, bastando conhecer as palavras reservadas da linguagem de programação de destino.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 aprender as regras do </a:t>
            </a:r>
            <a:r>
              <a:rPr lang="pt-BR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pseudo-código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sintaxe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Definição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41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Conceitos Gerais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4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00417" y="742092"/>
            <a:ext cx="1110555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Solicitar ao usuário o seu nome, idade e Sexo. Em seguida, exibir os dados na ordem na qual foi realizada a solicitação: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96498" y="1455733"/>
            <a:ext cx="5412259" cy="515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Dados do Usuário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“Solicitação de dados”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“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Digite o seu nome: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Leia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Nome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“Digite sua idade:”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“Digite seu sexo:”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Sexo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“Seu nome é :”, Nome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“Sua idade 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é :”,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“Seu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sexo 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é :”,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Sexo</a:t>
            </a:r>
            <a:endParaRPr lang="pt-BR" dirty="0" smtClean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06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aqui, os algoritmos foram descritos em linguagem natural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 seria o uso de uma 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pseudo-linguagem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pseudo-código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 uma linguagem intermediária entre a linguagem natural e uma linguagem de programação usada para descrever os algoritmos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pseudocódigo não requer todo a rigidez sintática necessária numa linguagem de programação, permitindo que o aprendiz se detenha na lógica do algoritmos e não no formalismo da sua representação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Atenção</a:t>
            </a:r>
            <a:r>
              <a:rPr lang="en-US" dirty="0" smtClean="0">
                <a:solidFill>
                  <a:srgbClr val="FFFFFF"/>
                </a:solidFill>
              </a:rPr>
              <a:t>!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3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elaborar um algoritmo, devemos ter em mente qual o tipo de processamento será executado. Basicamente, existem 3 tipos de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sequencial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condicional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repetição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(determinada e indeterminada)</a:t>
            </a: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Tipos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processamento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6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instruções são executadas uma após a outra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 desvio na sequência das instruções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é executada uma única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Imprimir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média aritmética de duas notas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sequencial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010881" y="4506209"/>
            <a:ext cx="309013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Leia</a:t>
            </a:r>
            <a:r>
              <a:rPr lang="it-IT" dirty="0"/>
              <a:t> nota1 </a:t>
            </a:r>
            <a:endParaRPr lang="it-IT" dirty="0" smtClean="0"/>
          </a:p>
          <a:p>
            <a:r>
              <a:rPr lang="it-IT" b="1" dirty="0" smtClean="0"/>
              <a:t>Leia</a:t>
            </a:r>
            <a:r>
              <a:rPr lang="it-IT" dirty="0" smtClean="0"/>
              <a:t> </a:t>
            </a:r>
            <a:r>
              <a:rPr lang="it-IT" dirty="0"/>
              <a:t>nota2 </a:t>
            </a:r>
            <a:endParaRPr lang="it-IT" dirty="0" smtClean="0"/>
          </a:p>
          <a:p>
            <a:r>
              <a:rPr lang="it-IT" dirty="0" smtClean="0"/>
              <a:t>media </a:t>
            </a:r>
            <a:r>
              <a:rPr lang="it-IT" dirty="0"/>
              <a:t>= (nota1 + nota2)/2 </a:t>
            </a:r>
            <a:endParaRPr lang="it-IT" dirty="0" smtClean="0"/>
          </a:p>
          <a:p>
            <a:r>
              <a:rPr lang="it-IT" b="1" dirty="0" smtClean="0"/>
              <a:t>Escreva</a:t>
            </a:r>
            <a:r>
              <a:rPr lang="it-IT" dirty="0" smtClean="0"/>
              <a:t> media</a:t>
            </a:r>
            <a:endParaRPr lang="it-IT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92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ordem das instruções é importante!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sequencial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490954" y="1447215"/>
            <a:ext cx="309013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Leia</a:t>
            </a:r>
            <a:r>
              <a:rPr lang="it-IT" dirty="0"/>
              <a:t> nota1 </a:t>
            </a:r>
            <a:endParaRPr lang="it-IT" dirty="0" smtClean="0"/>
          </a:p>
          <a:p>
            <a:r>
              <a:rPr lang="it-IT" b="1" dirty="0" smtClean="0"/>
              <a:t>Leia</a:t>
            </a:r>
            <a:r>
              <a:rPr lang="it-IT" dirty="0" smtClean="0"/>
              <a:t> </a:t>
            </a:r>
            <a:r>
              <a:rPr lang="it-IT" dirty="0"/>
              <a:t>nota2 </a:t>
            </a:r>
            <a:endParaRPr lang="it-IT" dirty="0" smtClean="0"/>
          </a:p>
          <a:p>
            <a:r>
              <a:rPr lang="it-IT" b="1" dirty="0"/>
              <a:t>Escreva</a:t>
            </a:r>
            <a:r>
              <a:rPr lang="it-IT" dirty="0"/>
              <a:t> media</a:t>
            </a:r>
          </a:p>
          <a:p>
            <a:r>
              <a:rPr lang="it-IT" dirty="0" smtClean="0"/>
              <a:t>media </a:t>
            </a:r>
            <a:r>
              <a:rPr lang="it-IT" dirty="0"/>
              <a:t>= (nota1 + nota2)/2 </a:t>
            </a:r>
            <a:endParaRPr lang="it-IT" dirty="0" smtClean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90954" y="3028881"/>
            <a:ext cx="309013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media = (nota1 + nota2)/2 </a:t>
            </a:r>
          </a:p>
          <a:p>
            <a:r>
              <a:rPr lang="it-IT" b="1" dirty="0" smtClean="0"/>
              <a:t>Leia</a:t>
            </a:r>
            <a:r>
              <a:rPr lang="it-IT" dirty="0" smtClean="0"/>
              <a:t> </a:t>
            </a:r>
            <a:r>
              <a:rPr lang="it-IT" dirty="0"/>
              <a:t>nota1 </a:t>
            </a:r>
            <a:endParaRPr lang="it-IT" dirty="0" smtClean="0"/>
          </a:p>
          <a:p>
            <a:r>
              <a:rPr lang="it-IT" b="1" dirty="0" smtClean="0"/>
              <a:t>Leia</a:t>
            </a:r>
            <a:r>
              <a:rPr lang="it-IT" dirty="0" smtClean="0"/>
              <a:t> </a:t>
            </a:r>
            <a:r>
              <a:rPr lang="it-IT" dirty="0"/>
              <a:t>nota2 </a:t>
            </a:r>
            <a:endParaRPr lang="it-IT" dirty="0" smtClean="0"/>
          </a:p>
          <a:p>
            <a:r>
              <a:rPr lang="it-IT" b="1" dirty="0"/>
              <a:t>Escreva</a:t>
            </a:r>
            <a:r>
              <a:rPr lang="it-IT" dirty="0"/>
              <a:t> media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0954" y="4610547"/>
            <a:ext cx="309013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Leia</a:t>
            </a:r>
            <a:r>
              <a:rPr lang="it-IT" dirty="0"/>
              <a:t> nota1 </a:t>
            </a:r>
            <a:endParaRPr lang="it-IT" dirty="0" smtClean="0"/>
          </a:p>
          <a:p>
            <a:r>
              <a:rPr lang="it-IT" b="1" dirty="0" smtClean="0"/>
              <a:t>Leia</a:t>
            </a:r>
            <a:r>
              <a:rPr lang="it-IT" dirty="0" smtClean="0"/>
              <a:t> </a:t>
            </a:r>
            <a:r>
              <a:rPr lang="it-IT" dirty="0"/>
              <a:t>nota2 </a:t>
            </a:r>
            <a:endParaRPr lang="it-IT" dirty="0" smtClean="0"/>
          </a:p>
          <a:p>
            <a:r>
              <a:rPr lang="it-IT" dirty="0" smtClean="0"/>
              <a:t>media </a:t>
            </a:r>
            <a:r>
              <a:rPr lang="it-IT" dirty="0"/>
              <a:t>= (nota1 + nota2)/2 </a:t>
            </a:r>
            <a:endParaRPr lang="it-IT" dirty="0" smtClean="0"/>
          </a:p>
          <a:p>
            <a:r>
              <a:rPr lang="it-IT" b="1" dirty="0" smtClean="0"/>
              <a:t>Escreva</a:t>
            </a:r>
            <a:r>
              <a:rPr lang="it-IT" dirty="0" smtClean="0"/>
              <a:t> media</a:t>
            </a:r>
            <a:endParaRPr lang="it-IT" dirty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87" y="4716980"/>
            <a:ext cx="969800" cy="101573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87" y="1784900"/>
            <a:ext cx="969800" cy="10157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87" y="3330651"/>
            <a:ext cx="969800" cy="10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4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286897" y="1705232"/>
            <a:ext cx="5214552" cy="4464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Calcular a </a:t>
            </a:r>
            <a:r>
              <a:rPr lang="pt-BR" sz="2400" dirty="0" smtClean="0">
                <a:solidFill>
                  <a:schemeClr val="tx1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média aritmética do aluno (4 provas). Média Final maior ou igual a 7, aprovado.</a:t>
            </a:r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condicional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5266" y="1910873"/>
            <a:ext cx="54122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Média Final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i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N1, N2, N3, N4, </a:t>
            </a:r>
            <a:r>
              <a:rPr lang="pt-BR" i="1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MediaFinal</a:t>
            </a:r>
            <a:endParaRPr lang="pt-BR" i="1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err="1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MediaFinal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= (N1+N2+N3+N4) /4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MediaFinal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&gt;= 7 Então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</a:t>
            </a:r>
            <a:r>
              <a:rPr lang="pt-BR" dirty="0" smtClean="0">
                <a:solidFill>
                  <a:srgbClr val="0070C0"/>
                </a:solidFill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Aprovado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</a:t>
            </a:r>
            <a:r>
              <a:rPr lang="pt-BR" dirty="0" smtClean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Reprovado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 Se</a:t>
            </a:r>
            <a:endParaRPr lang="pt-BR" b="1" dirty="0" smtClean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39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conjunto de instruções (pode ser apenas uma) é executado um número definido ou indefinido de vezes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determinada por uma condição de parada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de instruções é executado enquanto a condição for verdadeira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da condição é realizado antes de qualquer operação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0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6561438" y="5371155"/>
            <a:ext cx="313037" cy="3295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840629" y="5371155"/>
            <a:ext cx="313037" cy="3295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243385" y="5362832"/>
            <a:ext cx="313037" cy="3295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646141" y="5362832"/>
            <a:ext cx="313037" cy="3295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chamado de laços condicionais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Repetem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conjunto de comandos em seu interior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Imprimir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soma dos números inteiro de 1 a N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 + 2 + 3 + ... + N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se identificar o que deve ser repetido no </a:t>
            </a: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Soma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 + 2 + 3 + ... + N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a soma dos números inteiro de 1 a N </a:t>
            </a: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 + 2 + 3 + ... + N </a:t>
            </a:r>
            <a:endParaRPr lang="pt-BR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valor inicial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1), valor final (N), onde o resultado será armazenado (soma), quando parar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N), variável (contador) que controla o número de repetições (</a:t>
            </a:r>
            <a:r>
              <a:rPr lang="pt-BR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etc.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Processamento</a:t>
            </a:r>
            <a:r>
              <a:rPr lang="en-US" dirty="0">
                <a:solidFill>
                  <a:srgbClr val="FFFFFF"/>
                </a:solidFill>
              </a:rPr>
              <a:t> com </a:t>
            </a:r>
            <a:r>
              <a:rPr lang="en-US" dirty="0" err="1" smtClean="0">
                <a:solidFill>
                  <a:srgbClr val="FFFFFF"/>
                </a:solidFill>
              </a:rPr>
              <a:t>repetição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35595" y="3978988"/>
            <a:ext cx="3147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Leia</a:t>
            </a:r>
            <a:r>
              <a:rPr lang="pt-BR" dirty="0"/>
              <a:t> N </a:t>
            </a:r>
            <a:endParaRPr lang="pt-BR" dirty="0" smtClean="0"/>
          </a:p>
          <a:p>
            <a:r>
              <a:rPr lang="pt-BR" dirty="0" smtClean="0"/>
              <a:t>soma </a:t>
            </a:r>
            <a:r>
              <a:rPr lang="pt-BR" dirty="0"/>
              <a:t>= 0 </a:t>
            </a:r>
            <a:endParaRPr lang="pt-BR" dirty="0" smtClean="0"/>
          </a:p>
          <a:p>
            <a:r>
              <a:rPr lang="pt-BR" dirty="0" err="1" smtClean="0"/>
              <a:t>nro</a:t>
            </a:r>
            <a:r>
              <a:rPr lang="pt-BR" dirty="0" smtClean="0"/>
              <a:t> </a:t>
            </a:r>
            <a:r>
              <a:rPr lang="pt-BR" dirty="0"/>
              <a:t>= 1 </a:t>
            </a:r>
            <a:endParaRPr lang="pt-BR" dirty="0" smtClean="0"/>
          </a:p>
          <a:p>
            <a:r>
              <a:rPr lang="pt-BR" b="1" dirty="0" smtClean="0"/>
              <a:t>Enquanto</a:t>
            </a:r>
            <a:r>
              <a:rPr lang="pt-BR" dirty="0" smtClean="0"/>
              <a:t> </a:t>
            </a:r>
            <a:r>
              <a:rPr lang="pt-BR" dirty="0" err="1"/>
              <a:t>nro</a:t>
            </a:r>
            <a:r>
              <a:rPr lang="pt-BR" dirty="0"/>
              <a:t> &lt;= N 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soma </a:t>
            </a:r>
            <a:r>
              <a:rPr lang="pt-BR" dirty="0"/>
              <a:t>= soma + </a:t>
            </a:r>
            <a:r>
              <a:rPr lang="pt-BR" dirty="0" smtClean="0"/>
              <a:t>	</a:t>
            </a:r>
            <a:r>
              <a:rPr lang="pt-BR" dirty="0" err="1" smtClean="0"/>
              <a:t>nro</a:t>
            </a:r>
            <a:r>
              <a:rPr lang="pt-BR" dirty="0" smtClean="0"/>
              <a:t> </a:t>
            </a:r>
            <a:r>
              <a:rPr lang="pt-BR" dirty="0" err="1"/>
              <a:t>nro</a:t>
            </a:r>
            <a:r>
              <a:rPr lang="pt-BR" dirty="0"/>
              <a:t> = </a:t>
            </a:r>
            <a:r>
              <a:rPr lang="pt-BR" dirty="0" err="1"/>
              <a:t>nro</a:t>
            </a:r>
            <a:r>
              <a:rPr lang="pt-BR" dirty="0"/>
              <a:t> + 1 </a:t>
            </a:r>
            <a:r>
              <a:rPr lang="pt-BR" b="1" dirty="0" smtClean="0"/>
              <a:t>Escreva</a:t>
            </a:r>
            <a:r>
              <a:rPr lang="pt-BR" dirty="0" smtClean="0"/>
              <a:t> soma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389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Atividade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4314" y="881143"/>
            <a:ext cx="10948086" cy="582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Crie um </a:t>
            </a:r>
            <a:r>
              <a:rPr lang="pt-BR" sz="2000" dirty="0" err="1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pseudo-código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que solicite ao usuário a quilometragem e quantos litros gastos durante uma viagem. Em seguida, realize o cálculo da média realizada pelo veículo.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Desenhe o pseudocódigo que tem a função de calcular e exibir o valor total da compra de um determinado produto, que tem o resultado baseado no valor unitário do produto multiplicado pela quantidade adquirida.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Desenvolva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um pseudocódigo que verifique se o usuário possui mais de 18 anos.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Ler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dois número e imprimir o maior </a:t>
            </a: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deles.</a:t>
            </a:r>
            <a:endParaRPr lang="pt-BR" sz="2000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Desenvolva um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pseudocódigo </a:t>
            </a: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que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tem a função de calcular o valor liquido </a:t>
            </a: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da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compra de um determinado produto, sabendo-se que sobre o valor bruto será dado um </a:t>
            </a: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desconto de “x” informado pelo operador do sistema.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Em </a:t>
            </a:r>
            <a:r>
              <a:rPr lang="pt-BR" sz="2000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uma empresa, será solicitado o salário de um determinado funcionário, para se calcular seu novo salário, sendo que, se este tiver um salário superior a R$ 300,00, o reajuste será de 5%, caso contrário o reajuste será de 8%. Observe que teremos que testar o valor do salário, para saber o índice a ser </a:t>
            </a: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aplicado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pt-BR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0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O computador é capaz de auxiliar em qualquer tarefa, mas não tem iniciativa, independência, criatividade ou inteligência.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Por </a:t>
            </a:r>
            <a:r>
              <a:rPr lang="pt-BR" sz="2800" dirty="0">
                <a:solidFill>
                  <a:schemeClr val="tx1"/>
                </a:solidFill>
              </a:rPr>
              <a:t>esses motivos é preciso fornecer instruções detalhadas minuciosamente.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Computadores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Tarefas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6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084125" y="1690395"/>
            <a:ext cx="6021859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a Km inicial e QTDE de Litros”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quilometragem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litros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= quilometragem / litros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media</a:t>
            </a:r>
            <a:endParaRPr lang="pt-BR" dirty="0" smtClean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96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79829" y="1234819"/>
            <a:ext cx="77146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Preço Total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“Entre com a QTDE e o valor unitário do produto”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Quantidade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o valor unitário”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Valor_unitário</a:t>
            </a:r>
            <a:endParaRPr lang="pt-BR" dirty="0" smtClean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Valor_total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=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Valor_unitário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* quantidade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“Valor total da compra”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err="1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alor_total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42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519516" y="1047689"/>
            <a:ext cx="5412259" cy="476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o seu nome”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Nome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a sua idade”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Idade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Idade &gt;= 18 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“Aprovado”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“Reprovado”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Fim_Se</a:t>
            </a:r>
            <a:endParaRPr lang="pt-BR" b="1" dirty="0" smtClean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37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573205" y="1234819"/>
            <a:ext cx="5919916" cy="476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Maior Número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o primeiro número”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Escreva 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o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segundo número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Leia 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B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 &gt; B 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Escreva 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;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Escreva 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B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;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 Se</a:t>
            </a:r>
            <a:endParaRPr lang="pt-BR" dirty="0" smtClean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2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157283" y="1159318"/>
            <a:ext cx="8328955" cy="357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Desconto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“Entre com o valor do produto e o índice de desconto”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Valor_bruto</a:t>
            </a:r>
            <a:endParaRPr lang="pt-BR" dirty="0" smtClean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desconto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Valor_Liquido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=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(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Valor_bruto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–((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Valor_bruto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*desconto)/100))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“O valor líquido do produto é:”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Valor_liquido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78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Resolução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652605" y="944000"/>
            <a:ext cx="618081" cy="5816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2885307" y="944000"/>
            <a:ext cx="5919916" cy="476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Algoritmo </a:t>
            </a:r>
            <a:r>
              <a:rPr lang="pt-BR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Salário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Inicio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“Digite o valor do salário”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Leia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Salario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Se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Salario &lt;= 300 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então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err="1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Salario_final</a:t>
            </a:r>
            <a:r>
              <a:rPr lang="pt-BR" dirty="0" smtClean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= salario * 1,08;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Senão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effectLst/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dirty="0" err="1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Salario_final</a:t>
            </a: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 = salario *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1,05;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 Se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i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Escreva </a:t>
            </a:r>
            <a:r>
              <a:rPr lang="pt-BR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“O valor do salário é:”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	</a:t>
            </a:r>
            <a:r>
              <a:rPr lang="pt-BR" b="1" i="1" dirty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Escreva </a:t>
            </a:r>
            <a:r>
              <a:rPr lang="pt-BR" dirty="0" err="1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Salario_final</a:t>
            </a:r>
            <a:endParaRPr lang="pt-BR" dirty="0"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b="1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Fim.</a:t>
            </a:r>
            <a:endParaRPr lang="pt-BR" b="1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40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22E08-AD61-46CB-ADB2-FC552FE9AE6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o enunciado do problema;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Escrever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passos a serem seguidos para a resolução do problema utilizando símbolos gráficos predefinidos;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entendimento devido aos elementos gráficos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 aprender a simbologia dos fluxogramas. 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 não apresenta muitos detalhes do algoritmo.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Definição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8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estudos que comprovam que o ser humano consegue gravar melhor uma mensagem, quando esta é acompanhada de imagens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imagem vale mais do que mil palavras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fluxograma é um diagrama, escrito em uma notação gráfica simples, usado para representação visual de algoritmos.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texto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gráfico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Atenção</a:t>
            </a:r>
            <a:r>
              <a:rPr lang="en-US" dirty="0" smtClean="0">
                <a:solidFill>
                  <a:srgbClr val="FFFFFF"/>
                </a:solidFill>
              </a:rPr>
              <a:t>!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65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estudos que comprovam que o ser humano consegue gravar melhor uma mensagem, quando esta é acompanhada de imagens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imagem vale mais do que mil palavras</a:t>
            </a:r>
            <a:r>
              <a:rPr lang="pt-B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fluxograma é um diagrama, escrito em uma notação gráfica simples, usado para representação visual de algoritmos. </a:t>
            </a:r>
            <a:endParaRPr lang="pt-B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texto </a:t>
            </a:r>
            <a:endParaRPr lang="pt-BR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 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gráfico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Atenção</a:t>
            </a:r>
            <a:r>
              <a:rPr lang="en-US" dirty="0" smtClean="0">
                <a:solidFill>
                  <a:srgbClr val="FFFFFF"/>
                </a:solidFill>
              </a:rPr>
              <a:t>!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7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37" y="500332"/>
            <a:ext cx="8582025" cy="5856018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>
                <a:solidFill>
                  <a:srgbClr val="FFFFFF"/>
                </a:solidFill>
              </a:rPr>
              <a:t>Execução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Tarefas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0571" y="1484784"/>
            <a:ext cx="9013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sz="1400" dirty="0" smtClean="0"/>
          </a:p>
          <a:p>
            <a:pPr algn="just"/>
            <a:endParaRPr lang="pt-BR" sz="2000" u="sng" dirty="0" smtClean="0"/>
          </a:p>
          <a:p>
            <a:pPr algn="just"/>
            <a:endParaRPr lang="pt-BR" sz="2000" u="sng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8078544" y="528341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u="sng" dirty="0" smtClean="0">
                <a:solidFill>
                  <a:srgbClr val="FF0000"/>
                </a:solidFill>
              </a:rPr>
              <a:t>Analogia com ser humano ?</a:t>
            </a:r>
            <a:endParaRPr lang="pt-BR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91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Atividade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76" y="563390"/>
            <a:ext cx="5527589" cy="609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0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Exemplo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10465" y="3438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3401" y="1515236"/>
            <a:ext cx="38164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4794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Atividades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4314" y="881143"/>
            <a:ext cx="10948086" cy="841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000" dirty="0" smtClean="0">
                <a:latin typeface="Trebuchet MS" panose="020B0603020202020204" pitchFamily="34" charset="0"/>
                <a:ea typeface="Arial Unicode MS" panose="020B0604020202020204" pitchFamily="34" charset="-128"/>
                <a:cs typeface="Trebuchet MS" panose="020B0603020202020204" pitchFamily="34" charset="0"/>
              </a:rPr>
              <a:t>Realize o fluxograma dos exercícios anteriores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endParaRPr lang="pt-BR" dirty="0">
              <a:effectLst/>
              <a:latin typeface="Trebuchet MS" panose="020B0603020202020204" pitchFamily="34" charset="0"/>
              <a:ea typeface="Arial Unicode MS" panose="020B0604020202020204" pitchFamily="34" charset="-128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21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dirty="0" smtClean="0"/>
              <a:t>Fim </a:t>
            </a:r>
            <a:r>
              <a:rPr lang="pt-BR" smtClean="0"/>
              <a:t>de aula!</a:t>
            </a:r>
            <a:endParaRPr lang="pt-BR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r>
              <a:rPr lang="pt-BR" sz="2400" dirty="0" smtClean="0"/>
              <a:t>“Pseudocódigo e algoritmos nos ajudam a compreender o fluxo da operação </a:t>
            </a:r>
            <a:r>
              <a:rPr lang="pt-BR" sz="2400" smtClean="0"/>
              <a:t>do programa.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D0756B-ADB2-4FA9-9935-B89993A1F5A3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Programação II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Programa</a:t>
            </a:r>
            <a:r>
              <a:rPr lang="pt-BR" dirty="0">
                <a:solidFill>
                  <a:schemeClr val="tx1"/>
                </a:solidFill>
              </a:rPr>
              <a:t>: Conjunto de instruções para automatização de tarefas.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Linguagem de Máquina</a:t>
            </a:r>
            <a:r>
              <a:rPr lang="pt-BR" dirty="0">
                <a:solidFill>
                  <a:schemeClr val="tx1"/>
                </a:solidFill>
              </a:rPr>
              <a:t>: É a linguagem que os computadores entendem, o sistema </a:t>
            </a:r>
            <a:r>
              <a:rPr lang="pt-BR" b="1" dirty="0">
                <a:solidFill>
                  <a:schemeClr val="tx1"/>
                </a:solidFill>
              </a:rPr>
              <a:t>binário</a:t>
            </a:r>
            <a:r>
              <a:rPr lang="pt-BR" dirty="0">
                <a:solidFill>
                  <a:schemeClr val="tx1"/>
                </a:solidFill>
              </a:rPr>
              <a:t>. Analogicamente é a sequência de “0s” e “1s” que representa a ação que o computador deve executar. Teoricamente, as pessoas poderiam escrever os programas diretamente em linguagem de máquina. Praticamente ninguém faz isso pois é uma tarefa muito complicada e demorada.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Executável</a:t>
            </a:r>
            <a:r>
              <a:rPr lang="pt-BR" dirty="0">
                <a:solidFill>
                  <a:schemeClr val="tx1"/>
                </a:solidFill>
              </a:rPr>
              <a:t>: É um arquivo contendo as instruções de um programa em Linguagem de Máquina.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Linguagem de Programação</a:t>
            </a:r>
            <a:r>
              <a:rPr lang="pt-BR" dirty="0">
                <a:solidFill>
                  <a:schemeClr val="tx1"/>
                </a:solidFill>
              </a:rPr>
              <a:t>: Conjunto de instruções que tentam se aproximar das linguagens humanas. No caso do Java, dizemos que é uma linguagem de programação de “Alto nível”, por tamanha proximidade a nossa linguagem.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Arquivo fonte ou Código fonte</a:t>
            </a:r>
            <a:r>
              <a:rPr lang="pt-BR" dirty="0">
                <a:solidFill>
                  <a:schemeClr val="tx1"/>
                </a:solidFill>
              </a:rPr>
              <a:t>: é um arquivo contendo as instruções de um programa em linguagem de programação.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Compilador</a:t>
            </a:r>
            <a:r>
              <a:rPr lang="pt-BR" dirty="0">
                <a:solidFill>
                  <a:schemeClr val="tx1"/>
                </a:solidFill>
              </a:rPr>
              <a:t>: Computadores processam apenas instruções de máquina. Por outro lado, pessoas definem as instruções em linguagem de programação. O compilador é o responsável pela tradução do arquivo fonte para a linguagem de máquina para que o processador possa executá-lo. Essa tradução é realizada por programas “especiais” chamados compiladores.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Conceitos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62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Processo</a:t>
            </a:r>
            <a:r>
              <a:rPr lang="en-US" dirty="0" smtClean="0">
                <a:solidFill>
                  <a:srgbClr val="FFFFFF"/>
                </a:solidFill>
              </a:rPr>
              <a:t> de </a:t>
            </a:r>
            <a:r>
              <a:rPr lang="en-US" dirty="0" err="1" smtClean="0">
                <a:solidFill>
                  <a:srgbClr val="FFFFFF"/>
                </a:solidFill>
              </a:rPr>
              <a:t>compilação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36" y="727997"/>
            <a:ext cx="6355534" cy="5520849"/>
          </a:xfrm>
          <a:prstGeom prst="rect">
            <a:avLst/>
          </a:prstGeom>
        </p:spPr>
      </p:pic>
      <p:pic>
        <p:nvPicPr>
          <p:cNvPr id="10" name="Imagem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2" y="727997"/>
            <a:ext cx="4985385" cy="171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248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As etapas para o desenvolvimento de um programa são: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solidFill>
                  <a:schemeClr val="tx1"/>
                </a:solidFill>
              </a:rPr>
              <a:t>Análise</a:t>
            </a:r>
            <a:r>
              <a:rPr lang="pt-BR" sz="2800" dirty="0" smtClean="0">
                <a:solidFill>
                  <a:schemeClr val="tx1"/>
                </a:solidFill>
              </a:rPr>
              <a:t>: Estuda-se </a:t>
            </a:r>
            <a:r>
              <a:rPr lang="pt-BR" sz="2800" dirty="0">
                <a:solidFill>
                  <a:schemeClr val="tx1"/>
                </a:solidFill>
              </a:rPr>
              <a:t>o enunciado do problema para definir os dados de entrada</a:t>
            </a:r>
            <a:r>
              <a:rPr lang="pt-BR" sz="2800" dirty="0" smtClean="0">
                <a:solidFill>
                  <a:schemeClr val="tx1"/>
                </a:solidFill>
              </a:rPr>
              <a:t>, o </a:t>
            </a:r>
            <a:r>
              <a:rPr lang="pt-BR" sz="2800" dirty="0">
                <a:solidFill>
                  <a:schemeClr val="tx1"/>
                </a:solidFill>
              </a:rPr>
              <a:t>processamento e os dados de saída.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solidFill>
                  <a:schemeClr val="tx1"/>
                </a:solidFill>
              </a:rPr>
              <a:t>Algoritmo</a:t>
            </a:r>
            <a:r>
              <a:rPr lang="pt-BR" sz="2800" dirty="0" smtClean="0">
                <a:solidFill>
                  <a:schemeClr val="tx1"/>
                </a:solidFill>
              </a:rPr>
              <a:t>: Descreve-se </a:t>
            </a:r>
            <a:r>
              <a:rPr lang="pt-BR" sz="2800" dirty="0">
                <a:solidFill>
                  <a:schemeClr val="tx1"/>
                </a:solidFill>
              </a:rPr>
              <a:t>passo a passo a solução do problema.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solidFill>
                  <a:schemeClr val="tx1"/>
                </a:solidFill>
              </a:rPr>
              <a:t>Codificação</a:t>
            </a:r>
            <a:r>
              <a:rPr lang="pt-BR" sz="2800" dirty="0" smtClean="0">
                <a:solidFill>
                  <a:schemeClr val="tx1"/>
                </a:solidFill>
              </a:rPr>
              <a:t>: </a:t>
            </a:r>
            <a:r>
              <a:rPr lang="pt-BR" sz="2800" dirty="0">
                <a:solidFill>
                  <a:schemeClr val="tx1"/>
                </a:solidFill>
              </a:rPr>
              <a:t>Transforma-se o algoritmo em códigos de linguagem de programação.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Concluímos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que: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02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2913" y="629729"/>
            <a:ext cx="11706044" cy="5644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Os programas de computadores nada mais são do que </a:t>
            </a:r>
            <a:r>
              <a:rPr lang="pt-BR" sz="2800" b="1" dirty="0">
                <a:solidFill>
                  <a:schemeClr val="tx1"/>
                </a:solidFill>
              </a:rPr>
              <a:t>algoritmos escritos numa linguagem de computador</a:t>
            </a:r>
            <a:r>
              <a:rPr lang="pt-BR" sz="2800" dirty="0">
                <a:solidFill>
                  <a:schemeClr val="tx1"/>
                </a:solidFill>
              </a:rPr>
              <a:t> (C, </a:t>
            </a:r>
            <a:r>
              <a:rPr lang="pt-BR" sz="2800" dirty="0" smtClean="0">
                <a:solidFill>
                  <a:schemeClr val="tx1"/>
                </a:solidFill>
              </a:rPr>
              <a:t>entre </a:t>
            </a:r>
            <a:r>
              <a:rPr lang="pt-BR" sz="2800" dirty="0">
                <a:solidFill>
                  <a:schemeClr val="tx1"/>
                </a:solidFill>
              </a:rPr>
              <a:t>outras) e que são interpretados e executados por uma máquina, no caso um computador. </a:t>
            </a:r>
            <a:endParaRPr lang="pt-BR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tx1"/>
                </a:solidFill>
              </a:rPr>
              <a:t>Notem </a:t>
            </a:r>
            <a:r>
              <a:rPr lang="pt-BR" sz="2800" dirty="0">
                <a:solidFill>
                  <a:schemeClr val="tx1"/>
                </a:solidFill>
              </a:rPr>
              <a:t>que dada esta interpretação rigorosa, um programa é por natureza muito </a:t>
            </a:r>
            <a:r>
              <a:rPr lang="pt-BR" sz="2800" dirty="0" smtClean="0">
                <a:solidFill>
                  <a:schemeClr val="tx1"/>
                </a:solidFill>
              </a:rPr>
              <a:t>específico </a:t>
            </a:r>
            <a:r>
              <a:rPr lang="pt-BR" sz="2800" dirty="0">
                <a:solidFill>
                  <a:schemeClr val="tx1"/>
                </a:solidFill>
              </a:rPr>
              <a:t>e </a:t>
            </a:r>
            <a:r>
              <a:rPr lang="pt-BR" sz="2800" dirty="0" smtClean="0">
                <a:solidFill>
                  <a:schemeClr val="tx1"/>
                </a:solidFill>
              </a:rPr>
              <a:t>rígido </a:t>
            </a:r>
            <a:r>
              <a:rPr lang="pt-BR" sz="2800" dirty="0">
                <a:solidFill>
                  <a:schemeClr val="tx1"/>
                </a:solidFill>
              </a:rPr>
              <a:t>em relação aos algoritmos da vida </a:t>
            </a:r>
            <a:r>
              <a:rPr lang="pt-BR" sz="2800" dirty="0" smtClean="0">
                <a:solidFill>
                  <a:schemeClr val="tx1"/>
                </a:solidFill>
              </a:rPr>
              <a:t>real.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en-US" dirty="0" err="1" smtClean="0">
                <a:solidFill>
                  <a:srgbClr val="FFFFFF"/>
                </a:solidFill>
              </a:rPr>
              <a:t>Ou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seja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err="1" smtClean="0">
                <a:solidFill>
                  <a:srgbClr val="FFFFFF"/>
                </a:solidFill>
              </a:rPr>
              <a:t>programas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são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1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251154" y="0"/>
            <a:ext cx="11687803" cy="500332"/>
          </a:xfrm>
        </p:spPr>
        <p:txBody>
          <a:bodyPr>
            <a:normAutofit fontScale="90000"/>
          </a:bodyPr>
          <a:lstStyle/>
          <a:p>
            <a:pPr>
              <a:buSzPct val="100000"/>
            </a:pPr>
            <a:r>
              <a:rPr lang="pt-BR" b="1" dirty="0" err="1" smtClean="0">
                <a:solidFill>
                  <a:srgbClr val="FFFFFF"/>
                </a:solidFill>
              </a:rPr>
              <a:t>Curisosidade</a:t>
            </a:r>
            <a:r>
              <a:rPr lang="pt-BR" b="1" dirty="0" smtClean="0">
                <a:solidFill>
                  <a:srgbClr val="FFFFFF"/>
                </a:solidFill>
              </a:rPr>
              <a:t>... Unidades de medida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488B4-517E-4E88-9D94-55C92F651C66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Arquitetura de Computadores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8" y="667265"/>
            <a:ext cx="10981037" cy="53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9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1773</Words>
  <Application>Microsoft Office PowerPoint</Application>
  <PresentationFormat>Widescreen</PresentationFormat>
  <Paragraphs>350</Paragraphs>
  <Slides>43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 Unicode MS</vt:lpstr>
      <vt:lpstr>Arial</vt:lpstr>
      <vt:lpstr>Calibri</vt:lpstr>
      <vt:lpstr>Segoe UI</vt:lpstr>
      <vt:lpstr>Segoe UI Light</vt:lpstr>
      <vt:lpstr>Trebuchet MS</vt:lpstr>
      <vt:lpstr>Welcome to PowerPoint_TP102923943</vt:lpstr>
      <vt:lpstr>Aula 1 – Algoritmos</vt:lpstr>
      <vt:lpstr>Conceitos Gerais</vt:lpstr>
      <vt:lpstr>Computadores e Tarefas</vt:lpstr>
      <vt:lpstr>Execução de Tarefas </vt:lpstr>
      <vt:lpstr>Conceitos</vt:lpstr>
      <vt:lpstr>Processo de compilação</vt:lpstr>
      <vt:lpstr>Concluímos que:</vt:lpstr>
      <vt:lpstr>Ou seja, programas são:</vt:lpstr>
      <vt:lpstr>Curisosidade... Unidades de medida</vt:lpstr>
      <vt:lpstr>Algoritmos</vt:lpstr>
      <vt:lpstr>Ou seja, programas são:</vt:lpstr>
      <vt:lpstr>Funcionamento:</vt:lpstr>
      <vt:lpstr>Escrevendo um bom algoritmo:</vt:lpstr>
      <vt:lpstr>Tipos de Algoritmos:</vt:lpstr>
      <vt:lpstr>Descrição Narrativa</vt:lpstr>
      <vt:lpstr>Definição:</vt:lpstr>
      <vt:lpstr>Exemplo:</vt:lpstr>
      <vt:lpstr>Pseudo-código</vt:lpstr>
      <vt:lpstr>Definição</vt:lpstr>
      <vt:lpstr>Exemplo:</vt:lpstr>
      <vt:lpstr>Atenção!</vt:lpstr>
      <vt:lpstr>Tipos de processamento</vt:lpstr>
      <vt:lpstr>Processamento sequencial</vt:lpstr>
      <vt:lpstr>Processamento sequencial</vt:lpstr>
      <vt:lpstr>Processamento condicional </vt:lpstr>
      <vt:lpstr>Processamento com repetição</vt:lpstr>
      <vt:lpstr>Processamento com repetição</vt:lpstr>
      <vt:lpstr>Processamento com repetição</vt:lpstr>
      <vt:lpstr>Atividade</vt:lpstr>
      <vt:lpstr>Resolução</vt:lpstr>
      <vt:lpstr>Resolução</vt:lpstr>
      <vt:lpstr>Resolução</vt:lpstr>
      <vt:lpstr>Resolução</vt:lpstr>
      <vt:lpstr>Resolução</vt:lpstr>
      <vt:lpstr>Resolução</vt:lpstr>
      <vt:lpstr>Fluxograma</vt:lpstr>
      <vt:lpstr>Definição</vt:lpstr>
      <vt:lpstr>Atenção!</vt:lpstr>
      <vt:lpstr>Atenção!</vt:lpstr>
      <vt:lpstr>Atividade</vt:lpstr>
      <vt:lpstr>Exemplo</vt:lpstr>
      <vt:lpstr>Atividades</vt:lpstr>
      <vt:lpstr>Fim de aula!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2014-01-27T22:35:25Z</dcterms:created>
  <dcterms:modified xsi:type="dcterms:W3CDTF">2017-08-08T21:42:42Z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