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65" r:id="rId3"/>
    <p:sldId id="322" r:id="rId4"/>
    <p:sldId id="324" r:id="rId5"/>
    <p:sldId id="325" r:id="rId6"/>
    <p:sldId id="328" r:id="rId7"/>
    <p:sldId id="359" r:id="rId8"/>
    <p:sldId id="326" r:id="rId9"/>
    <p:sldId id="360" r:id="rId10"/>
    <p:sldId id="361" r:id="rId11"/>
    <p:sldId id="329" r:id="rId12"/>
    <p:sldId id="333" r:id="rId13"/>
    <p:sldId id="362" r:id="rId14"/>
    <p:sldId id="363" r:id="rId15"/>
    <p:sldId id="330" r:id="rId16"/>
    <p:sldId id="341" r:id="rId17"/>
    <p:sldId id="335" r:id="rId18"/>
    <p:sldId id="364" r:id="rId19"/>
    <p:sldId id="355" r:id="rId20"/>
    <p:sldId id="346" r:id="rId21"/>
    <p:sldId id="343" r:id="rId22"/>
    <p:sldId id="344" r:id="rId23"/>
    <p:sldId id="358" r:id="rId24"/>
    <p:sldId id="367" r:id="rId25"/>
    <p:sldId id="347" r:id="rId26"/>
    <p:sldId id="357" r:id="rId27"/>
    <p:sldId id="348" r:id="rId28"/>
    <p:sldId id="349" r:id="rId29"/>
    <p:sldId id="371" r:id="rId30"/>
    <p:sldId id="372" r:id="rId31"/>
    <p:sldId id="338" r:id="rId32"/>
    <p:sldId id="263" r:id="rId3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UNIP - Universidade Paulista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20/08/2017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UNIP - Universidade Paulista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20/08/2017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Espaço Reservado para Cabeçalho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UNIP - Universidade Paulista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C9EA4-A3E0-4559-89AF-10F3122970BC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8043-5B01-4BCD-AD9F-2DA1CBD6593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8BAF7-DC1A-466C-9A06-2DE21658B43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2000" cy="43583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"/>
            <a:ext cx="12192000" cy="5127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34186"/>
            <a:ext cx="10749367" cy="47001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752030"/>
            <a:ext cx="10515599" cy="542493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06841-FC60-4371-8C7B-C0819EB95E55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DEE1-3EFB-4BEF-8F4D-D6B9C9687DE3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3B39F-94EC-4854-8FB0-479675FB53BB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867EB-D851-4832-94E1-F6A67B8E245E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82AF-7CFE-4E69-AB7C-A5AF84FD9E39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57AD6-D8C0-4193-84ED-7141D1878881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6AD10-5491-45B2-A018-BC2FB7206EA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45F0-C6F8-4EC5-A504-957278AA9344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F4A7A1-E948-4FA1-8514-0B3F3348EE07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2 – A Linguagem 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Fundamentos do “C”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Palavras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reservadas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/>
        </p:nvSpPr>
        <p:spPr bwMode="auto">
          <a:xfrm>
            <a:off x="2057400" y="1011238"/>
            <a:ext cx="80772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763">
              <a:buFont typeface="Wingdings" panose="05000000000000000000" pitchFamily="2" charset="2"/>
              <a:buNone/>
            </a:pPr>
            <a:r>
              <a:rPr lang="en-US" altLang="pt-BR" sz="2400" b="1" dirty="0"/>
              <a:t>auto		double	</a:t>
            </a:r>
            <a:r>
              <a:rPr lang="en-US" altLang="pt-BR" sz="2400" b="1" dirty="0" err="1"/>
              <a:t>int</a:t>
            </a:r>
            <a:r>
              <a:rPr lang="en-US" altLang="pt-BR" sz="2400" b="1" dirty="0"/>
              <a:t>		</a:t>
            </a:r>
            <a:r>
              <a:rPr lang="en-US" altLang="pt-BR" sz="2400" b="1" dirty="0" err="1"/>
              <a:t>struct</a:t>
            </a:r>
            <a:endParaRPr lang="en-US" altLang="pt-BR" sz="2400" dirty="0"/>
          </a:p>
          <a:p>
            <a:pPr marL="0" indent="4763">
              <a:buFont typeface="Wingdings" panose="05000000000000000000" pitchFamily="2" charset="2"/>
              <a:buNone/>
            </a:pPr>
            <a:r>
              <a:rPr lang="en-US" altLang="pt-BR" sz="2400" b="1" dirty="0"/>
              <a:t>break		else       	long		switch</a:t>
            </a:r>
          </a:p>
          <a:p>
            <a:pPr marL="0" indent="4763">
              <a:buFont typeface="Wingdings" panose="05000000000000000000" pitchFamily="2" charset="2"/>
              <a:buNone/>
            </a:pPr>
            <a:r>
              <a:rPr lang="en-US" altLang="pt-BR" sz="2400" b="1" dirty="0"/>
              <a:t>case		</a:t>
            </a:r>
            <a:r>
              <a:rPr lang="en-US" altLang="pt-BR" sz="2400" b="1" dirty="0" err="1"/>
              <a:t>enum</a:t>
            </a:r>
            <a:r>
              <a:rPr lang="en-US" altLang="pt-BR" sz="2400" b="1" dirty="0"/>
              <a:t>		register	</a:t>
            </a:r>
            <a:r>
              <a:rPr lang="en-US" altLang="pt-BR" sz="2400" b="1" dirty="0" err="1"/>
              <a:t>typedef</a:t>
            </a:r>
            <a:endParaRPr lang="en-US" altLang="pt-BR" sz="2400" b="1" dirty="0"/>
          </a:p>
          <a:p>
            <a:pPr marL="0" indent="4763">
              <a:buFont typeface="Wingdings" panose="05000000000000000000" pitchFamily="2" charset="2"/>
              <a:buNone/>
            </a:pPr>
            <a:r>
              <a:rPr lang="en-US" altLang="pt-BR" sz="2400" b="1" dirty="0"/>
              <a:t>char		extern	return	</a:t>
            </a:r>
            <a:r>
              <a:rPr lang="en-US" altLang="pt-BR" sz="2400" b="1" dirty="0" smtClean="0"/>
              <a:t>	union</a:t>
            </a:r>
            <a:endParaRPr lang="en-US" altLang="pt-BR" sz="2400" b="1" dirty="0"/>
          </a:p>
          <a:p>
            <a:pPr marL="0" indent="4763">
              <a:buFont typeface="Wingdings" panose="05000000000000000000" pitchFamily="2" charset="2"/>
              <a:buNone/>
            </a:pPr>
            <a:r>
              <a:rPr lang="en-US" altLang="pt-BR" sz="2400" b="1" dirty="0" err="1"/>
              <a:t>const</a:t>
            </a:r>
            <a:r>
              <a:rPr lang="en-US" altLang="pt-BR" sz="2400" b="1" dirty="0"/>
              <a:t> 	</a:t>
            </a:r>
            <a:r>
              <a:rPr lang="en-US" altLang="pt-BR" sz="2400" b="1" dirty="0" smtClean="0"/>
              <a:t>	float</a:t>
            </a:r>
            <a:r>
              <a:rPr lang="en-US" altLang="pt-BR" sz="2400" b="1" dirty="0"/>
              <a:t>	</a:t>
            </a:r>
            <a:r>
              <a:rPr lang="en-US" altLang="pt-BR" sz="2400" b="1" dirty="0" smtClean="0"/>
              <a:t>	short</a:t>
            </a:r>
            <a:r>
              <a:rPr lang="en-US" altLang="pt-BR" sz="2400" b="1" dirty="0"/>
              <a:t>		unsigned</a:t>
            </a:r>
          </a:p>
          <a:p>
            <a:pPr marL="0" indent="4763">
              <a:buFont typeface="Wingdings" panose="05000000000000000000" pitchFamily="2" charset="2"/>
              <a:buNone/>
            </a:pPr>
            <a:r>
              <a:rPr lang="en-US" altLang="pt-BR" sz="2400" b="1" dirty="0"/>
              <a:t>continue	for		signed	void</a:t>
            </a:r>
          </a:p>
          <a:p>
            <a:pPr marL="0" indent="4763">
              <a:buFont typeface="Wingdings" panose="05000000000000000000" pitchFamily="2" charset="2"/>
              <a:buNone/>
            </a:pPr>
            <a:r>
              <a:rPr lang="en-US" altLang="pt-BR" sz="2400" b="1" dirty="0"/>
              <a:t>default	</a:t>
            </a:r>
            <a:r>
              <a:rPr lang="en-US" altLang="pt-BR" sz="2400" b="1" dirty="0" err="1"/>
              <a:t>goto</a:t>
            </a:r>
            <a:r>
              <a:rPr lang="en-US" altLang="pt-BR" sz="2400" b="1" dirty="0"/>
              <a:t>		</a:t>
            </a:r>
            <a:r>
              <a:rPr lang="en-US" altLang="pt-BR" sz="2400" b="1" dirty="0" err="1"/>
              <a:t>sizeof</a:t>
            </a:r>
            <a:r>
              <a:rPr lang="en-US" altLang="pt-BR" sz="2400" b="1" dirty="0"/>
              <a:t>		volatile</a:t>
            </a:r>
          </a:p>
          <a:p>
            <a:pPr marL="0" indent="4763">
              <a:buFont typeface="Wingdings" panose="05000000000000000000" pitchFamily="2" charset="2"/>
              <a:buNone/>
            </a:pPr>
            <a:r>
              <a:rPr lang="en-US" altLang="pt-BR" sz="2400" b="1" dirty="0"/>
              <a:t>do		if		static		while</a:t>
            </a:r>
            <a:r>
              <a:rPr lang="en-US" altLang="pt-BR" sz="2400" dirty="0"/>
              <a:t> </a:t>
            </a:r>
          </a:p>
          <a:p>
            <a:pPr marL="0" indent="4763">
              <a:buFont typeface="Wingdings" panose="05000000000000000000" pitchFamily="2" charset="2"/>
              <a:buNone/>
            </a:pPr>
            <a:endParaRPr lang="pt-BR" altLang="pt-BR" sz="2400" dirty="0" smtClean="0">
              <a:solidFill>
                <a:srgbClr val="FF0000"/>
              </a:solidFill>
            </a:endParaRPr>
          </a:p>
          <a:p>
            <a:pPr marL="0" indent="4763">
              <a:buFont typeface="Wingdings" panose="05000000000000000000" pitchFamily="2" charset="2"/>
              <a:buNone/>
            </a:pPr>
            <a:endParaRPr lang="pt-BR" altLang="pt-BR" sz="2400" dirty="0">
              <a:solidFill>
                <a:srgbClr val="FF0000"/>
              </a:solidFill>
            </a:endParaRPr>
          </a:p>
          <a:p>
            <a:pPr marL="0" indent="476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b="1" i="1" dirty="0" smtClean="0"/>
              <a:t>*** São </a:t>
            </a:r>
            <a:r>
              <a:rPr lang="pt-BR" altLang="pt-BR" sz="2400" b="1" i="1" dirty="0"/>
              <a:t>apenas 32 palavras reservadas que não podem ser utilizadas para outro </a:t>
            </a:r>
            <a:r>
              <a:rPr lang="pt-BR" altLang="pt-BR" sz="2400" b="1" i="1" dirty="0" smtClean="0"/>
              <a:t>propósito.</a:t>
            </a:r>
            <a:endParaRPr lang="pt-BR" alt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1305499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4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Definição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/>
        </p:nvSpPr>
        <p:spPr bwMode="auto">
          <a:xfrm>
            <a:off x="419100" y="716692"/>
            <a:ext cx="1134453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 para armazenar valores na memória volátil do computador (RAM)</a:t>
            </a:r>
          </a:p>
          <a:p>
            <a:endParaRPr lang="pt-BR" alt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Uma variável é nada mais que um nome que damos a uma determinada posição de memória para conter um valor de um determinado tipo</a:t>
            </a:r>
          </a:p>
          <a:p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NOTA</a:t>
            </a:r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A declaração de uma variável, tem que ser sempre realizada antes de sua utilização e antes de qualquer instrução.</a:t>
            </a:r>
          </a:p>
          <a:p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pt-BR" sz="2400" dirty="0"/>
          </a:p>
          <a:p>
            <a:pPr marL="0" indent="4763">
              <a:buFont typeface="Wingdings" panose="05000000000000000000" pitchFamily="2" charset="2"/>
              <a:buNone/>
            </a:pPr>
            <a:endParaRPr lang="pt-BR" altLang="pt-BR" sz="24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943779"/>
            <a:ext cx="3296680" cy="25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64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Declaração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Variável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/>
        </p:nvSpPr>
        <p:spPr bwMode="auto">
          <a:xfrm>
            <a:off x="419100" y="716692"/>
            <a:ext cx="1134453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  <a:r>
              <a:rPr lang="pt-BR" alt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tipo_da_variável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nome_da_variável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alt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Toda declaração de variáveis termina com o operador de ponto e vírgula </a:t>
            </a:r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(;)</a:t>
            </a:r>
          </a:p>
          <a:p>
            <a:endParaRPr lang="pt-BR" alt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Palavras-chave 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podem ser usadas como nome de variáveis.</a:t>
            </a:r>
          </a:p>
          <a:p>
            <a:endParaRPr lang="pt-BR" altLang="pt-BR" sz="2400" dirty="0"/>
          </a:p>
          <a:p>
            <a:pPr marL="0" indent="4763">
              <a:buFont typeface="Wingdings" panose="05000000000000000000" pitchFamily="2" charset="2"/>
              <a:buNone/>
            </a:pPr>
            <a:endParaRPr lang="pt-BR" altLang="pt-BR" sz="24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7" y="3301828"/>
            <a:ext cx="104203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42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Tipos</a:t>
            </a:r>
            <a:r>
              <a:rPr lang="en-US" dirty="0" smtClean="0">
                <a:solidFill>
                  <a:srgbClr val="FFFFFF"/>
                </a:solidFill>
              </a:rPr>
              <a:t> de dados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>
                <a:solidFill>
                  <a:schemeClr val="tx1"/>
                </a:solidFill>
              </a:rPr>
              <a:t>Em C existem 5 tipos válidos</a:t>
            </a:r>
            <a:r>
              <a:rPr lang="pt-BR" altLang="pt-BR" sz="2400" dirty="0" smtClean="0">
                <a:solidFill>
                  <a:schemeClr val="tx1"/>
                </a:solidFill>
              </a:rPr>
              <a:t>:</a:t>
            </a:r>
            <a:endParaRPr lang="pt-BR" alt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066925"/>
            <a:ext cx="10325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32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Declaração de variável:</a:t>
            </a: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int</a:t>
            </a:r>
            <a:r>
              <a:rPr lang="pt-BR" sz="2000" dirty="0">
                <a:solidFill>
                  <a:schemeClr val="tx1"/>
                </a:solidFill>
              </a:rPr>
              <a:t> x;</a:t>
            </a:r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Declaração e inicialização de variável:</a:t>
            </a: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int</a:t>
            </a:r>
            <a:r>
              <a:rPr lang="pt-BR" sz="2000" dirty="0">
                <a:solidFill>
                  <a:schemeClr val="tx1"/>
                </a:solidFill>
              </a:rPr>
              <a:t> x = 3;</a:t>
            </a: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int</a:t>
            </a:r>
            <a:r>
              <a:rPr lang="pt-BR" sz="2000" dirty="0">
                <a:solidFill>
                  <a:schemeClr val="tx1"/>
                </a:solidFill>
              </a:rPr>
              <a:t> y, x = 3;</a:t>
            </a:r>
          </a:p>
          <a:p>
            <a:pPr lvl="1"/>
            <a:r>
              <a:rPr lang="pt-BR" sz="2000" dirty="0" err="1">
                <a:solidFill>
                  <a:schemeClr val="tx1"/>
                </a:solidFill>
              </a:rPr>
              <a:t>int</a:t>
            </a:r>
            <a:r>
              <a:rPr lang="pt-BR" sz="2000" dirty="0">
                <a:solidFill>
                  <a:schemeClr val="tx1"/>
                </a:solidFill>
              </a:rPr>
              <a:t> x=3, y;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Declaração</a:t>
            </a:r>
            <a:r>
              <a:rPr lang="en-US" dirty="0" smtClean="0">
                <a:solidFill>
                  <a:srgbClr val="FFFFFF"/>
                </a:solidFill>
              </a:rPr>
              <a:t> e </a:t>
            </a:r>
            <a:r>
              <a:rPr lang="en-US" dirty="0" err="1" smtClean="0">
                <a:solidFill>
                  <a:srgbClr val="FFFFFF"/>
                </a:solidFill>
              </a:rPr>
              <a:t>inicialização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Variáveis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6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indent="4763">
              <a:lnSpc>
                <a:spcPct val="80000"/>
              </a:lnSpc>
            </a:pPr>
            <a:endParaRPr lang="pt-BR" alt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números reais, a parte decimal usa ponto, e não vírgula</a:t>
            </a:r>
            <a:r>
              <a:rPr lang="pt-BR" altLang="pt-BR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= 5.25; </a:t>
            </a:r>
            <a:endParaRPr lang="pt-BR" alt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alt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15.673;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Pode-se escrever números dos tipos </a:t>
            </a:r>
            <a:r>
              <a:rPr lang="pt-BR" altLang="pt-BR" sz="3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pt-BR" altLang="pt-BR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altLang="pt-BR" sz="3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altLang="pt-BR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usando notação científica (</a:t>
            </a:r>
            <a:r>
              <a:rPr lang="pt-BR" altLang="pt-BR" sz="3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altLang="pt-BR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pt-BR" altLang="pt-BR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5.0e10</a:t>
            </a:r>
            <a:r>
              <a:rPr lang="pt-BR" altLang="pt-BR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equivale a </a:t>
            </a:r>
            <a:r>
              <a:rPr lang="pt-BR" altLang="pt-BR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50000000000)</a:t>
            </a:r>
            <a:endParaRPr lang="pt-BR" alt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763">
              <a:lnSpc>
                <a:spcPct val="120000"/>
              </a:lnSpc>
            </a:pPr>
            <a:endParaRPr lang="en-US" altLang="pt-BR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pt-BR" alt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Importante</a:t>
            </a:r>
            <a:r>
              <a:rPr lang="en-US" dirty="0" smtClean="0">
                <a:solidFill>
                  <a:srgbClr val="FFFFFF"/>
                </a:solidFill>
              </a:rPr>
              <a:t>!!!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25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indent="4763">
              <a:lnSpc>
                <a:spcPct val="80000"/>
              </a:lnSpc>
            </a:pPr>
            <a:endParaRPr lang="pt-BR" alt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altLang="pt-BR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dados caracteres são caracterizados pelas sequencias de letras, números e </a:t>
            </a:r>
            <a:r>
              <a:rPr lang="pt-BR" altLang="pt-BR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símbolos </a:t>
            </a:r>
            <a:r>
              <a:rPr lang="pt-BR" altLang="pt-BR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especiais delimitados por </a:t>
            </a:r>
            <a:r>
              <a:rPr lang="pt-BR" altLang="pt-BR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“ ” </a:t>
            </a:r>
            <a:r>
              <a:rPr lang="pt-BR" altLang="pt-BR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. Em C referenciamos este tipo de dados pelo identificadores : </a:t>
            </a:r>
            <a:r>
              <a:rPr lang="pt-BR" altLang="pt-BR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pt-BR" altLang="pt-BR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podendo armazenar de 0 até 255 caracteres</a:t>
            </a:r>
          </a:p>
          <a:p>
            <a:pPr indent="4763">
              <a:lnSpc>
                <a:spcPct val="120000"/>
              </a:lnSpc>
            </a:pPr>
            <a:endParaRPr lang="en-US" altLang="pt-BR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pt-BR" alt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Cadeia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Caracteres</a:t>
            </a:r>
            <a:r>
              <a:rPr lang="en-US" dirty="0" smtClean="0">
                <a:solidFill>
                  <a:srgbClr val="FFFFFF"/>
                </a:solidFill>
              </a:rPr>
              <a:t> (Strings)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34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 fontScale="62500" lnSpcReduction="20000"/>
          </a:bodyPr>
          <a:lstStyle/>
          <a:p>
            <a:r>
              <a:rPr lang="pt-BR" altLang="pt-BR" sz="3200" dirty="0" smtClean="0">
                <a:solidFill>
                  <a:schemeClr val="tx1"/>
                </a:solidFill>
              </a:rPr>
              <a:t>Na </a:t>
            </a:r>
            <a:r>
              <a:rPr lang="pt-BR" altLang="pt-BR" sz="3200" dirty="0">
                <a:solidFill>
                  <a:schemeClr val="tx1"/>
                </a:solidFill>
              </a:rPr>
              <a:t>linguagem C, não temos o tipo </a:t>
            </a:r>
            <a:r>
              <a:rPr lang="pt-BR" altLang="pt-B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´</a:t>
            </a:r>
            <a:r>
              <a:rPr lang="pt-BR" altLang="pt-BR" sz="3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´</a:t>
            </a:r>
            <a:r>
              <a:rPr lang="pt-BR" altLang="pt-BR" sz="3200" dirty="0">
                <a:solidFill>
                  <a:schemeClr val="tx1"/>
                </a:solidFill>
              </a:rPr>
              <a:t> </a:t>
            </a:r>
            <a:r>
              <a:rPr lang="pt-BR" altLang="pt-BR" sz="3200" dirty="0" err="1">
                <a:solidFill>
                  <a:schemeClr val="tx1"/>
                </a:solidFill>
              </a:rPr>
              <a:t>pre-definido</a:t>
            </a:r>
            <a:r>
              <a:rPr lang="pt-BR" altLang="pt-BR" sz="3200" dirty="0">
                <a:solidFill>
                  <a:schemeClr val="tx1"/>
                </a:solidFill>
              </a:rPr>
              <a:t>, o que nos leva a utilizar os vetores de </a:t>
            </a:r>
            <a:r>
              <a:rPr lang="pt-BR" altLang="pt-BR" sz="3200" dirty="0" err="1">
                <a:solidFill>
                  <a:schemeClr val="tx1"/>
                </a:solidFill>
              </a:rPr>
              <a:t>caracter</a:t>
            </a:r>
            <a:r>
              <a:rPr lang="pt-BR" altLang="pt-BR" sz="3200" dirty="0">
                <a:solidFill>
                  <a:schemeClr val="tx1"/>
                </a:solidFill>
              </a:rPr>
              <a:t>. Desta forma um </a:t>
            </a:r>
            <a:r>
              <a:rPr lang="pt-BR" altLang="pt-BR" sz="3200" dirty="0" err="1">
                <a:solidFill>
                  <a:schemeClr val="tx1"/>
                </a:solidFill>
              </a:rPr>
              <a:t>string</a:t>
            </a:r>
            <a:r>
              <a:rPr lang="pt-BR" altLang="pt-BR" sz="3200" dirty="0">
                <a:solidFill>
                  <a:schemeClr val="tx1"/>
                </a:solidFill>
              </a:rPr>
              <a:t> em C será atribuída a um vetor do tipo char na sua inicialização.</a:t>
            </a:r>
          </a:p>
          <a:p>
            <a:endParaRPr lang="pt-BR" altLang="pt-BR" sz="3200" dirty="0"/>
          </a:p>
          <a:p>
            <a:pPr algn="ctr"/>
            <a:r>
              <a:rPr lang="pt-BR" altLang="pt-BR" sz="3600" b="1" dirty="0">
                <a:solidFill>
                  <a:srgbClr val="00004C"/>
                </a:solidFill>
                <a:latin typeface="Courier New" panose="02070309020205020404" pitchFamily="49" charset="0"/>
              </a:rPr>
              <a:t>char </a:t>
            </a:r>
            <a:r>
              <a:rPr lang="pt-BR" altLang="pt-BR" sz="3600" b="1" dirty="0">
                <a:solidFill>
                  <a:srgbClr val="FF0000"/>
                </a:solidFill>
                <a:latin typeface="Courier New" panose="02070309020205020404" pitchFamily="49" charset="0"/>
              </a:rPr>
              <a:t>nome[20] </a:t>
            </a:r>
            <a:r>
              <a:rPr lang="pt-BR" altLang="pt-BR" sz="3600" b="1" dirty="0">
                <a:solidFill>
                  <a:srgbClr val="00004C"/>
                </a:solidFill>
                <a:latin typeface="Courier New" panose="02070309020205020404" pitchFamily="49" charset="0"/>
              </a:rPr>
              <a:t>= </a:t>
            </a:r>
            <a:r>
              <a:rPr lang="pt-BR" altLang="pt-BR" sz="3600" b="1" dirty="0" smtClean="0">
                <a:solidFill>
                  <a:srgbClr val="00004C"/>
                </a:solidFill>
                <a:latin typeface="Courier New" panose="02070309020205020404" pitchFamily="49" charset="0"/>
              </a:rPr>
              <a:t>“Eduardo”;</a:t>
            </a:r>
            <a:endParaRPr lang="pt-BR" altLang="pt-BR" sz="3600" b="1" dirty="0">
              <a:solidFill>
                <a:srgbClr val="00004C"/>
              </a:solidFill>
              <a:latin typeface="Courier New" panose="02070309020205020404" pitchFamily="49" charset="0"/>
            </a:endParaRPr>
          </a:p>
          <a:p>
            <a:endParaRPr lang="pt-BR" altLang="pt-BR" sz="3600" b="1" dirty="0">
              <a:solidFill>
                <a:srgbClr val="00004C"/>
              </a:solidFill>
              <a:latin typeface="Courier New" panose="02070309020205020404" pitchFamily="49" charset="0"/>
            </a:endParaRPr>
          </a:p>
          <a:p>
            <a:r>
              <a:rPr lang="pt-BR" altLang="pt-BR" sz="3200" dirty="0">
                <a:solidFill>
                  <a:schemeClr val="tx1"/>
                </a:solidFill>
              </a:rPr>
              <a:t>A Atribuição de uma constante de </a:t>
            </a:r>
            <a:r>
              <a:rPr lang="pt-BR" altLang="pt-BR" sz="3200" dirty="0" err="1">
                <a:solidFill>
                  <a:schemeClr val="tx1"/>
                </a:solidFill>
              </a:rPr>
              <a:t>caracter</a:t>
            </a:r>
            <a:r>
              <a:rPr lang="pt-BR" altLang="pt-BR" sz="3200" dirty="0">
                <a:solidFill>
                  <a:schemeClr val="tx1"/>
                </a:solidFill>
              </a:rPr>
              <a:t> diretamente a um vetor de </a:t>
            </a:r>
            <a:r>
              <a:rPr lang="pt-BR" altLang="pt-BR" sz="3200" dirty="0" err="1">
                <a:solidFill>
                  <a:schemeClr val="tx1"/>
                </a:solidFill>
              </a:rPr>
              <a:t>caracter</a:t>
            </a:r>
            <a:r>
              <a:rPr lang="pt-BR" altLang="pt-BR" sz="3200" dirty="0">
                <a:solidFill>
                  <a:schemeClr val="tx1"/>
                </a:solidFill>
              </a:rPr>
              <a:t> já declarado e não inicializado, só pode ser feito com auxilio de outras funções</a:t>
            </a:r>
            <a:r>
              <a:rPr lang="pt-BR" altLang="pt-BR" sz="3200" dirty="0" smtClean="0">
                <a:solidFill>
                  <a:schemeClr val="tx1"/>
                </a:solidFill>
              </a:rPr>
              <a:t>. Ex</a:t>
            </a:r>
            <a:r>
              <a:rPr lang="pt-BR" altLang="pt-BR" sz="3200" dirty="0">
                <a:solidFill>
                  <a:schemeClr val="tx1"/>
                </a:solidFill>
              </a:rPr>
              <a:t>.:</a:t>
            </a:r>
          </a:p>
          <a:p>
            <a:pPr algn="ctr"/>
            <a:r>
              <a:rPr lang="pt-BR" altLang="pt-BR" sz="3600" b="1" dirty="0">
                <a:solidFill>
                  <a:srgbClr val="00004C"/>
                </a:solidFill>
                <a:latin typeface="Courier New" panose="02070309020205020404" pitchFamily="49" charset="0"/>
              </a:rPr>
              <a:t>char </a:t>
            </a:r>
            <a:r>
              <a:rPr lang="pt-BR" altLang="pt-BR" sz="3600" b="1" dirty="0">
                <a:solidFill>
                  <a:srgbClr val="FF0000"/>
                </a:solidFill>
                <a:latin typeface="Courier New" panose="02070309020205020404" pitchFamily="49" charset="0"/>
              </a:rPr>
              <a:t>nome[20]</a:t>
            </a:r>
            <a:r>
              <a:rPr lang="pt-BR" altLang="pt-BR" sz="3600" b="1" dirty="0">
                <a:solidFill>
                  <a:srgbClr val="00004C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endParaRPr lang="pt-BR" alt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Cadeia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Caracteres</a:t>
            </a:r>
            <a:r>
              <a:rPr lang="en-US" dirty="0" smtClean="0">
                <a:solidFill>
                  <a:srgbClr val="FFFFFF"/>
                </a:solidFill>
              </a:rPr>
              <a:t> (Strings)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2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7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200" dirty="0">
                <a:solidFill>
                  <a:schemeClr val="tx1"/>
                </a:solidFill>
              </a:rPr>
              <a:t>Um programa em C consiste de uma ou várias funções, onde uma delas precisa ser denominada “</a:t>
            </a:r>
            <a:r>
              <a:rPr lang="pt-BR" altLang="pt-BR" sz="3200" b="1" dirty="0" err="1">
                <a:solidFill>
                  <a:schemeClr val="tx1"/>
                </a:solidFill>
              </a:rPr>
              <a:t>main</a:t>
            </a:r>
            <a:r>
              <a:rPr lang="pt-BR" altLang="pt-BR" sz="3200" dirty="0">
                <a:solidFill>
                  <a:schemeClr val="tx1"/>
                </a:solidFill>
              </a:rPr>
              <a:t>” e deve existir em algum lugar de seu programa. Esta função marca o início da execução do programa.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3200" dirty="0">
                <a:solidFill>
                  <a:schemeClr val="tx1"/>
                </a:solidFill>
              </a:rPr>
              <a:t>Outras funções podem ser definidas pelo programador ou preencher a função </a:t>
            </a:r>
            <a:r>
              <a:rPr lang="pt-BR" altLang="pt-BR" sz="3200" dirty="0" err="1">
                <a:solidFill>
                  <a:schemeClr val="tx1"/>
                </a:solidFill>
              </a:rPr>
              <a:t>main</a:t>
            </a:r>
            <a:r>
              <a:rPr lang="pt-BR" altLang="pt-BR" sz="3200" dirty="0">
                <a:solidFill>
                  <a:schemeClr val="tx1"/>
                </a:solidFill>
              </a:rPr>
              <a:t>, porém em um programa executável em C, a função </a:t>
            </a:r>
            <a:r>
              <a:rPr lang="pt-BR" altLang="pt-BR" sz="3200" dirty="0" err="1">
                <a:solidFill>
                  <a:schemeClr val="tx1"/>
                </a:solidFill>
              </a:rPr>
              <a:t>main</a:t>
            </a:r>
            <a:r>
              <a:rPr lang="pt-BR" altLang="pt-BR" sz="3200" dirty="0">
                <a:solidFill>
                  <a:schemeClr val="tx1"/>
                </a:solidFill>
              </a:rPr>
              <a:t> deve </a:t>
            </a:r>
            <a:r>
              <a:rPr lang="pt-BR" altLang="pt-BR" sz="3200" b="1" dirty="0">
                <a:solidFill>
                  <a:schemeClr val="tx1"/>
                </a:solidFill>
              </a:rPr>
              <a:t>sempre existir</a:t>
            </a:r>
            <a:r>
              <a:rPr lang="pt-BR" altLang="pt-BR" sz="32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Estrutura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básica</a:t>
            </a:r>
            <a:r>
              <a:rPr lang="en-US" dirty="0" smtClean="0">
                <a:solidFill>
                  <a:srgbClr val="FFFFFF"/>
                </a:solidFill>
              </a:rPr>
              <a:t> de um </a:t>
            </a:r>
            <a:r>
              <a:rPr lang="en-US" dirty="0" err="1" smtClean="0">
                <a:solidFill>
                  <a:srgbClr val="FFFFFF"/>
                </a:solidFill>
              </a:rPr>
              <a:t>programa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3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1900" dirty="0">
                <a:solidFill>
                  <a:schemeClr val="tx1"/>
                </a:solidFill>
              </a:rPr>
              <a:t>A função (</a:t>
            </a:r>
            <a:r>
              <a:rPr lang="pt-BR" sz="1900" dirty="0" err="1">
                <a:solidFill>
                  <a:schemeClr val="tx1"/>
                </a:solidFill>
              </a:rPr>
              <a:t>print</a:t>
            </a:r>
            <a:r>
              <a:rPr lang="pt-BR" sz="1900" dirty="0">
                <a:solidFill>
                  <a:schemeClr val="tx1"/>
                </a:solidFill>
              </a:rPr>
              <a:t> </a:t>
            </a:r>
            <a:r>
              <a:rPr lang="pt-BR" sz="1900" dirty="0" err="1" smtClean="0">
                <a:solidFill>
                  <a:schemeClr val="tx1"/>
                </a:solidFill>
              </a:rPr>
              <a:t>formatted</a:t>
            </a:r>
            <a:r>
              <a:rPr lang="pt-BR" sz="1900" dirty="0" smtClean="0">
                <a:solidFill>
                  <a:schemeClr val="tx1"/>
                </a:solidFill>
              </a:rPr>
              <a:t>), utiliza </a:t>
            </a:r>
            <a:r>
              <a:rPr lang="pt-BR" sz="1900" dirty="0">
                <a:solidFill>
                  <a:schemeClr val="tx1"/>
                </a:solidFill>
              </a:rPr>
              <a:t>a biblioteca </a:t>
            </a:r>
            <a:r>
              <a:rPr lang="pt-BR" sz="1900" dirty="0" err="1">
                <a:solidFill>
                  <a:schemeClr val="tx1"/>
                </a:solidFill>
              </a:rPr>
              <a:t>stdio.h</a:t>
            </a:r>
            <a:r>
              <a:rPr lang="pt-BR" sz="1900" dirty="0">
                <a:solidFill>
                  <a:schemeClr val="tx1"/>
                </a:solidFill>
              </a:rPr>
              <a:t> para entrar e sair com dados</a:t>
            </a:r>
            <a:r>
              <a:rPr lang="pt-BR" sz="1900" dirty="0" smtClean="0">
                <a:solidFill>
                  <a:schemeClr val="tx1"/>
                </a:solidFill>
              </a:rPr>
              <a:t>. </a:t>
            </a:r>
            <a:endParaRPr lang="pt-BR" sz="1900" dirty="0">
              <a:solidFill>
                <a:schemeClr val="tx1"/>
              </a:solidFill>
            </a:endParaRPr>
          </a:p>
          <a:p>
            <a:pPr lvl="1" algn="just"/>
            <a:r>
              <a:rPr lang="pt-BR" sz="1900" b="1" dirty="0" err="1">
                <a:solidFill>
                  <a:schemeClr val="tx1"/>
                </a:solidFill>
              </a:rPr>
              <a:t>printf</a:t>
            </a:r>
            <a:r>
              <a:rPr lang="pt-BR" sz="1900" b="1" dirty="0">
                <a:solidFill>
                  <a:schemeClr val="tx1"/>
                </a:solidFill>
              </a:rPr>
              <a:t>(“tipos de </a:t>
            </a:r>
            <a:r>
              <a:rPr lang="pt-BR" sz="1900" b="1" dirty="0" smtClean="0">
                <a:solidFill>
                  <a:schemeClr val="tx1"/>
                </a:solidFill>
              </a:rPr>
              <a:t>saída”, </a:t>
            </a:r>
            <a:r>
              <a:rPr lang="pt-BR" sz="1900" b="1" dirty="0">
                <a:solidFill>
                  <a:schemeClr val="tx1"/>
                </a:solidFill>
              </a:rPr>
              <a:t>lista de variáveis);</a:t>
            </a:r>
          </a:p>
          <a:p>
            <a:pPr algn="just"/>
            <a:r>
              <a:rPr lang="pt-BR" sz="1900" dirty="0">
                <a:solidFill>
                  <a:schemeClr val="tx1"/>
                </a:solidFill>
              </a:rPr>
              <a:t>Exemplo:</a:t>
            </a:r>
          </a:p>
          <a:p>
            <a:pPr marL="114300" algn="just"/>
            <a:r>
              <a:rPr lang="pt-BR" sz="1800" dirty="0">
                <a:solidFill>
                  <a:schemeClr val="tx1"/>
                </a:solidFill>
              </a:rPr>
              <a:t>#include &lt;</a:t>
            </a:r>
            <a:r>
              <a:rPr lang="pt-BR" sz="1800" dirty="0" err="1">
                <a:solidFill>
                  <a:schemeClr val="tx1"/>
                </a:solidFill>
              </a:rPr>
              <a:t>stdio.h</a:t>
            </a:r>
            <a:r>
              <a:rPr lang="pt-BR" sz="1800" dirty="0">
                <a:solidFill>
                  <a:schemeClr val="tx1"/>
                </a:solidFill>
              </a:rPr>
              <a:t>&gt;</a:t>
            </a:r>
          </a:p>
          <a:p>
            <a:pPr marL="114300" algn="just"/>
            <a:r>
              <a:rPr lang="pt-BR" sz="1800" dirty="0" err="1" smtClean="0">
                <a:solidFill>
                  <a:schemeClr val="tx1"/>
                </a:solidFill>
              </a:rPr>
              <a:t>main</a:t>
            </a:r>
            <a:r>
              <a:rPr lang="pt-BR" sz="1800" dirty="0">
                <a:solidFill>
                  <a:schemeClr val="tx1"/>
                </a:solidFill>
              </a:rPr>
              <a:t>() {</a:t>
            </a:r>
          </a:p>
          <a:p>
            <a:pPr marL="114300" algn="just"/>
            <a:r>
              <a:rPr lang="pt-BR" sz="1800" dirty="0">
                <a:solidFill>
                  <a:schemeClr val="tx1"/>
                </a:solidFill>
              </a:rPr>
              <a:t>	</a:t>
            </a:r>
            <a:r>
              <a:rPr lang="pt-BR" sz="1800" dirty="0" err="1">
                <a:solidFill>
                  <a:schemeClr val="tx1"/>
                </a:solidFill>
              </a:rPr>
              <a:t>printf</a:t>
            </a:r>
            <a:r>
              <a:rPr lang="pt-BR" sz="1800" dirty="0">
                <a:solidFill>
                  <a:schemeClr val="tx1"/>
                </a:solidFill>
              </a:rPr>
              <a:t>(" \n Este é o comando de saída de dados.");</a:t>
            </a:r>
          </a:p>
          <a:p>
            <a:pPr marL="114300" algn="just"/>
            <a:r>
              <a:rPr lang="pt-BR" sz="1800" dirty="0">
                <a:solidFill>
                  <a:schemeClr val="tx1"/>
                </a:solidFill>
              </a:rPr>
              <a:t>	</a:t>
            </a:r>
            <a:r>
              <a:rPr lang="pt-BR" sz="1800" dirty="0" err="1">
                <a:solidFill>
                  <a:schemeClr val="tx1"/>
                </a:solidFill>
              </a:rPr>
              <a:t>printf</a:t>
            </a:r>
            <a:r>
              <a:rPr lang="pt-BR" sz="1800" dirty="0">
                <a:solidFill>
                  <a:schemeClr val="tx1"/>
                </a:solidFill>
              </a:rPr>
              <a:t>(" \n Este é o número dois: %d.", 2);</a:t>
            </a:r>
          </a:p>
          <a:p>
            <a:pPr marL="114300" algn="just"/>
            <a:r>
              <a:rPr lang="pt-BR" sz="1800" dirty="0">
                <a:solidFill>
                  <a:schemeClr val="tx1"/>
                </a:solidFill>
              </a:rPr>
              <a:t>	</a:t>
            </a:r>
            <a:r>
              <a:rPr lang="pt-BR" sz="1800" dirty="0" err="1">
                <a:solidFill>
                  <a:schemeClr val="tx1"/>
                </a:solidFill>
              </a:rPr>
              <a:t>printf</a:t>
            </a:r>
            <a:r>
              <a:rPr lang="pt-BR" sz="1800" dirty="0">
                <a:solidFill>
                  <a:schemeClr val="tx1"/>
                </a:solidFill>
              </a:rPr>
              <a:t>(" \n %s está a %d milhões de milhas \n do sol.", "Vênus", 67);</a:t>
            </a:r>
          </a:p>
          <a:p>
            <a:pPr marL="114300" algn="just"/>
            <a:r>
              <a:rPr lang="pt-BR" sz="1800" dirty="0">
                <a:solidFill>
                  <a:schemeClr val="tx1"/>
                </a:solidFill>
              </a:rPr>
              <a:t>	</a:t>
            </a:r>
            <a:r>
              <a:rPr lang="pt-BR" sz="1800" dirty="0" err="1">
                <a:solidFill>
                  <a:schemeClr val="tx1"/>
                </a:solidFill>
              </a:rPr>
              <a:t>printf</a:t>
            </a:r>
            <a:r>
              <a:rPr lang="pt-BR" sz="1800" dirty="0">
                <a:solidFill>
                  <a:schemeClr val="tx1"/>
                </a:solidFill>
              </a:rPr>
              <a:t>(" \n A letra %c ", 'j');</a:t>
            </a:r>
          </a:p>
          <a:p>
            <a:pPr marL="114300" algn="just"/>
            <a:r>
              <a:rPr lang="pt-BR" sz="1800" dirty="0">
                <a:solidFill>
                  <a:schemeClr val="tx1"/>
                </a:solidFill>
              </a:rPr>
              <a:t>	</a:t>
            </a:r>
            <a:r>
              <a:rPr lang="pt-BR" sz="1800" dirty="0" err="1">
                <a:solidFill>
                  <a:schemeClr val="tx1"/>
                </a:solidFill>
              </a:rPr>
              <a:t>printf</a:t>
            </a:r>
            <a:r>
              <a:rPr lang="pt-BR" sz="1800" dirty="0">
                <a:solidFill>
                  <a:schemeClr val="tx1"/>
                </a:solidFill>
              </a:rPr>
              <a:t>(" \n Pronuncia-se %s.", "jota.");</a:t>
            </a:r>
          </a:p>
          <a:p>
            <a:pPr marL="114300" algn="just"/>
            <a:r>
              <a:rPr lang="pt-BR" sz="1800" dirty="0" smtClean="0">
                <a:solidFill>
                  <a:schemeClr val="tx1"/>
                </a:solidFill>
              </a:rPr>
              <a:t>}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Saída</a:t>
            </a:r>
            <a:r>
              <a:rPr lang="en-US" dirty="0" smtClean="0">
                <a:solidFill>
                  <a:srgbClr val="FFFFFF"/>
                </a:solidFill>
              </a:rPr>
              <a:t> de Dados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8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Formatação</a:t>
            </a:r>
            <a:r>
              <a:rPr lang="en-US" dirty="0" smtClean="0">
                <a:solidFill>
                  <a:srgbClr val="FFFFFF"/>
                </a:solidFill>
              </a:rPr>
              <a:t> da </a:t>
            </a:r>
            <a:r>
              <a:rPr lang="en-US" dirty="0" err="1" smtClean="0">
                <a:solidFill>
                  <a:srgbClr val="FFFFFF"/>
                </a:solidFill>
              </a:rPr>
              <a:t>Saída</a:t>
            </a:r>
            <a:r>
              <a:rPr lang="en-US" dirty="0" smtClean="0">
                <a:solidFill>
                  <a:srgbClr val="FFFFFF"/>
                </a:solidFill>
              </a:rPr>
              <a:t> de Dados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24930" y="3656149"/>
            <a:ext cx="104620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printf</a:t>
            </a:r>
            <a:r>
              <a:rPr lang="pt-BR" dirty="0" smtClean="0"/>
              <a:t> </a:t>
            </a:r>
            <a:r>
              <a:rPr lang="pt-BR" dirty="0"/>
              <a:t>("Teste %% %%") -&gt; "Teste % %"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printf</a:t>
            </a:r>
            <a:r>
              <a:rPr lang="pt-BR" dirty="0" smtClean="0"/>
              <a:t> </a:t>
            </a:r>
            <a:r>
              <a:rPr lang="pt-BR" dirty="0"/>
              <a:t>("%f",40.345) -&gt; "40.345"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printf</a:t>
            </a:r>
            <a:r>
              <a:rPr lang="pt-BR" dirty="0" smtClean="0"/>
              <a:t> </a:t>
            </a:r>
            <a:r>
              <a:rPr lang="pt-BR" dirty="0"/>
              <a:t>("Um caractere %c e um inteiro %d",'D',120) -&gt; "Um caractere D e um inteiro 120"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printf</a:t>
            </a:r>
            <a:r>
              <a:rPr lang="pt-BR" dirty="0" smtClean="0"/>
              <a:t> </a:t>
            </a:r>
            <a:r>
              <a:rPr lang="pt-BR" dirty="0"/>
              <a:t>("%s e um </a:t>
            </a:r>
            <a:r>
              <a:rPr lang="pt-BR" dirty="0" err="1"/>
              <a:t>exemplo","Este</a:t>
            </a:r>
            <a:r>
              <a:rPr lang="pt-BR" dirty="0"/>
              <a:t>") -&gt; "Este e um exemplo"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printf</a:t>
            </a:r>
            <a:r>
              <a:rPr lang="pt-BR" dirty="0" smtClean="0"/>
              <a:t> </a:t>
            </a:r>
            <a:r>
              <a:rPr lang="pt-BR" dirty="0"/>
              <a:t>("%</a:t>
            </a:r>
            <a:r>
              <a:rPr lang="pt-BR" dirty="0" err="1"/>
              <a:t>s%d</a:t>
            </a:r>
            <a:r>
              <a:rPr lang="pt-BR" dirty="0"/>
              <a:t>%%","Juros de ",10) -&gt; "Juros de 10%"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70" y="661556"/>
            <a:ext cx="8649730" cy="28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8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Autofit/>
          </a:bodyPr>
          <a:lstStyle/>
          <a:p>
            <a:pPr indent="4763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numero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[30];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("Digite uma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("%s",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("Digite um numero: ");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d",&amp;numero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digitada foi: \</a:t>
            </a: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t%s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\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("O numero digitado foi: \</a:t>
            </a: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t%d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\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numero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4763"/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Saída</a:t>
            </a:r>
            <a:r>
              <a:rPr lang="en-US" dirty="0" smtClean="0">
                <a:solidFill>
                  <a:srgbClr val="FFFFFF"/>
                </a:solidFill>
              </a:rPr>
              <a:t> de Dados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indent="4763">
              <a:lnSpc>
                <a:spcPct val="8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763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pt-BR" altLang="pt-BR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Escrita de um valor </a:t>
            </a:r>
            <a:r>
              <a:rPr lang="pt-BR" altLang="pt-BR" sz="2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inteiro</a:t>
            </a:r>
            <a:br>
              <a:rPr lang="pt-BR" altLang="pt-BR" sz="2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10;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(“%d\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n”,x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pt-BR" altLang="pt-BR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Escrita de um valor inteiro e outro real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5.0;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d%f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\n”,</a:t>
            </a: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 %f\n”,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  </a:t>
            </a:r>
            <a:endParaRPr lang="pt-BR" altLang="pt-B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763">
              <a:lnSpc>
                <a:spcPct val="80000"/>
              </a:lnSpc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(“pause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indent="4763">
              <a:lnSpc>
                <a:spcPct val="80000"/>
              </a:lnSpc>
            </a:pP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Saída</a:t>
            </a:r>
            <a:r>
              <a:rPr lang="en-US" dirty="0" smtClean="0">
                <a:solidFill>
                  <a:srgbClr val="FFFFFF"/>
                </a:solidFill>
              </a:rPr>
              <a:t> de Dados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1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indicação que estamos referenciando um endereço e não a variável se faz pelo operador &amp;. Por exemplo, o comando </a:t>
            </a:r>
          </a:p>
          <a:p>
            <a:r>
              <a:rPr lang="pt-BR" alt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pt-BR" altLang="pt-BR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pt-BR" altLang="pt-B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pt-BR" alt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%d", &amp;</a:t>
            </a:r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 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dois valores inteiros sejam digitados no teclado. O primeiro é armazenado na variável 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segundo em 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TW" sz="2400" dirty="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Cada variável a ser lida, deverá ser precedida pelo </a:t>
            </a:r>
            <a:r>
              <a:rPr lang="pt-BR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caracter</a:t>
            </a:r>
            <a:r>
              <a:rPr lang="pt-BR" altLang="zh-TW" sz="2400" dirty="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pt-BR" altLang="zh-TW" sz="24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&amp;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TW" sz="2400" dirty="0" smtClean="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Para sequência </a:t>
            </a:r>
            <a:r>
              <a:rPr lang="pt-BR" altLang="zh-TW" sz="2400" dirty="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de caracteres (%s), o </a:t>
            </a:r>
            <a:r>
              <a:rPr lang="pt-BR" altLang="zh-TW" sz="2400" dirty="0" err="1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caracter</a:t>
            </a:r>
            <a:r>
              <a:rPr lang="pt-BR" altLang="zh-TW" sz="2400" dirty="0">
                <a:solidFill>
                  <a:schemeClr val="tx1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&amp; não deverá ser usado.</a:t>
            </a: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763"/>
            <a:r>
              <a:rPr lang="pt-BR" altLang="pt-BR" sz="1800" dirty="0"/>
              <a:t> 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Saída</a:t>
            </a:r>
            <a:r>
              <a:rPr lang="en-US" dirty="0" smtClean="0">
                <a:solidFill>
                  <a:srgbClr val="FFFFFF"/>
                </a:solidFill>
              </a:rPr>
              <a:t> de Dados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algn="just"/>
            <a:r>
              <a:rPr lang="pt-BR" sz="2100" dirty="0">
                <a:solidFill>
                  <a:schemeClr val="tx1"/>
                </a:solidFill>
              </a:rPr>
              <a:t>Utilizar a biblioteca </a:t>
            </a:r>
            <a:r>
              <a:rPr lang="pt-BR" sz="2100" dirty="0" err="1">
                <a:solidFill>
                  <a:schemeClr val="tx1"/>
                </a:solidFill>
              </a:rPr>
              <a:t>stdio.h</a:t>
            </a:r>
            <a:r>
              <a:rPr lang="pt-BR" sz="2100" dirty="0">
                <a:solidFill>
                  <a:schemeClr val="tx1"/>
                </a:solidFill>
              </a:rPr>
              <a:t> para entrar e sair com dados.</a:t>
            </a:r>
          </a:p>
          <a:p>
            <a:pPr lvl="1" algn="just"/>
            <a:r>
              <a:rPr lang="pt-BR" sz="2100" b="1" dirty="0" err="1">
                <a:solidFill>
                  <a:schemeClr val="tx1"/>
                </a:solidFill>
              </a:rPr>
              <a:t>scanf</a:t>
            </a:r>
            <a:r>
              <a:rPr lang="pt-BR" sz="2100" b="1" dirty="0">
                <a:solidFill>
                  <a:schemeClr val="tx1"/>
                </a:solidFill>
              </a:rPr>
              <a:t>(“tipos de entrada”, lista de variáveis);</a:t>
            </a:r>
          </a:p>
          <a:p>
            <a:pPr lvl="1" algn="just"/>
            <a:r>
              <a:rPr lang="pt-BR" sz="2100" b="1" dirty="0" err="1">
                <a:solidFill>
                  <a:schemeClr val="tx1"/>
                </a:solidFill>
              </a:rPr>
              <a:t>scanf</a:t>
            </a:r>
            <a:r>
              <a:rPr lang="pt-BR" sz="2100" b="1" dirty="0">
                <a:solidFill>
                  <a:schemeClr val="tx1"/>
                </a:solidFill>
              </a:rPr>
              <a:t>(“ %_ ”, &amp;);</a:t>
            </a:r>
          </a:p>
          <a:p>
            <a:pPr algn="just"/>
            <a:r>
              <a:rPr lang="pt-BR" sz="2100" dirty="0" smtClean="0">
                <a:solidFill>
                  <a:schemeClr val="tx1"/>
                </a:solidFill>
              </a:rPr>
              <a:t>Argumentos</a:t>
            </a:r>
            <a:r>
              <a:rPr lang="pt-BR" sz="2100" dirty="0">
                <a:solidFill>
                  <a:schemeClr val="tx1"/>
                </a:solidFill>
              </a:rPr>
              <a:t>: deve consistir nos endereços das variáveis. A linguagem C oferece um operador para tipos básicos chamado </a:t>
            </a:r>
            <a:r>
              <a:rPr lang="pt-BR" sz="2100" b="1" dirty="0">
                <a:solidFill>
                  <a:schemeClr val="tx1"/>
                </a:solidFill>
              </a:rPr>
              <a:t>operador de endereço </a:t>
            </a:r>
            <a:r>
              <a:rPr lang="pt-BR" sz="2100" dirty="0">
                <a:solidFill>
                  <a:schemeClr val="tx1"/>
                </a:solidFill>
              </a:rPr>
              <a:t>e referenciado pelo símbolo </a:t>
            </a:r>
            <a:r>
              <a:rPr lang="pt-BR" sz="2100" b="1" dirty="0">
                <a:solidFill>
                  <a:schemeClr val="tx1"/>
                </a:solidFill>
              </a:rPr>
              <a:t>&amp;</a:t>
            </a:r>
            <a:r>
              <a:rPr lang="pt-BR" sz="2100" dirty="0">
                <a:solidFill>
                  <a:schemeClr val="tx1"/>
                </a:solidFill>
              </a:rPr>
              <a:t> que retorna o endereço do operando.</a:t>
            </a:r>
          </a:p>
          <a:p>
            <a:pPr marL="777240" lvl="2" indent="0" algn="just">
              <a:buNone/>
            </a:pPr>
            <a:r>
              <a:rPr lang="pt-BR" sz="2100" dirty="0" err="1" smtClean="0">
                <a:solidFill>
                  <a:schemeClr val="tx1"/>
                </a:solidFill>
              </a:rPr>
              <a:t>int</a:t>
            </a:r>
            <a:r>
              <a:rPr lang="pt-BR" sz="2100" dirty="0" smtClean="0">
                <a:solidFill>
                  <a:schemeClr val="tx1"/>
                </a:solidFill>
              </a:rPr>
              <a:t> </a:t>
            </a:r>
            <a:r>
              <a:rPr lang="pt-BR" sz="2100" dirty="0">
                <a:solidFill>
                  <a:schemeClr val="tx1"/>
                </a:solidFill>
              </a:rPr>
              <a:t>num;</a:t>
            </a:r>
          </a:p>
          <a:p>
            <a:pPr marL="777240" lvl="2" indent="0" algn="just">
              <a:buNone/>
            </a:pPr>
            <a:r>
              <a:rPr lang="pt-BR" sz="2100" dirty="0" err="1">
                <a:solidFill>
                  <a:schemeClr val="tx1"/>
                </a:solidFill>
              </a:rPr>
              <a:t>scanf</a:t>
            </a:r>
            <a:r>
              <a:rPr lang="pt-BR" sz="2100" dirty="0">
                <a:solidFill>
                  <a:schemeClr val="tx1"/>
                </a:solidFill>
              </a:rPr>
              <a:t>(“ %d ” , &amp;num);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Saída</a:t>
            </a:r>
            <a:r>
              <a:rPr lang="en-US" dirty="0" smtClean="0">
                <a:solidFill>
                  <a:srgbClr val="FFFFFF"/>
                </a:solidFill>
              </a:rPr>
              <a:t> de Dados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2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Exemplos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0043" y="1019272"/>
            <a:ext cx="117224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2000" dirty="0"/>
              <a:t>#include &lt;</a:t>
            </a:r>
            <a:r>
              <a:rPr lang="pt-BR" sz="2000" dirty="0" err="1"/>
              <a:t>stdio.h</a:t>
            </a:r>
            <a:r>
              <a:rPr lang="pt-BR" sz="2000" dirty="0"/>
              <a:t>&gt;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#</a:t>
            </a:r>
            <a:r>
              <a:rPr lang="pt-BR" sz="2000" dirty="0"/>
              <a:t>include &lt;</a:t>
            </a:r>
            <a:r>
              <a:rPr lang="pt-BR" sz="2000" dirty="0" err="1"/>
              <a:t>stdlib.h</a:t>
            </a:r>
            <a:r>
              <a:rPr lang="pt-BR" sz="2000" dirty="0"/>
              <a:t>&gt;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  <a:br>
              <a:rPr lang="pt-BR" sz="2000" dirty="0" smtClean="0"/>
            </a:br>
            <a:r>
              <a:rPr lang="pt-BR" sz="2000" dirty="0" smtClean="0"/>
              <a:t>{  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/>
              <a:t>x,z</a:t>
            </a:r>
            <a:r>
              <a:rPr lang="pt-BR" sz="2000" dirty="0"/>
              <a:t>;   </a:t>
            </a:r>
            <a:r>
              <a:rPr lang="pt-BR" sz="2000" dirty="0" err="1"/>
              <a:t>float</a:t>
            </a:r>
            <a:r>
              <a:rPr lang="pt-BR" sz="2000" dirty="0"/>
              <a:t> y;   </a:t>
            </a:r>
            <a:r>
              <a:rPr lang="pt-BR" sz="2000" dirty="0">
                <a:solidFill>
                  <a:schemeClr val="accent6"/>
                </a:solidFill>
              </a:rPr>
              <a:t>//Leitura de um valor inteiro  </a:t>
            </a:r>
            <a:r>
              <a:rPr lang="pt-BR" sz="2000" dirty="0" smtClean="0"/>
              <a:t>	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scanf</a:t>
            </a:r>
            <a:r>
              <a:rPr lang="pt-BR" sz="2000" dirty="0"/>
              <a:t>(“%</a:t>
            </a:r>
            <a:r>
              <a:rPr lang="pt-BR" sz="2000" dirty="0" err="1"/>
              <a:t>d”,&amp;x</a:t>
            </a:r>
            <a:r>
              <a:rPr lang="pt-BR" sz="2000" dirty="0"/>
              <a:t>);   </a:t>
            </a:r>
            <a:r>
              <a:rPr lang="pt-BR" sz="2000" dirty="0">
                <a:solidFill>
                  <a:schemeClr val="accent6"/>
                </a:solidFill>
              </a:rPr>
              <a:t>//Leitura de um valor real  </a:t>
            </a:r>
            <a:r>
              <a:rPr lang="pt-BR" sz="2000" dirty="0" smtClean="0"/>
              <a:t>	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scanf</a:t>
            </a:r>
            <a:r>
              <a:rPr lang="pt-BR" sz="2000" dirty="0"/>
              <a:t>(“%</a:t>
            </a:r>
            <a:r>
              <a:rPr lang="pt-BR" sz="2000" dirty="0" err="1"/>
              <a:t>f”,&amp;y</a:t>
            </a:r>
            <a:r>
              <a:rPr lang="pt-BR" sz="2000" dirty="0"/>
              <a:t>);   </a:t>
            </a:r>
            <a:r>
              <a:rPr lang="pt-BR" sz="2000" dirty="0">
                <a:solidFill>
                  <a:schemeClr val="accent6"/>
                </a:solidFill>
              </a:rPr>
              <a:t>//Leitura de um valor inteiro e outro real 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scanf</a:t>
            </a:r>
            <a:r>
              <a:rPr lang="pt-BR" sz="2000" dirty="0"/>
              <a:t>(“%</a:t>
            </a:r>
            <a:r>
              <a:rPr lang="pt-BR" sz="2000" dirty="0" err="1"/>
              <a:t>d%f</a:t>
            </a:r>
            <a:r>
              <a:rPr lang="pt-BR" sz="2000" dirty="0"/>
              <a:t>”,&amp;</a:t>
            </a:r>
            <a:r>
              <a:rPr lang="pt-BR" sz="2000" dirty="0" err="1"/>
              <a:t>x,&amp;y</a:t>
            </a:r>
            <a:r>
              <a:rPr lang="pt-BR" sz="2000" dirty="0"/>
              <a:t>);   </a:t>
            </a:r>
            <a:r>
              <a:rPr lang="pt-BR" sz="2000" dirty="0">
                <a:solidFill>
                  <a:schemeClr val="accent6"/>
                </a:solidFill>
              </a:rPr>
              <a:t>//Leitura de dois valores inteiros 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scanf</a:t>
            </a:r>
            <a:r>
              <a:rPr lang="pt-BR" sz="2000" dirty="0"/>
              <a:t>(“%</a:t>
            </a:r>
            <a:r>
              <a:rPr lang="pt-BR" sz="2000" dirty="0" err="1"/>
              <a:t>d%d</a:t>
            </a:r>
            <a:r>
              <a:rPr lang="pt-BR" sz="2000" dirty="0"/>
              <a:t>”,&amp;</a:t>
            </a:r>
            <a:r>
              <a:rPr lang="pt-BR" sz="2000" dirty="0" err="1"/>
              <a:t>x,&amp;z</a:t>
            </a:r>
            <a:r>
              <a:rPr lang="pt-BR" sz="2000" dirty="0"/>
              <a:t>);   </a:t>
            </a:r>
            <a:r>
              <a:rPr lang="pt-BR" sz="2000" dirty="0">
                <a:solidFill>
                  <a:schemeClr val="accent6"/>
                </a:solidFill>
              </a:rPr>
              <a:t>//Leitura </a:t>
            </a:r>
            <a:r>
              <a:rPr lang="pt-BR" sz="2000" dirty="0" smtClean="0">
                <a:solidFill>
                  <a:schemeClr val="accent6"/>
                </a:solidFill>
              </a:rPr>
              <a:t>dois </a:t>
            </a:r>
            <a:r>
              <a:rPr lang="pt-BR" sz="2000" dirty="0">
                <a:solidFill>
                  <a:schemeClr val="accent6"/>
                </a:solidFill>
              </a:rPr>
              <a:t>valores inteiros com </a:t>
            </a:r>
            <a:r>
              <a:rPr lang="pt-BR" sz="2000" dirty="0" smtClean="0">
                <a:solidFill>
                  <a:schemeClr val="accent6"/>
                </a:solidFill>
              </a:rPr>
              <a:t>espaço 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scanf</a:t>
            </a:r>
            <a:r>
              <a:rPr lang="pt-BR" sz="2000" dirty="0"/>
              <a:t>(“%d %</a:t>
            </a:r>
            <a:r>
              <a:rPr lang="pt-BR" sz="2000" dirty="0" err="1"/>
              <a:t>d”,&amp;x,&amp;z</a:t>
            </a:r>
            <a:r>
              <a:rPr lang="pt-BR" sz="2000" dirty="0"/>
              <a:t>); 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	system</a:t>
            </a:r>
            <a:r>
              <a:rPr lang="pt-BR" sz="2000" dirty="0"/>
              <a:t>(“pause</a:t>
            </a:r>
            <a:r>
              <a:rPr lang="pt-BR" sz="2000" dirty="0" smtClean="0"/>
              <a:t>”);</a:t>
            </a:r>
            <a:br>
              <a:rPr lang="pt-BR" sz="2000" dirty="0" smtClean="0"/>
            </a:br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02430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Exemplos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0043" y="1019272"/>
            <a:ext cx="117224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2800" dirty="0"/>
              <a:t>#include &lt;</a:t>
            </a:r>
            <a:r>
              <a:rPr lang="pt-BR" sz="2800" dirty="0" err="1"/>
              <a:t>stdio.h</a:t>
            </a:r>
            <a:r>
              <a:rPr lang="pt-BR" sz="2800" dirty="0"/>
              <a:t>&gt;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#</a:t>
            </a:r>
            <a:r>
              <a:rPr lang="pt-BR" sz="2800" dirty="0"/>
              <a:t>include &lt;</a:t>
            </a:r>
            <a:r>
              <a:rPr lang="pt-BR" sz="2800" dirty="0" err="1"/>
              <a:t>stdlib.h</a:t>
            </a:r>
            <a:r>
              <a:rPr lang="pt-BR" sz="2800" dirty="0"/>
              <a:t>&gt;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main</a:t>
            </a:r>
            <a:r>
              <a:rPr lang="pt-BR" sz="2800" dirty="0" smtClean="0"/>
              <a:t>()</a:t>
            </a:r>
            <a:br>
              <a:rPr lang="pt-BR" sz="2800" dirty="0" smtClean="0"/>
            </a:br>
            <a:r>
              <a:rPr lang="pt-BR" sz="2800" dirty="0" smtClean="0"/>
              <a:t>{  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/>
              <a:t>x,z</a:t>
            </a:r>
            <a:r>
              <a:rPr lang="pt-BR" sz="2800" dirty="0"/>
              <a:t>;   </a:t>
            </a:r>
            <a:r>
              <a:rPr lang="pt-BR" sz="2800" dirty="0" err="1"/>
              <a:t>float</a:t>
            </a:r>
            <a:r>
              <a:rPr lang="pt-BR" sz="2800" dirty="0"/>
              <a:t> y;   </a:t>
            </a:r>
            <a:r>
              <a:rPr lang="pt-BR" sz="2800" dirty="0">
                <a:solidFill>
                  <a:schemeClr val="accent6"/>
                </a:solidFill>
              </a:rPr>
              <a:t>//Leitura de um valor inteiro  </a:t>
            </a:r>
            <a:r>
              <a:rPr lang="pt-BR" sz="2800" dirty="0" smtClean="0"/>
              <a:t>	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scanf</a:t>
            </a:r>
            <a:r>
              <a:rPr lang="pt-BR" sz="2800" dirty="0"/>
              <a:t>(“%</a:t>
            </a:r>
            <a:r>
              <a:rPr lang="pt-BR" sz="2800" dirty="0" err="1"/>
              <a:t>d”,&amp;x</a:t>
            </a:r>
            <a:r>
              <a:rPr lang="pt-BR" sz="2800" dirty="0"/>
              <a:t>);   </a:t>
            </a:r>
            <a:r>
              <a:rPr lang="pt-BR" sz="2800" dirty="0">
                <a:solidFill>
                  <a:schemeClr val="accent6"/>
                </a:solidFill>
              </a:rPr>
              <a:t>//Leitura de um valor real  </a:t>
            </a:r>
            <a:r>
              <a:rPr lang="pt-BR" sz="2800" dirty="0" smtClean="0"/>
              <a:t>	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scanf</a:t>
            </a:r>
            <a:r>
              <a:rPr lang="pt-BR" sz="2800" dirty="0"/>
              <a:t>(“%</a:t>
            </a:r>
            <a:r>
              <a:rPr lang="pt-BR" sz="2800" dirty="0" err="1"/>
              <a:t>f”,&amp;y</a:t>
            </a:r>
            <a:r>
              <a:rPr lang="pt-BR" sz="2800" dirty="0"/>
              <a:t>);   </a:t>
            </a:r>
            <a:r>
              <a:rPr lang="pt-BR" sz="2800" dirty="0">
                <a:solidFill>
                  <a:schemeClr val="accent6"/>
                </a:solidFill>
              </a:rPr>
              <a:t>//Leitura de um valor inteiro e outro real 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scanf</a:t>
            </a:r>
            <a:r>
              <a:rPr lang="pt-BR" sz="2800" dirty="0"/>
              <a:t>(“%</a:t>
            </a:r>
            <a:r>
              <a:rPr lang="pt-BR" sz="2800" dirty="0" err="1"/>
              <a:t>d%f</a:t>
            </a:r>
            <a:r>
              <a:rPr lang="pt-BR" sz="2800" dirty="0"/>
              <a:t>”,&amp;</a:t>
            </a:r>
            <a:r>
              <a:rPr lang="pt-BR" sz="2800" dirty="0" err="1"/>
              <a:t>x,&amp;y</a:t>
            </a:r>
            <a:r>
              <a:rPr lang="pt-BR" sz="2800" dirty="0"/>
              <a:t>);   </a:t>
            </a:r>
            <a:r>
              <a:rPr lang="pt-BR" sz="2800" dirty="0">
                <a:solidFill>
                  <a:schemeClr val="accent6"/>
                </a:solidFill>
              </a:rPr>
              <a:t>//Leitura de dois valores inteiros 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scanf</a:t>
            </a:r>
            <a:r>
              <a:rPr lang="pt-BR" sz="2800" dirty="0"/>
              <a:t>(“%</a:t>
            </a:r>
            <a:r>
              <a:rPr lang="pt-BR" sz="2800" dirty="0" err="1"/>
              <a:t>d%d</a:t>
            </a:r>
            <a:r>
              <a:rPr lang="pt-BR" sz="2800" dirty="0"/>
              <a:t>”,&amp;</a:t>
            </a:r>
            <a:r>
              <a:rPr lang="pt-BR" sz="2800" dirty="0" err="1"/>
              <a:t>x,&amp;z</a:t>
            </a:r>
            <a:r>
              <a:rPr lang="pt-BR" sz="2800" dirty="0"/>
              <a:t>);   </a:t>
            </a:r>
            <a:r>
              <a:rPr lang="pt-BR" sz="2800" dirty="0">
                <a:solidFill>
                  <a:schemeClr val="accent6"/>
                </a:solidFill>
              </a:rPr>
              <a:t>//Leitura </a:t>
            </a:r>
            <a:r>
              <a:rPr lang="pt-BR" sz="2800" dirty="0" smtClean="0">
                <a:solidFill>
                  <a:schemeClr val="accent6"/>
                </a:solidFill>
              </a:rPr>
              <a:t>dois </a:t>
            </a:r>
            <a:r>
              <a:rPr lang="pt-BR" sz="2800" dirty="0">
                <a:solidFill>
                  <a:schemeClr val="accent6"/>
                </a:solidFill>
              </a:rPr>
              <a:t>valores inteiros com </a:t>
            </a:r>
            <a:r>
              <a:rPr lang="pt-BR" sz="2800" dirty="0" smtClean="0">
                <a:solidFill>
                  <a:schemeClr val="accent6"/>
                </a:solidFill>
              </a:rPr>
              <a:t>espaço 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scanf</a:t>
            </a:r>
            <a:r>
              <a:rPr lang="pt-BR" sz="2800" dirty="0"/>
              <a:t>(“%d %</a:t>
            </a:r>
            <a:r>
              <a:rPr lang="pt-BR" sz="2800" dirty="0" err="1"/>
              <a:t>d”,&amp;x,&amp;z</a:t>
            </a:r>
            <a:r>
              <a:rPr lang="pt-BR" sz="2800" dirty="0"/>
              <a:t>); 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	system</a:t>
            </a:r>
            <a:r>
              <a:rPr lang="pt-BR" sz="2800" dirty="0"/>
              <a:t>(“pause</a:t>
            </a:r>
            <a:r>
              <a:rPr lang="pt-BR" sz="2800" dirty="0" smtClean="0"/>
              <a:t>”);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95231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Extra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Estrutura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básica</a:t>
            </a:r>
            <a:r>
              <a:rPr lang="en-US" dirty="0" smtClean="0">
                <a:solidFill>
                  <a:srgbClr val="FFFFFF"/>
                </a:solidFill>
              </a:rPr>
              <a:t> de um </a:t>
            </a:r>
            <a:r>
              <a:rPr lang="en-US" dirty="0" err="1" smtClean="0">
                <a:solidFill>
                  <a:srgbClr val="FFFFFF"/>
                </a:solidFill>
              </a:rPr>
              <a:t>programa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178"/>
            <a:ext cx="95440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6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indent="4763">
              <a:lnSpc>
                <a:spcPct val="80000"/>
              </a:lnSpc>
            </a:pPr>
            <a:endParaRPr lang="pt-BR" altLang="pt-BR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763">
              <a:lnSpc>
                <a:spcPct val="80000"/>
              </a:lnSpc>
            </a:pPr>
            <a:endParaRPr lang="pt-BR" alt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 smtClean="0">
                <a:solidFill>
                  <a:schemeClr val="tx1"/>
                </a:solidFill>
              </a:rPr>
              <a:t>Serve para configurar os dados de saída para o </a:t>
            </a:r>
            <a:r>
              <a:rPr lang="pt-BR" altLang="pt-BR" sz="3200" dirty="0" err="1" smtClean="0">
                <a:solidFill>
                  <a:schemeClr val="tx1"/>
                </a:solidFill>
              </a:rPr>
              <a:t>idoma</a:t>
            </a:r>
            <a:r>
              <a:rPr lang="pt-BR" altLang="pt-BR" sz="3200" dirty="0" smtClean="0">
                <a:solidFill>
                  <a:schemeClr val="tx1"/>
                </a:solidFill>
              </a:rPr>
              <a:t> Português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 smtClean="0">
                <a:solidFill>
                  <a:schemeClr val="tx1"/>
                </a:solidFill>
              </a:rPr>
              <a:t>Sintaxe: </a:t>
            </a:r>
            <a:r>
              <a:rPr lang="pt-BR" altLang="pt-BR" sz="3200" dirty="0" err="1" smtClean="0">
                <a:solidFill>
                  <a:schemeClr val="tx1"/>
                </a:solidFill>
              </a:rPr>
              <a:t>setlocale</a:t>
            </a:r>
            <a:r>
              <a:rPr lang="pt-BR" altLang="pt-BR" sz="3200" dirty="0" smtClean="0">
                <a:solidFill>
                  <a:schemeClr val="tx1"/>
                </a:solidFill>
              </a:rPr>
              <a:t>(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LC_ALL</a:t>
            </a:r>
            <a:r>
              <a:rPr lang="pt-BR" altLang="pt-BR" sz="3200" dirty="0">
                <a:solidFill>
                  <a:schemeClr val="tx1"/>
                </a:solidFill>
              </a:rPr>
              <a:t>, "</a:t>
            </a:r>
            <a:r>
              <a:rPr lang="pt-BR" altLang="pt-BR" sz="3200" b="1" dirty="0" err="1">
                <a:solidFill>
                  <a:schemeClr val="tx1"/>
                </a:solidFill>
              </a:rPr>
              <a:t>Portuguese</a:t>
            </a:r>
            <a:r>
              <a:rPr lang="pt-BR" altLang="pt-BR" sz="3200" dirty="0">
                <a:solidFill>
                  <a:schemeClr val="tx1"/>
                </a:solidFill>
              </a:rPr>
              <a:t>");</a:t>
            </a:r>
            <a:endParaRPr lang="en-US" altLang="pt-BR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pt-BR" alt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Biblioteca</a:t>
            </a:r>
            <a:r>
              <a:rPr lang="en-US" dirty="0" smtClean="0">
                <a:solidFill>
                  <a:srgbClr val="FFFFFF"/>
                </a:solidFill>
              </a:rPr>
              <a:t> “Locale”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9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dirty="0" smtClean="0"/>
              <a:t>Fim </a:t>
            </a:r>
            <a:r>
              <a:rPr lang="pt-BR" smtClean="0"/>
              <a:t>de aula!</a:t>
            </a:r>
            <a:endParaRPr lang="pt-BR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r>
              <a:rPr lang="pt-BR" sz="2400" dirty="0" smtClean="0"/>
              <a:t>“Analise </a:t>
            </a:r>
            <a:r>
              <a:rPr lang="pt-BR" sz="2400" smtClean="0"/>
              <a:t>e Programe”!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D0756B-ADB2-4FA9-9935-B89993A1F5A3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200" dirty="0">
                <a:solidFill>
                  <a:schemeClr val="tx1"/>
                </a:solidFill>
              </a:rPr>
              <a:t>A linguagem C é </a:t>
            </a:r>
            <a:r>
              <a:rPr lang="pt-BR" altLang="pt-BR" sz="3200" b="1" dirty="0">
                <a:solidFill>
                  <a:schemeClr val="tx1"/>
                </a:solidFill>
              </a:rPr>
              <a:t>case-</a:t>
            </a:r>
            <a:r>
              <a:rPr lang="pt-BR" altLang="pt-BR" sz="3200" b="1" dirty="0" err="1">
                <a:solidFill>
                  <a:schemeClr val="tx1"/>
                </a:solidFill>
              </a:rPr>
              <a:t>sensitive</a:t>
            </a:r>
            <a:r>
              <a:rPr lang="pt-BR" altLang="pt-BR" sz="3200" dirty="0">
                <a:solidFill>
                  <a:schemeClr val="tx1"/>
                </a:solidFill>
              </a:rPr>
              <a:t>, ou seja, uma palavra escrita utilizando caracteres </a:t>
            </a:r>
            <a:r>
              <a:rPr lang="pt-BR" altLang="pt-BR" sz="3200" b="1" dirty="0">
                <a:solidFill>
                  <a:schemeClr val="tx1"/>
                </a:solidFill>
              </a:rPr>
              <a:t>maiúsculos é diferente </a:t>
            </a:r>
            <a:r>
              <a:rPr lang="pt-BR" altLang="pt-BR" sz="3200" dirty="0">
                <a:solidFill>
                  <a:schemeClr val="tx1"/>
                </a:solidFill>
              </a:rPr>
              <a:t>da mesma palavra escrita com </a:t>
            </a:r>
            <a:r>
              <a:rPr lang="pt-BR" altLang="pt-BR" sz="3200" b="1" dirty="0">
                <a:solidFill>
                  <a:schemeClr val="tx1"/>
                </a:solidFill>
              </a:rPr>
              <a:t>caracteres minúsculos</a:t>
            </a:r>
            <a:r>
              <a:rPr lang="pt-BR" altLang="pt-BR" sz="3200" i="1" dirty="0" smtClean="0">
                <a:solidFill>
                  <a:schemeClr val="tx1"/>
                </a:solidFill>
              </a:rPr>
              <a:t>.</a:t>
            </a:r>
            <a:endParaRPr lang="pt-BR" altLang="pt-BR" sz="3200" i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3200" dirty="0">
                <a:solidFill>
                  <a:schemeClr val="tx1"/>
                </a:solidFill>
              </a:rPr>
              <a:t>Note que cada expressão dentro do bloco deve terminar com um ponto-e-vírgula</a:t>
            </a:r>
            <a:r>
              <a:rPr lang="pt-BR" altLang="pt-BR" sz="32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pt-BR" sz="3200" smtClean="0">
                <a:solidFill>
                  <a:schemeClr val="tx1"/>
                </a:solidFill>
              </a:rPr>
              <a:t>As </a:t>
            </a:r>
            <a:r>
              <a:rPr lang="pt-BR" altLang="pt-BR" sz="3200" dirty="0">
                <a:solidFill>
                  <a:schemeClr val="tx1"/>
                </a:solidFill>
              </a:rPr>
              <a:t>chaves definem o início (“{”) e o fim (“}”) de um bloco de </a:t>
            </a:r>
            <a:r>
              <a:rPr lang="pt-BR" altLang="pt-BR" sz="3200" b="1" dirty="0" smtClean="0">
                <a:solidFill>
                  <a:schemeClr val="tx1"/>
                </a:solidFill>
              </a:rPr>
              <a:t>comandos/instruções</a:t>
            </a:r>
            <a:r>
              <a:rPr lang="pt-BR" altLang="pt-BR" sz="3200" dirty="0">
                <a:solidFill>
                  <a:schemeClr val="tx1"/>
                </a:solidFill>
              </a:rPr>
              <a:t>. No exemplo, as chaves definem o início e o fim do </a:t>
            </a:r>
            <a:r>
              <a:rPr lang="pt-BR" altLang="pt-BR" sz="3200" dirty="0" smtClean="0">
                <a:solidFill>
                  <a:schemeClr val="tx1"/>
                </a:solidFill>
              </a:rPr>
              <a:t>programa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Notas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000" dirty="0">
                <a:solidFill>
                  <a:schemeClr val="tx1"/>
                </a:solidFill>
              </a:rPr>
              <a:t>Temos, no início do programa, a região onde são feitas as suas declarações </a:t>
            </a:r>
            <a:r>
              <a:rPr lang="pt-BR" altLang="pt-BR" sz="3000" dirty="0" smtClean="0">
                <a:solidFill>
                  <a:schemeClr val="tx1"/>
                </a:solidFill>
              </a:rPr>
              <a:t>globais</a:t>
            </a:r>
            <a:r>
              <a:rPr lang="pt-BR" altLang="pt-BR" sz="3000" dirty="0">
                <a:solidFill>
                  <a:schemeClr val="tx1"/>
                </a:solidFill>
              </a:rPr>
              <a:t>, ou seja, aquelas que são válidas para todo o programa. No exemplo, o comando </a:t>
            </a:r>
            <a:r>
              <a:rPr lang="pt-BR" altLang="pt-BR" sz="3000" b="1" dirty="0">
                <a:solidFill>
                  <a:schemeClr val="tx1"/>
                </a:solidFill>
              </a:rPr>
              <a:t>#include </a:t>
            </a:r>
            <a:r>
              <a:rPr lang="pt-BR" altLang="pt-BR" sz="3000" dirty="0">
                <a:solidFill>
                  <a:schemeClr val="tx1"/>
                </a:solidFill>
              </a:rPr>
              <a:t>&lt;</a:t>
            </a:r>
            <a:r>
              <a:rPr lang="pt-BR" altLang="pt-BR" sz="3000" dirty="0" err="1">
                <a:solidFill>
                  <a:schemeClr val="tx1"/>
                </a:solidFill>
              </a:rPr>
              <a:t>nome_da_biblioteca</a:t>
            </a:r>
            <a:r>
              <a:rPr lang="pt-BR" altLang="pt-BR" sz="3000" dirty="0">
                <a:solidFill>
                  <a:schemeClr val="tx1"/>
                </a:solidFill>
              </a:rPr>
              <a:t>&gt; é utilizado para declarar as bibliotecas que serão utilizadas. Uma biblioteca é um conjunto de funções (pedaços de código) já implementados e que podem ser utilizados pelo programador. No exemplo anterior, duas bibliotecas foram adicionadas ao programa: </a:t>
            </a:r>
            <a:r>
              <a:rPr lang="pt-BR" altLang="pt-BR" sz="3000" dirty="0" err="1">
                <a:solidFill>
                  <a:schemeClr val="tx1"/>
                </a:solidFill>
              </a:rPr>
              <a:t>stdio.h</a:t>
            </a:r>
            <a:r>
              <a:rPr lang="pt-BR" altLang="pt-BR" sz="3000" dirty="0">
                <a:solidFill>
                  <a:schemeClr val="tx1"/>
                </a:solidFill>
              </a:rPr>
              <a:t> (que contém as funções de leitura do teclado e escrita em tela) e </a:t>
            </a:r>
            <a:r>
              <a:rPr lang="pt-BR" altLang="pt-BR" sz="3000" dirty="0" err="1" smtClean="0">
                <a:solidFill>
                  <a:schemeClr val="tx1"/>
                </a:solidFill>
              </a:rPr>
              <a:t>stdlib.h</a:t>
            </a:r>
            <a:r>
              <a:rPr lang="pt-BR" altLang="pt-BR" sz="30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solidFill>
                  <a:schemeClr val="tx1"/>
                </a:solidFill>
              </a:rPr>
              <a:t>O </a:t>
            </a:r>
            <a:r>
              <a:rPr lang="pt-BR" altLang="pt-BR" sz="3000" b="1" dirty="0">
                <a:solidFill>
                  <a:schemeClr val="tx1"/>
                </a:solidFill>
              </a:rPr>
              <a:t>C possui diversos Arquivos-cabeçalho</a:t>
            </a:r>
            <a:r>
              <a:rPr lang="pt-BR" altLang="pt-BR" sz="3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Bibliotecas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20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solidFill>
                  <a:schemeClr val="tx1"/>
                </a:solidFill>
              </a:rPr>
              <a:t>Trata-se </a:t>
            </a:r>
            <a:r>
              <a:rPr lang="pt-BR" altLang="pt-BR" sz="3000" dirty="0">
                <a:solidFill>
                  <a:schemeClr val="tx1"/>
                </a:solidFill>
              </a:rPr>
              <a:t>de uma </a:t>
            </a:r>
            <a:r>
              <a:rPr lang="pt-BR" altLang="pt-BR" sz="3000" b="1" dirty="0">
                <a:solidFill>
                  <a:schemeClr val="tx1"/>
                </a:solidFill>
              </a:rPr>
              <a:t>convenção de escrita de códigos-fonte </a:t>
            </a:r>
            <a:r>
              <a:rPr lang="pt-BR" altLang="pt-BR" sz="3000" dirty="0">
                <a:solidFill>
                  <a:schemeClr val="tx1"/>
                </a:solidFill>
              </a:rPr>
              <a:t>que visa a modificar a estética do programa para auxiliar a sua leitura e interpretação</a:t>
            </a:r>
            <a:r>
              <a:rPr lang="pt-BR" altLang="pt-BR" sz="30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000" b="1" dirty="0" smtClean="0">
                <a:solidFill>
                  <a:schemeClr val="tx1"/>
                </a:solidFill>
              </a:rPr>
              <a:t>Motivo... Simples:</a:t>
            </a:r>
            <a:r>
              <a:rPr lang="pt-BR" altLang="pt-BR" sz="3000" dirty="0" smtClean="0">
                <a:solidFill>
                  <a:schemeClr val="tx1"/>
                </a:solidFill>
              </a:rPr>
              <a:t> </a:t>
            </a:r>
            <a:r>
              <a:rPr lang="pt-BR" altLang="pt-BR" sz="3000" dirty="0">
                <a:solidFill>
                  <a:schemeClr val="tx1"/>
                </a:solidFill>
              </a:rPr>
              <a:t>A </a:t>
            </a:r>
            <a:r>
              <a:rPr lang="pt-BR" altLang="pt-BR" sz="3000" dirty="0" err="1">
                <a:solidFill>
                  <a:schemeClr val="tx1"/>
                </a:solidFill>
              </a:rPr>
              <a:t>indentação</a:t>
            </a:r>
            <a:r>
              <a:rPr lang="pt-BR" altLang="pt-BR" sz="3000" dirty="0">
                <a:solidFill>
                  <a:schemeClr val="tx1"/>
                </a:solidFill>
              </a:rPr>
              <a:t> torna a leitura do código-fonte muito mais fácil e facilita a sua modificação</a:t>
            </a:r>
            <a:r>
              <a:rPr lang="pt-BR" altLang="pt-BR" sz="3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000" dirty="0">
                <a:solidFill>
                  <a:schemeClr val="tx1"/>
                </a:solidFill>
              </a:rPr>
              <a:t>A </a:t>
            </a:r>
            <a:r>
              <a:rPr lang="pt-BR" altLang="pt-BR" sz="3000" b="1" dirty="0" err="1">
                <a:solidFill>
                  <a:schemeClr val="tx1"/>
                </a:solidFill>
              </a:rPr>
              <a:t>indentação</a:t>
            </a:r>
            <a:r>
              <a:rPr lang="pt-BR" altLang="pt-BR" sz="3000" b="1" dirty="0">
                <a:solidFill>
                  <a:schemeClr val="tx1"/>
                </a:solidFill>
              </a:rPr>
              <a:t> é o espaçamento </a:t>
            </a:r>
            <a:r>
              <a:rPr lang="pt-BR" altLang="pt-BR" sz="3000" dirty="0">
                <a:solidFill>
                  <a:schemeClr val="tx1"/>
                </a:solidFill>
              </a:rPr>
              <a:t>(ou tabulação) colocado antes de começar a escrever o código na linha. Ela tem como objetivo indicar a hierarquia dos elementos. </a:t>
            </a:r>
          </a:p>
          <a:p>
            <a:pPr>
              <a:lnSpc>
                <a:spcPct val="130000"/>
              </a:lnSpc>
            </a:pP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>
                <a:solidFill>
                  <a:srgbClr val="FFFFFF"/>
                </a:solidFill>
              </a:rPr>
              <a:t>Indentação</a:t>
            </a:r>
            <a:r>
              <a:rPr lang="en-US" dirty="0">
                <a:solidFill>
                  <a:srgbClr val="FFFFFF"/>
                </a:solidFill>
              </a:rPr>
              <a:t> do </a:t>
            </a:r>
            <a:r>
              <a:rPr lang="en-US" dirty="0" err="1">
                <a:solidFill>
                  <a:srgbClr val="FFFFFF"/>
                </a:solidFill>
              </a:rPr>
              <a:t>código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92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Exemplo</a:t>
            </a:r>
            <a:r>
              <a:rPr lang="en-US" dirty="0" smtClean="0">
                <a:solidFill>
                  <a:srgbClr val="FFFFFF"/>
                </a:solidFill>
              </a:rPr>
              <a:t> de um </a:t>
            </a:r>
            <a:r>
              <a:rPr lang="en-US" dirty="0" err="1" smtClean="0">
                <a:solidFill>
                  <a:srgbClr val="FFFFFF"/>
                </a:solidFill>
              </a:rPr>
              <a:t>programa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em</a:t>
            </a:r>
            <a:r>
              <a:rPr lang="en-US" dirty="0" smtClean="0">
                <a:solidFill>
                  <a:srgbClr val="FFFFFF"/>
                </a:solidFill>
              </a:rPr>
              <a:t> C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/>
        </p:nvSpPr>
        <p:spPr bwMode="auto">
          <a:xfrm>
            <a:off x="251154" y="500332"/>
            <a:ext cx="11759614" cy="194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763"/>
            <a:endParaRPr lang="pt-BR" altLang="pt-BR" sz="2800" dirty="0"/>
          </a:p>
          <a:p>
            <a:pPr marL="0" indent="4763"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#include &lt;</a:t>
            </a:r>
            <a:r>
              <a:rPr lang="pt-BR" altLang="pt-BR" sz="2800" dirty="0" err="1">
                <a:latin typeface="Courier New" panose="02070309020205020404" pitchFamily="49" charset="0"/>
              </a:rPr>
              <a:t>stdio.h</a:t>
            </a:r>
            <a:r>
              <a:rPr lang="pt-BR" altLang="pt-BR" sz="2800" dirty="0">
                <a:latin typeface="Courier New" panose="02070309020205020404" pitchFamily="49" charset="0"/>
              </a:rPr>
              <a:t>&gt; #include &lt;</a:t>
            </a:r>
            <a:r>
              <a:rPr lang="pt-BR" altLang="pt-BR" sz="2800" dirty="0" err="1">
                <a:latin typeface="Courier New" panose="02070309020205020404" pitchFamily="49" charset="0"/>
              </a:rPr>
              <a:t>stdlib.h</a:t>
            </a:r>
            <a:r>
              <a:rPr lang="pt-BR" altLang="pt-BR" sz="2800" dirty="0">
                <a:latin typeface="Courier New" panose="02070309020205020404" pitchFamily="49" charset="0"/>
              </a:rPr>
              <a:t>&gt; </a:t>
            </a:r>
            <a:r>
              <a:rPr lang="pt-BR" altLang="pt-BR" sz="2800" dirty="0" err="1" smtClean="0">
                <a:latin typeface="Courier New" panose="02070309020205020404" pitchFamily="49" charset="0"/>
              </a:rPr>
              <a:t>main</a:t>
            </a:r>
            <a:r>
              <a:rPr lang="pt-BR" altLang="pt-BR" sz="2800" dirty="0">
                <a:latin typeface="Courier New" panose="02070309020205020404" pitchFamily="49" charset="0"/>
              </a:rPr>
              <a:t>(){</a:t>
            </a:r>
            <a:r>
              <a:rPr lang="pt-BR" altLang="pt-BR" sz="2800" dirty="0" err="1">
                <a:latin typeface="Courier New" panose="02070309020205020404" pitchFamily="49" charset="0"/>
              </a:rPr>
              <a:t>printf</a:t>
            </a:r>
            <a:r>
              <a:rPr lang="pt-BR" altLang="pt-BR" sz="2800" dirty="0">
                <a:latin typeface="Courier New" panose="02070309020205020404" pitchFamily="49" charset="0"/>
              </a:rPr>
              <a:t>(“</a:t>
            </a:r>
            <a:r>
              <a:rPr lang="pt-BR" altLang="pt-BR" sz="2800" dirty="0" err="1">
                <a:latin typeface="Courier New" panose="02070309020205020404" pitchFamily="49" charset="0"/>
              </a:rPr>
              <a:t>Hello</a:t>
            </a:r>
            <a:r>
              <a:rPr lang="pt-BR" altLang="pt-BR" sz="2800" dirty="0">
                <a:latin typeface="Courier New" panose="02070309020205020404" pitchFamily="49" charset="0"/>
              </a:rPr>
              <a:t> World \n”); system(“pause</a:t>
            </a:r>
            <a:r>
              <a:rPr lang="pt-BR" altLang="pt-BR" sz="2800" dirty="0" smtClean="0">
                <a:latin typeface="Courier New" panose="02070309020205020404" pitchFamily="49" charset="0"/>
              </a:rPr>
              <a:t>”);} </a:t>
            </a:r>
            <a:endParaRPr lang="en-US" altLang="pt-BR" sz="2800" dirty="0"/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/>
        </p:nvSpPr>
        <p:spPr bwMode="auto">
          <a:xfrm>
            <a:off x="251154" y="2077878"/>
            <a:ext cx="11759614" cy="433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763"/>
            <a:endParaRPr lang="pt-BR" altLang="pt-BR" sz="2800" dirty="0"/>
          </a:p>
          <a:p>
            <a:pPr marL="0" indent="4763">
              <a:buNone/>
            </a:pPr>
            <a:r>
              <a:rPr lang="pt-BR" altLang="pt-BR" sz="2800" b="1" dirty="0">
                <a:latin typeface="Courier New" panose="02070309020205020404" pitchFamily="49" charset="0"/>
              </a:rPr>
              <a:t>#include </a:t>
            </a:r>
            <a:r>
              <a:rPr lang="pt-BR" altLang="pt-BR" sz="2800" dirty="0">
                <a:latin typeface="Courier New" panose="02070309020205020404" pitchFamily="49" charset="0"/>
              </a:rPr>
              <a:t>&lt;</a:t>
            </a:r>
            <a:r>
              <a:rPr lang="pt-BR" altLang="pt-BR" sz="2800" dirty="0" err="1">
                <a:latin typeface="Courier New" panose="02070309020205020404" pitchFamily="49" charset="0"/>
              </a:rPr>
              <a:t>stdio.h</a:t>
            </a:r>
            <a:r>
              <a:rPr lang="pt-BR" altLang="pt-BR" sz="2800" dirty="0">
                <a:latin typeface="Courier New" panose="02070309020205020404" pitchFamily="49" charset="0"/>
              </a:rPr>
              <a:t>&gt; </a:t>
            </a:r>
            <a:endParaRPr lang="pt-BR" altLang="pt-BR" sz="2800" dirty="0" smtClean="0">
              <a:latin typeface="Courier New" panose="02070309020205020404" pitchFamily="49" charset="0"/>
            </a:endParaRPr>
          </a:p>
          <a:p>
            <a:pPr marL="0" indent="4763">
              <a:buNone/>
            </a:pPr>
            <a:r>
              <a:rPr lang="pt-BR" altLang="pt-BR" sz="2800" b="1" dirty="0" smtClean="0">
                <a:latin typeface="Courier New" panose="02070309020205020404" pitchFamily="49" charset="0"/>
              </a:rPr>
              <a:t>#</a:t>
            </a:r>
            <a:r>
              <a:rPr lang="pt-BR" altLang="pt-BR" sz="2800" b="1" dirty="0">
                <a:latin typeface="Courier New" panose="02070309020205020404" pitchFamily="49" charset="0"/>
              </a:rPr>
              <a:t>include </a:t>
            </a:r>
            <a:r>
              <a:rPr lang="pt-BR" altLang="pt-BR" sz="2800" dirty="0">
                <a:latin typeface="Courier New" panose="02070309020205020404" pitchFamily="49" charset="0"/>
              </a:rPr>
              <a:t>&lt;</a:t>
            </a:r>
            <a:r>
              <a:rPr lang="pt-BR" altLang="pt-BR" sz="2800" dirty="0" err="1">
                <a:latin typeface="Courier New" panose="02070309020205020404" pitchFamily="49" charset="0"/>
              </a:rPr>
              <a:t>stdlib.h</a:t>
            </a:r>
            <a:r>
              <a:rPr lang="pt-BR" altLang="pt-BR" sz="2800" dirty="0">
                <a:latin typeface="Courier New" panose="02070309020205020404" pitchFamily="49" charset="0"/>
              </a:rPr>
              <a:t>&gt; </a:t>
            </a:r>
            <a:endParaRPr lang="pt-BR" altLang="pt-BR" sz="2800" dirty="0" smtClean="0">
              <a:latin typeface="Courier New" panose="02070309020205020404" pitchFamily="49" charset="0"/>
            </a:endParaRPr>
          </a:p>
          <a:p>
            <a:pPr marL="0" indent="4763">
              <a:buNone/>
            </a:pPr>
            <a:r>
              <a:rPr lang="pt-BR" altLang="pt-BR" sz="2800" b="1" dirty="0" err="1" smtClean="0">
                <a:latin typeface="Courier New" panose="02070309020205020404" pitchFamily="49" charset="0"/>
              </a:rPr>
              <a:t>main</a:t>
            </a:r>
            <a:r>
              <a:rPr lang="pt-BR" altLang="pt-BR" sz="2800" b="1" dirty="0" smtClean="0">
                <a:latin typeface="Courier New" panose="02070309020205020404" pitchFamily="49" charset="0"/>
              </a:rPr>
              <a:t>()</a:t>
            </a:r>
          </a:p>
          <a:p>
            <a:pPr marL="0" indent="4763">
              <a:buNone/>
            </a:pPr>
            <a:r>
              <a:rPr lang="pt-BR" altLang="pt-BR" sz="2800" dirty="0" smtClean="0">
                <a:latin typeface="Courier New" panose="02070309020205020404" pitchFamily="49" charset="0"/>
              </a:rPr>
              <a:t>{</a:t>
            </a:r>
          </a:p>
          <a:p>
            <a:pPr marL="0" indent="4763"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	</a:t>
            </a:r>
            <a:r>
              <a:rPr lang="pt-BR" altLang="pt-BR" sz="2800" dirty="0" err="1" smtClean="0">
                <a:latin typeface="Courier New" panose="02070309020205020404" pitchFamily="49" charset="0"/>
              </a:rPr>
              <a:t>printf</a:t>
            </a:r>
            <a:r>
              <a:rPr lang="pt-BR" altLang="pt-BR" sz="2800" dirty="0">
                <a:latin typeface="Courier New" panose="02070309020205020404" pitchFamily="49" charset="0"/>
              </a:rPr>
              <a:t>(“</a:t>
            </a:r>
            <a:r>
              <a:rPr lang="pt-BR" altLang="pt-BR" sz="2800" dirty="0" err="1">
                <a:latin typeface="Courier New" panose="02070309020205020404" pitchFamily="49" charset="0"/>
              </a:rPr>
              <a:t>Hello</a:t>
            </a:r>
            <a:r>
              <a:rPr lang="pt-BR" altLang="pt-BR" sz="2800" dirty="0">
                <a:latin typeface="Courier New" panose="02070309020205020404" pitchFamily="49" charset="0"/>
              </a:rPr>
              <a:t> World \n”); </a:t>
            </a:r>
            <a:endParaRPr lang="pt-BR" altLang="pt-BR" sz="2800" dirty="0" smtClean="0">
              <a:latin typeface="Courier New" panose="02070309020205020404" pitchFamily="49" charset="0"/>
            </a:endParaRPr>
          </a:p>
          <a:p>
            <a:pPr marL="0" indent="4763"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	</a:t>
            </a:r>
            <a:r>
              <a:rPr lang="pt-BR" altLang="pt-BR" sz="2800" dirty="0" smtClean="0">
                <a:latin typeface="Courier New" panose="02070309020205020404" pitchFamily="49" charset="0"/>
              </a:rPr>
              <a:t>system</a:t>
            </a:r>
            <a:r>
              <a:rPr lang="pt-BR" altLang="pt-BR" sz="2800" dirty="0">
                <a:latin typeface="Courier New" panose="02070309020205020404" pitchFamily="49" charset="0"/>
              </a:rPr>
              <a:t>(“pause”); </a:t>
            </a:r>
            <a:endParaRPr lang="pt-BR" altLang="pt-BR" sz="2800" dirty="0" smtClean="0">
              <a:latin typeface="Courier New" panose="02070309020205020404" pitchFamily="49" charset="0"/>
            </a:endParaRPr>
          </a:p>
          <a:p>
            <a:pPr marL="0" indent="4763">
              <a:buNone/>
            </a:pPr>
            <a:r>
              <a:rPr lang="pt-BR" altLang="pt-BR" sz="2800" dirty="0" smtClean="0">
                <a:latin typeface="Courier New" panose="02070309020205020404" pitchFamily="49" charset="0"/>
              </a:rPr>
              <a:t>} </a:t>
            </a:r>
            <a:endParaRPr lang="en-US" altLang="pt-BR" sz="2800" dirty="0"/>
          </a:p>
        </p:txBody>
      </p:sp>
      <p:cxnSp>
        <p:nvCxnSpPr>
          <p:cNvPr id="4" name="Conector reto 3"/>
          <p:cNvCxnSpPr/>
          <p:nvPr/>
        </p:nvCxnSpPr>
        <p:spPr>
          <a:xfrm flipV="1">
            <a:off x="251154" y="2520778"/>
            <a:ext cx="11553668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20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000" dirty="0">
                <a:solidFill>
                  <a:schemeClr val="tx1"/>
                </a:solidFill>
              </a:rPr>
              <a:t>Um comentário, como o próprio nome diz, é um trecho de texto incluído dentro do programa para descrever alguma coisa, por exemplo, o que aquele pedaço do programa faz. Os comentários não modificam o funcionamento do programa porque são ignorados pelo compilador e servem, portanto, apenas para ajudar o programador a organizar o seu </a:t>
            </a:r>
            <a:r>
              <a:rPr lang="pt-BR" altLang="pt-BR" sz="3000" dirty="0" smtClean="0">
                <a:solidFill>
                  <a:schemeClr val="tx1"/>
                </a:solidFill>
              </a:rPr>
              <a:t>código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solidFill>
                  <a:schemeClr val="accent6"/>
                </a:solidFill>
              </a:rPr>
              <a:t>// Comentário linear...  </a:t>
            </a:r>
          </a:p>
          <a:p>
            <a:pPr marL="11430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solidFill>
                  <a:schemeClr val="tx1"/>
                </a:solidFill>
              </a:rPr>
              <a:t>bloco </a:t>
            </a:r>
            <a:r>
              <a:rPr lang="pt-BR" altLang="pt-BR" sz="3000" dirty="0">
                <a:solidFill>
                  <a:schemeClr val="tx1"/>
                </a:solidFill>
              </a:rPr>
              <a:t>de </a:t>
            </a:r>
            <a:r>
              <a:rPr lang="pt-BR" altLang="pt-BR" sz="3000" dirty="0" smtClean="0">
                <a:solidFill>
                  <a:schemeClr val="tx1"/>
                </a:solidFill>
              </a:rPr>
              <a:t>linhas: </a:t>
            </a:r>
            <a:r>
              <a:rPr lang="pt-BR" altLang="pt-BR" sz="3000" dirty="0" smtClean="0">
                <a:solidFill>
                  <a:schemeClr val="accent6"/>
                </a:solidFill>
              </a:rPr>
              <a:t>/* Tudo que estiver contido dentro deste comentário, será desconsiderado /*</a:t>
            </a:r>
            <a:endParaRPr lang="pt-BR" altLang="pt-BR" sz="3000" dirty="0">
              <a:solidFill>
                <a:schemeClr val="accent6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Comentários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1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914161"/>
              </p:ext>
            </p:extLst>
          </p:nvPr>
        </p:nvGraphicFramePr>
        <p:xfrm>
          <a:off x="1507525" y="1330454"/>
          <a:ext cx="85261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081"/>
                <a:gridCol w="426308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Caracter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New </a:t>
                      </a:r>
                      <a:r>
                        <a:rPr lang="pt-BR" dirty="0" err="1" smtClean="0"/>
                        <a:t>Line</a:t>
                      </a:r>
                      <a:r>
                        <a:rPr lang="pt-BR" dirty="0" smtClean="0"/>
                        <a:t> (pular linha)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BackSpace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Tabulação</a:t>
                      </a:r>
                      <a:r>
                        <a:rPr lang="pt-BR" baseline="0" dirty="0" smtClean="0"/>
                        <a:t> Horizontal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Tabulação Vertical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\\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 o </a:t>
                      </a:r>
                      <a:r>
                        <a:rPr lang="pt-BR" dirty="0" err="1" smtClean="0"/>
                        <a:t>caracter</a:t>
                      </a:r>
                      <a:r>
                        <a:rPr lang="pt-BR" baseline="0" dirty="0" smtClean="0"/>
                        <a:t> “ \ 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o </a:t>
                      </a:r>
                      <a:r>
                        <a:rPr lang="pt-BR" baseline="0" dirty="0" err="1" smtClean="0"/>
                        <a:t>caracter</a:t>
                      </a:r>
                      <a:r>
                        <a:rPr lang="pt-BR" baseline="0" dirty="0" smtClean="0"/>
                        <a:t> “ ’ ”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o </a:t>
                      </a:r>
                      <a:r>
                        <a:rPr lang="pt-BR" baseline="0" dirty="0" err="1" smtClean="0"/>
                        <a:t>caracter</a:t>
                      </a:r>
                      <a:r>
                        <a:rPr lang="pt-BR" baseline="0" dirty="0" smtClean="0"/>
                        <a:t> “ “ ”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\a ou \7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Apito Sonoro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20/08/2017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Caracter</a:t>
            </a:r>
            <a:r>
              <a:rPr lang="en-US" dirty="0" smtClean="0">
                <a:solidFill>
                  <a:srgbClr val="FFFFFF"/>
                </a:solidFill>
              </a:rPr>
              <a:t> Especial \ - </a:t>
            </a:r>
            <a:r>
              <a:rPr lang="en-US" b="1" dirty="0" err="1" smtClean="0">
                <a:solidFill>
                  <a:srgbClr val="FFFFFF"/>
                </a:solidFill>
              </a:rPr>
              <a:t>Principais</a:t>
            </a:r>
            <a:endParaRPr lang="pt-BR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5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0</TotalTime>
  <Words>1223</Words>
  <Application>Microsoft Office PowerPoint</Application>
  <PresentationFormat>Widescreen</PresentationFormat>
  <Paragraphs>245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新細明體</vt:lpstr>
      <vt:lpstr>Segoe UI</vt:lpstr>
      <vt:lpstr>Segoe UI Light</vt:lpstr>
      <vt:lpstr>Wingdings</vt:lpstr>
      <vt:lpstr>Welcome to PowerPoint_TP102923943</vt:lpstr>
      <vt:lpstr>Aula 2 – A Linguagem C</vt:lpstr>
      <vt:lpstr>Estrutura básica de um programa</vt:lpstr>
      <vt:lpstr>Estrutura básica de um programa</vt:lpstr>
      <vt:lpstr>Notas</vt:lpstr>
      <vt:lpstr>Bibliotecas</vt:lpstr>
      <vt:lpstr>Indentação do código </vt:lpstr>
      <vt:lpstr>Exemplo de um programa em C</vt:lpstr>
      <vt:lpstr>Comentários</vt:lpstr>
      <vt:lpstr>Caracter Especial \ - Principais</vt:lpstr>
      <vt:lpstr>Palavras reservadas</vt:lpstr>
      <vt:lpstr>Variáveis</vt:lpstr>
      <vt:lpstr>Definição</vt:lpstr>
      <vt:lpstr>Declaração de Variável</vt:lpstr>
      <vt:lpstr>Tipos de dados</vt:lpstr>
      <vt:lpstr>Declaração e inicialização de Variáveis</vt:lpstr>
      <vt:lpstr>Importante!!!</vt:lpstr>
      <vt:lpstr>Cadeia de Caracteres (Strings)</vt:lpstr>
      <vt:lpstr>Cadeia de Caracteres (Strings)</vt:lpstr>
      <vt:lpstr>Saída de Dados</vt:lpstr>
      <vt:lpstr>Saída de Dados</vt:lpstr>
      <vt:lpstr>Formatação da Saída de Dados</vt:lpstr>
      <vt:lpstr>Saída de Dados</vt:lpstr>
      <vt:lpstr>Saída de Dados</vt:lpstr>
      <vt:lpstr>Entrada de Dados</vt:lpstr>
      <vt:lpstr>Saída de Dados</vt:lpstr>
      <vt:lpstr>Saída de Dados</vt:lpstr>
      <vt:lpstr>Exemplos</vt:lpstr>
      <vt:lpstr>Exemplos</vt:lpstr>
      <vt:lpstr>Extra</vt:lpstr>
      <vt:lpstr>Biblioteca “Locale”</vt:lpstr>
      <vt:lpstr>Fim de aula!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2014-01-27T22:35:25Z</dcterms:created>
  <dcterms:modified xsi:type="dcterms:W3CDTF">2017-08-20T20:16:05Z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