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14"/>
  </p:notesMasterIdLst>
  <p:handoutMasterIdLst>
    <p:handoutMasterId r:id="rId15"/>
  </p:handoutMasterIdLst>
  <p:sldIdLst>
    <p:sldId id="265" r:id="rId3"/>
    <p:sldId id="381" r:id="rId4"/>
    <p:sldId id="386" r:id="rId5"/>
    <p:sldId id="390" r:id="rId6"/>
    <p:sldId id="391" r:id="rId7"/>
    <p:sldId id="392" r:id="rId8"/>
    <p:sldId id="389" r:id="rId9"/>
    <p:sldId id="395" r:id="rId10"/>
    <p:sldId id="393" r:id="rId11"/>
    <p:sldId id="394" r:id="rId12"/>
    <p:sldId id="263" r:id="rId13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or" initials="A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B3026"/>
    <a:srgbClr val="D2B4A6"/>
    <a:srgbClr val="734F29"/>
    <a:srgbClr val="D24726"/>
    <a:srgbClr val="DD462F"/>
    <a:srgbClr val="AEB785"/>
    <a:srgbClr val="EFD5A2"/>
    <a:srgbClr val="ECE1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689" autoAdjust="0"/>
    <p:restoredTop sz="94280" autoAdjust="0"/>
  </p:normalViewPr>
  <p:slideViewPr>
    <p:cSldViewPr snapToGrid="0">
      <p:cViewPr varScale="1">
        <p:scale>
          <a:sx n="116" d="100"/>
          <a:sy n="116" d="100"/>
        </p:scale>
        <p:origin x="468" y="1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pt-BR" smtClean="0"/>
              <a:t>UNIP - Universidade Paulista</a:t>
            </a:r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95D740-6A7E-4AE4-809A-1783B6BB9E99}" type="datetimeFigureOut">
              <a:rPr lang="pt-BR" smtClean="0"/>
              <a:t>24/09/2017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29B08D-A33C-4484-8AF1-3D84552368D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92384980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pt-BR" smtClean="0"/>
              <a:t>UNIP - Universidade Paulista</a:t>
            </a:r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F1451DAF-731B-40C9-94FC-6AFBD168E88F}" type="datetimeFigureOut">
              <a:rPr lang="pt-BR" smtClean="0"/>
              <a:pPr>
                <a:defRPr/>
              </a:pPr>
              <a:t>24/09/2017</a:t>
            </a:fld>
            <a:endParaRPr lang="pt-BR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noProof="0" dirty="0" smtClean="0"/>
              <a:t>Clique para editar o texto mestre</a:t>
            </a:r>
          </a:p>
          <a:p>
            <a:pPr lvl="1"/>
            <a:r>
              <a:rPr lang="pt-BR" noProof="0" dirty="0" smtClean="0"/>
              <a:t>Segundo nível</a:t>
            </a:r>
          </a:p>
          <a:p>
            <a:pPr lvl="2"/>
            <a:r>
              <a:rPr lang="pt-BR" noProof="0" dirty="0" smtClean="0"/>
              <a:t>Terceiro nível</a:t>
            </a:r>
          </a:p>
          <a:p>
            <a:pPr lvl="3"/>
            <a:r>
              <a:rPr lang="pt-BR" noProof="0" dirty="0" smtClean="0"/>
              <a:t>Quarto nível</a:t>
            </a:r>
          </a:p>
          <a:p>
            <a:pPr lvl="4"/>
            <a:r>
              <a:rPr lang="pt-BR" noProof="0" dirty="0" smtClean="0"/>
              <a:t>Quinto nível</a:t>
            </a:r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B79BE180-EDDC-4055-9AFE-2AAA70AA5FCA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60582902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mtClean="0">
                <a:solidFill>
                  <a:srgbClr val="000000"/>
                </a:solidFill>
              </a:rPr>
              <a:t>No modo Apresentação de Slides, clique na seta para entrar no PowerPoint Getting Started Center.</a:t>
            </a: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Segoe U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fld id="{71148226-639E-4790-AF07-14892D7F7E51}" type="slidenum">
              <a:rPr lang="en-US">
                <a:solidFill>
                  <a:srgbClr val="000000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</a:pPr>
              <a:t>11</a:t>
            </a:fld>
            <a:endParaRPr lang="en-US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" name="Espaço Reservado para Cabeçalho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UNIP - Universidade Paulista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53898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12192000" cy="486568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5" name="Retângulo 4"/>
          <p:cNvSpPr/>
          <p:nvPr userDrawn="1"/>
        </p:nvSpPr>
        <p:spPr>
          <a:xfrm>
            <a:off x="0" y="0"/>
            <a:ext cx="12192000" cy="486568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38200" y="2061006"/>
            <a:ext cx="10515600" cy="2387600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38202" y="5110609"/>
            <a:ext cx="6705599" cy="1137793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600"/>
              </a:spcBef>
              <a:buNone/>
              <a:defRPr sz="2800">
                <a:solidFill>
                  <a:srgbClr val="D24726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 dirty="0"/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EC9EA4-A3E0-4559-89AF-10F3122970BC}" type="datetime1">
              <a:rPr lang="pt-BR" smtClean="0"/>
              <a:t>24/09/2017</a:t>
            </a:fld>
            <a:endParaRPr lang="pt-BR" dirty="0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dirty="0" smtClean="0"/>
              <a:t>Projeto de Interface com o Usuário</a:t>
            </a:r>
            <a:endParaRPr lang="pt-BR" dirty="0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743680-2E35-4D36-87BE-8FB40741C88A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358314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12192000" cy="13335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5" name="Retângulo 4"/>
          <p:cNvSpPr/>
          <p:nvPr userDrawn="1"/>
        </p:nvSpPr>
        <p:spPr>
          <a:xfrm>
            <a:off x="0" y="0"/>
            <a:ext cx="12192000" cy="13335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038043-5B01-4BCD-AD9F-2DA1CBD65936}" type="datetime1">
              <a:rPr lang="pt-BR" smtClean="0"/>
              <a:t>24/09/2017</a:t>
            </a:fld>
            <a:endParaRPr lang="pt-BR" dirty="0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dirty="0" smtClean="0"/>
              <a:t>Projeto de Interface com o Usuário</a:t>
            </a:r>
            <a:endParaRPr lang="pt-BR" dirty="0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AFF573-ADDF-4EC8-9123-1A432C4F0504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77146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0094913" y="0"/>
            <a:ext cx="2097087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5" name="Retângulo 4"/>
          <p:cNvSpPr/>
          <p:nvPr userDrawn="1"/>
        </p:nvSpPr>
        <p:spPr>
          <a:xfrm>
            <a:off x="10094913" y="0"/>
            <a:ext cx="2097087" cy="6858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10215419" y="365125"/>
            <a:ext cx="1819564" cy="5811838"/>
          </a:xfrm>
        </p:spPr>
        <p:txBody>
          <a:bodyPr vert="eaVert"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28BAF7-DC1A-466C-9A06-2DE21658B436}" type="datetime1">
              <a:rPr lang="pt-BR" smtClean="0"/>
              <a:t>24/09/2017</a:t>
            </a:fld>
            <a:endParaRPr lang="pt-BR" dirty="0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dirty="0" smtClean="0"/>
              <a:t>Projeto de Interface com o Usuário</a:t>
            </a:r>
            <a:endParaRPr lang="pt-BR" dirty="0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0B0827-F6AE-40F2-922F-77E16265A5C0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561003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1"/>
            <a:ext cx="12192000" cy="435836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5" name="Retângulo 4"/>
          <p:cNvSpPr/>
          <p:nvPr userDrawn="1"/>
        </p:nvSpPr>
        <p:spPr>
          <a:xfrm>
            <a:off x="0" y="1"/>
            <a:ext cx="12192000" cy="51274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4434" y="34186"/>
            <a:ext cx="10749367" cy="470019"/>
          </a:xfr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1" y="752030"/>
            <a:ext cx="10515599" cy="542493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Aft>
                <a:spcPts val="1200"/>
              </a:spcAft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  <a:lvl2pPr>
              <a:lnSpc>
                <a:spcPct val="150000"/>
              </a:lnSpc>
              <a:spcAft>
                <a:spcPts val="1200"/>
              </a:spcAft>
              <a:defRPr sz="1400">
                <a:solidFill>
                  <a:schemeClr val="bg1">
                    <a:lumMod val="50000"/>
                  </a:schemeClr>
                </a:solidFill>
              </a:defRPr>
            </a:lvl2pPr>
            <a:lvl3pPr>
              <a:lnSpc>
                <a:spcPct val="150000"/>
              </a:lnSpc>
              <a:spcAft>
                <a:spcPts val="1200"/>
              </a:spcAft>
              <a:defRPr sz="1200">
                <a:solidFill>
                  <a:schemeClr val="bg1">
                    <a:lumMod val="50000"/>
                  </a:schemeClr>
                </a:solidFill>
              </a:defRPr>
            </a:lvl3pPr>
            <a:lvl4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4pPr>
            <a:lvl5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E06841-FC60-4371-8C7B-C0819EB95E55}" type="datetime1">
              <a:rPr lang="pt-BR" smtClean="0"/>
              <a:t>24/09/2017</a:t>
            </a:fld>
            <a:endParaRPr lang="pt-BR" dirty="0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dirty="0" smtClean="0"/>
              <a:t>Projeto de Interface com o Usuário</a:t>
            </a:r>
            <a:endParaRPr lang="pt-BR" dirty="0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ED8190-ABBA-4192-93D3-0DE00A1206F9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306225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5656263" y="1709738"/>
            <a:ext cx="6535737" cy="357505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5" name="Retângulo 4"/>
          <p:cNvSpPr/>
          <p:nvPr userDrawn="1"/>
        </p:nvSpPr>
        <p:spPr>
          <a:xfrm>
            <a:off x="5656263" y="1709738"/>
            <a:ext cx="6535737" cy="357505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1" y="2402238"/>
            <a:ext cx="4508715" cy="2187227"/>
          </a:xfrm>
        </p:spPr>
        <p:txBody>
          <a:bodyPr>
            <a:noAutofit/>
          </a:bodyPr>
          <a:lstStyle>
            <a:lvl1pPr algn="l">
              <a:defRPr sz="4800">
                <a:solidFill>
                  <a:srgbClr val="D24726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23308" y="2402237"/>
            <a:ext cx="5269424" cy="2187226"/>
          </a:xfrm>
        </p:spPr>
        <p:txBody>
          <a:bodyPr anchor="ctr">
            <a:normAutofit/>
          </a:bodyPr>
          <a:lstStyle>
            <a:lvl1pPr marL="0" indent="0">
              <a:lnSpc>
                <a:spcPct val="150000"/>
              </a:lnSpc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02DEE1-3EFB-4BEF-8F4D-D6B9C9687DE3}" type="datetime1">
              <a:rPr lang="pt-BR" smtClean="0"/>
              <a:t>24/09/2017</a:t>
            </a:fld>
            <a:endParaRPr lang="pt-BR" dirty="0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dirty="0" smtClean="0"/>
              <a:t>Projeto de Interface com o Usuário</a:t>
            </a:r>
            <a:endParaRPr lang="pt-BR" dirty="0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ED4605-7C7E-441D-99C9-A5CEEE00E4D3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467984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0"/>
            <a:ext cx="12192000" cy="13335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6" name="Retângulo 5"/>
          <p:cNvSpPr/>
          <p:nvPr userDrawn="1"/>
        </p:nvSpPr>
        <p:spPr>
          <a:xfrm>
            <a:off x="0" y="0"/>
            <a:ext cx="12192000" cy="13335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73B39F-94EC-4854-8FB0-479675FB53BB}" type="datetime1">
              <a:rPr lang="pt-BR" smtClean="0"/>
              <a:t>24/09/2017</a:t>
            </a:fld>
            <a:endParaRPr lang="pt-BR" dirty="0"/>
          </a:p>
        </p:txBody>
      </p:sp>
      <p:sp>
        <p:nvSpPr>
          <p:cNvPr id="8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dirty="0" smtClean="0"/>
              <a:t>Projeto de Interface com o Usuário</a:t>
            </a:r>
            <a:endParaRPr lang="pt-BR" dirty="0"/>
          </a:p>
        </p:txBody>
      </p:sp>
      <p:sp>
        <p:nvSpPr>
          <p:cNvPr id="9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39F23A-8EED-4E17-8456-14363399B456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567790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0"/>
            <a:ext cx="12192000" cy="13335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8" name="Retângulo 7"/>
          <p:cNvSpPr/>
          <p:nvPr userDrawn="1"/>
        </p:nvSpPr>
        <p:spPr>
          <a:xfrm>
            <a:off x="0" y="0"/>
            <a:ext cx="12192000" cy="13335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0"/>
            <a:ext cx="10737851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1" y="1489075"/>
            <a:ext cx="515620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1851" y="2193927"/>
            <a:ext cx="5156200" cy="3978275"/>
          </a:xfrm>
        </p:spPr>
        <p:txBody>
          <a:bodyPr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89664" y="1489075"/>
            <a:ext cx="5157787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89664" y="2193927"/>
            <a:ext cx="5157787" cy="3978275"/>
          </a:xfrm>
        </p:spPr>
        <p:txBody>
          <a:bodyPr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9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A867EB-D851-4832-94E1-F6A67B8E245E}" type="datetime1">
              <a:rPr lang="pt-BR" smtClean="0"/>
              <a:t>24/09/2017</a:t>
            </a:fld>
            <a:endParaRPr lang="pt-BR" dirty="0"/>
          </a:p>
        </p:txBody>
      </p:sp>
      <p:sp>
        <p:nvSpPr>
          <p:cNvPr id="10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dirty="0" smtClean="0"/>
              <a:t>Projeto de Interface com o Usuário</a:t>
            </a:r>
            <a:endParaRPr lang="pt-BR" dirty="0"/>
          </a:p>
        </p:txBody>
      </p:sp>
      <p:sp>
        <p:nvSpPr>
          <p:cNvPr id="11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DA76C1-6396-43AB-A8BD-8780FA76A40C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901480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0" y="0"/>
            <a:ext cx="12192000" cy="13335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4" name="Retângulo 3"/>
          <p:cNvSpPr/>
          <p:nvPr userDrawn="1"/>
        </p:nvSpPr>
        <p:spPr>
          <a:xfrm>
            <a:off x="0" y="0"/>
            <a:ext cx="12192000" cy="13335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5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5A82AF-7CFE-4E69-AB7C-A5AF84FD9E39}" type="datetime1">
              <a:rPr lang="pt-BR" smtClean="0"/>
              <a:t>24/09/2017</a:t>
            </a:fld>
            <a:endParaRPr lang="pt-BR" dirty="0"/>
          </a:p>
        </p:txBody>
      </p:sp>
      <p:sp>
        <p:nvSpPr>
          <p:cNvPr id="6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dirty="0" smtClean="0"/>
              <a:t>Projeto de Interface com o Usuário</a:t>
            </a:r>
            <a:endParaRPr lang="pt-BR" dirty="0"/>
          </a:p>
        </p:txBody>
      </p:sp>
      <p:sp>
        <p:nvSpPr>
          <p:cNvPr id="7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581303-BE0B-4F44-B252-9BE05C7BC983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408523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F57AD6-D8C0-4193-84ED-7141D1878881}" type="datetime1">
              <a:rPr lang="pt-BR" smtClean="0"/>
              <a:t>24/09/2017</a:t>
            </a:fld>
            <a:endParaRPr lang="pt-BR" dirty="0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dirty="0" smtClean="0"/>
              <a:t>Projeto de Interface com o Usuário</a:t>
            </a:r>
            <a:endParaRPr lang="pt-BR" dirty="0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000241-ACD9-41BD-B4F9-3EEC1BF50ED5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706934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36AD10-5491-45B2-A018-BC2FB7206EA6}" type="datetime1">
              <a:rPr lang="pt-BR" smtClean="0"/>
              <a:t>24/09/2017</a:t>
            </a:fld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dirty="0" smtClean="0"/>
              <a:t>Projeto de Interface com o Usuário</a:t>
            </a: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835024-B821-4DFC-A9A9-CF6BD2F260C1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398524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t-BR" noProof="0" smtClean="0"/>
              <a:t>Clique no ícone para adicionar uma imagem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6C45F0-C6F8-4EC5-A504-957278AA9344}" type="datetime1">
              <a:rPr lang="pt-BR" smtClean="0"/>
              <a:t>24/09/2017</a:t>
            </a:fld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dirty="0" smtClean="0"/>
              <a:t>Projeto de Interface com o Usuário</a:t>
            </a: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D6E36D-FD7C-4E54-A34A-57F2EC7845CB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158811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 smtClean="0"/>
              <a:t>Clique para editar o título mestre</a:t>
            </a:r>
          </a:p>
        </p:txBody>
      </p:sp>
      <p:sp>
        <p:nvSpPr>
          <p:cNvPr id="1027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2F4A7A1-E948-4FA1-8514-0B3F3348EE07}" type="datetime1">
              <a:rPr lang="pt-BR" smtClean="0"/>
              <a:t>24/09/2017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pt-BR" dirty="0" smtClean="0"/>
              <a:t>Projeto de Interface com o Usuário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098FDB4-6A7A-4EFA-A46A-0C6C40BEB010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0" r:id="rId7"/>
    <p:sldLayoutId id="2147483681" r:id="rId8"/>
    <p:sldLayoutId id="2147483682" r:id="rId9"/>
    <p:sldLayoutId id="2147483689" r:id="rId10"/>
    <p:sldLayoutId id="2147483690" r:id="rId11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 Ligh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 Ligh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 Ligh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 Ligh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 Ligh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 Ligh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 Ligh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 Light" pitchFamily="34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Aula 6 – Estruturas de Repetição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2E22E08-AD61-46CB-ADB2-FC552FE9AE67}" type="datetime1">
              <a:rPr lang="pt-BR" smtClean="0"/>
              <a:t>24/09/2017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Programação II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743680-2E35-4D36-87BE-8FB40741C88A}" type="slidenum">
              <a:rPr lang="pt-BR" smtClean="0"/>
              <a:pPr>
                <a:defRPr/>
              </a:pPr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3627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32913" y="629729"/>
            <a:ext cx="11706044" cy="5644072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pt-BR" altLang="pt-BR" sz="1800" dirty="0" smtClean="0">
                <a:solidFill>
                  <a:schemeClr val="tx1"/>
                </a:solidFill>
              </a:rPr>
              <a:t>Faça um programa que solicite um </a:t>
            </a:r>
            <a:r>
              <a:rPr lang="pt-BR" altLang="pt-BR" sz="1800" dirty="0">
                <a:solidFill>
                  <a:schemeClr val="tx1"/>
                </a:solidFill>
              </a:rPr>
              <a:t>número </a:t>
            </a:r>
            <a:r>
              <a:rPr lang="pt-BR" altLang="pt-BR" sz="1800" dirty="0" smtClean="0">
                <a:solidFill>
                  <a:schemeClr val="tx1"/>
                </a:solidFill>
              </a:rPr>
              <a:t>inteiro ao usuário. Verifique se o número digitado foi de 1 a 5. Caso contrário, exiba a </a:t>
            </a:r>
            <a:r>
              <a:rPr lang="pt-BR" altLang="pt-BR" sz="1800" dirty="0">
                <a:solidFill>
                  <a:schemeClr val="tx1"/>
                </a:solidFill>
              </a:rPr>
              <a:t>mensagem </a:t>
            </a:r>
            <a:r>
              <a:rPr lang="pt-BR" altLang="pt-BR" sz="1800" dirty="0" smtClean="0">
                <a:solidFill>
                  <a:schemeClr val="tx1"/>
                </a:solidFill>
              </a:rPr>
              <a:t>“Número inválido" </a:t>
            </a:r>
            <a:r>
              <a:rPr lang="pt-BR" altLang="pt-BR" sz="1800" dirty="0">
                <a:solidFill>
                  <a:schemeClr val="tx1"/>
                </a:solidFill>
              </a:rPr>
              <a:t>e </a:t>
            </a:r>
            <a:r>
              <a:rPr lang="pt-BR" altLang="pt-BR" sz="1800" dirty="0" smtClean="0">
                <a:solidFill>
                  <a:schemeClr val="tx1"/>
                </a:solidFill>
              </a:rPr>
              <a:t>solicite outro número ao usuário. 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pt-BR" altLang="pt-BR" sz="1800" dirty="0" smtClean="0">
                <a:solidFill>
                  <a:schemeClr val="tx1"/>
                </a:solidFill>
              </a:rPr>
              <a:t>Desenvolva um programa que receba 5 números e realize a soma dos mesmos. Ao final, exiba o resultado.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pt-BR" altLang="pt-BR" sz="1800" dirty="0" smtClean="0">
                <a:solidFill>
                  <a:schemeClr val="tx1"/>
                </a:solidFill>
              </a:rPr>
              <a:t>Realize um programa que solicite dois números inteiros aos usuários. Ao final, exiba a sequencia destes números.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pt-BR" altLang="pt-BR" sz="1800" dirty="0">
                <a:solidFill>
                  <a:schemeClr val="tx1"/>
                </a:solidFill>
              </a:rPr>
              <a:t>Escreva, usando </a:t>
            </a:r>
            <a:r>
              <a:rPr lang="pt-BR" altLang="pt-BR" sz="1800" dirty="0" err="1">
                <a:solidFill>
                  <a:schemeClr val="tx1"/>
                </a:solidFill>
              </a:rPr>
              <a:t>while</a:t>
            </a:r>
            <a:r>
              <a:rPr lang="pt-BR" altLang="pt-BR" sz="1800" dirty="0">
                <a:solidFill>
                  <a:schemeClr val="tx1"/>
                </a:solidFill>
              </a:rPr>
              <a:t>, um programa para </a:t>
            </a:r>
            <a:r>
              <a:rPr lang="pt-BR" altLang="pt-BR" sz="1800" dirty="0" smtClean="0">
                <a:solidFill>
                  <a:schemeClr val="tx1"/>
                </a:solidFill>
              </a:rPr>
              <a:t>calcular a </a:t>
            </a:r>
            <a:r>
              <a:rPr lang="pt-BR" altLang="pt-BR" sz="1800" dirty="0">
                <a:solidFill>
                  <a:schemeClr val="tx1"/>
                </a:solidFill>
              </a:rPr>
              <a:t>média de N números. O valor de N é dado </a:t>
            </a:r>
            <a:r>
              <a:rPr lang="pt-BR" altLang="pt-BR" sz="1800" dirty="0" smtClean="0">
                <a:solidFill>
                  <a:schemeClr val="tx1"/>
                </a:solidFill>
              </a:rPr>
              <a:t>pelo usuário.</a:t>
            </a:r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89488B4-517E-4E88-9D94-55C92F651C66}" type="datetime1">
              <a:rPr lang="pt-BR" smtClean="0"/>
              <a:t>24/09/2017</a:t>
            </a:fld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ED8190-ABBA-4192-93D3-0DE00A1206F9}" type="slidenum">
              <a:rPr lang="pt-BR" smtClean="0"/>
              <a:pPr>
                <a:defRPr/>
              </a:pPr>
              <a:t>10</a:t>
            </a:fld>
            <a:endParaRPr lang="pt-BR" dirty="0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251154" y="0"/>
            <a:ext cx="11687803" cy="500332"/>
          </a:xfrm>
        </p:spPr>
        <p:txBody>
          <a:bodyPr>
            <a:normAutofit fontScale="90000"/>
          </a:bodyPr>
          <a:lstStyle/>
          <a:p>
            <a:pPr>
              <a:buSzPct val="100000"/>
            </a:pPr>
            <a:r>
              <a:rPr lang="en-US" dirty="0" err="1" smtClean="0">
                <a:solidFill>
                  <a:srgbClr val="FFFFFF"/>
                </a:solidFill>
              </a:rPr>
              <a:t>Exercícios</a:t>
            </a:r>
            <a:endParaRPr lang="pt-BR" dirty="0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64050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/>
          <p:cNvSpPr>
            <a:spLocks noGrp="1"/>
          </p:cNvSpPr>
          <p:nvPr>
            <p:ph type="title"/>
          </p:nvPr>
        </p:nvSpPr>
        <p:spPr>
          <a:xfrm>
            <a:off x="838200" y="2401888"/>
            <a:ext cx="4508500" cy="2187575"/>
          </a:xfrm>
        </p:spPr>
        <p:txBody>
          <a:bodyPr/>
          <a:lstStyle/>
          <a:p>
            <a:pPr>
              <a:buSzPct val="100000"/>
            </a:pPr>
            <a:r>
              <a:rPr lang="pt-BR" dirty="0" smtClean="0"/>
              <a:t>Fim </a:t>
            </a:r>
            <a:r>
              <a:rPr lang="pt-BR" smtClean="0"/>
              <a:t>de aula!</a:t>
            </a:r>
            <a:endParaRPr lang="pt-BR" dirty="0" smtClean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27738" y="2217540"/>
            <a:ext cx="5859462" cy="2827734"/>
          </a:xfrm>
        </p:spPr>
        <p:txBody>
          <a:bodyPr>
            <a:noAutofit/>
          </a:bodyPr>
          <a:lstStyle/>
          <a:p>
            <a:r>
              <a:rPr lang="pt-BR" sz="2400" dirty="0" smtClean="0"/>
              <a:t>“Analise </a:t>
            </a:r>
            <a:r>
              <a:rPr lang="pt-BR" sz="2400" smtClean="0"/>
              <a:t>e Programe”!</a:t>
            </a:r>
            <a:endParaRPr lang="pt-BR" sz="2400" dirty="0" smtClean="0">
              <a:solidFill>
                <a:srgbClr val="FFFFFF"/>
              </a:solidFill>
            </a:endParaRPr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5D0756B-ADB2-4FA9-9935-B89993A1F5A3}" type="datetime1">
              <a:rPr lang="pt-BR" smtClean="0"/>
              <a:t>24/09/2017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Programação II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ED4605-7C7E-441D-99C9-A5CEEE00E4D3}" type="slidenum">
              <a:rPr lang="pt-BR" smtClean="0"/>
              <a:pPr>
                <a:defRPr/>
              </a:pPr>
              <a:t>11</a:t>
            </a:fld>
            <a:endParaRPr lang="pt-BR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32913" y="629729"/>
            <a:ext cx="11706044" cy="5644072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pt-BR" altLang="pt-BR" sz="2600" dirty="0">
                <a:solidFill>
                  <a:schemeClr val="tx1"/>
                </a:solidFill>
              </a:rPr>
              <a:t>Uma estrutura de repetição permite que </a:t>
            </a:r>
            <a:r>
              <a:rPr lang="pt-BR" altLang="pt-BR" sz="2600" dirty="0" smtClean="0">
                <a:solidFill>
                  <a:schemeClr val="tx1"/>
                </a:solidFill>
              </a:rPr>
              <a:t>uma sequência </a:t>
            </a:r>
            <a:r>
              <a:rPr lang="pt-BR" altLang="pt-BR" sz="2600" dirty="0">
                <a:solidFill>
                  <a:schemeClr val="tx1"/>
                </a:solidFill>
              </a:rPr>
              <a:t>de comandos seja </a:t>
            </a:r>
            <a:r>
              <a:rPr lang="pt-BR" altLang="pt-BR" sz="2600" dirty="0" smtClean="0">
                <a:solidFill>
                  <a:schemeClr val="tx1"/>
                </a:solidFill>
              </a:rPr>
              <a:t>executada repetidamente</a:t>
            </a:r>
            <a:r>
              <a:rPr lang="pt-BR" altLang="pt-BR" sz="2600" dirty="0">
                <a:solidFill>
                  <a:schemeClr val="tx1"/>
                </a:solidFill>
              </a:rPr>
              <a:t>, enquanto determinadas </a:t>
            </a:r>
            <a:r>
              <a:rPr lang="pt-BR" altLang="pt-BR" sz="2600" dirty="0" smtClean="0">
                <a:solidFill>
                  <a:schemeClr val="tx1"/>
                </a:solidFill>
              </a:rPr>
              <a:t>condições são </a:t>
            </a:r>
            <a:r>
              <a:rPr lang="pt-BR" altLang="pt-BR" sz="2600" dirty="0">
                <a:solidFill>
                  <a:schemeClr val="tx1"/>
                </a:solidFill>
              </a:rPr>
              <a:t>satisfeitas.</a:t>
            </a:r>
            <a:endParaRPr lang="pt-BR" altLang="pt-BR" sz="2600" dirty="0" smtClean="0">
              <a:solidFill>
                <a:schemeClr val="tx1"/>
              </a:solidFill>
            </a:endParaRPr>
          </a:p>
          <a:p>
            <a:pPr marL="1143000" lvl="1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pt-BR" altLang="pt-BR" sz="2600" dirty="0">
                <a:solidFill>
                  <a:schemeClr val="tx1"/>
                </a:solidFill>
              </a:rPr>
              <a:t>Essas condições são representadas </a:t>
            </a:r>
            <a:r>
              <a:rPr lang="pt-BR" altLang="pt-BR" sz="2600" dirty="0" smtClean="0">
                <a:solidFill>
                  <a:schemeClr val="tx1"/>
                </a:solidFill>
              </a:rPr>
              <a:t>por expressões </a:t>
            </a:r>
            <a:r>
              <a:rPr lang="pt-BR" altLang="pt-BR" sz="2600" dirty="0">
                <a:solidFill>
                  <a:schemeClr val="tx1"/>
                </a:solidFill>
              </a:rPr>
              <a:t>lógica (como, por exemplo, A&gt;B; </a:t>
            </a:r>
            <a:r>
              <a:rPr lang="pt-BR" altLang="pt-BR" sz="2600" dirty="0" smtClean="0">
                <a:solidFill>
                  <a:schemeClr val="tx1"/>
                </a:solidFill>
              </a:rPr>
              <a:t>D==10; Letra </a:t>
            </a:r>
            <a:r>
              <a:rPr lang="pt-BR" altLang="pt-BR" sz="2600" dirty="0">
                <a:solidFill>
                  <a:schemeClr val="tx1"/>
                </a:solidFill>
              </a:rPr>
              <a:t>== </a:t>
            </a:r>
            <a:r>
              <a:rPr lang="pt-BR" altLang="pt-BR" sz="2600" dirty="0" smtClean="0">
                <a:solidFill>
                  <a:schemeClr val="tx1"/>
                </a:solidFill>
              </a:rPr>
              <a:t>‘s’).</a:t>
            </a:r>
          </a:p>
          <a:p>
            <a:pPr marL="1600200" lvl="2" indent="-457200">
              <a:lnSpc>
                <a:spcPct val="120000"/>
              </a:lnSpc>
              <a:buFont typeface="+mj-lt"/>
              <a:buAutoNum type="arabicParenR"/>
            </a:pPr>
            <a:r>
              <a:rPr lang="pt-BR" altLang="pt-BR" sz="2400" dirty="0">
                <a:solidFill>
                  <a:schemeClr val="tx1"/>
                </a:solidFill>
              </a:rPr>
              <a:t>Repetição com Teste no Início</a:t>
            </a:r>
          </a:p>
          <a:p>
            <a:pPr marL="1600200" lvl="2" indent="-457200">
              <a:lnSpc>
                <a:spcPct val="120000"/>
              </a:lnSpc>
              <a:buFont typeface="+mj-lt"/>
              <a:buAutoNum type="arabicParenR"/>
            </a:pPr>
            <a:r>
              <a:rPr lang="pt-BR" altLang="pt-BR" sz="2400" dirty="0" smtClean="0">
                <a:solidFill>
                  <a:schemeClr val="tx1"/>
                </a:solidFill>
              </a:rPr>
              <a:t>Repetição </a:t>
            </a:r>
            <a:r>
              <a:rPr lang="pt-BR" altLang="pt-BR" sz="2400" dirty="0">
                <a:solidFill>
                  <a:schemeClr val="tx1"/>
                </a:solidFill>
              </a:rPr>
              <a:t>com Teste no Final</a:t>
            </a:r>
          </a:p>
          <a:p>
            <a:pPr marL="1600200" lvl="2" indent="-457200">
              <a:lnSpc>
                <a:spcPct val="120000"/>
              </a:lnSpc>
              <a:buFont typeface="+mj-lt"/>
              <a:buAutoNum type="arabicParenR"/>
            </a:pPr>
            <a:r>
              <a:rPr lang="pt-BR" altLang="pt-BR" sz="2400" dirty="0" smtClean="0">
                <a:solidFill>
                  <a:schemeClr val="tx1"/>
                </a:solidFill>
              </a:rPr>
              <a:t>Repetição </a:t>
            </a:r>
            <a:r>
              <a:rPr lang="pt-BR" altLang="pt-BR" sz="2400" dirty="0">
                <a:solidFill>
                  <a:schemeClr val="tx1"/>
                </a:solidFill>
              </a:rPr>
              <a:t>Contada</a:t>
            </a:r>
            <a:endParaRPr lang="pt-BR" altLang="pt-BR" sz="2400" dirty="0" smtClean="0">
              <a:solidFill>
                <a:schemeClr val="tx1"/>
              </a:solidFill>
            </a:endParaRPr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89488B4-517E-4E88-9D94-55C92F651C66}" type="datetime1">
              <a:rPr lang="pt-BR" smtClean="0"/>
              <a:t>24/09/2017</a:t>
            </a:fld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ED8190-ABBA-4192-93D3-0DE00A1206F9}" type="slidenum">
              <a:rPr lang="pt-BR" smtClean="0"/>
              <a:pPr>
                <a:defRPr/>
              </a:pPr>
              <a:t>2</a:t>
            </a:fld>
            <a:endParaRPr lang="pt-BR" dirty="0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251154" y="0"/>
            <a:ext cx="11687803" cy="500332"/>
          </a:xfrm>
        </p:spPr>
        <p:txBody>
          <a:bodyPr>
            <a:normAutofit fontScale="90000"/>
          </a:bodyPr>
          <a:lstStyle/>
          <a:p>
            <a:pPr>
              <a:buSzPct val="100000"/>
            </a:pPr>
            <a:r>
              <a:rPr lang="en-US" dirty="0" err="1" smtClean="0">
                <a:solidFill>
                  <a:srgbClr val="FFFFFF"/>
                </a:solidFill>
              </a:rPr>
              <a:t>Estrutura</a:t>
            </a:r>
            <a:r>
              <a:rPr lang="en-US" dirty="0" smtClean="0">
                <a:solidFill>
                  <a:srgbClr val="FFFFFF"/>
                </a:solidFill>
              </a:rPr>
              <a:t> de </a:t>
            </a:r>
            <a:r>
              <a:rPr lang="en-US" dirty="0" err="1" smtClean="0">
                <a:solidFill>
                  <a:srgbClr val="FFFFFF"/>
                </a:solidFill>
              </a:rPr>
              <a:t>Repetição</a:t>
            </a:r>
            <a:endParaRPr lang="pt-BR" dirty="0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65958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32913" y="629729"/>
            <a:ext cx="11706044" cy="5644072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pt-BR" altLang="pt-BR" sz="2200" dirty="0" smtClean="0">
                <a:solidFill>
                  <a:schemeClr val="tx1"/>
                </a:solidFill>
              </a:rPr>
              <a:t>O real </a:t>
            </a:r>
            <a:r>
              <a:rPr lang="pt-BR" altLang="pt-BR" sz="2200" dirty="0">
                <a:solidFill>
                  <a:schemeClr val="tx1"/>
                </a:solidFill>
              </a:rPr>
              <a:t>poder dos computadores está na </a:t>
            </a:r>
            <a:r>
              <a:rPr lang="pt-BR" altLang="pt-BR" sz="2200" dirty="0" smtClean="0">
                <a:solidFill>
                  <a:schemeClr val="tx1"/>
                </a:solidFill>
              </a:rPr>
              <a:t>sua habilidade </a:t>
            </a:r>
            <a:r>
              <a:rPr lang="pt-BR" altLang="pt-BR" sz="2200" dirty="0">
                <a:solidFill>
                  <a:schemeClr val="tx1"/>
                </a:solidFill>
              </a:rPr>
              <a:t>para repetir uma operação ou uma </a:t>
            </a:r>
            <a:r>
              <a:rPr lang="pt-BR" altLang="pt-BR" sz="2200" dirty="0" smtClean="0">
                <a:solidFill>
                  <a:schemeClr val="tx1"/>
                </a:solidFill>
              </a:rPr>
              <a:t>serie de </a:t>
            </a:r>
            <a:r>
              <a:rPr lang="pt-BR" altLang="pt-BR" sz="2200" dirty="0">
                <a:solidFill>
                  <a:schemeClr val="tx1"/>
                </a:solidFill>
              </a:rPr>
              <a:t>operações muitas vezes.</a:t>
            </a: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pt-BR" altLang="pt-BR" sz="2200" dirty="0" smtClean="0">
                <a:solidFill>
                  <a:schemeClr val="tx1"/>
                </a:solidFill>
              </a:rPr>
              <a:t>Esta </a:t>
            </a:r>
            <a:r>
              <a:rPr lang="pt-BR" altLang="pt-BR" sz="2200" dirty="0">
                <a:solidFill>
                  <a:schemeClr val="tx1"/>
                </a:solidFill>
              </a:rPr>
              <a:t>repetição chamada laços (loop) é um </a:t>
            </a:r>
            <a:r>
              <a:rPr lang="pt-BR" altLang="pt-BR" sz="2200" dirty="0" smtClean="0">
                <a:solidFill>
                  <a:schemeClr val="tx1"/>
                </a:solidFill>
              </a:rPr>
              <a:t>dos conceitos </a:t>
            </a:r>
            <a:r>
              <a:rPr lang="pt-BR" altLang="pt-BR" sz="2200" dirty="0">
                <a:solidFill>
                  <a:schemeClr val="tx1"/>
                </a:solidFill>
              </a:rPr>
              <a:t>básicos da programação </a:t>
            </a:r>
            <a:r>
              <a:rPr lang="pt-BR" altLang="pt-BR" sz="2200" dirty="0" smtClean="0">
                <a:solidFill>
                  <a:schemeClr val="tx1"/>
                </a:solidFill>
              </a:rPr>
              <a:t> estruturada.</a:t>
            </a:r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89488B4-517E-4E88-9D94-55C92F651C66}" type="datetime1">
              <a:rPr lang="pt-BR" smtClean="0"/>
              <a:t>24/09/2017</a:t>
            </a:fld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ED8190-ABBA-4192-93D3-0DE00A1206F9}" type="slidenum">
              <a:rPr lang="pt-BR" smtClean="0"/>
              <a:pPr>
                <a:defRPr/>
              </a:pPr>
              <a:t>3</a:t>
            </a:fld>
            <a:endParaRPr lang="pt-BR" dirty="0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251154" y="0"/>
            <a:ext cx="11687803" cy="500332"/>
          </a:xfrm>
        </p:spPr>
        <p:txBody>
          <a:bodyPr>
            <a:normAutofit fontScale="90000"/>
          </a:bodyPr>
          <a:lstStyle/>
          <a:p>
            <a:pPr>
              <a:buSzPct val="100000"/>
            </a:pPr>
            <a:r>
              <a:rPr lang="en-US" dirty="0" err="1" smtClean="0">
                <a:solidFill>
                  <a:srgbClr val="FFFFFF"/>
                </a:solidFill>
              </a:rPr>
              <a:t>Motivação</a:t>
            </a:r>
            <a:endParaRPr lang="pt-BR" dirty="0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62518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32913" y="629729"/>
            <a:ext cx="11706044" cy="5644072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pt-BR" altLang="pt-BR" sz="2200" dirty="0">
                <a:solidFill>
                  <a:schemeClr val="tx1"/>
                </a:solidFill>
              </a:rPr>
              <a:t>Um conjunto de comandos de um algoritmo </a:t>
            </a:r>
            <a:r>
              <a:rPr lang="pt-BR" altLang="pt-BR" sz="2200" dirty="0" smtClean="0">
                <a:solidFill>
                  <a:schemeClr val="tx1"/>
                </a:solidFill>
              </a:rPr>
              <a:t>pode ser </a:t>
            </a:r>
            <a:r>
              <a:rPr lang="pt-BR" altLang="pt-BR" sz="2200" dirty="0">
                <a:solidFill>
                  <a:schemeClr val="tx1"/>
                </a:solidFill>
              </a:rPr>
              <a:t>repetido quando subordinado a uma condição</a:t>
            </a:r>
            <a:r>
              <a:rPr lang="pt-BR" altLang="pt-BR" sz="2200" dirty="0" smtClean="0">
                <a:solidFill>
                  <a:schemeClr val="tx1"/>
                </a:solidFill>
              </a:rPr>
              <a:t>.</a:t>
            </a: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pt-BR" altLang="pt-BR" sz="2200" dirty="0">
              <a:solidFill>
                <a:schemeClr val="tx1"/>
              </a:solidFill>
            </a:endParaRP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pt-BR" altLang="pt-BR" sz="2200" dirty="0" smtClean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endParaRPr lang="pt-BR" altLang="pt-BR" sz="2200" dirty="0">
              <a:solidFill>
                <a:schemeClr val="tx1"/>
              </a:solidFill>
            </a:endParaRP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pt-BR" altLang="pt-BR" sz="2200" dirty="0">
                <a:solidFill>
                  <a:schemeClr val="tx1"/>
                </a:solidFill>
              </a:rPr>
              <a:t>De acordo com a condição, os comandos </a:t>
            </a:r>
            <a:r>
              <a:rPr lang="pt-BR" altLang="pt-BR" sz="2200" dirty="0" smtClean="0">
                <a:solidFill>
                  <a:schemeClr val="tx1"/>
                </a:solidFill>
              </a:rPr>
              <a:t>serão repetidos </a:t>
            </a:r>
            <a:r>
              <a:rPr lang="pt-BR" altLang="pt-BR" sz="2200" dirty="0">
                <a:solidFill>
                  <a:schemeClr val="tx1"/>
                </a:solidFill>
              </a:rPr>
              <a:t>zero (se falso) ou mais vezes (</a:t>
            </a:r>
            <a:r>
              <a:rPr lang="pt-BR" altLang="pt-BR" sz="2200" dirty="0" smtClean="0">
                <a:solidFill>
                  <a:schemeClr val="tx1"/>
                </a:solidFill>
              </a:rPr>
              <a:t>enquanto a </a:t>
            </a:r>
            <a:r>
              <a:rPr lang="pt-BR" altLang="pt-BR" sz="2200" dirty="0">
                <a:solidFill>
                  <a:schemeClr val="tx1"/>
                </a:solidFill>
              </a:rPr>
              <a:t>condição for verdadeira).</a:t>
            </a:r>
          </a:p>
          <a:p>
            <a:pPr marL="1143000" lvl="1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pt-BR" altLang="pt-BR" sz="2000" dirty="0" smtClean="0">
                <a:solidFill>
                  <a:schemeClr val="tx1"/>
                </a:solidFill>
              </a:rPr>
              <a:t>Essa </a:t>
            </a:r>
            <a:r>
              <a:rPr lang="pt-BR" altLang="pt-BR" sz="2000" dirty="0">
                <a:solidFill>
                  <a:schemeClr val="tx1"/>
                </a:solidFill>
              </a:rPr>
              <a:t>estrutura normalmente é denominada laço </a:t>
            </a:r>
            <a:r>
              <a:rPr lang="pt-BR" altLang="pt-BR" sz="2000" dirty="0" smtClean="0">
                <a:solidFill>
                  <a:schemeClr val="tx1"/>
                </a:solidFill>
              </a:rPr>
              <a:t>ou loop</a:t>
            </a:r>
            <a:r>
              <a:rPr lang="pt-BR" altLang="pt-BR" sz="2000" dirty="0">
                <a:solidFill>
                  <a:schemeClr val="tx1"/>
                </a:solidFill>
              </a:rPr>
              <a:t>.</a:t>
            </a:r>
            <a:endParaRPr lang="pt-BR" altLang="pt-BR" sz="2000" dirty="0" smtClean="0">
              <a:solidFill>
                <a:schemeClr val="tx1"/>
              </a:solidFill>
            </a:endParaRPr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89488B4-517E-4E88-9D94-55C92F651C66}" type="datetime1">
              <a:rPr lang="pt-BR" smtClean="0"/>
              <a:t>24/09/2017</a:t>
            </a:fld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ED8190-ABBA-4192-93D3-0DE00A1206F9}" type="slidenum">
              <a:rPr lang="pt-BR" smtClean="0"/>
              <a:pPr>
                <a:defRPr/>
              </a:pPr>
              <a:t>4</a:t>
            </a:fld>
            <a:endParaRPr lang="pt-BR" dirty="0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251154" y="0"/>
            <a:ext cx="11687803" cy="500332"/>
          </a:xfrm>
        </p:spPr>
        <p:txBody>
          <a:bodyPr>
            <a:normAutofit fontScale="90000"/>
          </a:bodyPr>
          <a:lstStyle/>
          <a:p>
            <a:pPr>
              <a:buSzPct val="100000"/>
            </a:pPr>
            <a:r>
              <a:rPr lang="en-US" dirty="0" err="1" smtClean="0">
                <a:solidFill>
                  <a:srgbClr val="FFFFFF"/>
                </a:solidFill>
              </a:rPr>
              <a:t>Repetição</a:t>
            </a:r>
            <a:r>
              <a:rPr lang="en-US" dirty="0" smtClean="0">
                <a:solidFill>
                  <a:srgbClr val="FFFFFF"/>
                </a:solidFill>
              </a:rPr>
              <a:t> </a:t>
            </a:r>
            <a:r>
              <a:rPr lang="en-US" dirty="0" err="1" smtClean="0">
                <a:solidFill>
                  <a:srgbClr val="FFFFFF"/>
                </a:solidFill>
              </a:rPr>
              <a:t>por</a:t>
            </a:r>
            <a:r>
              <a:rPr lang="en-US" dirty="0" smtClean="0">
                <a:solidFill>
                  <a:srgbClr val="FFFFFF"/>
                </a:solidFill>
              </a:rPr>
              <a:t> </a:t>
            </a:r>
            <a:r>
              <a:rPr lang="en-US" dirty="0" err="1" smtClean="0">
                <a:solidFill>
                  <a:srgbClr val="FFFFFF"/>
                </a:solidFill>
              </a:rPr>
              <a:t>Condição</a:t>
            </a:r>
            <a:endParaRPr lang="pt-BR" dirty="0" smtClean="0">
              <a:solidFill>
                <a:srgbClr val="FFFFFF"/>
              </a:solidFill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497" y="1798551"/>
            <a:ext cx="3781425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7824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32913" y="629729"/>
            <a:ext cx="11706044" cy="5644072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pt-BR" altLang="pt-BR" sz="2200" dirty="0">
                <a:solidFill>
                  <a:schemeClr val="tx1"/>
                </a:solidFill>
              </a:rPr>
              <a:t>A condição da cláusula </a:t>
            </a:r>
            <a:r>
              <a:rPr lang="pt-BR" altLang="pt-BR" sz="2200" b="1" dirty="0">
                <a:solidFill>
                  <a:schemeClr val="tx1"/>
                </a:solidFill>
              </a:rPr>
              <a:t>enquanto</a:t>
            </a:r>
            <a:r>
              <a:rPr lang="pt-BR" altLang="pt-BR" sz="2200" dirty="0">
                <a:solidFill>
                  <a:schemeClr val="tx1"/>
                </a:solidFill>
              </a:rPr>
              <a:t> é testada.</a:t>
            </a: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pt-BR" altLang="pt-BR" sz="2200" dirty="0" smtClean="0">
                <a:solidFill>
                  <a:schemeClr val="tx1"/>
                </a:solidFill>
              </a:rPr>
              <a:t>Se </a:t>
            </a:r>
            <a:r>
              <a:rPr lang="pt-BR" altLang="pt-BR" sz="2200" dirty="0">
                <a:solidFill>
                  <a:schemeClr val="tx1"/>
                </a:solidFill>
              </a:rPr>
              <a:t>ela for verdadeira os comandos </a:t>
            </a:r>
            <a:r>
              <a:rPr lang="pt-BR" altLang="pt-BR" sz="2200" dirty="0" smtClean="0">
                <a:solidFill>
                  <a:schemeClr val="tx1"/>
                </a:solidFill>
              </a:rPr>
              <a:t>seguintes são </a:t>
            </a:r>
            <a:r>
              <a:rPr lang="pt-BR" altLang="pt-BR" sz="2200" dirty="0">
                <a:solidFill>
                  <a:schemeClr val="tx1"/>
                </a:solidFill>
              </a:rPr>
              <a:t>executados em </a:t>
            </a:r>
            <a:r>
              <a:rPr lang="pt-BR" altLang="pt-BR" sz="2200" dirty="0" smtClean="0">
                <a:solidFill>
                  <a:schemeClr val="tx1"/>
                </a:solidFill>
              </a:rPr>
              <a:t>sequência </a:t>
            </a:r>
            <a:r>
              <a:rPr lang="pt-BR" altLang="pt-BR" sz="2200" dirty="0">
                <a:solidFill>
                  <a:schemeClr val="tx1"/>
                </a:solidFill>
              </a:rPr>
              <a:t>como </a:t>
            </a:r>
            <a:r>
              <a:rPr lang="pt-BR" altLang="pt-BR" sz="2200" dirty="0" smtClean="0">
                <a:solidFill>
                  <a:schemeClr val="tx1"/>
                </a:solidFill>
              </a:rPr>
              <a:t>em qualquer </a:t>
            </a:r>
            <a:r>
              <a:rPr lang="pt-BR" altLang="pt-BR" sz="2200" dirty="0">
                <a:solidFill>
                  <a:schemeClr val="tx1"/>
                </a:solidFill>
              </a:rPr>
              <a:t>algoritmo, até a cláusula </a:t>
            </a:r>
            <a:r>
              <a:rPr lang="pt-BR" altLang="pt-BR" sz="2200" b="1" dirty="0" smtClean="0">
                <a:solidFill>
                  <a:schemeClr val="tx1"/>
                </a:solidFill>
              </a:rPr>
              <a:t>fim enquanto</a:t>
            </a:r>
            <a:r>
              <a:rPr lang="pt-BR" altLang="pt-BR" sz="2200" dirty="0">
                <a:solidFill>
                  <a:schemeClr val="tx1"/>
                </a:solidFill>
              </a:rPr>
              <a:t>.</a:t>
            </a: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pt-BR" altLang="pt-BR" sz="2200" dirty="0" smtClean="0">
                <a:solidFill>
                  <a:schemeClr val="tx1"/>
                </a:solidFill>
              </a:rPr>
              <a:t>O </a:t>
            </a:r>
            <a:r>
              <a:rPr lang="pt-BR" altLang="pt-BR" sz="2200" dirty="0">
                <a:solidFill>
                  <a:schemeClr val="tx1"/>
                </a:solidFill>
              </a:rPr>
              <a:t>fluxo nesse ponto é desviado de volta para </a:t>
            </a:r>
            <a:r>
              <a:rPr lang="pt-BR" altLang="pt-BR" sz="2200" dirty="0" smtClean="0">
                <a:solidFill>
                  <a:schemeClr val="tx1"/>
                </a:solidFill>
              </a:rPr>
              <a:t>a cláusula </a:t>
            </a:r>
            <a:r>
              <a:rPr lang="pt-BR" altLang="pt-BR" sz="2200" b="1" dirty="0">
                <a:solidFill>
                  <a:schemeClr val="tx1"/>
                </a:solidFill>
              </a:rPr>
              <a:t>enquanto</a:t>
            </a:r>
            <a:r>
              <a:rPr lang="pt-BR" altLang="pt-BR" sz="2200" dirty="0">
                <a:solidFill>
                  <a:schemeClr val="tx1"/>
                </a:solidFill>
              </a:rPr>
              <a:t> e o processo se repete.</a:t>
            </a: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pt-BR" altLang="pt-BR" sz="2200" dirty="0" smtClean="0">
                <a:solidFill>
                  <a:schemeClr val="tx1"/>
                </a:solidFill>
              </a:rPr>
              <a:t>Se </a:t>
            </a:r>
            <a:r>
              <a:rPr lang="pt-BR" altLang="pt-BR" sz="2200" dirty="0">
                <a:solidFill>
                  <a:schemeClr val="tx1"/>
                </a:solidFill>
              </a:rPr>
              <a:t>a condição for falsa (ou quando </a:t>
            </a:r>
            <a:r>
              <a:rPr lang="pt-BR" altLang="pt-BR" sz="2200" dirty="0" smtClean="0">
                <a:solidFill>
                  <a:schemeClr val="tx1"/>
                </a:solidFill>
              </a:rPr>
              <a:t>finalmente for</a:t>
            </a:r>
            <a:r>
              <a:rPr lang="pt-BR" altLang="pt-BR" sz="2200" dirty="0">
                <a:solidFill>
                  <a:schemeClr val="tx1"/>
                </a:solidFill>
              </a:rPr>
              <a:t>), o fluxo do algoritmo é desviado para </a:t>
            </a:r>
            <a:r>
              <a:rPr lang="pt-BR" altLang="pt-BR" sz="2200" dirty="0" smtClean="0">
                <a:solidFill>
                  <a:schemeClr val="tx1"/>
                </a:solidFill>
              </a:rPr>
              <a:t>o primeiro </a:t>
            </a:r>
            <a:r>
              <a:rPr lang="pt-BR" altLang="pt-BR" sz="2200" dirty="0">
                <a:solidFill>
                  <a:schemeClr val="tx1"/>
                </a:solidFill>
              </a:rPr>
              <a:t>comando após a cláusula </a:t>
            </a:r>
            <a:r>
              <a:rPr lang="pt-BR" altLang="pt-BR" sz="2200" b="1" dirty="0" smtClean="0">
                <a:solidFill>
                  <a:schemeClr val="tx1"/>
                </a:solidFill>
              </a:rPr>
              <a:t>fim enquanto</a:t>
            </a:r>
            <a:r>
              <a:rPr lang="pt-BR" altLang="pt-BR" sz="2200" dirty="0">
                <a:solidFill>
                  <a:schemeClr val="tx1"/>
                </a:solidFill>
              </a:rPr>
              <a:t>.</a:t>
            </a:r>
            <a:endParaRPr lang="pt-BR" altLang="pt-BR" sz="2000" dirty="0" smtClean="0">
              <a:solidFill>
                <a:schemeClr val="tx1"/>
              </a:solidFill>
            </a:endParaRPr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89488B4-517E-4E88-9D94-55C92F651C66}" type="datetime1">
              <a:rPr lang="pt-BR" smtClean="0"/>
              <a:t>24/09/2017</a:t>
            </a:fld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ED8190-ABBA-4192-93D3-0DE00A1206F9}" type="slidenum">
              <a:rPr lang="pt-BR" smtClean="0"/>
              <a:pPr>
                <a:defRPr/>
              </a:pPr>
              <a:t>5</a:t>
            </a:fld>
            <a:endParaRPr lang="pt-BR" dirty="0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251154" y="0"/>
            <a:ext cx="11687803" cy="500332"/>
          </a:xfrm>
        </p:spPr>
        <p:txBody>
          <a:bodyPr>
            <a:normAutofit fontScale="90000"/>
          </a:bodyPr>
          <a:lstStyle/>
          <a:p>
            <a:pPr>
              <a:buSzPct val="100000"/>
            </a:pPr>
            <a:r>
              <a:rPr lang="en-US" dirty="0" err="1" smtClean="0">
                <a:solidFill>
                  <a:srgbClr val="FFFFFF"/>
                </a:solidFill>
              </a:rPr>
              <a:t>Funcionamento</a:t>
            </a:r>
            <a:endParaRPr lang="pt-BR" dirty="0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30541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32913" y="629729"/>
            <a:ext cx="11706044" cy="5644072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pt-BR" altLang="pt-BR" sz="2200" dirty="0">
                <a:solidFill>
                  <a:schemeClr val="tx1"/>
                </a:solidFill>
              </a:rPr>
              <a:t>Um loop ou laço infinito ocorre quando </a:t>
            </a:r>
            <a:r>
              <a:rPr lang="pt-BR" altLang="pt-BR" sz="2200" dirty="0" smtClean="0">
                <a:solidFill>
                  <a:schemeClr val="tx1"/>
                </a:solidFill>
              </a:rPr>
              <a:t>cometemos algum </a:t>
            </a:r>
            <a:r>
              <a:rPr lang="pt-BR" altLang="pt-BR" sz="2200" dirty="0">
                <a:solidFill>
                  <a:schemeClr val="tx1"/>
                </a:solidFill>
              </a:rPr>
              <a:t>erro</a:t>
            </a:r>
          </a:p>
          <a:p>
            <a:pPr marL="1143000" lvl="1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pt-BR" altLang="pt-BR" sz="2000" dirty="0" smtClean="0">
                <a:solidFill>
                  <a:schemeClr val="tx1"/>
                </a:solidFill>
              </a:rPr>
              <a:t>ao </a:t>
            </a:r>
            <a:r>
              <a:rPr lang="pt-BR" altLang="pt-BR" sz="2000" dirty="0">
                <a:solidFill>
                  <a:schemeClr val="tx1"/>
                </a:solidFill>
              </a:rPr>
              <a:t>especificar a condição lógica que controla </a:t>
            </a:r>
            <a:r>
              <a:rPr lang="pt-BR" altLang="pt-BR" sz="2000" dirty="0" smtClean="0">
                <a:solidFill>
                  <a:schemeClr val="tx1"/>
                </a:solidFill>
              </a:rPr>
              <a:t>a repetição</a:t>
            </a:r>
            <a:endParaRPr lang="pt-BR" altLang="pt-BR" sz="2000" dirty="0">
              <a:solidFill>
                <a:schemeClr val="tx1"/>
              </a:solidFill>
            </a:endParaRPr>
          </a:p>
          <a:p>
            <a:pPr marL="1143000" lvl="1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pt-BR" altLang="pt-BR" sz="2000" dirty="0" smtClean="0">
                <a:solidFill>
                  <a:schemeClr val="tx1"/>
                </a:solidFill>
              </a:rPr>
              <a:t>ou </a:t>
            </a:r>
            <a:r>
              <a:rPr lang="pt-BR" altLang="pt-BR" sz="2000" dirty="0">
                <a:solidFill>
                  <a:schemeClr val="tx1"/>
                </a:solidFill>
              </a:rPr>
              <a:t>por esquecer de algum comando dentro da iteração.</a:t>
            </a:r>
            <a:endParaRPr lang="pt-BR" altLang="pt-BR" sz="1800" dirty="0" smtClean="0">
              <a:solidFill>
                <a:schemeClr val="tx1"/>
              </a:solidFill>
            </a:endParaRPr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89488B4-517E-4E88-9D94-55C92F651C66}" type="datetime1">
              <a:rPr lang="pt-BR" smtClean="0"/>
              <a:t>24/09/2017</a:t>
            </a:fld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ED8190-ABBA-4192-93D3-0DE00A1206F9}" type="slidenum">
              <a:rPr lang="pt-BR" smtClean="0"/>
              <a:pPr>
                <a:defRPr/>
              </a:pPr>
              <a:t>6</a:t>
            </a:fld>
            <a:endParaRPr lang="pt-BR" dirty="0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251154" y="0"/>
            <a:ext cx="11687803" cy="500332"/>
          </a:xfrm>
        </p:spPr>
        <p:txBody>
          <a:bodyPr>
            <a:normAutofit fontScale="90000"/>
          </a:bodyPr>
          <a:lstStyle/>
          <a:p>
            <a:pPr>
              <a:buSzPct val="100000"/>
            </a:pPr>
            <a:r>
              <a:rPr lang="en-US" dirty="0" err="1" smtClean="0">
                <a:solidFill>
                  <a:srgbClr val="FFFFFF"/>
                </a:solidFill>
              </a:rPr>
              <a:t>Cuidado</a:t>
            </a:r>
            <a:r>
              <a:rPr lang="en-US" dirty="0" smtClean="0">
                <a:solidFill>
                  <a:srgbClr val="FFFFFF"/>
                </a:solidFill>
              </a:rPr>
              <a:t> com o “LOOP </a:t>
            </a:r>
            <a:r>
              <a:rPr lang="en-US" dirty="0" err="1" smtClean="0">
                <a:solidFill>
                  <a:srgbClr val="FFFFFF"/>
                </a:solidFill>
              </a:rPr>
              <a:t>Infinito</a:t>
            </a:r>
            <a:r>
              <a:rPr lang="en-US" dirty="0" smtClean="0">
                <a:solidFill>
                  <a:srgbClr val="FFFFFF"/>
                </a:solidFill>
              </a:rPr>
              <a:t>”</a:t>
            </a:r>
            <a:endParaRPr lang="pt-BR" dirty="0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23330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 smtClean="0"/>
              <a:t>While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2E22E08-AD61-46CB-ADB2-FC552FE9AE67}" type="datetime1">
              <a:rPr lang="pt-BR" smtClean="0"/>
              <a:t>24/09/2017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Programação II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743680-2E35-4D36-87BE-8FB40741C88A}" type="slidenum">
              <a:rPr lang="pt-BR" smtClean="0"/>
              <a:pPr>
                <a:defRPr/>
              </a:pPr>
              <a:t>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29753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32913" y="629729"/>
            <a:ext cx="11706044" cy="5644072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pt-BR" altLang="pt-BR" sz="2200" dirty="0">
                <a:solidFill>
                  <a:schemeClr val="tx1"/>
                </a:solidFill>
              </a:rPr>
              <a:t>Equivale ao comando “enquanto” utilizado </a:t>
            </a:r>
            <a:r>
              <a:rPr lang="pt-BR" altLang="pt-BR" sz="2200" dirty="0" smtClean="0">
                <a:solidFill>
                  <a:schemeClr val="tx1"/>
                </a:solidFill>
              </a:rPr>
              <a:t>nos </a:t>
            </a:r>
            <a:r>
              <a:rPr lang="pt-BR" altLang="pt-BR" sz="2200" dirty="0" err="1" smtClean="0">
                <a:solidFill>
                  <a:schemeClr val="tx1"/>
                </a:solidFill>
              </a:rPr>
              <a:t>pseudo-códigos</a:t>
            </a:r>
            <a:r>
              <a:rPr lang="pt-BR" altLang="pt-BR" sz="2200" dirty="0">
                <a:solidFill>
                  <a:schemeClr val="tx1"/>
                </a:solidFill>
              </a:rPr>
              <a:t>.</a:t>
            </a:r>
          </a:p>
          <a:p>
            <a:pPr marL="1143000" lvl="1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pt-BR" altLang="pt-BR" sz="2000" dirty="0" smtClean="0">
                <a:solidFill>
                  <a:schemeClr val="tx1"/>
                </a:solidFill>
              </a:rPr>
              <a:t>Repete </a:t>
            </a:r>
            <a:r>
              <a:rPr lang="pt-BR" altLang="pt-BR" sz="2000" dirty="0">
                <a:solidFill>
                  <a:schemeClr val="tx1"/>
                </a:solidFill>
              </a:rPr>
              <a:t>a sequência de comandos enquanto a </a:t>
            </a:r>
            <a:r>
              <a:rPr lang="pt-BR" altLang="pt-BR" sz="2000" dirty="0" smtClean="0">
                <a:solidFill>
                  <a:schemeClr val="tx1"/>
                </a:solidFill>
              </a:rPr>
              <a:t>condição for </a:t>
            </a:r>
            <a:r>
              <a:rPr lang="pt-BR" altLang="pt-BR" sz="2000" dirty="0">
                <a:solidFill>
                  <a:schemeClr val="tx1"/>
                </a:solidFill>
              </a:rPr>
              <a:t>verdadeira.</a:t>
            </a:r>
          </a:p>
          <a:p>
            <a:pPr marL="1143000" lvl="1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pt-BR" altLang="pt-BR" sz="2000" b="1" dirty="0" smtClean="0">
                <a:solidFill>
                  <a:schemeClr val="tx1"/>
                </a:solidFill>
              </a:rPr>
              <a:t>Repetição </a:t>
            </a:r>
            <a:r>
              <a:rPr lang="pt-BR" altLang="pt-BR" sz="2000" b="1" dirty="0">
                <a:solidFill>
                  <a:schemeClr val="tx1"/>
                </a:solidFill>
              </a:rPr>
              <a:t>com Teste no </a:t>
            </a:r>
            <a:r>
              <a:rPr lang="pt-BR" altLang="pt-BR" sz="2000" b="1" dirty="0" smtClean="0">
                <a:solidFill>
                  <a:schemeClr val="tx1"/>
                </a:solidFill>
              </a:rPr>
              <a:t>Início</a:t>
            </a: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pt-BR" altLang="pt-BR" sz="2200" b="1" dirty="0" smtClean="0">
                <a:solidFill>
                  <a:schemeClr val="tx1"/>
                </a:solidFill>
              </a:rPr>
              <a:t>Sintaxe:</a:t>
            </a:r>
          </a:p>
          <a:p>
            <a:r>
              <a:rPr lang="pt-BR" sz="2000" dirty="0" err="1">
                <a:solidFill>
                  <a:srgbClr val="3B3026"/>
                </a:solidFill>
              </a:rPr>
              <a:t>while</a:t>
            </a:r>
            <a:r>
              <a:rPr lang="pt-BR" sz="2000" dirty="0">
                <a:solidFill>
                  <a:srgbClr val="3B3026"/>
                </a:solidFill>
              </a:rPr>
              <a:t> (condição) </a:t>
            </a:r>
            <a:r>
              <a:rPr lang="pt-BR" sz="2000" dirty="0" smtClean="0">
                <a:solidFill>
                  <a:srgbClr val="3B3026"/>
                </a:solidFill>
              </a:rPr>
              <a:t>{</a:t>
            </a:r>
            <a:br>
              <a:rPr lang="pt-BR" sz="2000" dirty="0" smtClean="0">
                <a:solidFill>
                  <a:srgbClr val="3B3026"/>
                </a:solidFill>
              </a:rPr>
            </a:br>
            <a:r>
              <a:rPr lang="pt-BR" sz="2000" dirty="0" smtClean="0">
                <a:solidFill>
                  <a:srgbClr val="3B3026"/>
                </a:solidFill>
              </a:rPr>
              <a:t>sequência </a:t>
            </a:r>
            <a:r>
              <a:rPr lang="pt-BR" sz="2000" dirty="0">
                <a:solidFill>
                  <a:srgbClr val="3B3026"/>
                </a:solidFill>
              </a:rPr>
              <a:t>de comandos</a:t>
            </a:r>
            <a:r>
              <a:rPr lang="pt-BR" sz="2000" dirty="0" smtClean="0">
                <a:solidFill>
                  <a:srgbClr val="3B3026"/>
                </a:solidFill>
              </a:rPr>
              <a:t>;</a:t>
            </a:r>
            <a:br>
              <a:rPr lang="pt-BR" sz="2000" dirty="0" smtClean="0">
                <a:solidFill>
                  <a:srgbClr val="3B3026"/>
                </a:solidFill>
              </a:rPr>
            </a:br>
            <a:r>
              <a:rPr lang="pt-BR" sz="2000" dirty="0" smtClean="0">
                <a:solidFill>
                  <a:srgbClr val="3B3026"/>
                </a:solidFill>
              </a:rPr>
              <a:t>}</a:t>
            </a:r>
            <a:endParaRPr lang="pt-BR" altLang="pt-BR" sz="2000" dirty="0" smtClean="0">
              <a:solidFill>
                <a:srgbClr val="3B3026"/>
              </a:solidFill>
            </a:endParaRPr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89488B4-517E-4E88-9D94-55C92F651C66}" type="datetime1">
              <a:rPr lang="pt-BR" smtClean="0"/>
              <a:t>24/09/2017</a:t>
            </a:fld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ED8190-ABBA-4192-93D3-0DE00A1206F9}" type="slidenum">
              <a:rPr lang="pt-BR" smtClean="0"/>
              <a:pPr>
                <a:defRPr/>
              </a:pPr>
              <a:t>8</a:t>
            </a:fld>
            <a:endParaRPr lang="pt-BR" dirty="0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251154" y="0"/>
            <a:ext cx="11687803" cy="500332"/>
          </a:xfrm>
        </p:spPr>
        <p:txBody>
          <a:bodyPr>
            <a:normAutofit fontScale="90000"/>
          </a:bodyPr>
          <a:lstStyle/>
          <a:p>
            <a:pPr>
              <a:buSzPct val="100000"/>
            </a:pPr>
            <a:r>
              <a:rPr lang="en-US" dirty="0" err="1" smtClean="0">
                <a:solidFill>
                  <a:srgbClr val="FFFFFF"/>
                </a:solidFill>
              </a:rPr>
              <a:t>Comando</a:t>
            </a:r>
            <a:r>
              <a:rPr lang="en-US" dirty="0" smtClean="0">
                <a:solidFill>
                  <a:srgbClr val="FFFFFF"/>
                </a:solidFill>
              </a:rPr>
              <a:t> While</a:t>
            </a:r>
            <a:endParaRPr lang="pt-BR" dirty="0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91358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32913" y="629729"/>
            <a:ext cx="11706044" cy="5644072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pt-BR" altLang="pt-BR" sz="1800" dirty="0" smtClean="0">
                <a:solidFill>
                  <a:schemeClr val="tx1"/>
                </a:solidFill>
              </a:rPr>
              <a:t>Faça um programa que escreve os números de 1 até 10. Depois faça a contagem regressiva de 10 até 1.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pt-BR" altLang="pt-BR" sz="1800" dirty="0" smtClean="0">
                <a:solidFill>
                  <a:schemeClr val="tx1"/>
                </a:solidFill>
              </a:rPr>
              <a:t>Faça um programa que solicite uma letra ao usuário. Caso a letra não seja igual a ‘s’, solicite outro número. Manter o laço até que a letra ‘s’ seja digitada.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pt-BR" altLang="pt-BR" sz="1800" dirty="0" smtClean="0">
                <a:solidFill>
                  <a:schemeClr val="tx1"/>
                </a:solidFill>
              </a:rPr>
              <a:t>Faça um programa que escreva seu nome 3000. Interrompa o laço quando a contagem for igual a 1000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pt-BR" altLang="pt-BR" sz="1800" b="1" dirty="0" smtClean="0">
                <a:solidFill>
                  <a:schemeClr val="tx1"/>
                </a:solidFill>
              </a:rPr>
              <a:t>Faça um programa que solicite ao usuário um número inteiro. Em seguida, realize faça o calculo da tabuada.</a:t>
            </a:r>
          </a:p>
          <a:p>
            <a:pPr marL="1143000" lvl="1" indent="-457200">
              <a:lnSpc>
                <a:spcPct val="120000"/>
              </a:lnSpc>
              <a:buFont typeface="+mj-lt"/>
              <a:buAutoNum type="arabicPeriod"/>
            </a:pPr>
            <a:r>
              <a:rPr lang="pt-BR" altLang="pt-BR" b="1" dirty="0" smtClean="0">
                <a:solidFill>
                  <a:schemeClr val="tx1"/>
                </a:solidFill>
              </a:rPr>
              <a:t>Após exibir o cálculo da tabuada, faça com que o programa permita apenas números entre 1 e 10</a:t>
            </a:r>
            <a:r>
              <a:rPr lang="pt-BR" altLang="pt-BR" b="1" dirty="0" smtClean="0">
                <a:solidFill>
                  <a:schemeClr val="tx1"/>
                </a:solidFill>
              </a:rPr>
              <a:t>.</a:t>
            </a:r>
          </a:p>
          <a:p>
            <a:pPr marL="1143000" lvl="1" indent="-457200">
              <a:lnSpc>
                <a:spcPct val="120000"/>
              </a:lnSpc>
              <a:buFont typeface="+mj-lt"/>
              <a:buAutoNum type="arabicPeriod"/>
            </a:pPr>
            <a:r>
              <a:rPr lang="pt-BR" altLang="pt-BR" b="1" dirty="0" smtClean="0">
                <a:solidFill>
                  <a:schemeClr val="tx1"/>
                </a:solidFill>
              </a:rPr>
              <a:t>Exiba a contagem das tentativas erradas</a:t>
            </a:r>
            <a:endParaRPr lang="pt-BR" altLang="pt-BR" b="1" dirty="0" smtClean="0">
              <a:solidFill>
                <a:schemeClr val="tx1"/>
              </a:solidFill>
            </a:endParaRPr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89488B4-517E-4E88-9D94-55C92F651C66}" type="datetime1">
              <a:rPr lang="pt-BR" smtClean="0"/>
              <a:t>24/09/2017</a:t>
            </a:fld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ED8190-ABBA-4192-93D3-0DE00A1206F9}" type="slidenum">
              <a:rPr lang="pt-BR" smtClean="0"/>
              <a:pPr>
                <a:defRPr/>
              </a:pPr>
              <a:t>9</a:t>
            </a:fld>
            <a:endParaRPr lang="pt-BR" dirty="0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251154" y="0"/>
            <a:ext cx="11687803" cy="500332"/>
          </a:xfrm>
        </p:spPr>
        <p:txBody>
          <a:bodyPr>
            <a:normAutofit fontScale="90000"/>
          </a:bodyPr>
          <a:lstStyle/>
          <a:p>
            <a:pPr>
              <a:buSzPct val="100000"/>
            </a:pPr>
            <a:r>
              <a:rPr lang="en-US" dirty="0" err="1" smtClean="0">
                <a:solidFill>
                  <a:srgbClr val="FFFFFF"/>
                </a:solidFill>
              </a:rPr>
              <a:t>Exemplos</a:t>
            </a:r>
            <a:endParaRPr lang="pt-BR" dirty="0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57765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elcome to PowerPoint_TP102923943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lcomeDoc" id="{E1E7EDF9-8B79-4E5D-B508-2301E35CD219}" vid="{4342E303-0389-44F2-B6F0-C13C203CC59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D8DBC0A1-66E1-4B9D-88C2-9B3A32A2147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Bem-vindo ao PowerPoint</Template>
  <TotalTime>0</TotalTime>
  <Words>594</Words>
  <Application>Microsoft Office PowerPoint</Application>
  <PresentationFormat>Widescreen</PresentationFormat>
  <Paragraphs>75</Paragraphs>
  <Slides>11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6" baseType="lpstr">
      <vt:lpstr>Arial</vt:lpstr>
      <vt:lpstr>Calibri</vt:lpstr>
      <vt:lpstr>Segoe UI</vt:lpstr>
      <vt:lpstr>Segoe UI Light</vt:lpstr>
      <vt:lpstr>Welcome to PowerPoint_TP102923943</vt:lpstr>
      <vt:lpstr>Aula 6 – Estruturas de Repetição</vt:lpstr>
      <vt:lpstr>Estrutura de Repetição</vt:lpstr>
      <vt:lpstr>Motivação</vt:lpstr>
      <vt:lpstr>Repetição por Condição</vt:lpstr>
      <vt:lpstr>Funcionamento</vt:lpstr>
      <vt:lpstr>Cuidado com o “LOOP Infinito”</vt:lpstr>
      <vt:lpstr>While</vt:lpstr>
      <vt:lpstr>Comando While</vt:lpstr>
      <vt:lpstr>Exemplos</vt:lpstr>
      <vt:lpstr>Exercícios</vt:lpstr>
      <vt:lpstr>Fim de aula!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2014-01-27T22:35:25Z</dcterms:created>
  <dcterms:modified xsi:type="dcterms:W3CDTF">2017-09-24T18:49:28Z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TC029239449991</vt:lpwstr>
  </property>
</Properties>
</file>