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65" r:id="rId3"/>
    <p:sldId id="381" r:id="rId4"/>
    <p:sldId id="396" r:id="rId5"/>
    <p:sldId id="397" r:id="rId6"/>
    <p:sldId id="398" r:id="rId7"/>
    <p:sldId id="399" r:id="rId8"/>
    <p:sldId id="400" r:id="rId9"/>
    <p:sldId id="263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3026"/>
    <a:srgbClr val="D2B4A6"/>
    <a:srgbClr val="734F29"/>
    <a:srgbClr val="D24726"/>
    <a:srgbClr val="DD462F"/>
    <a:srgbClr val="AEB785"/>
    <a:srgbClr val="EFD5A2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280" autoAdjust="0"/>
  </p:normalViewPr>
  <p:slideViewPr>
    <p:cSldViewPr snapToGrid="0">
      <p:cViewPr varScale="1">
        <p:scale>
          <a:sx n="116" d="100"/>
          <a:sy n="116" d="100"/>
        </p:scale>
        <p:origin x="46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UNIP - Universidade Paulista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5D740-6A7E-4AE4-809A-1783B6BB9E99}" type="datetimeFigureOut">
              <a:rPr lang="pt-BR" smtClean="0"/>
              <a:t>01/10/2017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UNIP - Universidade Paulista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01/10/2017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8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Espaço Reservado para Cabeçalho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UNIP - Universidade Paulista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38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486568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48656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C9EA4-A3E0-4559-89AF-10F3122970BC}" type="datetime1">
              <a:rPr lang="pt-BR" smtClean="0"/>
              <a:t>01/10/2017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38043-5B01-4BCD-AD9F-2DA1CBD65936}" type="datetime1">
              <a:rPr lang="pt-BR" smtClean="0"/>
              <a:t>01/10/2017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8BAF7-DC1A-466C-9A06-2DE21658B436}" type="datetime1">
              <a:rPr lang="pt-BR" smtClean="0"/>
              <a:t>01/10/2017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"/>
            <a:ext cx="12192000" cy="435836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1"/>
            <a:ext cx="12192000" cy="5127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34186"/>
            <a:ext cx="10749367" cy="470019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752030"/>
            <a:ext cx="10515599" cy="542493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06841-FC60-4371-8C7B-C0819EB95E55}" type="datetime1">
              <a:rPr lang="pt-BR" smtClean="0"/>
              <a:t>01/10/2017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2DEE1-3EFB-4BEF-8F4D-D6B9C9687DE3}" type="datetime1">
              <a:rPr lang="pt-BR" smtClean="0"/>
              <a:t>01/10/2017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3B39F-94EC-4854-8FB0-479675FB53BB}" type="datetime1">
              <a:rPr lang="pt-BR" smtClean="0"/>
              <a:t>01/10/2017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867EB-D851-4832-94E1-F6A67B8E245E}" type="datetime1">
              <a:rPr lang="pt-BR" smtClean="0"/>
              <a:t>01/10/2017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A82AF-7CFE-4E69-AB7C-A5AF84FD9E39}" type="datetime1">
              <a:rPr lang="pt-BR" smtClean="0"/>
              <a:t>01/10/2017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57AD6-D8C0-4193-84ED-7141D1878881}" type="datetime1">
              <a:rPr lang="pt-BR" smtClean="0"/>
              <a:t>01/10/2017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6AD10-5491-45B2-A018-BC2FB7206EA6}" type="datetime1">
              <a:rPr lang="pt-BR" smtClean="0"/>
              <a:t>01/10/2017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45F0-C6F8-4EC5-A504-957278AA9344}" type="datetime1">
              <a:rPr lang="pt-BR" smtClean="0"/>
              <a:t>01/10/2017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F4A7A1-E948-4FA1-8514-0B3F3348EE07}" type="datetime1">
              <a:rPr lang="pt-BR" smtClean="0"/>
              <a:t>01/10/2017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Aula 7 – Estruturas de Repetição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E22E08-AD61-46CB-ADB2-FC552FE9AE67}" type="datetime1">
              <a:rPr lang="pt-BR" smtClean="0"/>
              <a:t>01/10/2017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Programação II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62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600" dirty="0">
                <a:solidFill>
                  <a:schemeClr val="tx1"/>
                </a:solidFill>
              </a:rPr>
              <a:t>Uma estrutura de repetição permite que </a:t>
            </a:r>
            <a:r>
              <a:rPr lang="pt-BR" altLang="pt-BR" sz="2600" dirty="0" smtClean="0">
                <a:solidFill>
                  <a:schemeClr val="tx1"/>
                </a:solidFill>
              </a:rPr>
              <a:t>uma sequência </a:t>
            </a:r>
            <a:r>
              <a:rPr lang="pt-BR" altLang="pt-BR" sz="2600" dirty="0">
                <a:solidFill>
                  <a:schemeClr val="tx1"/>
                </a:solidFill>
              </a:rPr>
              <a:t>de comandos seja </a:t>
            </a:r>
            <a:r>
              <a:rPr lang="pt-BR" altLang="pt-BR" sz="2600" dirty="0" smtClean="0">
                <a:solidFill>
                  <a:schemeClr val="tx1"/>
                </a:solidFill>
              </a:rPr>
              <a:t>executada repetidamente</a:t>
            </a:r>
            <a:r>
              <a:rPr lang="pt-BR" altLang="pt-BR" sz="2600" dirty="0">
                <a:solidFill>
                  <a:schemeClr val="tx1"/>
                </a:solidFill>
              </a:rPr>
              <a:t>, enquanto determinadas </a:t>
            </a:r>
            <a:r>
              <a:rPr lang="pt-BR" altLang="pt-BR" sz="2600" dirty="0" smtClean="0">
                <a:solidFill>
                  <a:schemeClr val="tx1"/>
                </a:solidFill>
              </a:rPr>
              <a:t>condições são </a:t>
            </a:r>
            <a:r>
              <a:rPr lang="pt-BR" altLang="pt-BR" sz="2600" dirty="0">
                <a:solidFill>
                  <a:schemeClr val="tx1"/>
                </a:solidFill>
              </a:rPr>
              <a:t>satisfeitas.</a:t>
            </a:r>
            <a:endParaRPr lang="pt-BR" altLang="pt-BR" sz="2600" dirty="0" smtClean="0">
              <a:solidFill>
                <a:schemeClr val="tx1"/>
              </a:solidFill>
            </a:endParaRPr>
          </a:p>
          <a:p>
            <a:pPr marL="1600200" lvl="2" indent="-457200">
              <a:lnSpc>
                <a:spcPct val="120000"/>
              </a:lnSpc>
              <a:buFont typeface="+mj-lt"/>
              <a:buAutoNum type="arabicParenR"/>
            </a:pPr>
            <a:r>
              <a:rPr lang="pt-BR" altLang="pt-BR" sz="2400" dirty="0" smtClean="0">
                <a:solidFill>
                  <a:schemeClr val="tx1"/>
                </a:solidFill>
              </a:rPr>
              <a:t>Repetição </a:t>
            </a:r>
            <a:r>
              <a:rPr lang="pt-BR" altLang="pt-BR" sz="2400" dirty="0">
                <a:solidFill>
                  <a:schemeClr val="tx1"/>
                </a:solidFill>
              </a:rPr>
              <a:t>com Teste no Início</a:t>
            </a:r>
          </a:p>
          <a:p>
            <a:pPr marL="1600200" lvl="2" indent="-457200">
              <a:lnSpc>
                <a:spcPct val="120000"/>
              </a:lnSpc>
              <a:buFont typeface="+mj-lt"/>
              <a:buAutoNum type="arabicParenR"/>
            </a:pPr>
            <a:r>
              <a:rPr lang="pt-BR" altLang="pt-BR" sz="2400" b="1" dirty="0" smtClean="0">
                <a:solidFill>
                  <a:schemeClr val="tx1"/>
                </a:solidFill>
              </a:rPr>
              <a:t>Repetição </a:t>
            </a:r>
            <a:r>
              <a:rPr lang="pt-BR" altLang="pt-BR" sz="2400" b="1" dirty="0">
                <a:solidFill>
                  <a:schemeClr val="tx1"/>
                </a:solidFill>
              </a:rPr>
              <a:t>com Teste no Final</a:t>
            </a:r>
          </a:p>
          <a:p>
            <a:pPr marL="1600200" lvl="2" indent="-457200">
              <a:lnSpc>
                <a:spcPct val="120000"/>
              </a:lnSpc>
              <a:buFont typeface="+mj-lt"/>
              <a:buAutoNum type="arabicParenR"/>
            </a:pPr>
            <a:r>
              <a:rPr lang="pt-BR" altLang="pt-BR" sz="2400" dirty="0" smtClean="0">
                <a:solidFill>
                  <a:schemeClr val="tx1"/>
                </a:solidFill>
              </a:rPr>
              <a:t>Repetição </a:t>
            </a:r>
            <a:r>
              <a:rPr lang="pt-BR" altLang="pt-BR" sz="2400" dirty="0">
                <a:solidFill>
                  <a:schemeClr val="tx1"/>
                </a:solidFill>
              </a:rPr>
              <a:t>Contada</a:t>
            </a:r>
            <a:endParaRPr lang="pt-BR" altLang="pt-BR" sz="2400" dirty="0" smtClean="0">
              <a:solidFill>
                <a:schemeClr val="tx1"/>
              </a:solidFill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01/10/2017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Estrutura</a:t>
            </a:r>
            <a:r>
              <a:rPr lang="en-US" dirty="0" smtClean="0">
                <a:solidFill>
                  <a:srgbClr val="FFFFFF"/>
                </a:solidFill>
              </a:rPr>
              <a:t> de </a:t>
            </a:r>
            <a:r>
              <a:rPr lang="en-US" dirty="0" err="1" smtClean="0">
                <a:solidFill>
                  <a:srgbClr val="FFFFFF"/>
                </a:solidFill>
              </a:rPr>
              <a:t>Repetição</a:t>
            </a:r>
            <a:r>
              <a:rPr lang="en-US" dirty="0" smtClean="0">
                <a:solidFill>
                  <a:srgbClr val="FFFFFF"/>
                </a:solidFill>
              </a:rPr>
              <a:t> - </a:t>
            </a:r>
            <a:r>
              <a:rPr lang="en-US" dirty="0" err="1" smtClean="0">
                <a:solidFill>
                  <a:srgbClr val="FFFFFF"/>
                </a:solidFill>
              </a:rPr>
              <a:t>Relembrando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595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Do ... </a:t>
            </a:r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E22E08-AD61-46CB-ADB2-FC552FE9AE67}" type="datetime1">
              <a:rPr lang="pt-BR" smtClean="0"/>
              <a:t>01/10/2017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Programação II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49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chemeClr val="tx1"/>
                </a:solidFill>
              </a:rPr>
              <a:t>Comando </a:t>
            </a:r>
            <a:r>
              <a:rPr lang="pt-BR" altLang="pt-BR" sz="2200" b="1" dirty="0" err="1">
                <a:solidFill>
                  <a:schemeClr val="tx1"/>
                </a:solidFill>
              </a:rPr>
              <a:t>while</a:t>
            </a:r>
            <a:r>
              <a:rPr lang="pt-BR" altLang="pt-BR" sz="2200" dirty="0">
                <a:solidFill>
                  <a:schemeClr val="tx1"/>
                </a:solidFill>
              </a:rPr>
              <a:t>: é utilizado para repetir </a:t>
            </a:r>
            <a:r>
              <a:rPr lang="pt-BR" altLang="pt-BR" sz="2200" dirty="0" smtClean="0">
                <a:solidFill>
                  <a:schemeClr val="tx1"/>
                </a:solidFill>
              </a:rPr>
              <a:t>um conjunto </a:t>
            </a:r>
            <a:r>
              <a:rPr lang="pt-BR" altLang="pt-BR" sz="2200" dirty="0">
                <a:solidFill>
                  <a:schemeClr val="tx1"/>
                </a:solidFill>
              </a:rPr>
              <a:t>de comandos zero ou mais vezes.</a:t>
            </a:r>
          </a:p>
          <a:p>
            <a:pPr marL="11430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000" dirty="0" smtClean="0">
                <a:solidFill>
                  <a:schemeClr val="tx1"/>
                </a:solidFill>
              </a:rPr>
              <a:t>Repetição </a:t>
            </a:r>
            <a:r>
              <a:rPr lang="pt-BR" altLang="pt-BR" sz="2000" dirty="0">
                <a:solidFill>
                  <a:schemeClr val="tx1"/>
                </a:solidFill>
              </a:rPr>
              <a:t>com Teste no </a:t>
            </a:r>
            <a:r>
              <a:rPr lang="pt-BR" altLang="pt-BR" sz="2000" dirty="0" smtClean="0">
                <a:solidFill>
                  <a:schemeClr val="tx1"/>
                </a:solidFill>
              </a:rPr>
              <a:t>Início </a:t>
            </a:r>
          </a:p>
          <a:p>
            <a:pPr marL="11430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000" dirty="0" smtClean="0">
                <a:solidFill>
                  <a:schemeClr val="tx1"/>
                </a:solidFill>
              </a:rPr>
              <a:t>A laço pode não ser executado, dependendo do valor da condição</a:t>
            </a:r>
            <a:endParaRPr lang="pt-BR" altLang="pt-BR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200" dirty="0" smtClean="0">
                <a:solidFill>
                  <a:schemeClr val="tx1"/>
                </a:solidFill>
              </a:rPr>
              <a:t>Comando </a:t>
            </a:r>
            <a:r>
              <a:rPr lang="pt-BR" altLang="pt-BR" sz="2200" b="1" dirty="0">
                <a:solidFill>
                  <a:schemeClr val="tx1"/>
                </a:solidFill>
              </a:rPr>
              <a:t>do-</a:t>
            </a:r>
            <a:r>
              <a:rPr lang="pt-BR" altLang="pt-BR" sz="2200" b="1" dirty="0" err="1">
                <a:solidFill>
                  <a:schemeClr val="tx1"/>
                </a:solidFill>
              </a:rPr>
              <a:t>while</a:t>
            </a:r>
            <a:r>
              <a:rPr lang="pt-BR" altLang="pt-BR" sz="2200" dirty="0">
                <a:solidFill>
                  <a:schemeClr val="tx1"/>
                </a:solidFill>
              </a:rPr>
              <a:t>: é utilizado sempre que o </a:t>
            </a:r>
            <a:r>
              <a:rPr lang="pt-BR" altLang="pt-BR" sz="2200" dirty="0" smtClean="0">
                <a:solidFill>
                  <a:schemeClr val="tx1"/>
                </a:solidFill>
              </a:rPr>
              <a:t>bloco de comandos e será </a:t>
            </a:r>
            <a:r>
              <a:rPr lang="pt-BR" altLang="pt-BR" sz="2200" b="1" dirty="0" smtClean="0">
                <a:solidFill>
                  <a:schemeClr val="tx1"/>
                </a:solidFill>
              </a:rPr>
              <a:t>executado </a:t>
            </a:r>
            <a:r>
              <a:rPr lang="pt-BR" altLang="pt-BR" sz="2200" b="1" dirty="0">
                <a:solidFill>
                  <a:schemeClr val="tx1"/>
                </a:solidFill>
              </a:rPr>
              <a:t>ao menos </a:t>
            </a:r>
            <a:r>
              <a:rPr lang="pt-BR" altLang="pt-BR" sz="2200" b="1" dirty="0" smtClean="0">
                <a:solidFill>
                  <a:schemeClr val="tx1"/>
                </a:solidFill>
              </a:rPr>
              <a:t>uma vez</a:t>
            </a:r>
            <a:r>
              <a:rPr lang="pt-BR" altLang="pt-BR" sz="2200" dirty="0">
                <a:solidFill>
                  <a:schemeClr val="tx1"/>
                </a:solidFill>
              </a:rPr>
              <a:t>.</a:t>
            </a:r>
          </a:p>
          <a:p>
            <a:pPr marL="11430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000" b="1" dirty="0" smtClean="0">
                <a:solidFill>
                  <a:schemeClr val="tx1"/>
                </a:solidFill>
              </a:rPr>
              <a:t>Repetição </a:t>
            </a:r>
            <a:r>
              <a:rPr lang="pt-BR" altLang="pt-BR" sz="2000" b="1" dirty="0">
                <a:solidFill>
                  <a:schemeClr val="tx1"/>
                </a:solidFill>
              </a:rPr>
              <a:t>com Teste no Final</a:t>
            </a:r>
            <a:endParaRPr lang="pt-BR" altLang="pt-BR" sz="1800" b="1" dirty="0" smtClean="0">
              <a:solidFill>
                <a:srgbClr val="3B3026"/>
              </a:solidFill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01/10/2017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Comando</a:t>
            </a:r>
            <a:r>
              <a:rPr lang="en-US" dirty="0" smtClean="0">
                <a:solidFill>
                  <a:srgbClr val="FFFFFF"/>
                </a:solidFill>
              </a:rPr>
              <a:t> Do… While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83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200" dirty="0" smtClean="0">
                <a:solidFill>
                  <a:schemeClr val="tx1"/>
                </a:solidFill>
              </a:rPr>
              <a:t>Executa comandos e </a:t>
            </a:r>
            <a:r>
              <a:rPr lang="pt-BR" altLang="pt-BR" sz="2200" dirty="0">
                <a:solidFill>
                  <a:schemeClr val="tx1"/>
                </a:solidFill>
              </a:rPr>
              <a:t>avalia condição:</a:t>
            </a:r>
          </a:p>
          <a:p>
            <a:pPr marL="11430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000" dirty="0" smtClean="0">
                <a:solidFill>
                  <a:schemeClr val="tx1"/>
                </a:solidFill>
              </a:rPr>
              <a:t>se </a:t>
            </a:r>
            <a:r>
              <a:rPr lang="pt-BR" altLang="pt-BR" sz="2000" dirty="0">
                <a:solidFill>
                  <a:schemeClr val="tx1"/>
                </a:solidFill>
              </a:rPr>
              <a:t>verdadeiro, </a:t>
            </a:r>
            <a:r>
              <a:rPr lang="pt-BR" altLang="pt-BR" sz="2000" b="1" dirty="0" err="1">
                <a:solidFill>
                  <a:schemeClr val="tx1"/>
                </a:solidFill>
              </a:rPr>
              <a:t>re-executa</a:t>
            </a:r>
            <a:r>
              <a:rPr lang="pt-BR" altLang="pt-BR" sz="2000" dirty="0">
                <a:solidFill>
                  <a:schemeClr val="tx1"/>
                </a:solidFill>
              </a:rPr>
              <a:t> bloco de comandos</a:t>
            </a:r>
          </a:p>
          <a:p>
            <a:pPr marL="11430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000" dirty="0" smtClean="0">
                <a:solidFill>
                  <a:schemeClr val="tx1"/>
                </a:solidFill>
              </a:rPr>
              <a:t>caso </a:t>
            </a:r>
            <a:r>
              <a:rPr lang="pt-BR" altLang="pt-BR" sz="2000" dirty="0">
                <a:solidFill>
                  <a:schemeClr val="tx1"/>
                </a:solidFill>
              </a:rPr>
              <a:t>contrário, termina o laço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200" dirty="0" smtClean="0">
                <a:solidFill>
                  <a:schemeClr val="tx1"/>
                </a:solidFill>
              </a:rPr>
              <a:t>Sua </a:t>
            </a:r>
            <a:r>
              <a:rPr lang="pt-BR" altLang="pt-BR" sz="2200" dirty="0">
                <a:solidFill>
                  <a:schemeClr val="tx1"/>
                </a:solidFill>
              </a:rPr>
              <a:t>forma geral é (sempre termina com ponto </a:t>
            </a:r>
            <a:r>
              <a:rPr lang="pt-BR" altLang="pt-BR" sz="2200" dirty="0" smtClean="0">
                <a:solidFill>
                  <a:schemeClr val="tx1"/>
                </a:solidFill>
              </a:rPr>
              <a:t>e vírgula!)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200" b="1" dirty="0" smtClean="0">
                <a:solidFill>
                  <a:schemeClr val="tx1"/>
                </a:solidFill>
              </a:rPr>
              <a:t>Sintaxe:</a:t>
            </a:r>
            <a:endParaRPr lang="pt-BR" altLang="pt-BR" sz="22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pt-BR" altLang="pt-BR" sz="2200" dirty="0">
                <a:solidFill>
                  <a:schemeClr val="tx1"/>
                </a:solidFill>
              </a:rPr>
              <a:t>do </a:t>
            </a:r>
            <a:r>
              <a:rPr lang="pt-BR" altLang="pt-BR" sz="2200" dirty="0" smtClean="0">
                <a:solidFill>
                  <a:schemeClr val="tx1"/>
                </a:solidFill>
              </a:rPr>
              <a:t/>
            </a:r>
            <a:br>
              <a:rPr lang="pt-BR" altLang="pt-BR" sz="2200" dirty="0" smtClean="0">
                <a:solidFill>
                  <a:schemeClr val="tx1"/>
                </a:solidFill>
              </a:rPr>
            </a:br>
            <a:r>
              <a:rPr lang="pt-BR" altLang="pt-BR" sz="2200" dirty="0" smtClean="0">
                <a:solidFill>
                  <a:schemeClr val="tx1"/>
                </a:solidFill>
              </a:rPr>
              <a:t>{</a:t>
            </a:r>
            <a:br>
              <a:rPr lang="pt-BR" altLang="pt-BR" sz="2200" dirty="0" smtClean="0">
                <a:solidFill>
                  <a:schemeClr val="tx1"/>
                </a:solidFill>
              </a:rPr>
            </a:br>
            <a:r>
              <a:rPr lang="pt-BR" altLang="pt-BR" sz="2200" dirty="0" smtClean="0">
                <a:solidFill>
                  <a:schemeClr val="tx1"/>
                </a:solidFill>
              </a:rPr>
              <a:t>	sequência </a:t>
            </a:r>
            <a:r>
              <a:rPr lang="pt-BR" altLang="pt-BR" sz="2200" dirty="0">
                <a:solidFill>
                  <a:schemeClr val="tx1"/>
                </a:solidFill>
              </a:rPr>
              <a:t>de comandos</a:t>
            </a:r>
            <a:r>
              <a:rPr lang="pt-BR" altLang="pt-BR" sz="2200" dirty="0" smtClean="0">
                <a:solidFill>
                  <a:schemeClr val="tx1"/>
                </a:solidFill>
              </a:rPr>
              <a:t>;</a:t>
            </a:r>
            <a:br>
              <a:rPr lang="pt-BR" altLang="pt-BR" sz="2200" dirty="0" smtClean="0">
                <a:solidFill>
                  <a:schemeClr val="tx1"/>
                </a:solidFill>
              </a:rPr>
            </a:br>
            <a:r>
              <a:rPr lang="pt-BR" altLang="pt-BR" sz="2200" dirty="0" smtClean="0">
                <a:solidFill>
                  <a:schemeClr val="tx1"/>
                </a:solidFill>
              </a:rPr>
              <a:t>} </a:t>
            </a:r>
            <a:r>
              <a:rPr lang="pt-BR" altLang="pt-BR" sz="2200" dirty="0" err="1">
                <a:solidFill>
                  <a:schemeClr val="tx1"/>
                </a:solidFill>
              </a:rPr>
              <a:t>while</a:t>
            </a:r>
            <a:r>
              <a:rPr lang="pt-BR" altLang="pt-BR" sz="2200" dirty="0">
                <a:solidFill>
                  <a:schemeClr val="tx1"/>
                </a:solidFill>
              </a:rPr>
              <a:t> (condição);</a:t>
            </a:r>
            <a:endParaRPr lang="pt-BR" altLang="pt-BR" sz="1800" b="1" dirty="0" smtClean="0">
              <a:solidFill>
                <a:srgbClr val="3B3026"/>
              </a:solidFill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01/10/2017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smtClean="0">
                <a:solidFill>
                  <a:srgbClr val="FFFFFF"/>
                </a:solidFill>
              </a:rPr>
              <a:t>Do… While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877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chemeClr val="tx1"/>
                </a:solidFill>
              </a:rPr>
              <a:t>Escreva um programa que repita uma entrada de dados até que determinada condição de saída </a:t>
            </a:r>
            <a:r>
              <a:rPr lang="pt-BR" altLang="pt-BR" sz="2200" dirty="0" smtClean="0">
                <a:solidFill>
                  <a:schemeClr val="tx1"/>
                </a:solidFill>
              </a:rPr>
              <a:t>seja atingida </a:t>
            </a:r>
            <a:r>
              <a:rPr lang="pt-BR" altLang="pt-BR" sz="2200" dirty="0">
                <a:solidFill>
                  <a:schemeClr val="tx1"/>
                </a:solidFill>
              </a:rPr>
              <a:t>e, em seguida, acumule os valores digitados.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200" dirty="0" smtClean="0">
                <a:solidFill>
                  <a:schemeClr val="tx1"/>
                </a:solidFill>
              </a:rPr>
              <a:t>Faça um menu para a realização das 4 operações matemáticas básicas. Na sequencia, solicite 2 números para realizar a operação desejada. O usuário só poderá sair do sistema digitando o caractere ‘s’ ou ‘S’.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BR" altLang="pt-BR" sz="2200" dirty="0">
              <a:solidFill>
                <a:schemeClr val="tx1"/>
              </a:solidFill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01/10/2017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smtClean="0">
                <a:solidFill>
                  <a:srgbClr val="FFFFFF"/>
                </a:solidFill>
              </a:rPr>
              <a:t>Exemplos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855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BR" altLang="pt-BR" sz="2200" dirty="0">
                <a:solidFill>
                  <a:schemeClr val="tx1"/>
                </a:solidFill>
              </a:rPr>
              <a:t>Faça um programa em Linguagem C </a:t>
            </a:r>
            <a:r>
              <a:rPr lang="pt-BR" altLang="pt-BR" sz="2200" dirty="0" smtClean="0">
                <a:solidFill>
                  <a:schemeClr val="tx1"/>
                </a:solidFill>
              </a:rPr>
              <a:t>que simule a conta bancária. As opções devem ser </a:t>
            </a:r>
          </a:p>
          <a:p>
            <a:pPr>
              <a:lnSpc>
                <a:spcPct val="120000"/>
              </a:lnSpc>
            </a:pPr>
            <a:r>
              <a:rPr lang="pt-BR" altLang="pt-BR" sz="2200" dirty="0" smtClean="0">
                <a:solidFill>
                  <a:schemeClr val="tx1"/>
                </a:solidFill>
              </a:rPr>
              <a:t>1-Saque</a:t>
            </a:r>
            <a:br>
              <a:rPr lang="pt-BR" altLang="pt-BR" sz="2200" dirty="0" smtClean="0">
                <a:solidFill>
                  <a:schemeClr val="tx1"/>
                </a:solidFill>
              </a:rPr>
            </a:br>
            <a:r>
              <a:rPr lang="pt-BR" altLang="pt-BR" sz="2200" dirty="0" smtClean="0">
                <a:solidFill>
                  <a:schemeClr val="tx1"/>
                </a:solidFill>
              </a:rPr>
              <a:t>2-Deposito </a:t>
            </a:r>
            <a:br>
              <a:rPr lang="pt-BR" altLang="pt-BR" sz="2200" dirty="0" smtClean="0">
                <a:solidFill>
                  <a:schemeClr val="tx1"/>
                </a:solidFill>
              </a:rPr>
            </a:br>
            <a:r>
              <a:rPr lang="pt-BR" altLang="pt-BR" sz="2200" dirty="0" smtClean="0">
                <a:solidFill>
                  <a:schemeClr val="tx1"/>
                </a:solidFill>
              </a:rPr>
              <a:t>3-Saldo </a:t>
            </a:r>
            <a:br>
              <a:rPr lang="pt-BR" altLang="pt-BR" sz="2200" dirty="0" smtClean="0">
                <a:solidFill>
                  <a:schemeClr val="tx1"/>
                </a:solidFill>
              </a:rPr>
            </a:br>
            <a:r>
              <a:rPr lang="pt-BR" altLang="pt-BR" sz="2200" dirty="0" smtClean="0">
                <a:solidFill>
                  <a:schemeClr val="tx1"/>
                </a:solidFill>
              </a:rPr>
              <a:t>4-Sair. </a:t>
            </a:r>
          </a:p>
          <a:p>
            <a:pPr>
              <a:lnSpc>
                <a:spcPct val="120000"/>
              </a:lnSpc>
            </a:pPr>
            <a:r>
              <a:rPr lang="pt-BR" altLang="pt-BR" sz="2200" dirty="0" smtClean="0">
                <a:solidFill>
                  <a:schemeClr val="tx1"/>
                </a:solidFill>
              </a:rPr>
              <a:t>O programa deve iniciar o saldo com R$ 3.000,00 na conta corrente. </a:t>
            </a:r>
          </a:p>
          <a:p>
            <a:pPr>
              <a:lnSpc>
                <a:spcPct val="120000"/>
              </a:lnSpc>
            </a:pPr>
            <a:r>
              <a:rPr lang="pt-BR" altLang="pt-BR" sz="2200" dirty="0" smtClean="0">
                <a:solidFill>
                  <a:schemeClr val="tx1"/>
                </a:solidFill>
              </a:rPr>
              <a:t>Exibir a mensagem “Fim do sistema” ao término do programa e o saldo remanescente. </a:t>
            </a:r>
          </a:p>
          <a:p>
            <a:pPr>
              <a:lnSpc>
                <a:spcPct val="120000"/>
              </a:lnSpc>
            </a:pPr>
            <a:r>
              <a:rPr lang="pt-BR" altLang="pt-BR" sz="2200" dirty="0" smtClean="0">
                <a:solidFill>
                  <a:schemeClr val="tx1"/>
                </a:solidFill>
              </a:rPr>
              <a:t>Caso o saldo seja negativo, exibir a mensagem: “Saldo negativo”.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pt-BR" altLang="pt-BR" sz="22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BR" altLang="pt-BR" sz="22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BR" altLang="pt-BR" sz="2200" dirty="0">
              <a:solidFill>
                <a:schemeClr val="tx1"/>
              </a:solidFill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01/10/2017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Exercícios</a:t>
            </a:r>
            <a:r>
              <a:rPr lang="en-US" dirty="0" smtClean="0">
                <a:solidFill>
                  <a:srgbClr val="FFFFFF"/>
                </a:solidFill>
              </a:rPr>
              <a:t> - 1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249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dirty="0" smtClean="0"/>
              <a:t>Fim </a:t>
            </a:r>
            <a:r>
              <a:rPr lang="pt-BR" smtClean="0"/>
              <a:t>de aula!</a:t>
            </a:r>
            <a:endParaRPr lang="pt-BR" dirty="0" smtClean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r>
              <a:rPr lang="pt-BR" sz="2400" dirty="0" smtClean="0"/>
              <a:t>“Analise </a:t>
            </a:r>
            <a:r>
              <a:rPr lang="pt-BR" sz="2400" smtClean="0"/>
              <a:t>e Programe”!</a:t>
            </a:r>
            <a:endParaRPr lang="pt-BR" sz="2400" dirty="0" smtClean="0">
              <a:solidFill>
                <a:srgbClr val="FFFFFF"/>
              </a:solidFill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D0756B-ADB2-4FA9-9935-B89993A1F5A3}" type="datetime1">
              <a:rPr lang="pt-BR" smtClean="0"/>
              <a:t>01/10/2017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Programação II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Bem-vindo ao PowerPoint</Template>
  <TotalTime>0</TotalTime>
  <Words>286</Words>
  <Application>Microsoft Office PowerPoint</Application>
  <PresentationFormat>Widescreen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Welcome to PowerPoint_TP102923943</vt:lpstr>
      <vt:lpstr>Aula 7 – Estruturas de Repetição</vt:lpstr>
      <vt:lpstr>Estrutura de Repetição - Relembrando</vt:lpstr>
      <vt:lpstr>Do ... While</vt:lpstr>
      <vt:lpstr>Comando Do… While</vt:lpstr>
      <vt:lpstr>Do… While</vt:lpstr>
      <vt:lpstr>Exemplos</vt:lpstr>
      <vt:lpstr>Exercícios - 1</vt:lpstr>
      <vt:lpstr>Fim de aula!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2014-01-27T22:35:25Z</dcterms:created>
  <dcterms:modified xsi:type="dcterms:W3CDTF">2017-10-01T19:45:16Z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