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0D6"/>
          </a:solidFill>
        </a:fill>
      </a:tcStyle>
    </a:wholeTbl>
    <a:band2H>
      <a:tcTxStyle b="def" i="def"/>
      <a:tcStyle>
        <a:tcBdr/>
        <a:fill>
          <a:solidFill>
            <a:srgbClr val="F1F0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EECD3"/>
          </a:solidFill>
        </a:fill>
      </a:tcStyle>
    </a:wholeTbl>
    <a:band2H>
      <a:tcTxStyle b="def" i="def"/>
      <a:tcStyle>
        <a:tcBdr/>
        <a:fill>
          <a:solidFill>
            <a:srgbClr val="F7F6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FD9"/>
          </a:solidFill>
        </a:fill>
      </a:tcStyle>
    </a:wholeTbl>
    <a:band2H>
      <a:tcTxStyle b="def" i="def"/>
      <a:tcStyle>
        <a:tcBdr/>
        <a:fill>
          <a:solidFill>
            <a:srgbClr val="F2F0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E2B21"/>
        </a:fontRef>
        <a:srgbClr val="2E2B2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E2B21"/>
        </a:fontRef>
        <a:srgbClr val="2E2B21"/>
      </a:tcTxStyle>
      <a:tcStyle>
        <a:tcBdr>
          <a:left>
            <a:ln w="12700" cap="flat">
              <a:noFill/>
              <a:miter lim="400000"/>
            </a:ln>
          </a:left>
          <a:right>
            <a:ln w="12700" cap="flat">
              <a:noFill/>
              <a:miter lim="400000"/>
            </a:ln>
          </a:right>
          <a:top>
            <a:ln w="50800" cap="flat">
              <a:solidFill>
                <a:srgbClr val="2E2B21"/>
              </a:solidFill>
              <a:prstDash val="solid"/>
              <a:round/>
            </a:ln>
          </a:top>
          <a:bottom>
            <a:ln w="25400" cap="flat">
              <a:solidFill>
                <a:srgbClr val="2E2B2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E2B21"/>
              </a:solidFill>
              <a:prstDash val="solid"/>
              <a:round/>
            </a:ln>
          </a:top>
          <a:bottom>
            <a:ln w="25400" cap="flat">
              <a:solidFill>
                <a:srgbClr val="2E2B2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E2B21"/>
        </a:fontRef>
        <a:srgbClr val="2E2B2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BCB"/>
          </a:solidFill>
        </a:fill>
      </a:tcStyle>
    </a:wholeTbl>
    <a:band2H>
      <a:tcTxStyle b="def" i="def"/>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E2B21"/>
          </a:solidFill>
        </a:fill>
      </a:tcStyle>
    </a:firstRow>
  </a:tblStyle>
  <a:tblStyle styleId="{2708684C-4D16-4618-839F-0558EEFCDFE6}" styleName="">
    <a:tblBg/>
    <a:wholeTbl>
      <a:tcTxStyle b="off"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solidFill>
            <a:srgbClr val="2E2B21">
              <a:alpha val="20000"/>
            </a:srgbClr>
          </a:solidFill>
        </a:fill>
      </a:tcStyle>
    </a:wholeTbl>
    <a:band2H>
      <a:tcTxStyle b="def" i="def"/>
      <a:tcStyle>
        <a:tcBdr/>
        <a:fill>
          <a:solidFill>
            <a:srgbClr val="FFFFFF"/>
          </a:solidFill>
        </a:fill>
      </a:tcStyle>
    </a:band2H>
    <a:firstCol>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solidFill>
            <a:srgbClr val="2E2B21">
              <a:alpha val="20000"/>
            </a:srgbClr>
          </a:solidFill>
        </a:fill>
      </a:tcStyle>
    </a:firstCol>
    <a:lastRow>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50800" cap="flat">
              <a:solidFill>
                <a:srgbClr val="2E2B21"/>
              </a:solidFill>
              <a:prstDash val="solid"/>
              <a:round/>
            </a:ln>
          </a:top>
          <a:bottom>
            <a:ln w="127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noFill/>
        </a:fill>
      </a:tcStyle>
    </a:lastRow>
    <a:firstRow>
      <a:tcTxStyle b="on" i="off">
        <a:fontRef idx="major">
          <a:srgbClr val="2E2B21"/>
        </a:fontRef>
        <a:srgbClr val="2E2B21"/>
      </a:tcTxStyle>
      <a:tcStyle>
        <a:tcBdr>
          <a:left>
            <a:ln w="12700" cap="flat">
              <a:solidFill>
                <a:srgbClr val="2E2B21"/>
              </a:solidFill>
              <a:prstDash val="solid"/>
              <a:round/>
            </a:ln>
          </a:left>
          <a:right>
            <a:ln w="12700" cap="flat">
              <a:solidFill>
                <a:srgbClr val="2E2B21"/>
              </a:solidFill>
              <a:prstDash val="solid"/>
              <a:round/>
            </a:ln>
          </a:right>
          <a:top>
            <a:ln w="12700" cap="flat">
              <a:solidFill>
                <a:srgbClr val="2E2B21"/>
              </a:solidFill>
              <a:prstDash val="solid"/>
              <a:round/>
            </a:ln>
          </a:top>
          <a:bottom>
            <a:ln w="25400" cap="flat">
              <a:solidFill>
                <a:srgbClr val="2E2B21"/>
              </a:solidFill>
              <a:prstDash val="solid"/>
              <a:round/>
            </a:ln>
          </a:bottom>
          <a:insideH>
            <a:ln w="12700" cap="flat">
              <a:solidFill>
                <a:srgbClr val="2E2B21"/>
              </a:solidFill>
              <a:prstDash val="solid"/>
              <a:round/>
            </a:ln>
          </a:insideH>
          <a:insideV>
            <a:ln w="12700" cap="flat">
              <a:solidFill>
                <a:srgbClr val="2E2B2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1" name="Shape 111"/>
          <p:cNvSpPr/>
          <p:nvPr>
            <p:ph type="sldImg"/>
          </p:nvPr>
        </p:nvSpPr>
        <p:spPr>
          <a:xfrm>
            <a:off x="1143000" y="685800"/>
            <a:ext cx="4572000" cy="3429000"/>
          </a:xfrm>
          <a:prstGeom prst="rect">
            <a:avLst/>
          </a:prstGeom>
        </p:spPr>
        <p:txBody>
          <a:bodyPr/>
          <a:lstStyle/>
          <a:p>
            <a:pPr/>
          </a:p>
        </p:txBody>
      </p:sp>
      <p:sp>
        <p:nvSpPr>
          <p:cNvPr id="112" name="Shape 1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solidFill>
          <a:srgbClr val="2E2B21"/>
        </a:solidFill>
        <a:latin typeface="+mj-lt"/>
        <a:ea typeface="+mj-ea"/>
        <a:cs typeface="+mj-cs"/>
        <a:sym typeface="Tw Cen MT"/>
      </a:defRPr>
    </a:lvl1pPr>
    <a:lvl2pPr indent="228600" defTabSz="457200" latinLnBrk="0">
      <a:defRPr sz="1200">
        <a:solidFill>
          <a:srgbClr val="2E2B21"/>
        </a:solidFill>
        <a:latin typeface="+mj-lt"/>
        <a:ea typeface="+mj-ea"/>
        <a:cs typeface="+mj-cs"/>
        <a:sym typeface="Tw Cen MT"/>
      </a:defRPr>
    </a:lvl2pPr>
    <a:lvl3pPr indent="457200" defTabSz="457200" latinLnBrk="0">
      <a:defRPr sz="1200">
        <a:solidFill>
          <a:srgbClr val="2E2B21"/>
        </a:solidFill>
        <a:latin typeface="+mj-lt"/>
        <a:ea typeface="+mj-ea"/>
        <a:cs typeface="+mj-cs"/>
        <a:sym typeface="Tw Cen MT"/>
      </a:defRPr>
    </a:lvl3pPr>
    <a:lvl4pPr indent="685800" defTabSz="457200" latinLnBrk="0">
      <a:defRPr sz="1200">
        <a:solidFill>
          <a:srgbClr val="2E2B21"/>
        </a:solidFill>
        <a:latin typeface="+mj-lt"/>
        <a:ea typeface="+mj-ea"/>
        <a:cs typeface="+mj-cs"/>
        <a:sym typeface="Tw Cen MT"/>
      </a:defRPr>
    </a:lvl4pPr>
    <a:lvl5pPr indent="914400" defTabSz="457200" latinLnBrk="0">
      <a:defRPr sz="1200">
        <a:solidFill>
          <a:srgbClr val="2E2B21"/>
        </a:solidFill>
        <a:latin typeface="+mj-lt"/>
        <a:ea typeface="+mj-ea"/>
        <a:cs typeface="+mj-cs"/>
        <a:sym typeface="Tw Cen MT"/>
      </a:defRPr>
    </a:lvl5pPr>
    <a:lvl6pPr indent="1143000" defTabSz="457200" latinLnBrk="0">
      <a:defRPr sz="1200">
        <a:solidFill>
          <a:srgbClr val="2E2B21"/>
        </a:solidFill>
        <a:latin typeface="+mj-lt"/>
        <a:ea typeface="+mj-ea"/>
        <a:cs typeface="+mj-cs"/>
        <a:sym typeface="Tw Cen MT"/>
      </a:defRPr>
    </a:lvl6pPr>
    <a:lvl7pPr indent="1371600" defTabSz="457200" latinLnBrk="0">
      <a:defRPr sz="1200">
        <a:solidFill>
          <a:srgbClr val="2E2B21"/>
        </a:solidFill>
        <a:latin typeface="+mj-lt"/>
        <a:ea typeface="+mj-ea"/>
        <a:cs typeface="+mj-cs"/>
        <a:sym typeface="Tw Cen MT"/>
      </a:defRPr>
    </a:lvl7pPr>
    <a:lvl8pPr indent="1600200" defTabSz="457200" latinLnBrk="0">
      <a:defRPr sz="1200">
        <a:solidFill>
          <a:srgbClr val="2E2B21"/>
        </a:solidFill>
        <a:latin typeface="+mj-lt"/>
        <a:ea typeface="+mj-ea"/>
        <a:cs typeface="+mj-cs"/>
        <a:sym typeface="Tw Cen MT"/>
      </a:defRPr>
    </a:lvl8pPr>
    <a:lvl9pPr indent="1828800" defTabSz="457200" latinLnBrk="0">
      <a:defRPr sz="1200">
        <a:solidFill>
          <a:srgbClr val="2E2B21"/>
        </a:solidFill>
        <a:latin typeface="+mj-lt"/>
        <a:ea typeface="+mj-ea"/>
        <a:cs typeface="+mj-cs"/>
        <a:sym typeface="Tw Cen MT"/>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 Id="rId3" Type="http://schemas.openxmlformats.org/officeDocument/2006/relationships/hyperlink" Target="https://computing.llnl.gov/tutorials/mpi/images/MPI_Type_struct.gif" TargetMode="External"/></Relationships>

</file>

<file path=ppt/notesSlides/_rels/notesSlide17.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 Id="rId3" Type="http://schemas.openxmlformats.org/officeDocument/2006/relationships/hyperlink" Target="https://computing.llnl.gov/tutorials/mpi/#Derived_Data_Types" TargetMode="External"/></Relationships>

</file>

<file path=ppt/notesSlides/_rels/notesSlide18.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 Id="rId3" Type="http://schemas.openxmlformats.org/officeDocument/2006/relationships/hyperlink" Target="https://stackoverflow.com/a/7867789/5692730" TargetMode="External"/></Relationships>

</file>

<file path=ppt/notesSlides/_rels/notesSlide25.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16"/>
          <p:cNvSpPr/>
          <p:nvPr>
            <p:ph type="sldImg"/>
          </p:nvPr>
        </p:nvSpPr>
        <p:spPr>
          <a:prstGeom prst="rect">
            <a:avLst/>
          </a:prstGeom>
        </p:spPr>
        <p:txBody>
          <a:bodyPr/>
          <a:lstStyle/>
          <a:p>
            <a:pPr/>
          </a:p>
        </p:txBody>
      </p:sp>
      <p:sp>
        <p:nvSpPr>
          <p:cNvPr id="117" name="Shape 117"/>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OK Hello everybody, I'm luciano laratelli and today I will be talking to you about the message passing interface, MPI, which is another method of accomplishing parallelization in software that isn't coda based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lmaaaaaooooooooo</a:t>
            </a:r>
          </a:p>
          <a:p>
            <a:pPr>
              <a:defRPr sz="1700">
                <a:solidFill>
                  <a:srgbClr val="000000"/>
                </a:solidFill>
                <a:latin typeface="+mn-lt"/>
                <a:ea typeface="+mn-ea"/>
                <a:cs typeface="+mn-cs"/>
                <a:sym typeface="Helvetica"/>
              </a:defRPr>
            </a:pPr>
            <a:r>
              <a:t>ok but yeah anyways we gotta drive the point home -- MPI_Init must be almost the first line, and MPI_Finalize must be the last one</a:t>
            </a:r>
          </a:p>
          <a:p>
            <a:pPr>
              <a:defRPr sz="1700">
                <a:solidFill>
                  <a:srgbClr val="000000"/>
                </a:solidFill>
                <a:latin typeface="+mn-lt"/>
                <a:ea typeface="+mn-ea"/>
                <a:cs typeface="+mn-cs"/>
                <a:sym typeface="Helvetica"/>
              </a:defRPr>
            </a:pPr>
            <a:r>
              <a:t>only rank 0 will actually call MPI_Init and MPI_finalize -- the others exhibit undefined behavior before MPI_Init and after MPI_Finalize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OK, maybe still a useless example but certainly one that illustrates some functions we will see used quite often -- MPI_COMM_size and MPI_Comm_rank.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Same code as last time, just showing the lack of guarantees in terms of which rank will run.</a:t>
            </a:r>
          </a:p>
          <a:p>
            <a:pPr>
              <a:defRPr sz="1700">
                <a:solidFill>
                  <a:srgbClr val="000000"/>
                </a:solidFill>
                <a:latin typeface="+mn-lt"/>
                <a:ea typeface="+mn-ea"/>
                <a:cs typeface="+mn-cs"/>
                <a:sym typeface="Helvetica"/>
              </a:defRPr>
            </a:pPr>
            <a:r>
              <a:t>Just like how we can't say in which order CUDA multiprocessors will run, we can similarly not make any guarantees about the order in which MPI ranks will execute.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Before we can talk about MPI functions, we gotta talk about MPI datatypes. These are implementation-provided macros that stand in for the generic types provided by the programming language. They exist for a few reasons: 1. C can't pass types as parameters to functions, 2. Different types have different sizes on different systems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There's generally an MPI datatype for each of the standard types in C and 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Obviously parallel computing is going to involve more complicated data structures than just single types; structs are very common and not too hard to understand so we'll be working through constructing one of our own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Image: </a:t>
            </a:r>
            <a:r>
              <a:rPr u="sng">
                <a:solidFill>
                  <a:srgbClr val="D25814"/>
                </a:solidFill>
                <a:uFill>
                  <a:solidFill>
                    <a:srgbClr val="D25814"/>
                  </a:solidFill>
                </a:uFill>
                <a:hlinkClick r:id="rId3" invalidUrl="" action="" tgtFrame="" tooltip="" history="1" highlightClick="0" endSnd="0"/>
              </a:rPr>
              <a:t>https://computing.llnl.gov/tutorials/mpi/images/MPI_Type_struct.gif</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OK so this is the most complicated example we'll be going through -- defining a struct derived type</a:t>
            </a:r>
          </a:p>
          <a:p>
            <a:pPr>
              <a:defRPr sz="1700">
                <a:solidFill>
                  <a:srgbClr val="000000"/>
                </a:solidFill>
                <a:latin typeface="+mn-lt"/>
                <a:ea typeface="+mn-ea"/>
                <a:cs typeface="+mn-cs"/>
                <a:sym typeface="Helvetica"/>
              </a:defRPr>
            </a:pPr>
            <a:r>
              <a:t>example from </a:t>
            </a:r>
            <a:r>
              <a:rPr u="sng">
                <a:solidFill>
                  <a:srgbClr val="D25814"/>
                </a:solidFill>
                <a:uFill>
                  <a:solidFill>
                    <a:srgbClr val="D25814"/>
                  </a:solidFill>
                </a:uFill>
                <a:hlinkClick r:id="rId3" invalidUrl="" action="" tgtFrame="" tooltip="" history="1" highlightClick="0" endSnd="0"/>
              </a:rPr>
              <a:t>https://computing.llnl.gov/tutorials/mpi/#Derived_Data_Types</a:t>
            </a:r>
            <a:r>
              <a:t> (under Examples: Struct Derived Data Type)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So point to point operations involve the direct communication between any two processes in the MPI communicator. We'll talk more in a little bit about what the arguments mean, but the main takeaway is that point to point operations work only if one node is sending and another node is receiving -- you can send to a node that isn't receiving and your data will never make it to the other node!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so in the parlance of MPI, sequential calls are "blocking", while asynchronous calls are "nonblocking"</a:t>
            </a:r>
          </a:p>
          <a:p>
            <a:pPr>
              <a:defRPr sz="1700">
                <a:solidFill>
                  <a:srgbClr val="000000"/>
                </a:solidFill>
                <a:latin typeface="+mn-lt"/>
                <a:ea typeface="+mn-ea"/>
                <a:cs typeface="+mn-cs"/>
                <a:sym typeface="Helvetica"/>
              </a:defRPr>
            </a:pPr>
            <a:r>
              <a:t>The I stands for "Immediate" -- the function returns immediately but the process may (probably is) still be running in the background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So for today's presentation I'd like to start with explaining what MPI is, how you can use it on your own machine (compiling, etc.) and then I'm going to run through the fundamental concepts and show examples therein. the idea is that after today's presentation you can write useful parallel programs, without being an MPI expert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here's a small example that shows blocking send and receive being used</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MPI_Send(void* buf, int count, MPI_Datatype datatype, int dest, int tag, MPI_Comm comm)</a:t>
            </a:r>
          </a:p>
          <a:p>
            <a:pPr>
              <a:defRPr sz="1700">
                <a:solidFill>
                  <a:srgbClr val="000000"/>
                </a:solidFill>
                <a:latin typeface="+mn-lt"/>
                <a:ea typeface="+mn-ea"/>
                <a:cs typeface="+mn-cs"/>
                <a:sym typeface="Helvetica"/>
              </a:defRPr>
            </a:pPr>
            <a:r>
              <a:t>MPI_Isend(void* buf, int count, MPI_Datatype datatype, int dest, int tag, MPI_Comm comm, MPI_Request *request)</a:t>
            </a:r>
          </a:p>
          <a:p>
            <a:pPr>
              <a:defRPr sz="1700">
                <a:solidFill>
                  <a:srgbClr val="000000"/>
                </a:solidFill>
                <a:latin typeface="+mn-lt"/>
                <a:ea typeface="+mn-ea"/>
                <a:cs typeface="+mn-cs"/>
                <a:sym typeface="Helvetica"/>
              </a:defRPr>
            </a:pPr>
            <a:r>
              <a:t>MPI_Recv(void* buf, int count, MPI_Datatype datatype, int source, int tag, MPI_Comm comm, MPI_Status * status)</a:t>
            </a:r>
          </a:p>
          <a:p>
            <a:pPr>
              <a:defRPr sz="1700">
                <a:solidFill>
                  <a:srgbClr val="000000"/>
                </a:solidFill>
                <a:latin typeface="+mn-lt"/>
                <a:ea typeface="+mn-ea"/>
                <a:cs typeface="+mn-cs"/>
                <a:sym typeface="Helvetica"/>
              </a:defRPr>
            </a:pPr>
            <a:r>
              <a:t>MPI_IRecv(void* buf, int count, MPI_Datatype datatype, int source, int tag, MPI_Comm comm, MPI_Request *request)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We saw parallels to these functions in CUDA a week and a half ago or so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Broadcast takes a piece of information and sends it to all of the child processes</a:t>
            </a:r>
          </a:p>
          <a:p>
            <a:pPr>
              <a:defRPr sz="1700">
                <a:solidFill>
                  <a:srgbClr val="000000"/>
                </a:solidFill>
                <a:latin typeface="+mn-lt"/>
                <a:ea typeface="+mn-ea"/>
                <a:cs typeface="+mn-cs"/>
                <a:sym typeface="Helvetica"/>
              </a:defRPr>
            </a:pPr>
            <a:r>
              <a:t>Scatter takes an array and splits it based on child process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Graphic taken from https://mpitutorial.com/tutorials/mpi-scatter-gather-and-allgather/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So, yeah, broadcast is basically just a fancy send/receive chain, but it's significantly faster -- how?</a:t>
            </a:r>
          </a:p>
          <a:p>
            <a:pPr>
              <a:defRPr sz="1700">
                <a:solidFill>
                  <a:srgbClr val="000000"/>
                </a:solidFill>
                <a:latin typeface="+mn-lt"/>
                <a:ea typeface="+mn-ea"/>
                <a:cs typeface="+mn-cs"/>
                <a:sym typeface="Helvetica"/>
              </a:defRPr>
            </a:pPr>
            <a:r>
              <a:t>Well, we have a bunch of processes! let's use them to make 🅱️ cast much faster</a:t>
            </a:r>
          </a:p>
          <a:p>
            <a:pPr>
              <a:defRPr sz="1700">
                <a:solidFill>
                  <a:srgbClr val="000000"/>
                </a:solidFill>
                <a:latin typeface="+mn-lt"/>
                <a:ea typeface="+mn-ea"/>
                <a:cs typeface="+mn-cs"/>
                <a:sym typeface="Helvetica"/>
              </a:defRPr>
            </a:pPr>
            <a:r>
              <a:t>[walk through the tree]s</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Binomial trees of order 0 to 3: Each tree has a root node with subtrees of all lower ordered binomial trees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simple broadcast example; useful for when some quantity needs to be calculated at runtime and it's either too complicated to be worth parallelizing so you let one rank handle it or if it's a trivial computation that can be handled by one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taken from </a:t>
            </a:r>
            <a:r>
              <a:rPr u="sng">
                <a:solidFill>
                  <a:srgbClr val="D25814"/>
                </a:solidFill>
                <a:uFill>
                  <a:solidFill>
                    <a:srgbClr val="D25814"/>
                  </a:solidFill>
                </a:uFill>
                <a:hlinkClick r:id="rId3" invalidUrl="" action="" tgtFrame="" tooltip="" history="1" highlightClick="0" endSnd="0"/>
              </a:rPr>
              <a:t>https://stackoverflow.com/a/7867789/5692730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Pull all data from every rank into a buffer on one rank (the 'root' rank)</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Graphic taken from https://mpitutorial.com/tutorials/mpi-scatter-gather-and-allgather/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Collective operations are called by EVERY rank; the function call specifies which node the information is coming from (in this case, it's 0)</a:t>
            </a:r>
          </a:p>
          <a:p>
            <a:pPr>
              <a:defRPr sz="1700">
                <a:solidFill>
                  <a:srgbClr val="000000"/>
                </a:solidFill>
                <a:latin typeface="+mn-lt"/>
                <a:ea typeface="+mn-ea"/>
                <a:cs typeface="+mn-cs"/>
                <a:sym typeface="Helvetica"/>
              </a:defRPr>
            </a:pPr>
            <a:r>
              <a:t>notice that local variables are allocated by every rank, but the main array is allocated and filled only by rank 0 -- this saves us some memory; regardless we're still using 2 * vecSize memory for this process</a:t>
            </a:r>
          </a:p>
          <a:p>
            <a:pPr>
              <a:defRPr sz="1700">
                <a:solidFill>
                  <a:srgbClr val="000000"/>
                </a:solidFill>
                <a:latin typeface="+mn-lt"/>
                <a:ea typeface="+mn-ea"/>
                <a:cs typeface="+mn-cs"/>
                <a:sym typeface="Helvetica"/>
              </a:defRPr>
            </a:pPr>
            <a:r>
              <a:t>This program probably isn't even all that faster than just doing it serially, given the overhead of the MPI calls-- it's mostly just to illustrate the scatter and gather calls</a:t>
            </a:r>
          </a:p>
          <a:p>
            <a:pPr>
              <a:defRPr sz="1700">
                <a:solidFill>
                  <a:srgbClr val="000000"/>
                </a:solidFill>
                <a:latin typeface="+mn-lt"/>
                <a:ea typeface="+mn-ea"/>
                <a:cs typeface="+mn-cs"/>
                <a:sym typeface="Helvetica"/>
              </a:defRPr>
            </a:pPr>
            <a:r>
              <a:t>int MPI_Scatter(const void *sendbuf, int sendcount, MPI_Datatype sendtype,</a:t>
            </a:r>
          </a:p>
          <a:p>
            <a:pPr>
              <a:defRPr sz="1700">
                <a:solidFill>
                  <a:srgbClr val="000000"/>
                </a:solidFill>
                <a:latin typeface="+mn-lt"/>
                <a:ea typeface="+mn-ea"/>
                <a:cs typeface="+mn-cs"/>
                <a:sym typeface="Helvetica"/>
              </a:defRPr>
            </a:pPr>
            <a:r>
              <a:t>               void *recvbuf, int recvcount, MPI_Datatype recvtype, int root,</a:t>
            </a:r>
          </a:p>
          <a:p>
            <a:pPr marL="40907" indent="-40907">
              <a:buClr>
                <a:schemeClr val="accent2"/>
              </a:buClr>
              <a:buSzPct val="100000"/>
              <a:buFont typeface="Tw Cen MT"/>
              <a:buChar char=" "/>
              <a:defRPr sz="1700">
                <a:solidFill>
                  <a:srgbClr val="000000"/>
                </a:solidFill>
                <a:latin typeface="+mn-lt"/>
                <a:ea typeface="+mn-ea"/>
                <a:cs typeface="+mn-cs"/>
                <a:sym typeface="Helvetica"/>
              </a:defRPr>
            </a:pPr>
            <a:r>
              <a:t>             MPI_Comm comm)</a:t>
            </a:r>
          </a:p>
          <a:p>
            <a:pPr marL="40907" indent="-40907">
              <a:buClr>
                <a:schemeClr val="accent2"/>
              </a:buClr>
              <a:buSzPct val="100000"/>
              <a:buFont typeface="Tw Cen MT"/>
              <a:buChar char=" "/>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int MPI_Gather(const void *sendbuf, int sendcount, MPI_Datatype sendtype,</a:t>
            </a:r>
          </a:p>
          <a:p>
            <a:pPr>
              <a:defRPr sz="1700">
                <a:solidFill>
                  <a:srgbClr val="000000"/>
                </a:solidFill>
                <a:latin typeface="+mn-lt"/>
                <a:ea typeface="+mn-ea"/>
                <a:cs typeface="+mn-cs"/>
                <a:sym typeface="Helvetica"/>
              </a:defRPr>
            </a:pPr>
            <a:r>
              <a:t>               void *recvbuf, int recvcount, MPI_Datatype recvtype,</a:t>
            </a:r>
          </a:p>
          <a:p>
            <a:pPr>
              <a:defRPr sz="1700">
                <a:solidFill>
                  <a:srgbClr val="000000"/>
                </a:solidFill>
                <a:latin typeface="+mn-lt"/>
                <a:ea typeface="+mn-ea"/>
                <a:cs typeface="+mn-cs"/>
                <a:sym typeface="Helvetica"/>
              </a:defRPr>
            </a:pPr>
            <a:r>
              <a:t>               int root, MPI_Comm comm)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Just like gather but every rank gathers all the information from every other rank -- no root rank is specified in the function call</a:t>
            </a:r>
          </a:p>
          <a:p>
            <a:pPr>
              <a:defRPr sz="1700">
                <a:solidFill>
                  <a:srgbClr val="000000"/>
                </a:solidFill>
                <a:latin typeface="+mn-lt"/>
                <a:ea typeface="+mn-ea"/>
                <a:cs typeface="+mn-cs"/>
                <a:sym typeface="Helvetica"/>
              </a:defRPr>
            </a:pPr>
            <a:r>
              <a:t>useful for situations where some intermediate result from a computation is needed by every rank before further computation can proceed (can imagine a situation where a calculation is running only while the whole dataset has some property, and once that property is satisfied, every rank should stop [e.g. some iterative computational physics methods for electrostatics computations])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MPI does not give a shit about virtual cores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Program may still run properly, but we want to always exit cleanly (important when we start getting to dynamically spawned processes, which mirror dynamic parallelism in CUDA)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MPI defines a method of CPU-based parallelism that involves mostly message-passing between different processes</a:t>
            </a:r>
          </a:p>
          <a:p>
            <a:pPr>
              <a:defRPr sz="1700">
                <a:solidFill>
                  <a:srgbClr val="000000"/>
                </a:solidFill>
                <a:latin typeface="+mn-lt"/>
                <a:ea typeface="+mn-ea"/>
                <a:cs typeface="+mn-cs"/>
                <a:sym typeface="Helvetica"/>
              </a:defRPr>
            </a:pPr>
            <a:r>
              <a:t>forum was formed in 1991 in austria; first implementation came only a year later</a:t>
            </a:r>
          </a:p>
          <a:p>
            <a:pPr>
              <a:defRPr sz="1700">
                <a:solidFill>
                  <a:srgbClr val="000000"/>
                </a:solidFill>
                <a:latin typeface="+mn-lt"/>
                <a:ea typeface="+mn-ea"/>
                <a:cs typeface="+mn-cs"/>
                <a:sym typeface="Helvetica"/>
              </a:defRPr>
            </a:pPr>
            <a:r>
              <a:t>collaborative effort between research, government, and industry</a:t>
            </a:r>
          </a:p>
          <a:p>
            <a:pPr>
              <a:defRPr sz="1700">
                <a:solidFill>
                  <a:srgbClr val="000000"/>
                </a:solidFill>
                <a:latin typeface="+mn-lt"/>
                <a:ea typeface="+mn-ea"/>
                <a:cs typeface="+mn-cs"/>
                <a:sym typeface="Helvetica"/>
              </a:defRPr>
            </a:pPr>
            <a:r>
              <a:t>MPI is not adopted by any official standards body (think ISO or IEEE,) but it is the de-facto standard for parallel CPU computing in every one of the top 500 supercomputers in the world, and by extension every super computer in the world</a:t>
            </a:r>
          </a:p>
          <a:p>
            <a:pPr>
              <a:defRPr sz="1700">
                <a:solidFill>
                  <a:srgbClr val="000000"/>
                </a:solidFill>
                <a:latin typeface="+mn-lt"/>
                <a:ea typeface="+mn-ea"/>
                <a:cs typeface="+mn-cs"/>
                <a:sym typeface="Helvetica"/>
              </a:defRPr>
            </a:pPr>
            <a:r>
              <a:t>MPI is fundamentally about the sending and receive of data (messages) between different parts of a large, distributed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recv will just wait... and wait... and wait forever. program doesn't finalize!</a:t>
            </a:r>
          </a:p>
          <a:p>
            <a:pPr>
              <a:defRPr sz="1700">
                <a:solidFill>
                  <a:srgbClr val="000000"/>
                </a:solidFill>
                <a:latin typeface="+mn-lt"/>
                <a:ea typeface="+mn-ea"/>
                <a:cs typeface="+mn-cs"/>
                <a:sym typeface="Helvetica"/>
              </a:defRPr>
            </a:pPr>
            <a:r>
              <a:t>of course we could use Irecv and the program wouldn't hang, but we would still never receive anything because nothing is being sent!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Shape 294"/>
          <p:cNvSpPr/>
          <p:nvPr>
            <p:ph type="sldImg"/>
          </p:nvPr>
        </p:nvSpPr>
        <p:spPr>
          <a:prstGeom prst="rect">
            <a:avLst/>
          </a:prstGeom>
        </p:spPr>
        <p:txBody>
          <a:bodyPr/>
          <a:lstStyle/>
          <a:p>
            <a:pPr/>
          </a:p>
        </p:txBody>
      </p:sp>
      <p:sp>
        <p:nvSpPr>
          <p:cNvPr id="295" name="Shape 295"/>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Similar to the previous error, we get a situation where the program hangs -- Gather is only being called by rank 0! of course we could change this behavior a little by saying "hey gather, grab from rank 1" but we still wouldn't be using gather properly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SINGLE PROGRAM MULTIPLE DATA</a:t>
            </a:r>
          </a:p>
          <a:p>
            <a:pPr>
              <a:defRPr sz="1700">
                <a:solidFill>
                  <a:srgbClr val="000000"/>
                </a:solidFill>
                <a:latin typeface="+mn-lt"/>
                <a:ea typeface="+mn-ea"/>
                <a:cs typeface="+mn-cs"/>
                <a:sym typeface="Helvetica"/>
              </a:defRPr>
            </a:pPr>
          </a:p>
          <a:p>
            <a:pPr>
              <a:defRPr sz="1700">
                <a:solidFill>
                  <a:srgbClr val="000000"/>
                </a:solidFill>
                <a:latin typeface="+mn-lt"/>
                <a:ea typeface="+mn-ea"/>
                <a:cs typeface="+mn-cs"/>
                <a:sym typeface="Helvetica"/>
              </a:defRPr>
            </a:pPr>
            <a:r>
              <a:t>From the book: </a:t>
            </a:r>
            <a:br/>
            <a:r>
              <a:t>"""Note that SPMD is not the same as SIMD (Single Instruction Multiple-Data) [Flynn 1972]. In an</a:t>
            </a:r>
          </a:p>
          <a:p>
            <a:pPr>
              <a:defRPr sz="1700">
                <a:solidFill>
                  <a:srgbClr val="000000"/>
                </a:solidFill>
                <a:latin typeface="+mn-lt"/>
                <a:ea typeface="+mn-ea"/>
                <a:cs typeface="+mn-cs"/>
                <a:sym typeface="Helvetica"/>
              </a:defRPr>
            </a:pPr>
            <a:r>
              <a:t>SPMD system, the parallel processing units execute the same program on multiple parts of the data.</a:t>
            </a:r>
          </a:p>
          <a:p>
            <a:pPr>
              <a:defRPr sz="1700">
                <a:solidFill>
                  <a:srgbClr val="000000"/>
                </a:solidFill>
                <a:latin typeface="+mn-lt"/>
                <a:ea typeface="+mn-ea"/>
                <a:cs typeface="+mn-cs"/>
                <a:sym typeface="Helvetica"/>
              </a:defRPr>
            </a:pPr>
            <a:r>
              <a:t>However, these processing units do not need to be executing the same instruction at the same time. In</a:t>
            </a:r>
          </a:p>
          <a:p>
            <a:pPr>
              <a:defRPr sz="1700">
                <a:solidFill>
                  <a:srgbClr val="000000"/>
                </a:solidFill>
                <a:latin typeface="+mn-lt"/>
                <a:ea typeface="+mn-ea"/>
                <a:cs typeface="+mn-cs"/>
                <a:sym typeface="Helvetica"/>
              </a:defRPr>
            </a:pPr>
            <a:r>
              <a:t>an SIMD system, all processing units are executing the same instruction at any instant."""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MPI-1 is universally supported. </a:t>
            </a:r>
          </a:p>
          <a:p>
            <a:pPr>
              <a:defRPr sz="1700">
                <a:solidFill>
                  <a:srgbClr val="000000"/>
                </a:solidFill>
                <a:latin typeface="+mn-lt"/>
                <a:ea typeface="+mn-ea"/>
                <a:cs typeface="+mn-cs"/>
                <a:sym typeface="Helvetica"/>
              </a:defRPr>
            </a:pPr>
            <a:r>
              <a:t>MPI-2 support is mainly being held up by the fact that common schedulers do not</a:t>
            </a:r>
            <a:r>
              <a:rPr b="1"/>
              <a:t> handle dynamic process creation easily, which is a big subset of the changes</a:t>
            </a:r>
            <a:r>
              <a:t> introduced by MPI 2</a:t>
            </a:r>
          </a:p>
          <a:p>
            <a:pPr>
              <a:defRPr sz="1700">
                <a:solidFill>
                  <a:srgbClr val="000000"/>
                </a:solidFill>
                <a:latin typeface="+mn-lt"/>
                <a:ea typeface="+mn-ea"/>
                <a:cs typeface="+mn-cs"/>
                <a:sym typeface="Helvetica"/>
              </a:defRPr>
            </a:pPr>
            <a:r>
              <a:t>MPI-3 is supported by the biggest implementations but is not in wide use among top supercomputing facilities</a:t>
            </a:r>
          </a:p>
          <a:p>
            <a:pPr>
              <a:defRPr sz="1700">
                <a:solidFill>
                  <a:srgbClr val="000000"/>
                </a:solidFill>
                <a:latin typeface="+mn-lt"/>
                <a:ea typeface="+mn-ea"/>
                <a:cs typeface="+mn-cs"/>
                <a:sym typeface="Helvetica"/>
              </a:defRPr>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3/4 available on CIRCE; boost MPI easiest to code with but hardest to compile</a:t>
            </a:r>
          </a:p>
          <a:p>
            <a:pPr>
              <a:defRPr sz="1700">
                <a:solidFill>
                  <a:srgbClr val="000000"/>
                </a:solidFill>
                <a:latin typeface="+mn-lt"/>
                <a:ea typeface="+mn-ea"/>
                <a:cs typeface="+mn-cs"/>
                <a:sym typeface="Helvetica"/>
              </a:defRPr>
            </a:pPr>
            <a:r>
              <a:t>Argonne National Labs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MPICC basically works the same way as gcc et. al; it has very few flags to avoid conflicting with the underlying compiler flags, so any flags it doesn't recognize are actually passed to the main compiler along with the MPI- specific flags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lvl1pPr>
              <a:defRPr sz="1700">
                <a:solidFill>
                  <a:srgbClr val="000000"/>
                </a:solidFill>
                <a:latin typeface="+mn-lt"/>
                <a:ea typeface="+mn-ea"/>
                <a:cs typeface="+mn-cs"/>
                <a:sym typeface="Helvetica"/>
              </a:defRPr>
            </a:lvl1pPr>
          </a:lstStyle>
          <a:p>
            <a:pPr/>
            <a:r>
              <a:t>You may also see mpirun being used in many examples -- mpirun is a non-standard script that was used by many implementations. mpiexec was added to the standard (relatively) recently, and should be preferred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defRPr sz="1700">
                <a:solidFill>
                  <a:srgbClr val="000000"/>
                </a:solidFill>
                <a:latin typeface="+mn-lt"/>
                <a:ea typeface="+mn-ea"/>
                <a:cs typeface="+mn-cs"/>
                <a:sym typeface="Helvetica"/>
              </a:defRPr>
            </a:pPr>
            <a:r>
              <a:t>The initialization of the communicator should be one of the first things the program does, though doing some things before is fine</a:t>
            </a:r>
          </a:p>
          <a:p>
            <a:pPr>
              <a:defRPr sz="1700">
                <a:solidFill>
                  <a:srgbClr val="000000"/>
                </a:solidFill>
                <a:latin typeface="+mn-lt"/>
                <a:ea typeface="+mn-ea"/>
                <a:cs typeface="+mn-cs"/>
                <a:sym typeface="Helvetica"/>
              </a:defRPr>
            </a:pPr>
            <a:r>
              <a:t>The finalization of the communicator should be as close to the last thing that happens as possible - what happens after the finalization command is called is completely undefined behavior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rgbClr val="FFFFFF"/>
        </a:solidFill>
      </p:bgPr>
    </p:bg>
    <p:spTree>
      <p:nvGrpSpPr>
        <p:cNvPr id="1" name=""/>
        <p:cNvGrpSpPr/>
        <p:nvPr/>
      </p:nvGrpSpPr>
      <p:grpSpPr>
        <a:xfrm>
          <a:off x="0" y="0"/>
          <a:ext cx="0" cy="0"/>
          <a:chOff x="0" y="0"/>
          <a:chExt cx="0" cy="0"/>
        </a:xfrm>
      </p:grpSpPr>
      <p:sp>
        <p:nvSpPr>
          <p:cNvPr id="11" name="Rectangle 6"/>
          <p:cNvSpPr/>
          <p:nvPr/>
        </p:nvSpPr>
        <p:spPr>
          <a:xfrm>
            <a:off x="0" y="-2"/>
            <a:ext cx="12192000" cy="4572003"/>
          </a:xfrm>
          <a:prstGeom prst="rect">
            <a:avLst/>
          </a:prstGeom>
          <a:solidFill>
            <a:schemeClr val="accent2"/>
          </a:solidFill>
          <a:ln w="12700">
            <a:miter lim="400000"/>
          </a:ln>
        </p:spPr>
        <p:txBody>
          <a:bodyPr lIns="45719" rIns="45719"/>
          <a:lstStyle/>
          <a:p>
            <a:pPr/>
          </a:p>
        </p:txBody>
      </p:sp>
      <p:sp>
        <p:nvSpPr>
          <p:cNvPr id="12"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3"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traight Connector 7"/>
          <p:cNvSpPr/>
          <p:nvPr/>
        </p:nvSpPr>
        <p:spPr>
          <a:xfrm flipV="1">
            <a:off x="8386842" y="5264105"/>
            <a:ext cx="1" cy="914401"/>
          </a:xfrm>
          <a:prstGeom prst="line">
            <a:avLst/>
          </a:prstGeom>
          <a:ln w="19050">
            <a:solidFill>
              <a:schemeClr val="accent2"/>
            </a:solidFill>
          </a:ln>
        </p:spPr>
        <p:txBody>
          <a:bodyPr lIns="45719" rIns="45719"/>
          <a:lstStyle/>
          <a:p>
            <a:pP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solidFill>
          <a:srgbClr val="FFFFFF"/>
        </a:solidFill>
      </p:bgPr>
    </p:bg>
    <p:spTree>
      <p:nvGrpSpPr>
        <p:cNvPr id="1" name=""/>
        <p:cNvGrpSpPr/>
        <p:nvPr/>
      </p:nvGrpSpPr>
      <p:grpSpPr>
        <a:xfrm>
          <a:off x="0" y="0"/>
          <a:ext cx="0" cy="0"/>
          <a:chOff x="0" y="0"/>
          <a:chExt cx="0" cy="0"/>
        </a:xfrm>
      </p:grpSpPr>
      <p:sp>
        <p:nvSpPr>
          <p:cNvPr id="101" name="Title Text"/>
          <p:cNvSpPr txBox="1"/>
          <p:nvPr>
            <p:ph type="title"/>
          </p:nvPr>
        </p:nvSpPr>
        <p:spPr>
          <a:xfrm>
            <a:off x="457200" y="4960137"/>
            <a:ext cx="7772400" cy="1463041"/>
          </a:xfrm>
          <a:prstGeom prst="rect">
            <a:avLst/>
          </a:prstGeom>
        </p:spPr>
        <p:txBody>
          <a:bodyPr/>
          <a:lstStyle>
            <a:lvl1pPr algn="r">
              <a:defRPr spc="200"/>
            </a:lvl1pPr>
          </a:lstStyle>
          <a:p>
            <a:pPr/>
            <a:r>
              <a:t>Title Text</a:t>
            </a:r>
          </a:p>
        </p:txBody>
      </p:sp>
      <p:sp>
        <p:nvSpPr>
          <p:cNvPr id="102" name="Picture Placeholder 2"/>
          <p:cNvSpPr/>
          <p:nvPr>
            <p:ph type="pic" idx="13"/>
          </p:nvPr>
        </p:nvSpPr>
        <p:spPr>
          <a:xfrm>
            <a:off x="0" y="-2"/>
            <a:ext cx="12188953" cy="4572001"/>
          </a:xfrm>
          <a:prstGeom prst="rect">
            <a:avLst/>
          </a:prstGeom>
        </p:spPr>
        <p:txBody>
          <a:bodyPr lIns="91439" rIns="91439">
            <a:noAutofit/>
          </a:bodyPr>
          <a:lstStyle/>
          <a:p>
            <a:pPr/>
          </a:p>
        </p:txBody>
      </p:sp>
      <p:sp>
        <p:nvSpPr>
          <p:cNvPr id="103"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104" name="Straight Connector 8"/>
          <p:cNvSpPr/>
          <p:nvPr/>
        </p:nvSpPr>
        <p:spPr>
          <a:xfrm flipV="1">
            <a:off x="8386842" y="5264105"/>
            <a:ext cx="1" cy="914401"/>
          </a:xfrm>
          <a:prstGeom prst="line">
            <a:avLst/>
          </a:prstGeom>
          <a:ln w="19050">
            <a:solidFill>
              <a:schemeClr val="accent2"/>
            </a:solidFill>
          </a:ln>
        </p:spPr>
        <p:txBody>
          <a:bodyPr lIns="45719" rIns="45719"/>
          <a:lstStyle/>
          <a:p>
            <a:pP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22"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23" name="Title Text"/>
          <p:cNvSpPr txBox="1"/>
          <p:nvPr>
            <p:ph type="title"/>
          </p:nvPr>
        </p:nvSpPr>
        <p:spPr>
          <a:xfrm>
            <a:off x="1024127" y="585216"/>
            <a:ext cx="9720073" cy="1499617"/>
          </a:xfrm>
          <a:prstGeom prst="rect">
            <a:avLst/>
          </a:prstGeom>
        </p:spPr>
        <p:txBody>
          <a:bodyPr/>
          <a:lstStyle/>
          <a:p>
            <a:pPr/>
            <a:r>
              <a:t>Title Text</a:t>
            </a:r>
          </a:p>
        </p:txBody>
      </p:sp>
      <p:sp>
        <p:nvSpPr>
          <p:cNvPr id="24" name="Body Level One…"/>
          <p:cNvSpPr txBox="1"/>
          <p:nvPr>
            <p:ph type="body" idx="1"/>
          </p:nvPr>
        </p:nvSpPr>
        <p:spPr>
          <a:xfrm>
            <a:off x="1024127" y="2286000"/>
            <a:ext cx="9720073"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0">
    <p:bg>
      <p:bgPr>
        <a:solidFill>
          <a:srgbClr val="605B4F"/>
        </a:solidFill>
      </p:bgPr>
    </p:bg>
    <p:spTree>
      <p:nvGrpSpPr>
        <p:cNvPr id="1" name=""/>
        <p:cNvGrpSpPr/>
        <p:nvPr/>
      </p:nvGrpSpPr>
      <p:grpSpPr>
        <a:xfrm>
          <a:off x="0" y="0"/>
          <a:ext cx="0" cy="0"/>
          <a:chOff x="0" y="0"/>
          <a:chExt cx="0" cy="0"/>
        </a:xfrm>
      </p:grpSpPr>
      <p:sp>
        <p:nvSpPr>
          <p:cNvPr id="32"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33" name="Title Text"/>
          <p:cNvSpPr txBox="1"/>
          <p:nvPr>
            <p:ph type="title"/>
          </p:nvPr>
        </p:nvSpPr>
        <p:spPr>
          <a:xfrm>
            <a:off x="1024127" y="585216"/>
            <a:ext cx="9720073" cy="1499617"/>
          </a:xfrm>
          <a:prstGeom prst="rect">
            <a:avLst/>
          </a:prstGeom>
        </p:spPr>
        <p:txBody>
          <a:bodyPr/>
          <a:lstStyle>
            <a:lvl1pPr>
              <a:defRPr spc="144" sz="7200">
                <a:solidFill>
                  <a:srgbClr val="FFFFFF"/>
                </a:solidFill>
              </a:defRPr>
            </a:lvl1pPr>
          </a:lstStyle>
          <a:p>
            <a:pPr/>
            <a:r>
              <a:t>Title Text</a:t>
            </a:r>
          </a:p>
        </p:txBody>
      </p:sp>
      <p:sp>
        <p:nvSpPr>
          <p:cNvPr id="34" name="Body Level One…"/>
          <p:cNvSpPr txBox="1"/>
          <p:nvPr>
            <p:ph type="body" idx="1"/>
          </p:nvPr>
        </p:nvSpPr>
        <p:spPr>
          <a:xfrm>
            <a:off x="1024127" y="2286000"/>
            <a:ext cx="9720073" cy="4023360"/>
          </a:xfrm>
          <a:prstGeom prst="rect">
            <a:avLst/>
          </a:prstGeom>
        </p:spPr>
        <p:txBody>
          <a:bodyPr/>
          <a:lstStyle>
            <a:lvl1pPr marL="89033" indent="-89033">
              <a:defRPr sz="3700">
                <a:solidFill>
                  <a:srgbClr val="FFFFFF"/>
                </a:solidFill>
              </a:defRPr>
            </a:lvl1pPr>
            <a:lvl2pPr marL="291244" indent="-163228">
              <a:defRPr sz="3700">
                <a:solidFill>
                  <a:srgbClr val="FFFFFF"/>
                </a:solidFill>
              </a:defRPr>
            </a:lvl2pPr>
            <a:lvl3pPr marL="520761" indent="-209865">
              <a:defRPr sz="3700">
                <a:solidFill>
                  <a:srgbClr val="FFFFFF"/>
                </a:solidFill>
              </a:defRPr>
            </a:lvl3pPr>
            <a:lvl4pPr marL="667065" indent="-209865">
              <a:defRPr sz="3700">
                <a:solidFill>
                  <a:srgbClr val="FFFFFF"/>
                </a:solidFill>
              </a:defRPr>
            </a:lvl4pPr>
            <a:lvl5pPr marL="849945" indent="-209865">
              <a:defRPr sz="3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FFFFFF"/>
        </a:solidFill>
      </p:bgPr>
    </p:bg>
    <p:spTree>
      <p:nvGrpSpPr>
        <p:cNvPr id="1" name=""/>
        <p:cNvGrpSpPr/>
        <p:nvPr/>
      </p:nvGrpSpPr>
      <p:grpSpPr>
        <a:xfrm>
          <a:off x="0" y="0"/>
          <a:ext cx="0" cy="0"/>
          <a:chOff x="0" y="0"/>
          <a:chExt cx="0" cy="0"/>
        </a:xfrm>
      </p:grpSpPr>
      <p:sp>
        <p:nvSpPr>
          <p:cNvPr id="42" name="Rectangle 6"/>
          <p:cNvSpPr/>
          <p:nvPr/>
        </p:nvSpPr>
        <p:spPr>
          <a:xfrm>
            <a:off x="0" y="-2"/>
            <a:ext cx="12192000" cy="4572001"/>
          </a:xfrm>
          <a:prstGeom prst="rect">
            <a:avLst/>
          </a:prstGeom>
          <a:solidFill>
            <a:schemeClr val="accent3"/>
          </a:solidFill>
          <a:ln w="12700">
            <a:miter lim="400000"/>
          </a:ln>
        </p:spPr>
        <p:txBody>
          <a:bodyPr lIns="45719" rIns="45719"/>
          <a:lstStyle/>
          <a:p>
            <a:pPr/>
          </a:p>
        </p:txBody>
      </p:sp>
      <p:sp>
        <p:nvSpPr>
          <p:cNvPr id="43" name="Title Text"/>
          <p:cNvSpPr txBox="1"/>
          <p:nvPr>
            <p:ph type="title"/>
          </p:nvPr>
        </p:nvSpPr>
        <p:spPr>
          <a:xfrm>
            <a:off x="457200" y="4960137"/>
            <a:ext cx="7772400" cy="1463041"/>
          </a:xfrm>
          <a:prstGeom prst="rect">
            <a:avLst/>
          </a:prstGeom>
        </p:spPr>
        <p:txBody>
          <a:bodyPr/>
          <a:lstStyle>
            <a:lvl1pPr algn="r">
              <a:defRPr spc="288" sz="7200"/>
            </a:lvl1pPr>
          </a:lstStyle>
          <a:p>
            <a:pPr/>
            <a:r>
              <a:t>Title Text</a:t>
            </a:r>
          </a:p>
        </p:txBody>
      </p:sp>
      <p:sp>
        <p:nvSpPr>
          <p:cNvPr id="44" name="Body Level One…"/>
          <p:cNvSpPr txBox="1"/>
          <p:nvPr>
            <p:ph type="body" sz="quarter" idx="1"/>
          </p:nvPr>
        </p:nvSpPr>
        <p:spPr>
          <a:xfrm>
            <a:off x="8610600" y="4960137"/>
            <a:ext cx="3200400" cy="1463041"/>
          </a:xfrm>
          <a:prstGeom prst="rect">
            <a:avLst/>
          </a:prstGeom>
        </p:spPr>
        <p:txBody>
          <a:bodyPr anchor="ctr"/>
          <a:lstStyle>
            <a:lvl1pPr marL="0" indent="0">
              <a:lnSpc>
                <a:spcPct val="100000"/>
              </a:lnSpc>
              <a:spcBef>
                <a:spcPts val="200"/>
              </a:spcBef>
              <a:buClrTx/>
              <a:buSzTx/>
              <a:buFontTx/>
              <a:buNone/>
              <a:defRPr sz="1800">
                <a:solidFill>
                  <a:srgbClr val="474233"/>
                </a:solidFill>
              </a:defRPr>
            </a:lvl1pPr>
            <a:lvl2pPr marL="0" indent="457200">
              <a:lnSpc>
                <a:spcPct val="100000"/>
              </a:lnSpc>
              <a:spcBef>
                <a:spcPts val="200"/>
              </a:spcBef>
              <a:buClrTx/>
              <a:buSzTx/>
              <a:buFontTx/>
              <a:buNone/>
              <a:defRPr sz="1800">
                <a:solidFill>
                  <a:srgbClr val="474233"/>
                </a:solidFill>
              </a:defRPr>
            </a:lvl2pPr>
            <a:lvl3pPr marL="0" indent="914400">
              <a:lnSpc>
                <a:spcPct val="100000"/>
              </a:lnSpc>
              <a:spcBef>
                <a:spcPts val="200"/>
              </a:spcBef>
              <a:buClrTx/>
              <a:buSzTx/>
              <a:buFontTx/>
              <a:buNone/>
              <a:defRPr sz="1800">
                <a:solidFill>
                  <a:srgbClr val="474233"/>
                </a:solidFill>
              </a:defRPr>
            </a:lvl3pPr>
            <a:lvl4pPr marL="0" indent="1371600">
              <a:lnSpc>
                <a:spcPct val="100000"/>
              </a:lnSpc>
              <a:spcBef>
                <a:spcPts val="200"/>
              </a:spcBef>
              <a:buClrTx/>
              <a:buSzTx/>
              <a:buFontTx/>
              <a:buNone/>
              <a:defRPr sz="1800">
                <a:solidFill>
                  <a:srgbClr val="474233"/>
                </a:solidFill>
              </a:defRPr>
            </a:lvl4pPr>
            <a:lvl5pPr marL="0" indent="1828800">
              <a:lnSpc>
                <a:spcPct val="100000"/>
              </a:lnSpc>
              <a:spcBef>
                <a:spcPts val="200"/>
              </a:spcBef>
              <a:buClrTx/>
              <a:buSzTx/>
              <a:buFontTx/>
              <a:buNone/>
              <a:defRPr sz="1800">
                <a:solidFill>
                  <a:srgbClr val="474233"/>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traight Connector 7"/>
          <p:cNvSpPr/>
          <p:nvPr/>
        </p:nvSpPr>
        <p:spPr>
          <a:xfrm flipV="1">
            <a:off x="8386842" y="5264105"/>
            <a:ext cx="1" cy="914401"/>
          </a:xfrm>
          <a:prstGeom prst="line">
            <a:avLst/>
          </a:prstGeom>
          <a:ln w="19050">
            <a:solidFill>
              <a:schemeClr val="accent3"/>
            </a:solidFill>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bg>
      <p:bgPr>
        <a:solidFill>
          <a:srgbClr val="FFFFFF"/>
        </a:solidFill>
      </p:bgPr>
    </p:bg>
    <p:spTree>
      <p:nvGrpSpPr>
        <p:cNvPr id="1" name=""/>
        <p:cNvGrpSpPr/>
        <p:nvPr/>
      </p:nvGrpSpPr>
      <p:grpSpPr>
        <a:xfrm>
          <a:off x="0" y="0"/>
          <a:ext cx="0" cy="0"/>
          <a:chOff x="0" y="0"/>
          <a:chExt cx="0" cy="0"/>
        </a:xfrm>
      </p:grpSpPr>
      <p:sp>
        <p:nvSpPr>
          <p:cNvPr id="53"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54" name="Title Text"/>
          <p:cNvSpPr txBox="1"/>
          <p:nvPr>
            <p:ph type="title"/>
          </p:nvPr>
        </p:nvSpPr>
        <p:spPr>
          <a:xfrm>
            <a:off x="1024127" y="585216"/>
            <a:ext cx="9720073" cy="1499617"/>
          </a:xfrm>
          <a:prstGeom prst="rect">
            <a:avLst/>
          </a:prstGeom>
        </p:spPr>
        <p:txBody>
          <a:bodyPr/>
          <a:lstStyle/>
          <a:p>
            <a:pPr/>
            <a:r>
              <a:t>Title Text</a:t>
            </a:r>
          </a:p>
        </p:txBody>
      </p:sp>
      <p:sp>
        <p:nvSpPr>
          <p:cNvPr id="55" name="Body Level One…"/>
          <p:cNvSpPr txBox="1"/>
          <p:nvPr>
            <p:ph type="body" sz="half" idx="1"/>
          </p:nvPr>
        </p:nvSpPr>
        <p:spPr>
          <a:xfrm>
            <a:off x="1024127" y="2286000"/>
            <a:ext cx="475488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bg>
      <p:bgPr>
        <a:solidFill>
          <a:srgbClr val="FFFFFF"/>
        </a:solidFill>
      </p:bgPr>
    </p:bg>
    <p:spTree>
      <p:nvGrpSpPr>
        <p:cNvPr id="1" name=""/>
        <p:cNvGrpSpPr/>
        <p:nvPr/>
      </p:nvGrpSpPr>
      <p:grpSpPr>
        <a:xfrm>
          <a:off x="0" y="0"/>
          <a:ext cx="0" cy="0"/>
          <a:chOff x="0" y="0"/>
          <a:chExt cx="0" cy="0"/>
        </a:xfrm>
      </p:grpSpPr>
      <p:sp>
        <p:nvSpPr>
          <p:cNvPr id="63"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64" name="Title Text"/>
          <p:cNvSpPr txBox="1"/>
          <p:nvPr>
            <p:ph type="title"/>
          </p:nvPr>
        </p:nvSpPr>
        <p:spPr>
          <a:xfrm>
            <a:off x="1024127" y="585216"/>
            <a:ext cx="9720073" cy="1499617"/>
          </a:xfrm>
          <a:prstGeom prst="rect">
            <a:avLst/>
          </a:prstGeom>
        </p:spPr>
        <p:txBody>
          <a:bodyPr/>
          <a:lstStyle/>
          <a:p>
            <a:pPr/>
            <a:r>
              <a:t>Title Text</a:t>
            </a:r>
          </a:p>
        </p:txBody>
      </p:sp>
      <p:sp>
        <p:nvSpPr>
          <p:cNvPr id="65" name="Body Level One…"/>
          <p:cNvSpPr txBox="1"/>
          <p:nvPr>
            <p:ph type="body" sz="quarter" idx="1"/>
          </p:nvPr>
        </p:nvSpPr>
        <p:spPr>
          <a:xfrm>
            <a:off x="1024127" y="2179635"/>
            <a:ext cx="4754881" cy="822961"/>
          </a:xfrm>
          <a:prstGeom prst="rect">
            <a:avLst/>
          </a:prstGeom>
        </p:spPr>
        <p:txBody>
          <a:bodyPr anchor="ctr"/>
          <a:lstStyle>
            <a:lvl1pPr marL="0" indent="0">
              <a:spcBef>
                <a:spcPts val="0"/>
              </a:spcBef>
              <a:buClrTx/>
              <a:buSzTx/>
              <a:buFontTx/>
              <a:buNone/>
              <a:defRPr sz="2300">
                <a:solidFill>
                  <a:srgbClr val="689C9A"/>
                </a:solidFill>
              </a:defRPr>
            </a:lvl1pPr>
            <a:lvl2pPr marL="0" indent="457200">
              <a:spcBef>
                <a:spcPts val="0"/>
              </a:spcBef>
              <a:buClrTx/>
              <a:buSzTx/>
              <a:buFontTx/>
              <a:buNone/>
              <a:defRPr sz="2300">
                <a:solidFill>
                  <a:srgbClr val="689C9A"/>
                </a:solidFill>
              </a:defRPr>
            </a:lvl2pPr>
            <a:lvl3pPr marL="0" indent="914400">
              <a:spcBef>
                <a:spcPts val="0"/>
              </a:spcBef>
              <a:buClrTx/>
              <a:buSzTx/>
              <a:buFontTx/>
              <a:buNone/>
              <a:defRPr sz="2300">
                <a:solidFill>
                  <a:srgbClr val="689C9A"/>
                </a:solidFill>
              </a:defRPr>
            </a:lvl3pPr>
            <a:lvl4pPr marL="0" indent="1371600">
              <a:spcBef>
                <a:spcPts val="0"/>
              </a:spcBef>
              <a:buClrTx/>
              <a:buSzTx/>
              <a:buFontTx/>
              <a:buNone/>
              <a:defRPr sz="2300">
                <a:solidFill>
                  <a:srgbClr val="689C9A"/>
                </a:solidFill>
              </a:defRPr>
            </a:lvl4pPr>
            <a:lvl5pPr marL="0" indent="1828800">
              <a:spcBef>
                <a:spcPts val="0"/>
              </a:spcBef>
              <a:buClrTx/>
              <a:buSzTx/>
              <a:buFontTx/>
              <a:buNone/>
              <a:defRPr sz="2300">
                <a:solidFill>
                  <a:srgbClr val="689C9A"/>
                </a:solidFill>
              </a:defRPr>
            </a:lvl5pPr>
          </a:lstStyle>
          <a:p>
            <a:pPr/>
            <a:r>
              <a:t>Body Level One</a:t>
            </a:r>
          </a:p>
          <a:p>
            <a:pPr lvl="1"/>
            <a:r>
              <a:t>Body Level Two</a:t>
            </a:r>
          </a:p>
          <a:p>
            <a:pPr lvl="2"/>
            <a:r>
              <a:t>Body Level Three</a:t>
            </a:r>
          </a:p>
          <a:p>
            <a:pPr lvl="3"/>
            <a:r>
              <a:t>Body Level Four</a:t>
            </a:r>
          </a:p>
          <a:p>
            <a:pPr lvl="4"/>
            <a:r>
              <a:t>Body Level Five</a:t>
            </a:r>
          </a:p>
        </p:txBody>
      </p:sp>
      <p:sp>
        <p:nvSpPr>
          <p:cNvPr id="66" name="Text Placeholder 4"/>
          <p:cNvSpPr/>
          <p:nvPr>
            <p:ph type="body" sz="quarter" idx="13"/>
          </p:nvPr>
        </p:nvSpPr>
        <p:spPr>
          <a:xfrm>
            <a:off x="5989320" y="2179635"/>
            <a:ext cx="4754880" cy="822961"/>
          </a:xfrm>
          <a:prstGeom prst="rect">
            <a:avLst/>
          </a:prstGeom>
        </p:spPr>
        <p:txBody>
          <a:bodyPr anchor="ctr"/>
          <a:lstStyle/>
          <a:p>
            <a:pPr marL="0" indent="0">
              <a:spcBef>
                <a:spcPts val="1800"/>
              </a:spcBef>
              <a:buClrTx/>
              <a:buSzTx/>
              <a:buFontTx/>
              <a:buNone/>
              <a:defRPr sz="2300">
                <a:solidFill>
                  <a:srgbClr val="689C9A"/>
                </a:solidFill>
              </a:defRPr>
            </a:pP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bg>
      <p:bgPr>
        <a:solidFill>
          <a:srgbClr val="FFFFFF"/>
        </a:solidFill>
      </p:bgPr>
    </p:bg>
    <p:spTree>
      <p:nvGrpSpPr>
        <p:cNvPr id="1" name=""/>
        <p:cNvGrpSpPr/>
        <p:nvPr/>
      </p:nvGrpSpPr>
      <p:grpSpPr>
        <a:xfrm>
          <a:off x="0" y="0"/>
          <a:ext cx="0" cy="0"/>
          <a:chOff x="0" y="0"/>
          <a:chExt cx="0" cy="0"/>
        </a:xfrm>
      </p:grpSpPr>
      <p:sp>
        <p:nvSpPr>
          <p:cNvPr id="74"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75" name="Title Text"/>
          <p:cNvSpPr txBox="1"/>
          <p:nvPr>
            <p:ph type="title"/>
          </p:nvPr>
        </p:nvSpPr>
        <p:spPr>
          <a:xfrm>
            <a:off x="1024127" y="585216"/>
            <a:ext cx="9720073" cy="1499617"/>
          </a:xfrm>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bg>
      <p:bgPr>
        <a:solidFill>
          <a:srgbClr val="FFFFFF"/>
        </a:solidFill>
      </p:bgPr>
    </p:bg>
    <p:spTree>
      <p:nvGrpSpPr>
        <p:cNvPr id="1" name=""/>
        <p:cNvGrpSpPr/>
        <p:nvPr/>
      </p:nvGrpSpPr>
      <p:grpSpPr>
        <a:xfrm>
          <a:off x="0" y="0"/>
          <a:ext cx="0" cy="0"/>
          <a:chOff x="0" y="0"/>
          <a:chExt cx="0" cy="0"/>
        </a:xfrm>
      </p:grpSpPr>
      <p:sp>
        <p:nvSpPr>
          <p:cNvPr id="90" name="Straight Connector 6"/>
          <p:cNvSpPr/>
          <p:nvPr/>
        </p:nvSpPr>
        <p:spPr>
          <a:xfrm flipV="1">
            <a:off x="762000" y="826323"/>
            <a:ext cx="1" cy="914401"/>
          </a:xfrm>
          <a:prstGeom prst="line">
            <a:avLst/>
          </a:prstGeom>
          <a:ln w="19050">
            <a:solidFill>
              <a:schemeClr val="accent2"/>
            </a:solidFill>
          </a:ln>
        </p:spPr>
        <p:txBody>
          <a:bodyPr lIns="45719" rIns="45719"/>
          <a:lstStyle/>
          <a:p>
            <a:pPr/>
          </a:p>
        </p:txBody>
      </p:sp>
      <p:sp>
        <p:nvSpPr>
          <p:cNvPr id="91" name="Title Text"/>
          <p:cNvSpPr txBox="1"/>
          <p:nvPr>
            <p:ph type="title"/>
          </p:nvPr>
        </p:nvSpPr>
        <p:spPr>
          <a:xfrm>
            <a:off x="1024127" y="471509"/>
            <a:ext cx="4389122" cy="1737361"/>
          </a:xfrm>
          <a:prstGeom prst="rect">
            <a:avLst/>
          </a:prstGeom>
        </p:spPr>
        <p:txBody>
          <a:bodyPr/>
          <a:lstStyle>
            <a:lvl1pPr>
              <a:defRPr sz="4000"/>
            </a:lvl1pPr>
          </a:lstStyle>
          <a:p>
            <a:pPr/>
            <a:r>
              <a:t>Title Text</a:t>
            </a:r>
          </a:p>
        </p:txBody>
      </p:sp>
      <p:sp>
        <p:nvSpPr>
          <p:cNvPr id="92" name="Body Level One…"/>
          <p:cNvSpPr txBox="1"/>
          <p:nvPr>
            <p:ph type="body" sz="half" idx="1"/>
          </p:nvPr>
        </p:nvSpPr>
        <p:spPr>
          <a:xfrm>
            <a:off x="5715000" y="822960"/>
            <a:ext cx="5678424" cy="5184648"/>
          </a:xfrm>
          <a:prstGeom prst="rect">
            <a:avLst/>
          </a:prstGeom>
        </p:spPr>
        <p:txBody>
          <a:bodyPr/>
          <a:lstStyle>
            <a:lvl1pPr>
              <a:defRPr sz="2400"/>
            </a:lvl1pPr>
            <a:lvl2pPr marL="292608" indent="-164592">
              <a:defRPr sz="2400"/>
            </a:lvl2pPr>
            <a:lvl3pPr marL="516636" indent="-205740">
              <a:defRPr sz="2400"/>
            </a:lvl3pPr>
            <a:lvl4pPr marL="662939" indent="-205739">
              <a:defRPr sz="2400"/>
            </a:lvl4pPr>
            <a:lvl5pPr marL="845819" indent="-205739">
              <a:defRPr sz="2400"/>
            </a:lvl5pPr>
          </a:lstStyle>
          <a:p>
            <a:pPr/>
            <a:r>
              <a:t>Body Level One</a:t>
            </a:r>
          </a:p>
          <a:p>
            <a:pPr lvl="1"/>
            <a:r>
              <a:t>Body Level Two</a:t>
            </a:r>
          </a:p>
          <a:p>
            <a:pPr lvl="2"/>
            <a:r>
              <a:t>Body Level Three</a:t>
            </a:r>
          </a:p>
          <a:p>
            <a:pPr lvl="3"/>
            <a:r>
              <a:t>Body Level Four</a:t>
            </a:r>
          </a:p>
          <a:p>
            <a:pPr lvl="4"/>
            <a:r>
              <a:t>Body Level Five</a:t>
            </a:r>
          </a:p>
        </p:txBody>
      </p:sp>
      <p:sp>
        <p:nvSpPr>
          <p:cNvPr id="93" name="Text Placeholder 3"/>
          <p:cNvSpPr/>
          <p:nvPr>
            <p:ph type="body" sz="quarter" idx="13"/>
          </p:nvPr>
        </p:nvSpPr>
        <p:spPr>
          <a:xfrm>
            <a:off x="1024127" y="2257506"/>
            <a:ext cx="4389122" cy="3762294"/>
          </a:xfrm>
          <a:prstGeom prst="rect">
            <a:avLst/>
          </a:prstGeom>
        </p:spPr>
        <p:txBody>
          <a:bodyPr/>
          <a:lstStyle/>
          <a:p>
            <a:pPr marL="0" indent="0">
              <a:lnSpc>
                <a:spcPct val="108000"/>
              </a:lnSpc>
              <a:spcBef>
                <a:spcPts val="600"/>
              </a:spcBef>
              <a:buClrTx/>
              <a:buSzTx/>
              <a:buFontTx/>
              <a:buNone/>
              <a:defRPr sz="1600"/>
            </a:pP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323232"/>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837333" y="6492294"/>
            <a:ext cx="244288" cy="231141"/>
          </a:xfrm>
          <a:prstGeom prst="rect">
            <a:avLst/>
          </a:prstGeom>
          <a:ln w="12700">
            <a:miter lim="400000"/>
          </a:ln>
        </p:spPr>
        <p:txBody>
          <a:bodyPr wrap="none" lIns="45719" rIns="45719" anchor="ctr">
            <a:spAutoFit/>
          </a:bodyPr>
          <a:lstStyle>
            <a:lvl1pPr>
              <a:defRPr sz="1000">
                <a:solidFill>
                  <a:srgbClr val="474233"/>
                </a:solidFill>
                <a:latin typeface="Tw Cen MT Condensed"/>
                <a:ea typeface="Tw Cen MT Condensed"/>
                <a:cs typeface="Tw Cen MT Condensed"/>
                <a:sym typeface="Tw Cen MT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1pPr>
      <a:lvl2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2pPr>
      <a:lvl3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3pPr>
      <a:lvl4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4pPr>
      <a:lvl5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5pPr>
      <a:lvl6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6pPr>
      <a:lvl7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7pPr>
      <a:lvl8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8pPr>
      <a:lvl9pPr marL="0" marR="0" indent="0" algn="l" defTabSz="914400" rtl="0" latinLnBrk="0">
        <a:lnSpc>
          <a:spcPct val="80000"/>
        </a:lnSpc>
        <a:spcBef>
          <a:spcPts val="0"/>
        </a:spcBef>
        <a:spcAft>
          <a:spcPts val="0"/>
        </a:spcAft>
        <a:buClrTx/>
        <a:buSzTx/>
        <a:buFontTx/>
        <a:buNone/>
        <a:tabLst/>
        <a:defRPr b="0" baseline="0" cap="all" i="0" spc="100" strike="noStrike" sz="5000" u="none">
          <a:solidFill>
            <a:srgbClr val="474233"/>
          </a:solidFill>
          <a:uFillTx/>
          <a:latin typeface="Tw Cen MT Condensed"/>
          <a:ea typeface="Tw Cen MT Condensed"/>
          <a:cs typeface="Tw Cen MT Condensed"/>
          <a:sym typeface="Tw Cen MT Condensed"/>
        </a:defRPr>
      </a:lvl9pPr>
    </p:titleStyle>
    <p:bodyStyle>
      <a:lvl1pPr marL="91439" marR="0" indent="-91439" algn="l" defTabSz="914400" rtl="0" latinLnBrk="0">
        <a:lnSpc>
          <a:spcPct val="90000"/>
        </a:lnSpc>
        <a:spcBef>
          <a:spcPts val="1200"/>
        </a:spcBef>
        <a:spcAft>
          <a:spcPts val="0"/>
        </a:spcAft>
        <a:buClr>
          <a:schemeClr val="accent2"/>
        </a:buClr>
        <a:buSzPct val="100000"/>
        <a:buFont typeface="Tw Cen MT"/>
        <a:buChar char=" "/>
        <a:tabLst/>
        <a:defRPr b="0" baseline="0" cap="none" i="0" spc="0" strike="noStrike" sz="2200" u="none">
          <a:solidFill>
            <a:srgbClr val="2E2B21"/>
          </a:solidFill>
          <a:uFillTx/>
          <a:latin typeface="+mj-lt"/>
          <a:ea typeface="+mj-ea"/>
          <a:cs typeface="+mj-cs"/>
          <a:sym typeface="Tw Cen MT"/>
        </a:defRPr>
      </a:lvl1pPr>
      <a:lvl2pPr marL="295655" marR="0" indent="-167639"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2pPr>
      <a:lvl3pPr marL="526433"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3pPr>
      <a:lvl4pPr marL="67273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4pPr>
      <a:lvl5pPr marL="85561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5pPr>
      <a:lvl6pPr marL="992777"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6pPr>
      <a:lvl7pPr marL="1139081"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7pPr>
      <a:lvl8pPr marL="1294529"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8pPr>
      <a:lvl9pPr marL="1440833" marR="0" indent="-215537" algn="l" defTabSz="914400" rtl="0" latinLnBrk="0">
        <a:lnSpc>
          <a:spcPct val="90000"/>
        </a:lnSpc>
        <a:spcBef>
          <a:spcPts val="1200"/>
        </a:spcBef>
        <a:spcAft>
          <a:spcPts val="0"/>
        </a:spcAft>
        <a:buClr>
          <a:schemeClr val="accent2"/>
        </a:buClr>
        <a:buSzPct val="100000"/>
        <a:buFont typeface="Tw Cen MT"/>
        <a:buChar char=""/>
        <a:tabLst/>
        <a:defRPr b="0" baseline="0" cap="none" i="0" spc="0" strike="noStrike" sz="2200" u="none">
          <a:solidFill>
            <a:srgbClr val="2E2B21"/>
          </a:solidFill>
          <a:uFillTx/>
          <a:latin typeface="+mj-lt"/>
          <a:ea typeface="+mj-ea"/>
          <a:cs typeface="+mj-cs"/>
          <a:sym typeface="Tw Cen MT"/>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1pPr>
      <a:lvl2pPr marL="0" marR="0" indent="457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2pPr>
      <a:lvl3pPr marL="0" marR="0" indent="914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3pPr>
      <a:lvl4pPr marL="0" marR="0" indent="1371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4pPr>
      <a:lvl5pPr marL="0" marR="0" indent="18288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5pPr>
      <a:lvl6pPr marL="0" marR="0" indent="22860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6pPr>
      <a:lvl7pPr marL="0" marR="0" indent="27432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7pPr>
      <a:lvl8pPr marL="0" marR="0" indent="32004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8pPr>
      <a:lvl9pPr marL="0" marR="0" indent="3657600" algn="l"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w Cen MT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zrael3000/tmpi"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computing.llnl.gov/tutorials/mpi/" TargetMode="External"/><Relationship Id="rId3" Type="http://schemas.openxmlformats.org/officeDocument/2006/relationships/hyperlink" Target="https://www.mpich.org/static/docs/v3.1/" TargetMode="External"/><Relationship Id="rId4" Type="http://schemas.openxmlformats.org/officeDocument/2006/relationships/hyperlink" Target="https://www.open-mpi.org/doc/current/" TargetMode="External"/><Relationship Id="rId5" Type="http://schemas.openxmlformats.org/officeDocument/2006/relationships/hyperlink" Target="https://mpitutorial.com/tutorials/" TargetMode="External"/><Relationship Id="rId6" Type="http://schemas.openxmlformats.org/officeDocument/2006/relationships/hyperlink" Target="https://www.open-mpi.org/faq/?category=debuggin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ctrTitle"/>
          </p:nvPr>
        </p:nvSpPr>
        <p:spPr>
          <a:xfrm>
            <a:off x="457200" y="4960137"/>
            <a:ext cx="7772400" cy="1463041"/>
          </a:xfrm>
          <a:prstGeom prst="rect">
            <a:avLst/>
          </a:prstGeom>
        </p:spPr>
        <p:txBody>
          <a:bodyPr/>
          <a:lstStyle>
            <a:lvl1pPr>
              <a:defRPr spc="288" sz="7200"/>
            </a:lvl1pPr>
          </a:lstStyle>
          <a:p>
            <a:pPr/>
            <a:r>
              <a:t>Mpi</a:t>
            </a:r>
          </a:p>
        </p:txBody>
      </p:sp>
      <p:sp>
        <p:nvSpPr>
          <p:cNvPr id="115" name="Subtitle 2"/>
          <p:cNvSpPr txBox="1"/>
          <p:nvPr>
            <p:ph type="subTitle" sz="quarter" idx="1"/>
          </p:nvPr>
        </p:nvSpPr>
        <p:spPr>
          <a:xfrm>
            <a:off x="8610600" y="4960137"/>
            <a:ext cx="3200400" cy="1463041"/>
          </a:xfrm>
          <a:prstGeom prst="rect">
            <a:avLst/>
          </a:prstGeom>
        </p:spPr>
        <p:txBody>
          <a:bodyPr/>
          <a:lstStyle/>
          <a:p>
            <a:pPr/>
            <a:r>
              <a:t>Luciano Laratelli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he mpi compiler"/>
          <p:cNvSpPr txBox="1"/>
          <p:nvPr>
            <p:ph type="title"/>
          </p:nvPr>
        </p:nvSpPr>
        <p:spPr>
          <a:prstGeom prst="rect">
            <a:avLst/>
          </a:prstGeom>
        </p:spPr>
        <p:txBody>
          <a:bodyPr/>
          <a:lstStyle/>
          <a:p>
            <a:pPr/>
            <a:r>
              <a:t>the mpi compiler</a:t>
            </a:r>
          </a:p>
        </p:txBody>
      </p:sp>
      <p:sp>
        <p:nvSpPr>
          <p:cNvPr id="157" name="Just like nvcc, MPI implementations provides compiler wrappers which compiles source code with the proper libraries:…"/>
          <p:cNvSpPr txBox="1"/>
          <p:nvPr>
            <p:ph type="body" idx="1"/>
          </p:nvPr>
        </p:nvSpPr>
        <p:spPr>
          <a:prstGeom prst="rect">
            <a:avLst/>
          </a:prstGeom>
        </p:spPr>
        <p:txBody>
          <a:bodyPr/>
          <a:lstStyle/>
          <a:p>
            <a:pPr>
              <a:buChar char="•"/>
            </a:pPr>
            <a:r>
              <a:t>Just like </a:t>
            </a:r>
            <a:r>
              <a:rPr>
                <a:latin typeface="Go Mono"/>
                <a:ea typeface="Go Mono"/>
                <a:cs typeface="Go Mono"/>
                <a:sym typeface="Go Mono"/>
              </a:rPr>
              <a:t>nvcc</a:t>
            </a:r>
            <a:r>
              <a:t>, MPI implementations provides compiler wrappers which compiles source code with the proper libraries:</a:t>
            </a:r>
          </a:p>
          <a:p>
            <a:pPr lvl="3" marL="620428" indent="-163228">
              <a:buChar char="•"/>
            </a:pPr>
            <a:r>
              <a:rPr>
                <a:latin typeface="Go Mono"/>
                <a:ea typeface="Go Mono"/>
                <a:cs typeface="Go Mono"/>
                <a:sym typeface="Go Mono"/>
              </a:rPr>
              <a:t>mpicc</a:t>
            </a:r>
            <a:r>
              <a:t>                                      (C)</a:t>
            </a:r>
          </a:p>
          <a:p>
            <a:pPr lvl="3" marL="620428" indent="-163228">
              <a:buChar char="•"/>
            </a:pPr>
            <a:r>
              <a:rPr>
                <a:latin typeface="Go Mono"/>
                <a:ea typeface="Go Mono"/>
                <a:cs typeface="Go Mono"/>
                <a:sym typeface="Go Mono"/>
              </a:rPr>
              <a:t>mpic++</a:t>
            </a:r>
            <a:r>
              <a:t>/</a:t>
            </a:r>
            <a:r>
              <a:rPr>
                <a:latin typeface="Go Mono"/>
                <a:ea typeface="Go Mono"/>
                <a:cs typeface="Go Mono"/>
                <a:sym typeface="Go Mono"/>
              </a:rPr>
              <a:t>mpicxx</a:t>
            </a:r>
            <a:r>
              <a:t>                     (C++)</a:t>
            </a:r>
          </a:p>
          <a:p>
            <a:pPr lvl="3" marL="620428" indent="-163228">
              <a:buChar char="•"/>
            </a:pPr>
            <a:r>
              <a:rPr>
                <a:latin typeface="Go Mono"/>
                <a:ea typeface="Go Mono"/>
                <a:cs typeface="Go Mono"/>
                <a:sym typeface="Go Mono"/>
              </a:rPr>
              <a:t>mpif</a:t>
            </a:r>
            <a:r>
              <a:t>/</a:t>
            </a:r>
            <a:r>
              <a:rPr>
                <a:latin typeface="Go Mono"/>
                <a:ea typeface="Go Mono"/>
                <a:cs typeface="Go Mono"/>
                <a:sym typeface="Go Mono"/>
              </a:rPr>
              <a:t>mpif90</a:t>
            </a:r>
            <a:r>
              <a:t>/</a:t>
            </a:r>
            <a:r>
              <a:rPr>
                <a:latin typeface="Go Mono"/>
                <a:ea typeface="Go Mono"/>
                <a:cs typeface="Go Mono"/>
                <a:sym typeface="Go Mono"/>
              </a:rPr>
              <a:t>mpifort</a:t>
            </a:r>
            <a:r>
              <a:t>        (Fortran)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unning mpi"/>
          <p:cNvSpPr txBox="1"/>
          <p:nvPr>
            <p:ph type="title"/>
          </p:nvPr>
        </p:nvSpPr>
        <p:spPr>
          <a:prstGeom prst="rect">
            <a:avLst/>
          </a:prstGeom>
        </p:spPr>
        <p:txBody>
          <a:bodyPr/>
          <a:lstStyle/>
          <a:p>
            <a:pPr/>
            <a:r>
              <a:t>running mpi</a:t>
            </a:r>
          </a:p>
        </p:txBody>
      </p:sp>
      <p:sp>
        <p:nvSpPr>
          <p:cNvPr id="162" name="Use mpiexec…"/>
          <p:cNvSpPr txBox="1"/>
          <p:nvPr>
            <p:ph type="body" idx="1"/>
          </p:nvPr>
        </p:nvSpPr>
        <p:spPr>
          <a:prstGeom prst="rect">
            <a:avLst/>
          </a:prstGeom>
        </p:spPr>
        <p:txBody>
          <a:bodyPr/>
          <a:lstStyle/>
          <a:p>
            <a:pPr>
              <a:buChar char="•"/>
            </a:pPr>
            <a:r>
              <a:t>Use </a:t>
            </a:r>
            <a:r>
              <a:rPr>
                <a:latin typeface="Go Mono"/>
                <a:ea typeface="Go Mono"/>
                <a:cs typeface="Go Mono"/>
                <a:sym typeface="Go Mono"/>
              </a:rPr>
              <a:t>mpiexec</a:t>
            </a:r>
          </a:p>
          <a:p>
            <a:pPr>
              <a:buChar char="•"/>
            </a:pPr>
            <a:r>
              <a:rPr>
                <a:latin typeface="Go Mono"/>
                <a:ea typeface="Go Mono"/>
                <a:cs typeface="Go Mono"/>
                <a:sym typeface="Go Mono"/>
              </a:rPr>
              <a:t>-n</a:t>
            </a:r>
            <a:r>
              <a:t> flag specifies number of processes</a:t>
            </a:r>
          </a:p>
          <a:p>
            <a:pPr marL="89033" indent="-89033">
              <a:buChar char="•"/>
              <a:defRPr sz="3600">
                <a:latin typeface="Go Mono"/>
                <a:ea typeface="Go Mono"/>
                <a:cs typeface="Go Mono"/>
                <a:sym typeface="Go Mono"/>
              </a:defRPr>
            </a:pPr>
            <a:r>
              <a:t>mpiexec -n 4 ./a.out &lt;programArgs&gt;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bugging mpi"/>
          <p:cNvSpPr txBox="1"/>
          <p:nvPr>
            <p:ph type="title"/>
          </p:nvPr>
        </p:nvSpPr>
        <p:spPr>
          <a:prstGeom prst="rect">
            <a:avLst/>
          </a:prstGeom>
        </p:spPr>
        <p:txBody>
          <a:bodyPr/>
          <a:lstStyle/>
          <a:p>
            <a:pPr lvl="1">
              <a:defRPr spc="144" sz="7200">
                <a:solidFill>
                  <a:srgbClr val="FFFFFF"/>
                </a:solidFill>
              </a:defRPr>
            </a:pPr>
            <a:r>
              <a:t>Debugging mpi</a:t>
            </a:r>
          </a:p>
        </p:txBody>
      </p:sp>
      <p:sp>
        <p:nvSpPr>
          <p:cNvPr id="167" name="gdb/lldb can be attached to MPI programs with mpiexec:…"/>
          <p:cNvSpPr txBox="1"/>
          <p:nvPr>
            <p:ph type="body" idx="1"/>
          </p:nvPr>
        </p:nvSpPr>
        <p:spPr>
          <a:xfrm>
            <a:off x="1024128" y="2298583"/>
            <a:ext cx="9720072" cy="4023361"/>
          </a:xfrm>
          <a:prstGeom prst="rect">
            <a:avLst/>
          </a:prstGeom>
        </p:spPr>
        <p:txBody>
          <a:bodyPr/>
          <a:lstStyle/>
          <a:p>
            <a:pPr>
              <a:buChar char="•"/>
            </a:pPr>
            <a:r>
              <a:t>gdb/lldb can be attached to MPI programs with </a:t>
            </a:r>
            <a:r>
              <a:rPr>
                <a:latin typeface="Go Mono"/>
                <a:ea typeface="Go Mono"/>
                <a:cs typeface="Go Mono"/>
                <a:sym typeface="Go Mono"/>
              </a:rPr>
              <a:t>mpiexec</a:t>
            </a:r>
            <a:r>
              <a:t>: </a:t>
            </a:r>
          </a:p>
          <a:p>
            <a:pPr lvl="2" marL="474124" indent="-163228">
              <a:buChar char="•"/>
              <a:defRPr sz="3500"/>
            </a:pPr>
            <a:r>
              <a:rPr>
                <a:latin typeface="Go Mono"/>
                <a:ea typeface="Go Mono"/>
                <a:cs typeface="Go Mono"/>
                <a:sym typeface="Go Mono"/>
              </a:rPr>
              <a:t>mpiexec -np 4 xterm -e gdb ./a.out</a:t>
            </a:r>
            <a:endParaRPr>
              <a:latin typeface="Go Mono"/>
              <a:ea typeface="Go Mono"/>
              <a:cs typeface="Go Mono"/>
              <a:sym typeface="Go Mono"/>
            </a:endParaRPr>
          </a:p>
          <a:p>
            <a:pPr marL="163228" indent="-163228">
              <a:buChar char="•"/>
            </a:pPr>
            <a:r>
              <a:rPr>
                <a:latin typeface="Go Mono"/>
                <a:ea typeface="Go Mono"/>
                <a:cs typeface="Go Mono"/>
                <a:sym typeface="Go Mono"/>
              </a:rPr>
              <a:t>tmux</a:t>
            </a:r>
            <a:r>
              <a:t> users can take advantage of </a:t>
            </a:r>
            <a:r>
              <a:rPr u="sng">
                <a:solidFill>
                  <a:srgbClr val="D25814"/>
                </a:solidFill>
                <a:uFill>
                  <a:solidFill>
                    <a:srgbClr val="D25814"/>
                  </a:solidFill>
                </a:uFill>
                <a:latin typeface="Go Mono"/>
                <a:ea typeface="Go Mono"/>
                <a:cs typeface="Go Mono"/>
                <a:sym typeface="Go Mono"/>
                <a:hlinkClick r:id="rId2" invalidUrl="" action="" tgtFrame="" tooltip="" history="1" highlightClick="0" endSnd="0"/>
              </a:rPr>
              <a:t>tmpi</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undamentals: Communicators"/>
          <p:cNvSpPr txBox="1"/>
          <p:nvPr>
            <p:ph type="title"/>
          </p:nvPr>
        </p:nvSpPr>
        <p:spPr>
          <a:prstGeom prst="rect">
            <a:avLst/>
          </a:prstGeom>
        </p:spPr>
        <p:txBody>
          <a:bodyPr/>
          <a:lstStyle>
            <a:lvl1pPr defTabSz="704087">
              <a:defRPr spc="221" sz="5544"/>
            </a:lvl1pPr>
          </a:lstStyle>
          <a:p>
            <a:pPr/>
            <a:r>
              <a:t>Fundamentals: Communicators</a:t>
            </a:r>
          </a:p>
        </p:txBody>
      </p:sp>
      <p:sp>
        <p:nvSpPr>
          <p:cNvPr id="170"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communicators"/>
          <p:cNvSpPr txBox="1"/>
          <p:nvPr>
            <p:ph type="title"/>
          </p:nvPr>
        </p:nvSpPr>
        <p:spPr>
          <a:prstGeom prst="rect">
            <a:avLst/>
          </a:prstGeom>
        </p:spPr>
        <p:txBody>
          <a:bodyPr/>
          <a:lstStyle/>
          <a:p>
            <a:pPr/>
            <a:r>
              <a:t>communicators</a:t>
            </a:r>
          </a:p>
        </p:txBody>
      </p:sp>
      <p:sp>
        <p:nvSpPr>
          <p:cNvPr id="173" name="A communicator is an object containing every MPI process -- it handles communication between processes…"/>
          <p:cNvSpPr txBox="1"/>
          <p:nvPr>
            <p:ph type="body" idx="1"/>
          </p:nvPr>
        </p:nvSpPr>
        <p:spPr>
          <a:xfrm>
            <a:off x="1024127" y="2298700"/>
            <a:ext cx="9720073" cy="4023360"/>
          </a:xfrm>
          <a:prstGeom prst="rect">
            <a:avLst/>
          </a:prstGeom>
        </p:spPr>
        <p:txBody>
          <a:bodyPr/>
          <a:lstStyle/>
          <a:p>
            <a:pPr marL="85472" indent="-85472" defTabSz="877823">
              <a:spcBef>
                <a:spcPts val="1100"/>
              </a:spcBef>
              <a:buChar char="•"/>
              <a:defRPr sz="3552"/>
            </a:pPr>
            <a:r>
              <a:t>A communicator is an object containing every MPI process -- it handles communication between processes</a:t>
            </a:r>
          </a:p>
          <a:p>
            <a:pPr marL="85472" indent="-85472" defTabSz="877823">
              <a:spcBef>
                <a:spcPts val="1100"/>
              </a:spcBef>
              <a:buChar char="•"/>
              <a:defRPr sz="3552"/>
            </a:pPr>
            <a:r>
              <a:t>Each process in a communicator is numbered -- this is called the process' </a:t>
            </a:r>
            <a:r>
              <a:rPr i="1"/>
              <a:t>rank </a:t>
            </a:r>
            <a:endParaRPr i="1"/>
          </a:p>
          <a:p>
            <a:pPr marL="85472" indent="-85472" defTabSz="877823">
              <a:spcBef>
                <a:spcPts val="1100"/>
              </a:spcBef>
              <a:buChar char="•"/>
              <a:defRPr sz="3552"/>
            </a:pPr>
            <a:r>
              <a:t>Default communicator (</a:t>
            </a:r>
            <a:r>
              <a:rPr>
                <a:latin typeface="Go Mono for Powerline"/>
                <a:ea typeface="Go Mono for Powerline"/>
                <a:cs typeface="Go Mono for Powerline"/>
                <a:sym typeface="Go Mono for Powerline"/>
              </a:rPr>
              <a:t>MPI_COMM_WORLD</a:t>
            </a:r>
            <a:r>
              <a:t>) fine for many use cases, but user can create communicators at runtime as needed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include &lt;mpi.h&gt;…"/>
          <p:cNvSpPr txBox="1"/>
          <p:nvPr/>
        </p:nvSpPr>
        <p:spPr>
          <a:xfrm>
            <a:off x="2804903" y="621030"/>
            <a:ext cx="6582195" cy="5615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BCE399"/>
                </a:solidFill>
                <a:latin typeface="Go Mono for Powerline"/>
                <a:ea typeface="Go Mono for Powerline"/>
                <a:cs typeface="Go Mono for Powerline"/>
                <a:sym typeface="Go Mono for Powerline"/>
              </a:defRPr>
            </a:pPr>
            <a:r>
              <a:t>#include &lt;mpi.h&gt;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ACB8"/>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500">
                <a:solidFill>
                  <a:srgbClr val="30F900"/>
                </a:solidFill>
                <a:latin typeface="Go Mono for Powerline"/>
                <a:ea typeface="Go Mono for Powerline"/>
                <a:cs typeface="Go Mono for Powerline"/>
                <a:sym typeface="Go Mono for Powerline"/>
              </a:defRPr>
            </a:pPr>
            <a:r>
              <a:rPr>
                <a:solidFill>
                  <a:srgbClr val="000000"/>
                </a:solidFill>
              </a:rPr>
              <a:t>  </a:t>
            </a:r>
            <a:r>
              <a:t>//ALL OTHER MPI CALLS GO HERE</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MPI_Finalize</a:t>
            </a:r>
            <a:r>
              <a:rPr>
                <a:solidFill>
                  <a:srgbClr val="FF39D6"/>
                </a:solidFill>
              </a:rPr>
              <a:t>();</a:t>
            </a:r>
            <a:endParaRPr>
              <a:solidFill>
                <a:srgbClr val="000000"/>
              </a:solidFill>
            </a:endParaRPr>
          </a:p>
          <a:p>
            <a:pPr>
              <a:defRPr sz="2500">
                <a:solidFill>
                  <a:srgbClr val="FF39D6"/>
                </a:solidFill>
                <a:latin typeface="Go Mono for Powerline"/>
                <a:ea typeface="Go Mono for Powerline"/>
                <a:cs typeface="Go Mono for Powerline"/>
                <a:sym typeface="Go Mono for Powerline"/>
              </a:defRPr>
            </a:pPr>
            <a: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a:p>
            <a:pPr>
              <a:defRPr sz="2500">
                <a:solidFill>
                  <a:srgbClr val="000000"/>
                </a:solidFill>
                <a:latin typeface="Go Mono for Powerline"/>
                <a:ea typeface="Go Mono for Powerline"/>
                <a:cs typeface="Go Mono for Powerline"/>
                <a:sym typeface="Go Mono for Powerline"/>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de &lt;mpi.h&gt;…"/>
          <p:cNvSpPr txBox="1"/>
          <p:nvPr/>
        </p:nvSpPr>
        <p:spPr>
          <a:xfrm>
            <a:off x="327999" y="68580"/>
            <a:ext cx="11536002" cy="672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500">
                <a:solidFill>
                  <a:srgbClr val="BCE399"/>
                </a:solidFill>
                <a:latin typeface="Go Mono for Powerline"/>
                <a:ea typeface="Go Mono for Powerline"/>
                <a:cs typeface="Go Mono for Powerline"/>
                <a:sym typeface="Go Mono for Powerline"/>
              </a:defRPr>
            </a:pPr>
            <a:r>
              <a:t>#include &lt;mpi.h&gt;</a:t>
            </a:r>
            <a:endParaRPr>
              <a:solidFill>
                <a:srgbClr val="000000"/>
              </a:solidFill>
            </a:endParaRPr>
          </a:p>
          <a:p>
            <a:pPr>
              <a:defRPr sz="2500">
                <a:solidFill>
                  <a:srgbClr val="BCE399"/>
                </a:solidFill>
                <a:latin typeface="Go Mono for Powerline"/>
                <a:ea typeface="Go Mono for Powerline"/>
                <a:cs typeface="Go Mono for Powerline"/>
                <a:sym typeface="Go Mono for Powerline"/>
              </a:defRPr>
            </a:pPr>
            <a:r>
              <a:t>#include &lt;stdio.h&gt;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ACB8"/>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t>worldSize</a:t>
            </a:r>
            <a:r>
              <a:rPr>
                <a:solidFill>
                  <a:srgbClr val="FF39D6"/>
                </a:solidFill>
              </a:rPr>
              <a:t>;</a:t>
            </a:r>
            <a:endParaRPr>
              <a:solidFill>
                <a:srgbClr val="000000"/>
              </a:solidFill>
            </a:endParaR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MPI_Comm_size</a:t>
            </a:r>
            <a:r>
              <a:rPr>
                <a:solidFill>
                  <a:srgbClr val="FF39D6"/>
                </a:solidFill>
              </a:rPr>
              <a:t>(</a:t>
            </a:r>
            <a:r>
              <a:t>MPI_COMM_WORLD</a:t>
            </a:r>
            <a:r>
              <a:rPr>
                <a:solidFill>
                  <a:srgbClr val="FF39D6"/>
                </a:solidFill>
              </a:rPr>
              <a:t>, &amp;</a:t>
            </a:r>
            <a:r>
              <a:t>worldSize</a:t>
            </a:r>
            <a:r>
              <a:rPr>
                <a:solidFill>
                  <a:srgbClr val="FF39D6"/>
                </a:solidFill>
              </a:rPr>
              <a:t>);</a:t>
            </a:r>
            <a:endParaRPr>
              <a:solidFill>
                <a:srgbClr val="000000"/>
              </a:solidFill>
            </a:endParaRPr>
          </a:p>
          <a:p>
            <a:pPr>
              <a:defRPr sz="2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500">
                <a:solidFill>
                  <a:srgbClr val="000000"/>
                </a:solidFill>
                <a:latin typeface="Go Mono for Powerline"/>
                <a:ea typeface="Go Mono for Powerline"/>
                <a:cs typeface="Go Mono for Powerline"/>
                <a:sym typeface="Go Mono for Powerline"/>
              </a:defRPr>
            </a:pPr>
          </a:p>
          <a:p>
            <a:pPr>
              <a:defRPr sz="2500">
                <a:solidFill>
                  <a:srgbClr val="FFFC89"/>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printf</a:t>
            </a:r>
            <a:r>
              <a:rPr>
                <a:solidFill>
                  <a:srgbClr val="FF39D6"/>
                </a:solidFill>
              </a:rPr>
              <a:t>(</a:t>
            </a:r>
            <a:r>
              <a:t>"Hello from rank %d out of %d processors</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worldSize</a:t>
            </a:r>
            <a:r>
              <a:rPr>
                <a:solidFill>
                  <a:srgbClr val="FF39D6"/>
                </a:solidFill>
              </a:rPr>
              <a:t>);</a:t>
            </a:r>
            <a:endParaRPr>
              <a:solidFill>
                <a:srgbClr val="000000"/>
              </a:solidFill>
            </a:endParaRPr>
          </a:p>
          <a:p>
            <a:pPr>
              <a:defRPr sz="2500">
                <a:solidFill>
                  <a:srgbClr val="FFACB8"/>
                </a:solidFill>
                <a:latin typeface="Go Mono for Powerline"/>
                <a:ea typeface="Go Mono for Powerline"/>
                <a:cs typeface="Go Mono for Powerline"/>
                <a:sym typeface="Go Mono for Powerline"/>
              </a:defRPr>
            </a:pPr>
          </a:p>
          <a:p>
            <a:pPr>
              <a:defRPr sz="2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MPI_Finalize();</a:t>
            </a:r>
            <a:endParaRPr>
              <a:solidFill>
                <a:srgbClr val="000000"/>
              </a:solidFill>
            </a:endParaRPr>
          </a:p>
          <a:p>
            <a:pPr>
              <a:defRPr sz="2500">
                <a:solidFill>
                  <a:srgbClr val="FF39D6"/>
                </a:solidFill>
                <a:latin typeface="Go Mono for Powerline"/>
                <a:ea typeface="Go Mono for Powerline"/>
                <a:cs typeface="Go Mono for Powerline"/>
                <a:sym typeface="Go Mono for Powerline"/>
              </a:defRPr>
            </a:pPr>
            <a:r>
              <a:t>}</a:t>
            </a:r>
            <a:endParaRPr>
              <a:solidFill>
                <a:srgbClr val="000000"/>
              </a:solidFill>
            </a:endParaRPr>
          </a:p>
        </p:txBody>
      </p:sp>
      <p:pic>
        <p:nvPicPr>
          <p:cNvPr id="182" name="Screen Shot 2019-07-12 at 12.46.07 PM.png" descr="Screen Shot 2019-07-12 at 12.46.07 PM.png"/>
          <p:cNvPicPr>
            <a:picLocks noChangeAspect="1"/>
          </p:cNvPicPr>
          <p:nvPr/>
        </p:nvPicPr>
        <p:blipFill>
          <a:blip r:embed="rId3">
            <a:extLst/>
          </a:blip>
          <a:stretch>
            <a:fillRect/>
          </a:stretch>
        </p:blipFill>
        <p:spPr>
          <a:xfrm>
            <a:off x="7274197" y="451497"/>
            <a:ext cx="4898071" cy="168711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Screenshot 2019-07-14 22.14.34.png" descr="Screenshot 2019-07-14 22.14.34.png"/>
          <p:cNvPicPr>
            <a:picLocks noChangeAspect="1"/>
          </p:cNvPicPr>
          <p:nvPr/>
        </p:nvPicPr>
        <p:blipFill>
          <a:blip r:embed="rId3">
            <a:extLst/>
          </a:blip>
          <a:stretch>
            <a:fillRect/>
          </a:stretch>
        </p:blipFill>
        <p:spPr>
          <a:xfrm>
            <a:off x="3492487" y="239030"/>
            <a:ext cx="5207026" cy="637994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undamentals:…"/>
          <p:cNvSpPr txBox="1"/>
          <p:nvPr>
            <p:ph type="title"/>
          </p:nvPr>
        </p:nvSpPr>
        <p:spPr>
          <a:prstGeom prst="rect">
            <a:avLst/>
          </a:prstGeom>
        </p:spPr>
        <p:txBody>
          <a:bodyPr/>
          <a:lstStyle/>
          <a:p>
            <a:pPr defTabSz="704087">
              <a:defRPr spc="221" sz="5544"/>
            </a:pPr>
            <a:r>
              <a:t>Fundamentals: </a:t>
            </a:r>
          </a:p>
          <a:p>
            <a:pPr defTabSz="704087">
              <a:defRPr spc="221" sz="5544"/>
            </a:pPr>
            <a:r>
              <a:t>Mpi datatypes</a:t>
            </a:r>
          </a:p>
        </p:txBody>
      </p:sp>
      <p:sp>
        <p:nvSpPr>
          <p:cNvPr id="191"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mpi datatypes"/>
          <p:cNvSpPr txBox="1"/>
          <p:nvPr>
            <p:ph type="title"/>
          </p:nvPr>
        </p:nvSpPr>
        <p:spPr>
          <a:prstGeom prst="rect">
            <a:avLst/>
          </a:prstGeom>
        </p:spPr>
        <p:txBody>
          <a:bodyPr/>
          <a:lstStyle/>
          <a:p>
            <a:pPr lvl="1">
              <a:defRPr spc="144" sz="7200">
                <a:solidFill>
                  <a:srgbClr val="FFFFFF"/>
                </a:solidFill>
              </a:defRPr>
            </a:pPr>
            <a:r>
              <a:t>mpi datatypes</a:t>
            </a:r>
          </a:p>
        </p:txBody>
      </p:sp>
      <p:sp>
        <p:nvSpPr>
          <p:cNvPr id="194" name="MPI datatypes are implementation-provided macros…"/>
          <p:cNvSpPr txBox="1"/>
          <p:nvPr>
            <p:ph type="body" idx="1"/>
          </p:nvPr>
        </p:nvSpPr>
        <p:spPr>
          <a:prstGeom prst="rect">
            <a:avLst/>
          </a:prstGeom>
        </p:spPr>
        <p:txBody>
          <a:bodyPr/>
          <a:lstStyle/>
          <a:p>
            <a:pPr>
              <a:buChar char="•"/>
            </a:pPr>
            <a:r>
              <a:t>MPI datatypes are implementation-provided macros</a:t>
            </a:r>
          </a:p>
          <a:p>
            <a:pPr>
              <a:buChar char="•"/>
            </a:pPr>
            <a:r>
              <a:t>They denote the type of data that is being handled by an MPI function when it is called</a:t>
            </a:r>
          </a:p>
          <a:p>
            <a:pPr>
              <a:buChar char="•"/>
            </a:pPr>
            <a:r>
              <a:t>User can define custom datatypes at runtime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ectangle 7"/>
          <p:cNvSpPr/>
          <p:nvPr/>
        </p:nvSpPr>
        <p:spPr>
          <a:xfrm>
            <a:off x="327546" y="321732"/>
            <a:ext cx="9097524" cy="6148972"/>
          </a:xfrm>
          <a:prstGeom prst="rect">
            <a:avLst/>
          </a:prstGeom>
          <a:solidFill>
            <a:srgbClr val="689C9A"/>
          </a:solidFill>
          <a:ln w="12700">
            <a:miter lim="400000"/>
          </a:ln>
        </p:spPr>
        <p:txBody>
          <a:bodyPr lIns="45719" rIns="45719" anchor="ctr"/>
          <a:lstStyle/>
          <a:p>
            <a:pPr algn="ctr">
              <a:defRPr>
                <a:solidFill>
                  <a:srgbClr val="FFFFFF"/>
                </a:solidFill>
              </a:defRPr>
            </a:pPr>
          </a:p>
        </p:txBody>
      </p:sp>
      <p:sp>
        <p:nvSpPr>
          <p:cNvPr id="120" name="Title 1"/>
          <p:cNvSpPr txBox="1"/>
          <p:nvPr>
            <p:ph type="title"/>
          </p:nvPr>
        </p:nvSpPr>
        <p:spPr>
          <a:xfrm>
            <a:off x="1024128" y="585216"/>
            <a:ext cx="8069096" cy="1499617"/>
          </a:xfrm>
          <a:prstGeom prst="rect">
            <a:avLst/>
          </a:prstGeom>
        </p:spPr>
        <p:txBody>
          <a:bodyPr/>
          <a:lstStyle>
            <a:lvl1pPr defTabSz="813816">
              <a:defRPr spc="128" sz="6408">
                <a:solidFill>
                  <a:srgbClr val="FFFFFF"/>
                </a:solidFill>
              </a:defRPr>
            </a:lvl1pPr>
          </a:lstStyle>
          <a:p>
            <a:pPr/>
            <a:r>
              <a:t>Presentation goals</a:t>
            </a:r>
          </a:p>
        </p:txBody>
      </p:sp>
      <p:sp>
        <p:nvSpPr>
          <p:cNvPr id="121" name="Straight Connector 9"/>
          <p:cNvSpPr/>
          <p:nvPr/>
        </p:nvSpPr>
        <p:spPr>
          <a:xfrm flipV="1">
            <a:off x="762000" y="826323"/>
            <a:ext cx="1" cy="914401"/>
          </a:xfrm>
          <a:prstGeom prst="line">
            <a:avLst/>
          </a:prstGeom>
          <a:ln w="19050">
            <a:solidFill>
              <a:srgbClr val="EEEDE5"/>
            </a:solidFill>
          </a:ln>
        </p:spPr>
        <p:txBody>
          <a:bodyPr lIns="45719" rIns="45719"/>
          <a:lstStyle/>
          <a:p>
            <a:pPr/>
          </a:p>
        </p:txBody>
      </p:sp>
      <p:sp>
        <p:nvSpPr>
          <p:cNvPr id="122" name="Content Placeholder 2"/>
          <p:cNvSpPr txBox="1"/>
          <p:nvPr>
            <p:ph type="body" sz="half" idx="1"/>
          </p:nvPr>
        </p:nvSpPr>
        <p:spPr>
          <a:xfrm>
            <a:off x="1024128" y="2286000"/>
            <a:ext cx="8074153" cy="3862972"/>
          </a:xfrm>
          <a:prstGeom prst="rect">
            <a:avLst/>
          </a:prstGeom>
        </p:spPr>
        <p:txBody>
          <a:bodyPr/>
          <a:lstStyle/>
          <a:p>
            <a:pPr marL="742950" indent="-742950">
              <a:buFontTx/>
              <a:buAutoNum type="arabicPeriod" startAt="1"/>
              <a:defRPr sz="3800">
                <a:solidFill>
                  <a:srgbClr val="FFFFFF"/>
                </a:solidFill>
              </a:defRPr>
            </a:pPr>
            <a:r>
              <a:t>Explaining what MPI is </a:t>
            </a:r>
          </a:p>
          <a:p>
            <a:pPr marL="742950" indent="-742950">
              <a:buFontTx/>
              <a:buAutoNum type="arabicPeriod" startAt="1"/>
              <a:defRPr sz="3800">
                <a:solidFill>
                  <a:srgbClr val="FFFFFF"/>
                </a:solidFill>
              </a:defRPr>
            </a:pPr>
            <a:r>
              <a:t>Overview of fundamental concepts </a:t>
            </a:r>
          </a:p>
          <a:p>
            <a:pPr marL="742950" indent="-742950">
              <a:buFontTx/>
              <a:buAutoNum type="arabicPeriod" startAt="1"/>
              <a:defRPr sz="3800">
                <a:solidFill>
                  <a:srgbClr val="FFFFFF"/>
                </a:solidFill>
              </a:defRPr>
            </a:pPr>
            <a:r>
              <a:t>Installing, compiling, and running MPI</a:t>
            </a:r>
          </a:p>
          <a:p>
            <a:pPr marL="742950" indent="-742950">
              <a:buFontTx/>
              <a:buAutoNum type="arabicPeriod" startAt="1"/>
              <a:defRPr sz="3800">
                <a:solidFill>
                  <a:srgbClr val="FFFFFF"/>
                </a:solidFill>
              </a:defRPr>
            </a:pPr>
            <a:r>
              <a:t>Code samples</a:t>
            </a:r>
          </a:p>
        </p:txBody>
      </p:sp>
      <p:sp>
        <p:nvSpPr>
          <p:cNvPr id="123" name="Rectangle 11"/>
          <p:cNvSpPr/>
          <p:nvPr/>
        </p:nvSpPr>
        <p:spPr>
          <a:xfrm>
            <a:off x="9583348" y="325600"/>
            <a:ext cx="2286921" cy="6145105"/>
          </a:xfrm>
          <a:prstGeom prst="rect">
            <a:avLst/>
          </a:prstGeom>
          <a:solidFill>
            <a:schemeClr val="accent1">
              <a:alpha val="60000"/>
            </a:schemeClr>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why do mpi datatypes exist?"/>
          <p:cNvSpPr txBox="1"/>
          <p:nvPr>
            <p:ph type="title"/>
          </p:nvPr>
        </p:nvSpPr>
        <p:spPr>
          <a:prstGeom prst="rect">
            <a:avLst/>
          </a:prstGeom>
        </p:spPr>
        <p:txBody>
          <a:bodyPr/>
          <a:lstStyle>
            <a:lvl1pPr defTabSz="713231">
              <a:defRPr spc="112" sz="5615"/>
            </a:lvl1pPr>
          </a:lstStyle>
          <a:p>
            <a:pPr/>
            <a:r>
              <a:t>why do mpi datatypes exist?</a:t>
            </a:r>
          </a:p>
        </p:txBody>
      </p:sp>
      <p:sp>
        <p:nvSpPr>
          <p:cNvPr id="199" name="Nodes can be split between machines with different architectures…"/>
          <p:cNvSpPr txBox="1"/>
          <p:nvPr>
            <p:ph type="body" idx="1"/>
          </p:nvPr>
        </p:nvSpPr>
        <p:spPr>
          <a:prstGeom prst="rect">
            <a:avLst/>
          </a:prstGeom>
        </p:spPr>
        <p:txBody>
          <a:bodyPr/>
          <a:lstStyle/>
          <a:p>
            <a:pPr>
              <a:buChar char="•"/>
            </a:pPr>
            <a:r>
              <a:t>Nodes can be split between machines with different architectures</a:t>
            </a:r>
          </a:p>
          <a:p>
            <a:pPr>
              <a:buChar char="•"/>
            </a:pPr>
            <a:r>
              <a:t>MPI functions are designed to know what they are working with</a:t>
            </a:r>
          </a:p>
          <a:p>
            <a:pPr>
              <a:buChar char="•"/>
            </a:pPr>
            <a:r>
              <a:t>Allows for implementation to deal with type details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common mpi datatypes"/>
          <p:cNvSpPr txBox="1"/>
          <p:nvPr>
            <p:ph type="title"/>
          </p:nvPr>
        </p:nvSpPr>
        <p:spPr>
          <a:prstGeom prst="rect">
            <a:avLst/>
          </a:prstGeom>
        </p:spPr>
        <p:txBody>
          <a:bodyPr/>
          <a:lstStyle>
            <a:lvl1pPr defTabSz="850391">
              <a:defRPr spc="133" sz="6696"/>
            </a:lvl1pPr>
          </a:lstStyle>
          <a:p>
            <a:pPr/>
            <a:r>
              <a:t>common mpi datatypes</a:t>
            </a:r>
          </a:p>
        </p:txBody>
      </p:sp>
      <p:graphicFrame>
        <p:nvGraphicFramePr>
          <p:cNvPr id="202" name="Table"/>
          <p:cNvGraphicFramePr/>
          <p:nvPr/>
        </p:nvGraphicFramePr>
        <p:xfrm>
          <a:off x="3643841" y="2472952"/>
          <a:ext cx="4917018" cy="3840238"/>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452158"/>
                <a:gridCol w="2452158"/>
              </a:tblGrid>
              <a:tr h="637922">
                <a:tc>
                  <a:txBody>
                    <a:bodyPr/>
                    <a:lstStyle/>
                    <a:p>
                      <a:pPr algn="ctr" defTabSz="914400">
                        <a:defRPr sz="1800">
                          <a:solidFill>
                            <a:srgbClr val="000000"/>
                          </a:solidFill>
                        </a:defRPr>
                      </a:pPr>
                      <a:r>
                        <a:rPr b="1">
                          <a:solidFill>
                            <a:srgbClr val="2E2B21"/>
                          </a:solidFill>
                          <a:sym typeface="Tw Cen MT"/>
                        </a:rPr>
                        <a:t>MPI Datatype</a:t>
                      </a:r>
                    </a:p>
                  </a:txBody>
                  <a:tcPr marL="0" marR="0" marT="0" marB="0" anchor="ctr" anchorCtr="0" horzOverflow="overflow">
                    <a:lnL w="12700">
                      <a:solidFill>
                        <a:srgbClr val="FFFFFF"/>
                      </a:solidFill>
                      <a:miter lim="400000"/>
                    </a:lnL>
                    <a:lnT w="12700">
                      <a:solidFill>
                        <a:srgbClr val="FFFFFF"/>
                      </a:solidFill>
                      <a:miter lim="400000"/>
                    </a:lnT>
                    <a:lnB w="38100">
                      <a:solidFill>
                        <a:srgbClr val="000000"/>
                      </a:solidFill>
                      <a:miter lim="400000"/>
                    </a:lnB>
                  </a:tcPr>
                </a:tc>
                <a:tc>
                  <a:txBody>
                    <a:bodyPr/>
                    <a:lstStyle/>
                    <a:p>
                      <a:pPr algn="ctr" defTabSz="914400">
                        <a:defRPr sz="1800">
                          <a:solidFill>
                            <a:srgbClr val="000000"/>
                          </a:solidFill>
                        </a:defRPr>
                      </a:pPr>
                      <a:r>
                        <a:rPr b="1">
                          <a:solidFill>
                            <a:srgbClr val="2E2B21"/>
                          </a:solidFill>
                          <a:sym typeface="Tw Cen MT"/>
                        </a:rPr>
                        <a:t>C Type</a:t>
                      </a:r>
                    </a:p>
                  </a:txBody>
                  <a:tcPr marL="0" marR="0" marT="0" marB="0" anchor="ctr" anchorCtr="0" horzOverflow="overflow">
                    <a:lnR w="12700">
                      <a:solidFill>
                        <a:srgbClr val="FFFFFF"/>
                      </a:solidFill>
                      <a:miter lim="400000"/>
                    </a:lnR>
                    <a:lnT w="12700">
                      <a:solidFill>
                        <a:srgbClr val="FFFFFF"/>
                      </a:solidFill>
                      <a:miter lim="400000"/>
                    </a:lnT>
                    <a:lnB w="38100">
                      <a:solidFill>
                        <a:srgbClr val="000000"/>
                      </a:solidFill>
                      <a:miter lim="400000"/>
                    </a:lnB>
                  </a:tcPr>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MPI_CHAR</a:t>
                      </a:r>
                    </a:p>
                  </a:txBody>
                  <a:tcPr marL="0" marR="0" marT="0" marB="0" anchor="ctr" anchorCtr="0" horzOverflow="overflow">
                    <a:lnT w="38100">
                      <a:solidFill>
                        <a:srgbClr val="000000"/>
                      </a:solidFill>
                      <a:miter lim="400000"/>
                    </a:lnT>
                  </a:tcPr>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char</a:t>
                      </a:r>
                    </a:p>
                  </a:txBody>
                  <a:tcPr marL="0" marR="0" marT="0" marB="0" anchor="ctr" anchorCtr="0" horzOverflow="overflow">
                    <a:lnT w="38100">
                      <a:solidFill>
                        <a:srgbClr val="000000"/>
                      </a:solidFill>
                      <a:miter lim="400000"/>
                    </a:lnT>
                  </a:tcPr>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MPI_INT</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int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MPI_UNSIGNED</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unsigned int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MPI_FLOAT</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float</a:t>
                      </a:r>
                    </a:p>
                  </a:txBody>
                  <a:tcPr marL="0" marR="0" marT="0" marB="0" anchor="ctr" anchorCtr="0" horzOverflow="overflow"/>
                </a:tc>
              </a:tr>
              <a:tr h="637922">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MPI_DOUBLE</a:t>
                      </a:r>
                    </a:p>
                  </a:txBody>
                  <a:tcPr marL="0" marR="0" marT="0" marB="0" anchor="ctr" anchorCtr="0" horzOverflow="overflow"/>
                </a:tc>
                <a:tc>
                  <a:txBody>
                    <a:bodyPr/>
                    <a:lstStyle/>
                    <a:p>
                      <a:pPr algn="ctr" defTabSz="914400">
                        <a:defRPr sz="1800">
                          <a:solidFill>
                            <a:srgbClr val="000000"/>
                          </a:solidFill>
                        </a:defRPr>
                      </a:pPr>
                      <a:r>
                        <a:rPr>
                          <a:solidFill>
                            <a:srgbClr val="2E2B21"/>
                          </a:solidFill>
                          <a:latin typeface="Go Mono for Powerline"/>
                          <a:ea typeface="Go Mono for Powerline"/>
                          <a:cs typeface="Go Mono for Powerline"/>
                          <a:sym typeface="Go Mono for Powerline"/>
                        </a:rPr>
                        <a:t>double</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olling your own"/>
          <p:cNvSpPr txBox="1"/>
          <p:nvPr>
            <p:ph type="title"/>
          </p:nvPr>
        </p:nvSpPr>
        <p:spPr>
          <a:prstGeom prst="rect">
            <a:avLst/>
          </a:prstGeom>
        </p:spPr>
        <p:txBody>
          <a:bodyPr/>
          <a:lstStyle/>
          <a:p>
            <a:pPr/>
            <a:r>
              <a:t>Rolling your own</a:t>
            </a:r>
          </a:p>
        </p:txBody>
      </p:sp>
      <p:sp>
        <p:nvSpPr>
          <p:cNvPr id="207" name="Derived data types are user-defined data structures that are sequences of existing MPI datatypes…"/>
          <p:cNvSpPr txBox="1"/>
          <p:nvPr>
            <p:ph type="body" idx="1"/>
          </p:nvPr>
        </p:nvSpPr>
        <p:spPr>
          <a:prstGeom prst="rect">
            <a:avLst/>
          </a:prstGeom>
        </p:spPr>
        <p:txBody>
          <a:bodyPr/>
          <a:lstStyle/>
          <a:p>
            <a:pPr>
              <a:buChar char="•"/>
              <a:defRPr b="1"/>
            </a:pPr>
            <a:r>
              <a:t>Derived</a:t>
            </a:r>
            <a:r>
              <a:rPr b="0"/>
              <a:t> data types are user-defined data structures that are sequences of existing MPI datatypes</a:t>
            </a:r>
            <a:endParaRPr b="0"/>
          </a:p>
          <a:p>
            <a:pPr>
              <a:buChar char="•"/>
              <a:defRPr b="1"/>
            </a:pPr>
            <a:r>
              <a:rPr b="0"/>
              <a:t>Several variants:</a:t>
            </a:r>
            <a:endParaRPr b="0"/>
          </a:p>
          <a:p>
            <a:pPr lvl="2" marL="474124" indent="-163228">
              <a:buChar char="•"/>
              <a:defRPr b="1"/>
            </a:pPr>
            <a:r>
              <a:rPr b="0"/>
              <a:t>Vector</a:t>
            </a:r>
            <a:endParaRPr b="0"/>
          </a:p>
          <a:p>
            <a:pPr lvl="2" marL="474124" indent="-163228">
              <a:buChar char="•"/>
              <a:defRPr b="1"/>
            </a:pPr>
            <a:r>
              <a:rPr b="0"/>
              <a:t>Struct</a:t>
            </a:r>
            <a:endParaRPr b="0"/>
          </a:p>
          <a:p>
            <a:pPr lvl="2" marL="474124" indent="-163228">
              <a:buChar char="•"/>
              <a:defRPr b="1"/>
            </a:pPr>
            <a:r>
              <a:rPr b="0"/>
              <a:t>Indexed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Screenshot 2019-07-14 13.08.41.png" descr="Screenshot 2019-07-14 13.08.41.png"/>
          <p:cNvPicPr>
            <a:picLocks noChangeAspect="1"/>
          </p:cNvPicPr>
          <p:nvPr/>
        </p:nvPicPr>
        <p:blipFill>
          <a:blip r:embed="rId3">
            <a:extLst/>
          </a:blip>
          <a:stretch>
            <a:fillRect/>
          </a:stretch>
        </p:blipFill>
        <p:spPr>
          <a:xfrm>
            <a:off x="1690981" y="844722"/>
            <a:ext cx="8810038" cy="5168556"/>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ypedef struct {…"/>
          <p:cNvSpPr txBox="1"/>
          <p:nvPr/>
        </p:nvSpPr>
        <p:spPr>
          <a:xfrm>
            <a:off x="1168003" y="36829"/>
            <a:ext cx="9855994" cy="678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500">
                <a:solidFill>
                  <a:srgbClr val="D6A979"/>
                </a:solidFill>
                <a:latin typeface="Go Mono for Powerline"/>
                <a:ea typeface="Go Mono for Powerline"/>
                <a:cs typeface="Go Mono for Powerline"/>
                <a:sym typeface="Go Mono for Powerline"/>
              </a:defRPr>
            </a:pPr>
            <a:r>
              <a:rPr>
                <a:solidFill>
                  <a:srgbClr val="000000"/>
                </a:solidFill>
              </a:rPr>
              <a:t>    </a:t>
            </a:r>
            <a:r>
              <a:t>typedef</a:t>
            </a:r>
            <a:r>
              <a:rPr>
                <a:solidFill>
                  <a:srgbClr val="000000"/>
                </a:solidFill>
              </a:rPr>
              <a:t> </a:t>
            </a:r>
            <a:r>
              <a:rPr>
                <a:solidFill>
                  <a:srgbClr val="73FBA9"/>
                </a:solidFill>
              </a:rPr>
              <a:t>struct</a:t>
            </a:r>
            <a:r>
              <a:rPr>
                <a:solidFill>
                  <a:srgbClr val="000000"/>
                </a:solidFill>
              </a:rPr>
              <a:t> </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r>
              <a:t>        </a:t>
            </a:r>
            <a:r>
              <a:rPr>
                <a:solidFill>
                  <a:srgbClr val="73FBA9"/>
                </a:solidFill>
              </a:rPr>
              <a:t>float</a:t>
            </a:r>
            <a:r>
              <a:t> </a:t>
            </a:r>
            <a:r>
              <a:rPr>
                <a:solidFill>
                  <a:srgbClr val="F3F3F3"/>
                </a:solidFill>
              </a:rPr>
              <a:t>x</a:t>
            </a:r>
            <a:r>
              <a:rPr>
                <a:solidFill>
                  <a:srgbClr val="FF39D6"/>
                </a:solidFill>
              </a:rPr>
              <a:t>,</a:t>
            </a:r>
            <a:r>
              <a:t> </a:t>
            </a:r>
            <a:r>
              <a:rPr>
                <a:solidFill>
                  <a:srgbClr val="F3F3F3"/>
                </a:solidFill>
              </a:rPr>
              <a:t>y</a:t>
            </a:r>
            <a:r>
              <a:rPr>
                <a:solidFill>
                  <a:srgbClr val="FF39D6"/>
                </a:solidFill>
              </a:rPr>
              <a:t>,</a:t>
            </a:r>
            <a:r>
              <a:t> </a:t>
            </a:r>
            <a:r>
              <a:rPr>
                <a:solidFill>
                  <a:srgbClr val="F3F3F3"/>
                </a:solidFill>
              </a:rPr>
              <a:t>z</a:t>
            </a:r>
            <a:r>
              <a:rPr>
                <a:solidFill>
                  <a:srgbClr val="FF39D6"/>
                </a:solidFill>
              </a:rPr>
              <a:t>,</a:t>
            </a:r>
            <a:r>
              <a:t> </a:t>
            </a:r>
            <a:r>
              <a:rPr>
                <a:solidFill>
                  <a:srgbClr val="F3F3F3"/>
                </a:solidFill>
              </a:rPr>
              <a:t>velocity</a:t>
            </a:r>
            <a:r>
              <a:rPr>
                <a:solidFill>
                  <a:srgbClr val="FF39D6"/>
                </a:solidFill>
              </a:rPr>
              <a:t>;</a:t>
            </a:r>
          </a:p>
          <a:p>
            <a:pPr>
              <a:defRPr sz="1500">
                <a:solidFill>
                  <a:srgbClr val="000000"/>
                </a:solidFill>
                <a:latin typeface="Go Mono for Powerline"/>
                <a:ea typeface="Go Mono for Powerline"/>
                <a:cs typeface="Go Mono for Powerline"/>
                <a:sym typeface="Go Mono for Powerline"/>
              </a:defRPr>
            </a:pPr>
            <a:r>
              <a:t>        </a:t>
            </a:r>
            <a:r>
              <a:rPr>
                <a:solidFill>
                  <a:srgbClr val="73FBA9"/>
                </a:solidFill>
              </a:rPr>
              <a:t>int</a:t>
            </a:r>
            <a:r>
              <a:t> </a:t>
            </a:r>
            <a:r>
              <a:rPr>
                <a:solidFill>
                  <a:srgbClr val="F3F3F3"/>
                </a:solidFill>
              </a:rPr>
              <a:t>n</a:t>
            </a:r>
            <a:r>
              <a:rPr>
                <a:solidFill>
                  <a:srgbClr val="FF39D6"/>
                </a:solidFill>
              </a:rPr>
              <a:t>,</a:t>
            </a:r>
            <a:r>
              <a:t> </a:t>
            </a:r>
            <a:r>
              <a:rPr>
                <a:solidFill>
                  <a:srgbClr val="F3F3F3"/>
                </a:solidFill>
              </a:rPr>
              <a:t>type</a:t>
            </a:r>
            <a:r>
              <a:rPr>
                <a:solidFill>
                  <a:srgbClr val="FF39D6"/>
                </a:solidFill>
              </a:rPr>
              <a:t>;</a:t>
            </a:r>
          </a:p>
          <a:p>
            <a:pPr>
              <a:defRPr sz="15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FF39D6"/>
                </a:solidFill>
              </a:rPr>
              <a:t>}</a:t>
            </a:r>
            <a:r>
              <a:rPr>
                <a:solidFill>
                  <a:srgbClr val="000000"/>
                </a:solidFill>
              </a:rPr>
              <a:t> </a:t>
            </a:r>
            <a:r>
              <a:t>Particle</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MPI_Datatype particletype</a:t>
            </a:r>
            <a:r>
              <a:rPr>
                <a:solidFill>
                  <a:srgbClr val="FF39D6"/>
                </a:solidFill>
              </a:rPr>
              <a:t>;</a:t>
            </a:r>
            <a:r>
              <a:rPr>
                <a:solidFill>
                  <a:srgbClr val="000000"/>
                </a:solidFill>
              </a:rPr>
              <a:t>  </a:t>
            </a:r>
            <a:r>
              <a:t>// variable that will hold our new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MPI_Datatype oldtypes</a:t>
            </a:r>
            <a:r>
              <a:rPr>
                <a:solidFill>
                  <a:srgbClr val="FF39D6"/>
                </a:solidFill>
              </a:rPr>
              <a:t>[</a:t>
            </a:r>
            <a:r>
              <a:rPr>
                <a:solidFill>
                  <a:srgbClr val="E6BD99"/>
                </a:solidFill>
              </a:rPr>
              <a:t>2</a:t>
            </a:r>
            <a:r>
              <a:rPr>
                <a:solidFill>
                  <a:srgbClr val="FF39D6"/>
                </a:solidFill>
              </a:rPr>
              <a:t>];</a:t>
            </a:r>
            <a:r>
              <a:rPr>
                <a:solidFill>
                  <a:srgbClr val="000000"/>
                </a:solidFill>
              </a:rPr>
              <a:t>   </a:t>
            </a:r>
            <a:r>
              <a:t>// types from which we derive the new type</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73FBA9"/>
                </a:solidFill>
              </a:rPr>
              <a:t>int</a:t>
            </a:r>
            <a:r>
              <a:rPr>
                <a:solidFill>
                  <a:srgbClr val="000000"/>
                </a:solidFill>
              </a:rPr>
              <a:t> </a:t>
            </a:r>
            <a:r>
              <a:rPr>
                <a:solidFill>
                  <a:srgbClr val="F3F3F3"/>
                </a:solidFill>
              </a:rPr>
              <a:t>blockcounts</a:t>
            </a:r>
            <a:r>
              <a:rPr>
                <a:solidFill>
                  <a:srgbClr val="FF39D6"/>
                </a:solidFill>
              </a:rPr>
              <a:t>[</a:t>
            </a:r>
            <a:r>
              <a:rPr>
                <a:solidFill>
                  <a:srgbClr val="E6BD99"/>
                </a:solidFill>
              </a:rPr>
              <a:t>2</a:t>
            </a:r>
            <a:r>
              <a:rPr>
                <a:solidFill>
                  <a:srgbClr val="FF39D6"/>
                </a:solidFill>
              </a:rPr>
              <a:t>];</a:t>
            </a:r>
            <a:r>
              <a:rPr>
                <a:solidFill>
                  <a:srgbClr val="000000"/>
                </a:solidFill>
              </a:rPr>
              <a:t>   </a:t>
            </a:r>
            <a:r>
              <a:t>// amount of variables of a certain type</a:t>
            </a: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MPI_Aint offsets</a:t>
            </a:r>
            <a:r>
              <a:rPr>
                <a:solidFill>
                  <a:srgbClr val="FF39D6"/>
                </a:solidFill>
              </a:rPr>
              <a:t>[</a:t>
            </a:r>
            <a:r>
              <a:rPr>
                <a:solidFill>
                  <a:srgbClr val="E6BD99"/>
                </a:solidFill>
              </a:rPr>
              <a:t>2</a:t>
            </a:r>
            <a:r>
              <a:rPr>
                <a:solidFill>
                  <a:srgbClr val="FF39D6"/>
                </a:solidFill>
              </a:rPr>
              <a:t>];</a:t>
            </a:r>
            <a:r>
              <a:rPr>
                <a:solidFill>
                  <a:srgbClr val="000000"/>
                </a:solidFill>
              </a:rPr>
              <a:t>  </a:t>
            </a:r>
            <a:r>
              <a:t>// after what amount of bytes does the current type start</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MPI_Aint extent</a:t>
            </a:r>
            <a:r>
              <a:rPr>
                <a:solidFill>
                  <a:srgbClr val="FF39D6"/>
                </a:solidFill>
              </a:rPr>
              <a:t>;</a:t>
            </a:r>
            <a:r>
              <a:rPr>
                <a:solidFill>
                  <a:srgbClr val="000000"/>
                </a:solidFill>
              </a:rPr>
              <a:t>      </a:t>
            </a:r>
            <a:r>
              <a:t>// size of the MPI datatype</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E6BD99"/>
                </a:solidFill>
              </a:rPr>
              <a:t>0</a:t>
            </a:r>
            <a:r>
              <a:rPr>
                <a:solidFill>
                  <a:srgbClr val="FF39D6"/>
                </a:solidFill>
              </a:rPr>
              <a:t>;</a:t>
            </a:r>
            <a:r>
              <a:rPr>
                <a:solidFill>
                  <a:srgbClr val="000000"/>
                </a:solidFill>
              </a:rPr>
              <a:t>           </a:t>
            </a:r>
            <a:r>
              <a:t>// floats start at byte 0 of the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F3F3F3"/>
                </a:solidFill>
              </a:rPr>
              <a:t>MPI_FLOAT</a:t>
            </a:r>
            <a:r>
              <a:rPr>
                <a:solidFill>
                  <a:srgbClr val="FF39D6"/>
                </a:solidFill>
              </a:rPr>
              <a:t>;</a:t>
            </a:r>
            <a:r>
              <a:rPr>
                <a:solidFill>
                  <a:srgbClr val="000000"/>
                </a:solidFill>
              </a:rPr>
              <a:t>  </a:t>
            </a:r>
            <a:r>
              <a:t>// first block is MPI_FLOATs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E6BD99"/>
                </a:solidFill>
              </a:rPr>
              <a:t>0</a:t>
            </a:r>
            <a:r>
              <a:rPr>
                <a:solidFill>
                  <a:srgbClr val="FF39D6"/>
                </a:solidFill>
              </a:rPr>
              <a:t>] =</a:t>
            </a:r>
            <a:r>
              <a:rPr>
                <a:solidFill>
                  <a:srgbClr val="000000"/>
                </a:solidFill>
              </a:rPr>
              <a:t> </a:t>
            </a:r>
            <a:r>
              <a:rPr>
                <a:solidFill>
                  <a:srgbClr val="E6BD99"/>
                </a:solidFill>
              </a:rPr>
              <a:t>4</a:t>
            </a:r>
            <a:r>
              <a:rPr>
                <a:solidFill>
                  <a:srgbClr val="FF39D6"/>
                </a:solidFill>
              </a:rPr>
              <a:t>;</a:t>
            </a:r>
            <a:r>
              <a:rPr>
                <a:solidFill>
                  <a:srgbClr val="000000"/>
                </a:solidFill>
              </a:rPr>
              <a:t>       </a:t>
            </a:r>
            <a:r>
              <a:t>// the block contains 4 MPI_FLOATs</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MPI_Type_extent</a:t>
            </a:r>
            <a:r>
              <a:rPr>
                <a:solidFill>
                  <a:srgbClr val="FF39D6"/>
                </a:solidFill>
              </a:rPr>
              <a:t>(</a:t>
            </a:r>
            <a:r>
              <a:rPr>
                <a:solidFill>
                  <a:srgbClr val="F3F3F3"/>
                </a:solidFill>
              </a:rPr>
              <a:t>MPI_FLOAT</a:t>
            </a:r>
            <a:r>
              <a:rPr>
                <a:solidFill>
                  <a:srgbClr val="FF39D6"/>
                </a:solidFill>
              </a:rPr>
              <a:t>, &amp;</a:t>
            </a:r>
            <a:r>
              <a:rPr>
                <a:solidFill>
                  <a:srgbClr val="F3F3F3"/>
                </a:solidFill>
              </a:rPr>
              <a:t>extent</a:t>
            </a:r>
            <a:r>
              <a:rPr>
                <a:solidFill>
                  <a:srgbClr val="FF39D6"/>
                </a:solidFill>
              </a:rPr>
              <a:t>);</a:t>
            </a:r>
            <a:r>
              <a:rPr>
                <a:solidFill>
                  <a:srgbClr val="000000"/>
                </a:solidFill>
              </a:rPr>
              <a:t>  </a:t>
            </a:r>
            <a:r>
              <a:t>// get size of MPI_Float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E6BD99"/>
                </a:solidFill>
              </a:rPr>
              <a:t>4</a:t>
            </a:r>
            <a:r>
              <a:rPr>
                <a:solidFill>
                  <a:srgbClr val="000000"/>
                </a:solidFill>
              </a:rPr>
              <a:t> </a:t>
            </a:r>
            <a:r>
              <a:rPr>
                <a:solidFill>
                  <a:srgbClr val="FF39D6"/>
                </a:solidFill>
              </a:rPr>
              <a:t>*</a:t>
            </a:r>
            <a:r>
              <a:rPr>
                <a:solidFill>
                  <a:srgbClr val="000000"/>
                </a:solidFill>
              </a:rPr>
              <a:t> </a:t>
            </a:r>
            <a:r>
              <a:rPr>
                <a:solidFill>
                  <a:srgbClr val="F3F3F3"/>
                </a:solidFill>
              </a:rPr>
              <a:t>extent</a:t>
            </a:r>
            <a:r>
              <a:rPr>
                <a:solidFill>
                  <a:srgbClr val="FF39D6"/>
                </a:solidFill>
              </a:rPr>
              <a:t>;</a:t>
            </a:r>
            <a:r>
              <a:rPr>
                <a:solidFill>
                  <a:srgbClr val="000000"/>
                </a:solidFill>
              </a:rPr>
              <a:t>  </a:t>
            </a:r>
            <a:r>
              <a:t>// ints start at byte 4 * extent of the type</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F3F3F3"/>
                </a:solidFill>
              </a:rPr>
              <a:t>MPI_INT</a:t>
            </a:r>
            <a:r>
              <a:rPr>
                <a:solidFill>
                  <a:srgbClr val="FF39D6"/>
                </a:solidFill>
              </a:rPr>
              <a:t>;</a:t>
            </a:r>
            <a:r>
              <a:rPr>
                <a:solidFill>
                  <a:srgbClr val="000000"/>
                </a:solidFill>
              </a:rPr>
              <a:t>    </a:t>
            </a:r>
            <a:r>
              <a:t>// second block is MPI_INTs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E6BD99"/>
                </a:solidFill>
              </a:rPr>
              <a:t>1</a:t>
            </a:r>
            <a:r>
              <a:rPr>
                <a:solidFill>
                  <a:srgbClr val="FF39D6"/>
                </a:solidFill>
              </a:rPr>
              <a:t>] =</a:t>
            </a:r>
            <a:r>
              <a:rPr>
                <a:solidFill>
                  <a:srgbClr val="000000"/>
                </a:solidFill>
              </a:rPr>
              <a:t> </a:t>
            </a:r>
            <a:r>
              <a:rPr>
                <a:solidFill>
                  <a:srgbClr val="E6BD99"/>
                </a:solidFill>
              </a:rPr>
              <a:t>2</a:t>
            </a:r>
            <a:r>
              <a:rPr>
                <a:solidFill>
                  <a:srgbClr val="FF39D6"/>
                </a:solidFill>
              </a:rPr>
              <a:t>;</a:t>
            </a:r>
            <a:r>
              <a:rPr>
                <a:solidFill>
                  <a:srgbClr val="000000"/>
                </a:solidFill>
              </a:rPr>
              <a:t>       </a:t>
            </a:r>
            <a:r>
              <a:t>// this block contains 2 MPI_INTs</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rPr>
                <a:solidFill>
                  <a:srgbClr val="FFACB8"/>
                </a:solidFill>
              </a:rPr>
              <a:t>MPI_Type_struct</a:t>
            </a:r>
            <a:r>
              <a:rPr>
                <a:solidFill>
                  <a:srgbClr val="FF39D6"/>
                </a:solidFill>
              </a:rPr>
              <a:t>(</a:t>
            </a:r>
            <a:r>
              <a:rPr>
                <a:solidFill>
                  <a:srgbClr val="E6BD99"/>
                </a:solidFill>
              </a:rPr>
              <a:t>2</a:t>
            </a:r>
            <a:r>
              <a:rPr>
                <a:solidFill>
                  <a:srgbClr val="FF39D6"/>
                </a:solidFill>
              </a:rPr>
              <a:t>,</a:t>
            </a:r>
            <a:r>
              <a:rPr>
                <a:solidFill>
                  <a:srgbClr val="000000"/>
                </a:solidFill>
              </a:rPr>
              <a:t>             </a:t>
            </a:r>
            <a:r>
              <a:t>// number of blocks</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blockcounts</a:t>
            </a:r>
            <a:r>
              <a:rPr>
                <a:solidFill>
                  <a:srgbClr val="FF39D6"/>
                </a:solidFill>
              </a:rPr>
              <a:t>,</a:t>
            </a:r>
            <a:r>
              <a:rPr>
                <a:solidFill>
                  <a:srgbClr val="000000"/>
                </a:solidFill>
              </a:rPr>
              <a:t>   </a:t>
            </a:r>
            <a:r>
              <a:t>// elements in each block [array]</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offsets</a:t>
            </a:r>
            <a:r>
              <a:rPr>
                <a:solidFill>
                  <a:srgbClr val="FF39D6"/>
                </a:solidFill>
              </a:rPr>
              <a:t>,</a:t>
            </a:r>
            <a:r>
              <a:rPr>
                <a:solidFill>
                  <a:srgbClr val="000000"/>
                </a:solidFill>
              </a:rPr>
              <a:t>       </a:t>
            </a:r>
            <a:r>
              <a:t>// byte displacement from 0 for each block [array]</a:t>
            </a:r>
            <a:endParaRPr>
              <a:solidFill>
                <a:srgbClr val="000000"/>
              </a:solidFill>
            </a:endParaRPr>
          </a:p>
          <a:p>
            <a:pPr>
              <a:defRPr sz="1500">
                <a:solidFill>
                  <a:srgbClr val="30F900"/>
                </a:solidFill>
                <a:latin typeface="Go Mono for Powerline"/>
                <a:ea typeface="Go Mono for Powerline"/>
                <a:cs typeface="Go Mono for Powerline"/>
                <a:sym typeface="Go Mono for Powerline"/>
              </a:defRPr>
            </a:pPr>
            <a:r>
              <a:rPr>
                <a:solidFill>
                  <a:srgbClr val="F3F3F3"/>
                </a:solidFill>
              </a:rPr>
              <a:t>                    oldtypes</a:t>
            </a:r>
            <a:r>
              <a:rPr>
                <a:solidFill>
                  <a:srgbClr val="FF39D6"/>
                </a:solidFill>
              </a:rPr>
              <a:t>,</a:t>
            </a:r>
            <a:r>
              <a:rPr>
                <a:solidFill>
                  <a:srgbClr val="000000"/>
                </a:solidFill>
              </a:rPr>
              <a:t>      </a:t>
            </a:r>
            <a:r>
              <a:t>// type of eleements in each block [array]</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r>
              <a:t>                    </a:t>
            </a:r>
            <a:r>
              <a:rPr>
                <a:solidFill>
                  <a:srgbClr val="FF39D6"/>
                </a:solidFill>
              </a:rPr>
              <a:t>&amp;</a:t>
            </a:r>
            <a:r>
              <a:rPr>
                <a:solidFill>
                  <a:srgbClr val="F3F3F3"/>
                </a:solidFill>
              </a:rPr>
              <a:t>particletype</a:t>
            </a:r>
            <a:r>
              <a:t>  </a:t>
            </a:r>
            <a:r>
              <a:rPr>
                <a:solidFill>
                  <a:srgbClr val="30F900"/>
                </a:solidFill>
              </a:rPr>
              <a:t>// new data type</a:t>
            </a:r>
            <a:r>
              <a:rPr>
                <a:solidFill>
                  <a:srgbClr val="FF39D6"/>
                </a:solidFill>
              </a:rPr>
              <a:t>);</a:t>
            </a:r>
          </a:p>
          <a:p>
            <a:pPr>
              <a:defRPr sz="1500">
                <a:solidFill>
                  <a:srgbClr val="FFACB8"/>
                </a:solidFill>
                <a:latin typeface="Go Mono for Powerline"/>
                <a:ea typeface="Go Mono for Powerline"/>
                <a:cs typeface="Go Mono for Powerline"/>
                <a:sym typeface="Go Mono for Powerline"/>
              </a:defRPr>
            </a:pPr>
            <a:r>
              <a:rPr>
                <a:solidFill>
                  <a:srgbClr val="000000"/>
                </a:solidFill>
              </a:rPr>
              <a:t>    </a:t>
            </a:r>
            <a:r>
              <a:t>MPI_Type_commit</a:t>
            </a:r>
            <a:r>
              <a:rPr>
                <a:solidFill>
                  <a:srgbClr val="FF39D6"/>
                </a:solidFill>
              </a:rPr>
              <a:t>(&amp;</a:t>
            </a:r>
            <a:r>
              <a:rPr>
                <a:solidFill>
                  <a:srgbClr val="F3F3F3"/>
                </a:solidFill>
              </a:rPr>
              <a:t>particletype</a:t>
            </a:r>
            <a:r>
              <a:rPr>
                <a:solidFill>
                  <a:srgbClr val="FF39D6"/>
                </a:solidFill>
              </a:rPr>
              <a:t>);</a:t>
            </a:r>
            <a:endParaRPr>
              <a:solidFill>
                <a:srgbClr val="000000"/>
              </a:solidFill>
            </a:endParaRPr>
          </a:p>
          <a:p>
            <a:pPr>
              <a:defRPr sz="1500">
                <a:solidFill>
                  <a:srgbClr val="000000"/>
                </a:solidFill>
                <a:latin typeface="Go Mono for Powerline"/>
                <a:ea typeface="Go Mono for Powerline"/>
                <a:cs typeface="Go Mono for Powerline"/>
                <a:sym typeface="Go Mono for Powerline"/>
              </a:defRPr>
            </a:pPr>
          </a:p>
          <a:p>
            <a:pPr>
              <a:defRPr sz="1500">
                <a:solidFill>
                  <a:srgbClr val="30F900"/>
                </a:solidFill>
                <a:latin typeface="Go Mono for Powerline"/>
                <a:ea typeface="Go Mono for Powerline"/>
                <a:cs typeface="Go Mono for Powerline"/>
                <a:sym typeface="Go Mono for Powerline"/>
              </a:defRPr>
            </a:pPr>
            <a:r>
              <a:rPr>
                <a:solidFill>
                  <a:srgbClr val="000000"/>
                </a:solidFill>
              </a:rPr>
              <a:t>    </a:t>
            </a:r>
            <a:r>
              <a:t>// free datatype when done using it</a:t>
            </a:r>
            <a:endParaRPr>
              <a:solidFill>
                <a:srgbClr val="000000"/>
              </a:solidFill>
            </a:endParaRPr>
          </a:p>
          <a:p>
            <a:pPr>
              <a:defRPr sz="1500">
                <a:solidFill>
                  <a:srgbClr val="FFACB8"/>
                </a:solidFill>
                <a:latin typeface="Go Mono for Powerline"/>
                <a:ea typeface="Go Mono for Powerline"/>
                <a:cs typeface="Go Mono for Powerline"/>
                <a:sym typeface="Go Mono for Powerline"/>
              </a:defRPr>
            </a:pPr>
            <a:r>
              <a:rPr>
                <a:solidFill>
                  <a:srgbClr val="000000"/>
                </a:solidFill>
              </a:rPr>
              <a:t>    </a:t>
            </a:r>
            <a:r>
              <a:t>MPI_Type_free</a:t>
            </a:r>
            <a:r>
              <a:rPr>
                <a:solidFill>
                  <a:srgbClr val="FF39D6"/>
                </a:solidFill>
              </a:rPr>
              <a:t>(&amp;</a:t>
            </a:r>
            <a:r>
              <a:rPr>
                <a:solidFill>
                  <a:srgbClr val="F3F3F3"/>
                </a:solidFill>
              </a:rPr>
              <a:t>particletype</a:t>
            </a:r>
            <a:r>
              <a:rPr>
                <a:solidFill>
                  <a:srgbClr val="FF39D6"/>
                </a:solidFill>
              </a:rP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undamentals:…"/>
          <p:cNvSpPr txBox="1"/>
          <p:nvPr>
            <p:ph type="title"/>
          </p:nvPr>
        </p:nvSpPr>
        <p:spPr>
          <a:prstGeom prst="rect">
            <a:avLst/>
          </a:prstGeom>
        </p:spPr>
        <p:txBody>
          <a:bodyPr/>
          <a:lstStyle/>
          <a:p>
            <a:pPr defTabSz="557784">
              <a:defRPr spc="175" sz="4392"/>
            </a:pPr>
            <a:r>
              <a:t>Fundamentals: </a:t>
            </a:r>
          </a:p>
          <a:p>
            <a:pPr defTabSz="557784">
              <a:defRPr spc="175" sz="4392"/>
            </a:pPr>
            <a:r>
              <a:t>point-To-Point Operations</a:t>
            </a:r>
          </a:p>
        </p:txBody>
      </p:sp>
      <p:sp>
        <p:nvSpPr>
          <p:cNvPr id="220"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2p operations"/>
          <p:cNvSpPr txBox="1"/>
          <p:nvPr>
            <p:ph type="title"/>
          </p:nvPr>
        </p:nvSpPr>
        <p:spPr>
          <a:prstGeom prst="rect">
            <a:avLst/>
          </a:prstGeom>
        </p:spPr>
        <p:txBody>
          <a:bodyPr/>
          <a:lstStyle/>
          <a:p>
            <a:pPr/>
            <a:r>
              <a:t>p2p operations</a:t>
            </a:r>
          </a:p>
        </p:txBody>
      </p:sp>
      <p:sp>
        <p:nvSpPr>
          <p:cNvPr id="223" name="Direct communication between two ranks: one sends and the other receives…"/>
          <p:cNvSpPr txBox="1"/>
          <p:nvPr>
            <p:ph type="body" sz="half" idx="1"/>
          </p:nvPr>
        </p:nvSpPr>
        <p:spPr>
          <a:xfrm>
            <a:off x="508000" y="2714730"/>
            <a:ext cx="10752328" cy="2501594"/>
          </a:xfrm>
          <a:prstGeom prst="rect">
            <a:avLst/>
          </a:prstGeom>
        </p:spPr>
        <p:txBody>
          <a:bodyPr/>
          <a:lstStyle/>
          <a:p>
            <a:pPr>
              <a:buChar char="•"/>
            </a:pPr>
            <a:r>
              <a:t>Direct communication between two ranks: one sends and the other receives</a:t>
            </a:r>
          </a:p>
          <a:p>
            <a:pPr>
              <a:buChar char="•"/>
            </a:pPr>
            <a:r>
              <a:t>Serial or asynchronous variants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non)blocking calls"/>
          <p:cNvSpPr txBox="1"/>
          <p:nvPr>
            <p:ph type="title"/>
          </p:nvPr>
        </p:nvSpPr>
        <p:spPr>
          <a:prstGeom prst="rect">
            <a:avLst/>
          </a:prstGeom>
        </p:spPr>
        <p:txBody>
          <a:bodyPr/>
          <a:lstStyle/>
          <a:p>
            <a:pPr/>
            <a:r>
              <a:t>(non)blocking calls</a:t>
            </a:r>
          </a:p>
        </p:txBody>
      </p:sp>
      <p:sp>
        <p:nvSpPr>
          <p:cNvPr id="228" name="Blocking calls do not return until their underlying process has executed completely…"/>
          <p:cNvSpPr txBox="1"/>
          <p:nvPr>
            <p:ph type="body" idx="1"/>
          </p:nvPr>
        </p:nvSpPr>
        <p:spPr>
          <a:prstGeom prst="rect">
            <a:avLst/>
          </a:prstGeom>
        </p:spPr>
        <p:txBody>
          <a:bodyPr/>
          <a:lstStyle/>
          <a:p>
            <a:pPr>
              <a:buChar char="•"/>
            </a:pPr>
            <a:r>
              <a:rPr b="1"/>
              <a:t>Blocking</a:t>
            </a:r>
            <a:r>
              <a:t> calls do not return until their underlying process has executed completely</a:t>
            </a:r>
          </a:p>
          <a:p>
            <a:pPr lvl="2" marL="474124" indent="-163228">
              <a:buChar char="•"/>
            </a:pPr>
            <a:r>
              <a:rPr>
                <a:latin typeface="Go Mono"/>
                <a:ea typeface="Go Mono"/>
                <a:cs typeface="Go Mono"/>
                <a:sym typeface="Go Mono"/>
              </a:rPr>
              <a:t>MPI_Send</a:t>
            </a:r>
            <a:r>
              <a:t>, </a:t>
            </a:r>
            <a:r>
              <a:rPr>
                <a:latin typeface="Go Mono"/>
                <a:ea typeface="Go Mono"/>
                <a:cs typeface="Go Mono"/>
                <a:sym typeface="Go Mono"/>
              </a:rPr>
              <a:t>MPI_Recv</a:t>
            </a:r>
            <a:r>
              <a:t>, etc.</a:t>
            </a:r>
          </a:p>
          <a:p>
            <a:pPr>
              <a:buChar char="•"/>
            </a:pPr>
            <a:r>
              <a:rPr b="1"/>
              <a:t>Non-blocking</a:t>
            </a:r>
            <a:r>
              <a:t> calls return immediately (can lead to performance improvements)</a:t>
            </a:r>
          </a:p>
          <a:p>
            <a:pPr lvl="2" marL="474124" indent="-163228">
              <a:buChar char="•"/>
            </a:pPr>
            <a:r>
              <a:rPr>
                <a:latin typeface="Go Mono"/>
                <a:ea typeface="Go Mono"/>
                <a:cs typeface="Go Mono"/>
                <a:sym typeface="Go Mono"/>
              </a:rPr>
              <a:t>MPI_ISend</a:t>
            </a:r>
            <a:r>
              <a:t>, </a:t>
            </a:r>
            <a:r>
              <a:rPr>
                <a:latin typeface="Go Mono"/>
                <a:ea typeface="Go Mono"/>
                <a:cs typeface="Go Mono"/>
                <a:sym typeface="Go Mono"/>
              </a:rPr>
              <a:t>MPI_IRecv,</a:t>
            </a:r>
            <a:r>
              <a:t> etc.</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int main(int argc, char ** argv) {…"/>
          <p:cNvSpPr txBox="1"/>
          <p:nvPr/>
        </p:nvSpPr>
        <p:spPr>
          <a:xfrm>
            <a:off x="915213" y="1023585"/>
            <a:ext cx="10361575" cy="505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FFACB8"/>
                </a:solidFill>
                <a:latin typeface="Courier New"/>
                <a:ea typeface="Courier New"/>
                <a:cs typeface="Courier New"/>
                <a:sym typeface="Courier New"/>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2000">
                <a:solidFill>
                  <a:srgbClr val="FFACB8"/>
                </a:solidFill>
                <a:latin typeface="Courier New"/>
                <a:ea typeface="Courier New"/>
                <a:cs typeface="Courier New"/>
                <a:sym typeface="Courier New"/>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rank</a:t>
            </a:r>
            <a:r>
              <a:rPr>
                <a:solidFill>
                  <a:srgbClr val="FF39D6"/>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size</a:t>
            </a:r>
            <a:r>
              <a:rPr>
                <a:solidFill>
                  <a:srgbClr val="FF39D6"/>
                </a:solidFill>
              </a:rPr>
              <a:t>; </a:t>
            </a:r>
            <a:r>
              <a:rPr>
                <a:solidFill>
                  <a:srgbClr val="FFACB8"/>
                </a:solidFill>
              </a:rPr>
              <a:t>MPI_Comm_size</a:t>
            </a:r>
            <a:r>
              <a:rPr>
                <a:solidFill>
                  <a:srgbClr val="FF39D6"/>
                </a:solidFill>
              </a:rPr>
              <a:t>(</a:t>
            </a:r>
            <a:r>
              <a:t>MPI_COMM_WORLD</a:t>
            </a:r>
            <a:r>
              <a:rPr>
                <a:solidFill>
                  <a:srgbClr val="FF39D6"/>
                </a:solidFill>
              </a:rPr>
              <a:t>, &amp;</a:t>
            </a:r>
            <a:r>
              <a:t>size</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p>
          <a:p>
            <a:pPr>
              <a:defRPr sz="2000">
                <a:solidFill>
                  <a:srgbClr val="F3F3F3"/>
                </a:solidFill>
                <a:latin typeface="Courier New"/>
                <a:ea typeface="Courier New"/>
                <a:cs typeface="Courier New"/>
                <a:sym typeface="Courier New"/>
              </a:defRPr>
            </a:pPr>
            <a:r>
              <a:rPr>
                <a:solidFill>
                  <a:srgbClr val="000000"/>
                </a:solidFill>
              </a:rPr>
              <a:t>  </a:t>
            </a:r>
            <a:r>
              <a:rPr>
                <a:solidFill>
                  <a:srgbClr val="73FBA9"/>
                </a:solidFill>
              </a:rPr>
              <a:t>int</a:t>
            </a:r>
            <a:r>
              <a:rPr>
                <a:solidFill>
                  <a:srgbClr val="000000"/>
                </a:solidFill>
              </a:rPr>
              <a:t> </a:t>
            </a:r>
            <a:r>
              <a:t>number</a:t>
            </a:r>
            <a:r>
              <a:rPr>
                <a:solidFill>
                  <a:srgbClr val="000000"/>
                </a:solidFill>
              </a:rPr>
              <a:t> </a:t>
            </a:r>
            <a:r>
              <a:rPr>
                <a:solidFill>
                  <a:srgbClr val="FF39D6"/>
                </a:solidFill>
              </a:rPr>
              <a:t>=</a:t>
            </a:r>
            <a:r>
              <a:rPr>
                <a:solidFill>
                  <a:srgbClr val="000000"/>
                </a:solidFill>
              </a:rPr>
              <a:t> </a:t>
            </a:r>
            <a:r>
              <a:t>rank</a:t>
            </a:r>
            <a:r>
              <a:rPr>
                <a:solidFill>
                  <a:srgbClr val="000000"/>
                </a:solidFill>
              </a:rPr>
              <a:t> </a:t>
            </a:r>
            <a:r>
              <a:rPr>
                <a:solidFill>
                  <a:srgbClr val="FF39D6"/>
                </a:solidFill>
              </a:rPr>
              <a:t>*</a:t>
            </a:r>
            <a:r>
              <a:rPr>
                <a:solidFill>
                  <a:srgbClr val="000000"/>
                </a:solidFill>
              </a:rPr>
              <a:t> </a:t>
            </a:r>
            <a:r>
              <a:rPr>
                <a:solidFill>
                  <a:srgbClr val="E6BD99"/>
                </a:solidFill>
              </a:rPr>
              <a:t>72</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FFACB8"/>
                </a:solidFill>
              </a:rPr>
              <a:t>MPI_Send</a:t>
            </a:r>
            <a:r>
              <a:rPr>
                <a:solidFill>
                  <a:srgbClr val="FF39D6"/>
                </a:solidFill>
              </a:rPr>
              <a:t>(&amp;</a:t>
            </a:r>
            <a:r>
              <a:t>number</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2000">
                <a:solidFill>
                  <a:srgbClr val="F3F3F3"/>
                </a:solidFill>
                <a:latin typeface="Courier New"/>
                <a:ea typeface="Courier New"/>
                <a:cs typeface="Courier New"/>
                <a:sym typeface="Courier New"/>
              </a:defRPr>
            </a:pPr>
            <a:r>
              <a:rPr>
                <a:solidFill>
                  <a:srgbClr val="000000"/>
                </a:solidFill>
              </a:rPr>
              <a:t>  </a:t>
            </a: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000">
                <a:solidFill>
                  <a:srgbClr val="000000"/>
                </a:solidFill>
                <a:latin typeface="Courier New"/>
                <a:ea typeface="Courier New"/>
                <a:cs typeface="Courier New"/>
                <a:sym typeface="Courier New"/>
              </a:defRPr>
            </a:pPr>
            <a:r>
              <a:t>    </a:t>
            </a:r>
            <a:r>
              <a:rPr>
                <a:solidFill>
                  <a:srgbClr val="77BAFF"/>
                </a:solidFill>
              </a:rPr>
              <a:t>for</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F3F3F3"/>
                </a:solidFill>
              </a:rPr>
              <a:t>size</a:t>
            </a:r>
            <a:r>
              <a:rPr>
                <a:solidFill>
                  <a:srgbClr val="FF39D6"/>
                </a:solidFill>
              </a:rPr>
              <a:t>;</a:t>
            </a:r>
            <a:r>
              <a:t> </a:t>
            </a:r>
            <a:r>
              <a:rPr>
                <a:solidFill>
                  <a:srgbClr val="F3F3F3"/>
                </a:solidFill>
              </a:rPr>
              <a:t>i</a:t>
            </a:r>
            <a:r>
              <a:rPr>
                <a:solidFill>
                  <a:srgbClr val="FF39D6"/>
                </a:solidFill>
              </a:rPr>
              <a:t>++){</a:t>
            </a:r>
          </a:p>
          <a:p>
            <a:pPr marL="48126" indent="-48126">
              <a:buClr>
                <a:schemeClr val="accent2"/>
              </a:buClr>
              <a:buSzPct val="100000"/>
              <a:buFont typeface="Tw Cen MT"/>
              <a:buChar char=" "/>
              <a:defRPr sz="2000">
                <a:solidFill>
                  <a:srgbClr val="F3F3F3"/>
                </a:solidFill>
                <a:latin typeface="Courier New"/>
                <a:ea typeface="Courier New"/>
                <a:cs typeface="Courier New"/>
                <a:sym typeface="Courier New"/>
              </a:defRPr>
            </a:pPr>
            <a:r>
              <a:rPr>
                <a:solidFill>
                  <a:srgbClr val="000000"/>
                </a:solidFill>
              </a:rPr>
              <a:t>        </a:t>
            </a:r>
            <a:r>
              <a:rPr>
                <a:solidFill>
                  <a:srgbClr val="FFACB8"/>
                </a:solidFill>
              </a:rPr>
              <a:t>MPI_Recv</a:t>
            </a:r>
            <a:r>
              <a:rPr>
                <a:solidFill>
                  <a:srgbClr val="FF39D6"/>
                </a:solidFill>
              </a:rPr>
              <a:t>(&amp;</a:t>
            </a:r>
            <a:r>
              <a:t>number</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t>i</a:t>
            </a:r>
            <a:r>
              <a:rPr>
                <a:solidFill>
                  <a:srgbClr val="FF39D6"/>
                </a:solidFill>
              </a:rPr>
              <a:t>,</a:t>
            </a:r>
            <a:r>
              <a:rPr>
                <a:solidFill>
                  <a:srgbClr val="000000"/>
                </a:solidFill>
              </a:rPr>
              <a:t> </a:t>
            </a:r>
            <a:r>
              <a:rPr>
                <a:solidFill>
                  <a:srgbClr val="E6BD99"/>
                </a:solidFill>
              </a:rPr>
              <a:t>0</a:t>
            </a:r>
            <a:r>
              <a:rPr>
                <a:solidFill>
                  <a:srgbClr val="FF39D6"/>
                </a:solidFill>
              </a:rPr>
              <a:t>,</a:t>
            </a:r>
            <a:endParaRPr>
              <a:solidFill>
                <a:srgbClr val="FF39D6"/>
              </a:solidFill>
            </a:endParaRPr>
          </a:p>
          <a:p>
            <a:pPr marL="48126" indent="-48126">
              <a:buClr>
                <a:schemeClr val="accent2"/>
              </a:buClr>
              <a:buSzPct val="100000"/>
              <a:buFont typeface="Tw Cen MT"/>
              <a:buChar char=" "/>
              <a:defRPr sz="2000">
                <a:solidFill>
                  <a:srgbClr val="F3F3F3"/>
                </a:solidFill>
                <a:latin typeface="Courier New"/>
                <a:ea typeface="Courier New"/>
                <a:cs typeface="Courier New"/>
                <a:sym typeface="Courier New"/>
              </a:defRPr>
            </a:pPr>
            <a:r>
              <a:rPr>
                <a:solidFill>
                  <a:srgbClr val="FF39D6"/>
                </a:solidFill>
              </a:rPr>
              <a:t>     </a:t>
            </a:r>
            <a:r>
              <a:rPr>
                <a:solidFill>
                  <a:srgbClr val="000000"/>
                </a:solidFill>
              </a:rPr>
              <a:t>   </a:t>
            </a:r>
            <a:r>
              <a:t>MPI_COMM_WORLD</a:t>
            </a:r>
            <a:r>
              <a:rPr>
                <a:solidFill>
                  <a:srgbClr val="FF39D6"/>
                </a:solidFill>
              </a:rPr>
              <a:t>,</a:t>
            </a:r>
            <a:r>
              <a:rPr>
                <a:solidFill>
                  <a:srgbClr val="000000"/>
                </a:solidFill>
              </a:rPr>
              <a:t> </a:t>
            </a:r>
            <a:r>
              <a:t>MPI_STATUS_IGNORE</a:t>
            </a:r>
            <a:r>
              <a:rPr>
                <a:solidFill>
                  <a:srgbClr val="FF39D6"/>
                </a:solidFill>
              </a:rPr>
              <a:t>);</a:t>
            </a:r>
            <a:endParaRPr>
              <a:solidFill>
                <a:srgbClr val="000000"/>
              </a:solidFill>
            </a:endParaRPr>
          </a:p>
          <a:p>
            <a:pPr>
              <a:defRPr sz="2000">
                <a:solidFill>
                  <a:srgbClr val="FFFC89"/>
                </a:solidFill>
                <a:latin typeface="Courier New"/>
                <a:ea typeface="Courier New"/>
                <a:cs typeface="Courier New"/>
                <a:sym typeface="Courier New"/>
              </a:defRPr>
            </a:pPr>
            <a:r>
              <a:rPr>
                <a:solidFill>
                  <a:srgbClr val="000000"/>
                </a:solidFill>
              </a:rPr>
              <a:t>      </a:t>
            </a:r>
            <a:r>
              <a:rPr>
                <a:solidFill>
                  <a:srgbClr val="FFACB8"/>
                </a:solidFill>
              </a:rPr>
              <a:t>printf</a:t>
            </a:r>
            <a:r>
              <a:rPr>
                <a:solidFill>
                  <a:srgbClr val="FF39D6"/>
                </a:solidFill>
              </a:rPr>
              <a:t>(</a:t>
            </a:r>
            <a:r>
              <a:t>"received %d from process with rank %d</a:t>
            </a:r>
            <a:r>
              <a:rPr>
                <a:solidFill>
                  <a:srgbClr val="E79B99"/>
                </a:solidFill>
              </a:rPr>
              <a:t>\n</a:t>
            </a:r>
            <a:r>
              <a:t>"</a:t>
            </a:r>
            <a:r>
              <a:rPr>
                <a:solidFill>
                  <a:srgbClr val="FF39D6"/>
                </a:solidFill>
              </a:rPr>
              <a:t>,</a:t>
            </a:r>
            <a:r>
              <a:rPr>
                <a:solidFill>
                  <a:srgbClr val="000000"/>
                </a:solidFill>
              </a:rPr>
              <a:t> </a:t>
            </a:r>
            <a:r>
              <a:rPr>
                <a:solidFill>
                  <a:srgbClr val="F3F3F3"/>
                </a:solidFill>
              </a:rPr>
              <a:t>number</a:t>
            </a:r>
            <a:r>
              <a:rPr>
                <a:solidFill>
                  <a:srgbClr val="FF39D6"/>
                </a:solidFill>
              </a:rPr>
              <a:t>,</a:t>
            </a:r>
            <a:r>
              <a:rPr>
                <a:solidFill>
                  <a:srgbClr val="000000"/>
                </a:solidFill>
              </a:rPr>
              <a:t> </a:t>
            </a:r>
            <a:r>
              <a:rPr>
                <a:solidFill>
                  <a:srgbClr val="F3F3F3"/>
                </a:solidFill>
              </a:rPr>
              <a:t>i</a:t>
            </a:r>
            <a:r>
              <a:rPr>
                <a:solidFill>
                  <a:srgbClr val="FF39D6"/>
                </a:solidFill>
              </a:rPr>
              <a:t>);</a:t>
            </a:r>
            <a:endParaRPr>
              <a:solidFill>
                <a:srgbClr val="000000"/>
              </a:solidFill>
            </a:endParaRPr>
          </a:p>
          <a:p>
            <a:pPr>
              <a:defRPr sz="2000">
                <a:solidFill>
                  <a:srgbClr val="000000"/>
                </a:solidFill>
                <a:latin typeface="Courier New"/>
                <a:ea typeface="Courier New"/>
                <a:cs typeface="Courier New"/>
                <a:sym typeface="Courier New"/>
              </a:defRPr>
            </a:pPr>
            <a:r>
              <a:t>    </a:t>
            </a:r>
            <a:r>
              <a:rPr>
                <a:solidFill>
                  <a:srgbClr val="FF39D6"/>
                </a:solidFill>
              </a:rPr>
              <a:t>}</a:t>
            </a:r>
          </a:p>
          <a:p>
            <a:pPr>
              <a:defRPr sz="2000">
                <a:solidFill>
                  <a:srgbClr val="000000"/>
                </a:solidFill>
                <a:latin typeface="Courier New"/>
                <a:ea typeface="Courier New"/>
                <a:cs typeface="Courier New"/>
                <a:sym typeface="Courier New"/>
              </a:defRPr>
            </a:pPr>
            <a:r>
              <a:t>  </a:t>
            </a:r>
            <a:r>
              <a:rPr>
                <a:solidFill>
                  <a:srgbClr val="FF39D6"/>
                </a:solidFill>
              </a:rPr>
              <a:t>}</a:t>
            </a:r>
          </a:p>
          <a:p>
            <a:pPr>
              <a:defRPr sz="2000">
                <a:solidFill>
                  <a:srgbClr val="FFACB8"/>
                </a:solidFill>
                <a:latin typeface="Courier New"/>
                <a:ea typeface="Courier New"/>
                <a:cs typeface="Courier New"/>
                <a:sym typeface="Courier New"/>
              </a:defRPr>
            </a:pPr>
            <a:r>
              <a:rPr>
                <a:solidFill>
                  <a:srgbClr val="000000"/>
                </a:solidFill>
              </a:rPr>
              <a:t>  </a:t>
            </a:r>
            <a:r>
              <a:t>MPI_Finalize</a:t>
            </a:r>
            <a:r>
              <a:rPr>
                <a:solidFill>
                  <a:srgbClr val="FF39D6"/>
                </a:solidFill>
              </a:rPr>
              <a:t>();</a:t>
            </a:r>
            <a:endParaRPr>
              <a:solidFill>
                <a:srgbClr val="000000"/>
              </a:solidFill>
            </a:endParaRPr>
          </a:p>
          <a:p>
            <a:pPr>
              <a:defRPr sz="2000">
                <a:solidFill>
                  <a:srgbClr val="77BAFF"/>
                </a:solidFill>
                <a:latin typeface="Courier New"/>
                <a:ea typeface="Courier New"/>
                <a:cs typeface="Courier New"/>
                <a:sym typeface="Courier New"/>
              </a:defRPr>
            </a:pPr>
            <a:r>
              <a:rPr>
                <a:solidFill>
                  <a:srgbClr val="000000"/>
                </a:solidFill>
              </a:rPr>
              <a:t>  </a:t>
            </a:r>
            <a:r>
              <a:t>return</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000">
                <a:solidFill>
                  <a:srgbClr val="FF39D6"/>
                </a:solidFill>
                <a:latin typeface="Courier New"/>
                <a:ea typeface="Courier New"/>
                <a:cs typeface="Courier New"/>
                <a:sym typeface="Courier New"/>
              </a:defRPr>
            </a:pP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undamentals:…"/>
          <p:cNvSpPr txBox="1"/>
          <p:nvPr>
            <p:ph type="title"/>
          </p:nvPr>
        </p:nvSpPr>
        <p:spPr>
          <a:prstGeom prst="rect">
            <a:avLst/>
          </a:prstGeom>
        </p:spPr>
        <p:txBody>
          <a:bodyPr/>
          <a:lstStyle/>
          <a:p>
            <a:pPr defTabSz="676655">
              <a:defRPr spc="213" sz="5328"/>
            </a:pPr>
            <a:r>
              <a:t>fundamentals:</a:t>
            </a:r>
          </a:p>
          <a:p>
            <a:pPr defTabSz="676655">
              <a:defRPr spc="213" sz="5328"/>
            </a:pPr>
            <a:r>
              <a:t>Collective operations</a:t>
            </a:r>
          </a:p>
        </p:txBody>
      </p:sp>
      <p:sp>
        <p:nvSpPr>
          <p:cNvPr id="237"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3"/>
          <p:cNvSpPr txBox="1"/>
          <p:nvPr>
            <p:ph type="title"/>
          </p:nvPr>
        </p:nvSpPr>
        <p:spPr>
          <a:xfrm>
            <a:off x="457200" y="4960137"/>
            <a:ext cx="7772400" cy="1463041"/>
          </a:xfrm>
          <a:prstGeom prst="rect">
            <a:avLst/>
          </a:prstGeom>
        </p:spPr>
        <p:txBody>
          <a:bodyPr/>
          <a:lstStyle/>
          <a:p>
            <a:pPr/>
            <a:r>
              <a:t>MPI; what is it?</a:t>
            </a:r>
          </a:p>
        </p:txBody>
      </p:sp>
      <p:sp>
        <p:nvSpPr>
          <p:cNvPr id="128" name="Text Placeholder 4"/>
          <p:cNvSpPr txBox="1"/>
          <p:nvPr>
            <p:ph type="body" sz="quarter" idx="1"/>
          </p:nvPr>
        </p:nvSpPr>
        <p:spPr>
          <a:xfrm>
            <a:off x="8610600" y="4960137"/>
            <a:ext cx="3200400" cy="1463041"/>
          </a:xfrm>
          <a:prstGeom prst="rect">
            <a:avLst/>
          </a:prstGeom>
        </p:spPr>
        <p:txBody>
          <a:bodyPr/>
          <a:lstStyle/>
          <a:p>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collective operations"/>
          <p:cNvSpPr txBox="1"/>
          <p:nvPr>
            <p:ph type="title"/>
          </p:nvPr>
        </p:nvSpPr>
        <p:spPr>
          <a:prstGeom prst="rect">
            <a:avLst/>
          </a:prstGeom>
        </p:spPr>
        <p:txBody>
          <a:bodyPr/>
          <a:lstStyle/>
          <a:p>
            <a:pPr lvl="1" defTabSz="877823">
              <a:defRPr spc="138" sz="6911">
                <a:solidFill>
                  <a:srgbClr val="FFFFFF"/>
                </a:solidFill>
              </a:defRPr>
            </a:pPr>
            <a:r>
              <a:t>collective operations</a:t>
            </a:r>
          </a:p>
        </p:txBody>
      </p:sp>
      <p:sp>
        <p:nvSpPr>
          <p:cNvPr id="240" name="Moving data from one rank to many ranks, or vice-versa…"/>
          <p:cNvSpPr txBox="1"/>
          <p:nvPr>
            <p:ph type="body" idx="1"/>
          </p:nvPr>
        </p:nvSpPr>
        <p:spPr>
          <a:xfrm>
            <a:off x="1024127" y="2286000"/>
            <a:ext cx="9720073" cy="4023360"/>
          </a:xfrm>
          <a:prstGeom prst="rect">
            <a:avLst/>
          </a:prstGeom>
        </p:spPr>
        <p:txBody>
          <a:bodyPr/>
          <a:lstStyle/>
          <a:p>
            <a:pPr>
              <a:buChar char="•"/>
            </a:pPr>
            <a:r>
              <a:t> Moving data from one rank to many ranks, or vice-versa</a:t>
            </a:r>
          </a:p>
          <a:p>
            <a:pPr>
              <a:buChar char="•"/>
            </a:pPr>
            <a:r>
              <a:t> Semantically equivalent to doing many </a:t>
            </a:r>
            <a:r>
              <a:rPr>
                <a:latin typeface="Go Mono for Powerline"/>
                <a:ea typeface="Go Mono for Powerline"/>
                <a:cs typeface="Go Mono for Powerline"/>
                <a:sym typeface="Go Mono for Powerline"/>
              </a:rPr>
              <a:t>MPI_Send</a:t>
            </a:r>
            <a:r>
              <a:t>s and </a:t>
            </a:r>
            <a:r>
              <a:rPr>
                <a:latin typeface="Go Mono for Powerline"/>
                <a:ea typeface="Go Mono for Powerline"/>
                <a:cs typeface="Go Mono for Powerline"/>
                <a:sym typeface="Go Mono for Powerline"/>
              </a:rPr>
              <a:t>MPI_RECV</a:t>
            </a:r>
            <a:r>
              <a:t>s, but faster via implementation tricks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broadcast / Scatter"/>
          <p:cNvSpPr txBox="1"/>
          <p:nvPr>
            <p:ph type="title"/>
          </p:nvPr>
        </p:nvSpPr>
        <p:spPr>
          <a:prstGeom prst="rect">
            <a:avLst/>
          </a:prstGeom>
        </p:spPr>
        <p:txBody>
          <a:bodyPr/>
          <a:lstStyle/>
          <a:p>
            <a:pPr/>
            <a:r>
              <a:t>broadcast / Scatter</a:t>
            </a:r>
          </a:p>
        </p:txBody>
      </p:sp>
      <p:pic>
        <p:nvPicPr>
          <p:cNvPr id="245" name="broadcastvsscatter.png" descr="broadcastvsscatter.png"/>
          <p:cNvPicPr>
            <a:picLocks noChangeAspect="1"/>
          </p:cNvPicPr>
          <p:nvPr/>
        </p:nvPicPr>
        <p:blipFill>
          <a:blip r:embed="rId3">
            <a:extLst/>
          </a:blip>
          <a:stretch>
            <a:fillRect/>
          </a:stretch>
        </p:blipFill>
        <p:spPr>
          <a:xfrm>
            <a:off x="4117592" y="2158239"/>
            <a:ext cx="3956816" cy="4687517"/>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Implementation: Broadcast"/>
          <p:cNvSpPr txBox="1"/>
          <p:nvPr>
            <p:ph type="title"/>
          </p:nvPr>
        </p:nvSpPr>
        <p:spPr>
          <a:prstGeom prst="rect">
            <a:avLst/>
          </a:prstGeom>
        </p:spPr>
        <p:txBody>
          <a:bodyPr/>
          <a:lstStyle>
            <a:lvl1pPr defTabSz="713231">
              <a:defRPr spc="112" sz="5615"/>
            </a:lvl1pPr>
          </a:lstStyle>
          <a:p>
            <a:pPr/>
            <a:r>
              <a:t>Implementation: Broadcast</a:t>
            </a:r>
          </a:p>
        </p:txBody>
      </p:sp>
      <p:pic>
        <p:nvPicPr>
          <p:cNvPr id="250" name="Screen Shot 2019-07-12 at 2.16.38 AM.png" descr="Screen Shot 2019-07-12 at 2.16.38 AM.png"/>
          <p:cNvPicPr>
            <a:picLocks noChangeAspect="1"/>
          </p:cNvPicPr>
          <p:nvPr/>
        </p:nvPicPr>
        <p:blipFill>
          <a:blip r:embed="rId3">
            <a:extLst/>
          </a:blip>
          <a:stretch>
            <a:fillRect/>
          </a:stretch>
        </p:blipFill>
        <p:spPr>
          <a:xfrm>
            <a:off x="3962400" y="2566134"/>
            <a:ext cx="4267200" cy="39243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include &lt;mpi.h&gt;…"/>
          <p:cNvSpPr txBox="1"/>
          <p:nvPr/>
        </p:nvSpPr>
        <p:spPr>
          <a:xfrm>
            <a:off x="179385" y="309879"/>
            <a:ext cx="11833230" cy="6238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900">
                <a:solidFill>
                  <a:srgbClr val="BCE399"/>
                </a:solidFill>
                <a:latin typeface="Go Mono"/>
                <a:ea typeface="Go Mono"/>
                <a:cs typeface="Go Mono"/>
                <a:sym typeface="Go Mono"/>
              </a:defRPr>
            </a:pPr>
            <a:r>
              <a:t>#include &lt;mpi.h&gt;</a:t>
            </a:r>
            <a:endParaRPr>
              <a:solidFill>
                <a:srgbClr val="000000"/>
              </a:solidFill>
            </a:endParaRPr>
          </a:p>
          <a:p>
            <a:pPr>
              <a:defRPr sz="1900">
                <a:solidFill>
                  <a:srgbClr val="BCE399"/>
                </a:solidFill>
                <a:latin typeface="Go Mono"/>
                <a:ea typeface="Go Mono"/>
                <a:cs typeface="Go Mono"/>
                <a:sym typeface="Go Mono"/>
              </a:defRPr>
            </a:pPr>
            <a:r>
              <a:t>#include &lt;stdio.h&gt;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FF39D6"/>
                </a:solidFill>
              </a:rPr>
              <a:t>**</a:t>
            </a:r>
            <a:r>
              <a:rPr>
                <a:solidFill>
                  <a:srgbClr val="000000"/>
                </a:solidFill>
              </a:rPr>
              <a:t> </a:t>
            </a:r>
            <a:r>
              <a:rPr>
                <a:solidFill>
                  <a:srgbClr val="F3F3F3"/>
                </a:solidFill>
              </a:rPr>
              <a:t>argv</a:t>
            </a:r>
            <a:r>
              <a:rPr>
                <a:solidFill>
                  <a:srgbClr val="FF39D6"/>
                </a:solidFill>
              </a:rPr>
              <a:t>) {</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r>
              <a:rPr>
                <a:solidFill>
                  <a:srgbClr val="000000"/>
                </a:solidFill>
              </a:rPr>
              <a:t> </a:t>
            </a:r>
            <a:r>
              <a:t>buf</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3F3F3"/>
                </a:solidFill>
                <a:latin typeface="Go Mono"/>
                <a:ea typeface="Go Mono"/>
                <a:cs typeface="Go Mono"/>
                <a:sym typeface="Go Mono"/>
              </a:defRPr>
            </a:pPr>
            <a:r>
              <a:rPr>
                <a:solidFill>
                  <a:srgbClr val="000000"/>
                </a:solidFill>
              </a:rPr>
              <a:t>  </a:t>
            </a: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 {</a:t>
            </a:r>
            <a:endParaRPr>
              <a:solidFill>
                <a:srgbClr val="000000"/>
              </a:solidFill>
            </a:endParaRPr>
          </a:p>
          <a:p>
            <a:pPr>
              <a:defRPr sz="1900">
                <a:solidFill>
                  <a:srgbClr val="F3F3F3"/>
                </a:solidFill>
                <a:latin typeface="Go Mono"/>
                <a:ea typeface="Go Mono"/>
                <a:cs typeface="Go Mono"/>
                <a:sym typeface="Go Mono"/>
              </a:defRPr>
            </a:pPr>
            <a:r>
              <a:t>    buf</a:t>
            </a:r>
            <a:r>
              <a:rPr>
                <a:solidFill>
                  <a:srgbClr val="000000"/>
                </a:solidFill>
              </a:rPr>
              <a:t> </a:t>
            </a:r>
            <a:r>
              <a:rPr>
                <a:solidFill>
                  <a:srgbClr val="FF39D6"/>
                </a:solidFill>
              </a:rPr>
              <a:t>=</a:t>
            </a:r>
            <a:r>
              <a:rPr>
                <a:solidFill>
                  <a:srgbClr val="000000"/>
                </a:solidFill>
              </a:rPr>
              <a:t> </a:t>
            </a:r>
            <a:r>
              <a:rPr>
                <a:solidFill>
                  <a:srgbClr val="E6BD99"/>
                </a:solidFill>
              </a:rPr>
              <a:t>777</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p>
          <a:p>
            <a:pPr>
              <a:defRPr sz="1900">
                <a:solidFill>
                  <a:srgbClr val="FFFC89"/>
                </a:solidFill>
                <a:latin typeface="Go Mono"/>
                <a:ea typeface="Go Mono"/>
                <a:cs typeface="Go Mono"/>
                <a:sym typeface="Go Mono"/>
              </a:defRPr>
            </a:pPr>
            <a:r>
              <a:rPr>
                <a:solidFill>
                  <a:srgbClr val="000000"/>
                </a:solidFill>
              </a:rPr>
              <a:t>  </a:t>
            </a:r>
            <a:r>
              <a:rPr>
                <a:solidFill>
                  <a:srgbClr val="FFACB8"/>
                </a:solidFill>
              </a:rPr>
              <a:t>printf</a:t>
            </a:r>
            <a:r>
              <a:rPr>
                <a:solidFill>
                  <a:srgbClr val="FF39D6"/>
                </a:solidFill>
              </a:rPr>
              <a:t>(</a:t>
            </a:r>
            <a:r>
              <a:t>"rank %d, buf is %d</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buf</a:t>
            </a:r>
            <a:r>
              <a:rPr>
                <a:solidFill>
                  <a:srgbClr val="FF39D6"/>
                </a:solidFill>
              </a:rPr>
              <a:t>);</a:t>
            </a:r>
            <a:endParaRPr>
              <a:solidFill>
                <a:srgbClr val="000000"/>
              </a:solidFill>
            </a:endParaRPr>
          </a:p>
          <a:p>
            <a:pPr>
              <a:defRPr sz="1900">
                <a:solidFill>
                  <a:srgbClr val="30F900"/>
                </a:solidFill>
                <a:latin typeface="Go Mono"/>
                <a:ea typeface="Go Mono"/>
                <a:cs typeface="Go Mono"/>
                <a:sym typeface="Go Mono"/>
              </a:defRPr>
            </a:pPr>
            <a:r>
              <a:rPr>
                <a:solidFill>
                  <a:srgbClr val="000000"/>
                </a:solidFill>
              </a:rPr>
              <a:t>  </a:t>
            </a:r>
            <a:r>
              <a:t>// everyone calls bcast, data is taken from root and ends up in everyone's buf</a:t>
            </a:r>
            <a:endParaRPr>
              <a:solidFill>
                <a:srgbClr val="000000"/>
              </a:solidFill>
            </a:endParaRP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MPI_Bcast</a:t>
            </a:r>
            <a:r>
              <a:rPr>
                <a:solidFill>
                  <a:srgbClr val="FF39D6"/>
                </a:solidFill>
              </a:rPr>
              <a:t>(&amp;</a:t>
            </a:r>
            <a:r>
              <a:t>buf</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FC89"/>
                </a:solidFill>
                <a:latin typeface="Go Mono"/>
                <a:ea typeface="Go Mono"/>
                <a:cs typeface="Go Mono"/>
                <a:sym typeface="Go Mono"/>
              </a:defRPr>
            </a:pPr>
            <a:r>
              <a:rPr>
                <a:solidFill>
                  <a:srgbClr val="000000"/>
                </a:solidFill>
              </a:rPr>
              <a:t>  </a:t>
            </a:r>
            <a:r>
              <a:rPr>
                <a:solidFill>
                  <a:srgbClr val="FFACB8"/>
                </a:solidFill>
              </a:rPr>
              <a:t>printf</a:t>
            </a:r>
            <a:r>
              <a:rPr>
                <a:solidFill>
                  <a:srgbClr val="FF39D6"/>
                </a:solidFill>
              </a:rPr>
              <a:t>(</a:t>
            </a:r>
            <a:r>
              <a:t>"rank %d, buf is %d</a:t>
            </a:r>
            <a:r>
              <a:rPr>
                <a:solidFill>
                  <a:srgbClr val="E79B99"/>
                </a:solidFill>
              </a:rPr>
              <a:t>\n</a:t>
            </a:r>
            <a:r>
              <a:t>"</a:t>
            </a:r>
            <a:r>
              <a:rPr>
                <a:solidFill>
                  <a:srgbClr val="FF39D6"/>
                </a:solidFill>
              </a:rPr>
              <a:t>,</a:t>
            </a:r>
            <a:r>
              <a:rPr>
                <a:solidFill>
                  <a:srgbClr val="000000"/>
                </a:solidFill>
              </a:rPr>
              <a:t> </a:t>
            </a:r>
            <a:r>
              <a:rPr>
                <a:solidFill>
                  <a:srgbClr val="F3F3F3"/>
                </a:solidFill>
              </a:rPr>
              <a:t>rank</a:t>
            </a:r>
            <a:r>
              <a:rPr>
                <a:solidFill>
                  <a:srgbClr val="FF39D6"/>
                </a:solidFill>
              </a:rPr>
              <a:t>,</a:t>
            </a:r>
            <a:r>
              <a:rPr>
                <a:solidFill>
                  <a:srgbClr val="000000"/>
                </a:solidFill>
              </a:rPr>
              <a:t> </a:t>
            </a:r>
            <a:r>
              <a:rPr>
                <a:solidFill>
                  <a:srgbClr val="F3F3F3"/>
                </a:solidFill>
              </a:rPr>
              <a:t>buf</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p>
          <a:p>
            <a:pPr>
              <a:defRPr sz="1900">
                <a:solidFill>
                  <a:srgbClr val="FFACB8"/>
                </a:solidFill>
                <a:latin typeface="Go Mono"/>
                <a:ea typeface="Go Mono"/>
                <a:cs typeface="Go Mono"/>
                <a:sym typeface="Go Mono"/>
              </a:defRPr>
            </a:pPr>
            <a:r>
              <a:rPr>
                <a:solidFill>
                  <a:srgbClr val="000000"/>
                </a:solidFill>
              </a:rPr>
              <a:t>  </a:t>
            </a:r>
            <a:r>
              <a:t>MPI_Finalize</a:t>
            </a:r>
            <a:r>
              <a:rPr>
                <a:solidFill>
                  <a:srgbClr val="FF39D6"/>
                </a:solidFill>
              </a:rPr>
              <a:t>();</a:t>
            </a:r>
            <a:endParaRPr>
              <a:solidFill>
                <a:srgbClr val="000000"/>
              </a:solidFill>
            </a:endParaRPr>
          </a:p>
          <a:p>
            <a:pPr>
              <a:defRPr sz="1900">
                <a:solidFill>
                  <a:srgbClr val="77BAFF"/>
                </a:solidFill>
                <a:latin typeface="Go Mono"/>
                <a:ea typeface="Go Mono"/>
                <a:cs typeface="Go Mono"/>
                <a:sym typeface="Go Mono"/>
              </a:defRPr>
            </a:pPr>
            <a:r>
              <a:rPr>
                <a:solidFill>
                  <a:srgbClr val="000000"/>
                </a:solidFill>
              </a:rPr>
              <a:t>  </a:t>
            </a:r>
            <a:r>
              <a:t>return</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1900">
                <a:solidFill>
                  <a:srgbClr val="FF39D6"/>
                </a:solidFill>
                <a:latin typeface="Go Mono"/>
                <a:ea typeface="Go Mono"/>
                <a:cs typeface="Go Mono"/>
                <a:sym typeface="Go Mono"/>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gather"/>
          <p:cNvSpPr txBox="1"/>
          <p:nvPr>
            <p:ph type="title"/>
          </p:nvPr>
        </p:nvSpPr>
        <p:spPr>
          <a:prstGeom prst="rect">
            <a:avLst/>
          </a:prstGeom>
        </p:spPr>
        <p:txBody>
          <a:bodyPr/>
          <a:lstStyle/>
          <a:p>
            <a:pPr/>
            <a:r>
              <a:t>gather</a:t>
            </a:r>
          </a:p>
        </p:txBody>
      </p:sp>
      <p:pic>
        <p:nvPicPr>
          <p:cNvPr id="259" name="gather.png" descr="gather.png"/>
          <p:cNvPicPr>
            <a:picLocks noChangeAspect="1"/>
          </p:cNvPicPr>
          <p:nvPr/>
        </p:nvPicPr>
        <p:blipFill>
          <a:blip r:embed="rId3">
            <a:extLst/>
          </a:blip>
          <a:stretch>
            <a:fillRect/>
          </a:stretch>
        </p:blipFill>
        <p:spPr>
          <a:xfrm>
            <a:off x="3225506" y="3013668"/>
            <a:ext cx="5740988" cy="3157544"/>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int *localA = (int*)malloc(sizeof(int) * vecSize / size);…"/>
          <p:cNvSpPr txBox="1"/>
          <p:nvPr/>
        </p:nvSpPr>
        <p:spPr>
          <a:xfrm>
            <a:off x="278462" y="462280"/>
            <a:ext cx="11635077" cy="5933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localA</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localB</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localResult</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t>vecSize</a:t>
            </a:r>
            <a:r>
              <a:rPr>
                <a:solidFill>
                  <a:srgbClr val="000000"/>
                </a:solidFill>
              </a:rPr>
              <a:t> </a:t>
            </a:r>
            <a:r>
              <a:rPr>
                <a:solidFill>
                  <a:srgbClr val="FF39D6"/>
                </a:solidFill>
              </a:rPr>
              <a:t>/</a:t>
            </a:r>
            <a:r>
              <a:rPr>
                <a:solidFill>
                  <a:srgbClr val="000000"/>
                </a:solidFill>
              </a:rPr>
              <a:t> </a:t>
            </a:r>
            <a:r>
              <a:t>size</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73FBA9"/>
                </a:solidFill>
              </a:rPr>
              <a:t>int</a:t>
            </a:r>
            <a:r>
              <a:rPr>
                <a:solidFill>
                  <a:srgbClr val="000000"/>
                </a:solidFill>
              </a:rPr>
              <a:t> </a:t>
            </a:r>
            <a:r>
              <a:rPr>
                <a:solidFill>
                  <a:srgbClr val="FF39D6"/>
                </a:solidFill>
              </a:rPr>
              <a:t>*</a:t>
            </a:r>
            <a:r>
              <a:t>a</a:t>
            </a:r>
            <a:r>
              <a:rPr>
                <a:solidFill>
                  <a:srgbClr val="000000"/>
                </a:solidFill>
              </a:rPr>
              <a:t> </a:t>
            </a:r>
            <a:r>
              <a:rPr>
                <a:solidFill>
                  <a:srgbClr val="FF39D6"/>
                </a:solidFill>
              </a:rPr>
              <a:t>=</a:t>
            </a:r>
            <a:r>
              <a:rPr>
                <a:solidFill>
                  <a:srgbClr val="000000"/>
                </a:solidFill>
              </a:rPr>
              <a:t> </a:t>
            </a:r>
            <a:r>
              <a:t>NULL</a:t>
            </a:r>
            <a:r>
              <a:rPr>
                <a:solidFill>
                  <a:srgbClr val="FF39D6"/>
                </a:solidFill>
              </a:rPr>
              <a:t>, *</a:t>
            </a:r>
            <a:r>
              <a:t>b</a:t>
            </a:r>
            <a:r>
              <a:rPr>
                <a:solidFill>
                  <a:srgbClr val="000000"/>
                </a:solidFill>
              </a:rPr>
              <a:t> </a:t>
            </a:r>
            <a:r>
              <a:rPr>
                <a:solidFill>
                  <a:srgbClr val="FF39D6"/>
                </a:solidFill>
              </a:rPr>
              <a:t>=</a:t>
            </a:r>
            <a:r>
              <a:rPr>
                <a:solidFill>
                  <a:srgbClr val="000000"/>
                </a:solidFill>
              </a:rPr>
              <a:t> </a:t>
            </a:r>
            <a:r>
              <a:t>NULL</a:t>
            </a:r>
            <a:r>
              <a:rPr>
                <a:solidFill>
                  <a:srgbClr val="FF39D6"/>
                </a:solidFill>
              </a:rPr>
              <a:t>, *</a:t>
            </a:r>
            <a:r>
              <a:t>result</a:t>
            </a:r>
            <a:r>
              <a:rPr>
                <a:solidFill>
                  <a:srgbClr val="000000"/>
                </a:solidFill>
              </a:rPr>
              <a:t> </a:t>
            </a:r>
            <a:r>
              <a:rPr>
                <a:solidFill>
                  <a:srgbClr val="FF39D6"/>
                </a:solidFill>
              </a:rPr>
              <a:t>=</a:t>
            </a:r>
            <a:r>
              <a:rPr>
                <a:solidFill>
                  <a:srgbClr val="000000"/>
                </a:solidFill>
              </a:rPr>
              <a:t> </a:t>
            </a:r>
            <a:r>
              <a:t>NULL</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77BAFF"/>
                </a:solidFill>
              </a:rPr>
              <a:t>if</a:t>
            </a:r>
            <a:r>
              <a:rPr>
                <a:solidFill>
                  <a:srgbClr val="FF39D6"/>
                </a:solidFill>
              </a:rPr>
              <a:t>(</a:t>
            </a:r>
            <a:r>
              <a:t>rank</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 {</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a</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b</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result</a:t>
            </a:r>
            <a:r>
              <a:rPr>
                <a:solidFill>
                  <a:srgbClr val="000000"/>
                </a:solidFill>
              </a:rPr>
              <a:t> </a:t>
            </a:r>
            <a:r>
              <a:rPr>
                <a:solidFill>
                  <a:srgbClr val="FF39D6"/>
                </a:solidFill>
              </a:rPr>
              <a:t>= (</a:t>
            </a:r>
            <a:r>
              <a:rPr>
                <a:solidFill>
                  <a:srgbClr val="73FBA9"/>
                </a:solidFill>
              </a:rPr>
              <a:t>int</a:t>
            </a:r>
            <a:r>
              <a:rPr>
                <a:solidFill>
                  <a:srgbClr val="FF39D6"/>
                </a:solidFill>
              </a:rPr>
              <a:t>*)</a:t>
            </a:r>
            <a:r>
              <a:rPr>
                <a:solidFill>
                  <a:srgbClr val="FFACB8"/>
                </a:solidFill>
              </a:rPr>
              <a:t>malloc</a:t>
            </a:r>
            <a:r>
              <a:rPr>
                <a:solidFill>
                  <a:srgbClr val="FF39D6"/>
                </a:solidFill>
              </a:rPr>
              <a:t>(</a:t>
            </a:r>
            <a:r>
              <a:t>vecSize</a:t>
            </a:r>
            <a:r>
              <a:rPr>
                <a:solidFill>
                  <a:srgbClr val="000000"/>
                </a:solidFill>
              </a:rPr>
              <a:t> </a:t>
            </a:r>
            <a:r>
              <a:rPr>
                <a:solidFill>
                  <a:srgbClr val="FF39D6"/>
                </a:solidFill>
              </a:rPr>
              <a:t>*</a:t>
            </a:r>
            <a:r>
              <a:rPr>
                <a:solidFill>
                  <a:srgbClr val="000000"/>
                </a:solidFill>
              </a:rPr>
              <a:t> </a:t>
            </a:r>
            <a:r>
              <a:rPr>
                <a:solidFill>
                  <a:srgbClr val="77BAFF"/>
                </a:solidFill>
              </a:rPr>
              <a:t>sizeof</a:t>
            </a:r>
            <a:r>
              <a:rPr>
                <a:solidFill>
                  <a:srgbClr val="FF39D6"/>
                </a:solidFill>
              </a:rPr>
              <a:t>(</a:t>
            </a:r>
            <a:r>
              <a:rPr>
                <a:solidFill>
                  <a:srgbClr val="73FBA9"/>
                </a:solidFill>
              </a:rPr>
              <a:t>int</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000000"/>
                </a:solidFill>
              </a:rPr>
              <a:t>  </a:t>
            </a:r>
            <a:r>
              <a:rPr>
                <a:solidFill>
                  <a:srgbClr val="77BAFF"/>
                </a:solidFill>
              </a:rPr>
              <a:t>for</a:t>
            </a:r>
            <a:r>
              <a:rPr>
                <a:solidFill>
                  <a:srgbClr val="FF39D6"/>
                </a:solidFill>
              </a:rPr>
              <a:t>(</a:t>
            </a:r>
            <a:r>
              <a:rPr>
                <a:solidFill>
                  <a:srgbClr val="73FBA9"/>
                </a:solidFill>
              </a:rPr>
              <a:t>int</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i</a:t>
            </a:r>
            <a:r>
              <a:rPr>
                <a:solidFill>
                  <a:srgbClr val="000000"/>
                </a:solidFill>
              </a:rPr>
              <a:t> </a:t>
            </a:r>
            <a:r>
              <a:rPr>
                <a:solidFill>
                  <a:srgbClr val="FF39D6"/>
                </a:solidFill>
              </a:rPr>
              <a:t>&lt;</a:t>
            </a:r>
            <a:r>
              <a:rPr>
                <a:solidFill>
                  <a:srgbClr val="000000"/>
                </a:solidFill>
              </a:rPr>
              <a:t> </a:t>
            </a:r>
            <a:r>
              <a:t>vecSize</a:t>
            </a:r>
            <a:r>
              <a:rPr>
                <a:solidFill>
                  <a:srgbClr val="FF39D6"/>
                </a:solidFill>
              </a:rPr>
              <a:t>;</a:t>
            </a:r>
            <a:r>
              <a:rPr>
                <a:solidFill>
                  <a:srgbClr val="000000"/>
                </a:solidFill>
              </a:rPr>
              <a:t> </a:t>
            </a:r>
            <a:r>
              <a:t>i</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a</a:t>
            </a:r>
            <a:r>
              <a:rPr>
                <a:solidFill>
                  <a:srgbClr val="FF39D6"/>
                </a:solidFill>
              </a:rPr>
              <a:t>[</a:t>
            </a:r>
            <a:r>
              <a:t>i</a:t>
            </a:r>
            <a:r>
              <a:rPr>
                <a:solidFill>
                  <a:srgbClr val="FF39D6"/>
                </a:solidFill>
              </a:rPr>
              <a:t>] =</a:t>
            </a:r>
            <a:r>
              <a:rPr>
                <a:solidFill>
                  <a:srgbClr val="000000"/>
                </a:solidFill>
              </a:rPr>
              <a:t> </a:t>
            </a:r>
            <a:r>
              <a:t>i</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t>    b</a:t>
            </a:r>
            <a:r>
              <a:rPr>
                <a:solidFill>
                  <a:srgbClr val="FF39D6"/>
                </a:solidFill>
              </a:rPr>
              <a:t>[</a:t>
            </a:r>
            <a:r>
              <a:t>i</a:t>
            </a:r>
            <a:r>
              <a:rPr>
                <a:solidFill>
                  <a:srgbClr val="FF39D6"/>
                </a:solidFill>
              </a:rPr>
              <a:t>] =</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2</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r>
              <a:t>  </a:t>
            </a:r>
            <a:r>
              <a:rPr>
                <a:solidFill>
                  <a:srgbClr val="FF39D6"/>
                </a:solidFill>
              </a:rPr>
              <a:t>}</a:t>
            </a:r>
          </a:p>
          <a:p>
            <a:pPr>
              <a:defRPr sz="1700">
                <a:solidFill>
                  <a:srgbClr val="FF39D6"/>
                </a:solidFill>
                <a:latin typeface="Go Mono for Powerline"/>
                <a:ea typeface="Go Mono for Powerline"/>
                <a:cs typeface="Go Mono for Powerline"/>
                <a:sym typeface="Go Mono for Powerline"/>
              </a:defRPr>
            </a:pPr>
            <a: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MPI_Scatter</a:t>
            </a:r>
            <a:r>
              <a:rPr>
                <a:solidFill>
                  <a:srgbClr val="FF39D6"/>
                </a:solidFill>
              </a:rPr>
              <a:t>(</a:t>
            </a:r>
            <a:r>
              <a:t>a</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localA</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MPI_Scatter</a:t>
            </a:r>
            <a:r>
              <a:rPr>
                <a:solidFill>
                  <a:srgbClr val="FF39D6"/>
                </a:solidFill>
              </a:rPr>
              <a:t>(</a:t>
            </a:r>
            <a:r>
              <a:t>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vecAdd</a:t>
            </a:r>
            <a:r>
              <a:rPr>
                <a:solidFill>
                  <a:srgbClr val="FF39D6"/>
                </a:solidFill>
              </a:rPr>
              <a:t>(</a:t>
            </a:r>
            <a:r>
              <a:t>localResult</a:t>
            </a:r>
            <a:r>
              <a:rPr>
                <a:solidFill>
                  <a:srgbClr val="FF39D6"/>
                </a:solidFill>
              </a:rPr>
              <a:t>,</a:t>
            </a:r>
            <a:r>
              <a:rPr>
                <a:solidFill>
                  <a:srgbClr val="000000"/>
                </a:solidFill>
              </a:rPr>
              <a:t> </a:t>
            </a:r>
            <a:r>
              <a:t>localA</a:t>
            </a:r>
            <a:r>
              <a:rPr>
                <a:solidFill>
                  <a:srgbClr val="FF39D6"/>
                </a:solidFill>
              </a:rPr>
              <a:t>,</a:t>
            </a:r>
            <a:r>
              <a:rPr>
                <a:solidFill>
                  <a:srgbClr val="000000"/>
                </a:solidFill>
              </a:rPr>
              <a:t> </a:t>
            </a:r>
            <a:r>
              <a:t>localB</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endParaRPr>
              <a:solidFill>
                <a:srgbClr val="000000"/>
              </a:solidFill>
            </a:endParaRPr>
          </a:p>
          <a:p>
            <a:pPr>
              <a:defRPr sz="1700">
                <a:solidFill>
                  <a:srgbClr val="000000"/>
                </a:solidFill>
                <a:latin typeface="Go Mono for Powerline"/>
                <a:ea typeface="Go Mono for Powerline"/>
                <a:cs typeface="Go Mono for Powerline"/>
                <a:sym typeface="Go Mono for Powerline"/>
              </a:defRPr>
            </a:pPr>
          </a:p>
          <a:p>
            <a:pPr>
              <a:defRPr sz="1700">
                <a:solidFill>
                  <a:srgbClr val="F3F3F3"/>
                </a:solidFill>
                <a:latin typeface="Go Mono for Powerline"/>
                <a:ea typeface="Go Mono for Powerline"/>
                <a:cs typeface="Go Mono for Powerline"/>
                <a:sym typeface="Go Mono for Powerline"/>
              </a:defRPr>
            </a:pPr>
            <a:r>
              <a:rPr>
                <a:solidFill>
                  <a:srgbClr val="FFACB8"/>
                </a:solidFill>
              </a:rPr>
              <a:t>MPI_Gather</a:t>
            </a:r>
            <a:r>
              <a:rPr>
                <a:solidFill>
                  <a:srgbClr val="FF39D6"/>
                </a:solidFill>
              </a:rPr>
              <a:t>(</a:t>
            </a:r>
            <a:r>
              <a:t>localResult</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t>result</a:t>
            </a:r>
            <a:r>
              <a:rPr>
                <a:solidFill>
                  <a:srgbClr val="FF39D6"/>
                </a:solidFill>
              </a:rPr>
              <a:t>,</a:t>
            </a:r>
            <a:r>
              <a:rPr>
                <a:solidFill>
                  <a:srgbClr val="000000"/>
                </a:solidFill>
              </a:rPr>
              <a:t> </a:t>
            </a:r>
            <a:r>
              <a:t>vecSize</a:t>
            </a:r>
            <a:r>
              <a:rPr>
                <a:solidFill>
                  <a:srgbClr val="FF39D6"/>
                </a:solidFill>
              </a:rPr>
              <a:t>/</a:t>
            </a:r>
            <a:r>
              <a:t>size</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ll-gather"/>
          <p:cNvSpPr txBox="1"/>
          <p:nvPr>
            <p:ph type="title"/>
          </p:nvPr>
        </p:nvSpPr>
        <p:spPr>
          <a:prstGeom prst="rect">
            <a:avLst/>
          </a:prstGeom>
        </p:spPr>
        <p:txBody>
          <a:bodyPr/>
          <a:lstStyle/>
          <a:p>
            <a:pPr lvl="1">
              <a:defRPr spc="144" sz="7200">
                <a:solidFill>
                  <a:srgbClr val="FFFFFF"/>
                </a:solidFill>
              </a:defRPr>
            </a:pPr>
            <a:r>
              <a:t>all-gather</a:t>
            </a:r>
          </a:p>
        </p:txBody>
      </p:sp>
      <p:pic>
        <p:nvPicPr>
          <p:cNvPr id="268" name="allgather.png" descr="allgather.png"/>
          <p:cNvPicPr>
            <a:picLocks noChangeAspect="1"/>
          </p:cNvPicPr>
          <p:nvPr/>
        </p:nvPicPr>
        <p:blipFill>
          <a:blip r:embed="rId3">
            <a:extLst/>
          </a:blip>
          <a:stretch>
            <a:fillRect/>
          </a:stretch>
        </p:blipFill>
        <p:spPr>
          <a:xfrm>
            <a:off x="3599901" y="2806053"/>
            <a:ext cx="4568526" cy="365915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common errors"/>
          <p:cNvSpPr txBox="1"/>
          <p:nvPr>
            <p:ph type="title"/>
          </p:nvPr>
        </p:nvSpPr>
        <p:spPr>
          <a:prstGeom prst="rect">
            <a:avLst/>
          </a:prstGeom>
        </p:spPr>
        <p:txBody>
          <a:bodyPr/>
          <a:lstStyle/>
          <a:p>
            <a:pPr/>
            <a:r>
              <a:t>common errors</a:t>
            </a:r>
          </a:p>
        </p:txBody>
      </p:sp>
      <p:sp>
        <p:nvSpPr>
          <p:cNvPr id="273"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asking for too many cores"/>
          <p:cNvSpPr txBox="1"/>
          <p:nvPr>
            <p:ph type="title"/>
          </p:nvPr>
        </p:nvSpPr>
        <p:spPr>
          <a:prstGeom prst="rect">
            <a:avLst/>
          </a:prstGeom>
        </p:spPr>
        <p:txBody>
          <a:bodyPr/>
          <a:lstStyle>
            <a:lvl1pPr defTabSz="713231">
              <a:defRPr spc="112" sz="5615"/>
            </a:lvl1pPr>
          </a:lstStyle>
          <a:p>
            <a:pPr/>
            <a:r>
              <a:t>asking for too many cores</a:t>
            </a:r>
          </a:p>
        </p:txBody>
      </p:sp>
      <p:sp>
        <p:nvSpPr>
          <p:cNvPr id="276" name="You can request only up to the number of physical cores available"/>
          <p:cNvSpPr txBox="1"/>
          <p:nvPr>
            <p:ph type="body" sz="quarter" idx="1"/>
          </p:nvPr>
        </p:nvSpPr>
        <p:spPr>
          <a:xfrm>
            <a:off x="1024127" y="3355307"/>
            <a:ext cx="4788033" cy="1884746"/>
          </a:xfrm>
          <a:prstGeom prst="rect">
            <a:avLst/>
          </a:prstGeom>
        </p:spPr>
        <p:txBody>
          <a:bodyPr anchor="ctr"/>
          <a:lstStyle/>
          <a:p>
            <a:pPr>
              <a:buChar char="•"/>
            </a:pPr>
            <a:r>
              <a:t>You can request only up to the number of </a:t>
            </a:r>
            <a:r>
              <a:rPr i="1"/>
              <a:t>physical</a:t>
            </a:r>
            <a:r>
              <a:t> cores available</a:t>
            </a:r>
          </a:p>
        </p:txBody>
      </p:sp>
      <p:pic>
        <p:nvPicPr>
          <p:cNvPr id="277" name="Screen Shot 2019-07-12 at 1.22.55 PM.png" descr="Screen Shot 2019-07-12 at 1.22.55 PM.png"/>
          <p:cNvPicPr>
            <a:picLocks noChangeAspect="1"/>
          </p:cNvPicPr>
          <p:nvPr/>
        </p:nvPicPr>
        <p:blipFill>
          <a:blip r:embed="rId3">
            <a:extLst/>
          </a:blip>
          <a:stretch>
            <a:fillRect/>
          </a:stretch>
        </p:blipFill>
        <p:spPr>
          <a:xfrm>
            <a:off x="5826952" y="3355307"/>
            <a:ext cx="6391741" cy="1884746"/>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not calling mpi_finalize"/>
          <p:cNvSpPr txBox="1"/>
          <p:nvPr>
            <p:ph type="title"/>
          </p:nvPr>
        </p:nvSpPr>
        <p:spPr>
          <a:prstGeom prst="rect">
            <a:avLst/>
          </a:prstGeom>
        </p:spPr>
        <p:txBody>
          <a:bodyPr/>
          <a:lstStyle/>
          <a:p>
            <a:pPr defTabSz="694944">
              <a:defRPr spc="109" sz="5472"/>
            </a:pPr>
            <a:r>
              <a:t>not calling </a:t>
            </a:r>
            <a:r>
              <a:rPr>
                <a:latin typeface="Go Mono for Powerline"/>
                <a:ea typeface="Go Mono for Powerline"/>
                <a:cs typeface="Go Mono for Powerline"/>
                <a:sym typeface="Go Mono for Powerline"/>
              </a:rPr>
              <a:t>mpi_finalize</a:t>
            </a:r>
          </a:p>
        </p:txBody>
      </p:sp>
      <p:sp>
        <p:nvSpPr>
          <p:cNvPr id="282" name="MPI communicators must be destroyed before the program exits (think of it like the malloc/free idiom)"/>
          <p:cNvSpPr txBox="1"/>
          <p:nvPr>
            <p:ph type="body" sz="quarter" idx="1"/>
          </p:nvPr>
        </p:nvSpPr>
        <p:spPr>
          <a:xfrm>
            <a:off x="1060630" y="3035737"/>
            <a:ext cx="4914558" cy="2523886"/>
          </a:xfrm>
          <a:prstGeom prst="rect">
            <a:avLst/>
          </a:prstGeom>
        </p:spPr>
        <p:txBody>
          <a:bodyPr/>
          <a:lstStyle>
            <a:lvl1pPr>
              <a:buChar char="•"/>
            </a:lvl1pPr>
          </a:lstStyle>
          <a:p>
            <a:pPr/>
            <a:r>
              <a:t>MPI communicators must be destroyed before the program exits (think of it like the malloc/free idiom)</a:t>
            </a:r>
          </a:p>
        </p:txBody>
      </p:sp>
      <p:pic>
        <p:nvPicPr>
          <p:cNvPr id="283" name="Screen Shot 2019-07-12 at 1.24.44 PM.png" descr="Screen Shot 2019-07-12 at 1.24.44 PM.png"/>
          <p:cNvPicPr>
            <a:picLocks noChangeAspect="1"/>
          </p:cNvPicPr>
          <p:nvPr/>
        </p:nvPicPr>
        <p:blipFill>
          <a:blip r:embed="rId3">
            <a:extLst/>
          </a:blip>
          <a:stretch>
            <a:fillRect/>
          </a:stretch>
        </p:blipFill>
        <p:spPr>
          <a:xfrm>
            <a:off x="6741371" y="2286000"/>
            <a:ext cx="5450696" cy="402336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Mpi is a specification"/>
          <p:cNvSpPr txBox="1"/>
          <p:nvPr>
            <p:ph type="title"/>
          </p:nvPr>
        </p:nvSpPr>
        <p:spPr>
          <a:prstGeom prst="rect">
            <a:avLst/>
          </a:prstGeom>
        </p:spPr>
        <p:txBody>
          <a:bodyPr/>
          <a:lstStyle/>
          <a:p>
            <a:pPr>
              <a:defRPr spc="100"/>
            </a:pPr>
            <a:r>
              <a:t>Mpi is a </a:t>
            </a:r>
            <a:r>
              <a:rPr i="1"/>
              <a:t>specification</a:t>
            </a:r>
          </a:p>
        </p:txBody>
      </p:sp>
      <p:sp>
        <p:nvSpPr>
          <p:cNvPr id="131" name="MPI Forum defines which operations must be implemented with an LIS (Language Independent Specification)…"/>
          <p:cNvSpPr txBox="1"/>
          <p:nvPr>
            <p:ph type="body" idx="1"/>
          </p:nvPr>
        </p:nvSpPr>
        <p:spPr>
          <a:prstGeom prst="rect">
            <a:avLst/>
          </a:prstGeom>
        </p:spPr>
        <p:txBody>
          <a:bodyPr/>
          <a:lstStyle/>
          <a:p>
            <a:pPr>
              <a:buChar char="•"/>
            </a:pPr>
            <a:r>
              <a:t>MPI Forum defines which operations must be implemented with an LIS (Language Independent Specification)</a:t>
            </a:r>
          </a:p>
          <a:p>
            <a:pPr>
              <a:buChar char="•"/>
            </a:pPr>
            <a:r>
              <a:t>Must be implemented for C, Fortran -- many other APIs exist (Python, C++, C#, etc.)</a:t>
            </a:r>
          </a:p>
          <a:p>
            <a:pPr>
              <a:buChar char="•"/>
            </a:pPr>
            <a:r>
              <a:t>Over 20 notable implementations exist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Mismatched SEND/RECV"/>
          <p:cNvSpPr txBox="1"/>
          <p:nvPr>
            <p:ph type="title" idx="4294967295"/>
          </p:nvPr>
        </p:nvSpPr>
        <p:spPr>
          <a:prstGeom prst="rect">
            <a:avLst/>
          </a:prstGeom>
        </p:spPr>
        <p:txBody>
          <a:bodyPr/>
          <a:lstStyle>
            <a:lvl1pPr>
              <a:defRPr>
                <a:solidFill>
                  <a:srgbClr val="FFFFFF"/>
                </a:solidFill>
              </a:defRPr>
            </a:lvl1pPr>
          </a:lstStyle>
          <a:p>
            <a:pPr/>
            <a:r>
              <a:t>Mismatched SEND/RECV</a:t>
            </a:r>
          </a:p>
        </p:txBody>
      </p:sp>
      <p:sp>
        <p:nvSpPr>
          <p:cNvPr id="288" name="#include &lt;mpi.h&gt;…"/>
          <p:cNvSpPr txBox="1"/>
          <p:nvPr/>
        </p:nvSpPr>
        <p:spPr>
          <a:xfrm>
            <a:off x="282272" y="1554480"/>
            <a:ext cx="11627456" cy="3749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700">
                <a:solidFill>
                  <a:srgbClr val="BCE399"/>
                </a:solidFill>
                <a:latin typeface="Go Mono"/>
                <a:ea typeface="Go Mono"/>
                <a:cs typeface="Go Mono"/>
                <a:sym typeface="Go Mono"/>
              </a:defRPr>
            </a:pPr>
            <a:r>
              <a:t>#include &lt;mpi.h&gt;</a:t>
            </a:r>
            <a:endParaRPr>
              <a:solidFill>
                <a:srgbClr val="000000"/>
              </a:solidFill>
            </a:endParaRPr>
          </a:p>
          <a:p>
            <a:pPr>
              <a:defRPr sz="2700">
                <a:solidFill>
                  <a:srgbClr val="000000"/>
                </a:solidFill>
                <a:latin typeface="Go Mono"/>
                <a:ea typeface="Go Mono"/>
                <a:cs typeface="Go Mono"/>
                <a:sym typeface="Go Mono"/>
              </a:defRPr>
            </a:pPr>
          </a:p>
          <a:p>
            <a:pPr>
              <a:defRPr sz="2700">
                <a:solidFill>
                  <a:srgbClr val="FFACB8"/>
                </a:solidFill>
                <a:latin typeface="Go Mono"/>
                <a:ea typeface="Go Mono"/>
                <a:cs typeface="Go Mono"/>
                <a:sym typeface="Go Mono"/>
              </a:defRPr>
            </a:pPr>
            <a:r>
              <a:rPr>
                <a:solidFill>
                  <a:srgbClr val="73FBA9"/>
                </a:solidFill>
              </a:rPr>
              <a:t>int</a:t>
            </a:r>
            <a:r>
              <a:rPr>
                <a:solidFill>
                  <a:srgbClr val="000000"/>
                </a:solidFill>
              </a:rPr>
              <a:t> </a:t>
            </a:r>
            <a:r>
              <a:t>main</a:t>
            </a:r>
            <a:r>
              <a:rPr>
                <a:solidFill>
                  <a:srgbClr val="FF39D6"/>
                </a:solidFill>
              </a:rPr>
              <a:t>(</a:t>
            </a:r>
            <a:r>
              <a:rPr>
                <a:solidFill>
                  <a:srgbClr val="73FBA9"/>
                </a:solidFill>
              </a:rPr>
              <a:t>int</a:t>
            </a:r>
            <a:r>
              <a:rPr>
                <a:solidFill>
                  <a:srgbClr val="000000"/>
                </a:solidFill>
              </a:rPr>
              <a:t> </a:t>
            </a:r>
            <a:r>
              <a:rPr>
                <a:solidFill>
                  <a:srgbClr val="F3F3F3"/>
                </a:solidFill>
              </a:rPr>
              <a:t>argc</a:t>
            </a:r>
            <a:r>
              <a:rPr>
                <a:solidFill>
                  <a:srgbClr val="FF39D6"/>
                </a:solidFill>
              </a:rPr>
              <a:t>,</a:t>
            </a:r>
            <a:r>
              <a:rPr>
                <a:solidFill>
                  <a:srgbClr val="000000"/>
                </a:solidFill>
              </a:rPr>
              <a:t> </a:t>
            </a:r>
            <a:r>
              <a:rPr>
                <a:solidFill>
                  <a:srgbClr val="73FBA9"/>
                </a:solidFill>
              </a:rPr>
              <a:t>char</a:t>
            </a:r>
            <a:r>
              <a:rPr>
                <a:solidFill>
                  <a:srgbClr val="000000"/>
                </a:solidFill>
              </a:rPr>
              <a:t> </a:t>
            </a:r>
            <a:r>
              <a:rPr>
                <a:solidFill>
                  <a:srgbClr val="FF39D6"/>
                </a:solidFill>
              </a:rPr>
              <a:t>**</a:t>
            </a:r>
            <a:r>
              <a:rPr>
                <a:solidFill>
                  <a:srgbClr val="000000"/>
                </a:solidFill>
              </a:rPr>
              <a:t> </a:t>
            </a:r>
            <a:r>
              <a:rPr>
                <a:solidFill>
                  <a:srgbClr val="F3F3F3"/>
                </a:solidFill>
              </a:rPr>
              <a:t>argv</a:t>
            </a:r>
            <a:r>
              <a:rPr>
                <a:solidFill>
                  <a:srgbClr val="FF39D6"/>
                </a:solidFill>
              </a:rPr>
              <a:t>){</a:t>
            </a:r>
            <a:endParaRPr>
              <a:solidFill>
                <a:srgbClr val="000000"/>
              </a:solidFill>
            </a:endParaRPr>
          </a:p>
          <a:p>
            <a:pPr>
              <a:defRPr sz="2700">
                <a:solidFill>
                  <a:srgbClr val="FFACB8"/>
                </a:solidFill>
                <a:latin typeface="Go Mono"/>
                <a:ea typeface="Go Mono"/>
                <a:cs typeface="Go Mono"/>
                <a:sym typeface="Go Mono"/>
              </a:defRPr>
            </a:pPr>
            <a:r>
              <a:rPr>
                <a:solidFill>
                  <a:srgbClr val="000000"/>
                </a:solidFill>
              </a:rPr>
              <a:t>  </a:t>
            </a:r>
            <a:r>
              <a:t>MPI_Init</a:t>
            </a:r>
            <a:r>
              <a:rPr>
                <a:solidFill>
                  <a:srgbClr val="FF39D6"/>
                </a:solidFill>
              </a:rPr>
              <a:t>(&amp;</a:t>
            </a:r>
            <a:r>
              <a:rPr>
                <a:solidFill>
                  <a:srgbClr val="F3F3F3"/>
                </a:solidFill>
              </a:rPr>
              <a:t>argc</a:t>
            </a:r>
            <a:r>
              <a:rPr>
                <a:solidFill>
                  <a:srgbClr val="FF39D6"/>
                </a:solidFill>
              </a:rPr>
              <a:t>, &amp;</a:t>
            </a:r>
            <a:r>
              <a:rPr>
                <a:solidFill>
                  <a:srgbClr val="F3F3F3"/>
                </a:solidFill>
              </a:rPr>
              <a:t>argv</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size</a:t>
            </a:r>
            <a:r>
              <a:rPr>
                <a:solidFill>
                  <a:srgbClr val="FF39D6"/>
                </a:solidFill>
              </a:rPr>
              <a:t>;</a:t>
            </a:r>
            <a:r>
              <a:rPr>
                <a:solidFill>
                  <a:srgbClr val="000000"/>
                </a:solidFill>
              </a:rPr>
              <a:t> </a:t>
            </a:r>
            <a:r>
              <a:rPr>
                <a:solidFill>
                  <a:srgbClr val="FFACB8"/>
                </a:solidFill>
              </a:rPr>
              <a:t>MPI_Comm_size</a:t>
            </a:r>
            <a:r>
              <a:rPr>
                <a:solidFill>
                  <a:srgbClr val="FF39D6"/>
                </a:solidFill>
              </a:rPr>
              <a:t>(</a:t>
            </a:r>
            <a:r>
              <a:t>MPI_COMM_WORLD</a:t>
            </a:r>
            <a:r>
              <a:rPr>
                <a:solidFill>
                  <a:srgbClr val="FF39D6"/>
                </a:solidFill>
              </a:rPr>
              <a:t>, &amp;</a:t>
            </a:r>
            <a:r>
              <a:t>size</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73FBA9"/>
                </a:solidFill>
              </a:rPr>
              <a:t>int</a:t>
            </a:r>
            <a:r>
              <a:rPr>
                <a:solidFill>
                  <a:srgbClr val="000000"/>
                </a:solidFill>
              </a:rPr>
              <a:t> </a:t>
            </a:r>
            <a:r>
              <a:t>rank</a:t>
            </a:r>
            <a:r>
              <a:rPr>
                <a:solidFill>
                  <a:srgbClr val="FF39D6"/>
                </a:solidFill>
              </a:rPr>
              <a:t>;</a:t>
            </a:r>
            <a:r>
              <a:rPr>
                <a:solidFill>
                  <a:srgbClr val="000000"/>
                </a:solidFill>
              </a:rPr>
              <a:t> </a:t>
            </a:r>
            <a:r>
              <a:rPr>
                <a:solidFill>
                  <a:srgbClr val="FFACB8"/>
                </a:solidFill>
              </a:rPr>
              <a:t>MPI_Comm_rank</a:t>
            </a:r>
            <a:r>
              <a:rPr>
                <a:solidFill>
                  <a:srgbClr val="FF39D6"/>
                </a:solidFill>
              </a:rPr>
              <a:t>(</a:t>
            </a:r>
            <a:r>
              <a:t>MPI_COMM_WORLD</a:t>
            </a:r>
            <a:r>
              <a:rPr>
                <a:solidFill>
                  <a:srgbClr val="FF39D6"/>
                </a:solidFill>
              </a:rPr>
              <a:t>, &amp;</a:t>
            </a:r>
            <a:r>
              <a:t>rank</a:t>
            </a:r>
            <a:r>
              <a:rPr>
                <a:solidFill>
                  <a:srgbClr val="FF39D6"/>
                </a:solidFill>
              </a:rPr>
              <a:t>);</a:t>
            </a:r>
            <a:endParaRPr>
              <a:solidFill>
                <a:srgbClr val="000000"/>
              </a:solidFill>
            </a:endParaRPr>
          </a:p>
          <a:p>
            <a:pPr>
              <a:defRPr sz="2700">
                <a:solidFill>
                  <a:srgbClr val="F3F3F3"/>
                </a:solidFill>
                <a:latin typeface="Go Mono"/>
                <a:ea typeface="Go Mono"/>
                <a:cs typeface="Go Mono"/>
                <a:sym typeface="Go Mono"/>
              </a:defRPr>
            </a:pPr>
            <a:r>
              <a:rPr>
                <a:solidFill>
                  <a:srgbClr val="000000"/>
                </a:solidFill>
              </a:rPr>
              <a:t>  </a:t>
            </a:r>
            <a:r>
              <a:rPr>
                <a:solidFill>
                  <a:srgbClr val="FFACB8"/>
                </a:solidFill>
              </a:rPr>
              <a:t>MPI_Recv</a:t>
            </a:r>
            <a:r>
              <a:rPr>
                <a:solidFill>
                  <a:srgbClr val="FF39D6"/>
                </a:solidFill>
              </a:rPr>
              <a:t>(&amp;</a:t>
            </a:r>
            <a:r>
              <a:t>rank</a:t>
            </a:r>
            <a:r>
              <a:rPr>
                <a:solidFill>
                  <a:srgbClr val="FF39D6"/>
                </a:solidFill>
              </a:rPr>
              <a:t>,</a:t>
            </a:r>
            <a:r>
              <a:rPr>
                <a:solidFill>
                  <a:srgbClr val="000000"/>
                </a:solidFill>
              </a:rPr>
              <a:t> </a:t>
            </a:r>
            <a:r>
              <a:rPr>
                <a:solidFill>
                  <a:srgbClr val="E6BD99"/>
                </a:solidFill>
              </a:rPr>
              <a:t>1</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r>
              <a:rPr>
                <a:solidFill>
                  <a:srgbClr val="000000"/>
                </a:solidFill>
              </a:rPr>
              <a:t> </a:t>
            </a:r>
            <a:r>
              <a:rPr>
                <a:solidFill>
                  <a:srgbClr val="E6BD99"/>
                </a:solidFill>
              </a:rPr>
              <a:t>0</a:t>
            </a:r>
            <a:r>
              <a:rPr>
                <a:solidFill>
                  <a:srgbClr val="FF39D6"/>
                </a:solidFill>
              </a:rPr>
              <a:t>);</a:t>
            </a:r>
            <a:endParaRPr>
              <a:solidFill>
                <a:srgbClr val="000000"/>
              </a:solidFill>
            </a:endParaRPr>
          </a:p>
          <a:p>
            <a:pPr>
              <a:defRPr sz="2700">
                <a:solidFill>
                  <a:srgbClr val="FFACB8"/>
                </a:solidFill>
                <a:latin typeface="Go Mono"/>
                <a:ea typeface="Go Mono"/>
                <a:cs typeface="Go Mono"/>
                <a:sym typeface="Go Mono"/>
              </a:defRPr>
            </a:pPr>
            <a:r>
              <a:rPr>
                <a:solidFill>
                  <a:srgbClr val="000000"/>
                </a:solidFill>
              </a:rPr>
              <a:t>  </a:t>
            </a:r>
            <a:r>
              <a:t>MPI_Finalize</a:t>
            </a:r>
            <a:r>
              <a:rPr>
                <a:solidFill>
                  <a:srgbClr val="FF39D6"/>
                </a:solidFill>
              </a:rPr>
              <a:t>();</a:t>
            </a:r>
            <a:endParaRPr>
              <a:solidFill>
                <a:srgbClr val="000000"/>
              </a:solidFill>
            </a:endParaRPr>
          </a:p>
          <a:p>
            <a:pPr>
              <a:defRPr sz="2700">
                <a:solidFill>
                  <a:srgbClr val="FF39D6"/>
                </a:solidFill>
                <a:latin typeface="Go Mono"/>
                <a:ea typeface="Go Mono"/>
                <a:cs typeface="Go Mono"/>
                <a:sym typeface="Go Mono"/>
              </a:defRPr>
            </a:pPr>
            <a:r>
              <a:t>}</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Bcast/gather from one rank"/>
          <p:cNvSpPr txBox="1"/>
          <p:nvPr>
            <p:ph type="title" idx="4294967295"/>
          </p:nvPr>
        </p:nvSpPr>
        <p:spPr>
          <a:prstGeom prst="rect">
            <a:avLst/>
          </a:prstGeom>
        </p:spPr>
        <p:txBody>
          <a:bodyPr/>
          <a:lstStyle>
            <a:lvl1pPr>
              <a:defRPr>
                <a:solidFill>
                  <a:srgbClr val="FFFFFF"/>
                </a:solidFill>
              </a:defRPr>
            </a:lvl1pPr>
          </a:lstStyle>
          <a:p>
            <a:pPr/>
            <a:r>
              <a:t>Bcast/gather from one rank</a:t>
            </a:r>
          </a:p>
        </p:txBody>
      </p:sp>
      <p:sp>
        <p:nvSpPr>
          <p:cNvPr id="293" name="int* localBuf = malloc(sizeof(int) * 4);…"/>
          <p:cNvSpPr txBox="1"/>
          <p:nvPr/>
        </p:nvSpPr>
        <p:spPr>
          <a:xfrm>
            <a:off x="686198" y="1288269"/>
            <a:ext cx="10819604" cy="540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p>
            <a:pPr>
              <a:defRPr sz="1900">
                <a:solidFill>
                  <a:srgbClr val="F3F3F3"/>
                </a:solidFill>
                <a:latin typeface="Go Mono"/>
                <a:ea typeface="Go Mono"/>
                <a:cs typeface="Go Mono"/>
                <a:sym typeface="Go Mono"/>
              </a:defRPr>
            </a:pPr>
            <a:r>
              <a:rPr>
                <a:solidFill>
                  <a:srgbClr val="73FBA9"/>
                </a:solidFill>
              </a:rPr>
              <a:t>int</a:t>
            </a:r>
            <a:r>
              <a:rPr>
                <a:solidFill>
                  <a:srgbClr val="FF39D6"/>
                </a:solidFill>
              </a:rPr>
              <a:t>*</a:t>
            </a:r>
            <a:r>
              <a:rPr>
                <a:solidFill>
                  <a:srgbClr val="000000"/>
                </a:solidFill>
              </a:rPr>
              <a:t> </a:t>
            </a:r>
            <a:r>
              <a:t>localBuf</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4</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rPr>
                <a:solidFill>
                  <a:srgbClr val="73FBA9"/>
                </a:solidFill>
              </a:rPr>
              <a:t>int</a:t>
            </a:r>
            <a:r>
              <a:t> </a:t>
            </a:r>
            <a:r>
              <a:rPr>
                <a:solidFill>
                  <a:srgbClr val="FF39D6"/>
                </a:solidFill>
              </a:rPr>
              <a:t>*</a:t>
            </a:r>
            <a:r>
              <a:rPr>
                <a:solidFill>
                  <a:srgbClr val="F3F3F3"/>
                </a:solidFill>
              </a:rPr>
              <a:t>buf</a:t>
            </a:r>
            <a:r>
              <a:t> </a:t>
            </a:r>
            <a:r>
              <a:rPr>
                <a:solidFill>
                  <a:srgbClr val="FF39D6"/>
                </a:solidFill>
              </a:rPr>
              <a:t>=</a:t>
            </a:r>
            <a:r>
              <a:t> </a:t>
            </a:r>
            <a:r>
              <a:rPr>
                <a:solidFill>
                  <a:srgbClr val="F3F3F3"/>
                </a:solidFill>
              </a:rPr>
              <a:t>NULL</a:t>
            </a:r>
            <a:r>
              <a:rPr>
                <a:solidFill>
                  <a:srgbClr val="FF39D6"/>
                </a:solidFill>
              </a:rPr>
              <a:t>, *</a:t>
            </a:r>
            <a:r>
              <a:rPr>
                <a:solidFill>
                  <a:srgbClr val="F3F3F3"/>
                </a:solidFill>
              </a:rPr>
              <a:t>res</a:t>
            </a:r>
            <a:r>
              <a:t> </a:t>
            </a:r>
            <a:r>
              <a:rPr>
                <a:solidFill>
                  <a:srgbClr val="FF39D6"/>
                </a:solidFill>
              </a:rPr>
              <a:t>=</a:t>
            </a:r>
            <a:r>
              <a:t> </a:t>
            </a:r>
            <a:r>
              <a:rPr>
                <a:solidFill>
                  <a:srgbClr val="F3F3F3"/>
                </a:solidFill>
              </a:rPr>
              <a:t>NULL</a:t>
            </a:r>
            <a:r>
              <a:rPr>
                <a:solidFill>
                  <a:srgbClr val="FF39D6"/>
                </a:solidFill>
              </a:rPr>
              <a:t>;</a:t>
            </a:r>
          </a:p>
          <a:p>
            <a:pPr>
              <a:defRPr sz="1900">
                <a:solidFill>
                  <a:srgbClr val="000000"/>
                </a:solidFill>
                <a:latin typeface="Go Mono"/>
                <a:ea typeface="Go Mono"/>
                <a:cs typeface="Go Mono"/>
                <a:sym typeface="Go Mono"/>
              </a:defRPr>
            </a:pPr>
            <a:r>
              <a:rPr>
                <a:solidFill>
                  <a:srgbClr val="77BAFF"/>
                </a:solidFill>
              </a:rPr>
              <a:t>if</a:t>
            </a:r>
            <a:r>
              <a:t> </a:t>
            </a:r>
            <a:r>
              <a:rPr>
                <a:solidFill>
                  <a:srgbClr val="FF39D6"/>
                </a:solidFill>
              </a:rPr>
              <a:t>(</a:t>
            </a:r>
            <a:r>
              <a:rPr>
                <a:solidFill>
                  <a:srgbClr val="F3F3F3"/>
                </a:solidFill>
              </a:rPr>
              <a:t>rank</a:t>
            </a:r>
            <a:r>
              <a:t> </a:t>
            </a:r>
            <a:r>
              <a:rPr>
                <a:solidFill>
                  <a:srgbClr val="FF39D6"/>
                </a:solidFill>
              </a:rPr>
              <a:t>==</a:t>
            </a:r>
            <a:r>
              <a:t> </a:t>
            </a:r>
            <a:r>
              <a:rPr>
                <a:solidFill>
                  <a:srgbClr val="E6BD99"/>
                </a:solidFill>
              </a:rPr>
              <a:t>0</a:t>
            </a:r>
            <a:r>
              <a:rPr>
                <a:solidFill>
                  <a:srgbClr val="FF39D6"/>
                </a:solidFill>
              </a:rPr>
              <a:t>) {</a:t>
            </a:r>
          </a:p>
          <a:p>
            <a:pPr>
              <a:defRPr sz="1900">
                <a:solidFill>
                  <a:srgbClr val="F3F3F3"/>
                </a:solidFill>
                <a:latin typeface="Go Mono"/>
                <a:ea typeface="Go Mono"/>
                <a:cs typeface="Go Mono"/>
                <a:sym typeface="Go Mono"/>
              </a:defRPr>
            </a:pPr>
            <a:r>
              <a:t>    buf</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16</a:t>
            </a:r>
            <a:r>
              <a:rPr>
                <a:solidFill>
                  <a:srgbClr val="FF39D6"/>
                </a:solidFill>
              </a:rPr>
              <a:t>);</a:t>
            </a:r>
            <a:endParaRPr>
              <a:solidFill>
                <a:srgbClr val="000000"/>
              </a:solidFill>
            </a:endParaRPr>
          </a:p>
          <a:p>
            <a:pPr>
              <a:defRPr sz="1900">
                <a:solidFill>
                  <a:srgbClr val="F3F3F3"/>
                </a:solidFill>
                <a:latin typeface="Go Mono"/>
                <a:ea typeface="Go Mono"/>
                <a:cs typeface="Go Mono"/>
                <a:sym typeface="Go Mono"/>
              </a:defRPr>
            </a:pPr>
            <a:r>
              <a:t>    res</a:t>
            </a:r>
            <a:r>
              <a:rPr>
                <a:solidFill>
                  <a:srgbClr val="000000"/>
                </a:solidFill>
              </a:rPr>
              <a:t> </a:t>
            </a:r>
            <a:r>
              <a:rPr>
                <a:solidFill>
                  <a:srgbClr val="FF39D6"/>
                </a:solidFill>
              </a:rPr>
              <a:t>=</a:t>
            </a:r>
            <a:r>
              <a:rPr>
                <a:solidFill>
                  <a:srgbClr val="000000"/>
                </a:solidFill>
              </a:rPr>
              <a:t> </a:t>
            </a:r>
            <a:r>
              <a:rPr>
                <a:solidFill>
                  <a:srgbClr val="FFACB8"/>
                </a:solidFill>
              </a:rPr>
              <a:t>malloc</a:t>
            </a:r>
            <a:r>
              <a:rPr>
                <a:solidFill>
                  <a:srgbClr val="FF39D6"/>
                </a:solidFill>
              </a:rPr>
              <a:t>(</a:t>
            </a:r>
            <a:r>
              <a:rPr>
                <a:solidFill>
                  <a:srgbClr val="77BAFF"/>
                </a:solidFill>
              </a:rPr>
              <a:t>sizeof</a:t>
            </a:r>
            <a:r>
              <a:rPr>
                <a:solidFill>
                  <a:srgbClr val="FF39D6"/>
                </a:solidFill>
              </a:rPr>
              <a:t>(</a:t>
            </a:r>
            <a:r>
              <a:rPr>
                <a:solidFill>
                  <a:srgbClr val="73FBA9"/>
                </a:solidFill>
              </a:rPr>
              <a:t>int</a:t>
            </a:r>
            <a:r>
              <a:rPr>
                <a:solidFill>
                  <a:srgbClr val="FF39D6"/>
                </a:solidFill>
              </a:rPr>
              <a:t>) *</a:t>
            </a:r>
            <a:r>
              <a:rPr>
                <a:solidFill>
                  <a:srgbClr val="000000"/>
                </a:solidFill>
              </a:rPr>
              <a:t> </a:t>
            </a:r>
            <a:r>
              <a:rPr>
                <a:solidFill>
                  <a:srgbClr val="E6BD99"/>
                </a:solidFill>
              </a:rPr>
              <a:t>16</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77BAFF"/>
                </a:solidFill>
              </a:rPr>
              <a:t>for</a:t>
            </a:r>
            <a:r>
              <a:t> </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E6BD99"/>
                </a:solidFill>
              </a:rPr>
              <a:t>16</a:t>
            </a:r>
            <a:r>
              <a:rPr>
                <a:solidFill>
                  <a:srgbClr val="FF39D6"/>
                </a:solidFill>
              </a:rPr>
              <a:t>;</a:t>
            </a:r>
            <a:r>
              <a:t> </a:t>
            </a:r>
            <a:r>
              <a:rPr>
                <a:solidFill>
                  <a:srgbClr val="F3F3F3"/>
                </a:solidFill>
              </a:rPr>
              <a:t>i</a:t>
            </a:r>
            <a:r>
              <a:rPr>
                <a:solidFill>
                  <a:srgbClr val="FF39D6"/>
                </a:solidFill>
              </a:rPr>
              <a:t>++) {</a:t>
            </a:r>
          </a:p>
          <a:p>
            <a:pPr>
              <a:defRPr sz="1900">
                <a:solidFill>
                  <a:srgbClr val="F3F3F3"/>
                </a:solidFill>
                <a:latin typeface="Go Mono"/>
                <a:ea typeface="Go Mono"/>
                <a:cs typeface="Go Mono"/>
                <a:sym typeface="Go Mono"/>
              </a:defRPr>
            </a:pPr>
            <a:r>
              <a:t>        buf</a:t>
            </a:r>
            <a:r>
              <a:rPr>
                <a:solidFill>
                  <a:srgbClr val="FF39D6"/>
                </a:solidFill>
              </a:rPr>
              <a:t>[</a:t>
            </a:r>
            <a:r>
              <a:t>i</a:t>
            </a:r>
            <a:r>
              <a:rPr>
                <a:solidFill>
                  <a:srgbClr val="FF39D6"/>
                </a:solidFill>
              </a:rPr>
              <a:t>] =</a:t>
            </a:r>
            <a:r>
              <a:rPr>
                <a:solidFill>
                  <a:srgbClr val="000000"/>
                </a:solidFill>
              </a:rPr>
              <a:t> </a:t>
            </a:r>
            <a:r>
              <a:t>i</a:t>
            </a:r>
            <a:r>
              <a:rPr>
                <a:solidFill>
                  <a:srgbClr val="000000"/>
                </a:solidFill>
              </a:rPr>
              <a:t> </a:t>
            </a:r>
            <a:r>
              <a:rPr>
                <a:solidFill>
                  <a:srgbClr val="FF39D6"/>
                </a:solidFill>
              </a:rPr>
              <a:t>+</a:t>
            </a:r>
            <a:r>
              <a:rPr>
                <a:solidFill>
                  <a:srgbClr val="000000"/>
                </a:solidFill>
              </a:rPr>
              <a:t> </a:t>
            </a:r>
            <a:r>
              <a:rPr>
                <a:solidFill>
                  <a:srgbClr val="E6BD99"/>
                </a:solidFill>
              </a:rPr>
              <a:t>1</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r>
              <a:rPr>
                <a:solidFill>
                  <a:srgbClr val="FF39D6"/>
                </a:solidFill>
              </a:rPr>
              <a:t>}</a:t>
            </a:r>
          </a:p>
          <a:p>
            <a:pPr>
              <a:defRPr sz="1900">
                <a:solidFill>
                  <a:srgbClr val="F3F3F3"/>
                </a:solidFill>
                <a:latin typeface="Go Mono"/>
                <a:ea typeface="Go Mono"/>
                <a:cs typeface="Go Mono"/>
                <a:sym typeface="Go Mono"/>
              </a:defRPr>
            </a:pPr>
            <a:r>
              <a:rPr>
                <a:solidFill>
                  <a:srgbClr val="FFACB8"/>
                </a:solidFill>
              </a:rPr>
              <a:t>MPI_Scatter</a:t>
            </a:r>
            <a:r>
              <a:rPr>
                <a:solidFill>
                  <a:srgbClr val="FF39D6"/>
                </a:solidFill>
              </a:rPr>
              <a:t>(</a:t>
            </a:r>
            <a:r>
              <a:t>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t>localBuf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FF39D6"/>
                </a:solidFill>
                <a:latin typeface="Go Mono"/>
                <a:ea typeface="Go Mono"/>
                <a:cs typeface="Go Mono"/>
                <a:sym typeface="Go Mono"/>
              </a:defRPr>
            </a:pPr>
            <a:r>
              <a:rPr>
                <a:solidFill>
                  <a:srgbClr val="77BAFF"/>
                </a:solidFill>
              </a:rPr>
              <a:t>for</a:t>
            </a:r>
            <a:r>
              <a:rPr>
                <a:solidFill>
                  <a:srgbClr val="000000"/>
                </a:solidFill>
              </a:rPr>
              <a:t> </a:t>
            </a:r>
            <a:r>
              <a:t>(</a:t>
            </a:r>
            <a:r>
              <a:rPr>
                <a:solidFill>
                  <a:srgbClr val="73FBA9"/>
                </a:solidFill>
              </a:rPr>
              <a:t>int</a:t>
            </a:r>
            <a:r>
              <a:rPr>
                <a:solidFill>
                  <a:srgbClr val="000000"/>
                </a:solidFill>
              </a:rPr>
              <a:t> </a:t>
            </a:r>
            <a:r>
              <a:rPr>
                <a:solidFill>
                  <a:srgbClr val="F3F3F3"/>
                </a:solidFill>
              </a:rPr>
              <a:t>i</a:t>
            </a:r>
            <a:r>
              <a:rPr>
                <a:solidFill>
                  <a:srgbClr val="000000"/>
                </a:solidFill>
              </a:rPr>
              <a:t> </a:t>
            </a:r>
            <a:r>
              <a:t>=</a:t>
            </a:r>
            <a:r>
              <a:rPr>
                <a:solidFill>
                  <a:srgbClr val="000000"/>
                </a:solidFill>
              </a:rPr>
              <a:t> </a:t>
            </a:r>
            <a:r>
              <a:rPr>
                <a:solidFill>
                  <a:srgbClr val="E6BD99"/>
                </a:solidFill>
              </a:rPr>
              <a:t>0</a:t>
            </a:r>
            <a:r>
              <a:t>;</a:t>
            </a:r>
            <a:r>
              <a:rPr>
                <a:solidFill>
                  <a:srgbClr val="000000"/>
                </a:solidFill>
              </a:rPr>
              <a:t> </a:t>
            </a:r>
            <a:r>
              <a:rPr>
                <a:solidFill>
                  <a:srgbClr val="F3F3F3"/>
                </a:solidFill>
              </a:rPr>
              <a:t>i</a:t>
            </a:r>
            <a:r>
              <a:rPr>
                <a:solidFill>
                  <a:srgbClr val="000000"/>
                </a:solidFill>
              </a:rPr>
              <a:t> </a:t>
            </a:r>
            <a:r>
              <a:t>&lt;</a:t>
            </a:r>
            <a:r>
              <a:rPr>
                <a:solidFill>
                  <a:srgbClr val="000000"/>
                </a:solidFill>
              </a:rPr>
              <a:t> </a:t>
            </a:r>
            <a:r>
              <a:rPr>
                <a:solidFill>
                  <a:srgbClr val="E6BD99"/>
                </a:solidFill>
              </a:rPr>
              <a:t>4</a:t>
            </a:r>
            <a:r>
              <a:t>;</a:t>
            </a:r>
            <a:r>
              <a:rPr>
                <a:solidFill>
                  <a:srgbClr val="000000"/>
                </a:solidFill>
              </a:rPr>
              <a:t> </a:t>
            </a:r>
            <a:r>
              <a:rPr>
                <a:solidFill>
                  <a:srgbClr val="F3F3F3"/>
                </a:solidFill>
              </a:rPr>
              <a:t>i</a:t>
            </a:r>
            <a:r>
              <a:t>++) {</a:t>
            </a:r>
            <a:endParaRPr>
              <a:solidFill>
                <a:srgbClr val="000000"/>
              </a:solidFill>
            </a:endParaRPr>
          </a:p>
          <a:p>
            <a:pPr>
              <a:defRPr sz="1900">
                <a:solidFill>
                  <a:srgbClr val="F3F3F3"/>
                </a:solidFill>
                <a:latin typeface="Go Mono"/>
                <a:ea typeface="Go Mono"/>
                <a:cs typeface="Go Mono"/>
                <a:sym typeface="Go Mono"/>
              </a:defRPr>
            </a:pPr>
            <a:r>
              <a:t>    localBuf</a:t>
            </a:r>
            <a:r>
              <a:rPr>
                <a:solidFill>
                  <a:srgbClr val="FF39D6"/>
                </a:solidFill>
              </a:rPr>
              <a:t>[</a:t>
            </a:r>
            <a:r>
              <a:t>i</a:t>
            </a:r>
            <a:r>
              <a:rPr>
                <a:solidFill>
                  <a:srgbClr val="FF39D6"/>
                </a:solidFill>
              </a:rPr>
              <a:t>] *=</a:t>
            </a:r>
            <a:r>
              <a:rPr>
                <a:solidFill>
                  <a:srgbClr val="000000"/>
                </a:solidFill>
              </a:rPr>
              <a:t> </a:t>
            </a:r>
            <a:r>
              <a:rPr>
                <a:solidFill>
                  <a:srgbClr val="E6BD99"/>
                </a:solidFill>
              </a:rPr>
              <a:t>2</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rPr>
                <a:solidFill>
                  <a:srgbClr val="FF39D6"/>
                </a:solidFill>
              </a:rPr>
              <a:t>}</a:t>
            </a:r>
          </a:p>
          <a:p>
            <a:pPr>
              <a:defRPr sz="1900">
                <a:solidFill>
                  <a:srgbClr val="000000"/>
                </a:solidFill>
                <a:latin typeface="Go Mono"/>
                <a:ea typeface="Go Mono"/>
                <a:cs typeface="Go Mono"/>
                <a:sym typeface="Go Mono"/>
              </a:defRPr>
            </a:pPr>
            <a:r>
              <a:rPr>
                <a:solidFill>
                  <a:srgbClr val="77BAFF"/>
                </a:solidFill>
              </a:rPr>
              <a:t>if</a:t>
            </a:r>
            <a:r>
              <a:t> </a:t>
            </a:r>
            <a:r>
              <a:rPr>
                <a:solidFill>
                  <a:srgbClr val="FF39D6"/>
                </a:solidFill>
              </a:rPr>
              <a:t>(</a:t>
            </a:r>
            <a:r>
              <a:rPr>
                <a:solidFill>
                  <a:srgbClr val="F3F3F3"/>
                </a:solidFill>
              </a:rPr>
              <a:t>rank</a:t>
            </a:r>
            <a:r>
              <a:t> </a:t>
            </a:r>
            <a:r>
              <a:rPr>
                <a:solidFill>
                  <a:srgbClr val="FF39D6"/>
                </a:solidFill>
              </a:rPr>
              <a:t>==</a:t>
            </a:r>
            <a:r>
              <a:t> </a:t>
            </a:r>
            <a:r>
              <a:rPr>
                <a:solidFill>
                  <a:srgbClr val="E6BD99"/>
                </a:solidFill>
              </a:rPr>
              <a:t>0</a:t>
            </a:r>
            <a:r>
              <a:rPr>
                <a:solidFill>
                  <a:srgbClr val="FF39D6"/>
                </a:solidFill>
              </a:rPr>
              <a:t>) {</a:t>
            </a:r>
          </a:p>
          <a:p>
            <a:pPr>
              <a:defRPr sz="1900">
                <a:solidFill>
                  <a:srgbClr val="F3F3F3"/>
                </a:solidFill>
                <a:latin typeface="Go Mono"/>
                <a:ea typeface="Go Mono"/>
                <a:cs typeface="Go Mono"/>
                <a:sym typeface="Go Mono"/>
              </a:defRPr>
            </a:pPr>
            <a:r>
              <a:rPr>
                <a:solidFill>
                  <a:srgbClr val="000000"/>
                </a:solidFill>
              </a:rPr>
              <a:t>    </a:t>
            </a:r>
            <a:r>
              <a:rPr>
                <a:solidFill>
                  <a:srgbClr val="FFACB8"/>
                </a:solidFill>
              </a:rPr>
              <a:t>MPI_Gather</a:t>
            </a:r>
            <a:r>
              <a:rPr>
                <a:solidFill>
                  <a:srgbClr val="FF39D6"/>
                </a:solidFill>
              </a:rPr>
              <a:t>(</a:t>
            </a:r>
            <a:r>
              <a:t>localBuf</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t>res</a:t>
            </a:r>
            <a:r>
              <a:rPr>
                <a:solidFill>
                  <a:srgbClr val="FF39D6"/>
                </a:solidFill>
              </a:rPr>
              <a:t>,</a:t>
            </a:r>
            <a:r>
              <a:rPr>
                <a:solidFill>
                  <a:srgbClr val="000000"/>
                </a:solidFill>
              </a:rPr>
              <a:t> </a:t>
            </a:r>
            <a:r>
              <a:rPr>
                <a:solidFill>
                  <a:srgbClr val="E6BD99"/>
                </a:solidFill>
              </a:rPr>
              <a:t>4</a:t>
            </a:r>
            <a:r>
              <a:rPr>
                <a:solidFill>
                  <a:srgbClr val="FF39D6"/>
                </a:solidFill>
              </a:rPr>
              <a:t>,</a:t>
            </a:r>
            <a:r>
              <a:rPr>
                <a:solidFill>
                  <a:srgbClr val="000000"/>
                </a:solidFill>
              </a:rPr>
              <a:t> </a:t>
            </a:r>
            <a:r>
              <a:t>MPI_INT</a:t>
            </a:r>
            <a:r>
              <a:rPr>
                <a:solidFill>
                  <a:srgbClr val="FF39D6"/>
                </a:solidFill>
              </a:rPr>
              <a:t>,</a:t>
            </a:r>
            <a:r>
              <a:rPr>
                <a:solidFill>
                  <a:srgbClr val="000000"/>
                </a:solidFill>
              </a:rPr>
              <a:t> </a:t>
            </a:r>
            <a:r>
              <a:rPr>
                <a:solidFill>
                  <a:srgbClr val="E6BD99"/>
                </a:solidFill>
              </a:rPr>
              <a:t>0</a:t>
            </a:r>
            <a:r>
              <a:rPr>
                <a:solidFill>
                  <a:srgbClr val="FF39D6"/>
                </a:solidFill>
              </a:rPr>
              <a:t>,</a:t>
            </a:r>
            <a:r>
              <a:rPr>
                <a:solidFill>
                  <a:srgbClr val="000000"/>
                </a:solidFill>
              </a:rPr>
              <a:t> </a:t>
            </a:r>
            <a:r>
              <a:t>MPI_COMM_WORLD</a:t>
            </a:r>
            <a:r>
              <a:rPr>
                <a:solidFill>
                  <a:srgbClr val="FF39D6"/>
                </a:solidFill>
              </a:rPr>
              <a:t>);</a:t>
            </a:r>
            <a:endParaRPr>
              <a:solidFill>
                <a:srgbClr val="000000"/>
              </a:solidFill>
            </a:endParaRPr>
          </a:p>
          <a:p>
            <a:pPr>
              <a:defRPr sz="1900">
                <a:solidFill>
                  <a:srgbClr val="000000"/>
                </a:solidFill>
                <a:latin typeface="Go Mono"/>
                <a:ea typeface="Go Mono"/>
                <a:cs typeface="Go Mono"/>
                <a:sym typeface="Go Mono"/>
              </a:defRPr>
            </a:pPr>
            <a:r>
              <a:t>    </a:t>
            </a:r>
            <a:r>
              <a:rPr>
                <a:solidFill>
                  <a:srgbClr val="77BAFF"/>
                </a:solidFill>
              </a:rPr>
              <a:t>for</a:t>
            </a:r>
            <a:r>
              <a:t> </a:t>
            </a:r>
            <a:r>
              <a:rPr>
                <a:solidFill>
                  <a:srgbClr val="FF39D6"/>
                </a:solidFill>
              </a:rPr>
              <a:t>(</a:t>
            </a:r>
            <a:r>
              <a:rPr>
                <a:solidFill>
                  <a:srgbClr val="73FBA9"/>
                </a:solidFill>
              </a:rPr>
              <a:t>int</a:t>
            </a:r>
            <a:r>
              <a:t> </a:t>
            </a:r>
            <a:r>
              <a:rPr>
                <a:solidFill>
                  <a:srgbClr val="F3F3F3"/>
                </a:solidFill>
              </a:rPr>
              <a:t>i</a:t>
            </a:r>
            <a:r>
              <a:t> </a:t>
            </a:r>
            <a:r>
              <a:rPr>
                <a:solidFill>
                  <a:srgbClr val="FF39D6"/>
                </a:solidFill>
              </a:rPr>
              <a:t>=</a:t>
            </a:r>
            <a:r>
              <a:t> </a:t>
            </a:r>
            <a:r>
              <a:rPr>
                <a:solidFill>
                  <a:srgbClr val="E6BD99"/>
                </a:solidFill>
              </a:rPr>
              <a:t>0</a:t>
            </a:r>
            <a:r>
              <a:rPr>
                <a:solidFill>
                  <a:srgbClr val="FF39D6"/>
                </a:solidFill>
              </a:rPr>
              <a:t>;</a:t>
            </a:r>
            <a:r>
              <a:t> </a:t>
            </a:r>
            <a:r>
              <a:rPr>
                <a:solidFill>
                  <a:srgbClr val="F3F3F3"/>
                </a:solidFill>
              </a:rPr>
              <a:t>i</a:t>
            </a:r>
            <a:r>
              <a:t> </a:t>
            </a:r>
            <a:r>
              <a:rPr>
                <a:solidFill>
                  <a:srgbClr val="FF39D6"/>
                </a:solidFill>
              </a:rPr>
              <a:t>&lt;</a:t>
            </a:r>
            <a:r>
              <a:t> </a:t>
            </a:r>
            <a:r>
              <a:rPr>
                <a:solidFill>
                  <a:srgbClr val="E6BD99"/>
                </a:solidFill>
              </a:rPr>
              <a:t>16</a:t>
            </a:r>
            <a:r>
              <a:rPr>
                <a:solidFill>
                  <a:srgbClr val="FF39D6"/>
                </a:solidFill>
              </a:rPr>
              <a:t>;</a:t>
            </a:r>
            <a:r>
              <a:t> </a:t>
            </a:r>
            <a:r>
              <a:rPr>
                <a:solidFill>
                  <a:srgbClr val="F3F3F3"/>
                </a:solidFill>
              </a:rPr>
              <a:t>i</a:t>
            </a:r>
            <a:r>
              <a:rPr>
                <a:solidFill>
                  <a:srgbClr val="FF39D6"/>
                </a:solidFill>
              </a:rPr>
              <a:t>++) {</a:t>
            </a:r>
          </a:p>
          <a:p>
            <a:pPr>
              <a:defRPr sz="1900">
                <a:solidFill>
                  <a:srgbClr val="000000"/>
                </a:solidFill>
                <a:latin typeface="Go Mono"/>
                <a:ea typeface="Go Mono"/>
                <a:cs typeface="Go Mono"/>
                <a:sym typeface="Go Mono"/>
              </a:defRPr>
            </a:pPr>
            <a:r>
              <a:t>        </a:t>
            </a:r>
            <a:r>
              <a:rPr>
                <a:solidFill>
                  <a:srgbClr val="FFACB8"/>
                </a:solidFill>
              </a:rPr>
              <a:t>printf</a:t>
            </a:r>
            <a:r>
              <a:rPr>
                <a:solidFill>
                  <a:srgbClr val="FF39D6"/>
                </a:solidFill>
              </a:rPr>
              <a:t>(</a:t>
            </a:r>
            <a:r>
              <a:rPr>
                <a:solidFill>
                  <a:srgbClr val="FFFC89"/>
                </a:solidFill>
              </a:rPr>
              <a:t>"%d "</a:t>
            </a:r>
            <a:r>
              <a:rPr>
                <a:solidFill>
                  <a:srgbClr val="FF39D6"/>
                </a:solidFill>
              </a:rPr>
              <a:t>,</a:t>
            </a:r>
            <a:r>
              <a:t> </a:t>
            </a:r>
            <a:r>
              <a:rPr>
                <a:solidFill>
                  <a:srgbClr val="F3F3F3"/>
                </a:solidFill>
              </a:rPr>
              <a:t>res</a:t>
            </a:r>
            <a:r>
              <a:rPr>
                <a:solidFill>
                  <a:srgbClr val="FF39D6"/>
                </a:solidFill>
              </a:rPr>
              <a:t>[</a:t>
            </a:r>
            <a:r>
              <a:rPr>
                <a:solidFill>
                  <a:srgbClr val="F3F3F3"/>
                </a:solidFill>
              </a:rPr>
              <a:t>i</a:t>
            </a:r>
            <a:r>
              <a:rPr>
                <a:solidFill>
                  <a:srgbClr val="FF39D6"/>
                </a:solidFill>
              </a:rPr>
              <a:t>]);</a:t>
            </a:r>
          </a:p>
          <a:p>
            <a:pPr>
              <a:defRPr sz="1900">
                <a:solidFill>
                  <a:srgbClr val="000000"/>
                </a:solidFill>
                <a:latin typeface="Go Mono"/>
                <a:ea typeface="Go Mono"/>
                <a:cs typeface="Go Mono"/>
                <a:sym typeface="Go Mono"/>
              </a:defRPr>
            </a:pPr>
            <a:r>
              <a:t>    </a:t>
            </a:r>
            <a:r>
              <a:rPr>
                <a:solidFill>
                  <a:srgbClr val="FF39D6"/>
                </a:solidFill>
              </a:rPr>
              <a:t>}</a:t>
            </a:r>
          </a:p>
          <a:p>
            <a:pPr>
              <a:defRPr sz="1900">
                <a:solidFill>
                  <a:srgbClr val="000000"/>
                </a:solidFill>
                <a:latin typeface="Go Mono"/>
                <a:ea typeface="Go Mono"/>
                <a:cs typeface="Go Mono"/>
                <a:sym typeface="Go Mono"/>
              </a:defRPr>
            </a:pPr>
            <a:r>
              <a:rPr>
                <a:solidFill>
                  <a:srgbClr val="FF39D6"/>
                </a:solidFill>
              </a:rPr>
              <a:t>}</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MPI alternatives"/>
          <p:cNvSpPr txBox="1"/>
          <p:nvPr>
            <p:ph type="title"/>
          </p:nvPr>
        </p:nvSpPr>
        <p:spPr>
          <a:prstGeom prst="rect">
            <a:avLst/>
          </a:prstGeom>
        </p:spPr>
        <p:txBody>
          <a:bodyPr/>
          <a:lstStyle/>
          <a:p>
            <a:pPr/>
            <a:r>
              <a:t>MPI alternatives</a:t>
            </a:r>
          </a:p>
        </p:txBody>
      </p:sp>
      <p:sp>
        <p:nvSpPr>
          <p:cNvPr id="298" name="POSIX Threads…"/>
          <p:cNvSpPr txBox="1"/>
          <p:nvPr>
            <p:ph type="body" idx="1"/>
          </p:nvPr>
        </p:nvSpPr>
        <p:spPr>
          <a:prstGeom prst="rect">
            <a:avLst/>
          </a:prstGeom>
        </p:spPr>
        <p:txBody>
          <a:bodyPr/>
          <a:lstStyle/>
          <a:p>
            <a:pPr>
              <a:buChar char="•"/>
            </a:pPr>
            <a:r>
              <a:t>POSIX Threads</a:t>
            </a:r>
          </a:p>
          <a:p>
            <a:pPr>
              <a:buChar char="•"/>
            </a:pPr>
            <a:r>
              <a:t>OpenMP</a:t>
            </a:r>
          </a:p>
          <a:p>
            <a:pPr>
              <a:buChar char="•"/>
            </a:pPr>
            <a:r>
              <a:t>PNL's ComEx</a:t>
            </a:r>
          </a:p>
          <a:p>
            <a:pPr>
              <a:buChar char="•"/>
            </a:pPr>
            <a:r>
              <a:t>GASnet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questions"/>
          <p:cNvSpPr txBox="1"/>
          <p:nvPr>
            <p:ph type="title"/>
          </p:nvPr>
        </p:nvSpPr>
        <p:spPr>
          <a:prstGeom prst="rect">
            <a:avLst/>
          </a:prstGeom>
        </p:spPr>
        <p:txBody>
          <a:bodyPr/>
          <a:lstStyle/>
          <a:p>
            <a:pPr lvl="1" algn="r">
              <a:defRPr spc="288" sz="7200"/>
            </a:pPr>
            <a:r>
              <a:t>questions</a:t>
            </a:r>
          </a:p>
        </p:txBody>
      </p:sp>
      <p:sp>
        <p:nvSpPr>
          <p:cNvPr id="301" name="Do you have any?"/>
          <p:cNvSpPr txBox="1"/>
          <p:nvPr>
            <p:ph type="body" sz="quarter" idx="1"/>
          </p:nvPr>
        </p:nvSpPr>
        <p:spPr>
          <a:prstGeom prst="rect">
            <a:avLst/>
          </a:prstGeom>
        </p:spPr>
        <p:txBody>
          <a:bodyPr/>
          <a:lstStyle/>
          <a:p>
            <a:pPr/>
            <a:r>
              <a:t>Do you have any?</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Resources"/>
          <p:cNvSpPr txBox="1"/>
          <p:nvPr>
            <p:ph type="title"/>
          </p:nvPr>
        </p:nvSpPr>
        <p:spPr>
          <a:prstGeom prst="rect">
            <a:avLst/>
          </a:prstGeom>
        </p:spPr>
        <p:txBody>
          <a:bodyPr/>
          <a:lstStyle/>
          <a:p>
            <a:pPr/>
            <a:r>
              <a:t>Resources</a:t>
            </a:r>
          </a:p>
        </p:txBody>
      </p:sp>
      <p:sp>
        <p:nvSpPr>
          <p:cNvPr id="304" name="LLNL MPI Tutorial…"/>
          <p:cNvSpPr txBox="1"/>
          <p:nvPr>
            <p:ph type="body" idx="1"/>
          </p:nvPr>
        </p:nvSpPr>
        <p:spPr>
          <a:prstGeom prst="rect">
            <a:avLst/>
          </a:prstGeom>
        </p:spPr>
        <p:txBody>
          <a:bodyPr/>
          <a:lstStyle/>
          <a:p>
            <a:pPr>
              <a:buChar char="•"/>
            </a:pPr>
            <a:r>
              <a:rPr u="sng">
                <a:solidFill>
                  <a:srgbClr val="D25814"/>
                </a:solidFill>
                <a:uFill>
                  <a:solidFill>
                    <a:srgbClr val="D25814"/>
                  </a:solidFill>
                </a:uFill>
                <a:hlinkClick r:id="rId2" invalidUrl="" action="" tgtFrame="" tooltip="" history="1" highlightClick="0" endSnd="0"/>
              </a:rPr>
              <a:t>LLNL MPI Tutorial</a:t>
            </a:r>
          </a:p>
          <a:p>
            <a:pPr>
              <a:buChar char="•"/>
            </a:pPr>
            <a:r>
              <a:rPr u="sng">
                <a:solidFill>
                  <a:srgbClr val="D25814"/>
                </a:solidFill>
                <a:uFill>
                  <a:solidFill>
                    <a:srgbClr val="D25814"/>
                  </a:solidFill>
                </a:uFill>
                <a:hlinkClick r:id="rId3" invalidUrl="" action="" tgtFrame="" tooltip="" history="1" highlightClick="0" endSnd="0"/>
              </a:rPr>
              <a:t>MPICH Documentation</a:t>
            </a:r>
          </a:p>
          <a:p>
            <a:pPr>
              <a:buChar char="•"/>
            </a:pPr>
            <a:r>
              <a:rPr u="sng">
                <a:solidFill>
                  <a:srgbClr val="D25814"/>
                </a:solidFill>
                <a:uFill>
                  <a:solidFill>
                    <a:srgbClr val="D25814"/>
                  </a:solidFill>
                </a:uFill>
                <a:hlinkClick r:id="rId4" invalidUrl="" action="" tgtFrame="" tooltip="" history="1" highlightClick="0" endSnd="0"/>
              </a:rPr>
              <a:t>OpenMPI Documentation</a:t>
            </a:r>
          </a:p>
          <a:p>
            <a:pPr>
              <a:buChar char="•"/>
            </a:pPr>
            <a:r>
              <a:rPr u="sng">
                <a:solidFill>
                  <a:srgbClr val="D25814"/>
                </a:solidFill>
                <a:uFill>
                  <a:solidFill>
                    <a:srgbClr val="D25814"/>
                  </a:solidFill>
                </a:uFill>
                <a:hlinkClick r:id="rId5" invalidUrl="" action="" tgtFrame="" tooltip="" history="1" highlightClick="0" endSnd="0"/>
              </a:rPr>
              <a:t>MPITutorial.com</a:t>
            </a:r>
          </a:p>
          <a:p>
            <a:pPr>
              <a:buChar char="•"/>
            </a:pPr>
            <a:r>
              <a:rPr u="sng">
                <a:solidFill>
                  <a:srgbClr val="D25814"/>
                </a:solidFill>
                <a:uFill>
                  <a:solidFill>
                    <a:srgbClr val="D25814"/>
                  </a:solidFill>
                </a:uFill>
                <a:hlinkClick r:id="rId6" invalidUrl="" action="" tgtFrame="" tooltip="" history="1" highlightClick="0" endSnd="0"/>
              </a:rPr>
              <a:t>OpenMPI Debugging FAQ</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MPI vs cuda"/>
          <p:cNvSpPr txBox="1"/>
          <p:nvPr>
            <p:ph type="title"/>
          </p:nvPr>
        </p:nvSpPr>
        <p:spPr>
          <a:prstGeom prst="rect">
            <a:avLst/>
          </a:prstGeom>
        </p:spPr>
        <p:txBody>
          <a:bodyPr/>
          <a:lstStyle/>
          <a:p>
            <a:pPr/>
            <a:r>
              <a:t>MPI vs cuda</a:t>
            </a:r>
          </a:p>
        </p:txBody>
      </p:sp>
      <p:sp>
        <p:nvSpPr>
          <p:cNvPr id="136" name="MPI and CUDA both implement the SPMD programming model…"/>
          <p:cNvSpPr txBox="1"/>
          <p:nvPr>
            <p:ph type="body" idx="1"/>
          </p:nvPr>
        </p:nvSpPr>
        <p:spPr>
          <a:prstGeom prst="rect">
            <a:avLst/>
          </a:prstGeom>
        </p:spPr>
        <p:txBody>
          <a:bodyPr/>
          <a:lstStyle/>
          <a:p>
            <a:pPr>
              <a:buChar char="•"/>
            </a:pPr>
            <a:r>
              <a:t>MPI and CUDA both implement the SPMD programming model</a:t>
            </a:r>
          </a:p>
          <a:p>
            <a:pPr>
              <a:buChar char="•"/>
            </a:pPr>
            <a:r>
              <a:t>CPU vs GPU</a:t>
            </a:r>
          </a:p>
          <a:p>
            <a:pPr>
              <a:buChar char="•"/>
            </a:pPr>
            <a:r>
              <a:t>MPI can take advantage of distributed (non-shared) memory</a:t>
            </a:r>
          </a:p>
          <a:p>
            <a:pPr>
              <a:buChar char="•"/>
            </a:pPr>
            <a:r>
              <a:t>MPI is hardware-independent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mpi versions"/>
          <p:cNvSpPr txBox="1"/>
          <p:nvPr>
            <p:ph type="title"/>
          </p:nvPr>
        </p:nvSpPr>
        <p:spPr>
          <a:prstGeom prst="rect">
            <a:avLst/>
          </a:prstGeom>
        </p:spPr>
        <p:txBody>
          <a:bodyPr/>
          <a:lstStyle/>
          <a:p>
            <a:pPr/>
            <a:r>
              <a:t>mpi versions</a:t>
            </a:r>
          </a:p>
        </p:txBody>
      </p:sp>
      <p:sp>
        <p:nvSpPr>
          <p:cNvPr id="141" name="MPI-1: original version, static runtime…"/>
          <p:cNvSpPr txBox="1"/>
          <p:nvPr>
            <p:ph type="body" idx="1"/>
          </p:nvPr>
        </p:nvSpPr>
        <p:spPr>
          <a:prstGeom prst="rect">
            <a:avLst/>
          </a:prstGeom>
        </p:spPr>
        <p:txBody>
          <a:bodyPr/>
          <a:lstStyle/>
          <a:p>
            <a:pPr marL="416531" indent="-416531">
              <a:buFontTx/>
              <a:buAutoNum type="arabicPeriod" startAt="1"/>
            </a:pPr>
            <a:r>
              <a:t>MPI-1: original version, static runtime</a:t>
            </a:r>
          </a:p>
          <a:p>
            <a:pPr marL="416531" indent="-416531">
              <a:buFontTx/>
              <a:buAutoNum type="arabicPeriod" startAt="1"/>
            </a:pPr>
            <a:r>
              <a:t>MPI-2: parallel I/O, dynamic processes </a:t>
            </a:r>
          </a:p>
          <a:p>
            <a:pPr marL="416531" indent="-416531">
              <a:buFontTx/>
              <a:buAutoNum type="arabicPeriod" startAt="1"/>
            </a:pPr>
            <a:r>
              <a:t>MPI-3: non-blocking operations, other extensions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Popular implementations"/>
          <p:cNvSpPr txBox="1"/>
          <p:nvPr>
            <p:ph type="title"/>
          </p:nvPr>
        </p:nvSpPr>
        <p:spPr>
          <a:prstGeom prst="rect">
            <a:avLst/>
          </a:prstGeom>
        </p:spPr>
        <p:txBody>
          <a:bodyPr/>
          <a:lstStyle/>
          <a:p>
            <a:pPr lvl="1" defTabSz="777240">
              <a:defRPr spc="122" sz="6120">
                <a:solidFill>
                  <a:srgbClr val="FFFFFF"/>
                </a:solidFill>
              </a:defRPr>
            </a:pPr>
            <a:r>
              <a:t>Popular implementations</a:t>
            </a:r>
          </a:p>
        </p:txBody>
      </p:sp>
      <p:sp>
        <p:nvSpPr>
          <p:cNvPr id="146" name="MPICH - initial implementation from ANL, implements MPI-3…"/>
          <p:cNvSpPr txBox="1"/>
          <p:nvPr>
            <p:ph type="body" idx="1"/>
          </p:nvPr>
        </p:nvSpPr>
        <p:spPr>
          <a:xfrm>
            <a:off x="1024128" y="2042646"/>
            <a:ext cx="9720072" cy="4023361"/>
          </a:xfrm>
          <a:prstGeom prst="rect">
            <a:avLst/>
          </a:prstGeom>
        </p:spPr>
        <p:txBody>
          <a:bodyPr/>
          <a:lstStyle/>
          <a:p>
            <a:pPr marL="82801" indent="-82801" defTabSz="850391">
              <a:spcBef>
                <a:spcPts val="1100"/>
              </a:spcBef>
              <a:buChar char="•"/>
              <a:defRPr sz="3441"/>
            </a:pPr>
            <a:r>
              <a:t>MPICH - initial implementation from ANL, implements MPI-3</a:t>
            </a:r>
          </a:p>
          <a:p>
            <a:pPr marL="82801" indent="-82801" defTabSz="850391">
              <a:spcBef>
                <a:spcPts val="1100"/>
              </a:spcBef>
              <a:buChar char="•"/>
              <a:defRPr sz="3441"/>
            </a:pPr>
            <a:r>
              <a:t>Open MPI - merger between three well-known implementations, implements MPI-3</a:t>
            </a:r>
          </a:p>
          <a:p>
            <a:pPr marL="82801" indent="-82801" defTabSz="850391">
              <a:spcBef>
                <a:spcPts val="1100"/>
              </a:spcBef>
              <a:buChar char="•"/>
              <a:defRPr sz="3441"/>
            </a:pPr>
            <a:r>
              <a:t>Boost.MPI - C++ interface, implements MPI-1; easy to interface with other MPI implementations</a:t>
            </a:r>
          </a:p>
          <a:p>
            <a:pPr marL="82801" indent="-82801" defTabSz="850391">
              <a:spcBef>
                <a:spcPts val="1100"/>
              </a:spcBef>
              <a:buChar char="•"/>
              <a:defRPr sz="3441"/>
            </a:pPr>
            <a:r>
              <a:t>Intel MPI Library - proprietary extension of MPICH optimized for Intel processors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installing…"/>
          <p:cNvSpPr txBox="1"/>
          <p:nvPr>
            <p:ph type="title"/>
          </p:nvPr>
        </p:nvSpPr>
        <p:spPr>
          <a:xfrm>
            <a:off x="457200" y="4621309"/>
            <a:ext cx="7772400" cy="2199994"/>
          </a:xfrm>
          <a:prstGeom prst="rect">
            <a:avLst/>
          </a:prstGeom>
        </p:spPr>
        <p:txBody>
          <a:bodyPr/>
          <a:lstStyle/>
          <a:p>
            <a:pPr defTabSz="731520">
              <a:defRPr spc="230" sz="5760"/>
            </a:pPr>
            <a:r>
              <a:t>installing</a:t>
            </a:r>
          </a:p>
          <a:p>
            <a:pPr defTabSz="731520">
              <a:defRPr spc="230" sz="5760"/>
            </a:pPr>
            <a:r>
              <a:t>compiling</a:t>
            </a:r>
          </a:p>
          <a:p>
            <a:pPr defTabSz="731520">
              <a:defRPr spc="230" sz="5760"/>
            </a:pPr>
            <a:r>
              <a:t>Running</a:t>
            </a:r>
          </a:p>
        </p:txBody>
      </p:sp>
      <p:sp>
        <p:nvSpPr>
          <p:cNvPr id="151" name="Body"/>
          <p:cNvSpPr txBox="1"/>
          <p:nvPr>
            <p:ph type="body"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etting mpi"/>
          <p:cNvSpPr txBox="1"/>
          <p:nvPr>
            <p:ph type="title"/>
          </p:nvPr>
        </p:nvSpPr>
        <p:spPr>
          <a:prstGeom prst="rect">
            <a:avLst/>
          </a:prstGeom>
        </p:spPr>
        <p:txBody>
          <a:bodyPr/>
          <a:lstStyle/>
          <a:p>
            <a:pPr lvl="1">
              <a:defRPr spc="144" sz="7200">
                <a:solidFill>
                  <a:srgbClr val="FFFFFF"/>
                </a:solidFill>
              </a:defRPr>
            </a:pPr>
            <a:r>
              <a:t>Getting mpi</a:t>
            </a:r>
          </a:p>
        </p:txBody>
      </p:sp>
      <p:sp>
        <p:nvSpPr>
          <p:cNvPr id="154" name="System package manager, under names like:…"/>
          <p:cNvSpPr txBox="1"/>
          <p:nvPr>
            <p:ph type="body" idx="1"/>
          </p:nvPr>
        </p:nvSpPr>
        <p:spPr>
          <a:prstGeom prst="rect">
            <a:avLst/>
          </a:prstGeom>
        </p:spPr>
        <p:txBody>
          <a:bodyPr/>
          <a:lstStyle/>
          <a:p>
            <a:pPr>
              <a:buChar char="•"/>
            </a:pPr>
            <a:r>
              <a:t>System package manager, under names like:</a:t>
            </a:r>
          </a:p>
          <a:p>
            <a:pPr lvl="2" marL="474124" indent="-163228">
              <a:buChar char="•"/>
              <a:defRPr>
                <a:latin typeface="Go Mono for Powerline"/>
                <a:ea typeface="Go Mono for Powerline"/>
                <a:cs typeface="Go Mono for Powerline"/>
                <a:sym typeface="Go Mono for Powerline"/>
              </a:defRPr>
            </a:pPr>
            <a:r>
              <a:t> open-mpi</a:t>
            </a:r>
          </a:p>
          <a:p>
            <a:pPr lvl="2" marL="474124" indent="-163228">
              <a:buChar char="•"/>
            </a:pPr>
            <a:r>
              <a:t>  </a:t>
            </a:r>
            <a:r>
              <a:rPr>
                <a:latin typeface="Go Mono for Powerline"/>
                <a:ea typeface="Go Mono for Powerline"/>
                <a:cs typeface="Go Mono for Powerline"/>
                <a:sym typeface="Go Mono for Powerline"/>
              </a:rPr>
              <a:t>mpich</a:t>
            </a:r>
          </a:p>
          <a:p>
            <a:pPr>
              <a:buChar char="•"/>
            </a:pPr>
            <a:r>
              <a:t>USF CIRCE:</a:t>
            </a:r>
          </a:p>
          <a:p>
            <a:pPr lvl="2" marL="474124" indent="-163228">
              <a:buChar char="•"/>
            </a:pPr>
            <a:r>
              <a:t> </a:t>
            </a:r>
            <a:r>
              <a:rPr>
                <a:latin typeface="Go Mono for Powerline"/>
                <a:ea typeface="Go Mono for Powerline"/>
                <a:cs typeface="Go Mono for Powerline"/>
                <a:sym typeface="Go Mono for Powerline"/>
              </a:rPr>
              <a:t>module load mpi/openmpi/1.4.1</a:t>
            </a:r>
          </a:p>
          <a:p>
            <a:pPr lvl="2" marL="474124" indent="-163228">
              <a:buChar char="•"/>
            </a:pPr>
            <a:r>
              <a:t> </a:t>
            </a:r>
            <a:r>
              <a:rPr>
                <a:latin typeface="Go Mono for Powerline"/>
                <a:ea typeface="Go Mono for Powerline"/>
                <a:cs typeface="Go Mono for Powerline"/>
                <a:sym typeface="Go Mono for Powerline"/>
              </a:rPr>
              <a:t>module load mpi/mpich2/3.1.4</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tegral">
  <a:themeElements>
    <a:clrScheme name="Integral">
      <a:dk1>
        <a:srgbClr val="2E2B21"/>
      </a:dk1>
      <a:lt1>
        <a:srgbClr val="0D152E"/>
      </a:lt1>
      <a:dk2>
        <a:srgbClr val="A7A7A7"/>
      </a:dk2>
      <a:lt2>
        <a:srgbClr val="535353"/>
      </a:lt2>
      <a:accent1>
        <a:srgbClr val="A9A57C"/>
      </a:accent1>
      <a:accent2>
        <a:srgbClr val="9CBEBD"/>
      </a:accent2>
      <a:accent3>
        <a:srgbClr val="D2CB6C"/>
      </a:accent3>
      <a:accent4>
        <a:srgbClr val="95A39D"/>
      </a:accent4>
      <a:accent5>
        <a:srgbClr val="C89F5D"/>
      </a:accent5>
      <a:accent6>
        <a:srgbClr val="B1A089"/>
      </a:accent6>
      <a:hlink>
        <a:srgbClr val="0000FF"/>
      </a:hlink>
      <a:folHlink>
        <a:srgbClr val="FF00FF"/>
      </a:folHlink>
    </a:clrScheme>
    <a:fontScheme name="Integral">
      <a:majorFont>
        <a:latin typeface="Tw Cen MT"/>
        <a:ea typeface="Tw Cen MT"/>
        <a:cs typeface="Tw Cen MT"/>
      </a:majorFont>
      <a:minorFont>
        <a:latin typeface="Helvetica"/>
        <a:ea typeface="Helvetica"/>
        <a:cs typeface="Helvetica"/>
      </a:minorFont>
    </a:fontScheme>
    <a:fmtScheme name="Integr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12700" dir="5400000">
              <a:srgbClr val="000000">
                <a:alpha val="50000"/>
              </a:srgbClr>
            </a:outerShdw>
          </a:effectLst>
        </a:effectStyle>
        <a:effectStyle>
          <a:effectLst>
            <a:outerShdw sx="100000" sy="100000" kx="0" ky="0" algn="b" rotWithShape="0" blurRad="50800" dist="12700" dir="540000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50800" dist="12700" dir="5400000">
            <a:srgbClr val="000000">
              <a:alpha val="5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E2B21"/>
            </a:solidFill>
            <a:effectLst/>
            <a:uFillTx/>
            <a:latin typeface="+mj-lt"/>
            <a:ea typeface="+mj-ea"/>
            <a:cs typeface="+mj-cs"/>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