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4"/>
  </p:notesMasterIdLst>
  <p:sldIdLst>
    <p:sldId id="256" r:id="rId2"/>
    <p:sldId id="309" r:id="rId3"/>
    <p:sldId id="260" r:id="rId4"/>
    <p:sldId id="261" r:id="rId5"/>
    <p:sldId id="277" r:id="rId6"/>
    <p:sldId id="284" r:id="rId7"/>
    <p:sldId id="291" r:id="rId8"/>
    <p:sldId id="303" r:id="rId9"/>
    <p:sldId id="311" r:id="rId10"/>
    <p:sldId id="308" r:id="rId11"/>
    <p:sldId id="307" r:id="rId12"/>
    <p:sldId id="306"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Kumbh Sans" panose="020B0604020202020204" charset="0"/>
      <p:regular r:id="rId23"/>
      <p:bold r:id="rId24"/>
    </p:embeddedFont>
    <p:embeddedFont>
      <p:font typeface="Share Tech Mono"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09F5E-4AAC-4275-B5F4-174D98A48BA6}">
  <a:tblStyle styleId="{72709F5E-4AAC-4275-B5F4-174D98A48B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varScale="1">
        <p:scale>
          <a:sx n="138" d="100"/>
          <a:sy n="138" d="100"/>
        </p:scale>
        <p:origin x="87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e938087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e93808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53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2" r:id="rId6"/>
    <p:sldLayoutId id="2147483663" r:id="rId7"/>
    <p:sldLayoutId id="2147483667" r:id="rId8"/>
    <p:sldLayoutId id="2147483673"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46647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2022</a:t>
            </a:r>
            <a:endParaRPr dirty="0"/>
          </a:p>
        </p:txBody>
      </p:sp>
      <p:sp>
        <p:nvSpPr>
          <p:cNvPr id="396" name="Google Shape;396;p43"/>
          <p:cNvSpPr txBox="1">
            <a:spLocks noGrp="1"/>
          </p:cNvSpPr>
          <p:nvPr>
            <p:ph type="ctrTitle"/>
          </p:nvPr>
        </p:nvSpPr>
        <p:spPr>
          <a:xfrm>
            <a:off x="4665864" y="1478986"/>
            <a:ext cx="3770100" cy="15471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380093"/>
              </a:buClr>
              <a:buSzPts val="990"/>
              <a:buFont typeface="Share Tech Mono"/>
              <a:buNone/>
              <a:tabLst/>
              <a:defRPr/>
            </a:pPr>
            <a:r>
              <a:rPr kumimoji="0" lang="es-MX" sz="3200" b="1" i="0" u="none" strike="noStrike" kern="0" cap="none" spc="0" normalizeH="0" baseline="0" noProof="0" dirty="0">
                <a:ln>
                  <a:noFill/>
                </a:ln>
                <a:solidFill>
                  <a:srgbClr val="380093"/>
                </a:solidFill>
                <a:effectLst/>
                <a:uLnTx/>
                <a:uFillTx/>
                <a:latin typeface="Share Tech Mono"/>
                <a:sym typeface="Share Tech Mono"/>
              </a:rPr>
              <a:t>TRABAJO DE FUNDAMENTOS DEL LENGUAJE DE LA PROGRAMACIÓN</a:t>
            </a:r>
            <a:endParaRPr kumimoji="0" lang="es-CL" sz="3200" b="1" i="0" u="none" strike="noStrike" kern="0" cap="none" spc="0" normalizeH="0" baseline="0" noProof="0" dirty="0">
              <a:ln>
                <a:noFill/>
              </a:ln>
              <a:solidFill>
                <a:srgbClr val="380093"/>
              </a:solidFill>
              <a:effectLst/>
              <a:uLnTx/>
              <a:uFillTx/>
              <a:latin typeface="Share Tech Mono"/>
              <a:sym typeface="Share Tech Mono"/>
            </a:endParaRPr>
          </a:p>
        </p:txBody>
      </p:sp>
      <p:sp>
        <p:nvSpPr>
          <p:cNvPr id="397" name="Google Shape;397;p43"/>
          <p:cNvSpPr txBox="1">
            <a:spLocks noGrp="1"/>
          </p:cNvSpPr>
          <p:nvPr>
            <p:ph type="subTitle" idx="1"/>
          </p:nvPr>
        </p:nvSpPr>
        <p:spPr>
          <a:xfrm>
            <a:off x="5330876" y="3265650"/>
            <a:ext cx="2445600" cy="117011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Integrantes: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Luciano Martínez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Benjamín Rojas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Luis Ordoñez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Joaquín Ávalos</a:t>
            </a:r>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664716" y="3950185"/>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4F2C6E6-78ED-D1F9-9FDD-F6D772940A61}"/>
              </a:ext>
            </a:extLst>
          </p:cNvPr>
          <p:cNvPicPr>
            <a:picLocks noChangeAspect="1"/>
          </p:cNvPicPr>
          <p:nvPr/>
        </p:nvPicPr>
        <p:blipFill>
          <a:blip r:embed="rId3"/>
          <a:stretch>
            <a:fillRect/>
          </a:stretch>
        </p:blipFill>
        <p:spPr>
          <a:xfrm>
            <a:off x="8045719" y="202601"/>
            <a:ext cx="778212" cy="623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0605-D784-99F9-E2EC-7650A8E39EDD}"/>
              </a:ext>
            </a:extLst>
          </p:cNvPr>
          <p:cNvSpPr>
            <a:spLocks noGrp="1"/>
          </p:cNvSpPr>
          <p:nvPr>
            <p:ph type="title"/>
          </p:nvPr>
        </p:nvSpPr>
        <p:spPr>
          <a:xfrm>
            <a:off x="711400" y="1076850"/>
            <a:ext cx="3860700" cy="1494900"/>
          </a:xfrm>
        </p:spPr>
        <p:txBody>
          <a:bodyPr/>
          <a:lstStyle/>
          <a:p>
            <a:r>
              <a:rPr lang="es-MX" sz="3200" dirty="0"/>
              <a:t>Conclusión</a:t>
            </a:r>
            <a:endParaRPr lang="es-CL" dirty="0"/>
          </a:p>
        </p:txBody>
      </p:sp>
      <p:sp>
        <p:nvSpPr>
          <p:cNvPr id="6" name="Subtítulo 5">
            <a:extLst>
              <a:ext uri="{FF2B5EF4-FFF2-40B4-BE49-F238E27FC236}">
                <a16:creationId xmlns:a16="http://schemas.microsoft.com/office/drawing/2014/main" id="{12EEE13E-73A6-16FA-08F8-76DEAF956625}"/>
              </a:ext>
            </a:extLst>
          </p:cNvPr>
          <p:cNvSpPr>
            <a:spLocks noGrp="1"/>
          </p:cNvSpPr>
          <p:nvPr>
            <p:ph type="subTitle" idx="1"/>
          </p:nvPr>
        </p:nvSpPr>
        <p:spPr>
          <a:xfrm>
            <a:off x="711400" y="2571750"/>
            <a:ext cx="3216364" cy="1580142"/>
          </a:xfrm>
        </p:spPr>
        <p:txBody>
          <a:bodyPr/>
          <a:lstStyle/>
          <a:p>
            <a:endParaRPr lang="es-CL" dirty="0"/>
          </a:p>
        </p:txBody>
      </p:sp>
    </p:spTree>
    <p:extLst>
      <p:ext uri="{BB962C8B-B14F-4D97-AF65-F5344CB8AC3E}">
        <p14:creationId xmlns:p14="http://schemas.microsoft.com/office/powerpoint/2010/main" val="402834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30AC2BD-010D-1430-15DC-1D0B7F2E5186}"/>
              </a:ext>
            </a:extLst>
          </p:cNvPr>
          <p:cNvSpPr>
            <a:spLocks noGrp="1"/>
          </p:cNvSpPr>
          <p:nvPr>
            <p:ph type="ctrTitle"/>
          </p:nvPr>
        </p:nvSpPr>
        <p:spPr>
          <a:xfrm>
            <a:off x="4664725" y="404475"/>
            <a:ext cx="3770100" cy="792600"/>
          </a:xfrm>
        </p:spPr>
        <p:txBody>
          <a:bodyPr/>
          <a:lstStyle/>
          <a:p>
            <a:r>
              <a:rPr lang="es-MX" sz="3200" dirty="0"/>
              <a:t>Bibliografía</a:t>
            </a:r>
            <a:endParaRPr lang="es-CL" sz="3600" dirty="0"/>
          </a:p>
        </p:txBody>
      </p:sp>
      <p:sp>
        <p:nvSpPr>
          <p:cNvPr id="6" name="Subtítulo 5">
            <a:extLst>
              <a:ext uri="{FF2B5EF4-FFF2-40B4-BE49-F238E27FC236}">
                <a16:creationId xmlns:a16="http://schemas.microsoft.com/office/drawing/2014/main" id="{B8FB6D7F-8AAF-F7DC-A4CD-E9D7B6DB38C0}"/>
              </a:ext>
            </a:extLst>
          </p:cNvPr>
          <p:cNvSpPr>
            <a:spLocks noGrp="1"/>
          </p:cNvSpPr>
          <p:nvPr>
            <p:ph type="subTitle" idx="1"/>
          </p:nvPr>
        </p:nvSpPr>
        <p:spPr>
          <a:xfrm>
            <a:off x="4911436" y="1343890"/>
            <a:ext cx="3297382" cy="3151909"/>
          </a:xfrm>
        </p:spPr>
        <p:txBody>
          <a:bodyPr/>
          <a:lstStyle/>
          <a:p>
            <a:pPr marL="139700" indent="0" algn="l"/>
            <a:r>
              <a:rPr lang="es-CL" sz="900" dirty="0"/>
              <a:t>-https://slidesgo.com/es/tema/kit-de-consultoria-para-it#search-informatica&amp;position-3&amp;results-92&amp;rs=search</a:t>
            </a:r>
          </a:p>
          <a:p>
            <a:pPr marL="139700" indent="0" algn="l"/>
            <a:r>
              <a:rPr lang="es-CL" sz="900" dirty="0"/>
              <a:t>-https://muytecnologicos.com/diccionario-tecnologico/ventajas-y-desventajas-de-c-mas-mas</a:t>
            </a:r>
          </a:p>
          <a:p>
            <a:endParaRPr lang="es-CL" dirty="0"/>
          </a:p>
        </p:txBody>
      </p:sp>
    </p:spTree>
    <p:extLst>
      <p:ext uri="{BB962C8B-B14F-4D97-AF65-F5344CB8AC3E}">
        <p14:creationId xmlns:p14="http://schemas.microsoft.com/office/powerpoint/2010/main" val="12953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7439B6E-49AA-5D08-9D8B-316F60EBC06A}"/>
              </a:ext>
            </a:extLst>
          </p:cNvPr>
          <p:cNvSpPr>
            <a:spLocks noGrp="1"/>
          </p:cNvSpPr>
          <p:nvPr>
            <p:ph type="ctrTitle"/>
          </p:nvPr>
        </p:nvSpPr>
        <p:spPr>
          <a:xfrm>
            <a:off x="2316894" y="2015450"/>
            <a:ext cx="4510200" cy="1117200"/>
          </a:xfrm>
        </p:spPr>
        <p:txBody>
          <a:bodyPr/>
          <a:lstStyle/>
          <a:p>
            <a:r>
              <a:rPr lang="es-MX" sz="3600" dirty="0"/>
              <a:t>Gracias por su atención!</a:t>
            </a:r>
            <a:endParaRPr lang="es-CL" sz="3600" dirty="0"/>
          </a:p>
        </p:txBody>
      </p:sp>
    </p:spTree>
    <p:extLst>
      <p:ext uri="{BB962C8B-B14F-4D97-AF65-F5344CB8AC3E}">
        <p14:creationId xmlns:p14="http://schemas.microsoft.com/office/powerpoint/2010/main" val="10167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01E006-FB5F-9FBA-068D-B324AD3A450E}"/>
              </a:ext>
            </a:extLst>
          </p:cNvPr>
          <p:cNvSpPr>
            <a:spLocks noGrp="1"/>
          </p:cNvSpPr>
          <p:nvPr>
            <p:ph type="ctrTitle"/>
          </p:nvPr>
        </p:nvSpPr>
        <p:spPr>
          <a:xfrm>
            <a:off x="4664725" y="557273"/>
            <a:ext cx="3770100" cy="724273"/>
          </a:xfrm>
        </p:spPr>
        <p:txBody>
          <a:bodyPr/>
          <a:lstStyle/>
          <a:p>
            <a:r>
              <a:rPr lang="es-MX" sz="3200" dirty="0"/>
              <a:t>Problemática</a:t>
            </a:r>
            <a:endParaRPr lang="es-CL" sz="3200" dirty="0"/>
          </a:p>
        </p:txBody>
      </p:sp>
      <p:sp>
        <p:nvSpPr>
          <p:cNvPr id="8" name="Subtítulo 7">
            <a:extLst>
              <a:ext uri="{FF2B5EF4-FFF2-40B4-BE49-F238E27FC236}">
                <a16:creationId xmlns:a16="http://schemas.microsoft.com/office/drawing/2014/main" id="{9E17BCF5-7E9F-8114-B9B0-4B7167DC5B43}"/>
              </a:ext>
            </a:extLst>
          </p:cNvPr>
          <p:cNvSpPr>
            <a:spLocks noGrp="1"/>
          </p:cNvSpPr>
          <p:nvPr>
            <p:ph type="subTitle" idx="1"/>
          </p:nvPr>
        </p:nvSpPr>
        <p:spPr>
          <a:xfrm>
            <a:off x="4664725" y="1523999"/>
            <a:ext cx="3925093" cy="3006437"/>
          </a:xfrm>
        </p:spPr>
        <p:txBody>
          <a:bodyPr/>
          <a:lstStyle/>
          <a:p>
            <a:pPr algn="l">
              <a:buFont typeface="Arial" panose="020B0604020202020204" pitchFamily="34" charset="0"/>
              <a:buChar char="•"/>
            </a:pPr>
            <a:r>
              <a:rPr lang="es-MX" sz="1200" dirty="0">
                <a:latin typeface="Barlow" panose="00000500000000000000" pitchFamily="2" charset="0"/>
              </a:rPr>
              <a:t>La psicología es una ciencia que estudia los procesos mentales y comportamientos del ser humano.</a:t>
            </a:r>
          </a:p>
          <a:p>
            <a:pPr marL="139700" indent="0" algn="l"/>
            <a:endParaRPr lang="es-MX" sz="1200" dirty="0">
              <a:latin typeface="Barlow" panose="00000500000000000000" pitchFamily="2" charset="0"/>
            </a:endParaRPr>
          </a:p>
          <a:p>
            <a:pPr algn="l">
              <a:buFont typeface="Arial" panose="020B0604020202020204" pitchFamily="34" charset="0"/>
              <a:buChar char="•"/>
            </a:pPr>
            <a:r>
              <a:rPr lang="es-CL" sz="1200" dirty="0">
                <a:latin typeface="Barlow" panose="00000500000000000000" pitchFamily="2" charset="0"/>
                <a:ea typeface="Calibri" panose="020F0502020204030204" pitchFamily="34" charset="0"/>
              </a:rPr>
              <a:t>La salud mental es una problemática la cual n</a:t>
            </a:r>
            <a:r>
              <a:rPr lang="es-CL" sz="1200" dirty="0">
                <a:effectLst/>
                <a:latin typeface="Barlow" panose="00000500000000000000" pitchFamily="2" charset="0"/>
                <a:ea typeface="Calibri" panose="020F0502020204030204" pitchFamily="34" charset="0"/>
              </a:rPr>
              <a:t>os está afectando como sociedad al nivel en que un 23,6% de la población chilena dice tener algún tipo de trastorno mental, esto ha incrementado notablemente debido a la pandemia.</a:t>
            </a:r>
          </a:p>
          <a:p>
            <a:pPr algn="l">
              <a:buFont typeface="Arial" panose="020B0604020202020204" pitchFamily="34" charset="0"/>
              <a:buChar char="•"/>
            </a:pPr>
            <a:endParaRPr lang="es-CL" sz="1200" dirty="0">
              <a:latin typeface="Barlow" panose="00000500000000000000" pitchFamily="2" charset="0"/>
            </a:endParaRPr>
          </a:p>
          <a:p>
            <a:pPr algn="l">
              <a:buFont typeface="Arial" panose="020B0604020202020204" pitchFamily="34" charset="0"/>
              <a:buChar char="•"/>
            </a:pPr>
            <a:r>
              <a:rPr lang="es-MX" sz="1200" dirty="0">
                <a:latin typeface="Barlow" panose="00000500000000000000" pitchFamily="2" charset="0"/>
              </a:rPr>
              <a:t>Buscamos un modo de automatizar y sintetizar una consulta psicológica, clasificando y gestionando de manera singular cada paciente.</a:t>
            </a:r>
            <a:endParaRPr lang="es-CL" sz="1200" dirty="0">
              <a:latin typeface="Barlow" panose="00000500000000000000" pitchFamily="2" charset="0"/>
            </a:endParaRPr>
          </a:p>
        </p:txBody>
      </p:sp>
    </p:spTree>
    <p:extLst>
      <p:ext uri="{BB962C8B-B14F-4D97-AF65-F5344CB8AC3E}">
        <p14:creationId xmlns:p14="http://schemas.microsoft.com/office/powerpoint/2010/main" val="199000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50333" y="1263779"/>
            <a:ext cx="2893608" cy="622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¿Que es C++?</a:t>
            </a:r>
            <a:endParaRPr sz="3200" dirty="0"/>
          </a:p>
        </p:txBody>
      </p:sp>
      <p:sp>
        <p:nvSpPr>
          <p:cNvPr id="870" name="Google Shape;870;p47"/>
          <p:cNvSpPr txBox="1">
            <a:spLocks noGrp="1"/>
          </p:cNvSpPr>
          <p:nvPr>
            <p:ph type="subTitle" idx="1"/>
          </p:nvPr>
        </p:nvSpPr>
        <p:spPr>
          <a:xfrm flipH="1">
            <a:off x="1264865" y="2113769"/>
            <a:ext cx="2664544" cy="1944311"/>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Es un lenguaje de programación multiparadigma diseñado por Bjarne Stroustrup en el año 1979. </a:t>
            </a:r>
          </a:p>
          <a:p>
            <a:pPr marL="285750" marR="0" lvl="0" indent="-28575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Su biblioteca soporta funciones, objetos, listas, colas, pilas, vectores, arreglos, etc. Incluso puede ser usado en entornos de desarrollo (IDE) para codificar, compilar, probar y ejecutar el programa.</a:t>
            </a: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sym typeface="Barlow"/>
            </a:endParaRP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6" name="Google Shape;1156;p48"/>
          <p:cNvSpPr txBox="1">
            <a:spLocks noGrp="1"/>
          </p:cNvSpPr>
          <p:nvPr>
            <p:ph type="subTitle" idx="1"/>
          </p:nvPr>
        </p:nvSpPr>
        <p:spPr>
          <a:xfrm>
            <a:off x="5065878" y="2287275"/>
            <a:ext cx="3765900" cy="1807549"/>
          </a:xfrm>
          <a:prstGeom prst="rect">
            <a:avLst/>
          </a:prstGeom>
        </p:spPr>
        <p:txBody>
          <a:bodyPr spcFirstLastPara="1" wrap="square" lIns="91425" tIns="91425" rIns="91425" bIns="91425" anchor="t" anchorCtr="0">
            <a:noAutofit/>
          </a:bodyPr>
          <a:lstStyle/>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Desempeño alto.</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Actualizaciones.</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Multiplataforma.</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Gestión de base de datos.</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Uso y variedad de compiladores.</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Multiparadigma.</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Versatilidad.</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Gráficos.</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Múltiples estilos.</a:t>
            </a:r>
            <a:endParaRPr kumimoji="0" lang="es-CL" sz="1200" b="0" i="0" u="none" strike="noStrike" kern="0" cap="none" spc="0" normalizeH="0" baseline="0" noProof="0" dirty="0">
              <a:ln>
                <a:noFill/>
              </a:ln>
              <a:solidFill>
                <a:srgbClr val="666666"/>
              </a:solidFill>
              <a:effectLst/>
              <a:uLnTx/>
              <a:uFillTx/>
              <a:latin typeface="Barlow"/>
              <a:sym typeface="Barlow"/>
            </a:endParaRPr>
          </a:p>
          <a:p>
            <a:pPr marL="0" lvl="0" indent="0" algn="ctr" rtl="0">
              <a:spcBef>
                <a:spcPts val="0"/>
              </a:spcBef>
              <a:spcAft>
                <a:spcPts val="0"/>
              </a:spcAft>
              <a:buNone/>
            </a:pPr>
            <a:endParaRPr dirty="0"/>
          </a:p>
        </p:txBody>
      </p:sp>
      <p:sp>
        <p:nvSpPr>
          <p:cNvPr id="1157" name="Google Shape;1157;p48"/>
          <p:cNvSpPr txBox="1">
            <a:spLocks noGrp="1"/>
          </p:cNvSpPr>
          <p:nvPr>
            <p:ph type="title"/>
          </p:nvPr>
        </p:nvSpPr>
        <p:spPr>
          <a:xfrm>
            <a:off x="4664725" y="1020893"/>
            <a:ext cx="3765900" cy="115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Ventajas del lenguaje</a:t>
            </a:r>
            <a:endParaRPr sz="3200" dirty="0"/>
          </a:p>
        </p:txBody>
      </p:sp>
      <p:grpSp>
        <p:nvGrpSpPr>
          <p:cNvPr id="1158" name="Google Shape;1158;p48"/>
          <p:cNvGrpSpPr/>
          <p:nvPr/>
        </p:nvGrpSpPr>
        <p:grpSpPr>
          <a:xfrm>
            <a:off x="4664716" y="3950185"/>
            <a:ext cx="216300" cy="965800"/>
            <a:chOff x="4664716" y="3950185"/>
            <a:chExt cx="216300" cy="965800"/>
          </a:xfrm>
        </p:grpSpPr>
        <p:sp>
          <p:nvSpPr>
            <p:cNvPr id="1159" name="Google Shape;1159;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3387291" y="116735"/>
            <a:ext cx="216300" cy="965800"/>
            <a:chOff x="4664716" y="3950185"/>
            <a:chExt cx="216300" cy="965800"/>
          </a:xfrm>
        </p:grpSpPr>
        <p:sp>
          <p:nvSpPr>
            <p:cNvPr id="1162" name="Google Shape;1162;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8"/>
          <p:cNvGrpSpPr/>
          <p:nvPr/>
        </p:nvGrpSpPr>
        <p:grpSpPr>
          <a:xfrm>
            <a:off x="554214" y="1287490"/>
            <a:ext cx="2878371" cy="2935066"/>
            <a:chOff x="554214" y="1287490"/>
            <a:chExt cx="2878371" cy="2935066"/>
          </a:xfrm>
        </p:grpSpPr>
        <p:sp>
          <p:nvSpPr>
            <p:cNvPr id="1165"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669096" y="2566034"/>
            <a:ext cx="2574911" cy="1290553"/>
          </a:xfrm>
          <a:prstGeom prst="rect">
            <a:avLst/>
          </a:prstGeom>
        </p:spPr>
        <p:txBody>
          <a:bodyPr spcFirstLastPara="1" wrap="square" lIns="91425" tIns="91425" rIns="91425" bIns="91425" anchor="ctr" anchorCtr="0">
            <a:noAutofit/>
          </a:bodyPr>
          <a:lstStyle/>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Curva de aprendizaje alta.</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Requiere conocimiento previo.</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Poco recomendado para diseño de paginas web.</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Traducción al lenguaje de maquina.</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Usos en la vida real</a:t>
            </a:r>
            <a:endParaRPr sz="3200" dirty="0"/>
          </a:p>
        </p:txBody>
      </p:sp>
      <p:sp>
        <p:nvSpPr>
          <p:cNvPr id="2266" name="Google Shape;2266;p71"/>
          <p:cNvSpPr txBox="1">
            <a:spLocks noGrp="1"/>
          </p:cNvSpPr>
          <p:nvPr>
            <p:ph type="subTitle" idx="1"/>
          </p:nvPr>
        </p:nvSpPr>
        <p:spPr>
          <a:xfrm>
            <a:off x="713225" y="2380199"/>
            <a:ext cx="3988446" cy="1716685"/>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s-MX" sz="1100" dirty="0"/>
              <a:t>El programa que realizamos en conjunto tiene un uso en el área de trabajo de la consulta de un psicólogo, ya que a estos se les haría más cómodo poder realizar este tipo de encuestas y así consiguiendo eficacia y precisión en los resultados.</a:t>
            </a:r>
          </a:p>
          <a:p>
            <a:pPr marL="171450" lvl="0" indent="-171450" algn="l" rtl="0">
              <a:spcBef>
                <a:spcPts val="0"/>
              </a:spcBef>
              <a:spcAft>
                <a:spcPts val="0"/>
              </a:spcAft>
              <a:buFont typeface="Arial" panose="020B0604020202020204" pitchFamily="34" charset="0"/>
              <a:buChar char="•"/>
            </a:pPr>
            <a:r>
              <a:rPr lang="es-MX" sz="1100" dirty="0"/>
              <a:t>El programa le realizara al paciente una serie de preguntas las cuales este deberá responder con las alternativas que le proporcionara el psicólogo para así entregarle al paciente un resultado mas detallado dependiendo del puntaje obtenido.</a:t>
            </a:r>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49171" y="33473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1446080"/>
            <a:ext cx="32418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Base de datos utilizada</a:t>
            </a:r>
            <a:endParaRPr sz="3200" dirty="0"/>
          </a:p>
        </p:txBody>
      </p:sp>
      <p:sp>
        <p:nvSpPr>
          <p:cNvPr id="2738" name="Google Shape;2738;p78"/>
          <p:cNvSpPr txBox="1">
            <a:spLocks noGrp="1"/>
          </p:cNvSpPr>
          <p:nvPr>
            <p:ph type="subTitle" idx="1"/>
          </p:nvPr>
        </p:nvSpPr>
        <p:spPr>
          <a:xfrm>
            <a:off x="4924875" y="2719903"/>
            <a:ext cx="3305572" cy="142754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La base de datos que será utilizada para este proyecto será una base de datos </a:t>
            </a:r>
            <a:r>
              <a:rPr lang="es-CL" sz="1200" dirty="0" err="1">
                <a:effectLst/>
                <a:latin typeface="Calibri" panose="020F0502020204030204" pitchFamily="34" charset="0"/>
                <a:ea typeface="Calibri" panose="020F0502020204030204" pitchFamily="34" charset="0"/>
              </a:rPr>
              <a:t>txt</a:t>
            </a:r>
            <a:r>
              <a:rPr lang="es-CL" sz="1200" dirty="0">
                <a:effectLst/>
                <a:latin typeface="Calibri" panose="020F0502020204030204" pitchFamily="34" charset="0"/>
                <a:ea typeface="Calibri" panose="020F0502020204030204" pitchFamily="34" charset="0"/>
              </a:rPr>
              <a:t>. </a:t>
            </a:r>
          </a:p>
          <a:p>
            <a:pPr marL="171450" lvl="0" indent="-171450" algn="l"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El programa tiene un archivo de instrucciones para el correcto funcionamiento de este(“README”), la cual explica de forma detallada los pasos que se deberán realizar para poder ejecutar el código y que funcione de manera correcta.</a:t>
            </a:r>
            <a:endParaRPr sz="1200" dirty="0"/>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l">
              <a:lnSpc>
                <a:spcPct val="107000"/>
              </a:lnSpc>
              <a:spcAft>
                <a:spcPts val="800"/>
              </a:spcAft>
            </a:pPr>
            <a:r>
              <a:rPr lang="es-CL" sz="800" b="1" dirty="0">
                <a:effectLst/>
                <a:latin typeface="Calibri" panose="020F0502020204030204" pitchFamily="34" charset="0"/>
                <a:ea typeface="Calibri" panose="020F0502020204030204" pitchFamily="34" charset="0"/>
              </a:rPr>
              <a:t>Primer test</a:t>
            </a:r>
            <a:endParaRPr lang="es-CL" sz="800" dirty="0">
              <a:effectLst/>
              <a:latin typeface="Calibri" panose="020F0502020204030204" pitchFamily="34" charset="0"/>
              <a:ea typeface="Calibri" panose="020F0502020204030204" pitchFamily="34" charset="0"/>
            </a:endParaRPr>
          </a:p>
          <a:p>
            <a:pPr algn="l">
              <a:lnSpc>
                <a:spcPct val="107000"/>
              </a:lnSpc>
              <a:spcAft>
                <a:spcPts val="800"/>
              </a:spcAft>
            </a:pPr>
            <a:r>
              <a:rPr lang="es-CL" sz="800" dirty="0">
                <a:effectLst/>
                <a:latin typeface="Calibri" panose="020F0502020204030204" pitchFamily="34" charset="0"/>
                <a:ea typeface="Calibri" panose="020F0502020204030204" pitchFamily="34" charset="0"/>
              </a:rPr>
              <a:t>1.- ¿Se ha sentido con poca energía últimamente?</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2.- ¿Ha perdido el interés por las cosas?</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3.- ¿Ha perdido la confianza en sí mismo?</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4.- ¿Se ha sentido desesperanzado?</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Si hay respuesta positiva a cualquiera de las preguntas anteriores, continúa:</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5.- ¿Ha tenido dificultades para concentrarse?</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6.- ¿Ha perdido peso a causa de su falta de apetito?</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7.- ¿Se despierta demasiado temprano?</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8.- ¿Se nota más lento de lo habitual?</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9.- ¿Tiene pensamientos de querer hacerse daño de algún modo?</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10.- ¿Sensación de cansancio o de tener poca energía?</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Segundo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Calidad de sueño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Forma de ver la vida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Me cuesta disfrutar de las actividades que normalmente me gusta realizar</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Mi nivel de energía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En los últimos días he comido en exceso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Me veo a mí mismo y pienso que soy</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Cuando estoy realizando alguna actividad que amerite concentración, yo: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Si pienso en mi familia, una de mis ideas recurrentes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Durante las últimas semanas mis movimientos han sido: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La frecuencia con la que tengo pensamientos suicidas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11. Actualmente, mi apetito es:</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0718382"/>
      </p:ext>
    </p:extLst>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645</Words>
  <Application>Microsoft Office PowerPoint</Application>
  <PresentationFormat>Presentación en pantalla (16:9)</PresentationFormat>
  <Paragraphs>69</Paragraphs>
  <Slides>12</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Barlow</vt:lpstr>
      <vt:lpstr>Kumbh Sans</vt:lpstr>
      <vt:lpstr>Arial</vt:lpstr>
      <vt:lpstr>Share Tech Mono</vt:lpstr>
      <vt:lpstr>Calibri</vt:lpstr>
      <vt:lpstr>IT Consulting Toolkit by Slidesgo</vt:lpstr>
      <vt:lpstr>2022</vt:lpstr>
      <vt:lpstr>Problemática</vt:lpstr>
      <vt:lpstr>¿Que es C++?</vt:lpstr>
      <vt:lpstr>Ventajas del lenguaje</vt:lpstr>
      <vt:lpstr>Desventajas del lenguaje</vt:lpstr>
      <vt:lpstr>Usos en la vida real</vt:lpstr>
      <vt:lpstr>Base de datos utilizada</vt:lpstr>
      <vt:lpstr>Preguntas</vt:lpstr>
      <vt:lpstr>Preguntas</vt:lpstr>
      <vt:lpstr>Conclusión</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Luis Ordoñez</dc:creator>
  <cp:lastModifiedBy>Ordoñez Silva, Luis Angel</cp:lastModifiedBy>
  <cp:revision>8</cp:revision>
  <dcterms:modified xsi:type="dcterms:W3CDTF">2022-11-16T03:44:51Z</dcterms:modified>
</cp:coreProperties>
</file>