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8299c662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8299c662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8299c662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8299c662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8299c662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8299c662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a1b809b3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a1b809b3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8c791bd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8c791bd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8c791bd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8c791bd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8299c662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8299c662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8c791bd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8c791bd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8c791bdc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8c791bdc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8c791bdc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8c791bdc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a1b809b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a1b809b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8c791bdc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8c791bdc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8c791bdc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8c791bdc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8c791bdc1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8c791bdc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8c791bd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8c791bd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8c791bdc1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8c791bdc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93be21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93be21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8c791bdc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8c791bdc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a1b809b3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ba1b809b3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8c791bdc1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8c791bdc1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8299c662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8299c662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8299c66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8299c66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8299c66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8299c66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a1b809b3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a1b809b3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8299c662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8299c66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a1b809b3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a1b809b3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a1b809b3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a1b809b3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06080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3125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t" sz="1112">
                <a:latin typeface="Trebuchet MS"/>
                <a:ea typeface="Trebuchet MS"/>
                <a:cs typeface="Trebuchet MS"/>
                <a:sym typeface="Trebuchet MS"/>
              </a:rPr>
              <a:t>Luciano Messineo 0739954</a:t>
            </a:r>
            <a:endParaRPr sz="1112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12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t" sz="1112">
                <a:latin typeface="Trebuchet MS"/>
                <a:ea typeface="Trebuchet MS"/>
                <a:cs typeface="Trebuchet MS"/>
                <a:sym typeface="Trebuchet MS"/>
              </a:rPr>
              <a:t>Università degli studi di Palermo</a:t>
            </a:r>
            <a:endParaRPr sz="111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73652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>
                <a:latin typeface="Trebuchet MS"/>
                <a:ea typeface="Trebuchet MS"/>
                <a:cs typeface="Trebuchet MS"/>
                <a:sym typeface="Trebuchet MS"/>
              </a:rPr>
              <a:t>Default of credit card clients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6676075" y="1990950"/>
            <a:ext cx="2062500" cy="19236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Da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un'analisi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degli importi dei pagamenti precedenti, possiamo notare una tendenza ad una maggiore spesa durante il periodo estivo (Giugno-Agosto).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Analisi economica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0025"/>
            <a:ext cx="4946526" cy="22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00" y="1764050"/>
            <a:ext cx="5474075" cy="27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Analisi economica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6709700" y="1677950"/>
            <a:ext cx="2062500" cy="2760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La maggior parte dei clienti tende a pagare le fatture anticipatamente o alle date di scadenza previste, mentre una piccola percentuale paga oltre le date di scadenza, cio’ e’ maggiormente evidente nel mese di settembre.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50" y="1641776"/>
            <a:ext cx="4579926" cy="29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Analisi economica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266325" y="1722775"/>
            <a:ext cx="2371500" cy="2760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n generale possiamo affermare che lo stato di salute economica dei clienti risulta buona, circa il 78% riesce a far fronte alle spese e a pagare le fatture delle carte di credito, mentre una piccola percentuale , circa il 22%, tende a pagare oltre le date previste.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>
                <a:latin typeface="Trebuchet MS"/>
                <a:ea typeface="Trebuchet MS"/>
                <a:cs typeface="Trebuchet MS"/>
                <a:sym typeface="Trebuchet MS"/>
              </a:rPr>
              <a:t>Pipeline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990725"/>
            <a:ext cx="69627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Pipeline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437700"/>
            <a:ext cx="7038900" cy="7029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Al fine di migliorare le performance dei modelli di classificazione si e’ deciso di applicare una serie di elaborazioni al dataset in ingresso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00" y="2270450"/>
            <a:ext cx="74390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Trebuchet MS"/>
                <a:ea typeface="Trebuchet MS"/>
                <a:cs typeface="Trebuchet MS"/>
                <a:sym typeface="Trebuchet MS"/>
              </a:rPr>
              <a:t>Pre-processing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100900" y="1567550"/>
            <a:ext cx="2348100" cy="2911200"/>
          </a:xfrm>
          <a:prstGeom prst="rect">
            <a:avLst/>
          </a:prstGeom>
          <a:ln cap="flat" cmpd="sng" w="2857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IMPLEMENTAZIONE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E’ stata utilizzata la la classe Perceptron della libreria sklearn.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6457250" y="1567550"/>
            <a:ext cx="23481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TEST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modello e’ stato testato utilizzando il 20% del dataset originale.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Trebuchet MS"/>
                <a:ea typeface="Trebuchet MS"/>
                <a:cs typeface="Trebuchet MS"/>
                <a:sym typeface="Trebuchet MS"/>
              </a:rPr>
              <a:t>Percettrone a singolo strato</a:t>
            </a: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25" y="1567550"/>
            <a:ext cx="477275" cy="3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050" y="1621050"/>
            <a:ext cx="477275" cy="30644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642900" y="1567550"/>
            <a:ext cx="23481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modello e’ stato addestrato utilizzando l’80% del dataset.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Abbiamo fissato 500 epoche e un lr pari a 0.03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1025" y="1611288"/>
            <a:ext cx="582216" cy="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75" y="1569175"/>
            <a:ext cx="4182950" cy="32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>
            <p:ph type="title"/>
          </p:nvPr>
        </p:nvSpPr>
        <p:spPr>
          <a:xfrm>
            <a:off x="5374950" y="1569200"/>
            <a:ext cx="3359700" cy="3237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La funzione di perdita presenta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decrescita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durante le varie epoche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ciò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’ indica che il modello sta migliorando i pesi, tuttavia possiamo notare le fluttuazioni tra le epoche 300 e 400, questo potrebbe essere dovuto ,da un numero di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epoche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troppo elevato o da un lr non ottimale ,oppure da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un'architettura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che non permette al modello che limita le sue capacità di addestramento.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1178850" y="393750"/>
            <a:ext cx="755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Percettrone a singolo strato - loss fn 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6329125" y="1307850"/>
            <a:ext cx="2472300" cy="36384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Dalle metriche di training possiamo notare che il modello risulta poco adatto a catturare relazioni complesse nei dati-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L’andamento delle metriche risulta migliorativo lungo alcune epoche e peggiorativo in altre.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matrici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di confusione mostrano che il modello ha difficoltà a distinguere i veri positivi.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75" y="1942375"/>
            <a:ext cx="4892401" cy="25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Percettrone a singolo strato - metriche training 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6373975" y="1513550"/>
            <a:ext cx="2472300" cy="31638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Le metriche risultano in linea rispetto a quelle di train,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ciò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’ ci dice che il modello non soffre di overfitting, ma possiamo affermare che non possiede un elevato potere di generalizzazione.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Dunque non e’ il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più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’ indicato per i nostri scopi.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" y="2365950"/>
            <a:ext cx="5361275" cy="9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Percettrone a singolo strato - metriche test 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1373950" y="1362900"/>
            <a:ext cx="7038900" cy="3171000"/>
          </a:xfrm>
          <a:prstGeom prst="rect">
            <a:avLst/>
          </a:prstGeom>
          <a:noFill/>
          <a:ln cap="flat" cmpd="sng" w="38100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499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seguente studio ha lo scopo di predire, tramite dati relativi alle condizioni demografiche ed economiche, se i clienti di una banca sono in grado di ripagare i debiti della carta di credito il mese successivo.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 tale scopo verranno messi a confronto tre modelli di classificazione: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Percettrone a singolo strato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Albero decisional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Rete neurale profonda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364550" y="346775"/>
            <a:ext cx="699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Trebuchet MS"/>
                <a:ea typeface="Trebuchet MS"/>
                <a:cs typeface="Trebuchet MS"/>
                <a:sym typeface="Trebuchet MS"/>
              </a:rPr>
              <a:t>Scopo</a:t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100900" y="1567550"/>
            <a:ext cx="23481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IMPLEMENTAZIONE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E’ stata utilizzata la classe tree della libreria sklearn.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6457250" y="1567550"/>
            <a:ext cx="23481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TEST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modello e’ stato testato utilizzando il 20% del dataset originale, con una profondità pari a 5, la quale permetteva di ottenere le metriche migliori.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1178850" y="393750"/>
            <a:ext cx="755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Albero decisionale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050" y="1621050"/>
            <a:ext cx="477275" cy="30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025" y="1567550"/>
            <a:ext cx="477275" cy="3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642900" y="1567550"/>
            <a:ext cx="2644500" cy="33786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modello e’ stato addestrato utilizzando l’80% del dataset.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Sono stati valutati e addestrati alberi a profondità diverse tramite la tecnica della k-fold cross validation.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Sono state scelte: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rebuchet MS"/>
              <a:buAutoNum type="alphaL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criterion = gini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lphaL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splitter = best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lphaL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fold number  = 10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1025" y="1611288"/>
            <a:ext cx="582216" cy="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6373975" y="1677150"/>
            <a:ext cx="24723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Come possiamo notare, rispetto al modello, precedente questo fornisce metriche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più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incoraggianti; in particolare l’albero a profondità 5 fornisce le metriche migliori.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Nonostante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ciò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’ il modello ha difficoltà a distinguere i veri positivi.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00" y="2052050"/>
            <a:ext cx="5019400" cy="19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/>
          <p:nvPr/>
        </p:nvSpPr>
        <p:spPr>
          <a:xfrm>
            <a:off x="822950" y="2812875"/>
            <a:ext cx="5054100" cy="394500"/>
          </a:xfrm>
          <a:prstGeom prst="rect">
            <a:avLst/>
          </a:prstGeom>
          <a:solidFill>
            <a:srgbClr val="FF0000">
              <a:alpha val="1709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6000" fadeDir="5400012" kx="0" rotWithShape="0" algn="bl" stA="1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3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Albero decisionale</a:t>
            </a: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 - metriche training 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6230100" y="1508525"/>
            <a:ext cx="2669700" cy="33147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Rispetto alle metriche di training vi sono dei miglioramenti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nella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precisione ma un peggioramento relativo al recall.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Ciò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’ potrebbe suggerire che il modello soffre di un leggero overfitting.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Possiamo affermare che il modello e’ migliore rispetto al precedente, ma presenta anch’esso il problema relativo ai veri positivi.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75" y="2704450"/>
            <a:ext cx="5181276" cy="9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Albero decisionale</a:t>
            </a: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 - metriche test 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1343900" y="1408700"/>
            <a:ext cx="7038900" cy="4974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La rete è’ stata implementata tramite l’ausilio della libreria pytorch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5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Trebuchet MS"/>
                <a:ea typeface="Trebuchet MS"/>
                <a:cs typeface="Trebuchet MS"/>
                <a:sym typeface="Trebuchet MS"/>
              </a:rPr>
              <a:t>Rete neurale profonda - struttura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00" y="2006950"/>
            <a:ext cx="7038901" cy="290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4058750" y="3237925"/>
            <a:ext cx="4580400" cy="17196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it" sz="1407">
                <a:latin typeface="Trebuchet MS"/>
                <a:ea typeface="Trebuchet MS"/>
                <a:cs typeface="Trebuchet MS"/>
                <a:sym typeface="Trebuchet MS"/>
              </a:rPr>
              <a:t>Possiamo notare come le metriche in fase di training, rispetto ai modelli precedenti siano sicuramente migliori, </a:t>
            </a:r>
            <a:r>
              <a:rPr lang="it" sz="1407">
                <a:latin typeface="Trebuchet MS"/>
                <a:ea typeface="Trebuchet MS"/>
                <a:cs typeface="Trebuchet MS"/>
                <a:sym typeface="Trebuchet MS"/>
              </a:rPr>
              <a:t>soprattutto</a:t>
            </a:r>
            <a:r>
              <a:rPr lang="it" sz="1407">
                <a:latin typeface="Trebuchet MS"/>
                <a:ea typeface="Trebuchet MS"/>
                <a:cs typeface="Trebuchet MS"/>
                <a:sym typeface="Trebuchet MS"/>
              </a:rPr>
              <a:t> per quanto riguarda il recall, il quale ci dice che il modello effettua circa un 40% di predizioni positive corrette rispetto al totale delle istanze positive. Nonostante </a:t>
            </a:r>
            <a:r>
              <a:rPr lang="it" sz="1407">
                <a:latin typeface="Trebuchet MS"/>
                <a:ea typeface="Trebuchet MS"/>
                <a:cs typeface="Trebuchet MS"/>
                <a:sym typeface="Trebuchet MS"/>
              </a:rPr>
              <a:t>ciò</a:t>
            </a:r>
            <a:r>
              <a:rPr lang="it" sz="1407">
                <a:latin typeface="Trebuchet MS"/>
                <a:ea typeface="Trebuchet MS"/>
                <a:cs typeface="Trebuchet MS"/>
                <a:sym typeface="Trebuchet MS"/>
              </a:rPr>
              <a:t>’ e’ presente un numero considerevole di falsi positivi.</a:t>
            </a:r>
            <a:endParaRPr sz="1407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00" y="1868850"/>
            <a:ext cx="7038902" cy="115118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669975" y="3372400"/>
            <a:ext cx="3100800" cy="1151100"/>
          </a:xfrm>
          <a:prstGeom prst="rect">
            <a:avLst/>
          </a:prstGeom>
          <a:ln cap="flat" cmpd="sng" w="2857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epochs = 200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learning rate = 0.001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weight decay = 0.001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Trebuchet MS"/>
                <a:ea typeface="Trebuchet MS"/>
                <a:cs typeface="Trebuchet MS"/>
                <a:sym typeface="Trebuchet MS"/>
              </a:rPr>
              <a:t>Rete neurale profonda - training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1297500" y="1354625"/>
            <a:ext cx="70389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termine "weight decay" si riferisce a una tecnica di regolarizzazione comunemente utilizzata per prevenire l'overfitting durante l'addestramento , s</a:t>
            </a:r>
            <a:r>
              <a:rPr lang="it" sz="14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ignifica che durante l'aggiornamento dei pesi del modello, verrà aggiunto un contributo alla perdita complessiva del modello che è proporzionale alla somma dei quadrati dei pesi moltiplicata per il valore indicato, che nel nostro caso e’ pari a 0.01.</a:t>
            </a:r>
            <a:endParaRPr sz="1400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F9F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dove L_data rappresenta la perdita sui dati di addestramento , mentre w_i rappresenta il peso della rete.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2714625"/>
            <a:ext cx="47339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Trebuchet MS"/>
                <a:ea typeface="Trebuchet MS"/>
                <a:cs typeface="Trebuchet MS"/>
                <a:sym typeface="Trebuchet MS"/>
              </a:rPr>
              <a:t>Regolarizzazione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871675" y="3383625"/>
            <a:ext cx="7038900" cy="1151100"/>
          </a:xfrm>
          <a:prstGeom prst="rect">
            <a:avLst/>
          </a:prstGeom>
          <a:ln cap="flat" cmpd="sng" w="2857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Non vi sono notevoli differenze rispetto alle metriche di training, possiamo notare solamente un lieve decremento della precisione, il quale indica che il modello soffre di un leggero overfitting.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0" name="Google Shape;3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75" y="1902475"/>
            <a:ext cx="7038902" cy="115118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Trebuchet MS"/>
                <a:ea typeface="Trebuchet MS"/>
                <a:cs typeface="Trebuchet MS"/>
                <a:sym typeface="Trebuchet MS"/>
              </a:rPr>
              <a:t>Rete neurale profonda - test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>
                <a:latin typeface="Trebuchet MS"/>
                <a:ea typeface="Trebuchet MS"/>
                <a:cs typeface="Trebuchet MS"/>
                <a:sym typeface="Trebuchet MS"/>
              </a:rPr>
              <a:t>Conclusioni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1398350" y="1556350"/>
            <a:ext cx="70389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Avendo confrontato le metriche di valutazione possiamo affermare che il modello migliore e’ la rete neurale profonda.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Possibili miglioramenti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Possiamo osservare che il modello potrebbe beneficiare di una struttura differente con layer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più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 complessi, ottenendo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così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metriche migliori per la valutazione.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"/>
          <p:cNvSpPr txBox="1"/>
          <p:nvPr>
            <p:ph type="title"/>
          </p:nvPr>
        </p:nvSpPr>
        <p:spPr>
          <a:xfrm>
            <a:off x="1297500" y="393750"/>
            <a:ext cx="76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Trebuchet MS"/>
                <a:ea typeface="Trebuchet MS"/>
                <a:cs typeface="Trebuchet MS"/>
                <a:sym typeface="Trebuchet MS"/>
              </a:rPr>
              <a:t>Conclusioni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364550" y="346775"/>
            <a:ext cx="699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Trebuchet MS"/>
                <a:ea typeface="Trebuchet MS"/>
                <a:cs typeface="Trebuchet MS"/>
                <a:sym typeface="Trebuchet MS"/>
              </a:rPr>
              <a:t>Metriche di valutazione</a:t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364550" y="1362900"/>
            <a:ext cx="7245300" cy="3171000"/>
          </a:xfrm>
          <a:prstGeom prst="rect">
            <a:avLst/>
          </a:prstGeom>
          <a:noFill/>
          <a:ln cap="flat" cmpd="sng" w="38100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16100" y="1441350"/>
            <a:ext cx="72453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1" i="1" lang="it" sz="1400">
                <a:latin typeface="Trebuchet MS"/>
                <a:ea typeface="Trebuchet MS"/>
                <a:cs typeface="Trebuchet MS"/>
                <a:sym typeface="Trebuchet MS"/>
              </a:rPr>
              <a:t>Accuratezza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: percentuale di predizioni corrette rispetto al totale delle predizioni effettuate dal modello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1" i="1" lang="it" sz="1400">
                <a:latin typeface="Trebuchet MS"/>
                <a:ea typeface="Trebuchet MS"/>
                <a:cs typeface="Trebuchet MS"/>
                <a:sym typeface="Trebuchet MS"/>
              </a:rPr>
              <a:t>Precisione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: percentuale di predizioni positive corrette rispetto al totale delle predizioni positive fatte dal modello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1" i="1" lang="it" sz="1400">
                <a:latin typeface="Trebuchet MS"/>
                <a:ea typeface="Trebuchet MS"/>
                <a:cs typeface="Trebuchet MS"/>
                <a:sym typeface="Trebuchet MS"/>
              </a:rPr>
              <a:t>Recall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: percentuale di predizioni positive corrette rispetto al totale delle istanze positive presenti nei dati reali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1" i="1" lang="it" sz="1400">
                <a:latin typeface="Trebuchet MS"/>
                <a:ea typeface="Trebuchet MS"/>
                <a:cs typeface="Trebuchet MS"/>
                <a:sym typeface="Trebuchet MS"/>
              </a:rPr>
              <a:t>F1-score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: bilanciamento tra precisione e recall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b="1" i="1" lang="it" sz="1400">
                <a:latin typeface="Trebuchet MS"/>
                <a:ea typeface="Trebuchet MS"/>
                <a:cs typeface="Trebuchet MS"/>
                <a:sym typeface="Trebuchet MS"/>
              </a:rPr>
              <a:t>Matrice di confusione</a:t>
            </a:r>
            <a:r>
              <a:rPr b="1" lang="it" sz="14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" sz="14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matrice di confusione mostra il numero di predizioni corrette e erronee fatte dal modello in relazione ai veri valori di classe nei dati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64550" y="346775"/>
            <a:ext cx="699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364550" y="1362900"/>
            <a:ext cx="7245300" cy="3171000"/>
          </a:xfrm>
          <a:prstGeom prst="rect">
            <a:avLst/>
          </a:prstGeom>
          <a:noFill/>
          <a:ln cap="flat" cmpd="sng" w="38100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449900" y="1415150"/>
            <a:ext cx="7038900" cy="24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dataset è composto da circa 30.000 istanze e presenta 23 features, alcune delle quali presentano informazioni relative all’età, stato civile e sesso.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Ai fini della classificazione le features di maggior interesse riguardano: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Stato del rimborso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Andamento dell’estratto conto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Andamento degli importi di pagamento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>
                <a:latin typeface="Trebuchet MS"/>
                <a:ea typeface="Trebuchet MS"/>
                <a:cs typeface="Trebuchet MS"/>
                <a:sym typeface="Trebuchet MS"/>
              </a:rPr>
              <a:t>Analisi demografica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64550" y="346775"/>
            <a:ext cx="699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Trebuchet MS"/>
                <a:ea typeface="Trebuchet MS"/>
                <a:cs typeface="Trebuchet MS"/>
                <a:sym typeface="Trebuchet MS"/>
              </a:rPr>
              <a:t>Analisi demografica</a:t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850" y="1081413"/>
            <a:ext cx="3693500" cy="37195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793050" y="2112600"/>
            <a:ext cx="3440100" cy="1657200"/>
          </a:xfrm>
          <a:prstGeom prst="rect">
            <a:avLst/>
          </a:prstGeom>
          <a:ln cap="flat" cmpd="sng" w="2857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In un primo momento possiamo osservare dal grafico una predominanza del genere femminile rispetto a quello maschile, tra i clienti della banca.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6029550" y="2149875"/>
            <a:ext cx="615000" cy="1035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60,4%</a:t>
            </a:r>
            <a:endParaRPr b="1" sz="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486750" y="3826275"/>
            <a:ext cx="615000" cy="1035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145AC"/>
                </a:solidFill>
                <a:latin typeface="Lato"/>
                <a:ea typeface="Lato"/>
                <a:cs typeface="Lato"/>
                <a:sym typeface="Lato"/>
              </a:rPr>
              <a:t>39,6%</a:t>
            </a:r>
            <a:endParaRPr b="1" sz="800">
              <a:solidFill>
                <a:srgbClr val="0145A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28375" y="1675550"/>
            <a:ext cx="3345000" cy="2927700"/>
          </a:xfrm>
          <a:prstGeom prst="rect">
            <a:avLst/>
          </a:prstGeom>
          <a:ln cap="flat" cmpd="sng" w="2857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In secondo luogo abbiamo analizzato il livello di istruzione dei clienti suddividendo 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sulla base</a:t>
            </a: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 del genere.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Possiamo notare come in molti abbiano frequentato i licei o indirizzi tecnici e le università.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125" y="1058525"/>
            <a:ext cx="4038599" cy="37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type="title"/>
          </p:nvPr>
        </p:nvSpPr>
        <p:spPr>
          <a:xfrm>
            <a:off x="1364550" y="346775"/>
            <a:ext cx="699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Trebuchet MS"/>
                <a:ea typeface="Trebuchet MS"/>
                <a:cs typeface="Trebuchet MS"/>
                <a:sym typeface="Trebuchet MS"/>
              </a:rPr>
              <a:t>Analisi demografica</a:t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88350" y="1617375"/>
            <a:ext cx="3518400" cy="29112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Impiego lavorativo migliore 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Un titolo di studi superiore comporta la possibilità di ottenere impieghi di maggior rilievo all’interno delle società e soprattutto stipendi più elevati.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Il cliente, con maggiore probabilità, e’ in grado di far fronte alle fatture delle carte di credito.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5105175" y="1617375"/>
            <a:ext cx="3518400" cy="2911200"/>
          </a:xfrm>
          <a:prstGeom prst="rect">
            <a:avLst/>
          </a:prstGeom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Debiti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Chi ha intrapreso un percorso di studi universitario è più incline a richiedere finanziamenti, sia a nome proprio sia per conto della propria famiglia, al fine di sostenere il proprio percorso di istruzione.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Questo potrebbe portare a un degrado della situazione finanziaria, con possibili conseguenze negative sulla salute economica complessiva.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1364550" y="885275"/>
            <a:ext cx="69267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Trebuchet MS"/>
                <a:ea typeface="Trebuchet MS"/>
                <a:cs typeface="Trebuchet MS"/>
                <a:sym typeface="Trebuchet MS"/>
              </a:rPr>
              <a:t>Cosa comporta un elevato livello di istruzione?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0"/>
          <p:cNvSpPr/>
          <p:nvPr/>
        </p:nvSpPr>
        <p:spPr>
          <a:xfrm rot="-5400000">
            <a:off x="3701150" y="1750550"/>
            <a:ext cx="209700" cy="10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/>
          <p:nvPr/>
        </p:nvSpPr>
        <p:spPr>
          <a:xfrm rot="5400000">
            <a:off x="5776175" y="1750550"/>
            <a:ext cx="209700" cy="10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1364550" y="305200"/>
            <a:ext cx="699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Trebuchet MS"/>
                <a:ea typeface="Trebuchet MS"/>
                <a:cs typeface="Trebuchet MS"/>
                <a:sym typeface="Trebuchet MS"/>
              </a:rPr>
              <a:t>Analisi demografica</a:t>
            </a:r>
            <a:endParaRPr b="1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Trebuchet MS"/>
                <a:ea typeface="Trebuchet MS"/>
                <a:cs typeface="Trebuchet MS"/>
                <a:sym typeface="Trebuchet MS"/>
              </a:rPr>
              <a:t>Analisi economica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713300" y="1644763"/>
            <a:ext cx="7198800" cy="640500"/>
          </a:xfrm>
          <a:prstGeom prst="rect">
            <a:avLst/>
          </a:prstGeom>
          <a:ln cap="flat" cmpd="sng" w="2857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L’andamento degli estratti conto nel semestre, permette di comprendere quanto le fatture abbiano inciso sui c/c. </a:t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713300" y="2812675"/>
            <a:ext cx="2863800" cy="1680900"/>
          </a:xfrm>
          <a:prstGeom prst="rect">
            <a:avLst/>
          </a:prstGeom>
          <a:ln cap="flat" cmpd="sng" w="2857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Trebuchet MS"/>
                <a:ea typeface="Trebuchet MS"/>
                <a:cs typeface="Trebuchet MS"/>
                <a:sym typeface="Trebuchet MS"/>
              </a:rPr>
              <a:t>Possiamo notare un andamento crescente, che indica una tendenza al risparmio da parte dei clienti, e soprattutto capiamo che l’ammontare delle fatture non ha inciso in maniera significativa.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300" y="2567287"/>
            <a:ext cx="4489374" cy="21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D0D0E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