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71" r:id="rId7"/>
    <p:sldId id="272" r:id="rId8"/>
    <p:sldId id="273" r:id="rId9"/>
    <p:sldId id="274" r:id="rId10"/>
    <p:sldId id="275" r:id="rId11"/>
    <p:sldId id="277" r:id="rId12"/>
    <p:sldId id="276" r:id="rId13"/>
    <p:sldId id="263" r:id="rId14"/>
    <p:sldId id="265" r:id="rId15"/>
    <p:sldId id="266" r:id="rId16"/>
    <p:sldId id="267" r:id="rId17"/>
    <p:sldId id="269" r:id="rId18"/>
    <p:sldId id="270" r:id="rId19"/>
    <p:sldId id="268" r:id="rId20"/>
    <p:sldId id="26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EABC2D-72C1-468B-810F-6E4ED557ACC8}" v="5" dt="2023-03-25T15:19:33.715"/>
    <p1510:client id="{C4CC1564-2BF8-4974-AAC4-7DBB91F3DBFE}" v="1" dt="2023-08-15T21:47:45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lberto Ruiz" userId="1d38f56b975e3fe5" providerId="Windows Live" clId="Web-{A8EABC2D-72C1-468B-810F-6E4ED557ACC8}"/>
    <pc:docChg chg="modSld">
      <pc:chgData name="Carlos Alberto Ruiz" userId="1d38f56b975e3fe5" providerId="Windows Live" clId="Web-{A8EABC2D-72C1-468B-810F-6E4ED557ACC8}" dt="2023-03-25T15:19:33.715" v="4" actId="20577"/>
      <pc:docMkLst>
        <pc:docMk/>
      </pc:docMkLst>
      <pc:sldChg chg="modSp">
        <pc:chgData name="Carlos Alberto Ruiz" userId="1d38f56b975e3fe5" providerId="Windows Live" clId="Web-{A8EABC2D-72C1-468B-810F-6E4ED557ACC8}" dt="2023-03-25T15:19:33.715" v="4" actId="20577"/>
        <pc:sldMkLst>
          <pc:docMk/>
          <pc:sldMk cId="310407585" sldId="256"/>
        </pc:sldMkLst>
        <pc:spChg chg="mod">
          <ac:chgData name="Carlos Alberto Ruiz" userId="1d38f56b975e3fe5" providerId="Windows Live" clId="Web-{A8EABC2D-72C1-468B-810F-6E4ED557ACC8}" dt="2023-03-25T15:19:33.715" v="4" actId="20577"/>
          <ac:spMkLst>
            <pc:docMk/>
            <pc:sldMk cId="310407585" sldId="256"/>
            <ac:spMk id="2" creationId="{00000000-0000-0000-0000-000000000000}"/>
          </ac:spMkLst>
        </pc:spChg>
      </pc:sldChg>
    </pc:docChg>
  </pc:docChgLst>
  <pc:docChgLst>
    <pc:chgData name="Usuario invitado" providerId="Windows Live" clId="Web-{C4CC1564-2BF8-4974-AAC4-7DBB91F3DBFE}"/>
    <pc:docChg chg="modSld">
      <pc:chgData name="Usuario invitado" userId="" providerId="Windows Live" clId="Web-{C4CC1564-2BF8-4974-AAC4-7DBB91F3DBFE}" dt="2023-08-15T21:47:45.837" v="0" actId="1076"/>
      <pc:docMkLst>
        <pc:docMk/>
      </pc:docMkLst>
      <pc:sldChg chg="modSp">
        <pc:chgData name="Usuario invitado" userId="" providerId="Windows Live" clId="Web-{C4CC1564-2BF8-4974-AAC4-7DBB91F3DBFE}" dt="2023-08-15T21:47:45.837" v="0" actId="1076"/>
        <pc:sldMkLst>
          <pc:docMk/>
          <pc:sldMk cId="505304067" sldId="264"/>
        </pc:sldMkLst>
        <pc:picChg chg="mod">
          <ac:chgData name="Usuario invitado" userId="" providerId="Windows Live" clId="Web-{C4CC1564-2BF8-4974-AAC4-7DBB91F3DBFE}" dt="2023-08-15T21:47:45.837" v="0" actId="1076"/>
          <ac:picMkLst>
            <pc:docMk/>
            <pc:sldMk cId="505304067" sldId="264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structura-de-datos-garo.blogspot.com.co/2011/10/colas-informatica.html" TargetMode="External"/><Relationship Id="rId2" Type="http://schemas.openxmlformats.org/officeDocument/2006/relationships/hyperlink" Target="http://www.iuma.ulpgc.es/users/jmiranda/docencia/programacion/Tema4_n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siris.ucb.edu.bo/~inf104/index_html/Listas%20Circulares.htm" TargetMode="External"/><Relationship Id="rId4" Type="http://schemas.openxmlformats.org/officeDocument/2006/relationships/hyperlink" Target="http://c.conclase.net/ed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519594" cy="3329581"/>
          </a:xfrm>
        </p:spPr>
        <p:txBody>
          <a:bodyPr/>
          <a:lstStyle/>
          <a:p>
            <a:pPr algn="ctr"/>
            <a:r>
              <a:rPr lang="es-CO" dirty="0"/>
              <a:t>TIPOS DE LISTAS EN ESTRUCTURA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s-CO" dirty="0"/>
          </a:p>
          <a:p>
            <a:pPr algn="ctr"/>
            <a:r>
              <a:rPr lang="es-CO" dirty="0"/>
              <a:t>CARLOS ALBERTO CARDENAS.</a:t>
            </a:r>
          </a:p>
        </p:txBody>
      </p:sp>
    </p:spTree>
    <p:extLst>
      <p:ext uri="{BB962C8B-B14F-4D97-AF65-F5344CB8AC3E}">
        <p14:creationId xmlns:p14="http://schemas.microsoft.com/office/powerpoint/2010/main" val="310407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CON LISTAS CIRCULARES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2010" cy="4195481"/>
          </a:xfrm>
        </p:spPr>
        <p:txBody>
          <a:bodyPr/>
          <a:lstStyle/>
          <a:p>
            <a:endParaRPr lang="es-CO" sz="2800" dirty="0"/>
          </a:p>
          <a:p>
            <a:r>
              <a:rPr lang="es-CO" sz="2800" dirty="0"/>
              <a:t>Creación de la lista circular</a:t>
            </a:r>
          </a:p>
          <a:p>
            <a:r>
              <a:rPr lang="es-CO" sz="2800" dirty="0"/>
              <a:t>Recorrido de la lista una vez</a:t>
            </a:r>
          </a:p>
          <a:p>
            <a:r>
              <a:rPr lang="es-CO" sz="2800" dirty="0"/>
              <a:t>Inserción de un elemento</a:t>
            </a:r>
          </a:p>
          <a:p>
            <a:r>
              <a:rPr lang="es-CO" sz="2800" dirty="0"/>
              <a:t>Borrado de un elemento</a:t>
            </a:r>
          </a:p>
          <a:p>
            <a:r>
              <a:rPr lang="es-CO" sz="2800" dirty="0"/>
              <a:t>Cambiar el dato de una posición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4753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 CIRCULARES DOBLES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/>
              <a:t>En las listas circulares doblemente enlazadas cada nodo tiene un par de campos de enlace, uno al nodo siguiente, y otro al anterior.</a:t>
            </a:r>
          </a:p>
          <a:p>
            <a:r>
              <a:rPr lang="es-CO" sz="2400" dirty="0"/>
              <a:t>Un campo de enlace permite atravesar la lista hacia adelante, mientras que el otro permite atravesar la lista hacia atrás.</a:t>
            </a:r>
          </a:p>
        </p:txBody>
      </p:sp>
    </p:spTree>
    <p:extLst>
      <p:ext uri="{BB962C8B-B14F-4D97-AF65-F5344CB8AC3E}">
        <p14:creationId xmlns:p14="http://schemas.microsoft.com/office/powerpoint/2010/main" val="244239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 CIRCULARES DOBLES</a:t>
            </a:r>
          </a:p>
        </p:txBody>
      </p:sp>
      <p:pic>
        <p:nvPicPr>
          <p:cNvPr id="3074" name="Picture 2" descr="http://www.javaya.com.ar/imagentema/foto11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626" y="2328966"/>
            <a:ext cx="7758207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861391" y="4433459"/>
            <a:ext cx="101776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+mj-lt"/>
              </a:rPr>
              <a:t>El puntero </a:t>
            </a:r>
            <a:r>
              <a:rPr lang="es-CO" sz="2400" dirty="0" err="1">
                <a:latin typeface="+mj-lt"/>
              </a:rPr>
              <a:t>ant</a:t>
            </a:r>
            <a:r>
              <a:rPr lang="es-CO" sz="2400" dirty="0">
                <a:latin typeface="+mj-lt"/>
              </a:rPr>
              <a:t> del primer nodo apunta al último nodo de la lista y el puntero </a:t>
            </a:r>
            <a:r>
              <a:rPr lang="es-CO" sz="2400" dirty="0" err="1">
                <a:latin typeface="+mj-lt"/>
              </a:rPr>
              <a:t>sig</a:t>
            </a:r>
            <a:r>
              <a:rPr lang="es-CO" sz="2400" dirty="0">
                <a:latin typeface="+mj-lt"/>
              </a:rPr>
              <a:t> del último nodo de la lista apunta al primero.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+mj-lt"/>
              </a:rPr>
              <a:t>Resolveremos algunos métodos para administrar listas genéricas circulares doblemente encadenadas para analizar la mecánica de enlace de nodos.</a:t>
            </a:r>
            <a:endParaRPr lang="es-CO" sz="2400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9321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 LIFO (PILAS)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3584" y="1510748"/>
            <a:ext cx="11317356" cy="4737651"/>
          </a:xfrm>
        </p:spPr>
        <p:txBody>
          <a:bodyPr>
            <a:normAutofit/>
          </a:bodyPr>
          <a:lstStyle/>
          <a:p>
            <a:r>
              <a:rPr lang="es-CO" sz="3200" dirty="0"/>
              <a:t>Las pilas son estructuras de datos que tienes dos operaciones básicas: </a:t>
            </a:r>
            <a:r>
              <a:rPr lang="es-CO" sz="3200" dirty="0" err="1"/>
              <a:t>push</a:t>
            </a:r>
            <a:r>
              <a:rPr lang="es-CO" sz="3200" dirty="0"/>
              <a:t> (para insertar un elemento) y pop (para extraer un elemento). Su característica fundamental es que al extraer se obtiene siempre el último elemento que acaba de insertarse. </a:t>
            </a:r>
          </a:p>
          <a:p>
            <a:r>
              <a:rPr lang="es-CO" sz="3200" dirty="0"/>
              <a:t>se conocen como estructuras de datos LIFO (del inglés </a:t>
            </a:r>
            <a:r>
              <a:rPr lang="es-CO" sz="3200" dirty="0" err="1"/>
              <a:t>Last</a:t>
            </a:r>
            <a:r>
              <a:rPr lang="es-CO" sz="3200" dirty="0"/>
              <a:t> In </a:t>
            </a:r>
            <a:r>
              <a:rPr lang="es-CO" sz="3200" dirty="0" err="1"/>
              <a:t>First</a:t>
            </a:r>
            <a:r>
              <a:rPr lang="es-CO" sz="3200" dirty="0"/>
              <a:t> </a:t>
            </a:r>
            <a:r>
              <a:rPr lang="es-CO" sz="3200" dirty="0" err="1"/>
              <a:t>Out</a:t>
            </a:r>
            <a:r>
              <a:rPr lang="es-CO" sz="32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4272608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EXPLICACION: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1391" y="1853248"/>
            <a:ext cx="10853531" cy="4395151"/>
          </a:xfrm>
        </p:spPr>
        <p:txBody>
          <a:bodyPr>
            <a:normAutofit/>
          </a:bodyPr>
          <a:lstStyle/>
          <a:p>
            <a:r>
              <a:rPr lang="es-CO" sz="2800" dirty="0"/>
              <a:t>Una posible implementación mediante listas enlazadas sería insertando y extrayendo siempre por el principio de la lista. Gracias a las pilas es posible el uso de la recursividad </a:t>
            </a:r>
          </a:p>
          <a:p>
            <a:r>
              <a:rPr lang="es-CO" sz="2800" dirty="0"/>
              <a:t>Acceso limitado al ultimo elemento insertado </a:t>
            </a:r>
          </a:p>
          <a:p>
            <a:r>
              <a:rPr lang="es-CO" sz="2800" dirty="0"/>
              <a:t>Operaciones </a:t>
            </a:r>
            <a:r>
              <a:rPr lang="es-CO" sz="2800" dirty="0" err="1"/>
              <a:t>basicas</a:t>
            </a:r>
            <a:r>
              <a:rPr lang="es-CO" sz="2800" dirty="0"/>
              <a:t>: ´ apilar, </a:t>
            </a:r>
            <a:r>
              <a:rPr lang="es-CO" sz="2800" dirty="0" err="1"/>
              <a:t>desapilar</a:t>
            </a:r>
            <a:r>
              <a:rPr lang="es-CO" sz="2800" dirty="0"/>
              <a:t> y cima. </a:t>
            </a:r>
            <a:r>
              <a:rPr lang="es-CO" sz="2800" dirty="0" err="1"/>
              <a:t>desapilar</a:t>
            </a:r>
            <a:r>
              <a:rPr lang="es-CO" sz="2800" dirty="0"/>
              <a:t> o cima en una pila </a:t>
            </a:r>
            <a:r>
              <a:rPr lang="es-CO" sz="2800" dirty="0" err="1"/>
              <a:t>vac´ıa</a:t>
            </a:r>
            <a:r>
              <a:rPr lang="es-CO" sz="2800" dirty="0"/>
              <a:t> es un error en el TDA pila.</a:t>
            </a:r>
          </a:p>
        </p:txBody>
      </p:sp>
    </p:spTree>
    <p:extLst>
      <p:ext uri="{BB962C8B-B14F-4D97-AF65-F5344CB8AC3E}">
        <p14:creationId xmlns:p14="http://schemas.microsoft.com/office/powerpoint/2010/main" val="1149476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 DE UNA LISTA LIFO (PILAS)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2" y="2518642"/>
            <a:ext cx="8871111" cy="36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8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 FIFO (COLAS)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669774"/>
            <a:ext cx="10214045" cy="4578625"/>
          </a:xfrm>
        </p:spPr>
        <p:txBody>
          <a:bodyPr>
            <a:normAutofit/>
          </a:bodyPr>
          <a:lstStyle/>
          <a:p>
            <a:r>
              <a:rPr lang="es-CO" sz="2800" dirty="0"/>
              <a:t>Las colas también son llamadas FIFO (</a:t>
            </a:r>
            <a:r>
              <a:rPr lang="es-CO" sz="2800" dirty="0" err="1"/>
              <a:t>First</a:t>
            </a:r>
            <a:r>
              <a:rPr lang="es-CO" sz="2800" dirty="0"/>
              <a:t> In </a:t>
            </a:r>
            <a:r>
              <a:rPr lang="es-CO" sz="2800" dirty="0" err="1"/>
              <a:t>First</a:t>
            </a:r>
            <a:r>
              <a:rPr lang="es-CO" sz="2800" dirty="0"/>
              <a:t> </a:t>
            </a:r>
            <a:r>
              <a:rPr lang="es-CO" sz="2800" dirty="0" err="1"/>
              <a:t>Out</a:t>
            </a:r>
            <a:r>
              <a:rPr lang="es-CO" sz="2800" dirty="0"/>
              <a:t>), que quiere decir “el primero que entra es el primero que sale”. </a:t>
            </a:r>
          </a:p>
          <a:p>
            <a:r>
              <a:rPr lang="es-CO" sz="2800" dirty="0"/>
              <a:t>Se inserta por un sitio y se saca por otro, en el caso de la cola simple se inserta por el final y se saca por el principio. Para gestionar este tipo de cola hay que recordar siempre cual es el siguiente elemento que se va a leer y cual es el último elemento que se ha introducido. </a:t>
            </a:r>
          </a:p>
        </p:txBody>
      </p:sp>
    </p:spTree>
    <p:extLst>
      <p:ext uri="{BB962C8B-B14F-4D97-AF65-F5344CB8AC3E}">
        <p14:creationId xmlns:p14="http://schemas.microsoft.com/office/powerpoint/2010/main" val="2284417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UTILIZACION: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3339" y="1709530"/>
            <a:ext cx="10389703" cy="4538869"/>
          </a:xfrm>
        </p:spPr>
        <p:txBody>
          <a:bodyPr>
            <a:noAutofit/>
          </a:bodyPr>
          <a:lstStyle/>
          <a:p>
            <a:r>
              <a:rPr lang="es-CO" sz="3200" dirty="0"/>
              <a:t>Las colas se utilizan en sistemas informáticos, transportes y operaciones de investigación (entre otros), dónde los objetos, personas o eventos son tomados como datos que se almacenan y se guardan mediante colas para su posterior procesamiento. Este tipo de estructura de datos abstracta se implementa en lenguajes orientados a objetos mediante clases, en forma de listas enlazadas.</a:t>
            </a:r>
          </a:p>
        </p:txBody>
      </p:sp>
    </p:spTree>
    <p:extLst>
      <p:ext uri="{BB962C8B-B14F-4D97-AF65-F5344CB8AC3E}">
        <p14:creationId xmlns:p14="http://schemas.microsoft.com/office/powerpoint/2010/main" val="3197750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BASICAS (COLAS)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sz="2800" b="1" dirty="0"/>
              <a:t>Crear</a:t>
            </a:r>
            <a:r>
              <a:rPr lang="es-CO" sz="2800" dirty="0"/>
              <a:t>: se crea la cola vacía.</a:t>
            </a:r>
          </a:p>
          <a:p>
            <a:r>
              <a:rPr lang="es-CO" sz="2800" b="1" dirty="0"/>
              <a:t>Encolar</a:t>
            </a:r>
            <a:r>
              <a:rPr lang="es-CO" sz="2800" dirty="0"/>
              <a:t> (añadir, entrar, insertar): se añade un elemento a la cola. Se añade al final de esta.</a:t>
            </a:r>
          </a:p>
          <a:p>
            <a:r>
              <a:rPr lang="es-CO" sz="2800" b="1" dirty="0"/>
              <a:t>Desencolar</a:t>
            </a:r>
            <a:r>
              <a:rPr lang="es-CO" sz="2800" dirty="0"/>
              <a:t> (sacar, salir, eliminar): se elimina el elemento frontal de la cola, es decir, el primer elemento que entró.</a:t>
            </a:r>
          </a:p>
          <a:p>
            <a:r>
              <a:rPr lang="es-CO" sz="2800" b="1" dirty="0"/>
              <a:t>Frente</a:t>
            </a:r>
            <a:r>
              <a:rPr lang="es-CO" sz="2800" dirty="0"/>
              <a:t> (consultar, </a:t>
            </a:r>
            <a:r>
              <a:rPr lang="es-CO" sz="2800" dirty="0" err="1"/>
              <a:t>front</a:t>
            </a:r>
            <a:r>
              <a:rPr lang="es-CO" sz="2800" dirty="0"/>
              <a:t>): se devuelve el elemento frontal de la cola, es decir, el primer elemento que entró.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12761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 DE UNA LISTA FIFO (COLAS)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984" y="2252869"/>
            <a:ext cx="9236764" cy="390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7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 EN JAVA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346566" cy="4195481"/>
          </a:xfrm>
        </p:spPr>
        <p:txBody>
          <a:bodyPr>
            <a:normAutofit/>
          </a:bodyPr>
          <a:lstStyle/>
          <a:p>
            <a:r>
              <a:rPr lang="es-CO" sz="3200" dirty="0"/>
              <a:t>Una LISTA es un conjunto ordenado de elementos homogéneos, en la que no hay restricciones de acceso, la introducción y borrado de elementos puede realizarse en cualquier posición de la misma</a:t>
            </a:r>
          </a:p>
        </p:txBody>
      </p:sp>
    </p:spTree>
    <p:extLst>
      <p:ext uri="{BB962C8B-B14F-4D97-AF65-F5344CB8AC3E}">
        <p14:creationId xmlns:p14="http://schemas.microsoft.com/office/powerpoint/2010/main" val="2866752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WEBGRAFIA.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311965"/>
            <a:ext cx="8946541" cy="49364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CO" dirty="0"/>
          </a:p>
          <a:p>
            <a:r>
              <a:rPr lang="es-CO" dirty="0"/>
              <a:t>Eduardo Quevedo, Raquel López y </a:t>
            </a:r>
            <a:r>
              <a:rPr lang="es-CO" dirty="0" err="1"/>
              <a:t>Aaron</a:t>
            </a:r>
            <a:r>
              <a:rPr lang="es-CO" dirty="0"/>
              <a:t> Asencio (16/Mayo/2004) Tema 4.- Pilas y Colas. Recuperado (14/Abril/2016) desde </a:t>
            </a:r>
            <a:r>
              <a:rPr lang="es-CO" dirty="0">
                <a:hlinkClick r:id="rId2"/>
              </a:rPr>
              <a:t>http://www.iuma.ulpgc.es/users/jmiranda/docencia/programacion/Tema4_ne.pdf</a:t>
            </a:r>
            <a:endParaRPr lang="es-CO" dirty="0"/>
          </a:p>
          <a:p>
            <a:r>
              <a:rPr lang="es-CO" dirty="0"/>
              <a:t>Garo (31 de octubre de 2011) Estructura de datos. blog. Recuperado 13/Abril/2016) desde </a:t>
            </a:r>
            <a:r>
              <a:rPr lang="es-CO" dirty="0">
                <a:hlinkClick r:id="rId3"/>
              </a:rPr>
              <a:t>http://estructura-de-datos-garo.blogspot.com.co/2011/10/colas-informatica.html</a:t>
            </a:r>
            <a:endParaRPr lang="es-CO" dirty="0"/>
          </a:p>
          <a:p>
            <a:r>
              <a:rPr lang="es-CO" dirty="0"/>
              <a:t>Salvador Pozo Coronado, Septiembre de 2001. desde </a:t>
            </a:r>
            <a:r>
              <a:rPr lang="es-CO" dirty="0">
                <a:hlinkClick r:id="rId4"/>
              </a:rPr>
              <a:t>http://c.conclase.net/edd/</a:t>
            </a:r>
            <a:endParaRPr lang="es-CO" dirty="0"/>
          </a:p>
          <a:p>
            <a:r>
              <a:rPr lang="es-CO" dirty="0"/>
              <a:t>Edwin </a:t>
            </a:r>
            <a:r>
              <a:rPr lang="es-CO" dirty="0" err="1"/>
              <a:t>Payrumani</a:t>
            </a:r>
            <a:r>
              <a:rPr lang="es-CO" dirty="0"/>
              <a:t> y Reynaldo Romano, 2011, estructura de datos. Recuperado 13/Abril/2016. Desde </a:t>
            </a:r>
            <a:r>
              <a:rPr lang="es-CO" dirty="0">
                <a:hlinkClick r:id="rId5"/>
              </a:rPr>
              <a:t>http://osiris.ucb.edu.bo/~inf104/index_html/Listas%20Circulares.htm</a:t>
            </a:r>
            <a:endParaRPr lang="es-CO" dirty="0"/>
          </a:p>
          <a:p>
            <a:r>
              <a:rPr lang="es-CO" dirty="0"/>
              <a:t>Mario Medrano, 2011, estructura de datos. Recuperado 13/Abril/2016. Desde </a:t>
            </a:r>
            <a:r>
              <a:rPr lang="es-CO" dirty="0">
                <a:hlinkClick r:id="rId5"/>
              </a:rPr>
              <a:t>http://osiris.ucb.edu.bo/~inf104/index_html/Listas%20Circulares.htm</a:t>
            </a:r>
            <a:endParaRPr lang="es-CO" dirty="0"/>
          </a:p>
          <a:p>
            <a:endParaRPr lang="es-CO" dirty="0"/>
          </a:p>
          <a:p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7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CARACTERISTICAS: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0330" y="1364974"/>
            <a:ext cx="11078818" cy="4883426"/>
          </a:xfrm>
        </p:spPr>
        <p:txBody>
          <a:bodyPr/>
          <a:lstStyle/>
          <a:p>
            <a:pPr marL="0" indent="0">
              <a:buNone/>
            </a:pPr>
            <a:br>
              <a:rPr lang="es-CO" dirty="0"/>
            </a:br>
            <a:r>
              <a:rPr lang="es-CO" sz="2400" dirty="0"/>
              <a:t>1- Las listas aprueban inserciones y eliminación de nodos en cualquier punto de la lista en tiempo constante, pero no permiten un acceso aleatorio.</a:t>
            </a:r>
            <a:br>
              <a:rPr lang="es-CO" sz="2400" dirty="0"/>
            </a:br>
            <a:r>
              <a:rPr lang="es-CO" sz="2400" dirty="0"/>
              <a:t>2- Existen diferentes tipos de listas enlazadas: Listas enlazadas simples, listas doblemente enlazadas, listas enlazadas circulares y listas enlazadas doblemente circulares.</a:t>
            </a:r>
            <a:br>
              <a:rPr lang="es-CO" sz="2400" dirty="0"/>
            </a:br>
            <a:r>
              <a:rPr lang="es-CO" sz="2400" dirty="0"/>
              <a:t>3- Pueden ser implementadas en muchos lenguajes. Lenguajes tales como </a:t>
            </a:r>
            <a:r>
              <a:rPr lang="es-CO" sz="2400" dirty="0" err="1"/>
              <a:t>Lisp</a:t>
            </a:r>
            <a:r>
              <a:rPr lang="es-CO" sz="2400" dirty="0"/>
              <a:t> y </a:t>
            </a:r>
            <a:r>
              <a:rPr lang="es-CO" sz="2400" dirty="0" err="1"/>
              <a:t>Scheme</a:t>
            </a:r>
            <a:r>
              <a:rPr lang="es-CO" sz="2400" dirty="0"/>
              <a:t> tiene estructuras de datos ya construidas, junto con operaciones para acceder a las listas enlazadas. Lenguajes imperativos u orientados a objetos tales como C o C++ y Java, respectivamente, disponen de referencias para crear listas enlazadas.</a:t>
            </a:r>
          </a:p>
        </p:txBody>
      </p:sp>
    </p:spTree>
    <p:extLst>
      <p:ext uri="{BB962C8B-B14F-4D97-AF65-F5344CB8AC3E}">
        <p14:creationId xmlns:p14="http://schemas.microsoft.com/office/powerpoint/2010/main" val="360267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77299"/>
          </a:xfrm>
        </p:spPr>
        <p:txBody>
          <a:bodyPr/>
          <a:lstStyle/>
          <a:p>
            <a:r>
              <a:rPr lang="es-CO" dirty="0"/>
              <a:t>LISTA  SIMPLEMENTE ENLAZADA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802296"/>
            <a:ext cx="9895992" cy="4446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3200" dirty="0"/>
              <a:t>Recorrido simplemente despliega los datos almacenados en el arreglo </a:t>
            </a:r>
            <a:r>
              <a:rPr lang="es-CO" sz="3200" dirty="0" err="1"/>
              <a:t>Info</a:t>
            </a:r>
            <a:r>
              <a:rPr lang="es-CO" sz="3200" dirty="0"/>
              <a:t>, con ayuda de un segundo arreglo llamado Índice el cual guarda el orden en el que encuentran enlazados cada uno de los datos.</a:t>
            </a:r>
          </a:p>
        </p:txBody>
      </p:sp>
    </p:spTree>
    <p:extLst>
      <p:ext uri="{BB962C8B-B14F-4D97-AF65-F5344CB8AC3E}">
        <p14:creationId xmlns:p14="http://schemas.microsoft.com/office/powerpoint/2010/main" val="76463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ESTRUCTURA DE UNA LISTA SIMPLEMENTE ENLAZADA</a:t>
            </a:r>
            <a:br>
              <a:rPr lang="es-CO" dirty="0"/>
            </a:b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680" y="2851794"/>
            <a:ext cx="7772607" cy="294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0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43560"/>
          </a:xfrm>
        </p:spPr>
        <p:txBody>
          <a:bodyPr/>
          <a:lstStyle/>
          <a:p>
            <a:r>
              <a:rPr lang="es-CO" dirty="0"/>
              <a:t>LISTAD DOBLEMENTE ENLAZADA.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3339" y="2052918"/>
            <a:ext cx="11383617" cy="4414143"/>
          </a:xfrm>
        </p:spPr>
        <p:txBody>
          <a:bodyPr>
            <a:normAutofit lnSpcReduction="10000"/>
          </a:bodyPr>
          <a:lstStyle/>
          <a:p>
            <a:r>
              <a:rPr lang="es-CO" sz="2800" dirty="0"/>
              <a:t>Las </a:t>
            </a:r>
            <a:r>
              <a:rPr lang="es-CO" sz="2800" b="1" dirty="0"/>
              <a:t>listas doblemente enlazadas</a:t>
            </a:r>
            <a:r>
              <a:rPr lang="es-CO" sz="2800" dirty="0"/>
              <a:t> son un tipo de </a:t>
            </a:r>
            <a:r>
              <a:rPr lang="es-CO" sz="2800" b="1" dirty="0"/>
              <a:t>lista</a:t>
            </a:r>
            <a:r>
              <a:rPr lang="es-CO" sz="2800" dirty="0"/>
              <a:t> lineal en la que cada nodo tiene dos enlaces, uno que apunta al nodo siguiente, y el otro que apunta al nodo anterior.</a:t>
            </a:r>
          </a:p>
          <a:p>
            <a:r>
              <a:rPr lang="es-CO" sz="2800" dirty="0"/>
              <a:t>Las listas doblemente enlazadas no requieren de un nodo explicito para acceder a ellas, ya que presentan una gran ventaja comparada con las listas enlazadas y es que pueden recorrerse en ambos sentidos a partir de cualquier nodo de la lista, ya que siempre es posible desde cualquier nodo alcanzar cualquier otro nodo de la lista, hasta que se llega a uno de los extremos.</a:t>
            </a:r>
          </a:p>
        </p:txBody>
      </p:sp>
    </p:spTree>
    <p:extLst>
      <p:ext uri="{BB962C8B-B14F-4D97-AF65-F5344CB8AC3E}">
        <p14:creationId xmlns:p14="http://schemas.microsoft.com/office/powerpoint/2010/main" val="83694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 DE UNA LISTA DOBLEMENTE ENLAZADA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947737" y="2146787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  <p:pic>
        <p:nvPicPr>
          <p:cNvPr id="2050" name="Picture 2" descr="listas doblemente encadenad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56" y="2146787"/>
            <a:ext cx="6208252" cy="149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646111" y="3937512"/>
            <a:ext cx="111880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Observemos que una lista doblemente encadenada tiene dos punteros por cada nodo, uno apunta al nodo siguiente y otro al nodo anterior. Seguimos teniendo un puntero (</a:t>
            </a:r>
            <a:r>
              <a:rPr lang="es-CO" sz="2400" dirty="0" err="1"/>
              <a:t>raiz</a:t>
            </a:r>
            <a:r>
              <a:rPr lang="es-CO" sz="2400" dirty="0"/>
              <a:t>) que tiene la dirección del primer nodo.</a:t>
            </a:r>
            <a:br>
              <a:rPr lang="es-CO" sz="2400" dirty="0"/>
            </a:br>
            <a:r>
              <a:rPr lang="es-CO" sz="2400" dirty="0"/>
              <a:t>El puntero </a:t>
            </a:r>
            <a:r>
              <a:rPr lang="es-CO" sz="2400" dirty="0" err="1"/>
              <a:t>sig</a:t>
            </a:r>
            <a:r>
              <a:rPr lang="es-CO" sz="2400" dirty="0"/>
              <a:t> del último nodo igual que las listas simplemente encadenadas apunta a </a:t>
            </a:r>
            <a:r>
              <a:rPr lang="es-CO" sz="2400" dirty="0" err="1"/>
              <a:t>null</a:t>
            </a:r>
            <a:r>
              <a:rPr lang="es-CO" sz="2400" dirty="0"/>
              <a:t>, y el puntero </a:t>
            </a:r>
            <a:r>
              <a:rPr lang="es-CO" sz="2400" dirty="0" err="1"/>
              <a:t>ant</a:t>
            </a:r>
            <a:r>
              <a:rPr lang="es-CO" sz="2400" dirty="0"/>
              <a:t> del primer nodo apunta a </a:t>
            </a:r>
            <a:r>
              <a:rPr lang="es-CO" sz="2400" dirty="0" err="1"/>
              <a:t>null</a:t>
            </a:r>
            <a:r>
              <a:rPr lang="es-CO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15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LISTAS CIRCULARES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0094" y="1853248"/>
            <a:ext cx="10452584" cy="4195481"/>
          </a:xfrm>
        </p:spPr>
        <p:txBody>
          <a:bodyPr/>
          <a:lstStyle/>
          <a:p>
            <a:pPr marL="0" indent="0">
              <a:buNone/>
            </a:pPr>
            <a:endParaRPr lang="es-CO" dirty="0"/>
          </a:p>
          <a:p>
            <a:r>
              <a:rPr lang="es-CO" sz="2800" dirty="0"/>
              <a:t>Una lista circular es una lista lineal en la que el último nodo a punta al primero.</a:t>
            </a:r>
          </a:p>
          <a:p>
            <a:r>
              <a:rPr lang="es-CO" sz="2800" dirty="0"/>
              <a:t>Las listas circulares evitan excepciones en la operaciones que se realicen sobre ellas. No existen casos especiales, cada nodo siempre tiene uno anterior y uno siguiente.</a:t>
            </a:r>
          </a:p>
          <a:p>
            <a:r>
              <a:rPr lang="es-CO" sz="2800" dirty="0"/>
              <a:t>En algunas listas circulares se añade un nodo especial de cabecera, de ese modo se evita la única excepción posible, la de que la lista esté vacía.</a:t>
            </a:r>
          </a:p>
        </p:txBody>
      </p:sp>
    </p:spTree>
    <p:extLst>
      <p:ext uri="{BB962C8B-B14F-4D97-AF65-F5344CB8AC3E}">
        <p14:creationId xmlns:p14="http://schemas.microsoft.com/office/powerpoint/2010/main" val="89673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 DE LAS LISTAS CIRCULARES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554" y="2399782"/>
            <a:ext cx="5629275" cy="138112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577008" y="4327441"/>
            <a:ext cx="95548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Cada nodo tiene uno o varios campo de información (datos).</a:t>
            </a:r>
          </a:p>
          <a:p>
            <a:r>
              <a:rPr lang="es-CO" sz="2400" dirty="0"/>
              <a:t>Además cuenta con otro donde se almacena la dirección del siguiente (es un puntero que señala el siguiente nodo).</a:t>
            </a:r>
          </a:p>
        </p:txBody>
      </p:sp>
    </p:spTree>
    <p:extLst>
      <p:ext uri="{BB962C8B-B14F-4D97-AF65-F5344CB8AC3E}">
        <p14:creationId xmlns:p14="http://schemas.microsoft.com/office/powerpoint/2010/main" val="3484940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</TotalTime>
  <Words>1212</Words>
  <Application>Microsoft Office PowerPoint</Application>
  <PresentationFormat>Panorámica</PresentationFormat>
  <Paragraphs>62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Ion</vt:lpstr>
      <vt:lpstr>TIPOS DE LISTAS EN ESTRUCTURA DE DATOS</vt:lpstr>
      <vt:lpstr>LISTAS EN JAVA</vt:lpstr>
      <vt:lpstr>CARACTERISTICAS:</vt:lpstr>
      <vt:lpstr>LISTA  SIMPLEMENTE ENLAZADA </vt:lpstr>
      <vt:lpstr>ESTRUCTURA DE UNA LISTA SIMPLEMENTE ENLAZADA </vt:lpstr>
      <vt:lpstr>LISTAD DOBLEMENTE ENLAZADA.</vt:lpstr>
      <vt:lpstr>ESTRUCTURA DE UNA LISTA DOBLEMENTE ENLAZADA</vt:lpstr>
      <vt:lpstr>LISTAS CIRCULARES</vt:lpstr>
      <vt:lpstr>ESTRUCTURA DE LAS LISTAS CIRCULARES</vt:lpstr>
      <vt:lpstr>OPERACIONES CON LISTAS CIRCULARES</vt:lpstr>
      <vt:lpstr>LISTAS CIRCULARES DOBLES</vt:lpstr>
      <vt:lpstr>LISTAS CIRCULARES DOBLES</vt:lpstr>
      <vt:lpstr>LISTAS LIFO (PILAS)</vt:lpstr>
      <vt:lpstr>EXPLICACION:</vt:lpstr>
      <vt:lpstr>ESTRUCTURA DE UNA LISTA LIFO (PILAS)</vt:lpstr>
      <vt:lpstr>LISTAS FIFO (COLAS)</vt:lpstr>
      <vt:lpstr>UTILIZACION:</vt:lpstr>
      <vt:lpstr>OPERACIONES BASICAS (COLAS)</vt:lpstr>
      <vt:lpstr>ESTRUCTURA DE UNA LISTA FIFO (COLAS)</vt:lpstr>
      <vt:lpstr>WEBGRAFIA.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LISTAS EN ESTRUCTURA DE DATOS</dc:title>
  <dc:creator>Acer E5-473</dc:creator>
  <cp:lastModifiedBy>Nicolas Perez</cp:lastModifiedBy>
  <cp:revision>21</cp:revision>
  <dcterms:created xsi:type="dcterms:W3CDTF">2016-04-15T19:19:47Z</dcterms:created>
  <dcterms:modified xsi:type="dcterms:W3CDTF">2024-01-05T13:57:50Z</dcterms:modified>
</cp:coreProperties>
</file>