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0"/>
  </p:notesMasterIdLst>
  <p:sldIdLst>
    <p:sldId id="256" r:id="rId2"/>
    <p:sldId id="257" r:id="rId3"/>
    <p:sldId id="258" r:id="rId4"/>
    <p:sldId id="261" r:id="rId5"/>
    <p:sldId id="262" r:id="rId6"/>
    <p:sldId id="260" r:id="rId7"/>
    <p:sldId id="259" r:id="rId8"/>
    <p:sldId id="264" r:id="rId9"/>
    <p:sldId id="263" r:id="rId10"/>
    <p:sldId id="265" r:id="rId11"/>
    <p:sldId id="266" r:id="rId12"/>
    <p:sldId id="267" r:id="rId13"/>
    <p:sldId id="268" r:id="rId14"/>
    <p:sldId id="271" r:id="rId15"/>
    <p:sldId id="270" r:id="rId16"/>
    <p:sldId id="269" r:id="rId17"/>
    <p:sldId id="272" r:id="rId18"/>
    <p:sldId id="273"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9E458A"/>
    <a:srgbClr val="DD462F"/>
    <a:srgbClr val="8F0129"/>
    <a:srgbClr val="274DE7"/>
    <a:srgbClr val="541FCB"/>
    <a:srgbClr val="FF3300"/>
    <a:srgbClr val="D2B4A6"/>
    <a:srgbClr val="734F29"/>
    <a:srgbClr val="AEB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4905A42-E86F-4461-8D26-47B93B2019CF}" type="datetimeFigureOut">
              <a:rPr lang="en-US"/>
              <a:pPr>
                <a:defRPr/>
              </a:pPr>
              <a:t>8/31/2017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240D6EC-357C-4CD8-BF96-DF6F52CD9300}" type="slidenum">
              <a:rPr lang="en-US"/>
              <a:pPr>
                <a:defRPr/>
              </a:pPr>
              <a:t>‹Nº›</a:t>
            </a:fld>
            <a:endParaRPr lang="en-US"/>
          </a:p>
        </p:txBody>
      </p:sp>
    </p:spTree>
    <p:extLst>
      <p:ext uri="{BB962C8B-B14F-4D97-AF65-F5344CB8AC3E}">
        <p14:creationId xmlns:p14="http://schemas.microsoft.com/office/powerpoint/2010/main" val="376080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F398555E-18A9-4ECF-B91D-4D1B1F60D133}" type="slidenum">
              <a:rPr lang="en-US" altLang="es-AR" smtClean="0">
                <a:latin typeface="Calibri" panose="020F0502020204030204" pitchFamily="34" charset="0"/>
              </a:rPr>
              <a:pPr fontAlgn="base">
                <a:spcBef>
                  <a:spcPct val="0"/>
                </a:spcBef>
                <a:spcAft>
                  <a:spcPct val="0"/>
                </a:spcAft>
              </a:pPr>
              <a:t>1</a:t>
            </a:fld>
            <a:endParaRPr lang="en-US" altLang="es-AR" smtClean="0">
              <a:latin typeface="Calibri" panose="020F0502020204030204" pitchFamily="34" charset="0"/>
            </a:endParaRPr>
          </a:p>
        </p:txBody>
      </p:sp>
    </p:spTree>
    <p:extLst>
      <p:ext uri="{BB962C8B-B14F-4D97-AF65-F5344CB8AC3E}">
        <p14:creationId xmlns:p14="http://schemas.microsoft.com/office/powerpoint/2010/main" val="1443426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Rectangle 6"/>
          <p:cNvSpPr/>
          <p:nvPr/>
        </p:nvSpPr>
        <p:spPr>
          <a:xfrm>
            <a:off x="0" y="0"/>
            <a:ext cx="12192000" cy="486568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7"/>
          <p:cNvSpPr/>
          <p:nvPr userDrawn="1"/>
        </p:nvSpPr>
        <p:spPr>
          <a:xfrm>
            <a:off x="0" y="0"/>
            <a:ext cx="12192000" cy="4865688"/>
          </a:xfrm>
          <a:prstGeom prst="rect">
            <a:avLst/>
          </a:prstGeom>
          <a:solidFill>
            <a:srgbClr val="8F01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6" name="Date Placeholder 3"/>
          <p:cNvSpPr>
            <a:spLocks noGrp="1"/>
          </p:cNvSpPr>
          <p:nvPr>
            <p:ph type="dt" sz="half" idx="10"/>
          </p:nvPr>
        </p:nvSpPr>
        <p:spPr/>
        <p:txBody>
          <a:bodyPr/>
          <a:lstStyle>
            <a:lvl1pPr>
              <a:defRPr/>
            </a:lvl1pPr>
          </a:lstStyle>
          <a:p>
            <a:pPr>
              <a:defRPr/>
            </a:pPr>
            <a:fld id="{7F852BBF-313B-41CB-8C86-847939FCF386}" type="datetimeFigureOut">
              <a:rPr lang="en-US"/>
              <a:pPr>
                <a:defRPr/>
              </a:pPr>
              <a:t>8/31/2017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9B6300C-82E0-4802-9068-13EC19D5BA0D}" type="slidenum">
              <a:rPr lang="en-US"/>
              <a:pPr>
                <a:defRPr/>
              </a:pPr>
              <a:t>‹Nº›</a:t>
            </a:fld>
            <a:endParaRPr lang="en-US"/>
          </a:p>
        </p:txBody>
      </p:sp>
      <p:pic>
        <p:nvPicPr>
          <p:cNvPr id="9" name="Imagen 8"/>
          <p:cNvPicPr>
            <a:picLocks noChangeAspect="1"/>
          </p:cNvPicPr>
          <p:nvPr userDrawn="1"/>
        </p:nvPicPr>
        <p:blipFill>
          <a:blip r:embed="rId2"/>
          <a:stretch>
            <a:fillRect/>
          </a:stretch>
        </p:blipFill>
        <p:spPr>
          <a:xfrm>
            <a:off x="10826835" y="148448"/>
            <a:ext cx="1053930" cy="1167227"/>
          </a:xfrm>
          <a:prstGeom prst="rect">
            <a:avLst/>
          </a:prstGeom>
        </p:spPr>
      </p:pic>
    </p:spTree>
    <p:extLst>
      <p:ext uri="{BB962C8B-B14F-4D97-AF65-F5344CB8AC3E}">
        <p14:creationId xmlns:p14="http://schemas.microsoft.com/office/powerpoint/2010/main" val="4966207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4" name="Rectangle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7"/>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Date Placeholder 3"/>
          <p:cNvSpPr>
            <a:spLocks noGrp="1"/>
          </p:cNvSpPr>
          <p:nvPr>
            <p:ph type="dt" sz="half" idx="10"/>
          </p:nvPr>
        </p:nvSpPr>
        <p:spPr/>
        <p:txBody>
          <a:bodyPr/>
          <a:lstStyle>
            <a:lvl1pPr>
              <a:defRPr/>
            </a:lvl1pPr>
          </a:lstStyle>
          <a:p>
            <a:pPr>
              <a:defRPr/>
            </a:pPr>
            <a:fld id="{348C6A07-EF46-4FEB-9C6E-75845523E08F}" type="datetimeFigureOut">
              <a:rPr lang="en-US"/>
              <a:pPr>
                <a:defRPr/>
              </a:pPr>
              <a:t>8/31/2017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289D785-EAD8-48F7-BD85-4799459A6335}" type="slidenum">
              <a:rPr lang="en-US"/>
              <a:pPr>
                <a:defRPr/>
              </a:pPr>
              <a:t>‹Nº›</a:t>
            </a:fld>
            <a:endParaRPr lang="en-US"/>
          </a:p>
        </p:txBody>
      </p:sp>
    </p:spTree>
    <p:extLst>
      <p:ext uri="{BB962C8B-B14F-4D97-AF65-F5344CB8AC3E}">
        <p14:creationId xmlns:p14="http://schemas.microsoft.com/office/powerpoint/2010/main" val="333360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4" name="Rectangle 6"/>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7"/>
          <p:cNvSpPr/>
          <p:nvPr userDrawn="1"/>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Date Placeholder 3"/>
          <p:cNvSpPr>
            <a:spLocks noGrp="1"/>
          </p:cNvSpPr>
          <p:nvPr>
            <p:ph type="dt" sz="half" idx="10"/>
          </p:nvPr>
        </p:nvSpPr>
        <p:spPr/>
        <p:txBody>
          <a:bodyPr/>
          <a:lstStyle>
            <a:lvl1pPr>
              <a:defRPr/>
            </a:lvl1pPr>
          </a:lstStyle>
          <a:p>
            <a:pPr>
              <a:defRPr/>
            </a:pPr>
            <a:fld id="{82FDA297-EB35-4700-AFC6-A997AA0954D3}" type="datetimeFigureOut">
              <a:rPr lang="en-US"/>
              <a:pPr>
                <a:defRPr/>
              </a:pPr>
              <a:t>8/31/2017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FB8BA7A-0FB7-4501-AC4C-608F0E8CBE17}" type="slidenum">
              <a:rPr lang="en-US"/>
              <a:pPr>
                <a:defRPr/>
              </a:pPr>
              <a:t>‹Nº›</a:t>
            </a:fld>
            <a:endParaRPr lang="en-US"/>
          </a:p>
        </p:txBody>
      </p:sp>
    </p:spTree>
    <p:extLst>
      <p:ext uri="{BB962C8B-B14F-4D97-AF65-F5344CB8AC3E}">
        <p14:creationId xmlns:p14="http://schemas.microsoft.com/office/powerpoint/2010/main" val="9124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angle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7"/>
          <p:cNvSpPr/>
          <p:nvPr userDrawn="1"/>
        </p:nvSpPr>
        <p:spPr>
          <a:xfrm>
            <a:off x="0" y="0"/>
            <a:ext cx="12192000" cy="1333500"/>
          </a:xfrm>
          <a:prstGeom prst="rect">
            <a:avLst/>
          </a:prstGeom>
          <a:solidFill>
            <a:srgbClr val="8F01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Date Placeholder 3"/>
          <p:cNvSpPr>
            <a:spLocks noGrp="1"/>
          </p:cNvSpPr>
          <p:nvPr>
            <p:ph type="dt" sz="half" idx="10"/>
          </p:nvPr>
        </p:nvSpPr>
        <p:spPr/>
        <p:txBody>
          <a:bodyPr/>
          <a:lstStyle>
            <a:lvl1pPr>
              <a:defRPr/>
            </a:lvl1pPr>
          </a:lstStyle>
          <a:p>
            <a:pPr>
              <a:defRPr/>
            </a:pPr>
            <a:fld id="{D261679E-F2B3-4A2E-8183-E30F8770D495}" type="datetimeFigureOut">
              <a:rPr lang="en-US"/>
              <a:pPr>
                <a:defRPr/>
              </a:pPr>
              <a:t>8/31/2017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934B10C-C27E-4102-98D5-EF757E504F88}" type="slidenum">
              <a:rPr lang="en-US"/>
              <a:pPr>
                <a:defRPr/>
              </a:pPr>
              <a:t>‹Nº›</a:t>
            </a:fld>
            <a:endParaRPr lang="en-US"/>
          </a:p>
        </p:txBody>
      </p:sp>
      <p:pic>
        <p:nvPicPr>
          <p:cNvPr id="11" name="Imagen 10"/>
          <p:cNvPicPr>
            <a:picLocks noChangeAspect="1"/>
          </p:cNvPicPr>
          <p:nvPr userDrawn="1"/>
        </p:nvPicPr>
        <p:blipFill>
          <a:blip r:embed="rId2"/>
          <a:stretch>
            <a:fillRect/>
          </a:stretch>
        </p:blipFill>
        <p:spPr>
          <a:xfrm>
            <a:off x="10826835" y="83136"/>
            <a:ext cx="1053930" cy="1167227"/>
          </a:xfrm>
          <a:prstGeom prst="rect">
            <a:avLst/>
          </a:prstGeom>
        </p:spPr>
      </p:pic>
    </p:spTree>
    <p:extLst>
      <p:ext uri="{BB962C8B-B14F-4D97-AF65-F5344CB8AC3E}">
        <p14:creationId xmlns:p14="http://schemas.microsoft.com/office/powerpoint/2010/main" val="497206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angle 6"/>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7"/>
          <p:cNvSpPr/>
          <p:nvPr userDrawn="1"/>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838201" y="2402238"/>
            <a:ext cx="4508715" cy="2187227"/>
          </a:xfrm>
        </p:spPr>
        <p:txBody>
          <a:bodyP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6" name="Date Placeholder 3"/>
          <p:cNvSpPr>
            <a:spLocks noGrp="1"/>
          </p:cNvSpPr>
          <p:nvPr>
            <p:ph type="dt" sz="half" idx="10"/>
          </p:nvPr>
        </p:nvSpPr>
        <p:spPr/>
        <p:txBody>
          <a:bodyPr/>
          <a:lstStyle>
            <a:lvl1pPr>
              <a:defRPr/>
            </a:lvl1pPr>
          </a:lstStyle>
          <a:p>
            <a:pPr>
              <a:defRPr/>
            </a:pPr>
            <a:fld id="{88C62721-1C22-4FEE-AFE5-108A29776CA4}" type="datetimeFigureOut">
              <a:rPr lang="en-US"/>
              <a:pPr>
                <a:defRPr/>
              </a:pPr>
              <a:t>8/31/2017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560709D-EF4B-4D76-944F-90114F7E76B9}" type="slidenum">
              <a:rPr lang="en-US"/>
              <a:pPr>
                <a:defRPr/>
              </a:pPr>
              <a:t>‹Nº›</a:t>
            </a:fld>
            <a:endParaRPr lang="en-US"/>
          </a:p>
        </p:txBody>
      </p:sp>
    </p:spTree>
    <p:extLst>
      <p:ext uri="{BB962C8B-B14F-4D97-AF65-F5344CB8AC3E}">
        <p14:creationId xmlns:p14="http://schemas.microsoft.com/office/powerpoint/2010/main" val="214376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angle 7"/>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8"/>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4"/>
          <p:cNvSpPr>
            <a:spLocks noGrp="1"/>
          </p:cNvSpPr>
          <p:nvPr>
            <p:ph type="dt" sz="half" idx="10"/>
          </p:nvPr>
        </p:nvSpPr>
        <p:spPr/>
        <p:txBody>
          <a:bodyPr/>
          <a:lstStyle>
            <a:lvl1pPr>
              <a:defRPr/>
            </a:lvl1pPr>
          </a:lstStyle>
          <a:p>
            <a:pPr>
              <a:defRPr/>
            </a:pPr>
            <a:fld id="{07283B1E-759B-4491-AFA7-0A9057F0F25B}" type="datetimeFigureOut">
              <a:rPr lang="en-US"/>
              <a:pPr>
                <a:defRPr/>
              </a:pPr>
              <a:t>8/31/2017</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827424FF-C803-4A3F-9517-CDDE492E3017}" type="slidenum">
              <a:rPr lang="en-US"/>
              <a:pPr>
                <a:defRPr/>
              </a:pPr>
              <a:t>‹Nº›</a:t>
            </a:fld>
            <a:endParaRPr lang="en-US"/>
          </a:p>
        </p:txBody>
      </p:sp>
    </p:spTree>
    <p:extLst>
      <p:ext uri="{BB962C8B-B14F-4D97-AF65-F5344CB8AC3E}">
        <p14:creationId xmlns:p14="http://schemas.microsoft.com/office/powerpoint/2010/main" val="259000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7" name="Rectangle 9"/>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10"/>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6"/>
          <p:cNvSpPr>
            <a:spLocks noGrp="1"/>
          </p:cNvSpPr>
          <p:nvPr>
            <p:ph type="dt" sz="half" idx="10"/>
          </p:nvPr>
        </p:nvSpPr>
        <p:spPr/>
        <p:txBody>
          <a:bodyPr/>
          <a:lstStyle>
            <a:lvl1pPr>
              <a:defRPr/>
            </a:lvl1pPr>
          </a:lstStyle>
          <a:p>
            <a:pPr>
              <a:defRPr/>
            </a:pPr>
            <a:fld id="{EBA66164-358B-43CE-BAF8-AC1DF1DF30B1}" type="datetimeFigureOut">
              <a:rPr lang="en-US"/>
              <a:pPr>
                <a:defRPr/>
              </a:pPr>
              <a:t>8/31/2017</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6EDF6152-0ECA-4717-A5BC-E3A2BBC9B8A2}" type="slidenum">
              <a:rPr lang="en-US"/>
              <a:pPr>
                <a:defRPr/>
              </a:pPr>
              <a:t>‹Nº›</a:t>
            </a:fld>
            <a:endParaRPr lang="en-US"/>
          </a:p>
        </p:txBody>
      </p:sp>
    </p:spTree>
    <p:extLst>
      <p:ext uri="{BB962C8B-B14F-4D97-AF65-F5344CB8AC3E}">
        <p14:creationId xmlns:p14="http://schemas.microsoft.com/office/powerpoint/2010/main" val="327921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Rectangle 5"/>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6"/>
          <p:cNvSpPr/>
          <p:nvPr userDrawn="1"/>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5" name="Date Placeholder 2"/>
          <p:cNvSpPr>
            <a:spLocks noGrp="1"/>
          </p:cNvSpPr>
          <p:nvPr>
            <p:ph type="dt" sz="half" idx="10"/>
          </p:nvPr>
        </p:nvSpPr>
        <p:spPr/>
        <p:txBody>
          <a:bodyPr/>
          <a:lstStyle>
            <a:lvl1pPr>
              <a:defRPr/>
            </a:lvl1pPr>
          </a:lstStyle>
          <a:p>
            <a:pPr>
              <a:defRPr/>
            </a:pPr>
            <a:fld id="{8A2FC6A6-C2CC-4548-9CA1-EA4E165B8F89}" type="datetimeFigureOut">
              <a:rPr lang="en-US"/>
              <a:pPr>
                <a:defRPr/>
              </a:pPr>
              <a:t>8/31/2017</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C57A9AF2-E4F3-4FE3-AD8D-E04158472163}" type="slidenum">
              <a:rPr lang="en-US"/>
              <a:pPr>
                <a:defRPr/>
              </a:pPr>
              <a:t>‹Nº›</a:t>
            </a:fld>
            <a:endParaRPr lang="en-US"/>
          </a:p>
        </p:txBody>
      </p:sp>
    </p:spTree>
    <p:extLst>
      <p:ext uri="{BB962C8B-B14F-4D97-AF65-F5344CB8AC3E}">
        <p14:creationId xmlns:p14="http://schemas.microsoft.com/office/powerpoint/2010/main" val="26065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015706A-CDE4-4F10-BDD0-3FA2846A6EB0}" type="datetimeFigureOut">
              <a:rPr lang="en-US"/>
              <a:pPr>
                <a:defRPr/>
              </a:pPr>
              <a:t>8/31/2017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3936B21-5A73-49BD-9A6D-E61BCB6A74A7}" type="slidenum">
              <a:rPr lang="en-US"/>
              <a:pPr>
                <a:defRPr/>
              </a:pPr>
              <a:t>‹Nº›</a:t>
            </a:fld>
            <a:endParaRPr lang="en-US"/>
          </a:p>
        </p:txBody>
      </p:sp>
    </p:spTree>
    <p:extLst>
      <p:ext uri="{BB962C8B-B14F-4D97-AF65-F5344CB8AC3E}">
        <p14:creationId xmlns:p14="http://schemas.microsoft.com/office/powerpoint/2010/main" val="171954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2192B3FD-63E7-4518-90F7-14B53D369D2F}" type="datetimeFigureOut">
              <a:rPr lang="en-US"/>
              <a:pPr>
                <a:defRPr/>
              </a:pPr>
              <a:t>8/31/2017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5A8B7E-31F6-4981-AECF-FBAEFC2F5D3A}" type="slidenum">
              <a:rPr lang="en-US"/>
              <a:pPr>
                <a:defRPr/>
              </a:pPr>
              <a:t>‹Nº›</a:t>
            </a:fld>
            <a:endParaRPr lang="en-US"/>
          </a:p>
        </p:txBody>
      </p:sp>
    </p:spTree>
    <p:extLst>
      <p:ext uri="{BB962C8B-B14F-4D97-AF65-F5344CB8AC3E}">
        <p14:creationId xmlns:p14="http://schemas.microsoft.com/office/powerpoint/2010/main" val="69895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B476F98B-261B-4B16-B129-F390EC2AF415}" type="datetimeFigureOut">
              <a:rPr lang="en-US"/>
              <a:pPr>
                <a:defRPr/>
              </a:pPr>
              <a:t>8/31/2017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F8EB1C2-493A-4594-B012-EB77B6EC6FF8}" type="slidenum">
              <a:rPr lang="en-US"/>
              <a:pPr>
                <a:defRPr/>
              </a:pPr>
              <a:t>‹Nº›</a:t>
            </a:fld>
            <a:endParaRPr lang="en-US"/>
          </a:p>
        </p:txBody>
      </p:sp>
    </p:spTree>
    <p:extLst>
      <p:ext uri="{BB962C8B-B14F-4D97-AF65-F5344CB8AC3E}">
        <p14:creationId xmlns:p14="http://schemas.microsoft.com/office/powerpoint/2010/main" val="119860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smtClean="0"/>
              <a:t>Haga clic para modificar el estilo de título del patrón</a:t>
            </a:r>
            <a:endParaRPr lang="en-US" altLang="es-AR"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smtClean="0"/>
              <a:t>Haga clic para modificar el estilo de texto del patrón</a:t>
            </a:r>
          </a:p>
          <a:p>
            <a:pPr lvl="1"/>
            <a:r>
              <a:rPr lang="es-ES" altLang="es-AR" smtClean="0"/>
              <a:t>Segundo nivel</a:t>
            </a:r>
          </a:p>
          <a:p>
            <a:pPr lvl="2"/>
            <a:r>
              <a:rPr lang="es-ES" altLang="es-AR" smtClean="0"/>
              <a:t>Tercer nivel</a:t>
            </a:r>
          </a:p>
          <a:p>
            <a:pPr lvl="3"/>
            <a:r>
              <a:rPr lang="es-ES" altLang="es-AR" smtClean="0"/>
              <a:t>Cuarto nivel</a:t>
            </a:r>
          </a:p>
          <a:p>
            <a:pPr lvl="4"/>
            <a:r>
              <a:rPr lang="es-ES" altLang="es-AR" smtClean="0"/>
              <a:t>Quinto nivel</a:t>
            </a:r>
            <a:endParaRPr lang="en-US" altLang="es-AR" smtClean="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8AD7501-AD00-4FBA-A5FC-6FD1418E2C4F}" type="datetimeFigureOut">
              <a:rPr lang="en-US"/>
              <a:pPr>
                <a:defRPr/>
              </a:pPr>
              <a:t>8/31/2017</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540A624-638B-488E-9462-540FB7B436BB}"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699" r:id="rId7"/>
    <p:sldLayoutId id="2147483700" r:id="rId8"/>
    <p:sldLayoutId id="2147483701" r:id="rId9"/>
    <p:sldLayoutId id="2147483708" r:id="rId10"/>
    <p:sldLayoutId id="2147483709" r:id="rId11"/>
  </p:sldLayoutIdLst>
  <p:timing>
    <p:tnLst>
      <p:par>
        <p:cTn id="1" dur="indefinite" restart="never" nodeType="tmRoot"/>
      </p:par>
    </p:tnLst>
  </p:timing>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Segoe UI Light" panose="020B0502040204020203" pitchFamily="34" charset="0"/>
        </a:defRPr>
      </a:lvl2pPr>
      <a:lvl3pPr algn="l" rtl="0" eaLnBrk="0" fontAlgn="base" hangingPunct="0">
        <a:spcBef>
          <a:spcPct val="0"/>
        </a:spcBef>
        <a:spcAft>
          <a:spcPct val="0"/>
        </a:spcAft>
        <a:defRPr sz="4400">
          <a:solidFill>
            <a:schemeClr val="tx1"/>
          </a:solidFill>
          <a:latin typeface="Segoe UI Light" panose="020B0502040204020203" pitchFamily="34" charset="0"/>
        </a:defRPr>
      </a:lvl3pPr>
      <a:lvl4pPr algn="l" rtl="0" eaLnBrk="0" fontAlgn="base" hangingPunct="0">
        <a:spcBef>
          <a:spcPct val="0"/>
        </a:spcBef>
        <a:spcAft>
          <a:spcPct val="0"/>
        </a:spcAft>
        <a:defRPr sz="4400">
          <a:solidFill>
            <a:schemeClr val="tx1"/>
          </a:solidFill>
          <a:latin typeface="Segoe UI Light" panose="020B0502040204020203" pitchFamily="34" charset="0"/>
        </a:defRPr>
      </a:lvl4pPr>
      <a:lvl5pPr algn="l" rtl="0" eaLnBrk="0" fontAlgn="base" hangingPunct="0">
        <a:spcBef>
          <a:spcPct val="0"/>
        </a:spcBef>
        <a:spcAft>
          <a:spcPct val="0"/>
        </a:spcAft>
        <a:defRPr sz="4400">
          <a:solidFill>
            <a:schemeClr val="tx1"/>
          </a:solidFill>
          <a:latin typeface="Segoe UI Light" panose="020B0502040204020203" pitchFamily="34" charset="0"/>
        </a:defRPr>
      </a:lvl5pPr>
      <a:lvl6pPr marL="457200" algn="l" rtl="0" fontAlgn="base">
        <a:spcBef>
          <a:spcPct val="0"/>
        </a:spcBef>
        <a:spcAft>
          <a:spcPct val="0"/>
        </a:spcAft>
        <a:defRPr sz="4400">
          <a:solidFill>
            <a:schemeClr val="tx1"/>
          </a:solidFill>
          <a:latin typeface="Segoe UI Light" panose="020B0502040204020203" pitchFamily="34" charset="0"/>
        </a:defRPr>
      </a:lvl6pPr>
      <a:lvl7pPr marL="914400" algn="l" rtl="0" fontAlgn="base">
        <a:spcBef>
          <a:spcPct val="0"/>
        </a:spcBef>
        <a:spcAft>
          <a:spcPct val="0"/>
        </a:spcAft>
        <a:defRPr sz="4400">
          <a:solidFill>
            <a:schemeClr val="tx1"/>
          </a:solidFill>
          <a:latin typeface="Segoe UI Light" panose="020B0502040204020203" pitchFamily="34" charset="0"/>
        </a:defRPr>
      </a:lvl7pPr>
      <a:lvl8pPr marL="1371600" algn="l" rtl="0" fontAlgn="base">
        <a:spcBef>
          <a:spcPct val="0"/>
        </a:spcBef>
        <a:spcAft>
          <a:spcPct val="0"/>
        </a:spcAft>
        <a:defRPr sz="4400">
          <a:solidFill>
            <a:schemeClr val="tx1"/>
          </a:solidFill>
          <a:latin typeface="Segoe UI Light" panose="020B0502040204020203" pitchFamily="34" charset="0"/>
        </a:defRPr>
      </a:lvl8pPr>
      <a:lvl9pPr marL="1828800" algn="l" rtl="0" fontAlgn="base">
        <a:spcBef>
          <a:spcPct val="0"/>
        </a:spcBef>
        <a:spcAft>
          <a:spcPct val="0"/>
        </a:spcAft>
        <a:defRPr sz="4400">
          <a:solidFill>
            <a:schemeClr val="tx1"/>
          </a:solidFill>
          <a:latin typeface="Segoe UI Light" panose="020B0502040204020203" pitchFamily="34" charset="0"/>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ctrTitle"/>
          </p:nvPr>
        </p:nvSpPr>
        <p:spPr/>
        <p:txBody>
          <a:bodyPr/>
          <a:lstStyle/>
          <a:p>
            <a:pPr eaLnBrk="1" hangingPunct="1"/>
            <a:r>
              <a:rPr lang="es-AR" altLang="es-AR" noProof="1" smtClean="0"/>
              <a:t>Guía de los conceptos necesarios para la resolución el primer TP</a:t>
            </a:r>
          </a:p>
        </p:txBody>
      </p:sp>
      <p:sp>
        <p:nvSpPr>
          <p:cNvPr id="2" name="Subtítulo 1"/>
          <p:cNvSpPr>
            <a:spLocks noGrp="1"/>
          </p:cNvSpPr>
          <p:nvPr>
            <p:ph type="subTitle" idx="1"/>
          </p:nvPr>
        </p:nvSpPr>
        <p:spPr/>
        <p:txBody>
          <a:bodyPr/>
          <a:lstStyle/>
          <a:p>
            <a:r>
              <a:rPr lang="es-AR" dirty="0" smtClean="0"/>
              <a:t>Arquitectura de Computadoras,  2016</a:t>
            </a:r>
          </a:p>
          <a:p>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612999" y="1447240"/>
            <a:ext cx="11126284" cy="5437654"/>
          </a:xfrm>
        </p:spPr>
        <p:txBody>
          <a:bodyPr rtlCol="0">
            <a:normAutofit fontScale="70000" lnSpcReduction="20000"/>
          </a:bodyPr>
          <a:lstStyle/>
          <a:p>
            <a:pPr marL="342900" indent="-342900" algn="just" eaLnBrk="1" fontAlgn="auto" hangingPunct="1">
              <a:spcAft>
                <a:spcPts val="600"/>
              </a:spcAft>
              <a:buClr>
                <a:srgbClr val="D24726"/>
              </a:buClr>
              <a:buSzPct val="150000"/>
              <a:buFont typeface="Arial" panose="020B0604020202020204" pitchFamily="34" charset="0"/>
              <a:buChar char="•"/>
              <a:defRPr/>
            </a:pPr>
            <a:r>
              <a:rPr lang="es-AR" sz="2400" dirty="0" smtClean="0">
                <a:solidFill>
                  <a:schemeClr val="tx1"/>
                </a:solidFill>
              </a:rPr>
              <a:t>Al utilizar interrupciones debemos definir nuestra rutina de interrupción. Es una buena práctica que esto se haga al inicio del código de la siguiente manera:</a:t>
            </a:r>
          </a:p>
          <a:p>
            <a:pPr>
              <a:spcAft>
                <a:spcPts val="600"/>
              </a:spcAft>
            </a:pPr>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org</a:t>
            </a:r>
            <a:r>
              <a:rPr lang="es-AR" sz="2400" dirty="0" smtClean="0">
                <a:solidFill>
                  <a:srgbClr val="274DE7"/>
                </a:solidFill>
                <a:latin typeface="Consolas" panose="020B0609020204030204" pitchFamily="49" charset="0"/>
              </a:rPr>
              <a:t> 	</a:t>
            </a:r>
            <a:r>
              <a:rPr lang="es-AR" sz="2400" dirty="0">
                <a:solidFill>
                  <a:srgbClr val="9E458A"/>
                </a:solidFill>
                <a:latin typeface="Consolas" panose="020B0609020204030204" pitchFamily="49" charset="0"/>
              </a:rPr>
              <a:t>0x00</a:t>
            </a:r>
          </a:p>
          <a:p>
            <a:pPr>
              <a:spcAft>
                <a:spcPts val="600"/>
              </a:spcAft>
            </a:pPr>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goto 	</a:t>
            </a:r>
            <a:r>
              <a:rPr lang="es-AR" sz="2400" dirty="0">
                <a:solidFill>
                  <a:srgbClr val="9E458A"/>
                </a:solidFill>
                <a:latin typeface="Consolas" panose="020B0609020204030204" pitchFamily="49" charset="0"/>
              </a:rPr>
              <a:t>inicio</a:t>
            </a:r>
          </a:p>
          <a:p>
            <a:pPr>
              <a:spcAft>
                <a:spcPts val="600"/>
              </a:spcAft>
            </a:pPr>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org</a:t>
            </a:r>
            <a:r>
              <a:rPr lang="es-AR" sz="2400" dirty="0" smtClean="0">
                <a:solidFill>
                  <a:srgbClr val="274DE7"/>
                </a:solidFill>
                <a:latin typeface="Consolas" panose="020B0609020204030204" pitchFamily="49" charset="0"/>
              </a:rPr>
              <a:t> 	</a:t>
            </a:r>
            <a:r>
              <a:rPr lang="es-AR" sz="2400" dirty="0">
                <a:solidFill>
                  <a:srgbClr val="9E458A"/>
                </a:solidFill>
                <a:latin typeface="Consolas" panose="020B0609020204030204" pitchFamily="49" charset="0"/>
              </a:rPr>
              <a:t>0x04</a:t>
            </a:r>
          </a:p>
          <a:p>
            <a:pPr>
              <a:spcAft>
                <a:spcPts val="600"/>
              </a:spcAft>
            </a:pPr>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bcf</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 GIE </a:t>
            </a:r>
            <a:r>
              <a:rPr lang="es-AR" sz="2400" dirty="0" smtClean="0">
                <a:solidFill>
                  <a:schemeClr val="accent6"/>
                </a:solidFill>
                <a:latin typeface="Consolas" panose="020B0609020204030204" pitchFamily="49" charset="0"/>
              </a:rPr>
              <a:t>; inhabilito las interrupciones globales</a:t>
            </a:r>
            <a:endParaRPr lang="es-AR" sz="2400" dirty="0">
              <a:solidFill>
                <a:schemeClr val="accent6"/>
              </a:solidFill>
              <a:latin typeface="Consolas" panose="020B0609020204030204" pitchFamily="49" charset="0"/>
            </a:endParaRPr>
          </a:p>
          <a:p>
            <a:pPr>
              <a:spcAft>
                <a:spcPts val="600"/>
              </a:spcAft>
            </a:pPr>
            <a:r>
              <a:rPr lang="es-AR" sz="2400" dirty="0">
                <a:latin typeface="Consolas" panose="020B0609020204030204" pitchFamily="49" charset="0"/>
              </a:rPr>
              <a:t>	</a:t>
            </a:r>
            <a:r>
              <a:rPr lang="es-AR" sz="2400" dirty="0" err="1" smtClean="0">
                <a:solidFill>
                  <a:srgbClr val="274DE7"/>
                </a:solidFill>
                <a:latin typeface="Consolas" panose="020B0609020204030204" pitchFamily="49" charset="0"/>
              </a:rPr>
              <a:t>bcf</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 INTF </a:t>
            </a:r>
            <a:r>
              <a:rPr lang="es-AR" sz="2400" dirty="0" smtClean="0">
                <a:solidFill>
                  <a:schemeClr val="accent6"/>
                </a:solidFill>
                <a:latin typeface="Consolas" panose="020B0609020204030204" pitchFamily="49" charset="0"/>
              </a:rPr>
              <a:t>; bajo el </a:t>
            </a:r>
            <a:r>
              <a:rPr lang="es-AR" sz="2400" dirty="0" err="1" smtClean="0">
                <a:solidFill>
                  <a:schemeClr val="accent6"/>
                </a:solidFill>
                <a:latin typeface="Consolas" panose="020B0609020204030204" pitchFamily="49" charset="0"/>
              </a:rPr>
              <a:t>flag</a:t>
            </a:r>
            <a:r>
              <a:rPr lang="es-AR" sz="2400" dirty="0" smtClean="0">
                <a:solidFill>
                  <a:schemeClr val="accent6"/>
                </a:solidFill>
                <a:latin typeface="Consolas" panose="020B0609020204030204" pitchFamily="49" charset="0"/>
              </a:rPr>
              <a:t> de la interrupción</a:t>
            </a:r>
          </a:p>
          <a:p>
            <a:pPr>
              <a:spcAft>
                <a:spcPts val="600"/>
              </a:spcAft>
            </a:pPr>
            <a:r>
              <a:rPr lang="es-AR" sz="2400" dirty="0" smtClean="0">
                <a:solidFill>
                  <a:schemeClr val="accent6"/>
                </a:solidFill>
                <a:latin typeface="Consolas" panose="020B0609020204030204" pitchFamily="49" charset="0"/>
              </a:rPr>
              <a:t>	</a:t>
            </a:r>
            <a:r>
              <a:rPr lang="es-AR" sz="2400" dirty="0" smtClean="0">
                <a:solidFill>
                  <a:srgbClr val="274DE7"/>
                </a:solidFill>
                <a:latin typeface="Consolas" panose="020B0609020204030204" pitchFamily="49" charset="0"/>
              </a:rPr>
              <a:t>bsf </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PORTB, RB0 </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realizo la rutina, en este caso prender el LED</a:t>
            </a:r>
            <a:endParaRPr lang="es-AR" sz="2400" dirty="0">
              <a:solidFill>
                <a:schemeClr val="accent6"/>
              </a:solidFill>
              <a:latin typeface="Consolas" panose="020B0609020204030204" pitchFamily="49" charset="0"/>
            </a:endParaRPr>
          </a:p>
          <a:p>
            <a:pPr>
              <a:spcAft>
                <a:spcPts val="600"/>
              </a:spcAft>
            </a:pPr>
            <a:r>
              <a:rPr lang="es-AR" sz="2400" dirty="0" smtClean="0">
                <a:solidFill>
                  <a:schemeClr val="accent6"/>
                </a:solidFill>
                <a:latin typeface="Consolas" panose="020B0609020204030204" pitchFamily="49" charset="0"/>
              </a:rPr>
              <a:t>	</a:t>
            </a:r>
            <a:r>
              <a:rPr lang="es-AR" sz="2400" dirty="0" smtClean="0">
                <a:solidFill>
                  <a:srgbClr val="274DE7"/>
                </a:solidFill>
                <a:latin typeface="Consolas" panose="020B0609020204030204" pitchFamily="49" charset="0"/>
              </a:rPr>
              <a:t>bsf </a:t>
            </a:r>
            <a:r>
              <a:rPr lang="es-AR" sz="2400" dirty="0">
                <a:solidFill>
                  <a:srgbClr val="274DE7"/>
                </a:solidFill>
                <a:latin typeface="Consolas" panose="020B0609020204030204" pitchFamily="49" charset="0"/>
              </a:rPr>
              <a:t>	</a:t>
            </a:r>
            <a:r>
              <a:rPr lang="es-AR" sz="2400" dirty="0">
                <a:solidFill>
                  <a:srgbClr val="9E458A"/>
                </a:solidFill>
                <a:latin typeface="Consolas" panose="020B0609020204030204" pitchFamily="49" charset="0"/>
              </a:rPr>
              <a:t>INTCON, </a:t>
            </a:r>
            <a:r>
              <a:rPr lang="es-AR" sz="2400" dirty="0" smtClean="0">
                <a:solidFill>
                  <a:srgbClr val="9E458A"/>
                </a:solidFill>
                <a:latin typeface="Consolas" panose="020B0609020204030204" pitchFamily="49" charset="0"/>
              </a:rPr>
              <a:t>GIE </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habilito nuevamente las interrupciones</a:t>
            </a:r>
            <a:endParaRPr lang="es-AR" sz="2400" dirty="0">
              <a:solidFill>
                <a:schemeClr val="accent6"/>
              </a:solidFill>
              <a:latin typeface="Consolas" panose="020B0609020204030204" pitchFamily="49" charset="0"/>
            </a:endParaRPr>
          </a:p>
          <a:p>
            <a:pPr>
              <a:spcAft>
                <a:spcPts val="600"/>
              </a:spcAft>
            </a:pPr>
            <a:r>
              <a:rPr lang="es-AR" sz="2400" dirty="0" smtClean="0">
                <a:solidFill>
                  <a:schemeClr val="accent6"/>
                </a:solidFill>
                <a:latin typeface="Consolas" panose="020B0609020204030204" pitchFamily="49" charset="0"/>
              </a:rPr>
              <a:t>	</a:t>
            </a:r>
            <a:r>
              <a:rPr lang="es-AR" sz="2400" dirty="0" err="1" smtClean="0">
                <a:solidFill>
                  <a:srgbClr val="274DE7"/>
                </a:solidFill>
                <a:latin typeface="Consolas" panose="020B0609020204030204" pitchFamily="49" charset="0"/>
              </a:rPr>
              <a:t>retfie</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	   </a:t>
            </a:r>
            <a:r>
              <a:rPr lang="es-AR" sz="2400" dirty="0" smtClean="0">
                <a:solidFill>
                  <a:schemeClr val="accent6"/>
                </a:solidFill>
                <a:latin typeface="Consolas" panose="020B0609020204030204" pitchFamily="49" charset="0"/>
              </a:rPr>
              <a:t>; Return especial para las rutinas de interrupción</a:t>
            </a:r>
          </a:p>
          <a:p>
            <a:pPr>
              <a:spcAft>
                <a:spcPts val="600"/>
              </a:spcAft>
            </a:pPr>
            <a:r>
              <a:rPr lang="es-AR" sz="2400" dirty="0">
                <a:solidFill>
                  <a:srgbClr val="9E458A"/>
                </a:solidFill>
                <a:latin typeface="Consolas" panose="020B0609020204030204" pitchFamily="49" charset="0"/>
              </a:rPr>
              <a:t>Inicio	</a:t>
            </a:r>
            <a:r>
              <a:rPr lang="es-AR" sz="2400" dirty="0" smtClean="0">
                <a:solidFill>
                  <a:srgbClr val="9E458A"/>
                </a:solidFill>
                <a:latin typeface="Consolas" panose="020B0609020204030204" pitchFamily="49" charset="0"/>
              </a:rPr>
              <a:t>...</a:t>
            </a:r>
            <a:endParaRPr lang="es-AR" sz="2400" dirty="0" smtClean="0">
              <a:solidFill>
                <a:schemeClr val="tx1"/>
              </a:solidFill>
            </a:endParaRPr>
          </a:p>
        </p:txBody>
      </p:sp>
    </p:spTree>
    <p:extLst>
      <p:ext uri="{BB962C8B-B14F-4D97-AF65-F5344CB8AC3E}">
        <p14:creationId xmlns:p14="http://schemas.microsoft.com/office/powerpoint/2010/main" val="4216077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760916" y="1514475"/>
            <a:ext cx="11126284" cy="5093821"/>
          </a:xfrm>
        </p:spPr>
        <p:txBody>
          <a:bodyPr rtlCol="0">
            <a:normAutofit fontScale="62500" lnSpcReduction="200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El programa principal quedaría conformado únicamente por la configuración de los puertos y las interrupciones, ya que el encendido del LED se hace en la interrupción:</a:t>
            </a:r>
          </a:p>
          <a:p>
            <a:r>
              <a:rPr lang="es-AR" sz="2400" dirty="0" smtClean="0">
                <a:solidFill>
                  <a:srgbClr val="9E458A"/>
                </a:solidFill>
                <a:latin typeface="Consolas" panose="020B0609020204030204" pitchFamily="49" charset="0"/>
              </a:rPr>
              <a:t>Inicio</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bsf 	</a:t>
            </a:r>
            <a:r>
              <a:rPr lang="es-AR" sz="2400" dirty="0" smtClean="0">
                <a:solidFill>
                  <a:srgbClr val="9E458A"/>
                </a:solidFill>
                <a:latin typeface="Consolas" panose="020B0609020204030204" pitchFamily="49" charset="0"/>
              </a:rPr>
              <a:t>INTCON,GIE </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habilito </a:t>
            </a:r>
            <a:r>
              <a:rPr lang="es-AR" sz="2400" dirty="0">
                <a:solidFill>
                  <a:schemeClr val="accent6"/>
                </a:solidFill>
                <a:latin typeface="Consolas" panose="020B0609020204030204" pitchFamily="49" charset="0"/>
              </a:rPr>
              <a:t>las interrupciones </a:t>
            </a:r>
            <a:r>
              <a:rPr lang="es-AR" sz="2400" dirty="0" smtClean="0">
                <a:solidFill>
                  <a:schemeClr val="accent6"/>
                </a:solidFill>
                <a:latin typeface="Consolas" panose="020B0609020204030204" pitchFamily="49" charset="0"/>
              </a:rPr>
              <a:t>globales</a:t>
            </a:r>
            <a:endParaRPr lang="es-AR" sz="2400" dirty="0">
              <a:solidFill>
                <a:srgbClr val="9E458A"/>
              </a:solidFill>
              <a:latin typeface="Consolas" panose="020B0609020204030204" pitchFamily="49" charset="0"/>
            </a:endParaRPr>
          </a:p>
          <a:p>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bsf 	</a:t>
            </a:r>
            <a:r>
              <a:rPr lang="es-AR" sz="2400" dirty="0" smtClean="0">
                <a:solidFill>
                  <a:srgbClr val="9E458A"/>
                </a:solidFill>
                <a:latin typeface="Consolas" panose="020B0609020204030204" pitchFamily="49" charset="0"/>
              </a:rPr>
              <a:t>INTCON,INTE</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habilito la interrupción por RB0</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bsf 	</a:t>
            </a:r>
            <a:r>
              <a:rPr lang="es-AR" sz="2400" dirty="0" smtClean="0">
                <a:solidFill>
                  <a:srgbClr val="9E458A"/>
                </a:solidFill>
                <a:latin typeface="Consolas" panose="020B0609020204030204" pitchFamily="49" charset="0"/>
              </a:rPr>
              <a:t>STATUS,RP0  </a:t>
            </a:r>
            <a:r>
              <a:rPr lang="es-AR" sz="2400" dirty="0" smtClean="0">
                <a:solidFill>
                  <a:schemeClr val="accent6"/>
                </a:solidFill>
                <a:latin typeface="Consolas" panose="020B0609020204030204" pitchFamily="49" charset="0"/>
              </a:rPr>
              <a:t>; me muevo al Banco 1</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movlw 	</a:t>
            </a:r>
            <a:r>
              <a:rPr lang="es-AR" sz="2400" dirty="0" smtClean="0">
                <a:solidFill>
                  <a:srgbClr val="9E458A"/>
                </a:solidFill>
                <a:latin typeface="Consolas" panose="020B0609020204030204" pitchFamily="49" charset="0"/>
              </a:rPr>
              <a:t>b’00000001’ </a:t>
            </a:r>
            <a:r>
              <a:rPr lang="es-AR" sz="2400" dirty="0">
                <a:solidFill>
                  <a:schemeClr val="accent6"/>
                </a:solidFill>
                <a:latin typeface="Consolas" panose="020B0609020204030204" pitchFamily="49" charset="0"/>
              </a:rPr>
              <a:t>; c</a:t>
            </a:r>
            <a:r>
              <a:rPr lang="es-AR" sz="2400" dirty="0" smtClean="0">
                <a:solidFill>
                  <a:schemeClr val="accent6"/>
                </a:solidFill>
                <a:latin typeface="Consolas" panose="020B0609020204030204" pitchFamily="49" charset="0"/>
              </a:rPr>
              <a:t>onfiguro el TRISB: RB0 entrada y el resto salida</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movwf 	</a:t>
            </a:r>
            <a:r>
              <a:rPr lang="es-AR" sz="2400" dirty="0" smtClean="0">
                <a:solidFill>
                  <a:srgbClr val="9E458A"/>
                </a:solidFill>
                <a:latin typeface="Consolas" panose="020B0609020204030204" pitchFamily="49" charset="0"/>
              </a:rPr>
              <a:t>TRISB</a:t>
            </a:r>
            <a:endParaRPr lang="es-AR" sz="2400" dirty="0">
              <a:solidFill>
                <a:srgbClr val="9E458A"/>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bcf</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STATUS, RP0 </a:t>
            </a:r>
            <a:r>
              <a:rPr lang="es-AR" sz="2400" dirty="0" smtClean="0">
                <a:solidFill>
                  <a:schemeClr val="accent6"/>
                </a:solidFill>
                <a:latin typeface="Consolas" panose="020B0609020204030204" pitchFamily="49" charset="0"/>
              </a:rPr>
              <a:t>; regreso al Banco 0</a:t>
            </a:r>
            <a:endParaRPr lang="es-AR" sz="2400" dirty="0">
              <a:solidFill>
                <a:schemeClr val="accent6"/>
              </a:solidFill>
              <a:latin typeface="Consolas" panose="020B0609020204030204" pitchFamily="49" charset="0"/>
            </a:endParaRPr>
          </a:p>
          <a:p>
            <a:r>
              <a:rPr lang="es-AR" sz="2400" dirty="0">
                <a:latin typeface="Consolas" panose="020B0609020204030204" pitchFamily="49" charset="0"/>
              </a:rPr>
              <a:t>	</a:t>
            </a:r>
            <a:r>
              <a:rPr lang="es-AR" sz="2400" dirty="0" smtClean="0">
                <a:solidFill>
                  <a:srgbClr val="274DE7"/>
                </a:solidFill>
                <a:latin typeface="Consolas" panose="020B0609020204030204" pitchFamily="49" charset="0"/>
              </a:rPr>
              <a:t>goto </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           </a:t>
            </a:r>
            <a:r>
              <a:rPr lang="es-AR" sz="2400" dirty="0" smtClean="0">
                <a:solidFill>
                  <a:schemeClr val="accent6"/>
                </a:solidFill>
                <a:latin typeface="Consolas" panose="020B0609020204030204" pitchFamily="49" charset="0"/>
              </a:rPr>
              <a:t>; esto indica que se hace un loop en la misma posición </a:t>
            </a:r>
          </a:p>
          <a:p>
            <a:r>
              <a:rPr lang="es-AR" sz="2400" dirty="0" smtClean="0">
                <a:solidFill>
                  <a:schemeClr val="accent6"/>
                </a:solidFill>
                <a:latin typeface="Consolas" panose="020B0609020204030204" pitchFamily="49" charset="0"/>
              </a:rPr>
              <a:t>	</a:t>
            </a:r>
            <a:r>
              <a:rPr lang="es-AR" sz="2400" dirty="0" err="1" smtClean="0">
                <a:solidFill>
                  <a:srgbClr val="274DE7"/>
                </a:solidFill>
                <a:latin typeface="Consolas" panose="020B0609020204030204" pitchFamily="49" charset="0"/>
              </a:rPr>
              <a:t>end</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	   </a:t>
            </a:r>
            <a:endParaRPr lang="es-AR" sz="2400" dirty="0">
              <a:solidFill>
                <a:srgbClr val="9E458A"/>
              </a:solidFill>
              <a:latin typeface="Consolas" panose="020B0609020204030204" pitchFamily="49" charset="0"/>
            </a:endParaRPr>
          </a:p>
          <a:p>
            <a:endParaRPr lang="es-AR" sz="2400" dirty="0">
              <a:latin typeface="Consolas" panose="020B0609020204030204" pitchFamily="49" charset="0"/>
            </a:endParaRP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p:txBody>
      </p:sp>
    </p:spTree>
    <p:extLst>
      <p:ext uri="{BB962C8B-B14F-4D97-AF65-F5344CB8AC3E}">
        <p14:creationId xmlns:p14="http://schemas.microsoft.com/office/powerpoint/2010/main" val="2184680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760916" y="1514475"/>
            <a:ext cx="11126284" cy="5093821"/>
          </a:xfrm>
        </p:spPr>
        <p:txBody>
          <a:bodyPr rtlCol="0">
            <a:normAutofit fontScale="62500" lnSpcReduction="200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En este caso no es necesario, pero para programas más complejos es recomendable guardar los valores del registro w y STATUS en registros temporales al inicio de la rutina de interrupción, para que no se altere el funcionamiento del programa principal.</a:t>
            </a:r>
          </a:p>
          <a:p>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org</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0x04 </a:t>
            </a:r>
          </a:p>
          <a:p>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bcf</a:t>
            </a:r>
            <a:r>
              <a:rPr lang="es-AR" sz="2400" dirty="0" smtClean="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INTCON,GIE   </a:t>
            </a:r>
            <a:r>
              <a:rPr lang="es-AR" sz="2400" dirty="0" smtClean="0">
                <a:solidFill>
                  <a:schemeClr val="accent6"/>
                </a:solidFill>
                <a:latin typeface="Consolas" panose="020B0609020204030204" pitchFamily="49" charset="0"/>
              </a:rPr>
              <a:t>; inhabilito la interrupción por RB0</a:t>
            </a:r>
          </a:p>
          <a:p>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bcf</a:t>
            </a:r>
            <a:r>
              <a:rPr lang="es-AR" sz="2400" dirty="0" smtClean="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INTCON,INTF  </a:t>
            </a:r>
            <a:r>
              <a:rPr lang="es-AR" sz="2400" dirty="0" smtClean="0">
                <a:solidFill>
                  <a:schemeClr val="accent6"/>
                </a:solidFill>
                <a:latin typeface="Consolas" panose="020B0609020204030204" pitchFamily="49" charset="0"/>
              </a:rPr>
              <a:t>; bajo el </a:t>
            </a:r>
            <a:r>
              <a:rPr lang="es-AR" sz="2400" dirty="0" err="1" smtClean="0">
                <a:solidFill>
                  <a:schemeClr val="accent6"/>
                </a:solidFill>
                <a:latin typeface="Consolas" panose="020B0609020204030204" pitchFamily="49" charset="0"/>
              </a:rPr>
              <a:t>flag</a:t>
            </a:r>
            <a:r>
              <a:rPr lang="es-AR" sz="2400" dirty="0" smtClean="0">
                <a:solidFill>
                  <a:schemeClr val="accent6"/>
                </a:solidFill>
                <a:latin typeface="Consolas" panose="020B0609020204030204" pitchFamily="49" charset="0"/>
              </a:rPr>
              <a:t> de la interrupción</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movwf 	</a:t>
            </a:r>
            <a:r>
              <a:rPr lang="es-AR" sz="2400" dirty="0" smtClean="0">
                <a:solidFill>
                  <a:srgbClr val="9E458A"/>
                </a:solidFill>
                <a:latin typeface="Consolas" panose="020B0609020204030204" pitchFamily="49" charset="0"/>
              </a:rPr>
              <a:t>AUXW         </a:t>
            </a:r>
            <a:r>
              <a:rPr lang="es-AR" sz="2400" dirty="0" smtClean="0">
                <a:solidFill>
                  <a:schemeClr val="accent6"/>
                </a:solidFill>
                <a:latin typeface="Consolas" panose="020B0609020204030204" pitchFamily="49" charset="0"/>
              </a:rPr>
              <a:t>; guardo el valor de w en un registro auxiliar</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movf</a:t>
            </a:r>
            <a:r>
              <a:rPr lang="es-AR" sz="2400" dirty="0" smtClean="0">
                <a:solidFill>
                  <a:srgbClr val="274DE7"/>
                </a:solidFill>
                <a:latin typeface="Consolas" panose="020B0609020204030204" pitchFamily="49" charset="0"/>
              </a:rPr>
              <a:t> 	</a:t>
            </a:r>
            <a:r>
              <a:rPr lang="es-AR" sz="2400" dirty="0" err="1" smtClean="0">
                <a:solidFill>
                  <a:srgbClr val="9E458A"/>
                </a:solidFill>
                <a:latin typeface="Consolas" panose="020B0609020204030204" pitchFamily="49" charset="0"/>
              </a:rPr>
              <a:t>STATUS,w</a:t>
            </a:r>
            <a:endParaRPr lang="es-AR" sz="2400" dirty="0">
              <a:solidFill>
                <a:srgbClr val="9E458A"/>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movwf</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AUXSTATUS    </a:t>
            </a:r>
            <a:r>
              <a:rPr lang="es-AR" sz="2400" dirty="0" smtClean="0">
                <a:solidFill>
                  <a:schemeClr val="accent6"/>
                </a:solidFill>
                <a:latin typeface="Consolas" panose="020B0609020204030204" pitchFamily="49" charset="0"/>
              </a:rPr>
              <a:t>; guardo el valor del STATUS en un registro auxiliar</a:t>
            </a:r>
            <a:endParaRPr lang="es-AR" sz="2400" dirty="0">
              <a:solidFill>
                <a:schemeClr val="accent6"/>
              </a:solidFill>
              <a:latin typeface="Consolas" panose="020B0609020204030204" pitchFamily="49" charset="0"/>
            </a:endParaRPr>
          </a:p>
          <a:p>
            <a:r>
              <a:rPr lang="es-AR" sz="2400" dirty="0" smtClean="0">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	   </a:t>
            </a:r>
            <a:endParaRPr lang="es-AR" sz="2400" dirty="0">
              <a:solidFill>
                <a:srgbClr val="9E458A"/>
              </a:solidFill>
              <a:latin typeface="Consolas" panose="020B0609020204030204" pitchFamily="49" charset="0"/>
            </a:endParaRPr>
          </a:p>
          <a:p>
            <a:endParaRPr lang="es-AR" sz="2400" dirty="0">
              <a:latin typeface="Consolas" panose="020B0609020204030204" pitchFamily="49" charset="0"/>
            </a:endParaRP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p:txBody>
      </p:sp>
    </p:spTree>
    <p:extLst>
      <p:ext uri="{BB962C8B-B14F-4D97-AF65-F5344CB8AC3E}">
        <p14:creationId xmlns:p14="http://schemas.microsoft.com/office/powerpoint/2010/main" val="383678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760916" y="1514475"/>
            <a:ext cx="11126284" cy="5093821"/>
          </a:xfrm>
        </p:spPr>
        <p:txBody>
          <a:bodyPr rtlCol="0">
            <a:normAutofit fontScale="925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Antes de volver de la interrupción, se retornan los valores de los registros auxiliares</a:t>
            </a:r>
          </a:p>
          <a:p>
            <a:r>
              <a:rPr lang="es-AR" sz="2400" dirty="0" smtClean="0">
                <a:solidFill>
                  <a:srgbClr val="274DE7"/>
                </a:solidFill>
                <a:latin typeface="Consolas" panose="020B0609020204030204" pitchFamily="49" charset="0"/>
              </a:rPr>
              <a:t>	...</a:t>
            </a:r>
          </a:p>
          <a:p>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movf</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a:t>
            </a:r>
            <a:r>
              <a:rPr lang="es-AR" sz="2400" dirty="0" err="1" smtClean="0">
                <a:solidFill>
                  <a:srgbClr val="9E458A"/>
                </a:solidFill>
                <a:latin typeface="Consolas" panose="020B0609020204030204" pitchFamily="49" charset="0"/>
              </a:rPr>
              <a:t>AUXSTATUS,w</a:t>
            </a:r>
            <a:r>
              <a:rPr lang="es-AR" sz="2400" dirty="0" smtClean="0">
                <a:solidFill>
                  <a:srgbClr val="9E458A"/>
                </a:solidFill>
                <a:latin typeface="Consolas" panose="020B0609020204030204" pitchFamily="49" charset="0"/>
              </a:rPr>
              <a:t>  </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regreso el valor del STATUS</a:t>
            </a:r>
            <a:endParaRPr lang="es-AR" sz="2400" dirty="0">
              <a:solidFill>
                <a:schemeClr val="accent6"/>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movwf </a:t>
            </a:r>
            <a:r>
              <a:rPr lang="es-AR" sz="2400" dirty="0" smtClean="0">
                <a:solidFill>
                  <a:srgbClr val="9E458A"/>
                </a:solidFill>
                <a:latin typeface="Consolas" panose="020B0609020204030204" pitchFamily="49" charset="0"/>
              </a:rPr>
              <a:t>STATUS</a:t>
            </a:r>
            <a:endParaRPr lang="es-AR" sz="2400" dirty="0">
              <a:solidFill>
                <a:srgbClr val="9E458A"/>
              </a:solidFill>
              <a:latin typeface="Consolas" panose="020B0609020204030204" pitchFamily="49" charset="0"/>
            </a:endParaRPr>
          </a:p>
          <a:p>
            <a:r>
              <a:rPr lang="es-AR" sz="2400" dirty="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movf</a:t>
            </a:r>
            <a:r>
              <a:rPr lang="es-AR" sz="2400" dirty="0">
                <a:solidFill>
                  <a:srgbClr val="274DE7"/>
                </a:solidFill>
                <a:latin typeface="Consolas" panose="020B0609020204030204" pitchFamily="49" charset="0"/>
              </a:rPr>
              <a:t>	</a:t>
            </a:r>
            <a:r>
              <a:rPr lang="es-AR" sz="2400" dirty="0" err="1" smtClean="0">
                <a:solidFill>
                  <a:srgbClr val="9E458A"/>
                </a:solidFill>
                <a:latin typeface="Consolas" panose="020B0609020204030204" pitchFamily="49" charset="0"/>
              </a:rPr>
              <a:t>AUXW,w</a:t>
            </a:r>
            <a:r>
              <a:rPr lang="es-AR" sz="2400" dirty="0" smtClean="0">
                <a:solidFill>
                  <a:srgbClr val="9E458A"/>
                </a:solidFill>
                <a:latin typeface="Consolas" panose="020B0609020204030204" pitchFamily="49" charset="0"/>
              </a:rPr>
              <a:t>       </a:t>
            </a:r>
            <a:r>
              <a:rPr lang="es-AR" sz="2400" dirty="0">
                <a:solidFill>
                  <a:schemeClr val="accent6"/>
                </a:solidFill>
                <a:latin typeface="Consolas" panose="020B0609020204030204" pitchFamily="49" charset="0"/>
              </a:rPr>
              <a:t>; </a:t>
            </a:r>
            <a:r>
              <a:rPr lang="es-AR" sz="2400" dirty="0" smtClean="0">
                <a:solidFill>
                  <a:schemeClr val="accent6"/>
                </a:solidFill>
                <a:latin typeface="Consolas" panose="020B0609020204030204" pitchFamily="49" charset="0"/>
              </a:rPr>
              <a:t>regreso el valor de w</a:t>
            </a:r>
          </a:p>
          <a:p>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retfie</a:t>
            </a:r>
            <a:endParaRPr lang="es-AR" sz="2400" dirty="0">
              <a:solidFill>
                <a:schemeClr val="accent6"/>
              </a:solidFill>
              <a:latin typeface="Consolas" panose="020B0609020204030204" pitchFamily="49" charset="0"/>
            </a:endParaRPr>
          </a:p>
          <a:p>
            <a:endParaRPr lang="es-AR" sz="2400" dirty="0">
              <a:latin typeface="Consolas" panose="020B0609020204030204" pitchFamily="49" charset="0"/>
            </a:endParaRP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p:txBody>
      </p:sp>
    </p:spTree>
    <p:extLst>
      <p:ext uri="{BB962C8B-B14F-4D97-AF65-F5344CB8AC3E}">
        <p14:creationId xmlns:p14="http://schemas.microsoft.com/office/powerpoint/2010/main" val="368356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3: Manejo de </a:t>
            </a:r>
            <a:r>
              <a:rPr lang="es-AR" dirty="0" err="1" smtClean="0"/>
              <a:t>Displays</a:t>
            </a:r>
            <a:endParaRPr lang="es-AR" dirty="0"/>
          </a:p>
        </p:txBody>
      </p:sp>
      <p:sp>
        <p:nvSpPr>
          <p:cNvPr id="8" name="Marcador de contenido 2"/>
          <p:cNvSpPr>
            <a:spLocks noGrp="1"/>
          </p:cNvSpPr>
          <p:nvPr>
            <p:ph idx="1"/>
          </p:nvPr>
        </p:nvSpPr>
        <p:spPr>
          <a:xfrm>
            <a:off x="760916" y="1514476"/>
            <a:ext cx="11126284" cy="1174936"/>
          </a:xfrm>
        </p:spPr>
        <p:txBody>
          <a:bodyPr rtlCol="0">
            <a:normAutofit fontScale="925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Un display de 7 segmentos esta compuesto por LEDS controlados por distintos terminales identificados de la letra “a” a la letra “g”, como se indica a continuación:</a:t>
            </a:r>
          </a:p>
        </p:txBody>
      </p:sp>
      <p:pic>
        <p:nvPicPr>
          <p:cNvPr id="3" name="Imagen 2"/>
          <p:cNvPicPr>
            <a:picLocks noChangeAspect="1"/>
          </p:cNvPicPr>
          <p:nvPr/>
        </p:nvPicPr>
        <p:blipFill rotWithShape="1">
          <a:blip r:embed="rId2"/>
          <a:srcRect t="9385" b="7434"/>
          <a:stretch/>
        </p:blipFill>
        <p:spPr>
          <a:xfrm>
            <a:off x="1486119" y="2995020"/>
            <a:ext cx="2771775" cy="3375213"/>
          </a:xfrm>
          <a:prstGeom prst="rect">
            <a:avLst/>
          </a:prstGeom>
        </p:spPr>
      </p:pic>
      <p:sp>
        <p:nvSpPr>
          <p:cNvPr id="5" name="Marcador de contenido 2"/>
          <p:cNvSpPr txBox="1">
            <a:spLocks/>
          </p:cNvSpPr>
          <p:nvPr/>
        </p:nvSpPr>
        <p:spPr bwMode="auto">
          <a:xfrm>
            <a:off x="4257894" y="2995019"/>
            <a:ext cx="7474561" cy="261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Suponiendo que los segmentos se encienden con uno, para formar el número 3 debería enviar un 1 a aquellos puertos conectados con los terminales “a”, “b”, “c”, “d” y “g”</a:t>
            </a:r>
          </a:p>
        </p:txBody>
      </p:sp>
    </p:spTree>
    <p:extLst>
      <p:ext uri="{BB962C8B-B14F-4D97-AF65-F5344CB8AC3E}">
        <p14:creationId xmlns:p14="http://schemas.microsoft.com/office/powerpoint/2010/main" val="1286821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3: Manejo de </a:t>
            </a:r>
            <a:r>
              <a:rPr lang="es-AR" dirty="0" err="1" smtClean="0"/>
              <a:t>Displays</a:t>
            </a:r>
            <a:endParaRPr lang="es-AR" dirty="0"/>
          </a:p>
        </p:txBody>
      </p:sp>
      <p:sp>
        <p:nvSpPr>
          <p:cNvPr id="8" name="Marcador de contenido 2"/>
          <p:cNvSpPr>
            <a:spLocks noGrp="1"/>
          </p:cNvSpPr>
          <p:nvPr>
            <p:ph idx="1"/>
          </p:nvPr>
        </p:nvSpPr>
        <p:spPr>
          <a:xfrm>
            <a:off x="760916" y="1514476"/>
            <a:ext cx="11126284" cy="1128120"/>
          </a:xfrm>
        </p:spPr>
        <p:txBody>
          <a:bodyPr rtlCol="0">
            <a:normAutofit fontScale="92500" lnSpcReduction="10000"/>
          </a:bodyPr>
          <a:lstStyle/>
          <a:p>
            <a:pPr marL="342900" indent="-342900" algn="just" eaLnBrk="1" fontAlgn="auto" hangingPunct="1">
              <a:buClr>
                <a:srgbClr val="D24726"/>
              </a:buClr>
              <a:buSzPct val="150000"/>
              <a:buFont typeface="Arial" panose="020B0604020202020204" pitchFamily="34" charset="0"/>
              <a:buChar char="•"/>
              <a:defRPr/>
            </a:pPr>
            <a:r>
              <a:rPr lang="es-AR" sz="2200" dirty="0" smtClean="0">
                <a:solidFill>
                  <a:schemeClr val="tx1"/>
                </a:solidFill>
              </a:rPr>
              <a:t>En todos los ejercicios, los segmentos del display estarán al Puerto B (RB1-RB7). Entonces, los números se formarían de la siguiente manera:</a:t>
            </a: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a:p>
            <a:pPr marL="342900" indent="-342900" algn="just" eaLnBrk="1" fontAlgn="auto" hangingPunct="1">
              <a:buClr>
                <a:srgbClr val="D24726"/>
              </a:buClr>
              <a:buSzPct val="150000"/>
              <a:buFont typeface="Arial" panose="020B0604020202020204" pitchFamily="34" charset="0"/>
              <a:buChar char="•"/>
              <a:defRPr/>
            </a:pPr>
            <a:endParaRPr lang="es-AR" sz="2400" dirty="0">
              <a:solidFill>
                <a:schemeClr val="tx1"/>
              </a:solidFill>
            </a:endParaRP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a:p>
            <a:pPr algn="just" eaLnBrk="1" fontAlgn="auto" hangingPunct="1">
              <a:buClr>
                <a:srgbClr val="D24726"/>
              </a:buClr>
              <a:buSzPct val="150000"/>
              <a:defRPr/>
            </a:pPr>
            <a:endParaRPr lang="es-AR" sz="2400" dirty="0" smtClean="0">
              <a:solidFill>
                <a:schemeClr val="tx1"/>
              </a:solidFill>
            </a:endParaRPr>
          </a:p>
        </p:txBody>
      </p:sp>
      <p:graphicFrame>
        <p:nvGraphicFramePr>
          <p:cNvPr id="10" name="Tabla 9"/>
          <p:cNvGraphicFramePr>
            <a:graphicFrameLocks noGrp="1"/>
          </p:cNvGraphicFramePr>
          <p:nvPr>
            <p:extLst>
              <p:ext uri="{D42A27DB-BD31-4B8C-83A1-F6EECF244321}">
                <p14:modId xmlns:p14="http://schemas.microsoft.com/office/powerpoint/2010/main" val="213407858"/>
              </p:ext>
            </p:extLst>
          </p:nvPr>
        </p:nvGraphicFramePr>
        <p:xfrm>
          <a:off x="1995799" y="2360209"/>
          <a:ext cx="8564167" cy="4450080"/>
        </p:xfrm>
        <a:graphic>
          <a:graphicData uri="http://schemas.openxmlformats.org/drawingml/2006/table">
            <a:tbl>
              <a:tblPr firstRow="1" bandRow="1">
                <a:tableStyleId>{5DA37D80-6434-44D0-A028-1B22A696006F}</a:tableStyleId>
              </a:tblPr>
              <a:tblGrid>
                <a:gridCol w="1339279"/>
                <a:gridCol w="903111"/>
                <a:gridCol w="903111"/>
                <a:gridCol w="903111"/>
                <a:gridCol w="903111"/>
                <a:gridCol w="903111"/>
                <a:gridCol w="903111"/>
                <a:gridCol w="903111"/>
                <a:gridCol w="903111"/>
              </a:tblGrid>
              <a:tr h="370840">
                <a:tc>
                  <a:txBody>
                    <a:bodyPr/>
                    <a:lstStyle/>
                    <a:p>
                      <a:r>
                        <a:rPr lang="es-AR" dirty="0" smtClean="0"/>
                        <a:t>Segmento</a:t>
                      </a:r>
                      <a:endParaRPr lang="es-AR" b="1" dirty="0"/>
                    </a:p>
                  </a:txBody>
                  <a:tcPr/>
                </a:tc>
                <a:tc>
                  <a:txBody>
                    <a:bodyPr/>
                    <a:lstStyle/>
                    <a:p>
                      <a:pPr algn="ctr"/>
                      <a:r>
                        <a:rPr lang="es-AR" dirty="0" smtClean="0"/>
                        <a:t>g</a:t>
                      </a:r>
                      <a:endParaRPr lang="es-AR" b="1" dirty="0"/>
                    </a:p>
                  </a:txBody>
                  <a:tcPr/>
                </a:tc>
                <a:tc>
                  <a:txBody>
                    <a:bodyPr/>
                    <a:lstStyle/>
                    <a:p>
                      <a:pPr algn="ctr"/>
                      <a:r>
                        <a:rPr lang="es-AR" dirty="0" smtClean="0"/>
                        <a:t>f</a:t>
                      </a:r>
                      <a:endParaRPr lang="es-AR" b="1" dirty="0"/>
                    </a:p>
                  </a:txBody>
                  <a:tcPr/>
                </a:tc>
                <a:tc>
                  <a:txBody>
                    <a:bodyPr/>
                    <a:lstStyle/>
                    <a:p>
                      <a:pPr algn="ctr"/>
                      <a:r>
                        <a:rPr lang="es-AR" dirty="0" smtClean="0"/>
                        <a:t>e</a:t>
                      </a:r>
                      <a:endParaRPr lang="es-AR" b="1" dirty="0"/>
                    </a:p>
                  </a:txBody>
                  <a:tcPr/>
                </a:tc>
                <a:tc>
                  <a:txBody>
                    <a:bodyPr/>
                    <a:lstStyle/>
                    <a:p>
                      <a:pPr algn="ctr"/>
                      <a:r>
                        <a:rPr lang="es-AR" dirty="0" smtClean="0"/>
                        <a:t>d</a:t>
                      </a:r>
                      <a:endParaRPr lang="es-AR" b="1" dirty="0"/>
                    </a:p>
                  </a:txBody>
                  <a:tcPr/>
                </a:tc>
                <a:tc>
                  <a:txBody>
                    <a:bodyPr/>
                    <a:lstStyle/>
                    <a:p>
                      <a:pPr algn="ctr"/>
                      <a:r>
                        <a:rPr lang="es-AR" dirty="0" smtClean="0"/>
                        <a:t>c</a:t>
                      </a:r>
                      <a:endParaRPr lang="es-AR" b="1" dirty="0"/>
                    </a:p>
                  </a:txBody>
                  <a:tcPr/>
                </a:tc>
                <a:tc>
                  <a:txBody>
                    <a:bodyPr/>
                    <a:lstStyle/>
                    <a:p>
                      <a:pPr algn="ctr"/>
                      <a:r>
                        <a:rPr lang="es-AR" dirty="0" smtClean="0"/>
                        <a:t>b</a:t>
                      </a:r>
                      <a:endParaRPr lang="es-AR" b="1" dirty="0"/>
                    </a:p>
                  </a:txBody>
                  <a:tcPr/>
                </a:tc>
                <a:tc>
                  <a:txBody>
                    <a:bodyPr/>
                    <a:lstStyle/>
                    <a:p>
                      <a:pPr algn="ctr"/>
                      <a:r>
                        <a:rPr lang="es-AR" dirty="0" smtClean="0"/>
                        <a:t>a</a:t>
                      </a:r>
                      <a:endParaRPr lang="es-AR" b="1" dirty="0"/>
                    </a:p>
                  </a:txBody>
                  <a:tcPr/>
                </a:tc>
                <a:tc>
                  <a:txBody>
                    <a:bodyPr/>
                    <a:lstStyle/>
                    <a:p>
                      <a:pPr algn="ctr"/>
                      <a:r>
                        <a:rPr lang="es-AR" dirty="0" smtClean="0"/>
                        <a:t>-</a:t>
                      </a:r>
                      <a:endParaRPr lang="es-AR" b="1" dirty="0"/>
                    </a:p>
                  </a:txBody>
                  <a:tcPr/>
                </a:tc>
              </a:tr>
              <a:tr h="370840">
                <a:tc>
                  <a:txBody>
                    <a:bodyPr/>
                    <a:lstStyle/>
                    <a:p>
                      <a:r>
                        <a:rPr lang="es-AR" b="1" dirty="0" smtClean="0"/>
                        <a:t>Puerto B</a:t>
                      </a:r>
                      <a:endParaRPr lang="es-AR" b="1" dirty="0"/>
                    </a:p>
                  </a:txBody>
                  <a:tcPr/>
                </a:tc>
                <a:tc>
                  <a:txBody>
                    <a:bodyPr/>
                    <a:lstStyle/>
                    <a:p>
                      <a:pPr algn="ctr"/>
                      <a:r>
                        <a:rPr lang="es-AR" b="1" dirty="0" smtClean="0"/>
                        <a:t>RB7</a:t>
                      </a:r>
                      <a:endParaRPr lang="es-AR" b="1" dirty="0"/>
                    </a:p>
                  </a:txBody>
                  <a:tcPr/>
                </a:tc>
                <a:tc>
                  <a:txBody>
                    <a:bodyPr/>
                    <a:lstStyle/>
                    <a:p>
                      <a:pPr algn="ctr"/>
                      <a:r>
                        <a:rPr lang="es-AR" b="1" dirty="0" smtClean="0"/>
                        <a:t>RB6</a:t>
                      </a:r>
                      <a:endParaRPr lang="es-AR" b="1" dirty="0"/>
                    </a:p>
                  </a:txBody>
                  <a:tcPr/>
                </a:tc>
                <a:tc>
                  <a:txBody>
                    <a:bodyPr/>
                    <a:lstStyle/>
                    <a:p>
                      <a:pPr algn="ctr"/>
                      <a:r>
                        <a:rPr lang="es-AR" b="1" dirty="0" smtClean="0"/>
                        <a:t>RB5</a:t>
                      </a:r>
                      <a:endParaRPr lang="es-AR" b="1" dirty="0"/>
                    </a:p>
                  </a:txBody>
                  <a:tcPr/>
                </a:tc>
                <a:tc>
                  <a:txBody>
                    <a:bodyPr/>
                    <a:lstStyle/>
                    <a:p>
                      <a:pPr algn="ctr"/>
                      <a:r>
                        <a:rPr lang="es-AR" b="1" dirty="0" smtClean="0"/>
                        <a:t>RB4</a:t>
                      </a:r>
                      <a:endParaRPr lang="es-AR" b="1" dirty="0"/>
                    </a:p>
                  </a:txBody>
                  <a:tcPr/>
                </a:tc>
                <a:tc>
                  <a:txBody>
                    <a:bodyPr/>
                    <a:lstStyle/>
                    <a:p>
                      <a:pPr algn="ctr"/>
                      <a:r>
                        <a:rPr lang="es-AR" b="1" dirty="0" smtClean="0"/>
                        <a:t>RB3</a:t>
                      </a:r>
                      <a:endParaRPr lang="es-AR" b="1" dirty="0"/>
                    </a:p>
                  </a:txBody>
                  <a:tcPr/>
                </a:tc>
                <a:tc>
                  <a:txBody>
                    <a:bodyPr/>
                    <a:lstStyle/>
                    <a:p>
                      <a:pPr algn="ctr"/>
                      <a:r>
                        <a:rPr lang="es-AR" b="1" dirty="0" smtClean="0"/>
                        <a:t>RB2</a:t>
                      </a:r>
                      <a:endParaRPr lang="es-AR" b="1" dirty="0"/>
                    </a:p>
                  </a:txBody>
                  <a:tcPr/>
                </a:tc>
                <a:tc>
                  <a:txBody>
                    <a:bodyPr/>
                    <a:lstStyle/>
                    <a:p>
                      <a:pPr algn="ctr"/>
                      <a:r>
                        <a:rPr lang="es-AR" b="1" dirty="0" smtClean="0"/>
                        <a:t>RB1</a:t>
                      </a:r>
                      <a:endParaRPr lang="es-AR" b="1" dirty="0"/>
                    </a:p>
                  </a:txBody>
                  <a:tcPr/>
                </a:tc>
                <a:tc>
                  <a:txBody>
                    <a:bodyPr/>
                    <a:lstStyle/>
                    <a:p>
                      <a:pPr algn="ctr"/>
                      <a:r>
                        <a:rPr lang="es-AR" b="1" dirty="0" smtClean="0"/>
                        <a:t>RB0</a:t>
                      </a:r>
                      <a:endParaRPr lang="es-AR" b="1" dirty="0"/>
                    </a:p>
                  </a:txBody>
                  <a:tcPr/>
                </a:tc>
              </a:tr>
              <a:tr h="370840">
                <a:tc>
                  <a:txBody>
                    <a:bodyPr/>
                    <a:lstStyle/>
                    <a:p>
                      <a:pPr algn="ctr"/>
                      <a:r>
                        <a:rPr lang="es-AR" b="1" dirty="0" smtClean="0"/>
                        <a:t>0</a:t>
                      </a:r>
                      <a:endParaRPr lang="es-AR" b="1"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1</a:t>
                      </a:r>
                      <a:endParaRPr lang="es-AR" b="1"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2</a:t>
                      </a:r>
                      <a:endParaRPr lang="es-AR" b="1"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3</a:t>
                      </a:r>
                      <a:endParaRPr lang="es-AR" b="1"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4</a:t>
                      </a:r>
                      <a:endParaRPr lang="es-AR" b="1"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5</a:t>
                      </a:r>
                      <a:endParaRPr lang="es-AR" b="1"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6</a:t>
                      </a:r>
                      <a:endParaRPr lang="es-AR" b="1"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7</a:t>
                      </a:r>
                      <a:endParaRPr lang="es-AR" b="1"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8</a:t>
                      </a:r>
                      <a:endParaRPr lang="es-AR" b="1"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r h="370840">
                <a:tc>
                  <a:txBody>
                    <a:bodyPr/>
                    <a:lstStyle/>
                    <a:p>
                      <a:pPr algn="ctr"/>
                      <a:r>
                        <a:rPr lang="es-AR" b="1" dirty="0" smtClean="0"/>
                        <a:t>9</a:t>
                      </a:r>
                      <a:endParaRPr lang="es-AR" b="1"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0</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1</a:t>
                      </a:r>
                      <a:endParaRPr lang="es-AR" dirty="0"/>
                    </a:p>
                  </a:txBody>
                  <a:tcPr/>
                </a:tc>
                <a:tc>
                  <a:txBody>
                    <a:bodyPr/>
                    <a:lstStyle/>
                    <a:p>
                      <a:pPr algn="ctr"/>
                      <a:r>
                        <a:rPr lang="es-AR" dirty="0" smtClean="0"/>
                        <a:t>X</a:t>
                      </a:r>
                      <a:endParaRPr lang="es-AR" dirty="0"/>
                    </a:p>
                  </a:txBody>
                  <a:tcPr/>
                </a:tc>
              </a:tr>
            </a:tbl>
          </a:graphicData>
        </a:graphic>
      </p:graphicFrame>
    </p:spTree>
    <p:extLst>
      <p:ext uri="{BB962C8B-B14F-4D97-AF65-F5344CB8AC3E}">
        <p14:creationId xmlns:p14="http://schemas.microsoft.com/office/powerpoint/2010/main" val="4074738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3: Manejo de </a:t>
            </a:r>
            <a:r>
              <a:rPr lang="es-AR" dirty="0" err="1" smtClean="0"/>
              <a:t>Displays</a:t>
            </a:r>
            <a:endParaRPr lang="es-AR" dirty="0"/>
          </a:p>
        </p:txBody>
      </p:sp>
      <p:sp>
        <p:nvSpPr>
          <p:cNvPr id="6" name="Marcador de contenido 2"/>
          <p:cNvSpPr txBox="1">
            <a:spLocks/>
          </p:cNvSpPr>
          <p:nvPr/>
        </p:nvSpPr>
        <p:spPr bwMode="auto">
          <a:xfrm>
            <a:off x="415975" y="2469221"/>
            <a:ext cx="11126284" cy="308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eaLnBrk="1" fontAlgn="auto" hangingPunct="1">
              <a:buClr>
                <a:srgbClr val="D24726"/>
              </a:buClr>
              <a:buSzPct val="150000"/>
              <a:buFont typeface="Arial" panose="020B0604020202020204" pitchFamily="34" charset="0"/>
              <a:buChar char="•"/>
              <a:defRPr/>
            </a:pPr>
            <a:r>
              <a:rPr lang="es-AR" sz="2400" dirty="0">
                <a:solidFill>
                  <a:schemeClr val="tx1"/>
                </a:solidFill>
              </a:rPr>
              <a:t>De la tabla anterior puede verse que no existe una lógica matemática que nos permita hacer un pasaje sencillo de un número en binario a su representación en el display (Por ejemplo “00000010” a “10110110</a:t>
            </a:r>
            <a:r>
              <a:rPr lang="es-AR" sz="2400" dirty="0" smtClean="0">
                <a:solidFill>
                  <a:schemeClr val="tx1"/>
                </a:solidFill>
              </a:rPr>
              <a:t>”).  Para este tipo de problemas se implementan tablas utilizando el contador de programa (PCL) y una instrucción especial llamada “RETLW”.</a:t>
            </a:r>
          </a:p>
          <a:p>
            <a:pPr marL="342900" indent="-342900" eaLnBrk="1" fontAlgn="auto" hangingPunct="1">
              <a:buClr>
                <a:srgbClr val="D24726"/>
              </a:buClr>
              <a:buSzPct val="150000"/>
              <a:buFont typeface="Arial" panose="020B0604020202020204" pitchFamily="34" charset="0"/>
              <a:buChar char="•"/>
              <a:defRPr/>
            </a:pPr>
            <a:endParaRPr lang="es-AR" sz="2400" dirty="0">
              <a:solidFill>
                <a:schemeClr val="tx1"/>
              </a:solidFill>
            </a:endParaRPr>
          </a:p>
        </p:txBody>
      </p:sp>
    </p:spTree>
    <p:extLst>
      <p:ext uri="{BB962C8B-B14F-4D97-AF65-F5344CB8AC3E}">
        <p14:creationId xmlns:p14="http://schemas.microsoft.com/office/powerpoint/2010/main" val="358891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3: Manejo de </a:t>
            </a:r>
            <a:r>
              <a:rPr lang="es-AR" dirty="0" err="1" smtClean="0"/>
              <a:t>Displays</a:t>
            </a:r>
            <a:endParaRPr lang="es-AR" dirty="0"/>
          </a:p>
        </p:txBody>
      </p:sp>
      <p:sp>
        <p:nvSpPr>
          <p:cNvPr id="8" name="Marcador de contenido 2"/>
          <p:cNvSpPr>
            <a:spLocks noGrp="1"/>
          </p:cNvSpPr>
          <p:nvPr>
            <p:ph idx="1"/>
          </p:nvPr>
        </p:nvSpPr>
        <p:spPr>
          <a:xfrm>
            <a:off x="604434" y="1581710"/>
            <a:ext cx="4833060" cy="5093821"/>
          </a:xfrm>
        </p:spPr>
        <p:txBody>
          <a:bodyPr rtlCol="0">
            <a:normAutofit fontScale="70000" lnSpcReduction="20000"/>
          </a:bodyPr>
          <a:lstStyle/>
          <a:p>
            <a:pPr>
              <a:lnSpc>
                <a:spcPct val="120000"/>
              </a:lnSpc>
              <a:spcBef>
                <a:spcPts val="600"/>
              </a:spcBef>
              <a:spcAft>
                <a:spcPts val="600"/>
              </a:spcAft>
            </a:pPr>
            <a:r>
              <a:rPr lang="es-AR" sz="2400" dirty="0" err="1" smtClean="0">
                <a:solidFill>
                  <a:srgbClr val="274DE7"/>
                </a:solidFill>
                <a:latin typeface="Consolas" panose="020B0609020204030204" pitchFamily="49" charset="0"/>
              </a:rPr>
              <a:t>tabla_display</a:t>
            </a:r>
            <a:r>
              <a:rPr lang="es-AR" sz="2400" dirty="0">
                <a:solidFill>
                  <a:srgbClr val="274DE7"/>
                </a:solidFill>
                <a:latin typeface="Consolas" panose="020B0609020204030204" pitchFamily="49" charset="0"/>
              </a:rPr>
              <a:t>				</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addwf</a:t>
            </a:r>
            <a:r>
              <a:rPr lang="es-AR" sz="2400" dirty="0">
                <a:solidFill>
                  <a:srgbClr val="274DE7"/>
                </a:solidFill>
                <a:latin typeface="Consolas" panose="020B0609020204030204" pitchFamily="49" charset="0"/>
              </a:rPr>
              <a:t> 	</a:t>
            </a:r>
            <a:r>
              <a:rPr lang="es-AR" sz="2400" dirty="0" err="1" smtClean="0">
                <a:solidFill>
                  <a:srgbClr val="9E458A"/>
                </a:solidFill>
                <a:latin typeface="Consolas" panose="020B0609020204030204" pitchFamily="49" charset="0"/>
              </a:rPr>
              <a:t>PCL,f</a:t>
            </a:r>
            <a:endParaRPr lang="es-AR" sz="2400" dirty="0">
              <a:solidFill>
                <a:srgbClr val="9E458A"/>
              </a:solidFill>
              <a:latin typeface="Consolas" panose="020B0609020204030204" pitchFamily="49" charset="0"/>
            </a:endParaRPr>
          </a:p>
          <a:p>
            <a:pPr>
              <a:lnSpc>
                <a:spcPct val="120000"/>
              </a:lnSpc>
              <a:spcBef>
                <a:spcPts val="600"/>
              </a:spcBef>
              <a:spcAft>
                <a:spcPts val="600"/>
              </a:spcAft>
            </a:pPr>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retlw</a:t>
            </a:r>
            <a:r>
              <a:rPr lang="es-AR" sz="2400" dirty="0" smtClean="0">
                <a:solidFill>
                  <a:srgbClr val="274DE7"/>
                </a:solidFill>
                <a:latin typeface="Consolas" panose="020B0609020204030204" pitchFamily="49" charset="0"/>
              </a:rPr>
              <a:t> 	b'01111110'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b'00001100'		</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b'10110110'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b'10011110'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b'11001100'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b'11011010'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b'11111010'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b'00001110'</a:t>
            </a:r>
          </a:p>
          <a:p>
            <a:pPr>
              <a:lnSpc>
                <a:spcPct val="120000"/>
              </a:lnSpc>
              <a:spcBef>
                <a:spcPts val="600"/>
              </a:spcBef>
              <a:spcAft>
                <a:spcPts val="600"/>
              </a:spcAft>
            </a:pPr>
            <a:r>
              <a:rPr lang="es-AR" sz="2400" dirty="0" smtClean="0">
                <a:solidFill>
                  <a:srgbClr val="274DE7"/>
                </a:solidFill>
                <a:latin typeface="Consolas" panose="020B0609020204030204" pitchFamily="49" charset="0"/>
              </a:rPr>
              <a:t>	</a:t>
            </a:r>
            <a:r>
              <a:rPr lang="es-AR" sz="2400" dirty="0" err="1" smtClean="0">
                <a:solidFill>
                  <a:srgbClr val="274DE7"/>
                </a:solidFill>
                <a:latin typeface="Consolas" panose="020B0609020204030204" pitchFamily="49" charset="0"/>
              </a:rPr>
              <a:t>retlw</a:t>
            </a:r>
            <a:r>
              <a:rPr lang="es-AR" sz="2400" dirty="0" smtClean="0">
                <a:solidFill>
                  <a:srgbClr val="274DE7"/>
                </a:solidFill>
                <a:latin typeface="Consolas" panose="020B0609020204030204" pitchFamily="49" charset="0"/>
              </a:rPr>
              <a:t> </a:t>
            </a:r>
            <a:r>
              <a:rPr lang="es-AR" sz="2400" dirty="0">
                <a:solidFill>
                  <a:srgbClr val="274DE7"/>
                </a:solidFill>
                <a:latin typeface="Consolas" panose="020B0609020204030204" pitchFamily="49" charset="0"/>
              </a:rPr>
              <a:t>	b'11111110'</a:t>
            </a:r>
          </a:p>
          <a:p>
            <a:pPr>
              <a:lnSpc>
                <a:spcPct val="120000"/>
              </a:lnSpc>
              <a:spcBef>
                <a:spcPts val="600"/>
              </a:spcBef>
              <a:spcAft>
                <a:spcPts val="600"/>
              </a:spcAft>
            </a:pPr>
            <a:r>
              <a:rPr lang="es-AR" sz="2400" dirty="0">
                <a:solidFill>
                  <a:srgbClr val="274DE7"/>
                </a:solidFill>
                <a:latin typeface="Consolas" panose="020B0609020204030204" pitchFamily="49" charset="0"/>
              </a:rPr>
              <a:t>	</a:t>
            </a:r>
            <a:r>
              <a:rPr lang="es-AR" sz="2400" dirty="0" err="1">
                <a:solidFill>
                  <a:srgbClr val="274DE7"/>
                </a:solidFill>
                <a:latin typeface="Consolas" panose="020B0609020204030204" pitchFamily="49" charset="0"/>
              </a:rPr>
              <a:t>retlw</a:t>
            </a:r>
            <a:r>
              <a:rPr lang="es-AR" sz="2400" dirty="0">
                <a:solidFill>
                  <a:srgbClr val="274DE7"/>
                </a:solidFill>
                <a:latin typeface="Consolas" panose="020B0609020204030204" pitchFamily="49" charset="0"/>
              </a:rPr>
              <a:t> 	b'11011110</a:t>
            </a:r>
            <a:r>
              <a:rPr lang="es-AR" sz="2400" dirty="0" smtClean="0">
                <a:solidFill>
                  <a:srgbClr val="274DE7"/>
                </a:solidFill>
                <a:latin typeface="Consolas" panose="020B0609020204030204" pitchFamily="49" charset="0"/>
              </a:rPr>
              <a:t>'</a:t>
            </a:r>
            <a:endParaRPr lang="es-AR" sz="2400" dirty="0">
              <a:latin typeface="Consolas" panose="020B0609020204030204" pitchFamily="49" charset="0"/>
            </a:endParaRPr>
          </a:p>
        </p:txBody>
      </p:sp>
      <p:sp>
        <p:nvSpPr>
          <p:cNvPr id="4" name="Marcador de contenido 2"/>
          <p:cNvSpPr txBox="1">
            <a:spLocks/>
          </p:cNvSpPr>
          <p:nvPr/>
        </p:nvSpPr>
        <p:spPr bwMode="auto">
          <a:xfrm>
            <a:off x="6520741" y="1581709"/>
            <a:ext cx="4833060" cy="50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600"/>
              </a:spcBef>
              <a:spcAft>
                <a:spcPts val="600"/>
              </a:spcAft>
            </a:pPr>
            <a:r>
              <a:rPr lang="es-AR" sz="2000" dirty="0" smtClean="0">
                <a:solidFill>
                  <a:schemeClr val="tx1"/>
                </a:solidFill>
              </a:rPr>
              <a:t>Supongamos que en alguna parte del programa principal estamos utilizando un contador que guarda un valor en w (</a:t>
            </a:r>
            <a:r>
              <a:rPr lang="es-AR" sz="2000" dirty="0" err="1" smtClean="0">
                <a:solidFill>
                  <a:schemeClr val="tx1"/>
                </a:solidFill>
              </a:rPr>
              <a:t>ej</a:t>
            </a:r>
            <a:r>
              <a:rPr lang="es-AR" sz="2000" dirty="0" smtClean="0">
                <a:solidFill>
                  <a:schemeClr val="tx1"/>
                </a:solidFill>
              </a:rPr>
              <a:t>: 2):</a:t>
            </a:r>
            <a:endParaRPr lang="es-AR" sz="2000" dirty="0" smtClean="0">
              <a:solidFill>
                <a:srgbClr val="274DE7"/>
              </a:solidFill>
              <a:latin typeface="Consolas" panose="020B0609020204030204" pitchFamily="49" charset="0"/>
            </a:endParaRPr>
          </a:p>
          <a:p>
            <a:pPr>
              <a:lnSpc>
                <a:spcPct val="120000"/>
              </a:lnSpc>
              <a:spcBef>
                <a:spcPts val="600"/>
              </a:spcBef>
              <a:spcAft>
                <a:spcPts val="600"/>
              </a:spcAft>
            </a:pPr>
            <a:r>
              <a:rPr lang="es-AR" sz="2000" dirty="0" smtClean="0">
                <a:solidFill>
                  <a:srgbClr val="274DE7"/>
                </a:solidFill>
                <a:latin typeface="Consolas" panose="020B0609020204030204" pitchFamily="49" charset="0"/>
              </a:rPr>
              <a:t>inicio				</a:t>
            </a:r>
          </a:p>
          <a:p>
            <a:pPr>
              <a:lnSpc>
                <a:spcPct val="120000"/>
              </a:lnSpc>
              <a:spcBef>
                <a:spcPts val="600"/>
              </a:spcBef>
              <a:spcAft>
                <a:spcPts val="600"/>
              </a:spcAft>
            </a:pPr>
            <a:r>
              <a:rPr lang="es-AR" sz="2000" dirty="0" smtClean="0">
                <a:solidFill>
                  <a:srgbClr val="274DE7"/>
                </a:solidFill>
                <a:latin typeface="Consolas" panose="020B0609020204030204" pitchFamily="49" charset="0"/>
              </a:rPr>
              <a:t>	. . .</a:t>
            </a:r>
          </a:p>
          <a:p>
            <a:pPr>
              <a:lnSpc>
                <a:spcPct val="120000"/>
              </a:lnSpc>
              <a:spcBef>
                <a:spcPts val="600"/>
              </a:spcBef>
              <a:spcAft>
                <a:spcPts val="600"/>
              </a:spcAft>
            </a:pPr>
            <a:r>
              <a:rPr lang="es-AR" sz="2000" dirty="0" smtClean="0">
                <a:solidFill>
                  <a:srgbClr val="274DE7"/>
                </a:solidFill>
                <a:latin typeface="Consolas" panose="020B0609020204030204" pitchFamily="49" charset="0"/>
              </a:rPr>
              <a:t>	</a:t>
            </a:r>
            <a:r>
              <a:rPr lang="es-AR" sz="2000" dirty="0" err="1" smtClean="0">
                <a:solidFill>
                  <a:srgbClr val="274DE7"/>
                </a:solidFill>
                <a:latin typeface="Consolas" panose="020B0609020204030204" pitchFamily="49" charset="0"/>
              </a:rPr>
              <a:t>movf</a:t>
            </a:r>
            <a:r>
              <a:rPr lang="es-AR" sz="2000" dirty="0" smtClean="0">
                <a:solidFill>
                  <a:srgbClr val="274DE7"/>
                </a:solidFill>
                <a:latin typeface="Consolas" panose="020B0609020204030204" pitchFamily="49" charset="0"/>
              </a:rPr>
              <a:t>	</a:t>
            </a:r>
            <a:r>
              <a:rPr lang="es-AR" sz="2000" dirty="0" smtClean="0">
                <a:solidFill>
                  <a:srgbClr val="9E458A"/>
                </a:solidFill>
                <a:latin typeface="Consolas" panose="020B0609020204030204" pitchFamily="49" charset="0"/>
              </a:rPr>
              <a:t>unidad, w</a:t>
            </a:r>
            <a:endParaRPr lang="es-AR" sz="2000" dirty="0" smtClean="0">
              <a:solidFill>
                <a:srgbClr val="274DE7"/>
              </a:solidFill>
              <a:latin typeface="Consolas" panose="020B0609020204030204" pitchFamily="49" charset="0"/>
            </a:endParaRPr>
          </a:p>
          <a:p>
            <a:pPr>
              <a:lnSpc>
                <a:spcPct val="120000"/>
              </a:lnSpc>
              <a:spcBef>
                <a:spcPts val="600"/>
              </a:spcBef>
              <a:spcAft>
                <a:spcPts val="600"/>
              </a:spcAft>
            </a:pPr>
            <a:r>
              <a:rPr lang="es-AR" sz="2000" dirty="0">
                <a:solidFill>
                  <a:srgbClr val="274DE7"/>
                </a:solidFill>
                <a:latin typeface="Consolas" panose="020B0609020204030204" pitchFamily="49" charset="0"/>
              </a:rPr>
              <a:t>	</a:t>
            </a:r>
            <a:r>
              <a:rPr lang="es-AR" sz="2000" dirty="0" smtClean="0">
                <a:solidFill>
                  <a:srgbClr val="274DE7"/>
                </a:solidFill>
                <a:latin typeface="Consolas" panose="020B0609020204030204" pitchFamily="49" charset="0"/>
              </a:rPr>
              <a:t>call 	</a:t>
            </a:r>
            <a:r>
              <a:rPr lang="es-AR" sz="2000" dirty="0" err="1" smtClean="0">
                <a:solidFill>
                  <a:srgbClr val="9E458A"/>
                </a:solidFill>
                <a:latin typeface="Consolas" panose="020B0609020204030204" pitchFamily="49" charset="0"/>
              </a:rPr>
              <a:t>tabla_display</a:t>
            </a:r>
            <a:r>
              <a:rPr lang="es-AR" sz="2000" dirty="0" smtClean="0">
                <a:solidFill>
                  <a:srgbClr val="274DE7"/>
                </a:solidFill>
                <a:latin typeface="Consolas" panose="020B0609020204030204" pitchFamily="49" charset="0"/>
              </a:rPr>
              <a:t>	</a:t>
            </a:r>
          </a:p>
          <a:p>
            <a:pPr>
              <a:lnSpc>
                <a:spcPct val="120000"/>
              </a:lnSpc>
              <a:spcBef>
                <a:spcPts val="600"/>
              </a:spcBef>
              <a:spcAft>
                <a:spcPts val="600"/>
              </a:spcAft>
            </a:pPr>
            <a:r>
              <a:rPr lang="es-AR" sz="2000" dirty="0" smtClean="0">
                <a:solidFill>
                  <a:srgbClr val="274DE7"/>
                </a:solidFill>
                <a:latin typeface="Consolas" panose="020B0609020204030204" pitchFamily="49" charset="0"/>
              </a:rPr>
              <a:t>	movwf 	</a:t>
            </a:r>
            <a:r>
              <a:rPr lang="es-AR" sz="2000" dirty="0" smtClean="0">
                <a:solidFill>
                  <a:srgbClr val="9E458A"/>
                </a:solidFill>
                <a:latin typeface="Consolas" panose="020B0609020204030204" pitchFamily="49" charset="0"/>
              </a:rPr>
              <a:t>PORTB</a:t>
            </a:r>
            <a:endParaRPr lang="es-AR" sz="2000" dirty="0" smtClean="0">
              <a:solidFill>
                <a:srgbClr val="274DE7"/>
              </a:solidFill>
              <a:latin typeface="Consolas" panose="020B0609020204030204" pitchFamily="49" charset="0"/>
            </a:endParaRPr>
          </a:p>
          <a:p>
            <a:pPr>
              <a:lnSpc>
                <a:spcPct val="120000"/>
              </a:lnSpc>
              <a:spcBef>
                <a:spcPts val="600"/>
              </a:spcBef>
              <a:spcAft>
                <a:spcPts val="600"/>
              </a:spcAft>
            </a:pPr>
            <a:r>
              <a:rPr lang="es-AR" sz="2000" dirty="0" smtClean="0">
                <a:solidFill>
                  <a:srgbClr val="274DE7"/>
                </a:solidFill>
                <a:latin typeface="Consolas" panose="020B0609020204030204" pitchFamily="49" charset="0"/>
              </a:rPr>
              <a:t>	. . .</a:t>
            </a:r>
          </a:p>
          <a:p>
            <a:pPr>
              <a:lnSpc>
                <a:spcPct val="120000"/>
              </a:lnSpc>
              <a:spcBef>
                <a:spcPts val="600"/>
              </a:spcBef>
              <a:spcAft>
                <a:spcPts val="600"/>
              </a:spcAft>
            </a:pPr>
            <a:endParaRPr lang="es-AR" sz="20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a:solidFill>
                <a:srgbClr val="274DE7"/>
              </a:solidFill>
              <a:latin typeface="Consolas" panose="020B0609020204030204" pitchFamily="49" charset="0"/>
            </a:endParaRPr>
          </a:p>
          <a:p>
            <a:pPr>
              <a:lnSpc>
                <a:spcPct val="120000"/>
              </a:lnSpc>
              <a:spcBef>
                <a:spcPts val="600"/>
              </a:spcBef>
              <a:spcAft>
                <a:spcPts val="600"/>
              </a:spcAft>
            </a:pPr>
            <a:endParaRPr lang="es-AR" sz="24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a:solidFill>
                <a:srgbClr val="274DE7"/>
              </a:solidFill>
              <a:latin typeface="Consolas" panose="020B0609020204030204" pitchFamily="49" charset="0"/>
            </a:endParaRPr>
          </a:p>
          <a:p>
            <a:pPr>
              <a:lnSpc>
                <a:spcPct val="120000"/>
              </a:lnSpc>
              <a:spcBef>
                <a:spcPts val="600"/>
              </a:spcBef>
              <a:spcAft>
                <a:spcPts val="600"/>
              </a:spcAft>
            </a:pPr>
            <a:endParaRPr lang="es-AR" sz="24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a:solidFill>
                <a:srgbClr val="274DE7"/>
              </a:solidFill>
              <a:latin typeface="Consolas" panose="020B0609020204030204" pitchFamily="49" charset="0"/>
            </a:endParaRPr>
          </a:p>
          <a:p>
            <a:pPr>
              <a:lnSpc>
                <a:spcPct val="120000"/>
              </a:lnSpc>
              <a:spcBef>
                <a:spcPts val="600"/>
              </a:spcBef>
              <a:spcAft>
                <a:spcPts val="600"/>
              </a:spcAft>
            </a:pPr>
            <a:endParaRPr lang="es-AR" sz="2400" dirty="0">
              <a:solidFill>
                <a:srgbClr val="274DE7"/>
              </a:solidFill>
              <a:latin typeface="Consolas" panose="020B0609020204030204" pitchFamily="49" charset="0"/>
            </a:endParaRPr>
          </a:p>
          <a:p>
            <a:pPr>
              <a:lnSpc>
                <a:spcPct val="120000"/>
              </a:lnSpc>
              <a:spcBef>
                <a:spcPts val="600"/>
              </a:spcBef>
              <a:spcAft>
                <a:spcPts val="600"/>
              </a:spcAft>
            </a:pPr>
            <a:endParaRPr lang="es-AR" sz="24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a:solidFill>
                <a:srgbClr val="274DE7"/>
              </a:solidFill>
              <a:latin typeface="Consolas" panose="020B0609020204030204" pitchFamily="49" charset="0"/>
            </a:endParaRPr>
          </a:p>
          <a:p>
            <a:pPr>
              <a:lnSpc>
                <a:spcPct val="120000"/>
              </a:lnSpc>
              <a:spcBef>
                <a:spcPts val="600"/>
              </a:spcBef>
              <a:spcAft>
                <a:spcPts val="600"/>
              </a:spcAft>
            </a:pPr>
            <a:endParaRPr lang="es-AR" sz="2400" dirty="0" smtClean="0">
              <a:solidFill>
                <a:srgbClr val="274DE7"/>
              </a:solidFill>
              <a:latin typeface="Consolas" panose="020B0609020204030204" pitchFamily="49" charset="0"/>
            </a:endParaRPr>
          </a:p>
          <a:p>
            <a:pPr>
              <a:lnSpc>
                <a:spcPct val="120000"/>
              </a:lnSpc>
              <a:spcBef>
                <a:spcPts val="600"/>
              </a:spcBef>
              <a:spcAft>
                <a:spcPts val="600"/>
              </a:spcAft>
            </a:pPr>
            <a:endParaRPr lang="es-AR" sz="2400" dirty="0">
              <a:latin typeface="Consolas" panose="020B0609020204030204" pitchFamily="49" charset="0"/>
            </a:endParaRPr>
          </a:p>
        </p:txBody>
      </p:sp>
      <p:sp>
        <p:nvSpPr>
          <p:cNvPr id="3" name="Llamada con línea 1 2"/>
          <p:cNvSpPr/>
          <p:nvPr/>
        </p:nvSpPr>
        <p:spPr>
          <a:xfrm>
            <a:off x="10143965" y="3449738"/>
            <a:ext cx="1397410" cy="550763"/>
          </a:xfrm>
          <a:prstGeom prst="borderCallout1">
            <a:avLst>
              <a:gd name="adj1" fmla="val 104163"/>
              <a:gd name="adj2" fmla="val 29512"/>
              <a:gd name="adj3" fmla="val 183171"/>
              <a:gd name="adj4" fmla="val -30285"/>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ln w="0"/>
                <a:solidFill>
                  <a:schemeClr val="tx1"/>
                </a:solidFill>
                <a:effectLst>
                  <a:outerShdw blurRad="38100" dist="19050" dir="2700000" algn="tl" rotWithShape="0">
                    <a:schemeClr val="dk1">
                      <a:alpha val="40000"/>
                    </a:schemeClr>
                  </a:outerShdw>
                </a:effectLst>
              </a:rPr>
              <a:t>w=2 (00000010)</a:t>
            </a:r>
            <a:endParaRPr lang="es-AR" dirty="0">
              <a:ln w="0"/>
              <a:solidFill>
                <a:schemeClr val="tx1"/>
              </a:solidFill>
              <a:effectLst>
                <a:outerShdw blurRad="38100" dist="19050" dir="2700000" algn="tl" rotWithShape="0">
                  <a:schemeClr val="dk1">
                    <a:alpha val="40000"/>
                  </a:schemeClr>
                </a:outerShdw>
              </a:effectLst>
            </a:endParaRPr>
          </a:p>
        </p:txBody>
      </p:sp>
      <p:cxnSp>
        <p:nvCxnSpPr>
          <p:cNvPr id="6" name="Conector curvado 5"/>
          <p:cNvCxnSpPr/>
          <p:nvPr/>
        </p:nvCxnSpPr>
        <p:spPr>
          <a:xfrm rot="10800000">
            <a:off x="2716306" y="1748121"/>
            <a:ext cx="4679576" cy="3092821"/>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Llamada con línea 1 8"/>
          <p:cNvSpPr/>
          <p:nvPr/>
        </p:nvSpPr>
        <p:spPr>
          <a:xfrm>
            <a:off x="61187" y="2043953"/>
            <a:ext cx="1122154" cy="448237"/>
          </a:xfrm>
          <a:prstGeom prst="borderCallout1">
            <a:avLst>
              <a:gd name="adj1" fmla="val 57774"/>
              <a:gd name="adj2" fmla="val 107457"/>
              <a:gd name="adj3" fmla="val 35622"/>
              <a:gd name="adj4" fmla="val 133972"/>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dirty="0" smtClean="0">
                <a:ln w="0"/>
                <a:solidFill>
                  <a:schemeClr val="tx1"/>
                </a:solidFill>
                <a:effectLst>
                  <a:outerShdw blurRad="38100" dist="19050" dir="2700000" algn="tl" rotWithShape="0">
                    <a:schemeClr val="dk1">
                      <a:alpha val="40000"/>
                    </a:schemeClr>
                  </a:outerShdw>
                </a:effectLst>
              </a:rPr>
              <a:t>PCL=PCL+2</a:t>
            </a:r>
            <a:endParaRPr lang="es-AR" sz="1600" dirty="0"/>
          </a:p>
        </p:txBody>
      </p:sp>
      <p:sp>
        <p:nvSpPr>
          <p:cNvPr id="28" name="Rectángulo 27"/>
          <p:cNvSpPr/>
          <p:nvPr/>
        </p:nvSpPr>
        <p:spPr>
          <a:xfrm>
            <a:off x="1371600" y="3227294"/>
            <a:ext cx="2608729" cy="3630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Llamada con línea 1 28"/>
          <p:cNvSpPr/>
          <p:nvPr/>
        </p:nvSpPr>
        <p:spPr>
          <a:xfrm>
            <a:off x="5208323" y="5449325"/>
            <a:ext cx="1541587" cy="382870"/>
          </a:xfrm>
          <a:prstGeom prst="borderCallout1">
            <a:avLst>
              <a:gd name="adj1" fmla="val 57774"/>
              <a:gd name="adj2" fmla="val 107457"/>
              <a:gd name="adj3" fmla="val -81744"/>
              <a:gd name="adj4" fmla="val 152210"/>
            </a:avLst>
          </a:prstGeom>
          <a:ln>
            <a:solidFill>
              <a:srgbClr val="D2472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ln w="0"/>
                <a:solidFill>
                  <a:schemeClr val="tx1"/>
                </a:solidFill>
                <a:effectLst>
                  <a:outerShdw blurRad="38100" dist="19050" dir="2700000" algn="tl" rotWithShape="0">
                    <a:schemeClr val="dk1">
                      <a:alpha val="40000"/>
                    </a:schemeClr>
                  </a:outerShdw>
                </a:effectLst>
              </a:rPr>
              <a:t>w=10110110</a:t>
            </a:r>
            <a:endParaRPr lang="es-AR" dirty="0">
              <a:ln w="0"/>
              <a:solidFill>
                <a:schemeClr val="tx1"/>
              </a:solidFill>
              <a:effectLst>
                <a:outerShdw blurRad="38100" dist="19050" dir="2700000" algn="tl" rotWithShape="0">
                  <a:schemeClr val="dk1">
                    <a:alpha val="40000"/>
                  </a:schemeClr>
                </a:outerShdw>
              </a:effectLst>
            </a:endParaRPr>
          </a:p>
        </p:txBody>
      </p:sp>
      <p:cxnSp>
        <p:nvCxnSpPr>
          <p:cNvPr id="31" name="Conector curvado 30"/>
          <p:cNvCxnSpPr>
            <a:stCxn id="28" idx="3"/>
          </p:cNvCxnSpPr>
          <p:nvPr/>
        </p:nvCxnSpPr>
        <p:spPr>
          <a:xfrm>
            <a:off x="3980329" y="3408830"/>
            <a:ext cx="3415553" cy="1660708"/>
          </a:xfrm>
          <a:prstGeom prst="curvedConnector3">
            <a:avLst>
              <a:gd name="adj1" fmla="val 28346"/>
            </a:avLst>
          </a:prstGeom>
          <a:ln w="28575">
            <a:solidFill>
              <a:srgbClr val="D247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55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9"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Apuntes recomendados</a:t>
            </a:r>
            <a:endParaRPr lang="es-AR" dirty="0"/>
          </a:p>
        </p:txBody>
      </p:sp>
      <p:sp>
        <p:nvSpPr>
          <p:cNvPr id="6" name="Marcador de contenido 2"/>
          <p:cNvSpPr txBox="1">
            <a:spLocks/>
          </p:cNvSpPr>
          <p:nvPr/>
        </p:nvSpPr>
        <p:spPr bwMode="auto">
          <a:xfrm>
            <a:off x="415975" y="1723262"/>
            <a:ext cx="11126284" cy="4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eaLnBrk="1" fontAlgn="auto" hangingPunct="1">
              <a:buClr>
                <a:srgbClr val="D24726"/>
              </a:buClr>
              <a:buSzPct val="150000"/>
              <a:defRPr/>
            </a:pPr>
            <a:r>
              <a:rPr lang="es-AR" sz="2400" dirty="0" smtClean="0">
                <a:solidFill>
                  <a:schemeClr val="tx1"/>
                </a:solidFill>
              </a:rPr>
              <a:t>De la página de la asignatura los siguientes materiales desarrollan las temáticas vistas en esta presentación</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01 Arquitectura de Microcontroladores 2016.pptx</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01 El lenguaje ensamblador del PIC16F84A.pdf</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04 Las interrupciones.pdf</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05 Técnicas de programación.pdf</a:t>
            </a: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a:p>
            <a:pPr marL="342900" indent="-342900" eaLnBrk="1" fontAlgn="auto" hangingPunct="1">
              <a:buClr>
                <a:srgbClr val="D24726"/>
              </a:buClr>
              <a:buSzPct val="150000"/>
              <a:buFont typeface="Arial" panose="020B0604020202020204" pitchFamily="34" charset="0"/>
              <a:buChar char="•"/>
              <a:defRPr/>
            </a:pPr>
            <a:endParaRPr lang="es-AR" sz="2400" dirty="0">
              <a:solidFill>
                <a:schemeClr val="tx1"/>
              </a:solidFill>
            </a:endParaRPr>
          </a:p>
        </p:txBody>
      </p:sp>
    </p:spTree>
    <p:extLst>
      <p:ext uri="{BB962C8B-B14F-4D97-AF65-F5344CB8AC3E}">
        <p14:creationId xmlns:p14="http://schemas.microsoft.com/office/powerpoint/2010/main" val="411901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eaLnBrk="1" hangingPunct="1"/>
            <a:r>
              <a:rPr lang="es-AR" altLang="es-AR" dirty="0" smtClean="0"/>
              <a:t>Descripción de la consigna</a:t>
            </a:r>
          </a:p>
        </p:txBody>
      </p:sp>
      <p:sp>
        <p:nvSpPr>
          <p:cNvPr id="3" name="Marcador de contenido 2"/>
          <p:cNvSpPr>
            <a:spLocks noGrp="1"/>
          </p:cNvSpPr>
          <p:nvPr>
            <p:ph idx="1"/>
          </p:nvPr>
        </p:nvSpPr>
        <p:spPr>
          <a:xfrm>
            <a:off x="985838" y="1670050"/>
            <a:ext cx="9959975" cy="4488703"/>
          </a:xfrm>
        </p:spPr>
        <p:txBody>
          <a:bodyPr rtlCol="0">
            <a:noAutofit/>
          </a:bodyPr>
          <a:lstStyle/>
          <a:p>
            <a:pPr eaLnBrk="1" fontAlgn="auto" hangingPunct="1">
              <a:buClr>
                <a:srgbClr val="D24726"/>
              </a:buClr>
              <a:buSzPct val="150000"/>
              <a:defRPr/>
            </a:pPr>
            <a:r>
              <a:rPr lang="es-AR" sz="2000" dirty="0" smtClean="0">
                <a:solidFill>
                  <a:schemeClr val="tx1"/>
                </a:solidFill>
              </a:rPr>
              <a:t>El primer trabajo práctico de programación se divide en tres ejercicios, cada uno de los cuales contiene subdivisiones. A grandes rasgos, abordan las siguientes temáticas:</a:t>
            </a:r>
          </a:p>
          <a:p>
            <a:pPr marL="285750" indent="-285750" eaLnBrk="1" fontAlgn="auto" hangingPunct="1">
              <a:buClr>
                <a:srgbClr val="D24726"/>
              </a:buClr>
              <a:buSzPct val="150000"/>
              <a:buFont typeface="Arial" panose="020B0604020202020204" pitchFamily="34" charset="0"/>
              <a:buChar char="•"/>
              <a:defRPr/>
            </a:pPr>
            <a:r>
              <a:rPr lang="es-AR" sz="2000" dirty="0" smtClean="0">
                <a:solidFill>
                  <a:schemeClr val="tx1"/>
                </a:solidFill>
              </a:rPr>
              <a:t>EJERCICIO 1: Configuración de puertos - Manejo de </a:t>
            </a:r>
            <a:r>
              <a:rPr lang="es-AR" sz="2000" dirty="0" err="1" smtClean="0">
                <a:solidFill>
                  <a:schemeClr val="tx1"/>
                </a:solidFill>
              </a:rPr>
              <a:t>LEDs</a:t>
            </a:r>
            <a:r>
              <a:rPr lang="es-AR" sz="2000" dirty="0">
                <a:solidFill>
                  <a:schemeClr val="tx1"/>
                </a:solidFill>
              </a:rPr>
              <a:t> </a:t>
            </a:r>
            <a:r>
              <a:rPr lang="es-AR" sz="2000" dirty="0" smtClean="0">
                <a:solidFill>
                  <a:schemeClr val="tx1"/>
                </a:solidFill>
              </a:rPr>
              <a:t>- Demoras sin Timer</a:t>
            </a:r>
          </a:p>
          <a:p>
            <a:pPr marL="285750" indent="-285750" eaLnBrk="1" fontAlgn="auto" hangingPunct="1">
              <a:buClr>
                <a:srgbClr val="D24726"/>
              </a:buClr>
              <a:buSzPct val="150000"/>
              <a:buFont typeface="Arial" panose="020B0604020202020204" pitchFamily="34" charset="0"/>
              <a:buChar char="•"/>
              <a:defRPr/>
            </a:pPr>
            <a:r>
              <a:rPr lang="es-AR" sz="2000" dirty="0" smtClean="0">
                <a:solidFill>
                  <a:schemeClr val="tx1"/>
                </a:solidFill>
              </a:rPr>
              <a:t>EJERCICIO 2: Manejo de pulsadores – Interrupciones + Conceptos del Ejercicio 1</a:t>
            </a:r>
          </a:p>
          <a:p>
            <a:pPr marL="285750" indent="-285750" eaLnBrk="1" fontAlgn="auto" hangingPunct="1">
              <a:buClr>
                <a:srgbClr val="D24726"/>
              </a:buClr>
              <a:buSzPct val="150000"/>
              <a:buFont typeface="Arial" panose="020B0604020202020204" pitchFamily="34" charset="0"/>
              <a:buChar char="•"/>
              <a:defRPr/>
            </a:pPr>
            <a:r>
              <a:rPr lang="es-AR" sz="2000" dirty="0" smtClean="0">
                <a:solidFill>
                  <a:schemeClr val="tx1"/>
                </a:solidFill>
              </a:rPr>
              <a:t>EJERCICIO 3: Manejo de Display – Uso del Timer 0 + Conceptos de los ejercicios anteriores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Entregables</a:t>
            </a:r>
            <a:endParaRPr lang="es-AR" dirty="0"/>
          </a:p>
        </p:txBody>
      </p:sp>
      <p:sp>
        <p:nvSpPr>
          <p:cNvPr id="4" name="Marcador de contenido 2"/>
          <p:cNvSpPr>
            <a:spLocks noGrp="1"/>
          </p:cNvSpPr>
          <p:nvPr>
            <p:ph idx="1"/>
          </p:nvPr>
        </p:nvSpPr>
        <p:spPr>
          <a:xfrm>
            <a:off x="985838" y="1670050"/>
            <a:ext cx="9959975" cy="4488703"/>
          </a:xfrm>
        </p:spPr>
        <p:txBody>
          <a:bodyPr rtlCol="0">
            <a:normAutofit/>
          </a:bodyPr>
          <a:lstStyle/>
          <a:p>
            <a:pPr eaLnBrk="1" fontAlgn="auto" hangingPunct="1">
              <a:buClr>
                <a:srgbClr val="D24726"/>
              </a:buClr>
              <a:buSzPct val="150000"/>
              <a:defRPr/>
            </a:pPr>
            <a:r>
              <a:rPr lang="es-AR" sz="2400" dirty="0" smtClean="0">
                <a:solidFill>
                  <a:schemeClr val="tx1"/>
                </a:solidFill>
              </a:rPr>
              <a:t>Ejercicio 3-c completo a tr</a:t>
            </a:r>
            <a:r>
              <a:rPr lang="es-AR" sz="2400" dirty="0" smtClean="0">
                <a:solidFill>
                  <a:schemeClr val="tx1"/>
                </a:solidFill>
              </a:rPr>
              <a:t>avés del espacio creado en el campus</a:t>
            </a:r>
            <a:r>
              <a:rPr lang="es-AR" sz="2400" dirty="0" smtClean="0">
                <a:solidFill>
                  <a:schemeClr val="tx1"/>
                </a:solidFill>
              </a:rPr>
              <a:t> incluyendo:</a:t>
            </a:r>
            <a:endParaRPr lang="es-AR" sz="2400" dirty="0" smtClean="0">
              <a:solidFill>
                <a:schemeClr val="tx1"/>
              </a:solidFill>
            </a:endParaRP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Diagrama de flujo</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Proyecto completo en MPLAB</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Simulación </a:t>
            </a:r>
            <a:r>
              <a:rPr lang="es-AR" sz="2400" dirty="0" smtClean="0">
                <a:solidFill>
                  <a:schemeClr val="tx1"/>
                </a:solidFill>
              </a:rPr>
              <a:t>en </a:t>
            </a:r>
            <a:r>
              <a:rPr lang="es-AR" sz="2400" dirty="0" err="1" smtClean="0">
                <a:solidFill>
                  <a:schemeClr val="tx1"/>
                </a:solidFill>
              </a:rPr>
              <a:t>Proteus</a:t>
            </a:r>
            <a:r>
              <a:rPr lang="es-AR" sz="2400" smtClean="0">
                <a:solidFill>
                  <a:schemeClr val="tx1"/>
                </a:solidFill>
              </a:rPr>
              <a:t> </a:t>
            </a:r>
            <a:endParaRPr lang="es-AR" sz="2400" smtClean="0">
              <a:solidFill>
                <a:schemeClr val="tx1"/>
              </a:solidFill>
            </a:endParaRPr>
          </a:p>
          <a:p>
            <a:pPr eaLnBrk="1" fontAlgn="auto" hangingPunct="1">
              <a:buClr>
                <a:srgbClr val="D24726"/>
              </a:buClr>
              <a:buSzPct val="150000"/>
              <a:defRPr/>
            </a:pPr>
            <a:endParaRPr lang="es-AR" sz="2400" dirty="0" smtClean="0">
              <a:solidFill>
                <a:schemeClr val="tx1"/>
              </a:solidFill>
            </a:endParaRPr>
          </a:p>
        </p:txBody>
      </p:sp>
    </p:spTree>
    <p:extLst>
      <p:ext uri="{BB962C8B-B14F-4D97-AF65-F5344CB8AC3E}">
        <p14:creationId xmlns:p14="http://schemas.microsoft.com/office/powerpoint/2010/main" val="266178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1: Demoras sin Timer 0</a:t>
            </a:r>
            <a:endParaRPr lang="es-AR" dirty="0"/>
          </a:p>
        </p:txBody>
      </p:sp>
      <p:sp>
        <p:nvSpPr>
          <p:cNvPr id="5" name="Marcador de contenido 4"/>
          <p:cNvSpPr>
            <a:spLocks noGrp="1"/>
          </p:cNvSpPr>
          <p:nvPr>
            <p:ph idx="1"/>
          </p:nvPr>
        </p:nvSpPr>
        <p:spPr>
          <a:xfrm>
            <a:off x="604434" y="1570130"/>
            <a:ext cx="3093507" cy="5059269"/>
          </a:xfrm>
        </p:spPr>
        <p:txBody>
          <a:bodyPr>
            <a:noAutofit/>
          </a:bodyPr>
          <a:lstStyle/>
          <a:p>
            <a:r>
              <a:rPr lang="es-AR" sz="2000" dirty="0">
                <a:solidFill>
                  <a:srgbClr val="9E458A"/>
                </a:solidFill>
                <a:latin typeface="Consolas" panose="020B0609020204030204" pitchFamily="49" charset="0"/>
              </a:rPr>
              <a:t>d</a:t>
            </a:r>
            <a:r>
              <a:rPr lang="es-AR" sz="2000" dirty="0" smtClean="0">
                <a:solidFill>
                  <a:srgbClr val="9E458A"/>
                </a:solidFill>
                <a:latin typeface="Consolas" panose="020B0609020204030204" pitchFamily="49" charset="0"/>
              </a:rPr>
              <a:t>elay_1ms</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movlw</a:t>
            </a:r>
            <a:r>
              <a:rPr lang="es-AR" sz="2000" dirty="0" smtClean="0">
                <a:latin typeface="Consolas" panose="020B0609020204030204" pitchFamily="49" charset="0"/>
              </a:rPr>
              <a:t>	</a:t>
            </a:r>
            <a:r>
              <a:rPr lang="es-AR" sz="2000" dirty="0" smtClean="0">
                <a:solidFill>
                  <a:schemeClr val="accent6"/>
                </a:solidFill>
                <a:latin typeface="Consolas" panose="020B0609020204030204" pitchFamily="49" charset="0"/>
              </a:rPr>
              <a:t>.250</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movwf</a:t>
            </a:r>
            <a:r>
              <a:rPr lang="es-AR" sz="2000" dirty="0">
                <a:latin typeface="Consolas" panose="020B0609020204030204" pitchFamily="49" charset="0"/>
              </a:rPr>
              <a:t>	</a:t>
            </a:r>
            <a:r>
              <a:rPr lang="es-AR" sz="2000" dirty="0">
                <a:solidFill>
                  <a:srgbClr val="9E458A"/>
                </a:solidFill>
                <a:latin typeface="Consolas" panose="020B0609020204030204" pitchFamily="49" charset="0"/>
              </a:rPr>
              <a:t>CONT</a:t>
            </a:r>
          </a:p>
          <a:p>
            <a:r>
              <a:rPr lang="es-AR" sz="2000" dirty="0">
                <a:solidFill>
                  <a:srgbClr val="9E458A"/>
                </a:solidFill>
                <a:latin typeface="Consolas" panose="020B0609020204030204" pitchFamily="49" charset="0"/>
              </a:rPr>
              <a:t>loop</a:t>
            </a:r>
            <a:r>
              <a:rPr lang="es-AR" sz="2000" dirty="0">
                <a:latin typeface="Consolas" panose="020B0609020204030204" pitchFamily="49" charset="0"/>
              </a:rPr>
              <a:t>	</a:t>
            </a:r>
            <a:r>
              <a:rPr lang="es-AR" sz="2000" dirty="0">
                <a:solidFill>
                  <a:srgbClr val="274DE7"/>
                </a:solidFill>
                <a:latin typeface="Consolas" panose="020B0609020204030204" pitchFamily="49" charset="0"/>
              </a:rPr>
              <a:t>nop</a:t>
            </a:r>
            <a:r>
              <a:rPr lang="es-AR" sz="2000" dirty="0" smtClean="0">
                <a:latin typeface="Consolas" panose="020B0609020204030204" pitchFamily="49" charset="0"/>
              </a:rPr>
              <a:t>		</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decfsz</a:t>
            </a:r>
            <a:r>
              <a:rPr lang="es-AR" sz="2000" dirty="0" smtClean="0">
                <a:latin typeface="Consolas" panose="020B0609020204030204" pitchFamily="49" charset="0"/>
              </a:rPr>
              <a:t>	</a:t>
            </a:r>
            <a:r>
              <a:rPr lang="es-AR" sz="2000" dirty="0" smtClean="0">
                <a:solidFill>
                  <a:srgbClr val="9E458A"/>
                </a:solidFill>
                <a:latin typeface="Consolas" panose="020B0609020204030204" pitchFamily="49" charset="0"/>
              </a:rPr>
              <a:t>CONT,f</a:t>
            </a:r>
            <a:endParaRPr lang="es-AR" sz="2000" dirty="0">
              <a:solidFill>
                <a:srgbClr val="9E458A"/>
              </a:solidFill>
              <a:latin typeface="Consolas" panose="020B0609020204030204" pitchFamily="49" charset="0"/>
            </a:endParaRP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goto</a:t>
            </a:r>
            <a:r>
              <a:rPr lang="es-AR" sz="2000" dirty="0" smtClean="0">
                <a:latin typeface="Consolas" panose="020B0609020204030204" pitchFamily="49" charset="0"/>
              </a:rPr>
              <a:t>	</a:t>
            </a:r>
            <a:r>
              <a:rPr lang="es-AR" sz="2000" dirty="0">
                <a:solidFill>
                  <a:srgbClr val="9E458A"/>
                </a:solidFill>
                <a:latin typeface="Consolas" panose="020B0609020204030204" pitchFamily="49" charset="0"/>
              </a:rPr>
              <a:t>loop</a:t>
            </a:r>
            <a:r>
              <a:rPr lang="es-AR" sz="2000" dirty="0" smtClean="0">
                <a:latin typeface="Consolas" panose="020B0609020204030204" pitchFamily="49" charset="0"/>
              </a:rPr>
              <a:t>	</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return</a:t>
            </a:r>
          </a:p>
        </p:txBody>
      </p:sp>
      <p:sp>
        <p:nvSpPr>
          <p:cNvPr id="7" name="Marcador de contenido 2"/>
          <p:cNvSpPr txBox="1">
            <a:spLocks/>
          </p:cNvSpPr>
          <p:nvPr/>
        </p:nvSpPr>
        <p:spPr bwMode="auto">
          <a:xfrm>
            <a:off x="5557838" y="1570130"/>
            <a:ext cx="6315915" cy="448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7500" lnSpcReduction="20000"/>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buClr>
                <a:srgbClr val="D24726"/>
              </a:buClr>
              <a:buSzPct val="150000"/>
              <a:defRPr/>
            </a:pPr>
            <a:r>
              <a:rPr lang="es-AR" sz="2400" dirty="0" smtClean="0">
                <a:solidFill>
                  <a:schemeClr val="tx1"/>
                </a:solidFill>
              </a:rPr>
              <a:t>¿Cómo se calcula?</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Se considera que cada ciclo de máquina es de 1 microsegundo.</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Se busca en la hoja de datos cuántos ciclos dura cada instrucción.</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Se hace la cuenta considerando cuántas veces voy a ejecutar cada instrucción.</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En este caso aproximadamente nos da 1000 microsegundos, o 1 milisegundo</a:t>
            </a:r>
          </a:p>
        </p:txBody>
      </p:sp>
      <mc:AlternateContent xmlns:mc="http://schemas.openxmlformats.org/markup-compatibility/2006" xmlns:a14="http://schemas.microsoft.com/office/drawing/2010/main">
        <mc:Choice Requires="a14">
          <p:sp>
            <p:nvSpPr>
              <p:cNvPr id="8" name="Marcador de contenido 2"/>
              <p:cNvSpPr txBox="1">
                <a:spLocks/>
              </p:cNvSpPr>
              <p:nvPr/>
            </p:nvSpPr>
            <p:spPr bwMode="auto">
              <a:xfrm>
                <a:off x="3039037" y="3470647"/>
                <a:ext cx="1859897" cy="31587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r" eaLnBrk="1" fontAlgn="auto" hangingPunct="1">
                  <a:buClr>
                    <a:srgbClr val="D24726"/>
                  </a:buClr>
                  <a:buSzPct val="150000"/>
                  <a:defRPr/>
                </a:pPr>
                <a:r>
                  <a:rPr lang="es-AR" sz="2400" dirty="0" smtClean="0">
                    <a:solidFill>
                      <a:schemeClr val="tx1"/>
                    </a:solidFill>
                  </a:rPr>
                  <a:t>1 ciclo</a:t>
                </a:r>
              </a:p>
              <a:p>
                <a:pPr algn="r" eaLnBrk="1" fontAlgn="auto" hangingPunct="1">
                  <a:buClr>
                    <a:srgbClr val="D24726"/>
                  </a:buClr>
                  <a:buSzPct val="150000"/>
                  <a:defRPr/>
                </a:pPr>
                <a:r>
                  <a:rPr lang="es-AR" sz="2400" dirty="0" smtClean="0">
                    <a:solidFill>
                      <a:schemeClr val="tx1"/>
                    </a:solidFill>
                  </a:rPr>
                  <a:t>1 ciclo</a:t>
                </a:r>
              </a:p>
              <a:p>
                <a:pPr algn="r" eaLnBrk="1" fontAlgn="auto" hangingPunct="1">
                  <a:buClr>
                    <a:srgbClr val="D24726"/>
                  </a:buClr>
                  <a:buSzPct val="150000"/>
                  <a:defRPr/>
                </a:pPr>
                <a:r>
                  <a:rPr lang="es-AR" sz="2400" dirty="0">
                    <a:solidFill>
                      <a:schemeClr val="tx1"/>
                    </a:solidFill>
                  </a:rPr>
                  <a:t>2</a:t>
                </a:r>
                <a:r>
                  <a:rPr lang="es-AR" sz="2400" dirty="0" smtClean="0">
                    <a:solidFill>
                      <a:schemeClr val="tx1"/>
                    </a:solidFill>
                  </a:rPr>
                  <a:t> ciclos</a:t>
                </a:r>
              </a:p>
              <a:p>
                <a:pPr algn="r" eaLnBrk="1" fontAlgn="auto" hangingPunct="1">
                  <a:buClr>
                    <a:srgbClr val="D24726"/>
                  </a:buClr>
                  <a:buSzPct val="150000"/>
                  <a:defRPr/>
                </a:pPr>
                <a:r>
                  <a:rPr lang="es-AR" sz="2400" dirty="0" smtClean="0">
                    <a:solidFill>
                      <a:schemeClr val="tx1"/>
                    </a:solidFill>
                  </a:rPr>
                  <a:t>4 </a:t>
                </a:r>
                <a14:m>
                  <m:oMath xmlns:m="http://schemas.openxmlformats.org/officeDocument/2006/math">
                    <m:r>
                      <a:rPr lang="es-AR" sz="2400" i="1" smtClean="0">
                        <a:solidFill>
                          <a:schemeClr val="tx1"/>
                        </a:solidFill>
                        <a:latin typeface="Cambria Math" panose="02040503050406030204" pitchFamily="18" charset="0"/>
                        <a:ea typeface="Cambria Math" panose="02040503050406030204" pitchFamily="18" charset="0"/>
                      </a:rPr>
                      <m:t>𝜇</m:t>
                    </m:r>
                    <m:r>
                      <a:rPr lang="es-AR" sz="2400" i="1" smtClean="0">
                        <a:solidFill>
                          <a:schemeClr val="tx1"/>
                        </a:solidFill>
                        <a:latin typeface="Cambria Math" panose="02040503050406030204" pitchFamily="18" charset="0"/>
                        <a:ea typeface="Cambria Math" panose="02040503050406030204" pitchFamily="18" charset="0"/>
                      </a:rPr>
                      <m:t>𝑠</m:t>
                    </m:r>
                  </m:oMath>
                </a14:m>
                <a:r>
                  <a:rPr lang="es-AR" sz="2400" dirty="0" smtClean="0">
                    <a:solidFill>
                      <a:schemeClr val="tx1"/>
                    </a:solidFill>
                  </a:rPr>
                  <a:t> x 250</a:t>
                </a:r>
              </a:p>
            </p:txBody>
          </p:sp>
        </mc:Choice>
        <mc:Fallback xmlns="">
          <p:sp>
            <p:nvSpPr>
              <p:cNvPr id="8" name="Marcador de contenido 2"/>
              <p:cNvSpPr txBox="1">
                <a:spLocks noRot="1" noChangeAspect="1" noMove="1" noResize="1" noEditPoints="1" noAdjustHandles="1" noChangeArrowheads="1" noChangeShapeType="1" noTextEdit="1"/>
              </p:cNvSpPr>
              <p:nvPr/>
            </p:nvSpPr>
            <p:spPr bwMode="auto">
              <a:xfrm>
                <a:off x="3039037" y="3470647"/>
                <a:ext cx="1859897" cy="3158752"/>
              </a:xfrm>
              <a:prstGeom prst="rect">
                <a:avLst/>
              </a:prstGeom>
              <a:blipFill rotWithShape="0">
                <a:blip r:embed="rId2"/>
                <a:stretch>
                  <a:fillRect r="-49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noFill/>
                  </a:rPr>
                  <a:t> </a:t>
                </a:r>
              </a:p>
            </p:txBody>
          </p:sp>
        </mc:Fallback>
      </mc:AlternateContent>
      <p:cxnSp>
        <p:nvCxnSpPr>
          <p:cNvPr id="14" name="Conector recto 13"/>
          <p:cNvCxnSpPr/>
          <p:nvPr/>
        </p:nvCxnSpPr>
        <p:spPr>
          <a:xfrm>
            <a:off x="3402106" y="5809129"/>
            <a:ext cx="14791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32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1: Demoras sin Timer 0</a:t>
            </a:r>
            <a:endParaRPr lang="es-AR" dirty="0"/>
          </a:p>
        </p:txBody>
      </p:sp>
      <p:sp>
        <p:nvSpPr>
          <p:cNvPr id="5" name="Marcador de contenido 4"/>
          <p:cNvSpPr>
            <a:spLocks noGrp="1"/>
          </p:cNvSpPr>
          <p:nvPr>
            <p:ph idx="1"/>
          </p:nvPr>
        </p:nvSpPr>
        <p:spPr>
          <a:xfrm>
            <a:off x="6920350" y="1556683"/>
            <a:ext cx="4993744" cy="5059269"/>
          </a:xfrm>
        </p:spPr>
        <p:txBody>
          <a:bodyPr>
            <a:noAutofit/>
          </a:bodyPr>
          <a:lstStyle/>
          <a:p>
            <a:r>
              <a:rPr lang="es-AR" sz="2000" dirty="0" smtClean="0">
                <a:solidFill>
                  <a:srgbClr val="9E458A"/>
                </a:solidFill>
                <a:latin typeface="Consolas" panose="020B0609020204030204" pitchFamily="49" charset="0"/>
              </a:rPr>
              <a:t>delay_250ms</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movlw</a:t>
            </a:r>
            <a:r>
              <a:rPr lang="es-AR" sz="2000" dirty="0" smtClean="0">
                <a:latin typeface="Consolas" panose="020B0609020204030204" pitchFamily="49" charset="0"/>
              </a:rPr>
              <a:t>	</a:t>
            </a:r>
            <a:r>
              <a:rPr lang="es-AR" sz="2000" dirty="0" smtClean="0">
                <a:solidFill>
                  <a:schemeClr val="accent6"/>
                </a:solidFill>
                <a:latin typeface="Consolas" panose="020B0609020204030204" pitchFamily="49" charset="0"/>
              </a:rPr>
              <a:t>.250</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movwf</a:t>
            </a:r>
            <a:r>
              <a:rPr lang="es-AR" sz="2000" dirty="0">
                <a:latin typeface="Consolas" panose="020B0609020204030204" pitchFamily="49" charset="0"/>
              </a:rPr>
              <a:t>	</a:t>
            </a:r>
            <a:r>
              <a:rPr lang="es-AR" sz="2000" dirty="0" smtClean="0">
                <a:solidFill>
                  <a:srgbClr val="9E458A"/>
                </a:solidFill>
                <a:latin typeface="Consolas" panose="020B0609020204030204" pitchFamily="49" charset="0"/>
              </a:rPr>
              <a:t>CONT2</a:t>
            </a:r>
            <a:endParaRPr lang="es-AR" sz="2000" dirty="0">
              <a:solidFill>
                <a:srgbClr val="9E458A"/>
              </a:solidFill>
              <a:latin typeface="Consolas" panose="020B0609020204030204" pitchFamily="49" charset="0"/>
            </a:endParaRPr>
          </a:p>
          <a:p>
            <a:r>
              <a:rPr lang="es-AR" sz="2000" dirty="0">
                <a:solidFill>
                  <a:srgbClr val="9E458A"/>
                </a:solidFill>
                <a:latin typeface="Consolas" panose="020B0609020204030204" pitchFamily="49" charset="0"/>
              </a:rPr>
              <a:t>loop</a:t>
            </a:r>
            <a:r>
              <a:rPr lang="es-AR" sz="2000" dirty="0">
                <a:latin typeface="Consolas" panose="020B0609020204030204" pitchFamily="49" charset="0"/>
              </a:rPr>
              <a:t>	</a:t>
            </a:r>
            <a:r>
              <a:rPr lang="es-AR" sz="2000" dirty="0" smtClean="0">
                <a:solidFill>
                  <a:srgbClr val="274DE7"/>
                </a:solidFill>
                <a:latin typeface="Consolas" panose="020B0609020204030204" pitchFamily="49" charset="0"/>
              </a:rPr>
              <a:t>CALL	</a:t>
            </a:r>
            <a:r>
              <a:rPr lang="es-AR" sz="2000" dirty="0">
                <a:solidFill>
                  <a:srgbClr val="9E458A"/>
                </a:solidFill>
                <a:latin typeface="Consolas" panose="020B0609020204030204" pitchFamily="49" charset="0"/>
              </a:rPr>
              <a:t>delay_1ms</a:t>
            </a:r>
            <a:r>
              <a:rPr lang="es-AR" sz="2000" dirty="0" smtClean="0">
                <a:latin typeface="Consolas" panose="020B0609020204030204" pitchFamily="49" charset="0"/>
              </a:rPr>
              <a:t>	</a:t>
            </a: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decfsz</a:t>
            </a:r>
            <a:r>
              <a:rPr lang="es-AR" sz="2000" dirty="0" smtClean="0">
                <a:latin typeface="Consolas" panose="020B0609020204030204" pitchFamily="49" charset="0"/>
              </a:rPr>
              <a:t>	</a:t>
            </a:r>
            <a:r>
              <a:rPr lang="es-AR" sz="2000" dirty="0" smtClean="0">
                <a:solidFill>
                  <a:srgbClr val="9E458A"/>
                </a:solidFill>
                <a:latin typeface="Consolas" panose="020B0609020204030204" pitchFamily="49" charset="0"/>
              </a:rPr>
              <a:t>CONT,f</a:t>
            </a: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goto</a:t>
            </a:r>
            <a:r>
              <a:rPr lang="es-AR" sz="2000" dirty="0" smtClean="0">
                <a:latin typeface="Consolas" panose="020B0609020204030204" pitchFamily="49" charset="0"/>
              </a:rPr>
              <a:t>	</a:t>
            </a:r>
            <a:r>
              <a:rPr lang="es-AR" sz="2000" dirty="0">
                <a:solidFill>
                  <a:srgbClr val="9E458A"/>
                </a:solidFill>
                <a:latin typeface="Consolas" panose="020B0609020204030204" pitchFamily="49" charset="0"/>
              </a:rPr>
              <a:t>loop</a:t>
            </a:r>
            <a:r>
              <a:rPr lang="es-AR" sz="2000" dirty="0" smtClean="0">
                <a:latin typeface="Consolas" panose="020B0609020204030204" pitchFamily="49" charset="0"/>
              </a:rPr>
              <a:t>	</a:t>
            </a: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return</a:t>
            </a:r>
            <a:endParaRPr lang="es-AR" sz="2000" dirty="0">
              <a:solidFill>
                <a:srgbClr val="274DE7"/>
              </a:solidFill>
              <a:latin typeface="Consolas" panose="020B0609020204030204" pitchFamily="49" charset="0"/>
            </a:endParaRPr>
          </a:p>
        </p:txBody>
      </p:sp>
      <p:sp>
        <p:nvSpPr>
          <p:cNvPr id="7" name="Marcador de contenido 2"/>
          <p:cNvSpPr txBox="1">
            <a:spLocks/>
          </p:cNvSpPr>
          <p:nvPr/>
        </p:nvSpPr>
        <p:spPr bwMode="auto">
          <a:xfrm>
            <a:off x="604434" y="1841965"/>
            <a:ext cx="6315915" cy="448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7500" lnSpcReduction="20000"/>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eaLnBrk="1" fontAlgn="auto" hangingPunct="1">
              <a:buClr>
                <a:srgbClr val="D24726"/>
              </a:buClr>
              <a:buSzPct val="150000"/>
              <a:defRPr/>
            </a:pPr>
            <a:r>
              <a:rPr lang="es-AR" sz="2400" dirty="0" smtClean="0">
                <a:solidFill>
                  <a:schemeClr val="tx1"/>
                </a:solidFill>
              </a:rPr>
              <a:t>¿Cómo incrementamos ese tiempo?</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Se deben anidar contadores. </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Así, el tiempo de demora final es la multiplicación de la demoras de los contadores anidados</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En el ejemplo se cuentan aproximadamente 250 milisegundos, ya que se llama 250 a la demora de 1 milisegundo.</a:t>
            </a:r>
          </a:p>
          <a:p>
            <a:pPr marL="285750" indent="-285750" eaLnBrk="1" fontAlgn="auto" hangingPunct="1">
              <a:buClr>
                <a:srgbClr val="D24726"/>
              </a:buClr>
              <a:buSzPct val="150000"/>
              <a:buFont typeface="Arial" panose="020B0604020202020204" pitchFamily="34" charset="0"/>
              <a:buChar char="•"/>
              <a:defRPr/>
            </a:pPr>
            <a:r>
              <a:rPr lang="es-AR" sz="2400" dirty="0" smtClean="0">
                <a:solidFill>
                  <a:schemeClr val="tx1"/>
                </a:solidFill>
              </a:rPr>
              <a:t>Sólo se recomienda usar CALL y llamadas a subrutinas en caso de que no se usen demasiados contadores.</a:t>
            </a:r>
          </a:p>
        </p:txBody>
      </p:sp>
    </p:spTree>
    <p:extLst>
      <p:ext uri="{BB962C8B-B14F-4D97-AF65-F5344CB8AC3E}">
        <p14:creationId xmlns:p14="http://schemas.microsoft.com/office/powerpoint/2010/main" val="3148438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pic>
        <p:nvPicPr>
          <p:cNvPr id="6" name="Imagen 5"/>
          <p:cNvPicPr>
            <a:picLocks noChangeAspect="1"/>
          </p:cNvPicPr>
          <p:nvPr/>
        </p:nvPicPr>
        <p:blipFill>
          <a:blip r:embed="rId2"/>
          <a:stretch>
            <a:fillRect/>
          </a:stretch>
        </p:blipFill>
        <p:spPr>
          <a:xfrm>
            <a:off x="6696636" y="1328035"/>
            <a:ext cx="2319215" cy="5303905"/>
          </a:xfrm>
          <a:prstGeom prst="rect">
            <a:avLst/>
          </a:prstGeom>
        </p:spPr>
      </p:pic>
      <p:pic>
        <p:nvPicPr>
          <p:cNvPr id="3" name="Imagen 2"/>
          <p:cNvPicPr>
            <a:picLocks noChangeAspect="1"/>
          </p:cNvPicPr>
          <p:nvPr/>
        </p:nvPicPr>
        <p:blipFill>
          <a:blip r:embed="rId3"/>
          <a:stretch>
            <a:fillRect/>
          </a:stretch>
        </p:blipFill>
        <p:spPr>
          <a:xfrm>
            <a:off x="604434" y="2040191"/>
            <a:ext cx="5890495" cy="3610655"/>
          </a:xfrm>
          <a:prstGeom prst="rect">
            <a:avLst/>
          </a:prstGeom>
        </p:spPr>
      </p:pic>
      <p:sp>
        <p:nvSpPr>
          <p:cNvPr id="7" name="Llamada rectangular redondeada 6"/>
          <p:cNvSpPr/>
          <p:nvPr/>
        </p:nvSpPr>
        <p:spPr>
          <a:xfrm>
            <a:off x="9311687" y="1909483"/>
            <a:ext cx="2588960" cy="2833568"/>
          </a:xfrm>
          <a:prstGeom prst="wedgeRoundRectCallout">
            <a:avLst>
              <a:gd name="adj1" fmla="val -63726"/>
              <a:gd name="adj2" fmla="val -204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En este ejercicio se utilizarán los pull-ups internos del PIC. Para activarlos se debe usar la instrucción: </a:t>
            </a:r>
          </a:p>
          <a:p>
            <a:pPr algn="ctr"/>
            <a:r>
              <a:rPr lang="es-AR" dirty="0" err="1">
                <a:solidFill>
                  <a:srgbClr val="274DE7"/>
                </a:solidFill>
                <a:latin typeface="Consolas" panose="020B0609020204030204" pitchFamily="49" charset="0"/>
              </a:rPr>
              <a:t>b</a:t>
            </a:r>
            <a:r>
              <a:rPr lang="es-AR" dirty="0" err="1" smtClean="0">
                <a:solidFill>
                  <a:srgbClr val="274DE7"/>
                </a:solidFill>
                <a:latin typeface="Consolas" panose="020B0609020204030204" pitchFamily="49" charset="0"/>
              </a:rPr>
              <a:t>cf</a:t>
            </a:r>
            <a:r>
              <a:rPr lang="es-AR" dirty="0" smtClean="0">
                <a:solidFill>
                  <a:srgbClr val="274DE7"/>
                </a:solidFill>
                <a:latin typeface="Consolas" panose="020B0609020204030204" pitchFamily="49" charset="0"/>
              </a:rPr>
              <a:t> </a:t>
            </a:r>
            <a:r>
              <a:rPr lang="es-AR" dirty="0" smtClean="0">
                <a:solidFill>
                  <a:srgbClr val="9E458A"/>
                </a:solidFill>
                <a:latin typeface="Consolas" panose="020B0609020204030204" pitchFamily="49" charset="0"/>
              </a:rPr>
              <a:t>OPTION, RBPU</a:t>
            </a:r>
            <a:endParaRPr lang="es-AR" dirty="0">
              <a:latin typeface="Consolas" panose="020B0609020204030204" pitchFamily="49" charset="0"/>
            </a:endParaRPr>
          </a:p>
          <a:p>
            <a:pPr algn="ctr"/>
            <a:r>
              <a:rPr lang="es-AR" dirty="0" smtClean="0"/>
              <a:t> </a:t>
            </a:r>
            <a:endParaRPr lang="es-AR" dirty="0"/>
          </a:p>
        </p:txBody>
      </p:sp>
    </p:spTree>
    <p:extLst>
      <p:ext uri="{BB962C8B-B14F-4D97-AF65-F5344CB8AC3E}">
        <p14:creationId xmlns:p14="http://schemas.microsoft.com/office/powerpoint/2010/main" val="235634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pic>
        <p:nvPicPr>
          <p:cNvPr id="6" name="Imagen 5"/>
          <p:cNvPicPr>
            <a:picLocks noChangeAspect="1"/>
          </p:cNvPicPr>
          <p:nvPr/>
        </p:nvPicPr>
        <p:blipFill>
          <a:blip r:embed="rId2"/>
          <a:stretch>
            <a:fillRect/>
          </a:stretch>
        </p:blipFill>
        <p:spPr>
          <a:xfrm>
            <a:off x="1116106" y="1452281"/>
            <a:ext cx="2319215" cy="5303905"/>
          </a:xfrm>
          <a:prstGeom prst="rect">
            <a:avLst/>
          </a:prstGeom>
        </p:spPr>
      </p:pic>
      <p:sp>
        <p:nvSpPr>
          <p:cNvPr id="8" name="Marcador de contenido 2"/>
          <p:cNvSpPr>
            <a:spLocks noGrp="1"/>
          </p:cNvSpPr>
          <p:nvPr>
            <p:ph idx="1"/>
          </p:nvPr>
        </p:nvSpPr>
        <p:spPr>
          <a:xfrm>
            <a:off x="3769379" y="1549027"/>
            <a:ext cx="4809845" cy="5093820"/>
          </a:xfrm>
        </p:spPr>
        <p:txBody>
          <a:bodyPr rtlCol="0">
            <a:normAutofit fontScale="92500" lnSpcReduction="20000"/>
          </a:bodyPr>
          <a:lstStyle/>
          <a:p>
            <a:pPr marL="342900" indent="-342900" eaLnBrk="1" fontAlgn="auto" hangingPunct="1">
              <a:buClr>
                <a:srgbClr val="D24726"/>
              </a:buClr>
              <a:buSzPct val="150000"/>
              <a:buFont typeface="Arial" panose="020B0604020202020204" pitchFamily="34" charset="0"/>
              <a:buChar char="•"/>
              <a:defRPr/>
            </a:pPr>
            <a:r>
              <a:rPr lang="es-AR" sz="2400" dirty="0" smtClean="0">
                <a:solidFill>
                  <a:schemeClr val="tx1"/>
                </a:solidFill>
              </a:rPr>
              <a:t>Sin el uso de interrupciones se utiliza el método de “</a:t>
            </a:r>
            <a:r>
              <a:rPr lang="es-AR" sz="2400" dirty="0" err="1" smtClean="0">
                <a:solidFill>
                  <a:schemeClr val="tx1"/>
                </a:solidFill>
              </a:rPr>
              <a:t>Polling</a:t>
            </a:r>
            <a:r>
              <a:rPr lang="es-AR" sz="2400" dirty="0" smtClean="0">
                <a:solidFill>
                  <a:schemeClr val="tx1"/>
                </a:solidFill>
              </a:rPr>
              <a:t>”, nombrado así por estar constantemente “preguntando” algo. </a:t>
            </a:r>
          </a:p>
          <a:p>
            <a:pPr marL="342900" indent="-342900" eaLnBrk="1" fontAlgn="auto" hangingPunct="1">
              <a:buClr>
                <a:srgbClr val="D24726"/>
              </a:buClr>
              <a:buSzPct val="150000"/>
              <a:buFont typeface="Arial" panose="020B0604020202020204" pitchFamily="34" charset="0"/>
              <a:buChar char="•"/>
              <a:defRPr/>
            </a:pPr>
            <a:r>
              <a:rPr lang="es-AR" sz="2400" dirty="0" smtClean="0">
                <a:solidFill>
                  <a:schemeClr val="tx1"/>
                </a:solidFill>
              </a:rPr>
              <a:t>Ventaja: Implementación simple</a:t>
            </a:r>
          </a:p>
          <a:p>
            <a:pPr marL="342900" indent="-342900" eaLnBrk="1" fontAlgn="auto" hangingPunct="1">
              <a:buClr>
                <a:srgbClr val="D24726"/>
              </a:buClr>
              <a:buSzPct val="150000"/>
              <a:buFont typeface="Arial" panose="020B0604020202020204" pitchFamily="34" charset="0"/>
              <a:buChar char="•"/>
              <a:defRPr/>
            </a:pPr>
            <a:r>
              <a:rPr lang="es-AR" sz="2400" dirty="0" smtClean="0">
                <a:solidFill>
                  <a:schemeClr val="tx1"/>
                </a:solidFill>
              </a:rPr>
              <a:t>Desventaja: mientras se espera que se pulse el botón no se puede estar haciendo otra cosa simultáneamente.</a:t>
            </a:r>
          </a:p>
        </p:txBody>
      </p:sp>
      <p:sp>
        <p:nvSpPr>
          <p:cNvPr id="9" name="Elipse 8"/>
          <p:cNvSpPr/>
          <p:nvPr/>
        </p:nvSpPr>
        <p:spPr>
          <a:xfrm>
            <a:off x="937730" y="3122597"/>
            <a:ext cx="2891118" cy="2017059"/>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Marcador de contenido 4"/>
          <p:cNvSpPr txBox="1">
            <a:spLocks/>
          </p:cNvSpPr>
          <p:nvPr/>
        </p:nvSpPr>
        <p:spPr bwMode="auto">
          <a:xfrm>
            <a:off x="8345738" y="1549027"/>
            <a:ext cx="3595251" cy="505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s-AR" sz="2000" dirty="0" smtClean="0">
              <a:solidFill>
                <a:srgbClr val="9E458A"/>
              </a:solidFill>
              <a:latin typeface="Consolas" panose="020B0609020204030204" pitchFamily="49" charset="0"/>
            </a:endParaRPr>
          </a:p>
          <a:p>
            <a:r>
              <a:rPr lang="es-AR" sz="2000" dirty="0" smtClean="0">
                <a:solidFill>
                  <a:srgbClr val="9E458A"/>
                </a:solidFill>
                <a:latin typeface="Consolas" panose="020B0609020204030204" pitchFamily="49" charset="0"/>
              </a:rPr>
              <a:t>esperar</a:t>
            </a:r>
            <a:r>
              <a:rPr lang="es-AR" sz="2000" dirty="0" smtClean="0">
                <a:latin typeface="Consolas" panose="020B0609020204030204" pitchFamily="49" charset="0"/>
              </a:rPr>
              <a:t>	</a:t>
            </a:r>
          </a:p>
          <a:p>
            <a:r>
              <a:rPr lang="es-AR" sz="2000" dirty="0">
                <a:solidFill>
                  <a:srgbClr val="274DE7"/>
                </a:solidFill>
                <a:latin typeface="Consolas" panose="020B0609020204030204" pitchFamily="49" charset="0"/>
              </a:rPr>
              <a:t>	</a:t>
            </a:r>
            <a:r>
              <a:rPr lang="es-AR" sz="2000" dirty="0" smtClean="0">
                <a:solidFill>
                  <a:srgbClr val="274DE7"/>
                </a:solidFill>
                <a:latin typeface="Consolas" panose="020B0609020204030204" pitchFamily="49" charset="0"/>
              </a:rPr>
              <a:t>btfsc	</a:t>
            </a:r>
            <a:r>
              <a:rPr lang="es-AR" sz="2000" dirty="0" smtClean="0">
                <a:solidFill>
                  <a:srgbClr val="9E458A"/>
                </a:solidFill>
                <a:latin typeface="Consolas" panose="020B0609020204030204" pitchFamily="49" charset="0"/>
              </a:rPr>
              <a:t>PORTB, RB0</a:t>
            </a:r>
            <a:endParaRPr lang="es-AR" sz="2000" dirty="0" smtClean="0">
              <a:latin typeface="Consolas" panose="020B0609020204030204" pitchFamily="49" charset="0"/>
            </a:endParaRP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goto 	</a:t>
            </a:r>
            <a:r>
              <a:rPr lang="es-AR" sz="2000" dirty="0" smtClean="0">
                <a:solidFill>
                  <a:srgbClr val="9E458A"/>
                </a:solidFill>
                <a:latin typeface="Consolas" panose="020B0609020204030204" pitchFamily="49" charset="0"/>
              </a:rPr>
              <a:t>esperar</a:t>
            </a:r>
            <a:endParaRPr lang="es-AR" sz="2000" dirty="0">
              <a:solidFill>
                <a:srgbClr val="9E458A"/>
              </a:solidFill>
              <a:latin typeface="Consolas" panose="020B0609020204030204" pitchFamily="49" charset="0"/>
            </a:endParaRP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bsf	</a:t>
            </a:r>
            <a:r>
              <a:rPr lang="es-AR" sz="2000" dirty="0">
                <a:solidFill>
                  <a:srgbClr val="9E458A"/>
                </a:solidFill>
                <a:latin typeface="Consolas" panose="020B0609020204030204" pitchFamily="49" charset="0"/>
              </a:rPr>
              <a:t>PORTB, RB1</a:t>
            </a:r>
            <a:r>
              <a:rPr lang="es-AR" sz="2000" dirty="0" smtClean="0">
                <a:latin typeface="Consolas" panose="020B0609020204030204" pitchFamily="49" charset="0"/>
              </a:rPr>
              <a:t>	</a:t>
            </a:r>
          </a:p>
        </p:txBody>
      </p:sp>
    </p:spTree>
    <p:extLst>
      <p:ext uri="{BB962C8B-B14F-4D97-AF65-F5344CB8AC3E}">
        <p14:creationId xmlns:p14="http://schemas.microsoft.com/office/powerpoint/2010/main" val="667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760916" y="1514475"/>
            <a:ext cx="6957696" cy="3090209"/>
          </a:xfrm>
        </p:spPr>
        <p:txBody>
          <a:bodyPr rtlCol="0">
            <a:normAutofit fontScale="77500" lnSpcReduction="200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Por las propiedades mecánicas de los pulsadores pueden ocurrir rebotes los cuales pueden confundir al microcontrolador, el cual interpretará que se pulsó muchas veces el botón cuando sólo ocurrió una vez.</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En este caso se deben usar demoras “Anti-rebote” que garanticen que efectivamente una persona tocó el botón y no se esta procesando un rebote.</a:t>
            </a:r>
          </a:p>
        </p:txBody>
      </p:sp>
      <p:sp>
        <p:nvSpPr>
          <p:cNvPr id="10" name="Marcador de contenido 4"/>
          <p:cNvSpPr txBox="1">
            <a:spLocks/>
          </p:cNvSpPr>
          <p:nvPr/>
        </p:nvSpPr>
        <p:spPr bwMode="auto">
          <a:xfrm>
            <a:off x="7834752" y="1401111"/>
            <a:ext cx="4357248" cy="410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AR" sz="2000" dirty="0" smtClean="0">
                <a:solidFill>
                  <a:srgbClr val="9E458A"/>
                </a:solidFill>
                <a:latin typeface="Consolas" panose="020B0609020204030204" pitchFamily="49" charset="0"/>
              </a:rPr>
              <a:t>esperar</a:t>
            </a:r>
            <a:r>
              <a:rPr lang="es-AR" sz="2000" dirty="0" smtClean="0">
                <a:latin typeface="Consolas" panose="020B0609020204030204" pitchFamily="49" charset="0"/>
              </a:rPr>
              <a:t>	</a:t>
            </a:r>
          </a:p>
          <a:p>
            <a:r>
              <a:rPr lang="es-AR" sz="2000" dirty="0">
                <a:solidFill>
                  <a:srgbClr val="274DE7"/>
                </a:solidFill>
                <a:latin typeface="Consolas" panose="020B0609020204030204" pitchFamily="49" charset="0"/>
              </a:rPr>
              <a:t>	</a:t>
            </a:r>
            <a:r>
              <a:rPr lang="es-AR" sz="2000" dirty="0" smtClean="0">
                <a:solidFill>
                  <a:srgbClr val="274DE7"/>
                </a:solidFill>
                <a:latin typeface="Consolas" panose="020B0609020204030204" pitchFamily="49" charset="0"/>
              </a:rPr>
              <a:t>btfsc	</a:t>
            </a:r>
            <a:r>
              <a:rPr lang="es-AR" sz="2000" dirty="0" smtClean="0">
                <a:solidFill>
                  <a:srgbClr val="9E458A"/>
                </a:solidFill>
                <a:latin typeface="Consolas" panose="020B0609020204030204" pitchFamily="49" charset="0"/>
              </a:rPr>
              <a:t>PORTB, RB0</a:t>
            </a:r>
            <a:endParaRPr lang="es-AR" sz="2000" dirty="0" smtClean="0">
              <a:latin typeface="Consolas" panose="020B0609020204030204" pitchFamily="49" charset="0"/>
            </a:endParaRP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goto 	</a:t>
            </a:r>
            <a:r>
              <a:rPr lang="es-AR" sz="2000" dirty="0" smtClean="0">
                <a:solidFill>
                  <a:srgbClr val="9E458A"/>
                </a:solidFill>
                <a:latin typeface="Consolas" panose="020B0609020204030204" pitchFamily="49" charset="0"/>
              </a:rPr>
              <a:t>esperar</a:t>
            </a:r>
          </a:p>
          <a:p>
            <a:r>
              <a:rPr lang="es-AR" sz="2000" dirty="0">
                <a:solidFill>
                  <a:srgbClr val="9E458A"/>
                </a:solidFill>
                <a:latin typeface="Consolas" panose="020B0609020204030204" pitchFamily="49" charset="0"/>
              </a:rPr>
              <a:t>	</a:t>
            </a:r>
            <a:r>
              <a:rPr lang="es-AR" sz="2000" dirty="0" smtClean="0">
                <a:solidFill>
                  <a:srgbClr val="274DE7"/>
                </a:solidFill>
                <a:latin typeface="Consolas" panose="020B0609020204030204" pitchFamily="49" charset="0"/>
              </a:rPr>
              <a:t>call</a:t>
            </a:r>
            <a:r>
              <a:rPr lang="es-AR" sz="2000" dirty="0" smtClean="0">
                <a:solidFill>
                  <a:srgbClr val="9E458A"/>
                </a:solidFill>
                <a:latin typeface="Consolas" panose="020B0609020204030204" pitchFamily="49" charset="0"/>
              </a:rPr>
              <a:t>	demora_20ms</a:t>
            </a:r>
            <a:endParaRPr lang="es-AR" sz="2000" dirty="0">
              <a:solidFill>
                <a:srgbClr val="9E458A"/>
              </a:solidFill>
              <a:latin typeface="Consolas" panose="020B0609020204030204" pitchFamily="49" charset="0"/>
            </a:endParaRPr>
          </a:p>
          <a:p>
            <a:r>
              <a:rPr lang="es-AR" sz="2000" dirty="0">
                <a:solidFill>
                  <a:srgbClr val="274DE7"/>
                </a:solidFill>
                <a:latin typeface="Consolas" panose="020B0609020204030204" pitchFamily="49" charset="0"/>
              </a:rPr>
              <a:t>	</a:t>
            </a:r>
            <a:r>
              <a:rPr lang="es-AR" sz="2000" dirty="0" smtClean="0">
                <a:solidFill>
                  <a:srgbClr val="274DE7"/>
                </a:solidFill>
                <a:latin typeface="Consolas" panose="020B0609020204030204" pitchFamily="49" charset="0"/>
              </a:rPr>
              <a:t>btfsc</a:t>
            </a:r>
            <a:r>
              <a:rPr lang="es-AR" sz="2000" dirty="0">
                <a:solidFill>
                  <a:srgbClr val="274DE7"/>
                </a:solidFill>
                <a:latin typeface="Consolas" panose="020B0609020204030204" pitchFamily="49" charset="0"/>
              </a:rPr>
              <a:t>	</a:t>
            </a:r>
            <a:r>
              <a:rPr lang="es-AR" sz="2000" dirty="0">
                <a:solidFill>
                  <a:srgbClr val="9E458A"/>
                </a:solidFill>
                <a:latin typeface="Consolas" panose="020B0609020204030204" pitchFamily="49" charset="0"/>
              </a:rPr>
              <a:t>PORTB, RB0</a:t>
            </a:r>
            <a:endParaRPr lang="es-AR" sz="2000" dirty="0">
              <a:latin typeface="Consolas" panose="020B0609020204030204" pitchFamily="49" charset="0"/>
            </a:endParaRPr>
          </a:p>
          <a:p>
            <a:r>
              <a:rPr lang="es-AR" sz="2000" dirty="0">
                <a:latin typeface="Consolas" panose="020B0609020204030204" pitchFamily="49" charset="0"/>
              </a:rPr>
              <a:t>	</a:t>
            </a:r>
            <a:r>
              <a:rPr lang="es-AR" sz="2000" dirty="0">
                <a:solidFill>
                  <a:srgbClr val="274DE7"/>
                </a:solidFill>
                <a:latin typeface="Consolas" panose="020B0609020204030204" pitchFamily="49" charset="0"/>
              </a:rPr>
              <a:t>goto 	</a:t>
            </a:r>
            <a:r>
              <a:rPr lang="es-AR" sz="2000" dirty="0" smtClean="0">
                <a:solidFill>
                  <a:srgbClr val="9E458A"/>
                </a:solidFill>
                <a:latin typeface="Consolas" panose="020B0609020204030204" pitchFamily="49" charset="0"/>
              </a:rPr>
              <a:t>esperar</a:t>
            </a:r>
            <a:endParaRPr lang="es-AR" sz="2000" dirty="0" smtClean="0">
              <a:latin typeface="Consolas" panose="020B0609020204030204" pitchFamily="49" charset="0"/>
            </a:endParaRPr>
          </a:p>
          <a:p>
            <a:r>
              <a:rPr lang="es-AR" sz="2000" dirty="0" smtClean="0">
                <a:latin typeface="Consolas" panose="020B0609020204030204" pitchFamily="49" charset="0"/>
              </a:rPr>
              <a:t>	</a:t>
            </a:r>
            <a:r>
              <a:rPr lang="es-AR" sz="2000" dirty="0" smtClean="0">
                <a:solidFill>
                  <a:srgbClr val="274DE7"/>
                </a:solidFill>
                <a:latin typeface="Consolas" panose="020B0609020204030204" pitchFamily="49" charset="0"/>
              </a:rPr>
              <a:t>bsf	</a:t>
            </a:r>
            <a:r>
              <a:rPr lang="es-AR" sz="2000" dirty="0">
                <a:solidFill>
                  <a:srgbClr val="9E458A"/>
                </a:solidFill>
                <a:latin typeface="Consolas" panose="020B0609020204030204" pitchFamily="49" charset="0"/>
              </a:rPr>
              <a:t>PORTB, RB1</a:t>
            </a:r>
            <a:r>
              <a:rPr lang="es-AR" sz="2000" dirty="0" smtClean="0">
                <a:latin typeface="Consolas" panose="020B0609020204030204" pitchFamily="49" charset="0"/>
              </a:rPr>
              <a:t>	</a:t>
            </a:r>
          </a:p>
        </p:txBody>
      </p:sp>
      <p:grpSp>
        <p:nvGrpSpPr>
          <p:cNvPr id="25" name="Grupo 24"/>
          <p:cNvGrpSpPr/>
          <p:nvPr/>
        </p:nvGrpSpPr>
        <p:grpSpPr>
          <a:xfrm>
            <a:off x="1206291" y="4604685"/>
            <a:ext cx="4049898" cy="2003611"/>
            <a:chOff x="2214815" y="4604685"/>
            <a:chExt cx="4049898" cy="2003611"/>
          </a:xfrm>
        </p:grpSpPr>
        <p:pic>
          <p:nvPicPr>
            <p:cNvPr id="11" name="Picture 2" descr="Image result for switch bounce"/>
            <p:cNvPicPr>
              <a:picLocks noChangeAspect="1" noChangeArrowheads="1"/>
            </p:cNvPicPr>
            <p:nvPr/>
          </p:nvPicPr>
          <p:blipFill rotWithShape="1">
            <a:blip r:embed="rId2">
              <a:extLst>
                <a:ext uri="{28A0092B-C50C-407E-A947-70E740481C1C}">
                  <a14:useLocalDpi xmlns:a14="http://schemas.microsoft.com/office/drawing/2010/main" val="0"/>
                </a:ext>
              </a:extLst>
            </a:blip>
            <a:srcRect t="11765" b="20814"/>
            <a:stretch/>
          </p:blipFill>
          <p:spPr bwMode="auto">
            <a:xfrm>
              <a:off x="2214815" y="4604685"/>
              <a:ext cx="4049898" cy="200361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6"/>
            <p:cNvCxnSpPr/>
            <p:nvPr/>
          </p:nvCxnSpPr>
          <p:spPr>
            <a:xfrm>
              <a:off x="2514600" y="6306671"/>
              <a:ext cx="1371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886200" y="5181601"/>
              <a:ext cx="203050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3886200" y="5181601"/>
              <a:ext cx="0" cy="112506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CuadroTexto 23"/>
          <p:cNvSpPr txBox="1"/>
          <p:nvPr/>
        </p:nvSpPr>
        <p:spPr>
          <a:xfrm>
            <a:off x="4920012" y="4623921"/>
            <a:ext cx="2566733" cy="1477328"/>
          </a:xfrm>
          <a:prstGeom prst="rect">
            <a:avLst/>
          </a:prstGeom>
          <a:noFill/>
        </p:spPr>
        <p:txBody>
          <a:bodyPr wrap="square" rtlCol="0">
            <a:spAutoFit/>
          </a:bodyPr>
          <a:lstStyle/>
          <a:p>
            <a:r>
              <a:rPr lang="es-AR" dirty="0" smtClean="0"/>
              <a:t>Gráfico de lo que ocurre al presionar un botón. En rojo se ve lo esperado vs. lo que ocurre físicamente</a:t>
            </a:r>
            <a:endParaRPr lang="es-AR" dirty="0"/>
          </a:p>
        </p:txBody>
      </p:sp>
    </p:spTree>
    <p:extLst>
      <p:ext uri="{BB962C8B-B14F-4D97-AF65-F5344CB8AC3E}">
        <p14:creationId xmlns:p14="http://schemas.microsoft.com/office/powerpoint/2010/main" val="277617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Ejercicio 2: Manejo de Pulsadores</a:t>
            </a:r>
            <a:endParaRPr lang="es-AR" dirty="0"/>
          </a:p>
        </p:txBody>
      </p:sp>
      <p:sp>
        <p:nvSpPr>
          <p:cNvPr id="8" name="Marcador de contenido 2"/>
          <p:cNvSpPr>
            <a:spLocks noGrp="1"/>
          </p:cNvSpPr>
          <p:nvPr>
            <p:ph idx="1"/>
          </p:nvPr>
        </p:nvSpPr>
        <p:spPr>
          <a:xfrm>
            <a:off x="760916" y="1406899"/>
            <a:ext cx="11126284" cy="5093821"/>
          </a:xfrm>
        </p:spPr>
        <p:txBody>
          <a:bodyPr rtlCol="0">
            <a:normAutofit fontScale="92500"/>
          </a:bodyPr>
          <a:lstStyle/>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Para evitar las desventajas de método de </a:t>
            </a:r>
            <a:r>
              <a:rPr lang="es-AR" sz="2400" dirty="0" err="1" smtClean="0">
                <a:solidFill>
                  <a:schemeClr val="tx1"/>
                </a:solidFill>
              </a:rPr>
              <a:t>polling</a:t>
            </a:r>
            <a:r>
              <a:rPr lang="es-AR" sz="2400" dirty="0" smtClean="0">
                <a:solidFill>
                  <a:schemeClr val="tx1"/>
                </a:solidFill>
              </a:rPr>
              <a:t> se utilizan interrupciones. </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Particularmente en este caso vamos a usar la interrupción por RB0.</a:t>
            </a:r>
          </a:p>
          <a:p>
            <a:pPr marL="342900" indent="-342900" algn="just" eaLnBrk="1" fontAlgn="auto" hangingPunct="1">
              <a:buClr>
                <a:srgbClr val="D24726"/>
              </a:buClr>
              <a:buSzPct val="150000"/>
              <a:buFont typeface="Arial" panose="020B0604020202020204" pitchFamily="34" charset="0"/>
              <a:buChar char="•"/>
              <a:defRPr/>
            </a:pPr>
            <a:r>
              <a:rPr lang="es-AR" sz="2400" dirty="0" smtClean="0">
                <a:solidFill>
                  <a:schemeClr val="tx1"/>
                </a:solidFill>
              </a:rPr>
              <a:t>Esta se configura de la siguiente manera:</a:t>
            </a:r>
          </a:p>
          <a:p>
            <a:r>
              <a:rPr lang="es-AR" sz="2400" dirty="0">
                <a:solidFill>
                  <a:srgbClr val="274DE7"/>
                </a:solidFill>
                <a:latin typeface="Consolas" panose="020B0609020204030204" pitchFamily="49" charset="0"/>
              </a:rPr>
              <a:t>	</a:t>
            </a:r>
            <a:r>
              <a:rPr lang="es-AR" sz="2400" dirty="0" smtClean="0">
                <a:solidFill>
                  <a:srgbClr val="274DE7"/>
                </a:solidFill>
                <a:latin typeface="Consolas" panose="020B0609020204030204" pitchFamily="49" charset="0"/>
              </a:rPr>
              <a:t>bsf</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 GIE </a:t>
            </a:r>
            <a:r>
              <a:rPr lang="es-AR" sz="2400" dirty="0" smtClean="0">
                <a:solidFill>
                  <a:schemeClr val="accent6"/>
                </a:solidFill>
                <a:latin typeface="Consolas" panose="020B0609020204030204" pitchFamily="49" charset="0"/>
              </a:rPr>
              <a:t>; Habilito las interrupciones globales</a:t>
            </a:r>
            <a:endParaRPr lang="es-AR" sz="2400" dirty="0">
              <a:solidFill>
                <a:schemeClr val="accent6"/>
              </a:solidFill>
              <a:latin typeface="Consolas" panose="020B0609020204030204" pitchFamily="49" charset="0"/>
            </a:endParaRPr>
          </a:p>
          <a:p>
            <a:r>
              <a:rPr lang="es-AR" sz="2400" dirty="0">
                <a:latin typeface="Consolas" panose="020B0609020204030204" pitchFamily="49" charset="0"/>
              </a:rPr>
              <a:t>	</a:t>
            </a:r>
            <a:r>
              <a:rPr lang="es-AR" sz="2400" dirty="0" smtClean="0">
                <a:solidFill>
                  <a:srgbClr val="274DE7"/>
                </a:solidFill>
                <a:latin typeface="Consolas" panose="020B0609020204030204" pitchFamily="49" charset="0"/>
              </a:rPr>
              <a:t>bsf </a:t>
            </a:r>
            <a:r>
              <a:rPr lang="es-AR" sz="2400" dirty="0">
                <a:solidFill>
                  <a:srgbClr val="274DE7"/>
                </a:solidFill>
                <a:latin typeface="Consolas" panose="020B0609020204030204" pitchFamily="49" charset="0"/>
              </a:rPr>
              <a:t>	</a:t>
            </a:r>
            <a:r>
              <a:rPr lang="es-AR" sz="2400" dirty="0" smtClean="0">
                <a:solidFill>
                  <a:srgbClr val="9E458A"/>
                </a:solidFill>
                <a:latin typeface="Consolas" panose="020B0609020204030204" pitchFamily="49" charset="0"/>
              </a:rPr>
              <a:t>INTCON, INTE </a:t>
            </a:r>
            <a:r>
              <a:rPr lang="es-AR" sz="2400" dirty="0" smtClean="0">
                <a:solidFill>
                  <a:schemeClr val="accent6"/>
                </a:solidFill>
                <a:latin typeface="Consolas" panose="020B0609020204030204" pitchFamily="49" charset="0"/>
              </a:rPr>
              <a:t>; Habilito la interrupción por RB0</a:t>
            </a:r>
          </a:p>
          <a:p>
            <a:r>
              <a:rPr lang="es-AR" sz="2400" dirty="0" smtClean="0">
                <a:solidFill>
                  <a:schemeClr val="tx1"/>
                </a:solidFill>
              </a:rPr>
              <a:t>La información sobre estos bits y los correspondientes al resto de las interrupciones se encuentran en el </a:t>
            </a:r>
            <a:r>
              <a:rPr lang="es-AR" sz="2400" dirty="0" err="1" smtClean="0">
                <a:solidFill>
                  <a:schemeClr val="tx1"/>
                </a:solidFill>
              </a:rPr>
              <a:t>datasheet</a:t>
            </a:r>
            <a:r>
              <a:rPr lang="es-AR" sz="2400" dirty="0" smtClean="0">
                <a:solidFill>
                  <a:schemeClr val="tx1"/>
                </a:solidFill>
              </a:rPr>
              <a:t> del PIC.</a:t>
            </a:r>
            <a:r>
              <a:rPr lang="es-AR" sz="2400" dirty="0">
                <a:latin typeface="Consolas" panose="020B0609020204030204" pitchFamily="49" charset="0"/>
              </a:rPr>
              <a:t>	</a:t>
            </a:r>
          </a:p>
          <a:p>
            <a:pPr marL="342900" indent="-342900" algn="just" eaLnBrk="1" fontAlgn="auto" hangingPunct="1">
              <a:buClr>
                <a:srgbClr val="D24726"/>
              </a:buClr>
              <a:buSzPct val="150000"/>
              <a:buFont typeface="Arial" panose="020B0604020202020204" pitchFamily="34" charset="0"/>
              <a:buChar char="•"/>
              <a:defRPr/>
            </a:pPr>
            <a:endParaRPr lang="es-AR" sz="2400" dirty="0" smtClean="0">
              <a:solidFill>
                <a:schemeClr val="tx1"/>
              </a:solidFill>
            </a:endParaRPr>
          </a:p>
        </p:txBody>
      </p:sp>
    </p:spTree>
    <p:extLst>
      <p:ext uri="{BB962C8B-B14F-4D97-AF65-F5344CB8AC3E}">
        <p14:creationId xmlns:p14="http://schemas.microsoft.com/office/powerpoint/2010/main" val="572598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Bienvenido a PowerPoint</Template>
  <TotalTime>0</TotalTime>
  <Words>980</Words>
  <Application>Microsoft Office PowerPoint</Application>
  <PresentationFormat>Panorámica</PresentationFormat>
  <Paragraphs>268</Paragraphs>
  <Slides>18</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Cambria Math</vt:lpstr>
      <vt:lpstr>Consolas</vt:lpstr>
      <vt:lpstr>Segoe UI</vt:lpstr>
      <vt:lpstr>Segoe UI Light</vt:lpstr>
      <vt:lpstr>WelcomeDoc</vt:lpstr>
      <vt:lpstr>Guía de los conceptos necesarios para la resolución el primer TP</vt:lpstr>
      <vt:lpstr>Descripción de la consigna</vt:lpstr>
      <vt:lpstr>Entregables</vt:lpstr>
      <vt:lpstr>Ejercicio 1: Demoras sin Timer 0</vt:lpstr>
      <vt:lpstr>Ejercicio 1: Demoras sin Timer 0</vt:lpstr>
      <vt:lpstr>Ejercicio 2: Manejo de Pulsadores</vt:lpstr>
      <vt:lpstr>Ejercicio 2: Manejo de Pulsadores</vt:lpstr>
      <vt:lpstr>Ejercicio 2: Manejo de Pulsadores</vt:lpstr>
      <vt:lpstr>Ejercicio 2: Manejo de Pulsadores</vt:lpstr>
      <vt:lpstr>Ejercicio 2: Manejo de Pulsadores</vt:lpstr>
      <vt:lpstr>Ejercicio 2: Manejo de Pulsadores</vt:lpstr>
      <vt:lpstr>Ejercicio 2: Manejo de Pulsadores</vt:lpstr>
      <vt:lpstr>Ejercicio 2: Manejo de Pulsadores</vt:lpstr>
      <vt:lpstr>Ejercicio 3: Manejo de Displays</vt:lpstr>
      <vt:lpstr>Ejercicio 3: Manejo de Displays</vt:lpstr>
      <vt:lpstr>Ejercicio 3: Manejo de Displays</vt:lpstr>
      <vt:lpstr>Ejercicio 3: Manejo de Displays</vt:lpstr>
      <vt:lpstr>Apuntes recomendados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2016-08-21T23:02:26Z</dcterms:created>
  <dcterms:modified xsi:type="dcterms:W3CDTF">2017-08-31T21:32:12Z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