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9" r:id="rId3"/>
    <p:sldId id="284" r:id="rId4"/>
    <p:sldId id="285" r:id="rId5"/>
    <p:sldId id="283" r:id="rId6"/>
    <p:sldId id="266" r:id="rId7"/>
    <p:sldId id="267" r:id="rId8"/>
    <p:sldId id="268" r:id="rId9"/>
    <p:sldId id="258" r:id="rId10"/>
    <p:sldId id="269" r:id="rId11"/>
    <p:sldId id="272" r:id="rId12"/>
    <p:sldId id="281" r:id="rId13"/>
    <p:sldId id="282" r:id="rId14"/>
    <p:sldId id="277" r:id="rId15"/>
    <p:sldId id="278" r:id="rId16"/>
    <p:sldId id="279" r:id="rId17"/>
    <p:sldId id="270" r:id="rId18"/>
    <p:sldId id="271" r:id="rId19"/>
    <p:sldId id="273" r:id="rId20"/>
    <p:sldId id="276" r:id="rId21"/>
    <p:sldId id="263" r:id="rId22"/>
    <p:sldId id="262" r:id="rId23"/>
    <p:sldId id="275" r:id="rId24"/>
    <p:sldId id="274" r:id="rId25"/>
  </p:sldIdLst>
  <p:sldSz cx="9753600" cy="7315200"/>
  <p:notesSz cx="6858000" cy="9144000"/>
  <p:embeddedFontLst>
    <p:embeddedFont>
      <p:font typeface="Lato" panose="020F0502020204030203" pitchFamily="34" charset="0"/>
      <p:regular r:id="rId26"/>
      <p:bold r:id="rId27"/>
      <p:italic r:id="rId28"/>
      <p:boldItalic r:id="rId29"/>
    </p:embeddedFont>
    <p:embeddedFont>
      <p:font typeface="Open Sans Bold" pitchFamily="2" charset="0"/>
      <p:regular r:id="rId30"/>
      <p:bold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22" autoAdjust="0"/>
  </p:normalViewPr>
  <p:slideViewPr>
    <p:cSldViewPr>
      <p:cViewPr varScale="1">
        <p:scale>
          <a:sx n="61" d="100"/>
          <a:sy n="61" d="100"/>
        </p:scale>
        <p:origin x="156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facebook.com/sharer/sharer.php?u=https://test-english.com/grammar-points/a1/present-simple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twitter.com/intent/tweet/?text=Present%20simple%20%E2%80%93%20I%20do,%20I%20don%E2%80%99t,%20Do%20I?&amp;url=https://test-english.com/grammar-points/a1/present-simple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intent/tweet/?text=Present%20simple%20%E2%80%93%20I%20do,%20I%20don%E2%80%99t,%20Do%20I?&amp;url=https://test-english.com/grammar-points/a1/present-simple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intent/tweet/?text=Present%20simple%20%E2%80%93%20I%20do,%20I%20don%E2%80%99t,%20Do%20I?&amp;url=https://test-english.com/grammar-points/a1/present-simple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intent/tweet/?text=Present%20simple%20%E2%80%93%20I%20do,%20I%20don%E2%80%99t,%20Do%20I?&amp;url=https://test-english.com/grammar-points/a1/present-simple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test-english.com/grammar-points/a1/present-simple/" TargetMode="External"/><Relationship Id="rId7" Type="http://schemas.openxmlformats.org/officeDocument/2006/relationships/hyperlink" Target="https://www.english-room.com/grammar/presentsimple_mc_01.htm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english-room.com/grammar/presentsimple_1.htm" TargetMode="External"/><Relationship Id="rId5" Type="http://schemas.openxmlformats.org/officeDocument/2006/relationships/hyperlink" Target="https://www.english-room.com/grammar/presentsimpletense_1.htm" TargetMode="External"/><Relationship Id="rId4" Type="http://schemas.openxmlformats.org/officeDocument/2006/relationships/hyperlink" Target="https://www.english-room.com/grammar/presentsimpletense_affirmative_3.ht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507914" y="-585860"/>
            <a:ext cx="13662576" cy="8176422"/>
          </a:xfrm>
          <a:custGeom>
            <a:avLst/>
            <a:gdLst/>
            <a:ahLst/>
            <a:cxnLst/>
            <a:rect l="l" t="t" r="r" b="b"/>
            <a:pathLst>
              <a:path w="13662576" h="8176422">
                <a:moveTo>
                  <a:pt x="0" y="0"/>
                </a:moveTo>
                <a:lnTo>
                  <a:pt x="13662576" y="0"/>
                </a:lnTo>
                <a:lnTo>
                  <a:pt x="13662576" y="8176422"/>
                </a:lnTo>
                <a:lnTo>
                  <a:pt x="0" y="81764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404" r="-4404"/>
            </a:stretch>
          </a:blipFill>
        </p:spPr>
        <p:txBody>
          <a:bodyPr/>
          <a:lstStyle/>
          <a:p>
            <a:endParaRPr lang="es-AR"/>
          </a:p>
        </p:txBody>
      </p:sp>
      <p:grpSp>
        <p:nvGrpSpPr>
          <p:cNvPr id="3" name="Group 3"/>
          <p:cNvGrpSpPr/>
          <p:nvPr/>
        </p:nvGrpSpPr>
        <p:grpSpPr>
          <a:xfrm>
            <a:off x="2553848" y="1613771"/>
            <a:ext cx="4420419" cy="700917"/>
            <a:chOff x="0" y="0"/>
            <a:chExt cx="1564472" cy="24806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564472" cy="248068"/>
            </a:xfrm>
            <a:custGeom>
              <a:avLst/>
              <a:gdLst/>
              <a:ahLst/>
              <a:cxnLst/>
              <a:rect l="l" t="t" r="r" b="b"/>
              <a:pathLst>
                <a:path w="1564472" h="248068">
                  <a:moveTo>
                    <a:pt x="0" y="0"/>
                  </a:moveTo>
                  <a:lnTo>
                    <a:pt x="1564472" y="0"/>
                  </a:lnTo>
                  <a:lnTo>
                    <a:pt x="1564472" y="248068"/>
                  </a:lnTo>
                  <a:lnTo>
                    <a:pt x="0" y="248068"/>
                  </a:lnTo>
                  <a:close/>
                </a:path>
              </a:pathLst>
            </a:custGeom>
            <a:solidFill>
              <a:srgbClr val="C9DED7"/>
            </a:solidFill>
          </p:spPr>
          <p:txBody>
            <a:bodyPr/>
            <a:lstStyle/>
            <a:p>
              <a:endParaRPr lang="es-A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1564472" cy="267118"/>
            </a:xfrm>
            <a:prstGeom prst="rect">
              <a:avLst/>
            </a:prstGeom>
          </p:spPr>
          <p:txBody>
            <a:bodyPr lIns="51812" tIns="51812" rIns="51812" bIns="51812" rtlCol="0" anchor="ctr"/>
            <a:lstStyle/>
            <a:p>
              <a:pPr algn="ctr">
                <a:lnSpc>
                  <a:spcPts val="199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657171" y="511533"/>
            <a:ext cx="6439259" cy="1102238"/>
            <a:chOff x="0" y="0"/>
            <a:chExt cx="2278978" cy="39010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278978" cy="390103"/>
            </a:xfrm>
            <a:custGeom>
              <a:avLst/>
              <a:gdLst/>
              <a:ahLst/>
              <a:cxnLst/>
              <a:rect l="l" t="t" r="r" b="b"/>
              <a:pathLst>
                <a:path w="2278978" h="390103">
                  <a:moveTo>
                    <a:pt x="0" y="0"/>
                  </a:moveTo>
                  <a:lnTo>
                    <a:pt x="2278978" y="0"/>
                  </a:lnTo>
                  <a:lnTo>
                    <a:pt x="2278978" y="390103"/>
                  </a:lnTo>
                  <a:lnTo>
                    <a:pt x="0" y="390103"/>
                  </a:lnTo>
                  <a:close/>
                </a:path>
              </a:pathLst>
            </a:custGeom>
            <a:solidFill>
              <a:srgbClr val="1A2972"/>
            </a:solidFill>
          </p:spPr>
          <p:txBody>
            <a:bodyPr/>
            <a:lstStyle/>
            <a:p>
              <a:endParaRPr lang="es-AR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19050"/>
              <a:ext cx="2278978" cy="409153"/>
            </a:xfrm>
            <a:prstGeom prst="rect">
              <a:avLst/>
            </a:prstGeom>
          </p:spPr>
          <p:txBody>
            <a:bodyPr lIns="51812" tIns="51812" rIns="51812" bIns="51812" rtlCol="0" anchor="ctr"/>
            <a:lstStyle/>
            <a:p>
              <a:pPr algn="ctr">
                <a:lnSpc>
                  <a:spcPts val="199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816641" y="1528046"/>
            <a:ext cx="3894832" cy="787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6"/>
              </a:lnSpc>
            </a:pPr>
            <a:r>
              <a:rPr lang="en-US" sz="4633">
                <a:solidFill>
                  <a:srgbClr val="1A297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Inglés Nivel 1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580832" y="639282"/>
            <a:ext cx="6425666" cy="761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57"/>
              </a:lnSpc>
            </a:pPr>
            <a:r>
              <a:rPr lang="en-US" sz="446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Lic. en Sistemas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28203" y="10510"/>
            <a:ext cx="11067205" cy="8162813"/>
          </a:xfrm>
          <a:custGeom>
            <a:avLst/>
            <a:gdLst/>
            <a:ahLst/>
            <a:cxnLst/>
            <a:rect l="l" t="t" r="r" b="b"/>
            <a:pathLst>
              <a:path w="11067205" h="8162813">
                <a:moveTo>
                  <a:pt x="0" y="0"/>
                </a:moveTo>
                <a:lnTo>
                  <a:pt x="11067205" y="0"/>
                </a:lnTo>
                <a:lnTo>
                  <a:pt x="11067205" y="8162813"/>
                </a:lnTo>
                <a:lnTo>
                  <a:pt x="0" y="81628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000"/>
            </a:blip>
            <a:stretch>
              <a:fillRect l="-3804" r="-3804"/>
            </a:stretch>
          </a:blipFill>
        </p:spPr>
        <p:txBody>
          <a:bodyPr/>
          <a:lstStyle/>
          <a:p>
            <a:endParaRPr lang="es-AR" dirty="0"/>
          </a:p>
        </p:txBody>
      </p:sp>
      <p:sp>
        <p:nvSpPr>
          <p:cNvPr id="3" name="Freeform 3"/>
          <p:cNvSpPr/>
          <p:nvPr/>
        </p:nvSpPr>
        <p:spPr>
          <a:xfrm>
            <a:off x="-839372" y="-4950968"/>
            <a:ext cx="12721883" cy="5682488"/>
          </a:xfrm>
          <a:custGeom>
            <a:avLst/>
            <a:gdLst/>
            <a:ahLst/>
            <a:cxnLst/>
            <a:rect l="l" t="t" r="r" b="b"/>
            <a:pathLst>
              <a:path w="12721883" h="5682488">
                <a:moveTo>
                  <a:pt x="0" y="0"/>
                </a:moveTo>
                <a:lnTo>
                  <a:pt x="12721883" y="0"/>
                </a:lnTo>
                <a:lnTo>
                  <a:pt x="12721883" y="5682488"/>
                </a:lnTo>
                <a:lnTo>
                  <a:pt x="0" y="56824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6725" b="-26725"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F905C8CD-C11F-80A0-0765-9AB745E7B35A}"/>
              </a:ext>
            </a:extLst>
          </p:cNvPr>
          <p:cNvSpPr/>
          <p:nvPr/>
        </p:nvSpPr>
        <p:spPr>
          <a:xfrm>
            <a:off x="2438399" y="3253716"/>
            <a:ext cx="5334000" cy="838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 err="1"/>
              <a:t>Present</a:t>
            </a:r>
            <a:r>
              <a:rPr lang="es-ES" sz="3200" dirty="0"/>
              <a:t> Simple</a:t>
            </a:r>
            <a:endParaRPr lang="es-AR" sz="3200" dirty="0"/>
          </a:p>
        </p:txBody>
      </p:sp>
    </p:spTree>
    <p:extLst>
      <p:ext uri="{BB962C8B-B14F-4D97-AF65-F5344CB8AC3E}">
        <p14:creationId xmlns:p14="http://schemas.microsoft.com/office/powerpoint/2010/main" val="3046349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28203" y="10510"/>
            <a:ext cx="11067205" cy="8162813"/>
          </a:xfrm>
          <a:custGeom>
            <a:avLst/>
            <a:gdLst/>
            <a:ahLst/>
            <a:cxnLst/>
            <a:rect l="l" t="t" r="r" b="b"/>
            <a:pathLst>
              <a:path w="11067205" h="8162813">
                <a:moveTo>
                  <a:pt x="0" y="0"/>
                </a:moveTo>
                <a:lnTo>
                  <a:pt x="11067205" y="0"/>
                </a:lnTo>
                <a:lnTo>
                  <a:pt x="11067205" y="8162813"/>
                </a:lnTo>
                <a:lnTo>
                  <a:pt x="0" y="81628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000"/>
            </a:blip>
            <a:stretch>
              <a:fillRect l="-3804" r="-3804"/>
            </a:stretch>
          </a:blipFill>
        </p:spPr>
        <p:txBody>
          <a:bodyPr/>
          <a:lstStyle/>
          <a:p>
            <a:pPr algn="l"/>
            <a:endParaRPr lang="en-US" b="0" dirty="0">
              <a:effectLst/>
            </a:endParaRPr>
          </a:p>
          <a:p>
            <a:pPr algn="l"/>
            <a:endParaRPr lang="en-US" dirty="0"/>
          </a:p>
          <a:p>
            <a:pPr algn="l"/>
            <a:endParaRPr lang="en-US" b="0" dirty="0">
              <a:effectLst/>
            </a:endParaRPr>
          </a:p>
          <a:p>
            <a:pPr algn="l"/>
            <a:endParaRPr lang="en-US" dirty="0"/>
          </a:p>
          <a:p>
            <a:pPr algn="l"/>
            <a:endParaRPr lang="en-US" b="0" dirty="0">
              <a:effectLst/>
            </a:endParaRPr>
          </a:p>
          <a:p>
            <a:pPr algn="l"/>
            <a:endParaRPr lang="en-US" dirty="0"/>
          </a:p>
          <a:p>
            <a:pPr algn="l"/>
            <a:endParaRPr lang="en-US" b="0" dirty="0">
              <a:effectLst/>
            </a:endParaRPr>
          </a:p>
          <a:p>
            <a:pPr lvl="2"/>
            <a:r>
              <a:rPr lang="en-US" sz="2400" b="1" dirty="0">
                <a:effectLst/>
              </a:rPr>
              <a:t>Habits or actions that happen regularly</a:t>
            </a:r>
          </a:p>
          <a:p>
            <a:pPr lvl="2"/>
            <a:r>
              <a:rPr lang="en-US" sz="2400" b="0" dirty="0">
                <a:effectLst/>
              </a:rPr>
              <a:t>We use present simple for habits or actions that we repeat regularly:</a:t>
            </a:r>
          </a:p>
          <a:p>
            <a:pPr lvl="2"/>
            <a:endParaRPr lang="en-US" sz="2400" b="0" dirty="0">
              <a:effectLst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b="0" i="1" dirty="0">
                <a:effectLst/>
              </a:rPr>
              <a:t>I </a:t>
            </a:r>
            <a:r>
              <a:rPr lang="en-US" sz="2400" b="1" i="1" dirty="0">
                <a:solidFill>
                  <a:srgbClr val="50AF31"/>
                </a:solidFill>
                <a:effectLst/>
              </a:rPr>
              <a:t>wash</a:t>
            </a:r>
            <a:r>
              <a:rPr lang="en-US" sz="2400" b="0" i="1" dirty="0">
                <a:effectLst/>
              </a:rPr>
              <a:t> my hair every day.</a:t>
            </a:r>
            <a:endParaRPr lang="en-US" sz="2400" b="0" dirty="0">
              <a:effectLst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b="0" i="1" dirty="0">
                <a:effectLst/>
              </a:rPr>
              <a:t>I never </a:t>
            </a:r>
            <a:r>
              <a:rPr lang="en-US" sz="2400" b="1" i="1" dirty="0">
                <a:solidFill>
                  <a:srgbClr val="50AF31"/>
                </a:solidFill>
                <a:effectLst/>
              </a:rPr>
              <a:t>go</a:t>
            </a:r>
            <a:r>
              <a:rPr lang="en-US" sz="2400" b="0" i="1" dirty="0">
                <a:effectLst/>
              </a:rPr>
              <a:t> to the library.</a:t>
            </a:r>
            <a:endParaRPr lang="en-US" sz="2400" b="0" dirty="0">
              <a:effectLst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b="0" i="1" dirty="0">
                <a:effectLst/>
              </a:rPr>
              <a:t>I </a:t>
            </a:r>
            <a:r>
              <a:rPr lang="en-US" sz="2400" b="1" i="1" dirty="0">
                <a:solidFill>
                  <a:srgbClr val="50AF31"/>
                </a:solidFill>
                <a:effectLst/>
              </a:rPr>
              <a:t>go</a:t>
            </a:r>
            <a:r>
              <a:rPr lang="en-US" sz="2400" b="0" i="1" dirty="0">
                <a:effectLst/>
              </a:rPr>
              <a:t> to the library on Saturdays.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sz="2400" b="0" dirty="0">
              <a:effectLst/>
            </a:endParaRPr>
          </a:p>
          <a:p>
            <a:pPr lvl="2"/>
            <a:r>
              <a:rPr lang="en-US" sz="2400" b="1" dirty="0">
                <a:effectLst/>
              </a:rPr>
              <a:t>Permanent situations or things that are always or often true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b="0" i="1" dirty="0">
                <a:effectLst/>
              </a:rPr>
              <a:t>I </a:t>
            </a:r>
            <a:r>
              <a:rPr lang="en-US" sz="2400" b="1" i="1" dirty="0">
                <a:solidFill>
                  <a:srgbClr val="50AF31"/>
                </a:solidFill>
                <a:effectLst/>
              </a:rPr>
              <a:t>don’t drink</a:t>
            </a:r>
            <a:r>
              <a:rPr lang="en-US" sz="2400" b="0" i="1" dirty="0">
                <a:effectLst/>
              </a:rPr>
              <a:t> coffee.</a:t>
            </a:r>
            <a:endParaRPr lang="en-US" sz="2400" b="0" dirty="0">
              <a:effectLst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b="0" i="1" dirty="0">
                <a:effectLst/>
              </a:rPr>
              <a:t>She</a:t>
            </a:r>
            <a:r>
              <a:rPr lang="en-US" sz="2400" b="1" i="1" dirty="0">
                <a:solidFill>
                  <a:srgbClr val="50AF31"/>
                </a:solidFill>
                <a:effectLst/>
              </a:rPr>
              <a:t>’s</a:t>
            </a:r>
            <a:r>
              <a:rPr lang="en-US" sz="2400" b="0" i="1" dirty="0">
                <a:effectLst/>
              </a:rPr>
              <a:t> very tall.</a:t>
            </a:r>
            <a:endParaRPr lang="en-US" sz="2400" b="0" dirty="0">
              <a:effectLst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b="0" i="1" dirty="0">
                <a:effectLst/>
              </a:rPr>
              <a:t>I </a:t>
            </a:r>
            <a:r>
              <a:rPr lang="en-US" sz="2400" b="1" i="1" dirty="0">
                <a:solidFill>
                  <a:srgbClr val="50AF31"/>
                </a:solidFill>
                <a:effectLst/>
              </a:rPr>
              <a:t>have</a:t>
            </a:r>
            <a:r>
              <a:rPr lang="en-US" sz="2400" b="0" i="1" dirty="0">
                <a:effectLst/>
              </a:rPr>
              <a:t> two brothers.</a:t>
            </a:r>
            <a:endParaRPr lang="en-US" sz="2400" b="0" dirty="0">
              <a:effectLst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b="0" i="1" dirty="0">
                <a:effectLst/>
              </a:rPr>
              <a:t>Water </a:t>
            </a:r>
            <a:r>
              <a:rPr lang="en-US" sz="2400" b="1" i="1" dirty="0">
                <a:solidFill>
                  <a:srgbClr val="50AF31"/>
                </a:solidFill>
                <a:effectLst/>
              </a:rPr>
              <a:t>boils</a:t>
            </a:r>
            <a:r>
              <a:rPr lang="en-US" sz="2400" b="0" i="1" dirty="0">
                <a:effectLst/>
              </a:rPr>
              <a:t> at 100 degrees.</a:t>
            </a:r>
            <a:endParaRPr lang="en-US" sz="2400" b="0" dirty="0">
              <a:effectLst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b="0" i="1" dirty="0">
                <a:effectLst/>
              </a:rPr>
              <a:t>I </a:t>
            </a:r>
            <a:r>
              <a:rPr lang="en-US" sz="2400" b="1" i="1" dirty="0">
                <a:solidFill>
                  <a:srgbClr val="50AF31"/>
                </a:solidFill>
                <a:effectLst/>
              </a:rPr>
              <a:t>like</a:t>
            </a:r>
            <a:r>
              <a:rPr lang="en-US" sz="2400" b="0" i="1" dirty="0">
                <a:effectLst/>
              </a:rPr>
              <a:t> soup.</a:t>
            </a:r>
            <a:endParaRPr lang="en-US" sz="2400" b="0" u="none" strike="noStrike" dirty="0">
              <a:effectLst/>
              <a:highlight>
                <a:srgbClr val="3B5998"/>
              </a:highlight>
              <a:latin typeface="Helvetica Neue"/>
              <a:hlinkClick r:id="rId3"/>
            </a:endParaRPr>
          </a:p>
          <a:p>
            <a:br>
              <a:rPr lang="en-US" b="0" u="none" strike="noStrike" dirty="0">
                <a:effectLst/>
                <a:highlight>
                  <a:srgbClr val="55ACEE"/>
                </a:highlight>
                <a:latin typeface="Helvetica Neue"/>
                <a:hlinkClick r:id="rId4"/>
              </a:rPr>
            </a:br>
            <a:endParaRPr lang="es-AR" dirty="0"/>
          </a:p>
        </p:txBody>
      </p:sp>
      <p:sp>
        <p:nvSpPr>
          <p:cNvPr id="3" name="Freeform 3"/>
          <p:cNvSpPr/>
          <p:nvPr/>
        </p:nvSpPr>
        <p:spPr>
          <a:xfrm>
            <a:off x="-839372" y="-4950968"/>
            <a:ext cx="12721883" cy="5682488"/>
          </a:xfrm>
          <a:custGeom>
            <a:avLst/>
            <a:gdLst/>
            <a:ahLst/>
            <a:cxnLst/>
            <a:rect l="l" t="t" r="r" b="b"/>
            <a:pathLst>
              <a:path w="12721883" h="5682488">
                <a:moveTo>
                  <a:pt x="0" y="0"/>
                </a:moveTo>
                <a:lnTo>
                  <a:pt x="12721883" y="0"/>
                </a:lnTo>
                <a:lnTo>
                  <a:pt x="12721883" y="5682488"/>
                </a:lnTo>
                <a:lnTo>
                  <a:pt x="0" y="56824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6725" b="-26725"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F905C8CD-C11F-80A0-0765-9AB745E7B35A}"/>
              </a:ext>
            </a:extLst>
          </p:cNvPr>
          <p:cNvSpPr/>
          <p:nvPr/>
        </p:nvSpPr>
        <p:spPr>
          <a:xfrm>
            <a:off x="2438399" y="914400"/>
            <a:ext cx="5334000" cy="838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 err="1"/>
              <a:t>When</a:t>
            </a:r>
            <a:r>
              <a:rPr lang="es-ES" sz="3200" dirty="0"/>
              <a:t> do </a:t>
            </a:r>
            <a:r>
              <a:rPr lang="es-ES" sz="3200" dirty="0" err="1"/>
              <a:t>we</a:t>
            </a:r>
            <a:r>
              <a:rPr lang="es-ES" sz="3200" dirty="0"/>
              <a:t> use </a:t>
            </a:r>
            <a:r>
              <a:rPr lang="es-ES" sz="3200" dirty="0" err="1"/>
              <a:t>it</a:t>
            </a:r>
            <a:r>
              <a:rPr lang="es-ES" sz="3200" dirty="0"/>
              <a:t>?</a:t>
            </a:r>
            <a:endParaRPr lang="es-AR" sz="3200" dirty="0"/>
          </a:p>
        </p:txBody>
      </p:sp>
    </p:spTree>
    <p:extLst>
      <p:ext uri="{BB962C8B-B14F-4D97-AF65-F5344CB8AC3E}">
        <p14:creationId xmlns:p14="http://schemas.microsoft.com/office/powerpoint/2010/main" val="847138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an Daily Routine Icons Set Day Work And Rest Life Schedule Isolated Vector  Illustration Royalty Free SVG, Cliparts, Vectors, and Stock Illustration.  Image 36519935.">
            <a:extLst>
              <a:ext uri="{FF2B5EF4-FFF2-40B4-BE49-F238E27FC236}">
                <a16:creationId xmlns:a16="http://schemas.microsoft.com/office/drawing/2014/main" id="{7D070528-60D5-54D0-5DBF-58AC2B860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2729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remium Vector | Man daily routine wake up work office shopping have dinner  relax businessman everyday life">
            <a:extLst>
              <a:ext uri="{FF2B5EF4-FFF2-40B4-BE49-F238E27FC236}">
                <a16:creationId xmlns:a16="http://schemas.microsoft.com/office/drawing/2014/main" id="{29529354-4A41-CCC4-2886-79E95FB1F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1913"/>
            <a:ext cx="9964928" cy="7163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756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847613"/>
            <a:ext cx="9753600" cy="8162813"/>
          </a:xfrm>
          <a:custGeom>
            <a:avLst/>
            <a:gdLst/>
            <a:ahLst/>
            <a:cxnLst/>
            <a:rect l="l" t="t" r="r" b="b"/>
            <a:pathLst>
              <a:path w="11067205" h="8162813">
                <a:moveTo>
                  <a:pt x="0" y="0"/>
                </a:moveTo>
                <a:lnTo>
                  <a:pt x="11067205" y="0"/>
                </a:lnTo>
                <a:lnTo>
                  <a:pt x="11067205" y="8162813"/>
                </a:lnTo>
                <a:lnTo>
                  <a:pt x="0" y="81628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000"/>
            </a:blip>
            <a:stretch>
              <a:fillRect l="-3804" r="-3804"/>
            </a:stretch>
          </a:blipFill>
        </p:spPr>
        <p:txBody>
          <a:bodyPr/>
          <a:lstStyle/>
          <a:p>
            <a:pPr algn="l"/>
            <a:endParaRPr lang="en-US" b="0" dirty="0">
              <a:effectLst/>
            </a:endParaRPr>
          </a:p>
          <a:p>
            <a:pPr algn="l"/>
            <a:endParaRPr lang="en-US" dirty="0"/>
          </a:p>
          <a:p>
            <a:pPr algn="l"/>
            <a:endParaRPr lang="en-US" b="0" dirty="0">
              <a:effectLst/>
            </a:endParaRPr>
          </a:p>
          <a:p>
            <a:pPr algn="l"/>
            <a:endParaRPr lang="en-US" dirty="0"/>
          </a:p>
          <a:p>
            <a:pPr algn="l"/>
            <a:endParaRPr lang="en-US" b="0" dirty="0">
              <a:effectLst/>
            </a:endParaRPr>
          </a:p>
          <a:p>
            <a:pPr algn="l"/>
            <a:endParaRPr lang="en-US" dirty="0"/>
          </a:p>
          <a:p>
            <a:pPr algn="l"/>
            <a:endParaRPr lang="en-US" b="0" dirty="0">
              <a:effectLst/>
            </a:endParaRPr>
          </a:p>
          <a:p>
            <a:pPr algn="l"/>
            <a:endParaRPr lang="en-US" b="1" i="0" dirty="0">
              <a:solidFill>
                <a:srgbClr val="2D2D2D"/>
              </a:solidFill>
              <a:effectLst/>
              <a:latin typeface="Indeed Sans"/>
            </a:endParaRPr>
          </a:p>
          <a:p>
            <a:endParaRPr lang="en-US" b="0" i="0" dirty="0">
              <a:solidFill>
                <a:srgbClr val="2D2D2D"/>
              </a:solidFill>
              <a:effectLst/>
              <a:latin typeface="Indeed Sans"/>
            </a:endParaRPr>
          </a:p>
          <a:p>
            <a:endParaRPr lang="en-US" dirty="0">
              <a:solidFill>
                <a:srgbClr val="2D2D2D"/>
              </a:solidFill>
              <a:latin typeface="Indeed Sans"/>
            </a:endParaRPr>
          </a:p>
          <a:p>
            <a:endParaRPr lang="en-US" b="0" i="0" dirty="0">
              <a:solidFill>
                <a:srgbClr val="2D2D2D"/>
              </a:solidFill>
              <a:effectLst/>
              <a:latin typeface="Indeed Sans"/>
            </a:endParaRPr>
          </a:p>
          <a:p>
            <a:pPr marL="216000"/>
            <a:r>
              <a:rPr lang="en-US" b="0" i="0" dirty="0">
                <a:solidFill>
                  <a:srgbClr val="2D2D2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you're beginning your career, establishing a successful routine can help you develop strong work habits and balance your professional and personal goals. Here's an example of a daily routine for an entry-level employee:</a:t>
            </a:r>
          </a:p>
          <a:p>
            <a:pPr marL="216000"/>
            <a:endParaRPr lang="en-US" u="none" strike="noStrike" dirty="0">
              <a:solidFill>
                <a:srgbClr val="2D2D2D"/>
              </a:solidFill>
              <a:highlight>
                <a:srgbClr val="55ACEE"/>
              </a:highlight>
              <a:latin typeface="Arial" panose="020B0604020202020204" pitchFamily="34" charset="0"/>
              <a:cs typeface="Arial" panose="020B0604020202020204" pitchFamily="34" charset="0"/>
              <a:hlinkClick r:id="rId3"/>
            </a:endParaRPr>
          </a:p>
          <a:p>
            <a:pPr marL="144000" algn="l">
              <a:buFont typeface="+mj-lt"/>
              <a:buAutoNum type="arabicPeriod"/>
            </a:pPr>
            <a:r>
              <a:rPr lang="en-US" sz="2000" b="0" i="1" dirty="0">
                <a:solidFill>
                  <a:srgbClr val="2D2D2D"/>
                </a:solidFill>
                <a:effectLst/>
                <a:latin typeface="Indeed Sans"/>
              </a:rPr>
              <a:t>Wake up at the same time every morning</a:t>
            </a:r>
            <a:endParaRPr lang="en-US" sz="2000" b="0" i="0" dirty="0">
              <a:solidFill>
                <a:srgbClr val="2D2D2D"/>
              </a:solidFill>
              <a:effectLst/>
              <a:latin typeface="Indeed Sans"/>
            </a:endParaRPr>
          </a:p>
          <a:p>
            <a:pPr marL="144000" algn="l">
              <a:buFont typeface="+mj-lt"/>
              <a:buAutoNum type="arabicPeriod"/>
            </a:pPr>
            <a:r>
              <a:rPr lang="en-US" sz="2000" b="0" i="1" dirty="0">
                <a:solidFill>
                  <a:srgbClr val="2D2D2D"/>
                </a:solidFill>
                <a:effectLst/>
                <a:latin typeface="Indeed Sans"/>
              </a:rPr>
              <a:t>Journal for 15 minutes about personal or professional goals</a:t>
            </a:r>
            <a:endParaRPr lang="en-US" sz="2000" b="0" i="0" dirty="0">
              <a:solidFill>
                <a:srgbClr val="2D2D2D"/>
              </a:solidFill>
              <a:effectLst/>
              <a:latin typeface="Indeed Sans"/>
            </a:endParaRPr>
          </a:p>
          <a:p>
            <a:pPr marL="144000" algn="l">
              <a:buFont typeface="+mj-lt"/>
              <a:buAutoNum type="arabicPeriod"/>
            </a:pPr>
            <a:r>
              <a:rPr lang="en-US" sz="2000" b="0" i="1" dirty="0">
                <a:solidFill>
                  <a:srgbClr val="2D2D2D"/>
                </a:solidFill>
                <a:effectLst/>
                <a:latin typeface="Indeed Sans"/>
              </a:rPr>
              <a:t>Eat breakfast and get ready for work</a:t>
            </a:r>
            <a:endParaRPr lang="en-US" sz="2000" b="0" i="0" dirty="0">
              <a:solidFill>
                <a:srgbClr val="2D2D2D"/>
              </a:solidFill>
              <a:effectLst/>
              <a:latin typeface="Indeed Sans"/>
            </a:endParaRPr>
          </a:p>
          <a:p>
            <a:pPr marL="144000" algn="l">
              <a:buFont typeface="+mj-lt"/>
              <a:buAutoNum type="arabicPeriod"/>
            </a:pPr>
            <a:r>
              <a:rPr lang="en-US" sz="2000" b="0" i="1" dirty="0">
                <a:solidFill>
                  <a:srgbClr val="2D2D2D"/>
                </a:solidFill>
                <a:effectLst/>
                <a:latin typeface="Indeed Sans"/>
              </a:rPr>
              <a:t>Commute to work, if applicable</a:t>
            </a:r>
            <a:endParaRPr lang="en-US" sz="2000" b="0" i="0" dirty="0">
              <a:solidFill>
                <a:srgbClr val="2D2D2D"/>
              </a:solidFill>
              <a:effectLst/>
              <a:latin typeface="Indeed Sans"/>
            </a:endParaRPr>
          </a:p>
          <a:p>
            <a:pPr marL="144000" algn="l">
              <a:buFont typeface="+mj-lt"/>
              <a:buAutoNum type="arabicPeriod"/>
            </a:pPr>
            <a:r>
              <a:rPr lang="en-US" sz="2000" b="0" i="1" dirty="0">
                <a:solidFill>
                  <a:srgbClr val="2D2D2D"/>
                </a:solidFill>
                <a:effectLst/>
                <a:latin typeface="Indeed Sans"/>
              </a:rPr>
              <a:t>Read and respond to emails</a:t>
            </a:r>
            <a:endParaRPr lang="en-US" sz="2000" b="0" i="0" dirty="0">
              <a:solidFill>
                <a:srgbClr val="2D2D2D"/>
              </a:solidFill>
              <a:effectLst/>
              <a:latin typeface="Indeed Sans"/>
            </a:endParaRPr>
          </a:p>
          <a:p>
            <a:pPr marL="144000" algn="l">
              <a:buFont typeface="+mj-lt"/>
              <a:buAutoNum type="arabicPeriod"/>
            </a:pPr>
            <a:r>
              <a:rPr lang="en-US" sz="2000" b="0" i="1" dirty="0">
                <a:solidFill>
                  <a:srgbClr val="2D2D2D"/>
                </a:solidFill>
                <a:effectLst/>
                <a:latin typeface="Indeed Sans"/>
              </a:rPr>
              <a:t>Create a list of tasks for the day</a:t>
            </a:r>
            <a:endParaRPr lang="en-US" sz="2000" b="0" i="0" dirty="0">
              <a:solidFill>
                <a:srgbClr val="2D2D2D"/>
              </a:solidFill>
              <a:effectLst/>
              <a:latin typeface="Indeed Sans"/>
            </a:endParaRPr>
          </a:p>
          <a:p>
            <a:pPr marL="144000" algn="l">
              <a:buFont typeface="+mj-lt"/>
              <a:buAutoNum type="arabicPeriod"/>
            </a:pPr>
            <a:r>
              <a:rPr lang="en-US" sz="2000" b="0" i="1" dirty="0">
                <a:solidFill>
                  <a:srgbClr val="2D2D2D"/>
                </a:solidFill>
                <a:effectLst/>
                <a:latin typeface="Indeed Sans"/>
              </a:rPr>
              <a:t>Work on tasks</a:t>
            </a:r>
            <a:endParaRPr lang="en-US" sz="2000" b="0" i="0" dirty="0">
              <a:solidFill>
                <a:srgbClr val="2D2D2D"/>
              </a:solidFill>
              <a:effectLst/>
              <a:latin typeface="Indeed Sans"/>
            </a:endParaRPr>
          </a:p>
          <a:p>
            <a:pPr marL="144000" algn="l">
              <a:buFont typeface="+mj-lt"/>
              <a:buAutoNum type="arabicPeriod"/>
            </a:pPr>
            <a:r>
              <a:rPr lang="en-US" sz="2000" b="0" i="1" dirty="0">
                <a:solidFill>
                  <a:srgbClr val="2D2D2D"/>
                </a:solidFill>
                <a:effectLst/>
                <a:latin typeface="Indeed Sans"/>
              </a:rPr>
              <a:t>Take lunch</a:t>
            </a:r>
            <a:endParaRPr lang="en-US" sz="2000" b="0" i="0" dirty="0">
              <a:solidFill>
                <a:srgbClr val="2D2D2D"/>
              </a:solidFill>
              <a:effectLst/>
              <a:latin typeface="Indeed Sans"/>
            </a:endParaRPr>
          </a:p>
          <a:p>
            <a:pPr marL="144000" algn="l">
              <a:buFont typeface="+mj-lt"/>
              <a:buAutoNum type="arabicPeriod"/>
            </a:pPr>
            <a:r>
              <a:rPr lang="en-US" sz="2000" b="0" i="1" dirty="0">
                <a:solidFill>
                  <a:srgbClr val="2D2D2D"/>
                </a:solidFill>
                <a:effectLst/>
                <a:latin typeface="Indeed Sans"/>
              </a:rPr>
              <a:t>Go for a short walk after eating</a:t>
            </a:r>
            <a:endParaRPr lang="en-US" sz="2000" b="0" i="0" dirty="0">
              <a:solidFill>
                <a:srgbClr val="2D2D2D"/>
              </a:solidFill>
              <a:effectLst/>
              <a:latin typeface="Indeed Sans"/>
            </a:endParaRPr>
          </a:p>
          <a:p>
            <a:pPr marL="144000" algn="l">
              <a:buFont typeface="+mj-lt"/>
              <a:buAutoNum type="arabicPeriod"/>
            </a:pPr>
            <a:r>
              <a:rPr lang="en-US" sz="2000" b="0" i="1" dirty="0">
                <a:solidFill>
                  <a:srgbClr val="2D2D2D"/>
                </a:solidFill>
                <a:effectLst/>
                <a:latin typeface="Indeed Sans"/>
              </a:rPr>
              <a:t>Return to your desk and keep working on tasks</a:t>
            </a:r>
            <a:endParaRPr lang="en-US" sz="2000" b="0" i="0" dirty="0">
              <a:solidFill>
                <a:srgbClr val="2D2D2D"/>
              </a:solidFill>
              <a:effectLst/>
              <a:latin typeface="Indeed Sans"/>
            </a:endParaRPr>
          </a:p>
          <a:p>
            <a:pPr marL="216000"/>
            <a:br>
              <a:rPr lang="en-US" b="0" u="none" strike="noStrike" dirty="0">
                <a:effectLst/>
                <a:highlight>
                  <a:srgbClr val="55ACEE"/>
                </a:highlight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</a:br>
            <a:endParaRPr lang="es-A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-839372" y="-4950968"/>
            <a:ext cx="12721883" cy="5682488"/>
          </a:xfrm>
          <a:custGeom>
            <a:avLst/>
            <a:gdLst/>
            <a:ahLst/>
            <a:cxnLst/>
            <a:rect l="l" t="t" r="r" b="b"/>
            <a:pathLst>
              <a:path w="12721883" h="5682488">
                <a:moveTo>
                  <a:pt x="0" y="0"/>
                </a:moveTo>
                <a:lnTo>
                  <a:pt x="12721883" y="0"/>
                </a:lnTo>
                <a:lnTo>
                  <a:pt x="12721883" y="5682488"/>
                </a:lnTo>
                <a:lnTo>
                  <a:pt x="0" y="56824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6725" b="-26725"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F905C8CD-C11F-80A0-0765-9AB745E7B35A}"/>
              </a:ext>
            </a:extLst>
          </p:cNvPr>
          <p:cNvSpPr/>
          <p:nvPr/>
        </p:nvSpPr>
        <p:spPr>
          <a:xfrm>
            <a:off x="990600" y="914400"/>
            <a:ext cx="7543800" cy="990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 err="1"/>
              <a:t>Daily</a:t>
            </a:r>
            <a:r>
              <a:rPr lang="es-ES" sz="3200" dirty="0"/>
              <a:t> </a:t>
            </a:r>
            <a:r>
              <a:rPr lang="es-ES" sz="3200" dirty="0" err="1"/>
              <a:t>Routines</a:t>
            </a:r>
            <a:endParaRPr lang="es-ES" sz="3200" dirty="0"/>
          </a:p>
          <a:p>
            <a:pPr algn="ctr"/>
            <a:r>
              <a:rPr lang="es-ES" sz="3200" dirty="0" err="1"/>
              <a:t>for</a:t>
            </a:r>
            <a:r>
              <a:rPr lang="es-ES" sz="3200" dirty="0"/>
              <a:t> </a:t>
            </a:r>
            <a:r>
              <a:rPr lang="es-ES" sz="3200" dirty="0" err="1"/>
              <a:t>an</a:t>
            </a:r>
            <a:r>
              <a:rPr lang="es-ES" sz="3200" dirty="0"/>
              <a:t> </a:t>
            </a:r>
            <a:r>
              <a:rPr lang="es-ES" sz="3200" dirty="0" err="1"/>
              <a:t>entry-level</a:t>
            </a:r>
            <a:r>
              <a:rPr lang="es-ES" sz="3200" dirty="0"/>
              <a:t> </a:t>
            </a:r>
            <a:r>
              <a:rPr lang="es-ES" sz="3200" dirty="0" err="1"/>
              <a:t>employee</a:t>
            </a:r>
            <a:endParaRPr lang="es-AR" sz="32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105A4A0-11BA-A42B-4455-33E050C4B99D}"/>
              </a:ext>
            </a:extLst>
          </p:cNvPr>
          <p:cNvSpPr/>
          <p:nvPr/>
        </p:nvSpPr>
        <p:spPr>
          <a:xfrm>
            <a:off x="5943600" y="3620814"/>
            <a:ext cx="3657600" cy="426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11"/>
            </a:pPr>
            <a:r>
              <a:rPr lang="en-US" sz="2000" i="1" dirty="0">
                <a:solidFill>
                  <a:srgbClr val="2D2D2D"/>
                </a:solidFill>
                <a:latin typeface="Indeed Sans"/>
              </a:rPr>
              <a:t>Check in with your manager about daily progress</a:t>
            </a:r>
            <a:endParaRPr lang="en-US" sz="2000" dirty="0">
              <a:solidFill>
                <a:srgbClr val="2D2D2D"/>
              </a:solidFill>
              <a:latin typeface="Indeed Sans"/>
            </a:endParaRPr>
          </a:p>
          <a:p>
            <a:pPr marL="342900" indent="-342900">
              <a:buFont typeface="+mj-lt"/>
              <a:buAutoNum type="arabicPeriod" startAt="11"/>
            </a:pPr>
            <a:r>
              <a:rPr lang="en-US" sz="2000" i="1" dirty="0">
                <a:solidFill>
                  <a:srgbClr val="2D2D2D"/>
                </a:solidFill>
                <a:latin typeface="Indeed Sans"/>
              </a:rPr>
              <a:t>Leave work and go home, if applicable</a:t>
            </a:r>
            <a:endParaRPr lang="en-US" sz="2000" dirty="0">
              <a:solidFill>
                <a:srgbClr val="2D2D2D"/>
              </a:solidFill>
              <a:latin typeface="Indeed Sans"/>
            </a:endParaRPr>
          </a:p>
          <a:p>
            <a:pPr marL="342900" indent="-342900">
              <a:buFont typeface="+mj-lt"/>
              <a:buAutoNum type="arabicPeriod" startAt="11"/>
            </a:pPr>
            <a:r>
              <a:rPr lang="en-US" sz="2000" i="1" dirty="0">
                <a:solidFill>
                  <a:srgbClr val="2D2D2D"/>
                </a:solidFill>
                <a:latin typeface="Indeed Sans"/>
              </a:rPr>
              <a:t>Work on hobbies for an hour</a:t>
            </a:r>
            <a:endParaRPr lang="en-US" sz="2000" dirty="0">
              <a:solidFill>
                <a:srgbClr val="2D2D2D"/>
              </a:solidFill>
              <a:latin typeface="Indeed Sans"/>
            </a:endParaRPr>
          </a:p>
          <a:p>
            <a:pPr marL="342900" indent="-342900">
              <a:buFont typeface="+mj-lt"/>
              <a:buAutoNum type="arabicPeriod" startAt="11"/>
            </a:pPr>
            <a:r>
              <a:rPr lang="en-US" sz="2000" i="1" dirty="0">
                <a:solidFill>
                  <a:srgbClr val="2D2D2D"/>
                </a:solidFill>
                <a:latin typeface="Indeed Sans"/>
              </a:rPr>
              <a:t>Eat dinner</a:t>
            </a:r>
            <a:endParaRPr lang="en-US" sz="2000" dirty="0">
              <a:solidFill>
                <a:srgbClr val="2D2D2D"/>
              </a:solidFill>
              <a:latin typeface="Indeed Sans"/>
            </a:endParaRPr>
          </a:p>
          <a:p>
            <a:pPr marL="342900" indent="-342900">
              <a:buFont typeface="+mj-lt"/>
              <a:buAutoNum type="arabicPeriod" startAt="11"/>
            </a:pPr>
            <a:r>
              <a:rPr lang="en-US" sz="2000" i="1" dirty="0">
                <a:solidFill>
                  <a:srgbClr val="2D2D2D"/>
                </a:solidFill>
                <a:latin typeface="Indeed Sans"/>
              </a:rPr>
              <a:t>Take a walk for 15 minutes</a:t>
            </a:r>
            <a:endParaRPr lang="en-US" sz="2000" dirty="0">
              <a:solidFill>
                <a:srgbClr val="2D2D2D"/>
              </a:solidFill>
              <a:latin typeface="Indeed Sans"/>
            </a:endParaRPr>
          </a:p>
          <a:p>
            <a:pPr marL="342900" indent="-342900">
              <a:buFont typeface="+mj-lt"/>
              <a:buAutoNum type="arabicPeriod" startAt="11"/>
            </a:pPr>
            <a:r>
              <a:rPr lang="en-US" sz="2000" i="1" dirty="0">
                <a:solidFill>
                  <a:srgbClr val="2D2D2D"/>
                </a:solidFill>
                <a:latin typeface="Indeed Sans"/>
              </a:rPr>
              <a:t>Read for 30 minutes</a:t>
            </a:r>
            <a:endParaRPr lang="en-US" sz="2000" dirty="0">
              <a:solidFill>
                <a:srgbClr val="2D2D2D"/>
              </a:solidFill>
              <a:latin typeface="Indeed Sans"/>
            </a:endParaRPr>
          </a:p>
          <a:p>
            <a:pPr marL="342900" indent="-342900">
              <a:buFont typeface="+mj-lt"/>
              <a:buAutoNum type="arabicPeriod" startAt="11"/>
            </a:pPr>
            <a:r>
              <a:rPr lang="en-US" sz="2000" i="1" dirty="0">
                <a:solidFill>
                  <a:srgbClr val="2D2D2D"/>
                </a:solidFill>
                <a:latin typeface="Indeed Sans"/>
              </a:rPr>
              <a:t>Go to sleep</a:t>
            </a:r>
            <a:endParaRPr lang="en-US" sz="2000" dirty="0">
              <a:solidFill>
                <a:srgbClr val="2D2D2D"/>
              </a:solidFill>
              <a:latin typeface="Indeed Sans"/>
            </a:endParaRPr>
          </a:p>
          <a:p>
            <a:pPr algn="ctr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63947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847613"/>
            <a:ext cx="9753600" cy="8162813"/>
          </a:xfrm>
          <a:custGeom>
            <a:avLst/>
            <a:gdLst/>
            <a:ahLst/>
            <a:cxnLst/>
            <a:rect l="l" t="t" r="r" b="b"/>
            <a:pathLst>
              <a:path w="11067205" h="8162813">
                <a:moveTo>
                  <a:pt x="0" y="0"/>
                </a:moveTo>
                <a:lnTo>
                  <a:pt x="11067205" y="0"/>
                </a:lnTo>
                <a:lnTo>
                  <a:pt x="11067205" y="8162813"/>
                </a:lnTo>
                <a:lnTo>
                  <a:pt x="0" y="81628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000"/>
            </a:blip>
            <a:stretch>
              <a:fillRect l="-3804" r="-3804"/>
            </a:stretch>
          </a:blipFill>
        </p:spPr>
        <p:txBody>
          <a:bodyPr/>
          <a:lstStyle/>
          <a:p>
            <a:pPr algn="l"/>
            <a:endParaRPr lang="en-US" b="0" dirty="0">
              <a:effectLst/>
            </a:endParaRPr>
          </a:p>
          <a:p>
            <a:pPr algn="l"/>
            <a:endParaRPr lang="en-US" dirty="0"/>
          </a:p>
          <a:p>
            <a:pPr algn="l"/>
            <a:endParaRPr lang="en-US" b="0" dirty="0">
              <a:effectLst/>
            </a:endParaRPr>
          </a:p>
          <a:p>
            <a:pPr algn="l"/>
            <a:endParaRPr lang="en-US" dirty="0"/>
          </a:p>
          <a:p>
            <a:pPr algn="l"/>
            <a:endParaRPr lang="en-US" b="0" dirty="0">
              <a:effectLst/>
            </a:endParaRPr>
          </a:p>
          <a:p>
            <a:pPr algn="l"/>
            <a:endParaRPr lang="en-US" dirty="0"/>
          </a:p>
          <a:p>
            <a:pPr algn="l"/>
            <a:endParaRPr lang="en-US" b="0" dirty="0">
              <a:effectLst/>
            </a:endParaRPr>
          </a:p>
          <a:p>
            <a:pPr algn="l"/>
            <a:endParaRPr lang="en-US" b="1" i="0" dirty="0">
              <a:solidFill>
                <a:srgbClr val="2D2D2D"/>
              </a:solidFill>
              <a:effectLst/>
              <a:latin typeface="Indeed Sans"/>
            </a:endParaRPr>
          </a:p>
          <a:p>
            <a:endParaRPr lang="en-US" b="0" i="0" dirty="0">
              <a:solidFill>
                <a:srgbClr val="2D2D2D"/>
              </a:solidFill>
              <a:effectLst/>
              <a:latin typeface="Indeed Sans"/>
            </a:endParaRPr>
          </a:p>
          <a:p>
            <a:endParaRPr lang="en-US" dirty="0">
              <a:solidFill>
                <a:srgbClr val="2D2D2D"/>
              </a:solidFill>
              <a:latin typeface="Indeed Sans"/>
            </a:endParaRPr>
          </a:p>
          <a:p>
            <a:endParaRPr lang="en-US" b="0" i="0" dirty="0">
              <a:solidFill>
                <a:srgbClr val="2D2D2D"/>
              </a:solidFill>
              <a:effectLst/>
              <a:latin typeface="Indeed Sans"/>
            </a:endParaRPr>
          </a:p>
          <a:p>
            <a:pPr marL="216000" algn="just"/>
            <a:r>
              <a:rPr lang="en-US" sz="2000" b="0" i="0" dirty="0">
                <a:solidFill>
                  <a:srgbClr val="2D2D2D"/>
                </a:solidFill>
                <a:effectLst/>
                <a:latin typeface="Indeed Sans"/>
              </a:rPr>
              <a:t>As you advance in your career, you might spend more time doing professional development and earning certifications. By developing a routine, you can accomplish those tasks while meeting your basic work requirements and having a fulfilling personal life. Here's an example of a daily routine for a mid-level professional</a:t>
            </a:r>
            <a:r>
              <a:rPr lang="en-US" b="0" i="0" dirty="0">
                <a:solidFill>
                  <a:srgbClr val="2D2D2D"/>
                </a:solidFill>
                <a:effectLst/>
                <a:latin typeface="Indeed Sans"/>
              </a:rPr>
              <a:t>:</a:t>
            </a:r>
            <a:endParaRPr lang="en-US" b="0" i="0" dirty="0">
              <a:solidFill>
                <a:srgbClr val="2D2D2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6000"/>
            <a:endParaRPr lang="en-US" u="none" strike="noStrike" dirty="0">
              <a:solidFill>
                <a:srgbClr val="2D2D2D"/>
              </a:solidFill>
              <a:highlight>
                <a:srgbClr val="55ACEE"/>
              </a:highlight>
              <a:latin typeface="Arial" panose="020B0604020202020204" pitchFamily="34" charset="0"/>
              <a:cs typeface="Arial" panose="020B0604020202020204" pitchFamily="34" charset="0"/>
              <a:hlinkClick r:id="rId3"/>
            </a:endParaRPr>
          </a:p>
          <a:p>
            <a:pPr marL="144000" algn="l">
              <a:buFont typeface="+mj-lt"/>
              <a:buAutoNum type="arabicPeriod"/>
            </a:pPr>
            <a:r>
              <a:rPr lang="en-US" sz="2000" b="0" i="1" dirty="0">
                <a:solidFill>
                  <a:srgbClr val="2D2D2D"/>
                </a:solidFill>
                <a:effectLst/>
                <a:latin typeface="Indeed Sans"/>
              </a:rPr>
              <a:t>Wake up at the same time every morning</a:t>
            </a:r>
            <a:endParaRPr lang="en-US" sz="2000" b="0" i="0" dirty="0">
              <a:solidFill>
                <a:srgbClr val="2D2D2D"/>
              </a:solidFill>
              <a:effectLst/>
              <a:latin typeface="Indeed Sans"/>
            </a:endParaRPr>
          </a:p>
          <a:p>
            <a:pPr marL="144000" algn="l">
              <a:buFont typeface="+mj-lt"/>
              <a:buAutoNum type="arabicPeriod"/>
            </a:pPr>
            <a:r>
              <a:rPr lang="en-US" sz="2000" b="0" i="1" dirty="0">
                <a:solidFill>
                  <a:srgbClr val="2D2D2D"/>
                </a:solidFill>
                <a:effectLst/>
                <a:latin typeface="Indeed Sans"/>
              </a:rPr>
              <a:t>Go for a walk before breakfast</a:t>
            </a:r>
            <a:endParaRPr lang="en-US" sz="2000" b="0" i="0" dirty="0">
              <a:solidFill>
                <a:srgbClr val="2D2D2D"/>
              </a:solidFill>
              <a:effectLst/>
              <a:latin typeface="Indeed Sans"/>
            </a:endParaRPr>
          </a:p>
          <a:p>
            <a:pPr marL="144000" algn="l">
              <a:buFont typeface="+mj-lt"/>
              <a:buAutoNum type="arabicPeriod"/>
            </a:pPr>
            <a:r>
              <a:rPr lang="en-US" sz="2000" b="0" i="1" dirty="0">
                <a:solidFill>
                  <a:srgbClr val="2D2D2D"/>
                </a:solidFill>
                <a:effectLst/>
                <a:latin typeface="Indeed Sans"/>
              </a:rPr>
              <a:t>Eat breakfast and prepare for work</a:t>
            </a:r>
            <a:endParaRPr lang="en-US" sz="2000" b="0" i="0" dirty="0">
              <a:solidFill>
                <a:srgbClr val="2D2D2D"/>
              </a:solidFill>
              <a:effectLst/>
              <a:latin typeface="Indeed Sans"/>
            </a:endParaRPr>
          </a:p>
          <a:p>
            <a:pPr marL="144000" algn="l">
              <a:buFont typeface="+mj-lt"/>
              <a:buAutoNum type="arabicPeriod"/>
            </a:pPr>
            <a:r>
              <a:rPr lang="en-US" sz="2000" b="0" i="1" dirty="0">
                <a:solidFill>
                  <a:srgbClr val="2D2D2D"/>
                </a:solidFill>
                <a:effectLst/>
                <a:latin typeface="Indeed Sans"/>
              </a:rPr>
              <a:t>Commute, if applicable</a:t>
            </a:r>
            <a:endParaRPr lang="en-US" sz="2000" b="0" i="0" dirty="0">
              <a:solidFill>
                <a:srgbClr val="2D2D2D"/>
              </a:solidFill>
              <a:effectLst/>
              <a:latin typeface="Indeed Sans"/>
            </a:endParaRPr>
          </a:p>
          <a:p>
            <a:pPr marL="144000" algn="l">
              <a:buFont typeface="+mj-lt"/>
              <a:buAutoNum type="arabicPeriod"/>
            </a:pPr>
            <a:r>
              <a:rPr lang="en-US" sz="2000" b="0" i="1" dirty="0">
                <a:solidFill>
                  <a:srgbClr val="2D2D2D"/>
                </a:solidFill>
                <a:effectLst/>
                <a:latin typeface="Indeed Sans"/>
              </a:rPr>
              <a:t>Read emails and respond to correspondence</a:t>
            </a:r>
            <a:endParaRPr lang="en-US" sz="2000" b="0" i="0" dirty="0">
              <a:solidFill>
                <a:srgbClr val="2D2D2D"/>
              </a:solidFill>
              <a:effectLst/>
              <a:latin typeface="Indeed Sans"/>
            </a:endParaRPr>
          </a:p>
          <a:p>
            <a:pPr marL="144000" algn="l">
              <a:buFont typeface="+mj-lt"/>
              <a:buAutoNum type="arabicPeriod"/>
            </a:pPr>
            <a:r>
              <a:rPr lang="en-US" sz="2000" b="0" i="1" dirty="0">
                <a:solidFill>
                  <a:srgbClr val="2D2D2D"/>
                </a:solidFill>
                <a:effectLst/>
                <a:latin typeface="Indeed Sans"/>
              </a:rPr>
              <a:t>Review project plans and daily calendar</a:t>
            </a:r>
            <a:endParaRPr lang="en-US" sz="2000" b="0" i="0" dirty="0">
              <a:solidFill>
                <a:srgbClr val="2D2D2D"/>
              </a:solidFill>
              <a:effectLst/>
              <a:latin typeface="Indeed Sans"/>
            </a:endParaRPr>
          </a:p>
          <a:p>
            <a:pPr marL="144000" algn="l">
              <a:buFont typeface="+mj-lt"/>
              <a:buAutoNum type="arabicPeriod"/>
            </a:pPr>
            <a:r>
              <a:rPr lang="en-US" sz="2000" b="0" i="1" dirty="0">
                <a:solidFill>
                  <a:srgbClr val="2D2D2D"/>
                </a:solidFill>
                <a:effectLst/>
                <a:latin typeface="Indeed Sans"/>
              </a:rPr>
              <a:t>Work on projects</a:t>
            </a:r>
            <a:endParaRPr lang="en-US" sz="2000" b="0" i="0" dirty="0">
              <a:solidFill>
                <a:srgbClr val="2D2D2D"/>
              </a:solidFill>
              <a:effectLst/>
              <a:latin typeface="Indeed Sans"/>
            </a:endParaRPr>
          </a:p>
          <a:p>
            <a:pPr marL="144000" algn="l">
              <a:buFont typeface="+mj-lt"/>
              <a:buAutoNum type="arabicPeriod"/>
            </a:pPr>
            <a:r>
              <a:rPr lang="en-US" sz="2000" b="0" i="1" dirty="0">
                <a:solidFill>
                  <a:srgbClr val="2D2D2D"/>
                </a:solidFill>
                <a:effectLst/>
                <a:latin typeface="Indeed Sans"/>
              </a:rPr>
              <a:t>Take lunch</a:t>
            </a:r>
            <a:endParaRPr lang="en-US" sz="2000" b="0" i="0" dirty="0">
              <a:solidFill>
                <a:srgbClr val="2D2D2D"/>
              </a:solidFill>
              <a:effectLst/>
              <a:latin typeface="Indeed Sans"/>
            </a:endParaRPr>
          </a:p>
          <a:p>
            <a:pPr marL="144000" algn="l">
              <a:buFont typeface="+mj-lt"/>
              <a:buAutoNum type="arabicPeriod"/>
            </a:pPr>
            <a:r>
              <a:rPr lang="en-US" sz="2000" b="0" i="1" dirty="0">
                <a:solidFill>
                  <a:srgbClr val="2D2D2D"/>
                </a:solidFill>
                <a:effectLst/>
                <a:latin typeface="Indeed Sans"/>
              </a:rPr>
              <a:t>Review strategic goals with your manager</a:t>
            </a:r>
            <a:endParaRPr lang="en-US" sz="2000" b="0" i="0" dirty="0">
              <a:solidFill>
                <a:srgbClr val="2D2D2D"/>
              </a:solidFill>
              <a:effectLst/>
              <a:latin typeface="Indeed Sans"/>
            </a:endParaRPr>
          </a:p>
          <a:p>
            <a:pPr marL="144000" algn="l">
              <a:buFont typeface="+mj-lt"/>
              <a:buAutoNum type="arabicPeriod"/>
            </a:pPr>
            <a:r>
              <a:rPr lang="en-US" sz="2000" b="0" i="1" dirty="0">
                <a:solidFill>
                  <a:srgbClr val="2D2D2D"/>
                </a:solidFill>
                <a:effectLst/>
                <a:latin typeface="Indeed Sans"/>
              </a:rPr>
              <a:t>Complete project tasks for the day</a:t>
            </a:r>
            <a:endParaRPr lang="en-US" sz="2000" b="0" i="0" dirty="0">
              <a:solidFill>
                <a:srgbClr val="2D2D2D"/>
              </a:solidFill>
              <a:effectLst/>
              <a:latin typeface="Indeed Sans"/>
            </a:endParaRPr>
          </a:p>
          <a:p>
            <a:pPr marL="216000"/>
            <a:br>
              <a:rPr lang="en-US" b="0" u="none" strike="noStrike" dirty="0">
                <a:effectLst/>
                <a:highlight>
                  <a:srgbClr val="55ACEE"/>
                </a:highlight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</a:br>
            <a:endParaRPr lang="es-A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-839372" y="-4950968"/>
            <a:ext cx="12721883" cy="5682488"/>
          </a:xfrm>
          <a:custGeom>
            <a:avLst/>
            <a:gdLst/>
            <a:ahLst/>
            <a:cxnLst/>
            <a:rect l="l" t="t" r="r" b="b"/>
            <a:pathLst>
              <a:path w="12721883" h="5682488">
                <a:moveTo>
                  <a:pt x="0" y="0"/>
                </a:moveTo>
                <a:lnTo>
                  <a:pt x="12721883" y="0"/>
                </a:lnTo>
                <a:lnTo>
                  <a:pt x="12721883" y="5682488"/>
                </a:lnTo>
                <a:lnTo>
                  <a:pt x="0" y="56824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6725" b="-26725"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F905C8CD-C11F-80A0-0765-9AB745E7B35A}"/>
              </a:ext>
            </a:extLst>
          </p:cNvPr>
          <p:cNvSpPr/>
          <p:nvPr/>
        </p:nvSpPr>
        <p:spPr>
          <a:xfrm>
            <a:off x="990600" y="914400"/>
            <a:ext cx="7543800" cy="990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 err="1"/>
              <a:t>Daily</a:t>
            </a:r>
            <a:r>
              <a:rPr lang="es-ES" sz="3200" dirty="0"/>
              <a:t> </a:t>
            </a:r>
            <a:r>
              <a:rPr lang="es-ES" sz="3200" dirty="0" err="1"/>
              <a:t>Routines</a:t>
            </a:r>
            <a:endParaRPr lang="es-ES" sz="3200" dirty="0"/>
          </a:p>
          <a:p>
            <a:pPr algn="ctr"/>
            <a:r>
              <a:rPr lang="es-ES" sz="3200" dirty="0" err="1"/>
              <a:t>for</a:t>
            </a:r>
            <a:r>
              <a:rPr lang="es-ES" sz="3200" dirty="0"/>
              <a:t> a </a:t>
            </a:r>
            <a:r>
              <a:rPr lang="es-ES" sz="3200" dirty="0" err="1"/>
              <a:t>mid-level</a:t>
            </a:r>
            <a:r>
              <a:rPr lang="es-ES" sz="3200" dirty="0"/>
              <a:t> </a:t>
            </a:r>
            <a:r>
              <a:rPr lang="es-ES" sz="3200" dirty="0" err="1"/>
              <a:t>employee</a:t>
            </a:r>
            <a:endParaRPr lang="es-AR" sz="32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105A4A0-11BA-A42B-4455-33E050C4B99D}"/>
              </a:ext>
            </a:extLst>
          </p:cNvPr>
          <p:cNvSpPr/>
          <p:nvPr/>
        </p:nvSpPr>
        <p:spPr>
          <a:xfrm>
            <a:off x="5521569" y="2701275"/>
            <a:ext cx="3657600" cy="426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l">
              <a:buFont typeface="+mj-lt"/>
              <a:buAutoNum type="arabicPeriod" startAt="11"/>
            </a:pPr>
            <a:r>
              <a:rPr lang="en-US" sz="2000" b="0" i="1" dirty="0">
                <a:solidFill>
                  <a:srgbClr val="2D2D2D"/>
                </a:solidFill>
                <a:effectLst/>
                <a:latin typeface="Indeed Sans"/>
              </a:rPr>
              <a:t>Commute home, if applicable</a:t>
            </a:r>
            <a:endParaRPr lang="en-US" sz="2000" b="0" i="0" dirty="0">
              <a:solidFill>
                <a:srgbClr val="2D2D2D"/>
              </a:solidFill>
              <a:effectLst/>
              <a:latin typeface="Indeed Sans"/>
            </a:endParaRPr>
          </a:p>
          <a:p>
            <a:pPr marL="457200" indent="-457200" algn="l">
              <a:buFont typeface="+mj-lt"/>
              <a:buAutoNum type="arabicPeriod" startAt="11"/>
            </a:pPr>
            <a:r>
              <a:rPr lang="en-US" sz="2000" b="0" i="1" dirty="0">
                <a:solidFill>
                  <a:srgbClr val="2D2D2D"/>
                </a:solidFill>
                <a:effectLst/>
                <a:latin typeface="Indeed Sans"/>
              </a:rPr>
              <a:t>Work on certification class for one hour</a:t>
            </a:r>
            <a:endParaRPr lang="en-US" sz="2000" b="0" i="0" dirty="0">
              <a:solidFill>
                <a:srgbClr val="2D2D2D"/>
              </a:solidFill>
              <a:effectLst/>
              <a:latin typeface="Indeed Sans"/>
            </a:endParaRPr>
          </a:p>
          <a:p>
            <a:pPr marL="457200" indent="-457200" algn="l">
              <a:buFont typeface="+mj-lt"/>
              <a:buAutoNum type="arabicPeriod" startAt="11"/>
            </a:pPr>
            <a:r>
              <a:rPr lang="en-US" sz="2000" b="0" i="1" dirty="0">
                <a:solidFill>
                  <a:srgbClr val="2D2D2D"/>
                </a:solidFill>
                <a:effectLst/>
                <a:latin typeface="Indeed Sans"/>
              </a:rPr>
              <a:t>Eat dinner</a:t>
            </a:r>
            <a:endParaRPr lang="en-US" sz="2000" b="0" i="0" dirty="0">
              <a:solidFill>
                <a:srgbClr val="2D2D2D"/>
              </a:solidFill>
              <a:effectLst/>
              <a:latin typeface="Indeed Sans"/>
            </a:endParaRPr>
          </a:p>
          <a:p>
            <a:pPr marL="457200" indent="-457200" algn="l">
              <a:buFont typeface="+mj-lt"/>
              <a:buAutoNum type="arabicPeriod" startAt="11"/>
            </a:pPr>
            <a:r>
              <a:rPr lang="en-US" sz="2000" b="0" i="1" dirty="0">
                <a:solidFill>
                  <a:srgbClr val="2D2D2D"/>
                </a:solidFill>
                <a:effectLst/>
                <a:latin typeface="Indeed Sans"/>
              </a:rPr>
              <a:t>Spend an hour on hobbies</a:t>
            </a:r>
            <a:endParaRPr lang="en-US" sz="2000" b="0" i="0" dirty="0">
              <a:solidFill>
                <a:srgbClr val="2D2D2D"/>
              </a:solidFill>
              <a:effectLst/>
              <a:latin typeface="Indeed Sans"/>
            </a:endParaRPr>
          </a:p>
          <a:p>
            <a:pPr marL="457200" indent="-457200" algn="l">
              <a:buFont typeface="+mj-lt"/>
              <a:buAutoNum type="arabicPeriod" startAt="11"/>
            </a:pPr>
            <a:r>
              <a:rPr lang="en-US" sz="2000" b="0" i="1" dirty="0">
                <a:solidFill>
                  <a:srgbClr val="2D2D2D"/>
                </a:solidFill>
                <a:effectLst/>
                <a:latin typeface="Indeed Sans"/>
              </a:rPr>
              <a:t>Go to sleep</a:t>
            </a:r>
            <a:endParaRPr lang="en-US" sz="2000" b="0" i="0" dirty="0">
              <a:solidFill>
                <a:srgbClr val="2D2D2D"/>
              </a:solidFill>
              <a:effectLst/>
              <a:latin typeface="Indeed Sans"/>
            </a:endParaRPr>
          </a:p>
          <a:p>
            <a:pPr algn="ctr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1663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847613"/>
            <a:ext cx="9753600" cy="8162813"/>
          </a:xfrm>
          <a:custGeom>
            <a:avLst/>
            <a:gdLst/>
            <a:ahLst/>
            <a:cxnLst/>
            <a:rect l="l" t="t" r="r" b="b"/>
            <a:pathLst>
              <a:path w="11067205" h="8162813">
                <a:moveTo>
                  <a:pt x="0" y="0"/>
                </a:moveTo>
                <a:lnTo>
                  <a:pt x="11067205" y="0"/>
                </a:lnTo>
                <a:lnTo>
                  <a:pt x="11067205" y="8162813"/>
                </a:lnTo>
                <a:lnTo>
                  <a:pt x="0" y="81628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000"/>
            </a:blip>
            <a:stretch>
              <a:fillRect l="-3804" r="-3804"/>
            </a:stretch>
          </a:blipFill>
        </p:spPr>
        <p:txBody>
          <a:bodyPr/>
          <a:lstStyle/>
          <a:p>
            <a:pPr algn="l"/>
            <a:endParaRPr lang="en-US" b="0" dirty="0">
              <a:effectLst/>
            </a:endParaRPr>
          </a:p>
          <a:p>
            <a:pPr algn="l"/>
            <a:endParaRPr lang="en-US" dirty="0"/>
          </a:p>
          <a:p>
            <a:pPr algn="l"/>
            <a:endParaRPr lang="en-US" b="0" dirty="0">
              <a:effectLst/>
            </a:endParaRPr>
          </a:p>
          <a:p>
            <a:pPr algn="l"/>
            <a:endParaRPr lang="en-US" dirty="0"/>
          </a:p>
          <a:p>
            <a:pPr algn="l"/>
            <a:endParaRPr lang="en-US" b="0" dirty="0">
              <a:effectLst/>
            </a:endParaRPr>
          </a:p>
          <a:p>
            <a:pPr algn="l"/>
            <a:endParaRPr lang="en-US" dirty="0"/>
          </a:p>
          <a:p>
            <a:pPr algn="l"/>
            <a:endParaRPr lang="en-US" b="0" dirty="0">
              <a:effectLst/>
            </a:endParaRPr>
          </a:p>
          <a:p>
            <a:pPr algn="l"/>
            <a:endParaRPr lang="en-US" b="1" i="0" dirty="0">
              <a:solidFill>
                <a:srgbClr val="2D2D2D"/>
              </a:solidFill>
              <a:effectLst/>
              <a:latin typeface="Indeed Sans"/>
            </a:endParaRPr>
          </a:p>
          <a:p>
            <a:endParaRPr lang="en-US" b="0" i="0" dirty="0">
              <a:solidFill>
                <a:srgbClr val="2D2D2D"/>
              </a:solidFill>
              <a:effectLst/>
              <a:latin typeface="Indeed Sans"/>
            </a:endParaRPr>
          </a:p>
          <a:p>
            <a:endParaRPr lang="en-US" dirty="0">
              <a:solidFill>
                <a:srgbClr val="2D2D2D"/>
              </a:solidFill>
              <a:latin typeface="Indeed Sans"/>
            </a:endParaRPr>
          </a:p>
          <a:p>
            <a:pPr marL="216000" algn="just"/>
            <a:r>
              <a:rPr lang="en-US" b="0" i="0" dirty="0">
                <a:solidFill>
                  <a:srgbClr val="2D2D2D"/>
                </a:solidFill>
                <a:effectLst/>
                <a:latin typeface="Indeed Sans"/>
              </a:rPr>
              <a:t>As a senior professional, you might have more varied responsibilities than entry- or mid-level professionals, who might learn the skills of their trade through repetition. While your duties might vary, you can still create a routine that balances your professional and personal priorities. Here's an example of a daily routine for a senior professional, like a manager or director:</a:t>
            </a:r>
          </a:p>
          <a:p>
            <a:pPr marL="216000" algn="just"/>
            <a:endParaRPr lang="en-US" u="none" strike="noStrike" dirty="0">
              <a:solidFill>
                <a:srgbClr val="2D2D2D"/>
              </a:solidFill>
              <a:highlight>
                <a:srgbClr val="55ACEE"/>
              </a:highlight>
              <a:latin typeface="Arial" panose="020B0604020202020204" pitchFamily="34" charset="0"/>
              <a:cs typeface="Arial" panose="020B0604020202020204" pitchFamily="34" charset="0"/>
              <a:hlinkClick r:id="rId3"/>
            </a:endParaRPr>
          </a:p>
          <a:p>
            <a:pPr marL="144000" algn="l">
              <a:buFont typeface="+mj-lt"/>
              <a:buAutoNum type="arabicPeriod"/>
            </a:pPr>
            <a:r>
              <a:rPr lang="en-US" sz="2000" b="0" i="1" dirty="0">
                <a:solidFill>
                  <a:srgbClr val="2D2D2D"/>
                </a:solidFill>
                <a:effectLst/>
                <a:latin typeface="Indeed Sans"/>
              </a:rPr>
              <a:t>Wake up at a regular time</a:t>
            </a:r>
            <a:endParaRPr lang="en-US" sz="2000" b="0" i="0" dirty="0">
              <a:solidFill>
                <a:srgbClr val="2D2D2D"/>
              </a:solidFill>
              <a:effectLst/>
              <a:latin typeface="Indeed Sans"/>
            </a:endParaRPr>
          </a:p>
          <a:p>
            <a:pPr marL="144000" algn="l">
              <a:buFont typeface="+mj-lt"/>
              <a:buAutoNum type="arabicPeriod"/>
            </a:pPr>
            <a:r>
              <a:rPr lang="en-US" sz="2000" b="0" i="1" dirty="0">
                <a:solidFill>
                  <a:srgbClr val="2D2D2D"/>
                </a:solidFill>
                <a:effectLst/>
                <a:latin typeface="Indeed Sans"/>
              </a:rPr>
              <a:t>Meditate or stretch for 10 minutes</a:t>
            </a:r>
            <a:endParaRPr lang="en-US" sz="2000" b="0" i="0" dirty="0">
              <a:solidFill>
                <a:srgbClr val="2D2D2D"/>
              </a:solidFill>
              <a:effectLst/>
              <a:latin typeface="Indeed Sans"/>
            </a:endParaRPr>
          </a:p>
          <a:p>
            <a:pPr marL="144000" algn="l">
              <a:buFont typeface="+mj-lt"/>
              <a:buAutoNum type="arabicPeriod"/>
            </a:pPr>
            <a:r>
              <a:rPr lang="en-US" sz="2000" b="0" i="1" dirty="0">
                <a:solidFill>
                  <a:srgbClr val="2D2D2D"/>
                </a:solidFill>
                <a:effectLst/>
                <a:latin typeface="Indeed Sans"/>
              </a:rPr>
              <a:t>Eat breakfast and get ready for work</a:t>
            </a:r>
            <a:endParaRPr lang="en-US" sz="2000" b="0" i="0" dirty="0">
              <a:solidFill>
                <a:srgbClr val="2D2D2D"/>
              </a:solidFill>
              <a:effectLst/>
              <a:latin typeface="Indeed Sans"/>
            </a:endParaRPr>
          </a:p>
          <a:p>
            <a:pPr marL="144000" algn="l">
              <a:buFont typeface="+mj-lt"/>
              <a:buAutoNum type="arabicPeriod"/>
            </a:pPr>
            <a:r>
              <a:rPr lang="en-US" sz="2000" b="0" i="1" dirty="0">
                <a:solidFill>
                  <a:srgbClr val="2D2D2D"/>
                </a:solidFill>
                <a:effectLst/>
                <a:latin typeface="Indeed Sans"/>
              </a:rPr>
              <a:t>Commute, if applicable</a:t>
            </a:r>
            <a:endParaRPr lang="en-US" sz="2000" b="0" i="0" dirty="0">
              <a:solidFill>
                <a:srgbClr val="2D2D2D"/>
              </a:solidFill>
              <a:effectLst/>
              <a:latin typeface="Indeed Sans"/>
            </a:endParaRPr>
          </a:p>
          <a:p>
            <a:pPr marL="144000" algn="l">
              <a:buFont typeface="+mj-lt"/>
              <a:buAutoNum type="arabicPeriod"/>
            </a:pPr>
            <a:r>
              <a:rPr lang="en-US" sz="2000" b="0" i="1" dirty="0">
                <a:solidFill>
                  <a:srgbClr val="2D2D2D"/>
                </a:solidFill>
                <a:effectLst/>
                <a:latin typeface="Indeed Sans"/>
              </a:rPr>
              <a:t>Read email and respond to messages</a:t>
            </a:r>
            <a:endParaRPr lang="en-US" sz="2000" b="0" i="0" dirty="0">
              <a:solidFill>
                <a:srgbClr val="2D2D2D"/>
              </a:solidFill>
              <a:effectLst/>
              <a:latin typeface="Indeed Sans"/>
            </a:endParaRPr>
          </a:p>
          <a:p>
            <a:pPr marL="144000" algn="l">
              <a:buFont typeface="+mj-lt"/>
              <a:buAutoNum type="arabicPeriod"/>
            </a:pPr>
            <a:r>
              <a:rPr lang="en-US" sz="2000" b="0" i="1" dirty="0">
                <a:solidFill>
                  <a:srgbClr val="2D2D2D"/>
                </a:solidFill>
                <a:effectLst/>
                <a:latin typeface="Indeed Sans"/>
              </a:rPr>
              <a:t>Meet with junior team members to discuss daily or </a:t>
            </a:r>
          </a:p>
          <a:p>
            <a:pPr marL="144000" algn="l"/>
            <a:r>
              <a:rPr lang="en-US" sz="2000" b="0" i="1" dirty="0">
                <a:solidFill>
                  <a:srgbClr val="2D2D2D"/>
                </a:solidFill>
                <a:effectLst/>
                <a:latin typeface="Indeed Sans"/>
              </a:rPr>
              <a:t>weekly assignments</a:t>
            </a:r>
            <a:endParaRPr lang="en-US" sz="2000" b="0" i="0" dirty="0">
              <a:solidFill>
                <a:srgbClr val="2D2D2D"/>
              </a:solidFill>
              <a:effectLst/>
              <a:latin typeface="Indeed Sans"/>
            </a:endParaRPr>
          </a:p>
          <a:p>
            <a:pPr marL="601200" indent="-457200" algn="l">
              <a:buFont typeface="+mj-lt"/>
              <a:buAutoNum type="arabicPeriod" startAt="7"/>
            </a:pPr>
            <a:r>
              <a:rPr lang="en-US" sz="2000" b="0" i="1" dirty="0">
                <a:solidFill>
                  <a:srgbClr val="2D2D2D"/>
                </a:solidFill>
                <a:effectLst/>
                <a:latin typeface="Indeed Sans"/>
              </a:rPr>
              <a:t>Read project reports from team managers</a:t>
            </a:r>
            <a:endParaRPr lang="en-US" sz="2000" b="0" i="0" dirty="0">
              <a:solidFill>
                <a:srgbClr val="2D2D2D"/>
              </a:solidFill>
              <a:effectLst/>
              <a:latin typeface="Indeed Sans"/>
            </a:endParaRPr>
          </a:p>
          <a:p>
            <a:pPr marL="144000" algn="l">
              <a:buFont typeface="+mj-lt"/>
              <a:buAutoNum type="arabicPeriod" startAt="7"/>
            </a:pPr>
            <a:r>
              <a:rPr lang="en-US" sz="2000" b="0" i="1" dirty="0">
                <a:solidFill>
                  <a:srgbClr val="2D2D2D"/>
                </a:solidFill>
                <a:effectLst/>
                <a:latin typeface="Indeed Sans"/>
              </a:rPr>
              <a:t>Meet with other directors to review key performance</a:t>
            </a:r>
          </a:p>
          <a:p>
            <a:pPr marL="144000" algn="l"/>
            <a:r>
              <a:rPr lang="en-US" sz="2000" b="0" i="1" dirty="0">
                <a:solidFill>
                  <a:srgbClr val="2D2D2D"/>
                </a:solidFill>
                <a:effectLst/>
                <a:latin typeface="Indeed Sans"/>
              </a:rPr>
              <a:t> indicators (KPIs – </a:t>
            </a:r>
            <a:r>
              <a:rPr lang="en-US" sz="2000" b="0" dirty="0">
                <a:solidFill>
                  <a:srgbClr val="2D2D2D"/>
                </a:solidFill>
                <a:effectLst/>
                <a:latin typeface="Indeed Sans"/>
              </a:rPr>
              <a:t>Key Performance Indicator</a:t>
            </a:r>
            <a:r>
              <a:rPr lang="en-US" sz="2000" b="0" i="1" dirty="0">
                <a:solidFill>
                  <a:srgbClr val="2D2D2D"/>
                </a:solidFill>
                <a:effectLst/>
                <a:latin typeface="Indeed Sans"/>
              </a:rPr>
              <a:t>)</a:t>
            </a:r>
            <a:endParaRPr lang="en-US" sz="2000" b="0" i="0" dirty="0">
              <a:solidFill>
                <a:srgbClr val="2D2D2D"/>
              </a:solidFill>
              <a:effectLst/>
              <a:latin typeface="Indeed Sans"/>
            </a:endParaRPr>
          </a:p>
          <a:p>
            <a:pPr marL="601200" indent="-457200" algn="l">
              <a:buFont typeface="+mj-lt"/>
              <a:buAutoNum type="arabicPeriod" startAt="9"/>
            </a:pPr>
            <a:r>
              <a:rPr lang="en-US" sz="2000" b="0" i="1" dirty="0">
                <a:solidFill>
                  <a:srgbClr val="2D2D2D"/>
                </a:solidFill>
                <a:effectLst/>
                <a:latin typeface="Indeed Sans"/>
              </a:rPr>
              <a:t>Attend lunch meetings with stakeholders</a:t>
            </a:r>
            <a:endParaRPr lang="en-US" sz="2000" b="0" i="0" dirty="0">
              <a:solidFill>
                <a:srgbClr val="2D2D2D"/>
              </a:solidFill>
              <a:effectLst/>
              <a:latin typeface="Indeed Sans"/>
            </a:endParaRPr>
          </a:p>
          <a:p>
            <a:pPr marL="601200" indent="-457200" algn="l">
              <a:buFont typeface="+mj-lt"/>
              <a:buAutoNum type="arabicPeriod" startAt="9"/>
            </a:pPr>
            <a:r>
              <a:rPr lang="en-US" sz="2000" b="0" i="1" dirty="0">
                <a:solidFill>
                  <a:srgbClr val="2D2D2D"/>
                </a:solidFill>
                <a:effectLst/>
                <a:latin typeface="Indeed Sans"/>
              </a:rPr>
              <a:t>Read proposals for new projects</a:t>
            </a:r>
            <a:endParaRPr lang="en-US" sz="2000" b="0" i="0" dirty="0">
              <a:solidFill>
                <a:srgbClr val="2D2D2D"/>
              </a:solidFill>
              <a:effectLst/>
              <a:latin typeface="Indeed Sans"/>
            </a:endParaRPr>
          </a:p>
          <a:p>
            <a:pPr marL="216000"/>
            <a:br>
              <a:rPr lang="en-US" b="0" u="none" strike="noStrike" dirty="0">
                <a:effectLst/>
                <a:highlight>
                  <a:srgbClr val="55ACEE"/>
                </a:highlight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</a:br>
            <a:endParaRPr lang="es-A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-839372" y="-4950968"/>
            <a:ext cx="12721883" cy="5682488"/>
          </a:xfrm>
          <a:custGeom>
            <a:avLst/>
            <a:gdLst/>
            <a:ahLst/>
            <a:cxnLst/>
            <a:rect l="l" t="t" r="r" b="b"/>
            <a:pathLst>
              <a:path w="12721883" h="5682488">
                <a:moveTo>
                  <a:pt x="0" y="0"/>
                </a:moveTo>
                <a:lnTo>
                  <a:pt x="12721883" y="0"/>
                </a:lnTo>
                <a:lnTo>
                  <a:pt x="12721883" y="5682488"/>
                </a:lnTo>
                <a:lnTo>
                  <a:pt x="0" y="56824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6725" b="-26725"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F905C8CD-C11F-80A0-0765-9AB745E7B35A}"/>
              </a:ext>
            </a:extLst>
          </p:cNvPr>
          <p:cNvSpPr/>
          <p:nvPr/>
        </p:nvSpPr>
        <p:spPr>
          <a:xfrm>
            <a:off x="1104900" y="850492"/>
            <a:ext cx="7543800" cy="990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 err="1"/>
              <a:t>Daily</a:t>
            </a:r>
            <a:r>
              <a:rPr lang="es-ES" sz="3200" dirty="0"/>
              <a:t> </a:t>
            </a:r>
            <a:r>
              <a:rPr lang="es-ES" sz="3200" dirty="0" err="1"/>
              <a:t>Routines</a:t>
            </a:r>
            <a:endParaRPr lang="es-ES" sz="3200" dirty="0"/>
          </a:p>
          <a:p>
            <a:pPr algn="ctr"/>
            <a:r>
              <a:rPr lang="es-ES" sz="3200" dirty="0" err="1"/>
              <a:t>for</a:t>
            </a:r>
            <a:r>
              <a:rPr lang="es-ES" sz="3200" dirty="0"/>
              <a:t> a senior </a:t>
            </a:r>
            <a:r>
              <a:rPr lang="es-ES" sz="3200" dirty="0" err="1"/>
              <a:t>professional</a:t>
            </a:r>
            <a:endParaRPr lang="es-AR" sz="32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105A4A0-11BA-A42B-4455-33E050C4B99D}"/>
              </a:ext>
            </a:extLst>
          </p:cNvPr>
          <p:cNvSpPr/>
          <p:nvPr/>
        </p:nvSpPr>
        <p:spPr>
          <a:xfrm>
            <a:off x="5867400" y="3166972"/>
            <a:ext cx="3657600" cy="426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1200" indent="-457200" algn="l">
              <a:buFont typeface="+mj-lt"/>
              <a:buAutoNum type="arabicPeriod" startAt="11"/>
            </a:pPr>
            <a:r>
              <a:rPr lang="en-US" sz="2000" b="0" i="1" dirty="0">
                <a:solidFill>
                  <a:srgbClr val="2D2D2D"/>
                </a:solidFill>
                <a:effectLst/>
                <a:latin typeface="Indeed Sans"/>
              </a:rPr>
              <a:t>Meet with individual team members for training sessions or performance reviews</a:t>
            </a:r>
            <a:endParaRPr lang="en-US" sz="2000" b="0" i="0" dirty="0">
              <a:solidFill>
                <a:srgbClr val="2D2D2D"/>
              </a:solidFill>
              <a:effectLst/>
              <a:latin typeface="Indeed Sans"/>
            </a:endParaRPr>
          </a:p>
          <a:p>
            <a:pPr marL="601200" indent="-457200" algn="l">
              <a:buFont typeface="+mj-lt"/>
              <a:buAutoNum type="arabicPeriod" startAt="11"/>
            </a:pPr>
            <a:r>
              <a:rPr lang="en-US" sz="2000" b="0" i="1" dirty="0">
                <a:solidFill>
                  <a:srgbClr val="2D2D2D"/>
                </a:solidFill>
                <a:effectLst/>
                <a:latin typeface="Indeed Sans"/>
              </a:rPr>
              <a:t>Commute home, if applicable</a:t>
            </a:r>
            <a:endParaRPr lang="en-US" sz="2000" b="0" i="0" dirty="0">
              <a:solidFill>
                <a:srgbClr val="2D2D2D"/>
              </a:solidFill>
              <a:effectLst/>
              <a:latin typeface="Indeed Sans"/>
            </a:endParaRPr>
          </a:p>
          <a:p>
            <a:pPr marL="601200" indent="-457200" algn="l">
              <a:buFont typeface="+mj-lt"/>
              <a:buAutoNum type="arabicPeriod" startAt="11"/>
            </a:pPr>
            <a:r>
              <a:rPr lang="en-US" sz="2000" b="0" i="1" dirty="0">
                <a:solidFill>
                  <a:srgbClr val="2D2D2D"/>
                </a:solidFill>
                <a:effectLst/>
                <a:latin typeface="Indeed Sans"/>
              </a:rPr>
              <a:t>Spend time with family or friends</a:t>
            </a:r>
            <a:endParaRPr lang="en-US" sz="2000" b="0" i="0" dirty="0">
              <a:solidFill>
                <a:srgbClr val="2D2D2D"/>
              </a:solidFill>
              <a:effectLst/>
              <a:latin typeface="Indeed Sans"/>
            </a:endParaRPr>
          </a:p>
          <a:p>
            <a:pPr marL="601200" indent="-457200" algn="l">
              <a:buFont typeface="+mj-lt"/>
              <a:buAutoNum type="arabicPeriod" startAt="11"/>
            </a:pPr>
            <a:r>
              <a:rPr lang="en-US" sz="2000" b="0" i="1" dirty="0">
                <a:solidFill>
                  <a:srgbClr val="2D2D2D"/>
                </a:solidFill>
                <a:effectLst/>
                <a:latin typeface="Indeed Sans"/>
              </a:rPr>
              <a:t>Exercise for 30 minutes</a:t>
            </a:r>
            <a:endParaRPr lang="en-US" sz="2000" b="0" i="0" dirty="0">
              <a:solidFill>
                <a:srgbClr val="2D2D2D"/>
              </a:solidFill>
              <a:effectLst/>
              <a:latin typeface="Indeed Sans"/>
            </a:endParaRPr>
          </a:p>
          <a:p>
            <a:pPr marL="601200" indent="-457200" algn="l">
              <a:buFont typeface="+mj-lt"/>
              <a:buAutoNum type="arabicPeriod" startAt="11"/>
            </a:pPr>
            <a:r>
              <a:rPr lang="en-US" sz="2000" b="0" i="1" dirty="0">
                <a:solidFill>
                  <a:srgbClr val="2D2D2D"/>
                </a:solidFill>
                <a:effectLst/>
                <a:latin typeface="Indeed Sans"/>
              </a:rPr>
              <a:t>Eat dinner</a:t>
            </a:r>
            <a:endParaRPr lang="en-US" sz="2000" b="0" i="0" dirty="0">
              <a:solidFill>
                <a:srgbClr val="2D2D2D"/>
              </a:solidFill>
              <a:effectLst/>
              <a:latin typeface="Indeed Sans"/>
            </a:endParaRPr>
          </a:p>
          <a:p>
            <a:pPr marL="601200" indent="-457200" algn="l">
              <a:buFont typeface="+mj-lt"/>
              <a:buAutoNum type="arabicPeriod" startAt="11"/>
            </a:pPr>
            <a:r>
              <a:rPr lang="en-US" sz="2000" b="0" i="1" dirty="0">
                <a:solidFill>
                  <a:srgbClr val="2D2D2D"/>
                </a:solidFill>
                <a:effectLst/>
                <a:latin typeface="Indeed Sans"/>
              </a:rPr>
              <a:t>Read for an hour</a:t>
            </a:r>
            <a:endParaRPr lang="en-US" sz="2000" b="0" i="0" dirty="0">
              <a:solidFill>
                <a:srgbClr val="2D2D2D"/>
              </a:solidFill>
              <a:effectLst/>
              <a:latin typeface="Indeed Sans"/>
            </a:endParaRPr>
          </a:p>
          <a:p>
            <a:pPr marL="601200" indent="-457200" algn="l">
              <a:buFont typeface="+mj-lt"/>
              <a:buAutoNum type="arabicPeriod" startAt="11"/>
            </a:pPr>
            <a:r>
              <a:rPr lang="en-US" sz="2000" b="0" i="1" dirty="0">
                <a:solidFill>
                  <a:srgbClr val="2D2D2D"/>
                </a:solidFill>
                <a:effectLst/>
                <a:latin typeface="Indeed Sans"/>
              </a:rPr>
              <a:t>Go to sleep</a:t>
            </a:r>
            <a:endParaRPr lang="en-US" sz="2000" b="0" i="0" dirty="0">
              <a:solidFill>
                <a:srgbClr val="2D2D2D"/>
              </a:solidFill>
              <a:effectLst/>
              <a:latin typeface="Indeed Sans"/>
            </a:endParaRPr>
          </a:p>
          <a:p>
            <a:pPr algn="ctr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43982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484142" y="6583680"/>
            <a:ext cx="12721883" cy="7849076"/>
          </a:xfrm>
          <a:custGeom>
            <a:avLst/>
            <a:gdLst/>
            <a:ahLst/>
            <a:cxnLst/>
            <a:rect l="l" t="t" r="r" b="b"/>
            <a:pathLst>
              <a:path w="12721883" h="7849076">
                <a:moveTo>
                  <a:pt x="0" y="0"/>
                </a:moveTo>
                <a:lnTo>
                  <a:pt x="12721884" y="0"/>
                </a:lnTo>
                <a:lnTo>
                  <a:pt x="12721884" y="7849076"/>
                </a:lnTo>
                <a:lnTo>
                  <a:pt x="0" y="78490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498" t="-21089" r="-4498"/>
            </a:stretch>
          </a:blipFill>
        </p:spPr>
        <p:txBody>
          <a:bodyPr/>
          <a:lstStyle/>
          <a:p>
            <a:endParaRPr lang="es-AR"/>
          </a:p>
        </p:txBody>
      </p:sp>
      <p:pic>
        <p:nvPicPr>
          <p:cNvPr id="6" name="Imagen 5" descr="Tabla&#10;&#10;Descripción generada automáticamente con confianza media">
            <a:extLst>
              <a:ext uri="{FF2B5EF4-FFF2-40B4-BE49-F238E27FC236}">
                <a16:creationId xmlns:a16="http://schemas.microsoft.com/office/drawing/2014/main" id="{BFA82E85-AC90-1CB1-3A35-E8D3AF9F5D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6" b="6876"/>
          <a:stretch/>
        </p:blipFill>
        <p:spPr>
          <a:xfrm>
            <a:off x="1371600" y="-198120"/>
            <a:ext cx="7315200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37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484142" y="6583680"/>
            <a:ext cx="12721883" cy="7849076"/>
          </a:xfrm>
          <a:custGeom>
            <a:avLst/>
            <a:gdLst/>
            <a:ahLst/>
            <a:cxnLst/>
            <a:rect l="l" t="t" r="r" b="b"/>
            <a:pathLst>
              <a:path w="12721883" h="7849076">
                <a:moveTo>
                  <a:pt x="0" y="0"/>
                </a:moveTo>
                <a:lnTo>
                  <a:pt x="12721884" y="0"/>
                </a:lnTo>
                <a:lnTo>
                  <a:pt x="12721884" y="7849076"/>
                </a:lnTo>
                <a:lnTo>
                  <a:pt x="0" y="78490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498" t="-21089" r="-4498"/>
            </a:stretch>
          </a:blipFill>
        </p:spPr>
        <p:txBody>
          <a:bodyPr/>
          <a:lstStyle/>
          <a:p>
            <a:endParaRPr lang="es-AR"/>
          </a:p>
        </p:txBody>
      </p:sp>
      <p:pic>
        <p:nvPicPr>
          <p:cNvPr id="4" name="Imagen 3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E84C18A2-61CB-5FEB-C700-CDB55DD6A7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50"/>
          <a:stretch/>
        </p:blipFill>
        <p:spPr>
          <a:xfrm>
            <a:off x="1227308" y="-274320"/>
            <a:ext cx="72989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779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28203" y="10510"/>
            <a:ext cx="11067205" cy="8162813"/>
          </a:xfrm>
          <a:custGeom>
            <a:avLst/>
            <a:gdLst/>
            <a:ahLst/>
            <a:cxnLst/>
            <a:rect l="l" t="t" r="r" b="b"/>
            <a:pathLst>
              <a:path w="11067205" h="8162813">
                <a:moveTo>
                  <a:pt x="0" y="0"/>
                </a:moveTo>
                <a:lnTo>
                  <a:pt x="11067205" y="0"/>
                </a:lnTo>
                <a:lnTo>
                  <a:pt x="11067205" y="8162813"/>
                </a:lnTo>
                <a:lnTo>
                  <a:pt x="0" y="81628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000"/>
            </a:blip>
            <a:stretch>
              <a:fillRect l="-3804" r="-3804"/>
            </a:stretch>
          </a:blipFill>
        </p:spPr>
        <p:txBody>
          <a:bodyPr/>
          <a:lstStyle/>
          <a:p>
            <a:pPr algn="l"/>
            <a:endParaRPr lang="en-US" b="0" dirty="0">
              <a:effectLst/>
            </a:endParaRPr>
          </a:p>
          <a:p>
            <a:pPr algn="l"/>
            <a:endParaRPr lang="en-US" dirty="0"/>
          </a:p>
          <a:p>
            <a:pPr algn="l"/>
            <a:endParaRPr lang="en-US" b="0" dirty="0">
              <a:effectLst/>
            </a:endParaRPr>
          </a:p>
          <a:p>
            <a:pPr algn="l"/>
            <a:endParaRPr lang="en-US" dirty="0"/>
          </a:p>
          <a:p>
            <a:pPr algn="l"/>
            <a:endParaRPr lang="en-US" b="0" dirty="0">
              <a:effectLst/>
            </a:endParaRPr>
          </a:p>
          <a:p>
            <a:pPr algn="l"/>
            <a:endParaRPr lang="en-US" dirty="0"/>
          </a:p>
          <a:p>
            <a:pPr algn="l"/>
            <a:endParaRPr lang="en-US" b="0" dirty="0">
              <a:effectLst/>
            </a:endParaRPr>
          </a:p>
          <a:p>
            <a:pPr algn="l"/>
            <a:endParaRPr lang="en-US" dirty="0"/>
          </a:p>
          <a:p>
            <a:pPr lvl="1"/>
            <a:endParaRPr lang="en-US" sz="1600" b="0" dirty="0">
              <a:effectLst/>
            </a:endParaRPr>
          </a:p>
          <a:p>
            <a:pPr lvl="1"/>
            <a:endParaRPr lang="en-US" sz="1600" b="0" dirty="0">
              <a:effectLst/>
            </a:endParaRPr>
          </a:p>
          <a:p>
            <a:pPr lvl="1"/>
            <a:endParaRPr lang="es-AR" sz="1600" dirty="0"/>
          </a:p>
          <a:p>
            <a:pPr lvl="1"/>
            <a:r>
              <a:rPr lang="es-AR" sz="2000" dirty="0">
                <a:hlinkClick r:id="rId3"/>
              </a:rPr>
              <a:t>https://test-english.com/grammar-points/a1/present-simple/</a:t>
            </a:r>
            <a:r>
              <a:rPr lang="es-AR" sz="2000" dirty="0"/>
              <a:t> </a:t>
            </a:r>
          </a:p>
          <a:p>
            <a:pPr lvl="1"/>
            <a:endParaRPr lang="es-AR" sz="2000" dirty="0"/>
          </a:p>
          <a:p>
            <a:pPr lvl="1"/>
            <a:r>
              <a:rPr lang="es-AR" sz="2000" dirty="0">
                <a:hlinkClick r:id="rId4"/>
              </a:rPr>
              <a:t>https://www.english-room.com/grammar/presentsimpletense_affirmative_3.htm</a:t>
            </a:r>
            <a:r>
              <a:rPr lang="es-AR" sz="2000" dirty="0"/>
              <a:t> </a:t>
            </a:r>
          </a:p>
          <a:p>
            <a:pPr lvl="1"/>
            <a:endParaRPr lang="es-AR" sz="2000" dirty="0"/>
          </a:p>
          <a:p>
            <a:pPr lvl="1"/>
            <a:r>
              <a:rPr lang="es-AR" sz="2000" dirty="0">
                <a:hlinkClick r:id="rId5"/>
              </a:rPr>
              <a:t>https://www.english-room.com/grammar/presentsimpletense_1.htm</a:t>
            </a:r>
            <a:r>
              <a:rPr lang="es-AR" sz="2000" dirty="0"/>
              <a:t> </a:t>
            </a:r>
          </a:p>
          <a:p>
            <a:pPr lvl="1"/>
            <a:endParaRPr lang="es-AR" sz="2000" dirty="0"/>
          </a:p>
          <a:p>
            <a:pPr lvl="1"/>
            <a:r>
              <a:rPr lang="es-AR" sz="2000" dirty="0">
                <a:hlinkClick r:id="rId6"/>
              </a:rPr>
              <a:t>https://www.english-room.com/grammar/presentsimple_1.htm</a:t>
            </a:r>
            <a:r>
              <a:rPr lang="es-AR" sz="2000" dirty="0"/>
              <a:t> </a:t>
            </a:r>
          </a:p>
          <a:p>
            <a:pPr lvl="1"/>
            <a:endParaRPr lang="es-AR" sz="2000" dirty="0"/>
          </a:p>
          <a:p>
            <a:pPr lvl="1"/>
            <a:r>
              <a:rPr lang="es-AR" sz="2000" dirty="0">
                <a:hlinkClick r:id="rId7"/>
              </a:rPr>
              <a:t>https://www.english-room.com/grammar/presentsimple_mc_01.htm</a:t>
            </a:r>
            <a:r>
              <a:rPr lang="es-AR" sz="2000" dirty="0"/>
              <a:t> </a:t>
            </a:r>
          </a:p>
          <a:p>
            <a:pPr lvl="1"/>
            <a:endParaRPr lang="es-AR" sz="2000" dirty="0"/>
          </a:p>
          <a:p>
            <a:endParaRPr lang="es-AR" sz="2400" dirty="0"/>
          </a:p>
        </p:txBody>
      </p:sp>
      <p:sp>
        <p:nvSpPr>
          <p:cNvPr id="3" name="Freeform 3"/>
          <p:cNvSpPr/>
          <p:nvPr/>
        </p:nvSpPr>
        <p:spPr>
          <a:xfrm>
            <a:off x="-839372" y="-4950968"/>
            <a:ext cx="12721883" cy="5682488"/>
          </a:xfrm>
          <a:custGeom>
            <a:avLst/>
            <a:gdLst/>
            <a:ahLst/>
            <a:cxnLst/>
            <a:rect l="l" t="t" r="r" b="b"/>
            <a:pathLst>
              <a:path w="12721883" h="5682488">
                <a:moveTo>
                  <a:pt x="0" y="0"/>
                </a:moveTo>
                <a:lnTo>
                  <a:pt x="12721883" y="0"/>
                </a:lnTo>
                <a:lnTo>
                  <a:pt x="12721883" y="5682488"/>
                </a:lnTo>
                <a:lnTo>
                  <a:pt x="0" y="56824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6725" b="-26725"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F905C8CD-C11F-80A0-0765-9AB745E7B35A}"/>
              </a:ext>
            </a:extLst>
          </p:cNvPr>
          <p:cNvSpPr/>
          <p:nvPr/>
        </p:nvSpPr>
        <p:spPr>
          <a:xfrm>
            <a:off x="2438399" y="914400"/>
            <a:ext cx="5334000" cy="838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/>
              <a:t>Online </a:t>
            </a:r>
            <a:r>
              <a:rPr lang="es-ES" sz="3200" dirty="0" err="1"/>
              <a:t>Practice</a:t>
            </a:r>
            <a:endParaRPr lang="es-AR" sz="3200" dirty="0"/>
          </a:p>
        </p:txBody>
      </p:sp>
    </p:spTree>
    <p:extLst>
      <p:ext uri="{BB962C8B-B14F-4D97-AF65-F5344CB8AC3E}">
        <p14:creationId xmlns:p14="http://schemas.microsoft.com/office/powerpoint/2010/main" val="3952323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39372" y="-4950968"/>
            <a:ext cx="12721883" cy="5682488"/>
          </a:xfrm>
          <a:custGeom>
            <a:avLst/>
            <a:gdLst/>
            <a:ahLst/>
            <a:cxnLst/>
            <a:rect l="l" t="t" r="r" b="b"/>
            <a:pathLst>
              <a:path w="12721883" h="5682488">
                <a:moveTo>
                  <a:pt x="0" y="0"/>
                </a:moveTo>
                <a:lnTo>
                  <a:pt x="12721883" y="0"/>
                </a:lnTo>
                <a:lnTo>
                  <a:pt x="12721883" y="5682488"/>
                </a:lnTo>
                <a:lnTo>
                  <a:pt x="0" y="56824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6725" b="-26725"/>
            </a:stretch>
          </a:blipFill>
        </p:spPr>
        <p:txBody>
          <a:bodyPr/>
          <a:lstStyle/>
          <a:p>
            <a:endParaRPr lang="es-AR"/>
          </a:p>
        </p:txBody>
      </p:sp>
      <p:pic>
        <p:nvPicPr>
          <p:cNvPr id="2056" name="Picture 8" descr="How to Introduce Yourself Professionally + Examples">
            <a:extLst>
              <a:ext uri="{FF2B5EF4-FFF2-40B4-BE49-F238E27FC236}">
                <a16:creationId xmlns:a16="http://schemas.microsoft.com/office/drawing/2014/main" id="{2261F0DA-A8B7-02D6-06AB-686C43DB6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771" y="731520"/>
            <a:ext cx="10453553" cy="696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50EAADC4-BA68-3BF3-830F-D003C63AEDF8}"/>
              </a:ext>
            </a:extLst>
          </p:cNvPr>
          <p:cNvSpPr/>
          <p:nvPr/>
        </p:nvSpPr>
        <p:spPr>
          <a:xfrm>
            <a:off x="1371600" y="2819400"/>
            <a:ext cx="6858000" cy="1981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000" dirty="0" err="1"/>
              <a:t>Introducing</a:t>
            </a:r>
            <a:r>
              <a:rPr lang="es-ES" sz="6000" dirty="0"/>
              <a:t> </a:t>
            </a:r>
            <a:r>
              <a:rPr lang="es-ES" sz="6000" dirty="0" err="1"/>
              <a:t>yourself</a:t>
            </a:r>
            <a:r>
              <a:rPr lang="es-ES" sz="6000" dirty="0"/>
              <a:t> in English</a:t>
            </a:r>
            <a:endParaRPr lang="es-AR" sz="6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28203" y="10510"/>
            <a:ext cx="11067205" cy="8162813"/>
          </a:xfrm>
          <a:custGeom>
            <a:avLst/>
            <a:gdLst/>
            <a:ahLst/>
            <a:cxnLst/>
            <a:rect l="l" t="t" r="r" b="b"/>
            <a:pathLst>
              <a:path w="11067205" h="8162813">
                <a:moveTo>
                  <a:pt x="0" y="0"/>
                </a:moveTo>
                <a:lnTo>
                  <a:pt x="11067205" y="0"/>
                </a:lnTo>
                <a:lnTo>
                  <a:pt x="11067205" y="8162813"/>
                </a:lnTo>
                <a:lnTo>
                  <a:pt x="0" y="81628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000"/>
            </a:blip>
            <a:stretch>
              <a:fillRect l="-3804" r="-3804"/>
            </a:stretch>
          </a:blipFill>
        </p:spPr>
        <p:txBody>
          <a:bodyPr/>
          <a:lstStyle/>
          <a:p>
            <a:endParaRPr lang="es-AR" dirty="0"/>
          </a:p>
        </p:txBody>
      </p:sp>
      <p:sp>
        <p:nvSpPr>
          <p:cNvPr id="3" name="Freeform 3"/>
          <p:cNvSpPr/>
          <p:nvPr/>
        </p:nvSpPr>
        <p:spPr>
          <a:xfrm>
            <a:off x="-839372" y="-4950968"/>
            <a:ext cx="12721883" cy="5682488"/>
          </a:xfrm>
          <a:custGeom>
            <a:avLst/>
            <a:gdLst/>
            <a:ahLst/>
            <a:cxnLst/>
            <a:rect l="l" t="t" r="r" b="b"/>
            <a:pathLst>
              <a:path w="12721883" h="5682488">
                <a:moveTo>
                  <a:pt x="0" y="0"/>
                </a:moveTo>
                <a:lnTo>
                  <a:pt x="12721883" y="0"/>
                </a:lnTo>
                <a:lnTo>
                  <a:pt x="12721883" y="5682488"/>
                </a:lnTo>
                <a:lnTo>
                  <a:pt x="0" y="56824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6725" b="-26725"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F905C8CD-C11F-80A0-0765-9AB745E7B35A}"/>
              </a:ext>
            </a:extLst>
          </p:cNvPr>
          <p:cNvSpPr/>
          <p:nvPr/>
        </p:nvSpPr>
        <p:spPr>
          <a:xfrm>
            <a:off x="2438399" y="3253716"/>
            <a:ext cx="5334000" cy="838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 err="1"/>
              <a:t>Adverbs</a:t>
            </a:r>
            <a:r>
              <a:rPr lang="es-ES" sz="3200" dirty="0"/>
              <a:t> </a:t>
            </a:r>
            <a:r>
              <a:rPr lang="es-ES" sz="3200" dirty="0" err="1"/>
              <a:t>of</a:t>
            </a:r>
            <a:r>
              <a:rPr lang="es-ES" sz="3200" dirty="0"/>
              <a:t> </a:t>
            </a:r>
            <a:r>
              <a:rPr lang="es-ES" sz="3200" dirty="0" err="1"/>
              <a:t>Frequency</a:t>
            </a:r>
            <a:endParaRPr lang="es-AR" sz="3200" dirty="0"/>
          </a:p>
        </p:txBody>
      </p:sp>
    </p:spTree>
    <p:extLst>
      <p:ext uri="{BB962C8B-B14F-4D97-AF65-F5344CB8AC3E}">
        <p14:creationId xmlns:p14="http://schemas.microsoft.com/office/powerpoint/2010/main" val="35132085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11126" y="-628357"/>
            <a:ext cx="12112283" cy="8525022"/>
            <a:chOff x="0" y="0"/>
            <a:chExt cx="4486031" cy="31574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86031" cy="3157415"/>
            </a:xfrm>
            <a:custGeom>
              <a:avLst/>
              <a:gdLst/>
              <a:ahLst/>
              <a:cxnLst/>
              <a:rect l="l" t="t" r="r" b="b"/>
              <a:pathLst>
                <a:path w="4486031" h="3157415">
                  <a:moveTo>
                    <a:pt x="0" y="0"/>
                  </a:moveTo>
                  <a:lnTo>
                    <a:pt x="4486031" y="0"/>
                  </a:lnTo>
                  <a:lnTo>
                    <a:pt x="4486031" y="3157415"/>
                  </a:lnTo>
                  <a:lnTo>
                    <a:pt x="0" y="3157415"/>
                  </a:lnTo>
                  <a:close/>
                </a:path>
              </a:pathLst>
            </a:custGeom>
            <a:solidFill>
              <a:srgbClr val="7C6CAA">
                <a:alpha val="26667"/>
              </a:srgbClr>
            </a:solidFill>
          </p:spPr>
          <p:txBody>
            <a:bodyPr/>
            <a:lstStyle/>
            <a:p>
              <a:endParaRPr lang="es-A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4486031" cy="31764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9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-1484142" y="6583680"/>
            <a:ext cx="12721883" cy="7849076"/>
          </a:xfrm>
          <a:custGeom>
            <a:avLst/>
            <a:gdLst/>
            <a:ahLst/>
            <a:cxnLst/>
            <a:rect l="l" t="t" r="r" b="b"/>
            <a:pathLst>
              <a:path w="12721883" h="7849076">
                <a:moveTo>
                  <a:pt x="0" y="0"/>
                </a:moveTo>
                <a:lnTo>
                  <a:pt x="12721884" y="0"/>
                </a:lnTo>
                <a:lnTo>
                  <a:pt x="12721884" y="7849076"/>
                </a:lnTo>
                <a:lnTo>
                  <a:pt x="0" y="78490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498" t="-21089" r="-4498"/>
            </a:stretch>
          </a:blipFill>
        </p:spPr>
        <p:txBody>
          <a:bodyPr/>
          <a:lstStyle/>
          <a:p>
            <a:endParaRPr lang="es-AR"/>
          </a:p>
        </p:txBody>
      </p:sp>
      <p:pic>
        <p:nvPicPr>
          <p:cNvPr id="7" name="Imagen 6" descr="Gráfico, Gráfico de embudo&#10;&#10;Descripción generada automáticamente">
            <a:extLst>
              <a:ext uri="{FF2B5EF4-FFF2-40B4-BE49-F238E27FC236}">
                <a16:creationId xmlns:a16="http://schemas.microsoft.com/office/drawing/2014/main" id="{A11A0F50-8C12-8662-55A7-79FBC40FD3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25" t="-2844" r="3125" b="8052"/>
          <a:stretch/>
        </p:blipFill>
        <p:spPr>
          <a:xfrm>
            <a:off x="1219200" y="0"/>
            <a:ext cx="7315200" cy="69342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11126" y="-628357"/>
            <a:ext cx="12112283" cy="8525022"/>
            <a:chOff x="0" y="0"/>
            <a:chExt cx="4486031" cy="31574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86031" cy="3157415"/>
            </a:xfrm>
            <a:custGeom>
              <a:avLst/>
              <a:gdLst/>
              <a:ahLst/>
              <a:cxnLst/>
              <a:rect l="l" t="t" r="r" b="b"/>
              <a:pathLst>
                <a:path w="4486031" h="3157415">
                  <a:moveTo>
                    <a:pt x="0" y="0"/>
                  </a:moveTo>
                  <a:lnTo>
                    <a:pt x="4486031" y="0"/>
                  </a:lnTo>
                  <a:lnTo>
                    <a:pt x="4486031" y="3157415"/>
                  </a:lnTo>
                  <a:lnTo>
                    <a:pt x="0" y="3157415"/>
                  </a:lnTo>
                  <a:close/>
                </a:path>
              </a:pathLst>
            </a:custGeom>
            <a:solidFill>
              <a:srgbClr val="DFE8D3"/>
            </a:solidFill>
          </p:spPr>
          <p:txBody>
            <a:bodyPr/>
            <a:lstStyle/>
            <a:p>
              <a:endParaRPr lang="es-AR" dirty="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4486031" cy="31764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9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-815927" y="6477000"/>
            <a:ext cx="12721883" cy="7849076"/>
          </a:xfrm>
          <a:custGeom>
            <a:avLst/>
            <a:gdLst/>
            <a:ahLst/>
            <a:cxnLst/>
            <a:rect l="l" t="t" r="r" b="b"/>
            <a:pathLst>
              <a:path w="12721883" h="7849076">
                <a:moveTo>
                  <a:pt x="0" y="0"/>
                </a:moveTo>
                <a:lnTo>
                  <a:pt x="12721884" y="0"/>
                </a:lnTo>
                <a:lnTo>
                  <a:pt x="12721884" y="7849076"/>
                </a:lnTo>
                <a:lnTo>
                  <a:pt x="0" y="78490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498" t="-21089" r="-4498"/>
            </a:stretch>
          </a:blipFill>
        </p:spPr>
        <p:txBody>
          <a:bodyPr/>
          <a:lstStyle/>
          <a:p>
            <a:endParaRPr lang="es-A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453CC-083D-E199-93BC-0880C931B7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26" y="1106299"/>
            <a:ext cx="97536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s-A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Position</a:t>
            </a:r>
            <a:endParaRPr kumimoji="0" lang="es-AR" altLang="es-A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s-A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Adverbs of frequency go </a:t>
            </a:r>
            <a:r>
              <a:rPr kumimoji="0" lang="en-GB" altLang="es-A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before the verb</a:t>
            </a:r>
            <a:r>
              <a:rPr kumimoji="0" lang="en-GB" altLang="es-A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but </a:t>
            </a:r>
            <a:r>
              <a:rPr kumimoji="0" lang="en-GB" altLang="es-A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after</a:t>
            </a:r>
            <a:r>
              <a:rPr kumimoji="0" lang="en-GB" altLang="es-A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the verb </a:t>
            </a:r>
            <a:r>
              <a:rPr kumimoji="0" lang="en-GB" altLang="es-A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</a:t>
            </a:r>
            <a:r>
              <a:rPr kumimoji="0" lang="en-GB" altLang="es-A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kumimoji="0" lang="es-AR" altLang="es-A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s-A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 </a:t>
            </a:r>
            <a:r>
              <a:rPr kumimoji="0" lang="en-GB" altLang="es-A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negative sentences</a:t>
            </a:r>
            <a:r>
              <a:rPr kumimoji="0" lang="en-GB" altLang="es-A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the adverb of frequency goes after </a:t>
            </a:r>
            <a:r>
              <a:rPr kumimoji="0" lang="en-GB" altLang="es-A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don’t/doesn’t</a:t>
            </a:r>
            <a:r>
              <a:rPr kumimoji="0" lang="en-GB" altLang="es-A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kumimoji="0" lang="es-AR" altLang="es-A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GB" altLang="es-AR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 don’t </a:t>
            </a:r>
            <a:r>
              <a:rPr kumimoji="0" lang="en-GB" altLang="es-AR" sz="2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often</a:t>
            </a:r>
            <a:r>
              <a:rPr kumimoji="0" lang="en-GB" altLang="es-AR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go to bed late.</a:t>
            </a:r>
            <a:endParaRPr kumimoji="0" lang="en-US" altLang="es-A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GB" altLang="es-AR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He doesn’t </a:t>
            </a:r>
            <a:r>
              <a:rPr kumimoji="0" lang="en-GB" altLang="es-AR" sz="2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always</a:t>
            </a:r>
            <a:r>
              <a:rPr kumimoji="0" lang="en-GB" altLang="es-AR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agree with me.  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altLang="es-AR" sz="2400" i="1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altLang="es-AR" sz="2400" i="1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s-AR" sz="2400" dirty="0">
                <a:latin typeface="Aptos" panose="020B0004020202020204" pitchFamily="34" charset="0"/>
                <a:cs typeface="Times New Roman" panose="02020603050405020304" pitchFamily="18" charset="0"/>
              </a:rPr>
              <a:t>In </a:t>
            </a:r>
            <a:r>
              <a:rPr lang="en-GB" altLang="es-AR" sz="2400" b="1" dirty="0">
                <a:latin typeface="Aptos" panose="020B0004020202020204" pitchFamily="34" charset="0"/>
                <a:cs typeface="Times New Roman" panose="02020603050405020304" pitchFamily="18" charset="0"/>
              </a:rPr>
              <a:t>questions</a:t>
            </a:r>
            <a:r>
              <a:rPr kumimoji="0" lang="en-GB" altLang="es-A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adverbs of frequency go after the subject.</a:t>
            </a:r>
            <a:endParaRPr kumimoji="0" lang="es-AR" altLang="es-A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AR" altLang="es-AR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Is</a:t>
            </a:r>
            <a:r>
              <a:rPr kumimoji="0" lang="es-AR" altLang="es-AR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he </a:t>
            </a:r>
            <a:r>
              <a:rPr kumimoji="0" lang="es-AR" altLang="es-AR" sz="24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always</a:t>
            </a:r>
            <a:r>
              <a:rPr kumimoji="0" lang="es-AR" altLang="es-AR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late?</a:t>
            </a:r>
            <a:endParaRPr kumimoji="0" lang="en-US" altLang="es-A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GB" altLang="es-AR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 they </a:t>
            </a:r>
            <a:r>
              <a:rPr kumimoji="0" lang="en-GB" altLang="es-AR" sz="2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often</a:t>
            </a:r>
            <a:r>
              <a:rPr kumimoji="0" lang="en-GB" altLang="es-AR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go to the library?</a:t>
            </a:r>
            <a:endParaRPr kumimoji="0" lang="es-AR" altLang="es-A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r>
              <a:rPr kumimoji="0" lang="es-AR" altLang="es-A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kumimoji="0" lang="es-AR" altLang="es-A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00170C-67BB-B349-5D05-6C78C2382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66800"/>
            <a:ext cx="97536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A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11126" y="-628357"/>
            <a:ext cx="12112283" cy="8525022"/>
            <a:chOff x="0" y="0"/>
            <a:chExt cx="4486031" cy="31574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86031" cy="3157415"/>
            </a:xfrm>
            <a:custGeom>
              <a:avLst/>
              <a:gdLst/>
              <a:ahLst/>
              <a:cxnLst/>
              <a:rect l="l" t="t" r="r" b="b"/>
              <a:pathLst>
                <a:path w="4486031" h="3157415">
                  <a:moveTo>
                    <a:pt x="0" y="0"/>
                  </a:moveTo>
                  <a:lnTo>
                    <a:pt x="4486031" y="0"/>
                  </a:lnTo>
                  <a:lnTo>
                    <a:pt x="4486031" y="3157415"/>
                  </a:lnTo>
                  <a:lnTo>
                    <a:pt x="0" y="3157415"/>
                  </a:lnTo>
                  <a:close/>
                </a:path>
              </a:pathLst>
            </a:custGeom>
            <a:solidFill>
              <a:srgbClr val="DFE8D3"/>
            </a:solidFill>
          </p:spPr>
          <p:txBody>
            <a:bodyPr/>
            <a:lstStyle/>
            <a:p>
              <a:endParaRPr lang="es-AR" dirty="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4486031" cy="31764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9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-815927" y="6477000"/>
            <a:ext cx="12721883" cy="7849076"/>
          </a:xfrm>
          <a:custGeom>
            <a:avLst/>
            <a:gdLst/>
            <a:ahLst/>
            <a:cxnLst/>
            <a:rect l="l" t="t" r="r" b="b"/>
            <a:pathLst>
              <a:path w="12721883" h="7849076">
                <a:moveTo>
                  <a:pt x="0" y="0"/>
                </a:moveTo>
                <a:lnTo>
                  <a:pt x="12721884" y="0"/>
                </a:lnTo>
                <a:lnTo>
                  <a:pt x="12721884" y="7849076"/>
                </a:lnTo>
                <a:lnTo>
                  <a:pt x="0" y="78490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498" t="-21089" r="-4498"/>
            </a:stretch>
          </a:blipFill>
        </p:spPr>
        <p:txBody>
          <a:bodyPr/>
          <a:lstStyle/>
          <a:p>
            <a:endParaRPr lang="es-A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453CC-083D-E199-93BC-0880C931B7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26" y="988670"/>
            <a:ext cx="9753600" cy="276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s-A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Never/hardly ever</a:t>
            </a:r>
            <a:endParaRPr kumimoji="0" lang="es-AR" altLang="es-A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s-A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adverbs </a:t>
            </a:r>
            <a:r>
              <a:rPr kumimoji="0" lang="en-GB" altLang="es-A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never</a:t>
            </a:r>
            <a:r>
              <a:rPr kumimoji="0" lang="en-GB" altLang="es-A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and </a:t>
            </a:r>
            <a:r>
              <a:rPr kumimoji="0" lang="en-GB" altLang="es-A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hardly ever </a:t>
            </a:r>
            <a:r>
              <a:rPr kumimoji="0" lang="en-GB" altLang="es-A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(=almost never) have a negative meaning, but they are used with a positive verb: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A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AR" altLang="es-AR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r>
              <a:rPr kumimoji="0" lang="es-AR" altLang="es-A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s-AR" altLang="es-AR" sz="24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AR" altLang="es-A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00170C-67BB-B349-5D05-6C78C2382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66800"/>
            <a:ext cx="97536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A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87E429C-A3D7-74F8-6943-0A4157F29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3151289"/>
            <a:ext cx="6553200" cy="254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1354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11126" y="-628357"/>
            <a:ext cx="12112283" cy="8525022"/>
            <a:chOff x="0" y="0"/>
            <a:chExt cx="4486031" cy="31574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86031" cy="3157415"/>
            </a:xfrm>
            <a:custGeom>
              <a:avLst/>
              <a:gdLst/>
              <a:ahLst/>
              <a:cxnLst/>
              <a:rect l="l" t="t" r="r" b="b"/>
              <a:pathLst>
                <a:path w="4486031" h="3157415">
                  <a:moveTo>
                    <a:pt x="0" y="0"/>
                  </a:moveTo>
                  <a:lnTo>
                    <a:pt x="4486031" y="0"/>
                  </a:lnTo>
                  <a:lnTo>
                    <a:pt x="4486031" y="3157415"/>
                  </a:lnTo>
                  <a:lnTo>
                    <a:pt x="0" y="3157415"/>
                  </a:lnTo>
                  <a:close/>
                </a:path>
              </a:pathLst>
            </a:custGeom>
            <a:solidFill>
              <a:srgbClr val="DFE8D3"/>
            </a:solidFill>
          </p:spPr>
          <p:txBody>
            <a:bodyPr/>
            <a:lstStyle/>
            <a:p>
              <a:endParaRPr lang="es-AR" dirty="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4486031" cy="31764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9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-815927" y="6477000"/>
            <a:ext cx="12721883" cy="7849076"/>
          </a:xfrm>
          <a:custGeom>
            <a:avLst/>
            <a:gdLst/>
            <a:ahLst/>
            <a:cxnLst/>
            <a:rect l="l" t="t" r="r" b="b"/>
            <a:pathLst>
              <a:path w="12721883" h="7849076">
                <a:moveTo>
                  <a:pt x="0" y="0"/>
                </a:moveTo>
                <a:lnTo>
                  <a:pt x="12721884" y="0"/>
                </a:lnTo>
                <a:lnTo>
                  <a:pt x="12721884" y="7849076"/>
                </a:lnTo>
                <a:lnTo>
                  <a:pt x="0" y="78490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498" t="-21089" r="-4498"/>
            </a:stretch>
          </a:blipFill>
        </p:spPr>
        <p:txBody>
          <a:bodyPr/>
          <a:lstStyle/>
          <a:p>
            <a:endParaRPr lang="es-A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00170C-67BB-B349-5D05-6C78C2382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66800"/>
            <a:ext cx="97536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A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B6395FF-F839-8C40-613E-4584A7F909E8}"/>
              </a:ext>
            </a:extLst>
          </p:cNvPr>
          <p:cNvSpPr txBox="1"/>
          <p:nvPr/>
        </p:nvSpPr>
        <p:spPr>
          <a:xfrm>
            <a:off x="439614" y="685800"/>
            <a:ext cx="10210800" cy="3958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Expressions of frequency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AR" sz="24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There are other expressions that we use to talk about frequency: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r>
              <a:rPr lang="en-GB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once a day, twice a week, three times a month, every day, etc</a:t>
            </a:r>
            <a:r>
              <a:rPr lang="en-GB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These expressions are longer (2 words or more), and they go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at the end  of the sentence.</a:t>
            </a:r>
            <a:endParaRPr lang="es-AR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GB" sz="24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 brush my teeth </a:t>
            </a:r>
            <a:r>
              <a:rPr lang="en-GB" sz="2400" b="1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three times a day</a:t>
            </a:r>
            <a:r>
              <a:rPr lang="en-GB" sz="24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 </a:t>
            </a:r>
            <a:endParaRPr lang="es-AR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GB" sz="24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 see her </a:t>
            </a:r>
            <a:r>
              <a:rPr lang="en-GB" sz="2400" b="1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every day</a:t>
            </a:r>
            <a:r>
              <a:rPr lang="en-GB" sz="24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 </a:t>
            </a:r>
            <a:endParaRPr lang="es-AR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238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" y="-318299"/>
            <a:ext cx="9753600" cy="8162813"/>
          </a:xfrm>
          <a:custGeom>
            <a:avLst/>
            <a:gdLst/>
            <a:ahLst/>
            <a:cxnLst/>
            <a:rect l="l" t="t" r="r" b="b"/>
            <a:pathLst>
              <a:path w="11067205" h="8162813">
                <a:moveTo>
                  <a:pt x="0" y="0"/>
                </a:moveTo>
                <a:lnTo>
                  <a:pt x="11067205" y="0"/>
                </a:lnTo>
                <a:lnTo>
                  <a:pt x="11067205" y="8162813"/>
                </a:lnTo>
                <a:lnTo>
                  <a:pt x="0" y="81628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000"/>
            </a:blip>
            <a:stretch>
              <a:fillRect l="-3804" r="-3804"/>
            </a:stretch>
          </a:blipFill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sz="2800" b="1" dirty="0">
                <a:solidFill>
                  <a:schemeClr val="tx2"/>
                </a:solidFill>
              </a:rPr>
              <a:t>#1 Let´s talk!</a:t>
            </a:r>
          </a:p>
          <a:p>
            <a:pPr lvl="2"/>
            <a:endParaRPr lang="en-US" dirty="0"/>
          </a:p>
          <a:p>
            <a:pPr marL="288000" lvl="2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What´s your name</a:t>
            </a:r>
            <a:r>
              <a:rPr lang="en-US" sz="2400" b="1" dirty="0"/>
              <a:t>?    I´m Diego Dominguez </a:t>
            </a:r>
          </a:p>
          <a:p>
            <a:pPr marL="288000" lvl="2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Where are you from? </a:t>
            </a:r>
            <a:r>
              <a:rPr lang="en-US" sz="2400" b="1" dirty="0"/>
              <a:t>I´m from Argentina</a:t>
            </a:r>
          </a:p>
          <a:p>
            <a:pPr marL="288000" lvl="2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What´s your contact number / WhatsApp number?  </a:t>
            </a:r>
            <a:r>
              <a:rPr lang="en-US" sz="2400" b="1" dirty="0"/>
              <a:t>It´s 11-4423-5870</a:t>
            </a:r>
          </a:p>
          <a:p>
            <a:pPr marL="288000" lvl="2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What´s your email address? </a:t>
            </a:r>
            <a:r>
              <a:rPr lang="en-US" sz="2400" b="1" dirty="0"/>
              <a:t>diego.dominguez@gmail.com</a:t>
            </a:r>
          </a:p>
          <a:p>
            <a:pPr marL="288000" lvl="2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Where do you live?  </a:t>
            </a:r>
            <a:r>
              <a:rPr lang="en-US" sz="2400" b="1" dirty="0"/>
              <a:t>I live in Lomas de Zamora / I live in Argentina</a:t>
            </a:r>
          </a:p>
          <a:p>
            <a:pPr marL="288000" lvl="2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Where do you work? </a:t>
            </a:r>
            <a:r>
              <a:rPr lang="en-US" sz="2400" b="1" dirty="0"/>
              <a:t>I work in IBM / Google</a:t>
            </a:r>
          </a:p>
          <a:p>
            <a:pPr marL="288000" lvl="2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What do you do? </a:t>
            </a:r>
            <a:r>
              <a:rPr lang="en-US" sz="2400" b="1" dirty="0"/>
              <a:t>I´m a system analyst</a:t>
            </a:r>
          </a:p>
          <a:p>
            <a:pPr marL="288000" lvl="2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Who do you work for? </a:t>
            </a:r>
            <a:r>
              <a:rPr lang="en-US" sz="2400" b="1" dirty="0"/>
              <a:t>I work for IBM / Google</a:t>
            </a:r>
          </a:p>
          <a:p>
            <a:pPr marL="288000" lvl="2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Do you like your job? </a:t>
            </a:r>
            <a:r>
              <a:rPr lang="en-US" sz="2400" b="1" dirty="0"/>
              <a:t>Yes, I do / No, I don´t</a:t>
            </a:r>
          </a:p>
          <a:p>
            <a:pPr marL="288000" lvl="2" indent="-514350">
              <a:lnSpc>
                <a:spcPct val="150000"/>
              </a:lnSpc>
              <a:buFont typeface="+mj-lt"/>
              <a:buAutoNum type="arabicPeriod"/>
            </a:pPr>
            <a:endParaRPr lang="en-US" sz="2400" b="1" dirty="0"/>
          </a:p>
          <a:p>
            <a:pPr marL="288000" lvl="2" indent="-514350">
              <a:lnSpc>
                <a:spcPct val="150000"/>
              </a:lnSpc>
              <a:buFont typeface="+mj-lt"/>
              <a:buAutoNum type="arabicPeriod"/>
            </a:pPr>
            <a:endParaRPr lang="en-US" sz="2400" b="1" dirty="0"/>
          </a:p>
        </p:txBody>
      </p:sp>
      <p:sp>
        <p:nvSpPr>
          <p:cNvPr id="3" name="Freeform 3"/>
          <p:cNvSpPr/>
          <p:nvPr/>
        </p:nvSpPr>
        <p:spPr>
          <a:xfrm>
            <a:off x="-839372" y="-4950968"/>
            <a:ext cx="12721883" cy="5682488"/>
          </a:xfrm>
          <a:custGeom>
            <a:avLst/>
            <a:gdLst/>
            <a:ahLst/>
            <a:cxnLst/>
            <a:rect l="l" t="t" r="r" b="b"/>
            <a:pathLst>
              <a:path w="12721883" h="5682488">
                <a:moveTo>
                  <a:pt x="0" y="0"/>
                </a:moveTo>
                <a:lnTo>
                  <a:pt x="12721883" y="0"/>
                </a:lnTo>
                <a:lnTo>
                  <a:pt x="12721883" y="5682488"/>
                </a:lnTo>
                <a:lnTo>
                  <a:pt x="0" y="56824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6725" b="-26725"/>
            </a:stretch>
          </a:blipFill>
        </p:spPr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92649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" y="-318299"/>
            <a:ext cx="9753600" cy="8162813"/>
          </a:xfrm>
          <a:custGeom>
            <a:avLst/>
            <a:gdLst/>
            <a:ahLst/>
            <a:cxnLst/>
            <a:rect l="l" t="t" r="r" b="b"/>
            <a:pathLst>
              <a:path w="11067205" h="8162813">
                <a:moveTo>
                  <a:pt x="0" y="0"/>
                </a:moveTo>
                <a:lnTo>
                  <a:pt x="11067205" y="0"/>
                </a:lnTo>
                <a:lnTo>
                  <a:pt x="11067205" y="8162813"/>
                </a:lnTo>
                <a:lnTo>
                  <a:pt x="0" y="81628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000"/>
            </a:blip>
            <a:stretch>
              <a:fillRect l="-3804" r="-3804"/>
            </a:stretch>
          </a:blipFill>
        </p:spPr>
        <p:txBody>
          <a:bodyPr/>
          <a:lstStyle/>
          <a:p>
            <a:r>
              <a:rPr lang="en-US" dirty="0"/>
              <a:t>What’s happening</a:t>
            </a:r>
          </a:p>
          <a:p>
            <a:r>
              <a:rPr lang="en-US" dirty="0"/>
              <a:t>How’s it going?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sz="2500" dirty="0"/>
              <a:t>Good evening</a:t>
            </a:r>
          </a:p>
          <a:p>
            <a:pPr lvl="1"/>
            <a:r>
              <a:rPr lang="en-US" sz="2500" dirty="0"/>
              <a:t>How are you?</a:t>
            </a:r>
          </a:p>
          <a:p>
            <a:pPr lvl="1"/>
            <a:r>
              <a:rPr lang="en-US" sz="2500" dirty="0"/>
              <a:t>Nice to meet you!</a:t>
            </a:r>
          </a:p>
          <a:p>
            <a:pPr lvl="1"/>
            <a:r>
              <a:rPr lang="en-US" sz="2500" dirty="0"/>
              <a:t>Long time no see</a:t>
            </a:r>
          </a:p>
          <a:p>
            <a:pPr lvl="1"/>
            <a:r>
              <a:rPr lang="en-US" sz="2500" dirty="0"/>
              <a:t>What’s the good word?</a:t>
            </a:r>
          </a:p>
          <a:p>
            <a:pPr lvl="1"/>
            <a:r>
              <a:rPr lang="en-US" sz="2500" dirty="0"/>
              <a:t>What’s new?</a:t>
            </a:r>
          </a:p>
          <a:p>
            <a:pPr lvl="1"/>
            <a:r>
              <a:rPr lang="en-US" sz="2500" dirty="0"/>
              <a:t>Look who it is!</a:t>
            </a:r>
          </a:p>
          <a:p>
            <a:pPr lvl="1"/>
            <a:r>
              <a:rPr lang="en-US" sz="2500" dirty="0"/>
              <a:t>How have you been?</a:t>
            </a:r>
          </a:p>
          <a:p>
            <a:pPr lvl="1"/>
            <a:r>
              <a:rPr lang="en-US" sz="2500" dirty="0"/>
              <a:t>Nice to see you again.</a:t>
            </a:r>
          </a:p>
          <a:p>
            <a:pPr lvl="1"/>
            <a:r>
              <a:rPr lang="en-US" sz="2500" dirty="0"/>
              <a:t>Greetings and salutations!</a:t>
            </a:r>
          </a:p>
          <a:p>
            <a:pPr lvl="1"/>
            <a:r>
              <a:rPr lang="en-US" sz="2500" dirty="0"/>
              <a:t>How are you doing today?</a:t>
            </a:r>
          </a:p>
          <a:p>
            <a:pPr lvl="1"/>
            <a:r>
              <a:rPr lang="en-US" sz="2500" dirty="0"/>
              <a:t>What have you been up to?</a:t>
            </a:r>
          </a:p>
          <a:p>
            <a:pPr lvl="1"/>
            <a:r>
              <a:rPr lang="en-US" sz="2500" dirty="0"/>
              <a:t>How are you feeling today?</a:t>
            </a:r>
          </a:p>
          <a:p>
            <a:pPr lvl="1"/>
            <a:r>
              <a:rPr lang="en-US" sz="2500" dirty="0"/>
              <a:t>Good afternoon, sir, how are you today?</a:t>
            </a:r>
          </a:p>
        </p:txBody>
      </p:sp>
      <p:sp>
        <p:nvSpPr>
          <p:cNvPr id="3" name="Freeform 3"/>
          <p:cNvSpPr/>
          <p:nvPr/>
        </p:nvSpPr>
        <p:spPr>
          <a:xfrm>
            <a:off x="-839372" y="-4950968"/>
            <a:ext cx="12721883" cy="5682488"/>
          </a:xfrm>
          <a:custGeom>
            <a:avLst/>
            <a:gdLst/>
            <a:ahLst/>
            <a:cxnLst/>
            <a:rect l="l" t="t" r="r" b="b"/>
            <a:pathLst>
              <a:path w="12721883" h="5682488">
                <a:moveTo>
                  <a:pt x="0" y="0"/>
                </a:moveTo>
                <a:lnTo>
                  <a:pt x="12721883" y="0"/>
                </a:lnTo>
                <a:lnTo>
                  <a:pt x="12721883" y="5682488"/>
                </a:lnTo>
                <a:lnTo>
                  <a:pt x="0" y="56824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6725" b="-26725"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023BF80-5322-4778-1F4D-D198FF21EE65}"/>
              </a:ext>
            </a:extLst>
          </p:cNvPr>
          <p:cNvSpPr txBox="1"/>
          <p:nvPr/>
        </p:nvSpPr>
        <p:spPr>
          <a:xfrm>
            <a:off x="6553200" y="2971800"/>
            <a:ext cx="202523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1" dirty="0" err="1">
                <a:solidFill>
                  <a:srgbClr val="FF0000"/>
                </a:solidFill>
              </a:rPr>
              <a:t>Ways</a:t>
            </a:r>
            <a:r>
              <a:rPr lang="es-ES" sz="4000" b="1" dirty="0">
                <a:solidFill>
                  <a:srgbClr val="FF0000"/>
                </a:solidFill>
              </a:rPr>
              <a:t> </a:t>
            </a:r>
            <a:r>
              <a:rPr lang="es-ES" sz="4000" b="1" dirty="0" err="1">
                <a:solidFill>
                  <a:srgbClr val="FF0000"/>
                </a:solidFill>
              </a:rPr>
              <a:t>of</a:t>
            </a:r>
            <a:r>
              <a:rPr lang="es-ES" sz="4000" b="1" dirty="0">
                <a:solidFill>
                  <a:srgbClr val="FF0000"/>
                </a:solidFill>
              </a:rPr>
              <a:t> </a:t>
            </a:r>
          </a:p>
          <a:p>
            <a:r>
              <a:rPr lang="es-ES" sz="4000" b="1" dirty="0" err="1">
                <a:solidFill>
                  <a:srgbClr val="FF0000"/>
                </a:solidFill>
              </a:rPr>
              <a:t>Greeting</a:t>
            </a:r>
            <a:endParaRPr lang="es-ES" sz="4000" b="1" dirty="0">
              <a:solidFill>
                <a:srgbClr val="FF0000"/>
              </a:solidFill>
            </a:endParaRPr>
          </a:p>
          <a:p>
            <a:r>
              <a:rPr lang="es-ES" sz="4000" b="1" dirty="0">
                <a:solidFill>
                  <a:srgbClr val="FF0000"/>
                </a:solidFill>
              </a:rPr>
              <a:t> </a:t>
            </a:r>
            <a:endParaRPr lang="es-AR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726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511126" y="-318299"/>
            <a:ext cx="11067205" cy="8162813"/>
          </a:xfrm>
          <a:custGeom>
            <a:avLst/>
            <a:gdLst/>
            <a:ahLst/>
            <a:cxnLst/>
            <a:rect l="l" t="t" r="r" b="b"/>
            <a:pathLst>
              <a:path w="11067205" h="8162813">
                <a:moveTo>
                  <a:pt x="0" y="0"/>
                </a:moveTo>
                <a:lnTo>
                  <a:pt x="11067205" y="0"/>
                </a:lnTo>
                <a:lnTo>
                  <a:pt x="11067205" y="8162813"/>
                </a:lnTo>
                <a:lnTo>
                  <a:pt x="0" y="81628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000"/>
            </a:blip>
            <a:stretch>
              <a:fillRect l="-3804" r="-3804"/>
            </a:stretch>
          </a:blipFill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sz="2800" b="1" dirty="0">
                <a:solidFill>
                  <a:schemeClr val="tx2"/>
                </a:solidFill>
              </a:rPr>
              <a:t>#1 Who you are</a:t>
            </a:r>
          </a:p>
          <a:p>
            <a:pPr lvl="2"/>
            <a:r>
              <a:rPr lang="en-US" sz="2200" b="1" i="1" dirty="0"/>
              <a:t>The very first step is to mention your name. This part is easy! </a:t>
            </a:r>
          </a:p>
          <a:p>
            <a:pPr lvl="2"/>
            <a:r>
              <a:rPr lang="en-US" sz="2200" b="1" i="1" dirty="0"/>
              <a:t>You can use the phrases below to introduce yourself:</a:t>
            </a:r>
          </a:p>
          <a:p>
            <a:pPr lvl="2"/>
            <a:endParaRPr lang="en-US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I don’t think we’ve met (before).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I think we’ve already met.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My name is …  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I’m …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Nice to meet you; I’m …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Pleased to meet you; I’m …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Let me introduce myself; I’m …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I’d like to introduce myself; I’m …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My name is Melanie, but you can call me Mel.</a:t>
            </a:r>
            <a:endParaRPr lang="es-AR" sz="2200" dirty="0"/>
          </a:p>
        </p:txBody>
      </p:sp>
      <p:sp>
        <p:nvSpPr>
          <p:cNvPr id="3" name="Freeform 3"/>
          <p:cNvSpPr/>
          <p:nvPr/>
        </p:nvSpPr>
        <p:spPr>
          <a:xfrm>
            <a:off x="-839372" y="-4950968"/>
            <a:ext cx="12721883" cy="5682488"/>
          </a:xfrm>
          <a:custGeom>
            <a:avLst/>
            <a:gdLst/>
            <a:ahLst/>
            <a:cxnLst/>
            <a:rect l="l" t="t" r="r" b="b"/>
            <a:pathLst>
              <a:path w="12721883" h="5682488">
                <a:moveTo>
                  <a:pt x="0" y="0"/>
                </a:moveTo>
                <a:lnTo>
                  <a:pt x="12721883" y="0"/>
                </a:lnTo>
                <a:lnTo>
                  <a:pt x="12721883" y="5682488"/>
                </a:lnTo>
                <a:lnTo>
                  <a:pt x="0" y="56824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6725" b="-26725"/>
            </a:stretch>
          </a:blipFill>
        </p:spPr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88573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57200" y="-423807"/>
            <a:ext cx="11067205" cy="8162813"/>
          </a:xfrm>
          <a:custGeom>
            <a:avLst/>
            <a:gdLst/>
            <a:ahLst/>
            <a:cxnLst/>
            <a:rect l="l" t="t" r="r" b="b"/>
            <a:pathLst>
              <a:path w="11067205" h="8162813">
                <a:moveTo>
                  <a:pt x="0" y="0"/>
                </a:moveTo>
                <a:lnTo>
                  <a:pt x="11067205" y="0"/>
                </a:lnTo>
                <a:lnTo>
                  <a:pt x="11067205" y="8162813"/>
                </a:lnTo>
                <a:lnTo>
                  <a:pt x="0" y="81628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000"/>
            </a:blip>
            <a:stretch>
              <a:fillRect l="-3804" r="-3804"/>
            </a:stretch>
          </a:blipFill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sz="2800" b="1" dirty="0">
                <a:solidFill>
                  <a:schemeClr val="tx2"/>
                </a:solidFill>
              </a:rPr>
              <a:t>#2 What you do</a:t>
            </a:r>
          </a:p>
          <a:p>
            <a:pPr lvl="2"/>
            <a:r>
              <a:rPr lang="en-US" sz="2200" b="1" i="1" dirty="0"/>
              <a:t>When explaining what you do, don’t focus on tasks, focus on results. Introduce yourself with your key skills and major achievements.</a:t>
            </a:r>
          </a:p>
          <a:p>
            <a:pPr lvl="2"/>
            <a:endParaRPr lang="en-US" sz="2200" b="1" i="1" dirty="0"/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/>
              <a:t>I am a [job title] at [company].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/>
              <a:t>Officially, my job is to…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/>
              <a:t>But really, I…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/>
              <a:t>It’s all about…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/>
              <a:t>Which is a fancy way of saying…</a:t>
            </a:r>
          </a:p>
          <a:p>
            <a:pPr lvl="2"/>
            <a:endParaRPr lang="en-US" sz="2100" b="1" dirty="0"/>
          </a:p>
          <a:p>
            <a:pPr lvl="2"/>
            <a:r>
              <a:rPr lang="en-US" sz="2100" b="1" dirty="0"/>
              <a:t>Examples:</a:t>
            </a:r>
          </a:p>
          <a:p>
            <a:pPr lvl="2"/>
            <a:r>
              <a:rPr lang="en-US" sz="2100" dirty="0"/>
              <a:t>I’m a copywriter. Officially my job is to write content for advertising. But really, I </a:t>
            </a:r>
          </a:p>
          <a:p>
            <a:pPr lvl="2"/>
            <a:r>
              <a:rPr lang="en-US" sz="2100" dirty="0"/>
              <a:t>help companies tell compelling stories about their brands.</a:t>
            </a:r>
          </a:p>
          <a:p>
            <a:pPr lvl="2"/>
            <a:endParaRPr lang="en-US" sz="2100" dirty="0"/>
          </a:p>
          <a:p>
            <a:pPr lvl="2"/>
            <a:r>
              <a:rPr lang="en-US" sz="2100" dirty="0"/>
              <a:t>I am the COO, which is a fancy way of saying that I make sure that the company</a:t>
            </a:r>
          </a:p>
          <a:p>
            <a:pPr lvl="2"/>
            <a:r>
              <a:rPr lang="en-US" sz="2100" dirty="0"/>
              <a:t>is run in the most efficient way possible.</a:t>
            </a:r>
          </a:p>
        </p:txBody>
      </p:sp>
      <p:sp>
        <p:nvSpPr>
          <p:cNvPr id="3" name="Freeform 3"/>
          <p:cNvSpPr/>
          <p:nvPr/>
        </p:nvSpPr>
        <p:spPr>
          <a:xfrm>
            <a:off x="-839372" y="-4950968"/>
            <a:ext cx="12721883" cy="5682488"/>
          </a:xfrm>
          <a:custGeom>
            <a:avLst/>
            <a:gdLst/>
            <a:ahLst/>
            <a:cxnLst/>
            <a:rect l="l" t="t" r="r" b="b"/>
            <a:pathLst>
              <a:path w="12721883" h="5682488">
                <a:moveTo>
                  <a:pt x="0" y="0"/>
                </a:moveTo>
                <a:lnTo>
                  <a:pt x="12721883" y="0"/>
                </a:lnTo>
                <a:lnTo>
                  <a:pt x="12721883" y="5682488"/>
                </a:lnTo>
                <a:lnTo>
                  <a:pt x="0" y="56824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6725" b="-26725"/>
            </a:stretch>
          </a:blipFill>
        </p:spPr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58440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57200" y="-423807"/>
            <a:ext cx="11067205" cy="8162813"/>
          </a:xfrm>
          <a:custGeom>
            <a:avLst/>
            <a:gdLst/>
            <a:ahLst/>
            <a:cxnLst/>
            <a:rect l="l" t="t" r="r" b="b"/>
            <a:pathLst>
              <a:path w="11067205" h="8162813">
                <a:moveTo>
                  <a:pt x="0" y="0"/>
                </a:moveTo>
                <a:lnTo>
                  <a:pt x="11067205" y="0"/>
                </a:lnTo>
                <a:lnTo>
                  <a:pt x="11067205" y="8162813"/>
                </a:lnTo>
                <a:lnTo>
                  <a:pt x="0" y="81628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000"/>
            </a:blip>
            <a:stretch>
              <a:fillRect l="-3804" r="-3804"/>
            </a:stretch>
          </a:blipFill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sz="2800" b="1" dirty="0">
                <a:solidFill>
                  <a:schemeClr val="tx2"/>
                </a:solidFill>
              </a:rPr>
              <a:t># 3 Let´s work</a:t>
            </a:r>
          </a:p>
          <a:p>
            <a:pPr lvl="2"/>
            <a:r>
              <a:rPr lang="en-US" sz="2100" b="1" i="1" dirty="0"/>
              <a:t>Grab a piece of paper and write down a few sentences using this framework. </a:t>
            </a:r>
          </a:p>
          <a:p>
            <a:pPr lvl="2"/>
            <a:r>
              <a:rPr lang="en-US" sz="2100" b="1" i="1" dirty="0"/>
              <a:t>Then, select the best introduction lines about yourself. </a:t>
            </a:r>
          </a:p>
          <a:p>
            <a:pPr lvl="2"/>
            <a:r>
              <a:rPr lang="en-US" sz="2100" b="1" i="1" dirty="0"/>
              <a:t>Here are some additional expressions to describe your roles and responsibilities:</a:t>
            </a:r>
          </a:p>
          <a:p>
            <a:pPr lvl="2"/>
            <a:endParaRPr lang="en-US" sz="2100" b="1" i="1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I’m a [job] at [company].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I’m currently working as a [job].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I’ve been with [company] since [time] / for [period].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I work for [company].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I work in [field/industry].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I work with [department/person].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I’m self-employed. / I’m working as a freelancer. / I own my own company.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My role is…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My responsibilities include…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I’m responsible for…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I make sure that… / I ensure…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I oversee… / I supervise…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I handle…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I deal with…</a:t>
            </a:r>
            <a:endParaRPr lang="en-US" sz="2200" dirty="0"/>
          </a:p>
        </p:txBody>
      </p:sp>
      <p:sp>
        <p:nvSpPr>
          <p:cNvPr id="3" name="Freeform 3"/>
          <p:cNvSpPr/>
          <p:nvPr/>
        </p:nvSpPr>
        <p:spPr>
          <a:xfrm>
            <a:off x="-839372" y="-4950968"/>
            <a:ext cx="12721883" cy="5682488"/>
          </a:xfrm>
          <a:custGeom>
            <a:avLst/>
            <a:gdLst/>
            <a:ahLst/>
            <a:cxnLst/>
            <a:rect l="l" t="t" r="r" b="b"/>
            <a:pathLst>
              <a:path w="12721883" h="5682488">
                <a:moveTo>
                  <a:pt x="0" y="0"/>
                </a:moveTo>
                <a:lnTo>
                  <a:pt x="12721883" y="0"/>
                </a:lnTo>
                <a:lnTo>
                  <a:pt x="12721883" y="5682488"/>
                </a:lnTo>
                <a:lnTo>
                  <a:pt x="0" y="56824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6725" b="-26725"/>
            </a:stretch>
          </a:blipFill>
        </p:spPr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99240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57200" y="-423807"/>
            <a:ext cx="11067205" cy="8162813"/>
          </a:xfrm>
          <a:custGeom>
            <a:avLst/>
            <a:gdLst/>
            <a:ahLst/>
            <a:cxnLst/>
            <a:rect l="l" t="t" r="r" b="b"/>
            <a:pathLst>
              <a:path w="11067205" h="8162813">
                <a:moveTo>
                  <a:pt x="0" y="0"/>
                </a:moveTo>
                <a:lnTo>
                  <a:pt x="11067205" y="0"/>
                </a:lnTo>
                <a:lnTo>
                  <a:pt x="11067205" y="8162813"/>
                </a:lnTo>
                <a:lnTo>
                  <a:pt x="0" y="81628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000"/>
            </a:blip>
            <a:stretch>
              <a:fillRect l="-3804" r="-3804"/>
            </a:stretch>
          </a:blipFill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sz="2800" b="1" dirty="0">
                <a:solidFill>
                  <a:schemeClr val="tx2"/>
                </a:solidFill>
              </a:rPr>
              <a:t># 3 Let´s work - example</a:t>
            </a:r>
          </a:p>
          <a:p>
            <a:pPr lvl="2"/>
            <a:endParaRPr lang="en-US" sz="2100" b="1" i="1" dirty="0"/>
          </a:p>
          <a:p>
            <a:pPr lvl="2"/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Lato" panose="020F0502020204030203" pitchFamily="34" charset="0"/>
            </a:endParaRPr>
          </a:p>
          <a:p>
            <a:pPr lvl="2" algn="just">
              <a:lnSpc>
                <a:spcPct val="200000"/>
              </a:lnSpc>
            </a:pPr>
            <a:r>
              <a:rPr lang="en-US" sz="2400" i="1" dirty="0"/>
              <a:t>I’m a Talent Acquisition manager. I’ve been working with Monsters Inc. </a:t>
            </a:r>
          </a:p>
          <a:p>
            <a:pPr lvl="2" algn="just">
              <a:lnSpc>
                <a:spcPct val="200000"/>
              </a:lnSpc>
            </a:pPr>
            <a:r>
              <a:rPr lang="en-US" sz="2400" i="1" dirty="0"/>
              <a:t>since 2012, and my responsibilities include finding, recruiting, hiring, </a:t>
            </a:r>
          </a:p>
          <a:p>
            <a:pPr lvl="2" algn="just">
              <a:lnSpc>
                <a:spcPct val="200000"/>
              </a:lnSpc>
            </a:pPr>
            <a:r>
              <a:rPr lang="en-US" sz="2400" i="1" dirty="0"/>
              <a:t>and retaining great candidates. It’s all about making sure the team </a:t>
            </a:r>
          </a:p>
          <a:p>
            <a:pPr lvl="2" algn="just">
              <a:lnSpc>
                <a:spcPct val="200000"/>
              </a:lnSpc>
            </a:pPr>
            <a:r>
              <a:rPr lang="en-US" sz="2400" i="1" dirty="0"/>
              <a:t>keeps growing nicely.</a:t>
            </a:r>
          </a:p>
          <a:p>
            <a:pPr lvl="2"/>
            <a:endParaRPr lang="en-US" sz="2100" b="1" i="1" dirty="0"/>
          </a:p>
          <a:p>
            <a:pPr lvl="2"/>
            <a:endParaRPr lang="en-US" sz="2100" b="1" i="1" dirty="0"/>
          </a:p>
        </p:txBody>
      </p:sp>
      <p:sp>
        <p:nvSpPr>
          <p:cNvPr id="3" name="Freeform 3"/>
          <p:cNvSpPr/>
          <p:nvPr/>
        </p:nvSpPr>
        <p:spPr>
          <a:xfrm>
            <a:off x="-839372" y="-4950968"/>
            <a:ext cx="12721883" cy="5682488"/>
          </a:xfrm>
          <a:custGeom>
            <a:avLst/>
            <a:gdLst/>
            <a:ahLst/>
            <a:cxnLst/>
            <a:rect l="l" t="t" r="r" b="b"/>
            <a:pathLst>
              <a:path w="12721883" h="5682488">
                <a:moveTo>
                  <a:pt x="0" y="0"/>
                </a:moveTo>
                <a:lnTo>
                  <a:pt x="12721883" y="0"/>
                </a:lnTo>
                <a:lnTo>
                  <a:pt x="12721883" y="5682488"/>
                </a:lnTo>
                <a:lnTo>
                  <a:pt x="0" y="56824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6725" b="-26725"/>
            </a:stretch>
          </a:blipFill>
        </p:spPr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71728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28203" y="-609600"/>
            <a:ext cx="11067205" cy="8162813"/>
          </a:xfrm>
          <a:custGeom>
            <a:avLst/>
            <a:gdLst/>
            <a:ahLst/>
            <a:cxnLst/>
            <a:rect l="l" t="t" r="r" b="b"/>
            <a:pathLst>
              <a:path w="11067205" h="8162813">
                <a:moveTo>
                  <a:pt x="0" y="0"/>
                </a:moveTo>
                <a:lnTo>
                  <a:pt x="11067205" y="0"/>
                </a:lnTo>
                <a:lnTo>
                  <a:pt x="11067205" y="8162813"/>
                </a:lnTo>
                <a:lnTo>
                  <a:pt x="0" y="81628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000"/>
            </a:blip>
            <a:stretch>
              <a:fillRect l="-3804" r="-3804"/>
            </a:stretch>
          </a:blipFill>
        </p:spPr>
        <p:txBody>
          <a:bodyPr/>
          <a:lstStyle/>
          <a:p>
            <a:endParaRPr lang="es-AR" dirty="0"/>
          </a:p>
        </p:txBody>
      </p:sp>
      <p:sp>
        <p:nvSpPr>
          <p:cNvPr id="3" name="Freeform 3"/>
          <p:cNvSpPr/>
          <p:nvPr/>
        </p:nvSpPr>
        <p:spPr>
          <a:xfrm>
            <a:off x="-839372" y="-4950968"/>
            <a:ext cx="12721883" cy="5682488"/>
          </a:xfrm>
          <a:custGeom>
            <a:avLst/>
            <a:gdLst/>
            <a:ahLst/>
            <a:cxnLst/>
            <a:rect l="l" t="t" r="r" b="b"/>
            <a:pathLst>
              <a:path w="12721883" h="5682488">
                <a:moveTo>
                  <a:pt x="0" y="0"/>
                </a:moveTo>
                <a:lnTo>
                  <a:pt x="12721883" y="0"/>
                </a:lnTo>
                <a:lnTo>
                  <a:pt x="12721883" y="5682488"/>
                </a:lnTo>
                <a:lnTo>
                  <a:pt x="0" y="56824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6725" b="-26725"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F905C8CD-C11F-80A0-0765-9AB745E7B35A}"/>
              </a:ext>
            </a:extLst>
          </p:cNvPr>
          <p:cNvSpPr/>
          <p:nvPr/>
        </p:nvSpPr>
        <p:spPr>
          <a:xfrm>
            <a:off x="2438399" y="3052706"/>
            <a:ext cx="5334000" cy="838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 err="1"/>
              <a:t>Present</a:t>
            </a:r>
            <a:r>
              <a:rPr lang="es-ES" sz="3200" dirty="0"/>
              <a:t> Simple (</a:t>
            </a:r>
            <a:r>
              <a:rPr lang="es-ES" sz="3200" dirty="0" err="1"/>
              <a:t>verb</a:t>
            </a:r>
            <a:r>
              <a:rPr lang="es-ES" sz="3200" dirty="0"/>
              <a:t> </a:t>
            </a:r>
            <a:r>
              <a:rPr lang="es-ES" sz="3200" dirty="0" err="1"/>
              <a:t>To</a:t>
            </a:r>
            <a:r>
              <a:rPr lang="es-ES" sz="3200" dirty="0"/>
              <a:t> Be)</a:t>
            </a:r>
            <a:endParaRPr lang="es-AR" sz="3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1428</Words>
  <Application>Microsoft Office PowerPoint</Application>
  <PresentationFormat>Personalizado</PresentationFormat>
  <Paragraphs>282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3" baseType="lpstr">
      <vt:lpstr>Calibri</vt:lpstr>
      <vt:lpstr>Lato</vt:lpstr>
      <vt:lpstr>Aptos</vt:lpstr>
      <vt:lpstr>Courier New</vt:lpstr>
      <vt:lpstr>Open Sans Bold</vt:lpstr>
      <vt:lpstr>Indeed Sans</vt:lpstr>
      <vt:lpstr>Helvetica Neue</vt:lpstr>
      <vt:lpstr>Arial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Añadir un título (Presentación (4:3))</dc:title>
  <cp:lastModifiedBy>Diego Dominguez</cp:lastModifiedBy>
  <cp:revision>8</cp:revision>
  <dcterms:created xsi:type="dcterms:W3CDTF">2006-08-16T00:00:00Z</dcterms:created>
  <dcterms:modified xsi:type="dcterms:W3CDTF">2024-08-13T15:30:11Z</dcterms:modified>
  <dc:identifier>DAGMJNI69rY</dc:identifier>
</cp:coreProperties>
</file>