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4" r:id="rId4"/>
    <p:sldId id="285" r:id="rId5"/>
    <p:sldId id="283" r:id="rId6"/>
    <p:sldId id="266" r:id="rId7"/>
    <p:sldId id="267" r:id="rId8"/>
    <p:sldId id="268" r:id="rId9"/>
    <p:sldId id="258" r:id="rId10"/>
    <p:sldId id="277" r:id="rId11"/>
    <p:sldId id="278" r:id="rId12"/>
    <p:sldId id="286" r:id="rId13"/>
  </p:sldIdLst>
  <p:sldSz cx="9753600" cy="7315200"/>
  <p:notesSz cx="6858000" cy="9144000"/>
  <p:embeddedFontLst>
    <p:embeddedFont>
      <p:font typeface="Open Sans Bold" pitchFamily="2" charset="0"/>
      <p:regular r:id="rId14"/>
      <p:bold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2" autoAdjust="0"/>
  </p:normalViewPr>
  <p:slideViewPr>
    <p:cSldViewPr>
      <p:cViewPr>
        <p:scale>
          <a:sx n="60" d="100"/>
          <a:sy n="60" d="100"/>
        </p:scale>
        <p:origin x="15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ntent/tweet/?text=Present%20simple%20%E2%80%93%20I%20do,%20I%20don%E2%80%99t,%20Do%20I?&amp;url=https://test-english.com/grammar-points/a1/present-simple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-english.com/grammar-points/a1/present-continuous/" TargetMode="External"/><Relationship Id="rId3" Type="http://schemas.openxmlformats.org/officeDocument/2006/relationships/hyperlink" Target="https://elt.oup.com/student/solutions/preint/grammar/grammar_04_012e?cc=ar&amp;selLanguage=es" TargetMode="External"/><Relationship Id="rId7" Type="http://schemas.openxmlformats.org/officeDocument/2006/relationships/hyperlink" Target="https://wordwall.net/resource/721783/have-got-has-go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est-english.com/grammar-points/a1/have-got/" TargetMode="External"/><Relationship Id="rId5" Type="http://schemas.openxmlformats.org/officeDocument/2006/relationships/hyperlink" Target="https://wordwall.net/es/resource/37069128/english/comparatives-and-superlatives-2" TargetMode="External"/><Relationship Id="rId10" Type="http://schemas.openxmlformats.org/officeDocument/2006/relationships/hyperlink" Target="https://elt.oup.com/student/solutions/elementary/grammar/grammar_04_012e?cc=ar&amp;selLanguage=es" TargetMode="External"/><Relationship Id="rId4" Type="http://schemas.openxmlformats.org/officeDocument/2006/relationships/hyperlink" Target="https://test-english.com/grammar-points/b1/comparative-superlative-adjectives-adverbs/" TargetMode="External"/><Relationship Id="rId9" Type="http://schemas.openxmlformats.org/officeDocument/2006/relationships/hyperlink" Target="https://www.perfect-english-grammar.com/present-continuous-exercise-1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7914" y="-585860"/>
            <a:ext cx="13662576" cy="8176422"/>
          </a:xfrm>
          <a:custGeom>
            <a:avLst/>
            <a:gdLst/>
            <a:ahLst/>
            <a:cxnLst/>
            <a:rect l="l" t="t" r="r" b="b"/>
            <a:pathLst>
              <a:path w="13662576" h="8176422">
                <a:moveTo>
                  <a:pt x="0" y="0"/>
                </a:moveTo>
                <a:lnTo>
                  <a:pt x="13662576" y="0"/>
                </a:lnTo>
                <a:lnTo>
                  <a:pt x="13662576" y="8176422"/>
                </a:lnTo>
                <a:lnTo>
                  <a:pt x="0" y="817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4" r="-4404"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2553848" y="1613771"/>
            <a:ext cx="4420419" cy="700917"/>
            <a:chOff x="0" y="0"/>
            <a:chExt cx="1564472" cy="2480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4472" cy="248068"/>
            </a:xfrm>
            <a:custGeom>
              <a:avLst/>
              <a:gdLst/>
              <a:ahLst/>
              <a:cxnLst/>
              <a:rect l="l" t="t" r="r" b="b"/>
              <a:pathLst>
                <a:path w="1564472" h="248068">
                  <a:moveTo>
                    <a:pt x="0" y="0"/>
                  </a:moveTo>
                  <a:lnTo>
                    <a:pt x="1564472" y="0"/>
                  </a:lnTo>
                  <a:lnTo>
                    <a:pt x="1564472" y="248068"/>
                  </a:lnTo>
                  <a:lnTo>
                    <a:pt x="0" y="248068"/>
                  </a:lnTo>
                  <a:close/>
                </a:path>
              </a:pathLst>
            </a:custGeom>
            <a:solidFill>
              <a:srgbClr val="C9DED7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564472" cy="267118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7171" y="511533"/>
            <a:ext cx="6439259" cy="1102238"/>
            <a:chOff x="0" y="0"/>
            <a:chExt cx="2278978" cy="390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78978" cy="390103"/>
            </a:xfrm>
            <a:custGeom>
              <a:avLst/>
              <a:gdLst/>
              <a:ahLst/>
              <a:cxnLst/>
              <a:rect l="l" t="t" r="r" b="b"/>
              <a:pathLst>
                <a:path w="2278978" h="390103">
                  <a:moveTo>
                    <a:pt x="0" y="0"/>
                  </a:moveTo>
                  <a:lnTo>
                    <a:pt x="2278978" y="0"/>
                  </a:lnTo>
                  <a:lnTo>
                    <a:pt x="2278978" y="390103"/>
                  </a:lnTo>
                  <a:lnTo>
                    <a:pt x="0" y="390103"/>
                  </a:lnTo>
                  <a:close/>
                </a:path>
              </a:pathLst>
            </a:custGeom>
            <a:solidFill>
              <a:srgbClr val="1A297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278978" cy="409153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16641" y="1528046"/>
            <a:ext cx="3894832" cy="7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4633">
                <a:solidFill>
                  <a:srgbClr val="1A29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Inglés Nivel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0832" y="639282"/>
            <a:ext cx="6425666" cy="76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7"/>
              </a:lnSpc>
            </a:pPr>
            <a:r>
              <a:rPr lang="en-US" sz="4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Lic. en Sistemas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47613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algn="l"/>
            <a:endParaRPr lang="en-US" dirty="0"/>
          </a:p>
          <a:p>
            <a:pPr algn="l"/>
            <a:endParaRPr lang="en-US" b="0" dirty="0">
              <a:effectLst/>
            </a:endParaRPr>
          </a:p>
          <a:p>
            <a:pPr marL="216000"/>
            <a:br>
              <a:rPr lang="en-US" b="0" u="none" strike="noStrike" dirty="0">
                <a:effectLst/>
                <a:highlight>
                  <a:srgbClr val="55ACEE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</a:b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5122" name="Picture 2" descr="Learn how to use the Present Continuous tense">
            <a:extLst>
              <a:ext uri="{FF2B5EF4-FFF2-40B4-BE49-F238E27FC236}">
                <a16:creationId xmlns:a16="http://schemas.microsoft.com/office/drawing/2014/main" id="{8F60FA3F-D62C-CCEA-E33C-47BAEA2D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4900"/>
            <a:ext cx="9753600" cy="510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94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47613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b="1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Exercise 5) Fill in the present progressive. Use the verbs in BOLD.</a:t>
            </a:r>
            <a:b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He often buys a new notebook. Look, he </a:t>
            </a:r>
            <a:r>
              <a:rPr lang="en-US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buying</a:t>
            </a:r>
            <a:r>
              <a:rPr lang="en-US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 notebook again.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1. He usually </a:t>
            </a:r>
            <a:r>
              <a:rPr lang="en-US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goes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to school. Look, he ________________ to school!</a:t>
            </a:r>
            <a:b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2. He often </a:t>
            </a:r>
            <a:r>
              <a:rPr lang="en-US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drinks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a coffee. Look, he ________________  a coffee!</a:t>
            </a:r>
            <a:b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3. I </a:t>
            </a:r>
            <a:r>
              <a:rPr lang="en-US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swim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every day. Look, I ________________  !</a:t>
            </a:r>
            <a:b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4. She </a:t>
            </a:r>
            <a:r>
              <a:rPr lang="en-US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washes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her hair every day. Look, she________________   her hair!</a:t>
            </a:r>
            <a:b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</a:b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5. The cat always </a:t>
            </a:r>
            <a:r>
              <a:rPr lang="en-US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drinks</a:t>
            </a:r>
            <a: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its milk. Look, it ________________  its milk!</a:t>
            </a:r>
          </a:p>
          <a:p>
            <a:pPr lvl="2">
              <a:lnSpc>
                <a:spcPct val="150000"/>
              </a:lnSpc>
            </a:pPr>
            <a:br>
              <a:rPr lang="en-US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</a:b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484142" y="-54864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C6F0666-1D9C-362C-9D37-4FF08B219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425818"/>
              </p:ext>
            </p:extLst>
          </p:nvPr>
        </p:nvGraphicFramePr>
        <p:xfrm>
          <a:off x="304799" y="3732407"/>
          <a:ext cx="9143999" cy="3636010"/>
        </p:xfrm>
        <a:graphic>
          <a:graphicData uri="http://schemas.openxmlformats.org/drawingml/2006/table">
            <a:tbl>
              <a:tblPr/>
              <a:tblGrid>
                <a:gridCol w="9143999">
                  <a:extLst>
                    <a:ext uri="{9D8B030D-6E8A-4147-A177-3AD203B41FA5}">
                      <a16:colId xmlns:a16="http://schemas.microsoft.com/office/drawing/2014/main" val="1755950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2160"/>
                        </a:lnSpc>
                      </a:pPr>
                      <a:r>
                        <a:rPr lang="en-US" b="1" dirty="0">
                          <a:effectLst/>
                        </a:rPr>
                        <a:t>             Exercise 6) Fill in the words from the box. Use present progressive.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                              </a:t>
                      </a:r>
                      <a:r>
                        <a:rPr lang="en-US" b="1" dirty="0">
                          <a:effectLst/>
                        </a:rPr>
                        <a:t>play - listen - help - read - act - work – clean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Sally and her friends _______ in the garden. They __________ for a video. Her mother ______ a book. Her father _____________ in the garden. Dave _______ to music on his iPad. Her brothers Ben and Frank, ______________ their bikes. Ben's friend __________ his mum in the garden.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281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2160"/>
                        </a:lnSpc>
                      </a:pPr>
                      <a:endParaRPr lang="en-US" dirty="0">
                        <a:effectLst/>
                      </a:endParaRPr>
                    </a:p>
                  </a:txBody>
                  <a:tcPr marL="95250" marR="95250" marT="95250" marB="952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77366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7634D8D-7ECE-A766-E6F2-3121A3DA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71" y="3233793"/>
            <a:ext cx="975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6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47613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b="1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US" b="1" kern="100" dirty="0"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3200" b="1" kern="100" dirty="0">
                <a:solidFill>
                  <a:schemeClr val="tx2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Online Practice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Comparative &amp; Superlative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https://elt.oup.com/student/solutions/preint/grammar/grammar_04_012e?cc=ar&amp;selLanguage=es</a:t>
            </a:r>
            <a:endParaRPr lang="en-US" sz="1400" kern="100" dirty="0">
              <a:solidFill>
                <a:schemeClr val="tx2"/>
              </a:solidFill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https://test-english.com/grammar-points/b1/comparative-superlative-adjectives-adverbs/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https://wordwall.net/es/resource/37069128/english/comparatives-and-superlatives-2</a:t>
            </a:r>
            <a:r>
              <a:rPr lang="en-US" sz="1400" kern="100" dirty="0">
                <a:solidFill>
                  <a:schemeClr val="tx2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400" kern="100" dirty="0">
              <a:solidFill>
                <a:schemeClr val="tx2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Have / Has got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https://test-english.com/grammar-points/a1/have-got/</a:t>
            </a:r>
            <a:r>
              <a:rPr lang="en-US" sz="1400" kern="100" dirty="0">
                <a:solidFill>
                  <a:schemeClr val="tx2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https://wordwall.net/resource/721783/have-got-has-got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https://www.englisch-hilfen.de/en/exercises/tenses/have_got.htm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b="1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 Continuous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https://test-english.com/grammar-points/a1/present-continuous/</a:t>
            </a:r>
            <a:endParaRPr lang="en-US" sz="1400" kern="100" dirty="0">
              <a:solidFill>
                <a:schemeClr val="tx2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https://www.perfect-english-grammar.com/present-continuous-exercise-1.html</a:t>
            </a:r>
            <a:r>
              <a:rPr lang="en-US" sz="1400" kern="100" dirty="0">
                <a:solidFill>
                  <a:schemeClr val="tx2"/>
                </a:solidFill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https://elt.oup.com/student/solutions/elementary/grammar/grammar_04_012e?cc=ar&amp;selLanguage=es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br>
              <a:rPr lang="en-US" sz="14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</a:b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484142" y="-54864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634D8D-7ECE-A766-E6F2-3121A3DA8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071" y="3233793"/>
            <a:ext cx="975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62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6" name="Picture 8" descr="How to Introduce Yourself Professionally + Examples">
            <a:extLst>
              <a:ext uri="{FF2B5EF4-FFF2-40B4-BE49-F238E27FC236}">
                <a16:creationId xmlns:a16="http://schemas.microsoft.com/office/drawing/2014/main" id="{2261F0DA-A8B7-02D6-06AB-686C43D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731520"/>
            <a:ext cx="10453553" cy="69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EAADC4-BA68-3BF3-830F-D003C63AEDF8}"/>
              </a:ext>
            </a:extLst>
          </p:cNvPr>
          <p:cNvSpPr/>
          <p:nvPr/>
        </p:nvSpPr>
        <p:spPr>
          <a:xfrm>
            <a:off x="1371600" y="2819400"/>
            <a:ext cx="6858000" cy="198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err="1"/>
              <a:t>Unit</a:t>
            </a:r>
            <a:r>
              <a:rPr lang="es-ES" sz="6000" dirty="0"/>
              <a:t> 2</a:t>
            </a:r>
          </a:p>
          <a:p>
            <a:pPr algn="ctr"/>
            <a:r>
              <a:rPr lang="es-ES" sz="6000" dirty="0" err="1"/>
              <a:t>Computer</a:t>
            </a:r>
            <a:r>
              <a:rPr lang="es-ES" sz="6000" dirty="0"/>
              <a:t> </a:t>
            </a:r>
            <a:r>
              <a:rPr lang="es-ES" sz="6000" dirty="0" err="1"/>
              <a:t>Systems</a:t>
            </a:r>
            <a:endParaRPr lang="es-AR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393" y="-23648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r>
              <a:rPr lang="en-US" sz="2800" b="1" dirty="0"/>
              <a:t>Comparatives Adjectives</a:t>
            </a:r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1026" name="Picture 2" descr="Grammar chart showcasing the rules for forming comparative adjectives, including one-syllable words with '-er', two-syllable words ending in '-y' changed to '-ier', and irregular adjective forms.">
            <a:extLst>
              <a:ext uri="{FF2B5EF4-FFF2-40B4-BE49-F238E27FC236}">
                <a16:creationId xmlns:a16="http://schemas.microsoft.com/office/drawing/2014/main" id="{2E5F7B06-D43C-6FD3-0C50-D5783FAF9E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6250"/>
          <a:stretch/>
        </p:blipFill>
        <p:spPr bwMode="auto">
          <a:xfrm>
            <a:off x="1200807" y="1389993"/>
            <a:ext cx="73152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18299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Fill in the comparative form of the adjective of the first sentence.</a:t>
            </a:r>
          </a:p>
          <a:p>
            <a:endParaRPr lang="en-US" sz="2400" b="1" dirty="0"/>
          </a:p>
          <a:p>
            <a:pPr lvl="2"/>
            <a:r>
              <a:rPr lang="en-US" dirty="0"/>
              <a:t>1. Sue's car isn't very big. She wants a  _______ car.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2. This house isn't very modern. I like _______ houses.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3. You're not very tall. Your brother is _______ 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4. Bill doesn't work very hard. I work _______.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5. My chair isn't very comfortable. Your chair is _______.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6. Jill's idea wasn't very good. My idea was _______.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7. These flowers aren't very nice. The blue ones are _______.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8. My case isn't very heavy. Your case is _______.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9. I'm not very interested in sports. I'm _______ in reading.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10. It isn't very warm today. Yesterday it was _______.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11. These tomatoes aren't very good. The other ones taste _______.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12. Ireland isn't very big. France is _______.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13. Liverpool isn't very beautiful. London is _______.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14. This knife isn't very sharp. Have you got a _______  one?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15. People today aren't very polite. In the past they were _______ .</a:t>
            </a:r>
            <a:endParaRPr lang="en-US" sz="2500" dirty="0"/>
          </a:p>
        </p:txBody>
      </p:sp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77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1126" y="-318299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0" name="Picture 2" descr="Color-coded grammar chart outlining the rules for forming comparative and superlative adjectives based on syllable count and irregular forms.">
            <a:extLst>
              <a:ext uri="{FF2B5EF4-FFF2-40B4-BE49-F238E27FC236}">
                <a16:creationId xmlns:a16="http://schemas.microsoft.com/office/drawing/2014/main" id="{78F20FD3-2B04-E5B5-8264-EC03BD9D6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8"/>
          <a:stretch/>
        </p:blipFill>
        <p:spPr bwMode="auto">
          <a:xfrm>
            <a:off x="1219200" y="533400"/>
            <a:ext cx="73152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7200" y="-423807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Fill in the superlative forms of the adjectives in brackets.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1. The moon is the _________  planet to earth. (close)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2. Jupiter is the _________ planet in our solar system. (large)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3. Sirius is the _________ star we can see from earth. (brilliant)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4. Venus is the _________ planet in our solar system. (hot)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5. Ceres is the _________ asteroid in our solar system. (big)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6. The </a:t>
            </a:r>
            <a:r>
              <a:rPr lang="en-US" dirty="0" err="1"/>
              <a:t>Energya</a:t>
            </a:r>
            <a:r>
              <a:rPr lang="en-US" dirty="0"/>
              <a:t> is the _________ rocket. (powerful)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7. Karl </a:t>
            </a:r>
            <a:r>
              <a:rPr lang="en-US" dirty="0" err="1"/>
              <a:t>Henize</a:t>
            </a:r>
            <a:r>
              <a:rPr lang="en-US" dirty="0"/>
              <a:t> was the _________ man in space. He was 58 years old. (old)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8. Saturn is the _________ planet. (beautiful)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9. Venus is the _________ planet in our solar system. (bright)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10. The Apollo project was the ____ space programme. It cost 25 541 400 000 dollars. (expensive)</a:t>
            </a:r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44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7200" y="-28074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3074" name="Picture 2" descr="Unit 6: Verb have got/ has got">
            <a:extLst>
              <a:ext uri="{FF2B5EF4-FFF2-40B4-BE49-F238E27FC236}">
                <a16:creationId xmlns:a16="http://schemas.microsoft.com/office/drawing/2014/main" id="{BD3C1968-9565-72DA-FDF8-80BFFA881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0133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24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78525" y="-1609670"/>
            <a:ext cx="15936775" cy="18785279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lvl="2"/>
            <a:endParaRPr lang="en-US" sz="2100" b="1" i="1" dirty="0"/>
          </a:p>
          <a:p>
            <a:pPr lvl="2"/>
            <a:endParaRPr lang="en-US" sz="2100" b="1" i="1" dirty="0"/>
          </a:p>
          <a:p>
            <a:pPr lvl="2"/>
            <a:endParaRPr lang="en-US" sz="2100" b="1" i="1" dirty="0"/>
          </a:p>
          <a:p>
            <a:pPr lvl="2"/>
            <a:endParaRPr lang="en-US" sz="2100" b="1" i="1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074ABB-5DB1-201E-CFD1-210E0CED9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26" y="1143000"/>
            <a:ext cx="8415948" cy="521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2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847613"/>
            <a:ext cx="11067205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b="1" dirty="0"/>
              <a:t>Complete the sentences with have got or has got.</a:t>
            </a:r>
          </a:p>
          <a:p>
            <a:pPr lvl="1"/>
            <a:r>
              <a:rPr lang="en-US" dirty="0"/>
              <a:t>If there is a (-) use haven't got or hasn't got.</a:t>
            </a:r>
          </a:p>
          <a:p>
            <a:pPr lvl="1"/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1. My sisters ______ long hair.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2. I can't open the door. I ______ a key. (-)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3. We ______ an apple tree in the garden.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4. Robert ______ a lot of friends in school.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5. They ______ two cats and a dog.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6. Ben ______ a lot of books. (-)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7. I ______ enough time to go on holidays.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8. My friend ______  an orange basketball.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9. Betty and Frank ______ a really nice aunt.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10. Hurry up! We ______ much time. (-)</a:t>
            </a:r>
            <a:endParaRPr lang="es-AR" dirty="0"/>
          </a:p>
        </p:txBody>
      </p:sp>
      <p:sp>
        <p:nvSpPr>
          <p:cNvPr id="3" name="Freeform 3"/>
          <p:cNvSpPr/>
          <p:nvPr/>
        </p:nvSpPr>
        <p:spPr>
          <a:xfrm>
            <a:off x="-838200" y="-4953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876</Words>
  <Application>Microsoft Office PowerPoint</Application>
  <PresentationFormat>Personalizado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Open Sans Bold</vt:lpstr>
      <vt:lpstr>Verdana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Añadir un título (Presentación (4:3))</dc:title>
  <cp:lastModifiedBy>Diego Dominguez</cp:lastModifiedBy>
  <cp:revision>10</cp:revision>
  <dcterms:created xsi:type="dcterms:W3CDTF">2006-08-16T00:00:00Z</dcterms:created>
  <dcterms:modified xsi:type="dcterms:W3CDTF">2024-08-10T17:54:54Z</dcterms:modified>
  <dc:identifier>DAGMJNI69rY</dc:identifier>
</cp:coreProperties>
</file>