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84" r:id="rId4"/>
    <p:sldId id="288" r:id="rId5"/>
    <p:sldId id="285" r:id="rId6"/>
    <p:sldId id="289" r:id="rId7"/>
    <p:sldId id="290" r:id="rId8"/>
    <p:sldId id="291" r:id="rId9"/>
    <p:sldId id="292" r:id="rId10"/>
  </p:sldIdLst>
  <p:sldSz cx="9753600" cy="7315200"/>
  <p:notesSz cx="6858000" cy="9144000"/>
  <p:embeddedFontLst>
    <p:embeddedFont>
      <p:font typeface="Open Sans Bold" pitchFamily="2" charset="0"/>
      <p:regular r:id="rId11"/>
      <p:bold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22" autoAdjust="0"/>
  </p:normalViewPr>
  <p:slideViewPr>
    <p:cSldViewPr>
      <p:cViewPr varScale="1">
        <p:scale>
          <a:sx n="61" d="100"/>
          <a:sy n="61" d="100"/>
        </p:scale>
        <p:origin x="1560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07914" y="-585860"/>
            <a:ext cx="13662576" cy="8176422"/>
          </a:xfrm>
          <a:custGeom>
            <a:avLst/>
            <a:gdLst/>
            <a:ahLst/>
            <a:cxnLst/>
            <a:rect l="l" t="t" r="r" b="b"/>
            <a:pathLst>
              <a:path w="13662576" h="8176422">
                <a:moveTo>
                  <a:pt x="0" y="0"/>
                </a:moveTo>
                <a:lnTo>
                  <a:pt x="13662576" y="0"/>
                </a:lnTo>
                <a:lnTo>
                  <a:pt x="13662576" y="8176422"/>
                </a:lnTo>
                <a:lnTo>
                  <a:pt x="0" y="81764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04" r="-4404"/>
            </a:stretch>
          </a:blipFill>
        </p:spPr>
        <p:txBody>
          <a:bodyPr/>
          <a:lstStyle/>
          <a:p>
            <a:endParaRPr lang="es-AR"/>
          </a:p>
        </p:txBody>
      </p:sp>
      <p:grpSp>
        <p:nvGrpSpPr>
          <p:cNvPr id="3" name="Group 3"/>
          <p:cNvGrpSpPr/>
          <p:nvPr/>
        </p:nvGrpSpPr>
        <p:grpSpPr>
          <a:xfrm>
            <a:off x="2553848" y="1613771"/>
            <a:ext cx="4420419" cy="700917"/>
            <a:chOff x="0" y="0"/>
            <a:chExt cx="1564472" cy="24806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64472" cy="248068"/>
            </a:xfrm>
            <a:custGeom>
              <a:avLst/>
              <a:gdLst/>
              <a:ahLst/>
              <a:cxnLst/>
              <a:rect l="l" t="t" r="r" b="b"/>
              <a:pathLst>
                <a:path w="1564472" h="248068">
                  <a:moveTo>
                    <a:pt x="0" y="0"/>
                  </a:moveTo>
                  <a:lnTo>
                    <a:pt x="1564472" y="0"/>
                  </a:lnTo>
                  <a:lnTo>
                    <a:pt x="1564472" y="248068"/>
                  </a:lnTo>
                  <a:lnTo>
                    <a:pt x="0" y="248068"/>
                  </a:lnTo>
                  <a:close/>
                </a:path>
              </a:pathLst>
            </a:custGeom>
            <a:solidFill>
              <a:srgbClr val="C9DED7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564472" cy="267118"/>
            </a:xfrm>
            <a:prstGeom prst="rect">
              <a:avLst/>
            </a:prstGeom>
          </p:spPr>
          <p:txBody>
            <a:bodyPr lIns="51812" tIns="51812" rIns="51812" bIns="51812" rtlCol="0" anchor="ctr"/>
            <a:lstStyle/>
            <a:p>
              <a:pPr algn="ctr">
                <a:lnSpc>
                  <a:spcPts val="199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57171" y="511533"/>
            <a:ext cx="6439259" cy="1102238"/>
            <a:chOff x="0" y="0"/>
            <a:chExt cx="2278978" cy="39010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78978" cy="390103"/>
            </a:xfrm>
            <a:custGeom>
              <a:avLst/>
              <a:gdLst/>
              <a:ahLst/>
              <a:cxnLst/>
              <a:rect l="l" t="t" r="r" b="b"/>
              <a:pathLst>
                <a:path w="2278978" h="390103">
                  <a:moveTo>
                    <a:pt x="0" y="0"/>
                  </a:moveTo>
                  <a:lnTo>
                    <a:pt x="2278978" y="0"/>
                  </a:lnTo>
                  <a:lnTo>
                    <a:pt x="2278978" y="390103"/>
                  </a:lnTo>
                  <a:lnTo>
                    <a:pt x="0" y="390103"/>
                  </a:lnTo>
                  <a:close/>
                </a:path>
              </a:pathLst>
            </a:custGeom>
            <a:solidFill>
              <a:srgbClr val="1A2972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2278978" cy="409153"/>
            </a:xfrm>
            <a:prstGeom prst="rect">
              <a:avLst/>
            </a:prstGeom>
          </p:spPr>
          <p:txBody>
            <a:bodyPr lIns="51812" tIns="51812" rIns="51812" bIns="51812" rtlCol="0" anchor="ctr"/>
            <a:lstStyle/>
            <a:p>
              <a:pPr algn="ctr">
                <a:lnSpc>
                  <a:spcPts val="199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816641" y="1528046"/>
            <a:ext cx="3894832" cy="787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6"/>
              </a:lnSpc>
            </a:pPr>
            <a:r>
              <a:rPr lang="en-US" sz="4633">
                <a:solidFill>
                  <a:srgbClr val="1A29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Inglés Nivel 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80832" y="639282"/>
            <a:ext cx="6425666" cy="761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57"/>
              </a:lnSpc>
            </a:pPr>
            <a:r>
              <a:rPr lang="en-US" sz="446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Lic. en Sistemas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39372" y="-4950968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  <p:pic>
        <p:nvPicPr>
          <p:cNvPr id="2056" name="Picture 8" descr="How to Introduce Yourself Professionally + Examples">
            <a:extLst>
              <a:ext uri="{FF2B5EF4-FFF2-40B4-BE49-F238E27FC236}">
                <a16:creationId xmlns:a16="http://schemas.microsoft.com/office/drawing/2014/main" id="{2261F0DA-A8B7-02D6-06AB-686C43DB6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71" y="731520"/>
            <a:ext cx="10453553" cy="696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0EAADC4-BA68-3BF3-830F-D003C63AEDF8}"/>
              </a:ext>
            </a:extLst>
          </p:cNvPr>
          <p:cNvSpPr/>
          <p:nvPr/>
        </p:nvSpPr>
        <p:spPr>
          <a:xfrm>
            <a:off x="1371600" y="2819400"/>
            <a:ext cx="6858000" cy="1981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 err="1"/>
              <a:t>Unit</a:t>
            </a:r>
            <a:r>
              <a:rPr lang="es-ES" sz="6000" dirty="0"/>
              <a:t> 5</a:t>
            </a:r>
          </a:p>
          <a:p>
            <a:pPr algn="ctr"/>
            <a:r>
              <a:rPr lang="es-ES" sz="6000" dirty="0"/>
              <a:t>E-</a:t>
            </a:r>
            <a:r>
              <a:rPr lang="es-ES" sz="6000" dirty="0" err="1"/>
              <a:t>commerce</a:t>
            </a:r>
            <a:endParaRPr lang="es-AR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393" y="707872"/>
            <a:ext cx="9753600" cy="8162813"/>
          </a:xfrm>
          <a:custGeom>
            <a:avLst/>
            <a:gdLst/>
            <a:ahLst/>
            <a:cxnLst/>
            <a:rect l="l" t="t" r="r" b="b"/>
            <a:pathLst>
              <a:path w="11067205" h="8162813">
                <a:moveTo>
                  <a:pt x="0" y="0"/>
                </a:moveTo>
                <a:lnTo>
                  <a:pt x="11067205" y="0"/>
                </a:lnTo>
                <a:lnTo>
                  <a:pt x="11067205" y="8162813"/>
                </a:lnTo>
                <a:lnTo>
                  <a:pt x="0" y="816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-3804" r="-3804"/>
            </a:stretch>
          </a:blipFill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lvl="2" algn="ctr">
              <a:lnSpc>
                <a:spcPct val="150000"/>
              </a:lnSpc>
            </a:pPr>
            <a:endParaRPr lang="en-US" sz="2800" b="1" dirty="0"/>
          </a:p>
          <a:p>
            <a:pPr marL="0" lvl="2" algn="ctr">
              <a:lnSpc>
                <a:spcPct val="150000"/>
              </a:lnSpc>
            </a:pPr>
            <a:endParaRPr lang="en-US" sz="2800" b="1" dirty="0"/>
          </a:p>
          <a:p>
            <a:pPr marL="288000" lvl="2" indent="-514350">
              <a:lnSpc>
                <a:spcPct val="150000"/>
              </a:lnSpc>
              <a:buFont typeface="+mj-lt"/>
              <a:buAutoNum type="arabicPeriod"/>
            </a:pPr>
            <a:endParaRPr lang="en-US" sz="2400" b="1" dirty="0"/>
          </a:p>
        </p:txBody>
      </p:sp>
      <p:sp>
        <p:nvSpPr>
          <p:cNvPr id="3" name="Freeform 3"/>
          <p:cNvSpPr/>
          <p:nvPr/>
        </p:nvSpPr>
        <p:spPr>
          <a:xfrm>
            <a:off x="-839372" y="-4950968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FC7721-6BB2-30A3-496A-46249A2FE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67" y="1505607"/>
            <a:ext cx="8196866" cy="508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4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0FFD4-C7D8-CEB6-2AA3-3EB6342BA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D9CEFFE-03CE-2755-1A07-03BDCEA0C6D9}"/>
              </a:ext>
            </a:extLst>
          </p:cNvPr>
          <p:cNvSpPr/>
          <p:nvPr/>
        </p:nvSpPr>
        <p:spPr>
          <a:xfrm>
            <a:off x="-18393" y="707872"/>
            <a:ext cx="9753600" cy="8162813"/>
          </a:xfrm>
          <a:custGeom>
            <a:avLst/>
            <a:gdLst/>
            <a:ahLst/>
            <a:cxnLst/>
            <a:rect l="l" t="t" r="r" b="b"/>
            <a:pathLst>
              <a:path w="11067205" h="8162813">
                <a:moveTo>
                  <a:pt x="0" y="0"/>
                </a:moveTo>
                <a:lnTo>
                  <a:pt x="11067205" y="0"/>
                </a:lnTo>
                <a:lnTo>
                  <a:pt x="11067205" y="8162813"/>
                </a:lnTo>
                <a:lnTo>
                  <a:pt x="0" y="816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-3804" r="-3804"/>
            </a:stretch>
          </a:blipFill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lvl="2" algn="ctr">
              <a:lnSpc>
                <a:spcPct val="150000"/>
              </a:lnSpc>
            </a:pPr>
            <a:endParaRPr lang="en-US" sz="2800" b="1" dirty="0"/>
          </a:p>
          <a:p>
            <a:pPr marL="0" lvl="2" algn="ctr">
              <a:lnSpc>
                <a:spcPct val="150000"/>
              </a:lnSpc>
            </a:pPr>
            <a:endParaRPr lang="en-US" sz="2800" b="1" dirty="0"/>
          </a:p>
          <a:p>
            <a:pPr marL="288000" lvl="2" indent="-514350">
              <a:lnSpc>
                <a:spcPct val="150000"/>
              </a:lnSpc>
              <a:buFont typeface="+mj-lt"/>
              <a:buAutoNum type="arabicPeriod"/>
            </a:pPr>
            <a:endParaRPr lang="en-US" sz="2400" b="1" dirty="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5EA1D3CB-6CAA-6318-8D8B-7C54E7D9E52C}"/>
              </a:ext>
            </a:extLst>
          </p:cNvPr>
          <p:cNvSpPr/>
          <p:nvPr/>
        </p:nvSpPr>
        <p:spPr>
          <a:xfrm>
            <a:off x="-839372" y="-4950968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437AE5F-3F8D-90F8-AD83-96A705E68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23" y="1783146"/>
            <a:ext cx="9128554" cy="462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2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648" y="533400"/>
            <a:ext cx="9753600" cy="8162813"/>
          </a:xfrm>
          <a:custGeom>
            <a:avLst/>
            <a:gdLst/>
            <a:ahLst/>
            <a:cxnLst/>
            <a:rect l="l" t="t" r="r" b="b"/>
            <a:pathLst>
              <a:path w="11067205" h="8162813">
                <a:moveTo>
                  <a:pt x="0" y="0"/>
                </a:moveTo>
                <a:lnTo>
                  <a:pt x="11067205" y="0"/>
                </a:lnTo>
                <a:lnTo>
                  <a:pt x="11067205" y="8162813"/>
                </a:lnTo>
                <a:lnTo>
                  <a:pt x="0" y="816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-3804" r="-3804"/>
            </a:stretch>
          </a:blipFill>
        </p:spPr>
        <p:txBody>
          <a:bodyPr/>
          <a:lstStyle/>
          <a:p>
            <a:pPr algn="l"/>
            <a:b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endParaRPr lang="en-US" b="0" i="0" dirty="0">
              <a:solidFill>
                <a:srgbClr val="3C4858"/>
              </a:solidFill>
              <a:effectLst/>
              <a:latin typeface="Alegreya"/>
            </a:endParaRPr>
          </a:p>
          <a:p>
            <a:pPr algn="l"/>
            <a:r>
              <a:rPr lang="en-US" sz="2800" b="1" i="0" dirty="0">
                <a:solidFill>
                  <a:srgbClr val="3C4858"/>
                </a:solidFill>
                <a:effectLst/>
                <a:latin typeface="Alegreya"/>
              </a:rPr>
              <a:t>Much, many, a lot of (lots of)</a:t>
            </a:r>
          </a:p>
          <a:p>
            <a:pPr algn="l"/>
            <a:endParaRPr lang="en-US" b="0" i="0" dirty="0">
              <a:solidFill>
                <a:srgbClr val="3C4858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sz="2400" b="0" i="0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Both </a:t>
            </a:r>
            <a:r>
              <a:rPr lang="en-US" sz="2400" b="1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much</a:t>
            </a:r>
            <a:r>
              <a:rPr lang="en-US" sz="2400" b="0" i="0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 and </a:t>
            </a:r>
            <a:r>
              <a:rPr lang="en-US" sz="2400" b="1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many</a:t>
            </a:r>
            <a:r>
              <a:rPr lang="en-US" sz="2400" b="0" i="0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 mean a large quantity of something. We use </a:t>
            </a:r>
            <a:r>
              <a:rPr lang="en-US" sz="2400" b="1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much</a:t>
            </a:r>
            <a:r>
              <a:rPr lang="en-US" sz="2400" b="0" i="0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 with uncountable and </a:t>
            </a:r>
            <a:r>
              <a:rPr lang="en-US" sz="2400" b="1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many</a:t>
            </a:r>
            <a:r>
              <a:rPr lang="en-US" sz="2400" b="0" i="0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 with countable nouns.</a:t>
            </a:r>
          </a:p>
          <a:p>
            <a:pPr algn="l"/>
            <a:r>
              <a:rPr lang="en-US" sz="2400" b="0" i="0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much </a:t>
            </a:r>
            <a:r>
              <a:rPr lang="en-US" sz="2400" b="0" i="1" dirty="0" err="1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icecream</a:t>
            </a:r>
            <a:r>
              <a:rPr lang="en-US" sz="2400" b="0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, much time, much money, much energy</a:t>
            </a:r>
            <a:endParaRPr lang="en-US" sz="2400" b="0" i="0" dirty="0">
              <a:solidFill>
                <a:srgbClr val="3C4858"/>
              </a:solidFill>
              <a:effectLst/>
              <a:latin typeface="Roboto" panose="020000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3C4858"/>
                </a:solidFill>
                <a:latin typeface="Roboto" panose="02000000000000000000" pitchFamily="2" charset="0"/>
              </a:rPr>
              <a:t>m</a:t>
            </a:r>
            <a:r>
              <a:rPr lang="en-US" sz="2400" b="0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any people, many countries, many species</a:t>
            </a:r>
            <a:endParaRPr lang="en-US" sz="2400" b="0" i="0" dirty="0">
              <a:solidFill>
                <a:srgbClr val="3C4858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b="0" i="0" dirty="0">
              <a:solidFill>
                <a:srgbClr val="3C4858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dirty="0">
              <a:solidFill>
                <a:srgbClr val="3C4858"/>
              </a:solidFill>
              <a:latin typeface="Roboto" panose="02000000000000000000" pitchFamily="2" charset="0"/>
            </a:endParaRPr>
          </a:p>
          <a:p>
            <a:pPr algn="l"/>
            <a:r>
              <a:rPr lang="en-US" sz="2400" b="0" i="0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We normally use </a:t>
            </a:r>
            <a:r>
              <a:rPr lang="en-US" sz="2400" b="1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much</a:t>
            </a:r>
            <a:r>
              <a:rPr lang="en-US" sz="2400" b="0" i="0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 in negative sentences and questions. For positive sentences, we use a </a:t>
            </a:r>
            <a:r>
              <a:rPr lang="en-US" sz="2400" b="1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lot of (lots of).</a:t>
            </a:r>
          </a:p>
          <a:p>
            <a:pPr algn="l"/>
            <a:endParaRPr lang="en-US" sz="2400" b="0" i="0" dirty="0">
              <a:solidFill>
                <a:srgbClr val="3C4858"/>
              </a:solidFill>
              <a:effectLst/>
              <a:latin typeface="Roboto" panose="020000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Sandra couldn’t eat </a:t>
            </a:r>
            <a:r>
              <a:rPr lang="en-US" sz="2400" b="1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much food.</a:t>
            </a:r>
            <a:endParaRPr lang="en-US" sz="2400" b="0" i="0" dirty="0">
              <a:solidFill>
                <a:srgbClr val="3C4858"/>
              </a:solidFill>
              <a:effectLst/>
              <a:latin typeface="Roboto" panose="020000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Do they charge </a:t>
            </a:r>
            <a:r>
              <a:rPr lang="en-US" sz="2400" b="1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much money</a:t>
            </a:r>
            <a:r>
              <a:rPr lang="en-US" sz="2400" b="0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 for the rent?</a:t>
            </a:r>
            <a:endParaRPr lang="en-US" sz="2400" b="0" i="0" dirty="0">
              <a:solidFill>
                <a:srgbClr val="3C4858"/>
              </a:solidFill>
              <a:effectLst/>
              <a:latin typeface="Roboto" panose="020000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There is </a:t>
            </a:r>
            <a:r>
              <a:rPr lang="en-US" sz="2400" b="1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a lot of noise</a:t>
            </a:r>
            <a:r>
              <a:rPr lang="en-US" sz="2400" b="0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 in the classroom.</a:t>
            </a:r>
            <a:endParaRPr lang="en-US" sz="2400" b="0" i="0" dirty="0">
              <a:solidFill>
                <a:srgbClr val="3C4858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1484142" y="-4572000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772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41B1D-1321-B2ED-00B7-38D875D93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EAEB73E-67E4-6A9B-2015-2D0756038FEC}"/>
              </a:ext>
            </a:extLst>
          </p:cNvPr>
          <p:cNvSpPr/>
          <p:nvPr/>
        </p:nvSpPr>
        <p:spPr>
          <a:xfrm>
            <a:off x="23648" y="533400"/>
            <a:ext cx="9753600" cy="8162813"/>
          </a:xfrm>
          <a:custGeom>
            <a:avLst/>
            <a:gdLst/>
            <a:ahLst/>
            <a:cxnLst/>
            <a:rect l="l" t="t" r="r" b="b"/>
            <a:pathLst>
              <a:path w="11067205" h="8162813">
                <a:moveTo>
                  <a:pt x="0" y="0"/>
                </a:moveTo>
                <a:lnTo>
                  <a:pt x="11067205" y="0"/>
                </a:lnTo>
                <a:lnTo>
                  <a:pt x="11067205" y="8162813"/>
                </a:lnTo>
                <a:lnTo>
                  <a:pt x="0" y="816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-3804" r="-3804"/>
            </a:stretch>
          </a:blipFill>
        </p:spPr>
        <p:txBody>
          <a:bodyPr/>
          <a:lstStyle/>
          <a:p>
            <a:pPr algn="l"/>
            <a:b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endParaRPr lang="en-US" b="0" i="0" dirty="0">
              <a:solidFill>
                <a:srgbClr val="3C4858"/>
              </a:solidFill>
              <a:effectLst/>
              <a:latin typeface="Alegreya"/>
            </a:endParaRPr>
          </a:p>
          <a:p>
            <a:pPr algn="l"/>
            <a:r>
              <a:rPr lang="en-US" sz="2800" b="1" i="0" dirty="0">
                <a:solidFill>
                  <a:srgbClr val="3C4858"/>
                </a:solidFill>
                <a:effectLst/>
                <a:latin typeface="Alegreya"/>
              </a:rPr>
              <a:t>Much, many, a lot of (lots of)</a:t>
            </a:r>
          </a:p>
          <a:p>
            <a:pPr algn="l"/>
            <a:endParaRPr lang="en-US" b="0" i="0" dirty="0">
              <a:solidFill>
                <a:srgbClr val="3C4858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sz="2400" b="0" i="0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However, we can use </a:t>
            </a:r>
            <a:r>
              <a:rPr lang="en-US" sz="2400" b="1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too much, so much, as much</a:t>
            </a:r>
            <a:r>
              <a:rPr lang="en-US" sz="2400" b="0" i="0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 in positive sentences.</a:t>
            </a:r>
          </a:p>
          <a:p>
            <a:pPr algn="l"/>
            <a:endParaRPr lang="en-US" sz="2400" b="0" i="0" dirty="0">
              <a:solidFill>
                <a:srgbClr val="3C4858"/>
              </a:solidFill>
              <a:effectLst/>
              <a:latin typeface="Roboto" panose="020000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The waiter charged me </a:t>
            </a:r>
            <a:r>
              <a:rPr lang="en-US" sz="2400" b="1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too much money.</a:t>
            </a:r>
            <a:endParaRPr lang="en-US" sz="2400" b="0" i="0" dirty="0">
              <a:solidFill>
                <a:srgbClr val="3C4858"/>
              </a:solidFill>
              <a:effectLst/>
              <a:latin typeface="Roboto" panose="020000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You’ll get fat if you eat </a:t>
            </a:r>
            <a:r>
              <a:rPr lang="en-US" sz="2400" b="1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so much pasta.</a:t>
            </a:r>
            <a:endParaRPr lang="en-US" sz="2400" b="0" i="0" dirty="0">
              <a:solidFill>
                <a:srgbClr val="3C4858"/>
              </a:solidFill>
              <a:effectLst/>
              <a:latin typeface="Roboto" panose="020000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Take </a:t>
            </a:r>
            <a:r>
              <a:rPr lang="en-US" sz="2400" b="1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as much time</a:t>
            </a:r>
            <a:r>
              <a:rPr lang="en-US" sz="2400" b="0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 as you like.</a:t>
            </a:r>
            <a:endParaRPr lang="en-US" sz="2400" b="0" i="0" dirty="0">
              <a:solidFill>
                <a:srgbClr val="3C4858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sz="2400" b="0" i="0" dirty="0">
              <a:solidFill>
                <a:srgbClr val="3C4858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sz="2400" b="0" i="0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We can use </a:t>
            </a:r>
            <a:r>
              <a:rPr lang="en-US" sz="2400" b="1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many</a:t>
            </a:r>
            <a:r>
              <a:rPr lang="en-US" sz="2400" b="0" i="0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 in positive, negative and interrogative questions, as well as</a:t>
            </a:r>
            <a:r>
              <a:rPr lang="en-US" sz="2400" b="1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 a lot of (lots of)</a:t>
            </a:r>
            <a:r>
              <a:rPr lang="en-US" sz="2400" b="0" i="0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endParaRPr lang="en-US" sz="2400" b="0" i="0" dirty="0">
              <a:solidFill>
                <a:srgbClr val="3C4858"/>
              </a:solidFill>
              <a:effectLst/>
              <a:latin typeface="Roboto" panose="020000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There are </a:t>
            </a:r>
            <a:r>
              <a:rPr lang="en-US" sz="2400" b="1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many mountains</a:t>
            </a:r>
            <a:r>
              <a:rPr lang="en-US" sz="2400" b="0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 in the country. ( lots of mountains)</a:t>
            </a:r>
            <a:endParaRPr lang="en-US" sz="2400" b="0" i="0" dirty="0">
              <a:solidFill>
                <a:srgbClr val="3C4858"/>
              </a:solidFill>
              <a:effectLst/>
              <a:latin typeface="Roboto" panose="020000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Mark didn’t know </a:t>
            </a:r>
            <a:r>
              <a:rPr lang="en-US" sz="2400" b="1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many words</a:t>
            </a:r>
            <a:r>
              <a:rPr lang="en-US" sz="2400" b="0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 in Italian. ( a lot of words)</a:t>
            </a:r>
            <a:endParaRPr lang="en-US" sz="2400" b="0" i="0" dirty="0">
              <a:solidFill>
                <a:srgbClr val="3C4858"/>
              </a:solidFill>
              <a:effectLst/>
              <a:latin typeface="Roboto" panose="020000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Are there </a:t>
            </a:r>
            <a:r>
              <a:rPr lang="en-US" sz="2400" b="1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many students</a:t>
            </a:r>
            <a:r>
              <a:rPr lang="en-US" sz="2400" b="0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 in your class? (a lot of students)</a:t>
            </a:r>
            <a:endParaRPr lang="en-US" sz="2400" b="0" i="0" dirty="0">
              <a:solidFill>
                <a:srgbClr val="3C4858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2B999FD-D14B-7170-942C-DD0E63A66686}"/>
              </a:ext>
            </a:extLst>
          </p:cNvPr>
          <p:cNvSpPr/>
          <p:nvPr/>
        </p:nvSpPr>
        <p:spPr>
          <a:xfrm>
            <a:off x="-1484142" y="-4572000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248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FBA68-A0F3-8E87-4143-596F47A24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36BC4F6-9FE8-47A8-565C-D1E371C4F1F8}"/>
              </a:ext>
            </a:extLst>
          </p:cNvPr>
          <p:cNvSpPr/>
          <p:nvPr/>
        </p:nvSpPr>
        <p:spPr>
          <a:xfrm>
            <a:off x="23648" y="533400"/>
            <a:ext cx="9753600" cy="8162813"/>
          </a:xfrm>
          <a:custGeom>
            <a:avLst/>
            <a:gdLst/>
            <a:ahLst/>
            <a:cxnLst/>
            <a:rect l="l" t="t" r="r" b="b"/>
            <a:pathLst>
              <a:path w="11067205" h="8162813">
                <a:moveTo>
                  <a:pt x="0" y="0"/>
                </a:moveTo>
                <a:lnTo>
                  <a:pt x="11067205" y="0"/>
                </a:lnTo>
                <a:lnTo>
                  <a:pt x="11067205" y="8162813"/>
                </a:lnTo>
                <a:lnTo>
                  <a:pt x="0" y="816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-3804" r="-3804"/>
            </a:stretch>
          </a:blipFill>
        </p:spPr>
        <p:txBody>
          <a:bodyPr/>
          <a:lstStyle/>
          <a:p>
            <a:pPr algn="l"/>
            <a:b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endParaRPr lang="en-US" b="0" i="0" dirty="0">
              <a:solidFill>
                <a:srgbClr val="3C4858"/>
              </a:solidFill>
              <a:effectLst/>
              <a:latin typeface="Alegreya"/>
            </a:endParaRPr>
          </a:p>
          <a:p>
            <a:pPr algn="l"/>
            <a:r>
              <a:rPr lang="en-US" sz="2800" b="1" i="0" dirty="0">
                <a:solidFill>
                  <a:srgbClr val="3C4858"/>
                </a:solidFill>
                <a:effectLst/>
                <a:latin typeface="Alegreya"/>
              </a:rPr>
              <a:t>Much, many, a lot of (lots of)</a:t>
            </a:r>
          </a:p>
          <a:p>
            <a:pPr algn="l"/>
            <a:endParaRPr lang="en-US" sz="2400" b="0" i="0" dirty="0">
              <a:solidFill>
                <a:srgbClr val="3C4858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sz="2400" b="0" i="0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We use </a:t>
            </a:r>
            <a:r>
              <a:rPr lang="en-US" sz="2400" b="1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a lot of (lots of) </a:t>
            </a:r>
            <a:r>
              <a:rPr lang="en-US" sz="2400" b="0" i="0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with both countable and uncountable nouns.</a:t>
            </a:r>
          </a:p>
          <a:p>
            <a:pPr algn="l"/>
            <a:endParaRPr lang="en-US" sz="2400" b="0" i="0" dirty="0">
              <a:solidFill>
                <a:srgbClr val="3C4858"/>
              </a:solidFill>
              <a:effectLst/>
              <a:latin typeface="Roboto" panose="020000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There was </a:t>
            </a:r>
            <a:r>
              <a:rPr lang="en-US" sz="2400" b="1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a lot of mud</a:t>
            </a:r>
            <a:r>
              <a:rPr lang="en-US" sz="2400" b="0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 on his trainers.</a:t>
            </a:r>
            <a:endParaRPr lang="en-US" sz="2400" b="0" i="0" dirty="0">
              <a:solidFill>
                <a:srgbClr val="3C4858"/>
              </a:solidFill>
              <a:effectLst/>
              <a:latin typeface="Roboto" panose="020000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Lots of people </a:t>
            </a:r>
            <a:r>
              <a:rPr lang="en-US" sz="2400" b="0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decide to buy electric cars nowadays.</a:t>
            </a:r>
            <a:endParaRPr lang="en-US" sz="2400" b="0" i="0" dirty="0">
              <a:solidFill>
                <a:srgbClr val="3C4858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sz="2400" b="0" i="0" dirty="0">
              <a:solidFill>
                <a:srgbClr val="3C4858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sz="2400" b="0" i="0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Use the form </a:t>
            </a:r>
            <a:r>
              <a:rPr lang="en-US" sz="2400" b="1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a lot </a:t>
            </a:r>
            <a:r>
              <a:rPr lang="en-US" sz="2400" b="0" i="0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or</a:t>
            </a:r>
            <a:r>
              <a:rPr lang="en-US" sz="2400" b="1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 lots</a:t>
            </a:r>
            <a:r>
              <a:rPr lang="en-US" sz="2400" b="0" i="0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 at the end of a sentence or a clause.</a:t>
            </a:r>
          </a:p>
          <a:p>
            <a:pPr algn="l"/>
            <a:endParaRPr lang="en-US" sz="2400" b="0" i="0" dirty="0">
              <a:solidFill>
                <a:srgbClr val="3C4858"/>
              </a:solidFill>
              <a:effectLst/>
              <a:latin typeface="Roboto" panose="020000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When her pet dog died, Lucy cried </a:t>
            </a:r>
            <a:r>
              <a:rPr lang="en-US" sz="2400" b="1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a lot.	</a:t>
            </a:r>
            <a:endParaRPr lang="en-US" sz="2400" b="0" i="0" dirty="0">
              <a:solidFill>
                <a:srgbClr val="3C4858"/>
              </a:solidFill>
              <a:effectLst/>
              <a:latin typeface="Roboto" panose="020000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Have some more food, there is</a:t>
            </a:r>
            <a:r>
              <a:rPr lang="en-US" sz="2400" b="1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 lots</a:t>
            </a:r>
            <a:r>
              <a:rPr lang="en-US" sz="2400" b="0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 left.</a:t>
            </a:r>
            <a:endParaRPr lang="en-US" sz="2400" b="0" i="0" dirty="0">
              <a:solidFill>
                <a:srgbClr val="3C4858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8D7F0A64-50D7-DCA1-95B1-FC7F3D192061}"/>
              </a:ext>
            </a:extLst>
          </p:cNvPr>
          <p:cNvSpPr/>
          <p:nvPr/>
        </p:nvSpPr>
        <p:spPr>
          <a:xfrm>
            <a:off x="-1484142" y="-4572000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671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B451B-74E5-F56E-B49C-2B4AEAD86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B147E95-E785-2222-FD3B-633021F7197C}"/>
              </a:ext>
            </a:extLst>
          </p:cNvPr>
          <p:cNvSpPr/>
          <p:nvPr/>
        </p:nvSpPr>
        <p:spPr>
          <a:xfrm>
            <a:off x="23648" y="533400"/>
            <a:ext cx="9753600" cy="8162813"/>
          </a:xfrm>
          <a:custGeom>
            <a:avLst/>
            <a:gdLst/>
            <a:ahLst/>
            <a:cxnLst/>
            <a:rect l="l" t="t" r="r" b="b"/>
            <a:pathLst>
              <a:path w="11067205" h="8162813">
                <a:moveTo>
                  <a:pt x="0" y="0"/>
                </a:moveTo>
                <a:lnTo>
                  <a:pt x="11067205" y="0"/>
                </a:lnTo>
                <a:lnTo>
                  <a:pt x="11067205" y="8162813"/>
                </a:lnTo>
                <a:lnTo>
                  <a:pt x="0" y="816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-3804" r="-3804"/>
            </a:stretch>
          </a:blipFill>
        </p:spPr>
        <p:txBody>
          <a:bodyPr/>
          <a:lstStyle/>
          <a:p>
            <a:pPr algn="l"/>
            <a:b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endParaRPr lang="en-US" b="0" i="0" dirty="0">
              <a:solidFill>
                <a:srgbClr val="3C4858"/>
              </a:solidFill>
              <a:effectLst/>
              <a:latin typeface="Alegreya"/>
            </a:endParaRPr>
          </a:p>
          <a:p>
            <a:pPr algn="l"/>
            <a:r>
              <a:rPr lang="en-US" sz="2800" b="1" i="0" dirty="0">
                <a:solidFill>
                  <a:srgbClr val="3C4858"/>
                </a:solidFill>
                <a:effectLst/>
                <a:latin typeface="Alegreya"/>
              </a:rPr>
              <a:t>(a) little and (a) few</a:t>
            </a:r>
          </a:p>
          <a:p>
            <a:pPr algn="l"/>
            <a:endParaRPr lang="en-US" sz="2400" b="0" i="0" dirty="0">
              <a:solidFill>
                <a:srgbClr val="3C4858"/>
              </a:solidFill>
              <a:effectLst/>
              <a:latin typeface="Alegreya"/>
            </a:endParaRPr>
          </a:p>
          <a:p>
            <a:pPr algn="l"/>
            <a:r>
              <a:rPr lang="en-US" sz="2400" b="1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A little</a:t>
            </a:r>
            <a:r>
              <a:rPr lang="en-US" sz="2400" b="0" i="0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 refers to a small amount of something and it is used with uncountable nouns.</a:t>
            </a:r>
          </a:p>
          <a:p>
            <a:pPr algn="l"/>
            <a:endParaRPr lang="en-US" sz="2400" b="0" i="0" dirty="0">
              <a:solidFill>
                <a:srgbClr val="3C4858"/>
              </a:solidFill>
              <a:effectLst/>
              <a:latin typeface="Roboto" panose="020000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We have </a:t>
            </a:r>
            <a:r>
              <a:rPr lang="en-US" sz="2400" b="1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a little time</a:t>
            </a:r>
            <a:r>
              <a:rPr lang="en-US" sz="2400" b="0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, let’s go for a walk.</a:t>
            </a:r>
            <a:endParaRPr lang="en-US" sz="2400" b="0" i="0" dirty="0">
              <a:solidFill>
                <a:srgbClr val="3C4858"/>
              </a:solidFill>
              <a:effectLst/>
              <a:latin typeface="Roboto" panose="020000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Jay could speak </a:t>
            </a:r>
            <a:r>
              <a:rPr lang="en-US" sz="2400" b="1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a little Chinese.</a:t>
            </a:r>
            <a:endParaRPr lang="en-US" sz="2400" b="0" i="0" dirty="0">
              <a:solidFill>
                <a:srgbClr val="3C4858"/>
              </a:solidFill>
              <a:effectLst/>
              <a:latin typeface="Roboto" panose="020000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She seasoned the salad with </a:t>
            </a:r>
            <a:r>
              <a:rPr lang="en-US" sz="2400" b="1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a little oil.</a:t>
            </a:r>
            <a:endParaRPr lang="en-US" sz="2400" b="0" i="0" dirty="0">
              <a:solidFill>
                <a:srgbClr val="3C4858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sz="2400" b="1" i="1" dirty="0">
              <a:solidFill>
                <a:srgbClr val="3C4858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sz="2400" b="1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A few</a:t>
            </a:r>
            <a:r>
              <a:rPr lang="en-US" sz="2400" b="0" i="0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 means a small amount of something. It goes with countable nouns.</a:t>
            </a:r>
          </a:p>
          <a:p>
            <a:pPr algn="l"/>
            <a:endParaRPr lang="en-US" sz="2400" b="0" i="0" dirty="0">
              <a:solidFill>
                <a:srgbClr val="3C4858"/>
              </a:solidFill>
              <a:effectLst/>
              <a:latin typeface="Roboto" panose="020000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Chris stood there for </a:t>
            </a:r>
            <a:r>
              <a:rPr lang="en-US" sz="2400" b="1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a few moments.</a:t>
            </a:r>
            <a:endParaRPr lang="en-US" sz="2400" b="0" i="0" dirty="0">
              <a:solidFill>
                <a:srgbClr val="3C4858"/>
              </a:solidFill>
              <a:effectLst/>
              <a:latin typeface="Roboto" panose="020000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Phoebe put</a:t>
            </a:r>
            <a:r>
              <a:rPr lang="en-US" sz="2400" b="1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 a few clothes </a:t>
            </a:r>
            <a:r>
              <a:rPr lang="en-US" sz="2400" b="0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into her suitcase.</a:t>
            </a:r>
            <a:endParaRPr lang="en-US" sz="2400" b="0" i="0" dirty="0">
              <a:solidFill>
                <a:srgbClr val="3C4858"/>
              </a:solidFill>
              <a:effectLst/>
              <a:latin typeface="Roboto" panose="020000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I’m trying to save </a:t>
            </a:r>
            <a:r>
              <a:rPr lang="en-US" sz="2400" b="1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a few pounds</a:t>
            </a:r>
            <a:r>
              <a:rPr lang="en-US" sz="2400" b="0" i="1" dirty="0">
                <a:solidFill>
                  <a:srgbClr val="3C4858"/>
                </a:solidFill>
                <a:effectLst/>
                <a:latin typeface="Roboto" panose="02000000000000000000" pitchFamily="2" charset="0"/>
              </a:rPr>
              <a:t> each day.</a:t>
            </a:r>
            <a:endParaRPr lang="en-US" sz="2400" b="0" i="0" dirty="0">
              <a:solidFill>
                <a:srgbClr val="3C4858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762F8521-B02C-68D2-12DF-4B222B5FA9FE}"/>
              </a:ext>
            </a:extLst>
          </p:cNvPr>
          <p:cNvSpPr/>
          <p:nvPr/>
        </p:nvSpPr>
        <p:spPr>
          <a:xfrm>
            <a:off x="-1484142" y="-4572000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482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F6CD4-F657-157D-486A-B56D087CA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006A34E-8CAA-766E-2A07-637D2C83B708}"/>
              </a:ext>
            </a:extLst>
          </p:cNvPr>
          <p:cNvSpPr/>
          <p:nvPr/>
        </p:nvSpPr>
        <p:spPr>
          <a:xfrm>
            <a:off x="23648" y="896937"/>
            <a:ext cx="9753600" cy="8162813"/>
          </a:xfrm>
          <a:custGeom>
            <a:avLst/>
            <a:gdLst/>
            <a:ahLst/>
            <a:cxnLst/>
            <a:rect l="l" t="t" r="r" b="b"/>
            <a:pathLst>
              <a:path w="11067205" h="8162813">
                <a:moveTo>
                  <a:pt x="0" y="0"/>
                </a:moveTo>
                <a:lnTo>
                  <a:pt x="11067205" y="0"/>
                </a:lnTo>
                <a:lnTo>
                  <a:pt x="11067205" y="8162813"/>
                </a:lnTo>
                <a:lnTo>
                  <a:pt x="0" y="816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-3804" r="-3804"/>
            </a:stretch>
          </a:blipFill>
        </p:spPr>
        <p:txBody>
          <a:bodyPr/>
          <a:lstStyle/>
          <a:p>
            <a:pPr algn="l"/>
            <a:b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endParaRPr lang="en-US" b="0" i="0" dirty="0">
              <a:solidFill>
                <a:srgbClr val="3C4858"/>
              </a:solidFill>
              <a:effectLst/>
              <a:latin typeface="Alegreya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C90F4822-C71E-F027-E07C-DC2EF858CE7E}"/>
              </a:ext>
            </a:extLst>
          </p:cNvPr>
          <p:cNvSpPr/>
          <p:nvPr/>
        </p:nvSpPr>
        <p:spPr>
          <a:xfrm>
            <a:off x="-1484142" y="-4572000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  <p:pic>
        <p:nvPicPr>
          <p:cNvPr id="1026" name="Picture 2" descr="Inglés práctico, gratis; noticias de interés: Future simple in English | Futuro  simple en inglés">
            <a:extLst>
              <a:ext uri="{FF2B5EF4-FFF2-40B4-BE49-F238E27FC236}">
                <a16:creationId xmlns:a16="http://schemas.microsoft.com/office/drawing/2014/main" id="{34749CF1-92DF-522D-75D4-7A1235360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753600" cy="544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014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415</Words>
  <Application>Microsoft Office PowerPoint</Application>
  <PresentationFormat>Personalizado</PresentationFormat>
  <Paragraphs>71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Open Sans Bold</vt:lpstr>
      <vt:lpstr>Arial</vt:lpstr>
      <vt:lpstr>Calibri</vt:lpstr>
      <vt:lpstr>Roboto</vt:lpstr>
      <vt:lpstr>Alegreya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Añadir un título (Presentación (4:3))</dc:title>
  <cp:lastModifiedBy>Diego Dominguez</cp:lastModifiedBy>
  <cp:revision>15</cp:revision>
  <dcterms:created xsi:type="dcterms:W3CDTF">2006-08-16T00:00:00Z</dcterms:created>
  <dcterms:modified xsi:type="dcterms:W3CDTF">2024-10-30T12:47:35Z</dcterms:modified>
  <dc:identifier>DAGMJNI69rY</dc:identifier>
</cp:coreProperties>
</file>