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84" r:id="rId4"/>
    <p:sldId id="290" r:id="rId5"/>
    <p:sldId id="291" r:id="rId6"/>
    <p:sldId id="292" r:id="rId7"/>
    <p:sldId id="288" r:id="rId8"/>
    <p:sldId id="289" r:id="rId9"/>
    <p:sldId id="285" r:id="rId10"/>
    <p:sldId id="287" r:id="rId11"/>
  </p:sldIdLst>
  <p:sldSz cx="9753600" cy="7315200"/>
  <p:notesSz cx="6858000" cy="9144000"/>
  <p:embeddedFontLst>
    <p:embeddedFont>
      <p:font typeface="Open Sans Bold" pitchFamily="2" charset="0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2" autoAdjust="0"/>
  </p:normalViewPr>
  <p:slideViewPr>
    <p:cSldViewPr>
      <p:cViewPr varScale="1">
        <p:scale>
          <a:sx n="61" d="100"/>
          <a:sy n="61" d="100"/>
        </p:scale>
        <p:origin x="156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07914" y="-585860"/>
            <a:ext cx="13662576" cy="8176422"/>
          </a:xfrm>
          <a:custGeom>
            <a:avLst/>
            <a:gdLst/>
            <a:ahLst/>
            <a:cxnLst/>
            <a:rect l="l" t="t" r="r" b="b"/>
            <a:pathLst>
              <a:path w="13662576" h="8176422">
                <a:moveTo>
                  <a:pt x="0" y="0"/>
                </a:moveTo>
                <a:lnTo>
                  <a:pt x="13662576" y="0"/>
                </a:lnTo>
                <a:lnTo>
                  <a:pt x="13662576" y="8176422"/>
                </a:lnTo>
                <a:lnTo>
                  <a:pt x="0" y="8176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404" r="-4404"/>
            </a:stretch>
          </a:blipFill>
        </p:spPr>
        <p:txBody>
          <a:bodyPr/>
          <a:lstStyle/>
          <a:p>
            <a:endParaRPr lang="es-AR"/>
          </a:p>
        </p:txBody>
      </p:sp>
      <p:grpSp>
        <p:nvGrpSpPr>
          <p:cNvPr id="3" name="Group 3"/>
          <p:cNvGrpSpPr/>
          <p:nvPr/>
        </p:nvGrpSpPr>
        <p:grpSpPr>
          <a:xfrm>
            <a:off x="2553848" y="1613771"/>
            <a:ext cx="4420419" cy="700917"/>
            <a:chOff x="0" y="0"/>
            <a:chExt cx="1564472" cy="24806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564472" cy="248068"/>
            </a:xfrm>
            <a:custGeom>
              <a:avLst/>
              <a:gdLst/>
              <a:ahLst/>
              <a:cxnLst/>
              <a:rect l="l" t="t" r="r" b="b"/>
              <a:pathLst>
                <a:path w="1564472" h="248068">
                  <a:moveTo>
                    <a:pt x="0" y="0"/>
                  </a:moveTo>
                  <a:lnTo>
                    <a:pt x="1564472" y="0"/>
                  </a:lnTo>
                  <a:lnTo>
                    <a:pt x="1564472" y="248068"/>
                  </a:lnTo>
                  <a:lnTo>
                    <a:pt x="0" y="248068"/>
                  </a:lnTo>
                  <a:close/>
                </a:path>
              </a:pathLst>
            </a:custGeom>
            <a:solidFill>
              <a:srgbClr val="C9DED7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564472" cy="267118"/>
            </a:xfrm>
            <a:prstGeom prst="rect">
              <a:avLst/>
            </a:prstGeom>
          </p:spPr>
          <p:txBody>
            <a:bodyPr lIns="51812" tIns="51812" rIns="51812" bIns="51812" rtlCol="0" anchor="ctr"/>
            <a:lstStyle/>
            <a:p>
              <a:pPr algn="ctr">
                <a:lnSpc>
                  <a:spcPts val="199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57171" y="511533"/>
            <a:ext cx="6439259" cy="1102238"/>
            <a:chOff x="0" y="0"/>
            <a:chExt cx="2278978" cy="3901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78978" cy="390103"/>
            </a:xfrm>
            <a:custGeom>
              <a:avLst/>
              <a:gdLst/>
              <a:ahLst/>
              <a:cxnLst/>
              <a:rect l="l" t="t" r="r" b="b"/>
              <a:pathLst>
                <a:path w="2278978" h="390103">
                  <a:moveTo>
                    <a:pt x="0" y="0"/>
                  </a:moveTo>
                  <a:lnTo>
                    <a:pt x="2278978" y="0"/>
                  </a:lnTo>
                  <a:lnTo>
                    <a:pt x="2278978" y="390103"/>
                  </a:lnTo>
                  <a:lnTo>
                    <a:pt x="0" y="390103"/>
                  </a:lnTo>
                  <a:close/>
                </a:path>
              </a:pathLst>
            </a:custGeom>
            <a:solidFill>
              <a:srgbClr val="1A2972"/>
            </a:solidFill>
          </p:spPr>
          <p:txBody>
            <a:bodyPr/>
            <a:lstStyle/>
            <a:p>
              <a:endParaRPr lang="es-A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278978" cy="409153"/>
            </a:xfrm>
            <a:prstGeom prst="rect">
              <a:avLst/>
            </a:prstGeom>
          </p:spPr>
          <p:txBody>
            <a:bodyPr lIns="51812" tIns="51812" rIns="51812" bIns="51812" rtlCol="0" anchor="ctr"/>
            <a:lstStyle/>
            <a:p>
              <a:pPr algn="ctr">
                <a:lnSpc>
                  <a:spcPts val="199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816641" y="1528046"/>
            <a:ext cx="3894832" cy="787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6"/>
              </a:lnSpc>
            </a:pPr>
            <a:r>
              <a:rPr lang="en-US" sz="4633">
                <a:solidFill>
                  <a:srgbClr val="1A297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Inglés Nivel 1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580832" y="639282"/>
            <a:ext cx="6425666" cy="761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57"/>
              </a:lnSpc>
            </a:pPr>
            <a:r>
              <a:rPr lang="en-US" sz="4469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Lic. en Sistemas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1110488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Freeform 3"/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EC8C23F9-72A1-35CD-DC28-0D3604049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7524696"/>
            <a:ext cx="9296400" cy="15506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17400" rIns="91440" bIns="3174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sz="1400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AR" altLang="es-AR" dirty="0">
              <a:solidFill>
                <a:srgbClr val="000000"/>
              </a:solidFill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Complete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sentences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using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MUST 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or</a:t>
            </a:r>
            <a:r>
              <a:rPr kumimoji="0" lang="es-AR" altLang="es-AR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CAN’T . </a:t>
            </a:r>
            <a:endParaRPr kumimoji="0" lang="es-AR" altLang="es-A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enev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You've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been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travelling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whole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day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_______ be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tired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restaurant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be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good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It's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full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of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people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restaurant 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 be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good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It's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always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empty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Carol 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 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get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bored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on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job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She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does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same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things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every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day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just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had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lunch.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 be 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_______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very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hungry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haven't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lived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here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very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long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know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that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many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people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phone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r</a:t>
            </a:r>
            <a:r>
              <a:rPr lang="es-AR" altLang="es-AR" dirty="0" err="1">
                <a:solidFill>
                  <a:srgbClr val="000000"/>
                </a:solidFill>
                <a:latin typeface="Geneva"/>
              </a:rPr>
              <a:t>a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ng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and I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didn't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hear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I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have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been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asleep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house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near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motorway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be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very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noisy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9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are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going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on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holiday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next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week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 be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looking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forward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to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10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rained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every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day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during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their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stay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, so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have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had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a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nice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holiday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11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Congratulations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on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passing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your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exam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be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very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pleased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12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got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here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very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quickly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You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have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walked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very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fast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13"/>
            </a:pP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Bill and Sue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travel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a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lot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, so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they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be short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of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money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14"/>
            </a:pP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I've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lost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one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of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my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gloves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 I </a:t>
            </a:r>
            <a:r>
              <a:rPr lang="es-AR" altLang="es-AR" dirty="0">
                <a:solidFill>
                  <a:srgbClr val="000000"/>
                </a:solidFill>
                <a:latin typeface="Geneva"/>
              </a:rPr>
              <a:t> _______ 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 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have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dropped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it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 </a:t>
            </a:r>
            <a:r>
              <a:rPr kumimoji="0" lang="es-AR" altLang="es-A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somewhere</a:t>
            </a:r>
            <a:r>
              <a:rPr kumimoji="0" lang="es-AR" altLang="es-A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Geneva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altLang="es-A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707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2056" name="Picture 8" descr="How to Introduce Yourself Professionally + Examples">
            <a:extLst>
              <a:ext uri="{FF2B5EF4-FFF2-40B4-BE49-F238E27FC236}">
                <a16:creationId xmlns:a16="http://schemas.microsoft.com/office/drawing/2014/main" id="{2261F0DA-A8B7-02D6-06AB-686C43DB6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771" y="731520"/>
            <a:ext cx="10453553" cy="6964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50EAADC4-BA68-3BF3-830F-D003C63AEDF8}"/>
              </a:ext>
            </a:extLst>
          </p:cNvPr>
          <p:cNvSpPr/>
          <p:nvPr/>
        </p:nvSpPr>
        <p:spPr>
          <a:xfrm>
            <a:off x="1371600" y="2819400"/>
            <a:ext cx="6858000" cy="1981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6000" dirty="0" err="1"/>
              <a:t>Unit</a:t>
            </a:r>
            <a:r>
              <a:rPr lang="es-ES" sz="6000" dirty="0"/>
              <a:t> 7</a:t>
            </a:r>
          </a:p>
          <a:p>
            <a:pPr algn="ctr"/>
            <a:r>
              <a:rPr lang="es-ES" sz="6000" dirty="0"/>
              <a:t>IT </a:t>
            </a:r>
            <a:r>
              <a:rPr lang="es-ES" sz="6000" dirty="0" err="1"/>
              <a:t>Support</a:t>
            </a:r>
            <a:endParaRPr lang="es-AR" sz="6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393" y="707872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3" name="Freeform 3"/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8309102-C384-7C8B-3F41-13860972A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286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264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5CBD5-FFEC-8F62-516E-55100D3FE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3B8F7A5-FCA5-B35D-5327-1AA1D25A9C30}"/>
              </a:ext>
            </a:extLst>
          </p:cNvPr>
          <p:cNvSpPr/>
          <p:nvPr/>
        </p:nvSpPr>
        <p:spPr>
          <a:xfrm>
            <a:off x="-18393" y="707872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FDD262E-3864-8F33-6D32-676CC0237ECE}"/>
              </a:ext>
            </a:extLst>
          </p:cNvPr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4098" name="Picture 2" descr="Present Perfect Tense in English | Woodward English">
            <a:extLst>
              <a:ext uri="{FF2B5EF4-FFF2-40B4-BE49-F238E27FC236}">
                <a16:creationId xmlns:a16="http://schemas.microsoft.com/office/drawing/2014/main" id="{42533BF9-4590-D3D6-C89D-E168D117EA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451945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760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1E522-B6CC-1DBE-3CD6-6188604E1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C76D986-B47A-D146-1ABB-F5F366C93DCA}"/>
              </a:ext>
            </a:extLst>
          </p:cNvPr>
          <p:cNvSpPr/>
          <p:nvPr/>
        </p:nvSpPr>
        <p:spPr>
          <a:xfrm>
            <a:off x="-18393" y="707872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FF8812E5-7734-4B0E-F973-8E8832DF4A4B}"/>
              </a:ext>
            </a:extLst>
          </p:cNvPr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5122" name="Picture 2" descr="20 Examples of sentences of Present Perfect Tense - Blog EN Learniv.com">
            <a:extLst>
              <a:ext uri="{FF2B5EF4-FFF2-40B4-BE49-F238E27FC236}">
                <a16:creationId xmlns:a16="http://schemas.microsoft.com/office/drawing/2014/main" id="{5019A410-AD90-987F-E92B-31A1270648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150" y="0"/>
            <a:ext cx="6843713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298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8DF76-C80F-7D13-8832-4BEECBECA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9BF1BE3-0AC3-3D83-A52C-773C45BA60E0}"/>
              </a:ext>
            </a:extLst>
          </p:cNvPr>
          <p:cNvSpPr/>
          <p:nvPr/>
        </p:nvSpPr>
        <p:spPr>
          <a:xfrm>
            <a:off x="-18393" y="707872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8A591B0-4653-BB34-5503-363F9426D4FC}"/>
              </a:ext>
            </a:extLst>
          </p:cNvPr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6146" name="Picture 2" descr="Present perfect simple and present perfect continuous - Test-English">
            <a:extLst>
              <a:ext uri="{FF2B5EF4-FFF2-40B4-BE49-F238E27FC236}">
                <a16:creationId xmlns:a16="http://schemas.microsoft.com/office/drawing/2014/main" id="{C3061624-A9A4-BFC8-4F0B-AC2CB6E08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0"/>
            <a:ext cx="7315200" cy="731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529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BDA20-CC51-7365-AA6F-F4D403670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93D402B-AA13-129A-C9B5-32F1EE418FBD}"/>
              </a:ext>
            </a:extLst>
          </p:cNvPr>
          <p:cNvSpPr/>
          <p:nvPr/>
        </p:nvSpPr>
        <p:spPr>
          <a:xfrm>
            <a:off x="-18393" y="707872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834EC1D-3D61-BEC7-F948-339CE4AB7001}"/>
              </a:ext>
            </a:extLst>
          </p:cNvPr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95D3A0E-5714-9EA6-F58B-2949774B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7083" y="990600"/>
            <a:ext cx="6099434" cy="6110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153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77516-64D0-5A85-CBDE-FCC7CB1C1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33C2759-B539-4DFA-E1F2-6405593ABC3A}"/>
              </a:ext>
            </a:extLst>
          </p:cNvPr>
          <p:cNvSpPr/>
          <p:nvPr/>
        </p:nvSpPr>
        <p:spPr>
          <a:xfrm>
            <a:off x="-18393" y="707872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0" lvl="2" algn="ctr">
              <a:lnSpc>
                <a:spcPct val="150000"/>
              </a:lnSpc>
            </a:pPr>
            <a:endParaRPr lang="en-US" sz="2800" b="1" dirty="0"/>
          </a:p>
          <a:p>
            <a:pPr marL="288000" lvl="2" indent="-514350">
              <a:lnSpc>
                <a:spcPct val="150000"/>
              </a:lnSpc>
              <a:buFont typeface="+mj-lt"/>
              <a:buAutoNum type="arabicPeriod"/>
            </a:pPr>
            <a:endParaRPr lang="en-US" sz="2400" b="1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63BD5EF-2C72-2806-9A29-718689D52B2E}"/>
              </a:ext>
            </a:extLst>
          </p:cNvPr>
          <p:cNvSpPr/>
          <p:nvPr/>
        </p:nvSpPr>
        <p:spPr>
          <a:xfrm>
            <a:off x="-839372" y="-4950968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65978C5-30E7-EACA-1591-751A9DA76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45720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53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648" y="533400"/>
            <a:ext cx="9753600" cy="8162813"/>
          </a:xfrm>
          <a:custGeom>
            <a:avLst/>
            <a:gdLst/>
            <a:ahLst/>
            <a:cxnLst/>
            <a:rect l="l" t="t" r="r" b="b"/>
            <a:pathLst>
              <a:path w="11067205" h="8162813">
                <a:moveTo>
                  <a:pt x="0" y="0"/>
                </a:moveTo>
                <a:lnTo>
                  <a:pt x="11067205" y="0"/>
                </a:lnTo>
                <a:lnTo>
                  <a:pt x="11067205" y="8162813"/>
                </a:lnTo>
                <a:lnTo>
                  <a:pt x="0" y="8162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8000"/>
            </a:blip>
            <a:stretch>
              <a:fillRect l="-3804" r="-3804"/>
            </a:stretch>
          </a:blipFill>
        </p:spPr>
        <p:txBody>
          <a:bodyPr/>
          <a:lstStyle/>
          <a:p>
            <a:pPr algn="l"/>
            <a:b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</a:br>
            <a:endParaRPr lang="en-US" b="1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Fill in MUST or MUSTN'T</a:t>
            </a:r>
            <a:endParaRPr lang="en-US" b="0" i="0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 ______ try some pasta. This cook makes great Italian food.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  ______  go to the rest room. I'll be back in a minute.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 really  ______  go now. I have a friend waiting for me in the park.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  ______  forget to phone mum. It's her birthday.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 ______ really  go and see the new Walt Disney film. It's great !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 ______   send any private emails from this server. The company doesn't allow it.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We ______ have run out of sugar. I  remember to get some on my way back home.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  ______  smoke in this room. It's forbidden.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You ______   come and visit us when you're in New York. we'd love to have you.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John, you ______   feed the cat all day long. It's not healthy for her.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Children ______   leave their parents. Otherwise, they could get lost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  ______  forget to go to the bank later. I haven't got any money left</a:t>
            </a:r>
          </a:p>
        </p:txBody>
      </p:sp>
      <p:sp>
        <p:nvSpPr>
          <p:cNvPr id="3" name="Freeform 3"/>
          <p:cNvSpPr/>
          <p:nvPr/>
        </p:nvSpPr>
        <p:spPr>
          <a:xfrm>
            <a:off x="-1484142" y="-4572000"/>
            <a:ext cx="12721883" cy="5682488"/>
          </a:xfrm>
          <a:custGeom>
            <a:avLst/>
            <a:gdLst/>
            <a:ahLst/>
            <a:cxnLst/>
            <a:rect l="l" t="t" r="r" b="b"/>
            <a:pathLst>
              <a:path w="12721883" h="5682488">
                <a:moveTo>
                  <a:pt x="0" y="0"/>
                </a:moveTo>
                <a:lnTo>
                  <a:pt x="12721883" y="0"/>
                </a:lnTo>
                <a:lnTo>
                  <a:pt x="12721883" y="5682488"/>
                </a:lnTo>
                <a:lnTo>
                  <a:pt x="0" y="568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6725" b="-26725"/>
            </a:stretch>
          </a:blipFill>
        </p:spPr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27726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393</Words>
  <Application>Microsoft Office PowerPoint</Application>
  <PresentationFormat>Personalizado</PresentationFormat>
  <Paragraphs>94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Open Sans Bold</vt:lpstr>
      <vt:lpstr>Arial</vt:lpstr>
      <vt:lpstr>Calibri</vt:lpstr>
      <vt:lpstr>Geneva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Añadir un título (Presentación (4:3))</dc:title>
  <cp:lastModifiedBy>Diego Dominguez</cp:lastModifiedBy>
  <cp:revision>13</cp:revision>
  <dcterms:created xsi:type="dcterms:W3CDTF">2006-08-16T00:00:00Z</dcterms:created>
  <dcterms:modified xsi:type="dcterms:W3CDTF">2024-10-30T13:23:02Z</dcterms:modified>
  <dc:identifier>DAGMJNI69rY</dc:identifier>
</cp:coreProperties>
</file>