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6" roundtripDataSignature="AMtx7mjNGK4sx5lSz6oWtX8nGM8m7xiT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7907d38ec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7907d38ec5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907d38ec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7907d38ec5_0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b4724444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6b4724444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b4724444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6b4724444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757c6672e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757c6672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7" name="Google Shape;2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3" name="Google Shape;26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6" name="Google Shape;27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7907d38ec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7907d38ec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iapositiva de título" showMasterSp="0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53" name="Google Shape;53;p7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" name="Google Shape;54;p7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</p:grpSpPr>
        <p:sp>
          <p:nvSpPr>
            <p:cNvPr id="55" name="Google Shape;55;p7"/>
            <p:cNvSpPr/>
            <p:nvPr/>
          </p:nvSpPr>
          <p:spPr>
            <a:xfrm>
              <a:off x="1209675" y="4763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1128713" y="21764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7"/>
            <p:cNvSpPr/>
            <p:nvPr/>
          </p:nvSpPr>
          <p:spPr>
            <a:xfrm>
              <a:off x="1123950" y="4021138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7"/>
            <p:cNvSpPr/>
            <p:nvPr/>
          </p:nvSpPr>
          <p:spPr>
            <a:xfrm>
              <a:off x="414338" y="9525"/>
              <a:ext cx="28575" cy="4481513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7"/>
            <p:cNvSpPr/>
            <p:nvPr/>
          </p:nvSpPr>
          <p:spPr>
            <a:xfrm>
              <a:off x="333375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90500" y="9525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1" name="Google Shape;61;p7"/>
            <p:cNvSpPr/>
            <p:nvPr/>
          </p:nvSpPr>
          <p:spPr>
            <a:xfrm>
              <a:off x="1290638" y="14288"/>
              <a:ext cx="376238" cy="1801813"/>
            </a:xfrm>
            <a:custGeom>
              <a:rect b="b" l="l" r="r" t="t"/>
              <a:pathLst>
                <a:path extrusionOk="0" h="1135" w="237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2" name="Google Shape;62;p7"/>
            <p:cNvSpPr/>
            <p:nvPr/>
          </p:nvSpPr>
          <p:spPr>
            <a:xfrm>
              <a:off x="1600200" y="180181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7"/>
            <p:cNvSpPr/>
            <p:nvPr/>
          </p:nvSpPr>
          <p:spPr>
            <a:xfrm>
              <a:off x="1381125" y="9525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4" name="Google Shape;64;p7"/>
            <p:cNvSpPr/>
            <p:nvPr/>
          </p:nvSpPr>
          <p:spPr>
            <a:xfrm>
              <a:off x="1643063" y="0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5" name="Google Shape;65;p7"/>
            <p:cNvSpPr/>
            <p:nvPr/>
          </p:nvSpPr>
          <p:spPr>
            <a:xfrm>
              <a:off x="1685925" y="14208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>
              <a:off x="168592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>
              <a:off x="1743075" y="4763"/>
              <a:ext cx="419100" cy="522288"/>
            </a:xfrm>
            <a:custGeom>
              <a:rect b="b" l="l" r="r" t="t"/>
              <a:pathLst>
                <a:path extrusionOk="0" h="329" w="264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68" name="Google Shape;68;p7"/>
            <p:cNvSpPr/>
            <p:nvPr/>
          </p:nvSpPr>
          <p:spPr>
            <a:xfrm>
              <a:off x="2119313" y="488950"/>
              <a:ext cx="161925" cy="147638"/>
            </a:xfrm>
            <a:custGeom>
              <a:rect b="b" l="l" r="r" t="t"/>
              <a:pathLst>
                <a:path extrusionOk="0" h="31" w="34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>
              <a:off x="952500" y="4763"/>
              <a:ext cx="152400" cy="908050"/>
            </a:xfrm>
            <a:custGeom>
              <a:rect b="b" l="l" r="r" t="t"/>
              <a:pathLst>
                <a:path extrusionOk="0" h="572" w="96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0" name="Google Shape;70;p7"/>
            <p:cNvSpPr/>
            <p:nvPr/>
          </p:nvSpPr>
          <p:spPr>
            <a:xfrm>
              <a:off x="8667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7"/>
            <p:cNvSpPr/>
            <p:nvPr/>
          </p:nvSpPr>
          <p:spPr>
            <a:xfrm>
              <a:off x="890588" y="155416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7"/>
            <p:cNvSpPr/>
            <p:nvPr/>
          </p:nvSpPr>
          <p:spPr>
            <a:xfrm>
              <a:off x="738188" y="5622925"/>
              <a:ext cx="338138" cy="1216025"/>
            </a:xfrm>
            <a:custGeom>
              <a:rect b="b" l="l" r="r" t="t"/>
              <a:pathLst>
                <a:path extrusionOk="0" h="766" w="213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3" name="Google Shape;73;p7"/>
            <p:cNvSpPr/>
            <p:nvPr/>
          </p:nvSpPr>
          <p:spPr>
            <a:xfrm>
              <a:off x="647700" y="5480050"/>
              <a:ext cx="157163" cy="157163"/>
            </a:xfrm>
            <a:custGeom>
              <a:rect b="b" l="l" r="r" t="t"/>
              <a:pathLst>
                <a:path extrusionOk="0" h="33" w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66675" y="9032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0" y="3897313"/>
              <a:ext cx="133350" cy="266700"/>
            </a:xfrm>
            <a:custGeom>
              <a:rect b="b" l="l" r="r" t="t"/>
              <a:pathLst>
                <a:path extrusionOk="0" h="168" w="84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6" name="Google Shape;76;p7"/>
            <p:cNvSpPr/>
            <p:nvPr/>
          </p:nvSpPr>
          <p:spPr>
            <a:xfrm>
              <a:off x="66675" y="414972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0" y="1644650"/>
              <a:ext cx="133350" cy="269875"/>
            </a:xfrm>
            <a:custGeom>
              <a:rect b="b" l="l" r="r" t="t"/>
              <a:pathLst>
                <a:path extrusionOk="0" h="170" w="84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78" name="Google Shape;78;p7"/>
            <p:cNvSpPr/>
            <p:nvPr/>
          </p:nvSpPr>
          <p:spPr>
            <a:xfrm>
              <a:off x="66675" y="146843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695325" y="4763"/>
              <a:ext cx="309563" cy="1558925"/>
            </a:xfrm>
            <a:custGeom>
              <a:rect b="b" l="l" r="r" t="t"/>
              <a:pathLst>
                <a:path extrusionOk="0" h="982" w="195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0" name="Google Shape;80;p7"/>
            <p:cNvSpPr/>
            <p:nvPr/>
          </p:nvSpPr>
          <p:spPr>
            <a:xfrm>
              <a:off x="57150" y="48815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138113" y="5060950"/>
              <a:ext cx="304800" cy="1778000"/>
            </a:xfrm>
            <a:custGeom>
              <a:rect b="b" l="l" r="r" t="t"/>
              <a:pathLst>
                <a:path extrusionOk="0" h="1120" w="192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2" name="Google Shape;82;p7"/>
            <p:cNvSpPr/>
            <p:nvPr/>
          </p:nvSpPr>
          <p:spPr>
            <a:xfrm>
              <a:off x="561975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642938" y="6610350"/>
              <a:ext cx="23813" cy="242888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76200" y="6430963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"/>
            <p:cNvSpPr/>
            <p:nvPr/>
          </p:nvSpPr>
          <p:spPr>
            <a:xfrm>
              <a:off x="0" y="5978525"/>
              <a:ext cx="190500" cy="461963"/>
            </a:xfrm>
            <a:custGeom>
              <a:rect b="b" l="l" r="r" t="t"/>
              <a:pathLst>
                <a:path extrusionOk="0" h="291" w="120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6" name="Google Shape;86;p7"/>
            <p:cNvSpPr/>
            <p:nvPr/>
          </p:nvSpPr>
          <p:spPr>
            <a:xfrm>
              <a:off x="1014413" y="1801813"/>
              <a:ext cx="214313" cy="755650"/>
            </a:xfrm>
            <a:custGeom>
              <a:rect b="b" l="l" r="r" t="t"/>
              <a:pathLst>
                <a:path extrusionOk="0" h="476" w="135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7" name="Google Shape;87;p7"/>
            <p:cNvSpPr/>
            <p:nvPr/>
          </p:nvSpPr>
          <p:spPr>
            <a:xfrm>
              <a:off x="938213" y="2547938"/>
              <a:ext cx="166688" cy="160338"/>
            </a:xfrm>
            <a:custGeom>
              <a:rect b="b" l="l" r="r" t="t"/>
              <a:pathLst>
                <a:path extrusionOk="0" h="34" w="35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95313" y="4763"/>
              <a:ext cx="638175" cy="4025900"/>
            </a:xfrm>
            <a:custGeom>
              <a:rect b="b" l="l" r="r" t="t"/>
              <a:pathLst>
                <a:path extrusionOk="0" h="2536" w="402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89" name="Google Shape;89;p7"/>
            <p:cNvSpPr/>
            <p:nvPr/>
          </p:nvSpPr>
          <p:spPr>
            <a:xfrm>
              <a:off x="1223963" y="1382713"/>
              <a:ext cx="142875" cy="476250"/>
            </a:xfrm>
            <a:custGeom>
              <a:rect b="b" l="l" r="r" t="t"/>
              <a:pathLst>
                <a:path extrusionOk="0" h="300" w="9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0" name="Google Shape;90;p7"/>
            <p:cNvSpPr/>
            <p:nvPr/>
          </p:nvSpPr>
          <p:spPr>
            <a:xfrm>
              <a:off x="1300163" y="1849438"/>
              <a:ext cx="109538" cy="107950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"/>
            <p:cNvSpPr/>
            <p:nvPr/>
          </p:nvSpPr>
          <p:spPr>
            <a:xfrm>
              <a:off x="280988" y="3417888"/>
              <a:ext cx="142875" cy="474663"/>
            </a:xfrm>
            <a:custGeom>
              <a:rect b="b" l="l" r="r" t="t"/>
              <a:pathLst>
                <a:path extrusionOk="0" h="299" w="90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2" name="Google Shape;92;p7"/>
            <p:cNvSpPr/>
            <p:nvPr/>
          </p:nvSpPr>
          <p:spPr>
            <a:xfrm>
              <a:off x="238125" y="38830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4763" y="2166938"/>
              <a:ext cx="114300" cy="452438"/>
            </a:xfrm>
            <a:custGeom>
              <a:rect b="b" l="l" r="r" t="t"/>
              <a:pathLst>
                <a:path extrusionOk="0" h="285" w="72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4" name="Google Shape;94;p7"/>
            <p:cNvSpPr/>
            <p:nvPr/>
          </p:nvSpPr>
          <p:spPr>
            <a:xfrm>
              <a:off x="52388" y="2066925"/>
              <a:ext cx="109538" cy="109538"/>
            </a:xfrm>
            <a:custGeom>
              <a:rect b="b" l="l" r="r" t="t"/>
              <a:pathLst>
                <a:path extrusionOk="0" h="23" w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"/>
            <p:cNvSpPr/>
            <p:nvPr/>
          </p:nvSpPr>
          <p:spPr>
            <a:xfrm>
              <a:off x="1228725" y="4662488"/>
              <a:ext cx="23813" cy="2181225"/>
            </a:xfrm>
            <a:prstGeom prst="rect">
              <a:avLst/>
            </a:pr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"/>
            <p:cNvSpPr/>
            <p:nvPr/>
          </p:nvSpPr>
          <p:spPr>
            <a:xfrm>
              <a:off x="1319213" y="5041900"/>
              <a:ext cx="371475" cy="1801813"/>
            </a:xfrm>
            <a:custGeom>
              <a:rect b="b" l="l" r="r" t="t"/>
              <a:pathLst>
                <a:path extrusionOk="0" h="1135" w="234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7" name="Google Shape;97;p7"/>
            <p:cNvSpPr/>
            <p:nvPr/>
          </p:nvSpPr>
          <p:spPr>
            <a:xfrm>
              <a:off x="1147763" y="44815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"/>
            <p:cNvSpPr/>
            <p:nvPr/>
          </p:nvSpPr>
          <p:spPr>
            <a:xfrm>
              <a:off x="819150" y="3983038"/>
              <a:ext cx="347663" cy="2860675"/>
            </a:xfrm>
            <a:custGeom>
              <a:rect b="b" l="l" r="r" t="t"/>
              <a:pathLst>
                <a:path extrusionOk="0" h="1802" w="219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99" name="Google Shape;99;p7"/>
            <p:cNvSpPr/>
            <p:nvPr/>
          </p:nvSpPr>
          <p:spPr>
            <a:xfrm>
              <a:off x="728663" y="3806825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"/>
            <p:cNvSpPr/>
            <p:nvPr/>
          </p:nvSpPr>
          <p:spPr>
            <a:xfrm>
              <a:off x="1624013" y="4867275"/>
              <a:ext cx="190500" cy="188913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"/>
            <p:cNvSpPr/>
            <p:nvPr/>
          </p:nvSpPr>
          <p:spPr>
            <a:xfrm>
              <a:off x="1404938" y="5422900"/>
              <a:ext cx="371475" cy="1425575"/>
            </a:xfrm>
            <a:custGeom>
              <a:rect b="b" l="l" r="r" t="t"/>
              <a:pathLst>
                <a:path extrusionOk="0" h="898" w="234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2" name="Google Shape;102;p7"/>
            <p:cNvSpPr/>
            <p:nvPr/>
          </p:nvSpPr>
          <p:spPr>
            <a:xfrm>
              <a:off x="1666875" y="5945188"/>
              <a:ext cx="152400" cy="912813"/>
            </a:xfrm>
            <a:custGeom>
              <a:rect b="b" l="l" r="r" t="t"/>
              <a:pathLst>
                <a:path extrusionOk="0" h="575" w="96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3" name="Google Shape;103;p7"/>
            <p:cNvSpPr/>
            <p:nvPr/>
          </p:nvSpPr>
          <p:spPr>
            <a:xfrm>
              <a:off x="1709738" y="5246688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"/>
            <p:cNvSpPr/>
            <p:nvPr/>
          </p:nvSpPr>
          <p:spPr>
            <a:xfrm>
              <a:off x="1709738" y="5764213"/>
              <a:ext cx="190500" cy="190500"/>
            </a:xfrm>
            <a:custGeom>
              <a:rect b="b" l="l" r="r" t="t"/>
              <a:pathLst>
                <a:path extrusionOk="0" h="40" w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"/>
            <p:cNvSpPr/>
            <p:nvPr/>
          </p:nvSpPr>
          <p:spPr>
            <a:xfrm>
              <a:off x="1766888" y="6330950"/>
              <a:ext cx="419100" cy="527050"/>
            </a:xfrm>
            <a:custGeom>
              <a:rect b="b" l="l" r="r" t="t"/>
              <a:pathLst>
                <a:path extrusionOk="0" h="332" w="264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6" name="Google Shape;106;p7"/>
            <p:cNvSpPr/>
            <p:nvPr/>
          </p:nvSpPr>
          <p:spPr>
            <a:xfrm>
              <a:off x="2147888" y="6221413"/>
              <a:ext cx="157163" cy="147638"/>
            </a:xfrm>
            <a:custGeom>
              <a:rect b="b" l="l" r="r" t="t"/>
              <a:pathLst>
                <a:path extrusionOk="0" h="31" w="33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>
              <a:off x="504825" y="9525"/>
              <a:ext cx="233363" cy="5103813"/>
            </a:xfrm>
            <a:custGeom>
              <a:rect b="b" l="l" r="r" t="t"/>
              <a:pathLst>
                <a:path extrusionOk="0" h="3215" w="147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</p:sp>
        <p:sp>
          <p:nvSpPr>
            <p:cNvPr id="108" name="Google Shape;108;p7"/>
            <p:cNvSpPr/>
            <p:nvPr/>
          </p:nvSpPr>
          <p:spPr>
            <a:xfrm>
              <a:off x="633413" y="5103813"/>
              <a:ext cx="185738" cy="185738"/>
            </a:xfrm>
            <a:custGeom>
              <a:rect b="b" l="l" r="r" t="t"/>
              <a:pathLst>
                <a:path extrusionOk="0" h="39" w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rgbClr val="3B4B5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"/>
          <p:cNvSpPr txBox="1"/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subTitle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500"/>
              <a:buNone/>
              <a:defRPr sz="2000" cap="none">
                <a:solidFill>
                  <a:schemeClr val="lt2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9pPr>
          </a:lstStyle>
          <a:p/>
        </p:txBody>
      </p:sp>
      <p:sp>
        <p:nvSpPr>
          <p:cNvPr id="111" name="Google Shape;111;p7"/>
          <p:cNvSpPr txBox="1"/>
          <p:nvPr>
            <p:ph idx="10" type="dt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7"/>
          <p:cNvSpPr txBox="1"/>
          <p:nvPr>
            <p:ph idx="11" type="ftr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7"/>
          <p:cNvSpPr txBox="1"/>
          <p:nvPr>
            <p:ph idx="12" type="sldNum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panorámica con descripción">
  <p:cSld name="Imagen panorámica con descripción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16"/>
          <p:cNvSpPr/>
          <p:nvPr>
            <p:ph idx="2" type="pic"/>
          </p:nvPr>
        </p:nvSpPr>
        <p:spPr>
          <a:xfrm>
            <a:off x="1141411" y="606426"/>
            <a:ext cx="9912354" cy="3299778"/>
          </a:xfrm>
          <a:prstGeom prst="round2DiagRect">
            <a:avLst>
              <a:gd fmla="val 4860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8" name="Google Shape;168;p16"/>
          <p:cNvSpPr txBox="1"/>
          <p:nvPr>
            <p:ph idx="1" type="body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9" name="Google Shape;169;p1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1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descripción">
  <p:cSld name="Título y descripció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7"/>
          <p:cNvSpPr txBox="1"/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7"/>
          <p:cNvSpPr txBox="1"/>
          <p:nvPr>
            <p:ph idx="1" type="body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75" name="Google Shape;175;p17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7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7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ita con descripción">
  <p:cSld name="Cita con descripción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8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1" name="Google Shape;181;p18"/>
          <p:cNvSpPr txBox="1"/>
          <p:nvPr>
            <p:ph idx="2" type="body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82" name="Google Shape;182;p1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Twentieth Century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arjeta de nombre">
  <p:cSld name="Tarjeta de nombre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/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19"/>
          <p:cNvSpPr txBox="1"/>
          <p:nvPr>
            <p:ph idx="1" type="body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90" name="Google Shape;190;p1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1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3">
  <p:cSld name="Columna 3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6" name="Google Shape;196;p20"/>
          <p:cNvSpPr txBox="1"/>
          <p:nvPr>
            <p:ph idx="2" type="body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7" name="Google Shape;197;p20"/>
          <p:cNvSpPr txBox="1"/>
          <p:nvPr>
            <p:ph idx="3" type="body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98" name="Google Shape;198;p20"/>
          <p:cNvSpPr txBox="1"/>
          <p:nvPr>
            <p:ph idx="4" type="body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199" name="Google Shape;199;p20"/>
          <p:cNvSpPr txBox="1"/>
          <p:nvPr>
            <p:ph idx="5" type="body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0" name="Google Shape;200;p20"/>
          <p:cNvSpPr txBox="1"/>
          <p:nvPr>
            <p:ph idx="6" type="body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1" name="Google Shape;201;p2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2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lumna de imagen 3">
  <p:cSld name="Columna de imagen 3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1"/>
          <p:cNvSpPr txBox="1"/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1"/>
          <p:cNvSpPr txBox="1"/>
          <p:nvPr>
            <p:ph idx="1" type="body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07" name="Google Shape;207;p21"/>
          <p:cNvSpPr/>
          <p:nvPr>
            <p:ph idx="2" type="pic"/>
          </p:nvPr>
        </p:nvSpPr>
        <p:spPr>
          <a:xfrm>
            <a:off x="1141413" y="2666998"/>
            <a:ext cx="31952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08" name="Google Shape;208;p21"/>
          <p:cNvSpPr txBox="1"/>
          <p:nvPr>
            <p:ph idx="3" type="body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09" name="Google Shape;209;p21"/>
          <p:cNvSpPr txBox="1"/>
          <p:nvPr>
            <p:ph idx="4" type="body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0" name="Google Shape;210;p21"/>
          <p:cNvSpPr/>
          <p:nvPr>
            <p:ph idx="5" type="pic"/>
          </p:nvPr>
        </p:nvSpPr>
        <p:spPr>
          <a:xfrm>
            <a:off x="4489053" y="2666998"/>
            <a:ext cx="3198940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1" name="Google Shape;211;p21"/>
          <p:cNvSpPr txBox="1"/>
          <p:nvPr>
            <p:ph idx="6" type="body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2" name="Google Shape;212;p21"/>
          <p:cNvSpPr txBox="1"/>
          <p:nvPr>
            <p:ph idx="7" type="body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0" sz="20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213" name="Google Shape;213;p21"/>
          <p:cNvSpPr/>
          <p:nvPr>
            <p:ph idx="8" type="pic"/>
          </p:nvPr>
        </p:nvSpPr>
        <p:spPr>
          <a:xfrm>
            <a:off x="7852442" y="2666998"/>
            <a:ext cx="3194969" cy="1524000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214" name="Google Shape;214;p21"/>
          <p:cNvSpPr txBox="1"/>
          <p:nvPr>
            <p:ph idx="9" type="body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25"/>
              <a:buNone/>
              <a:defRPr sz="900"/>
            </a:lvl9pPr>
          </a:lstStyle>
          <a:p/>
        </p:txBody>
      </p:sp>
      <p:sp>
        <p:nvSpPr>
          <p:cNvPr id="215" name="Google Shape;215;p2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2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texto vertical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22"/>
          <p:cNvSpPr txBox="1"/>
          <p:nvPr>
            <p:ph idx="1" type="body"/>
          </p:nvPr>
        </p:nvSpPr>
        <p:spPr>
          <a:xfrm rot="5400000">
            <a:off x="4323555" y="-932655"/>
            <a:ext cx="3541714" cy="9905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vertical y texto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 rot="5400000">
            <a:off x="7454105" y="2197894"/>
            <a:ext cx="5181601" cy="200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 rot="5400000">
            <a:off x="2424904" y="-673895"/>
            <a:ext cx="5181601" cy="77485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2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ítulo y objetos" type="obj">
  <p:cSld name="OBJEC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8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17" name="Google Shape;117;p8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8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8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cabezado de sección" type="secHead">
  <p:cSld name="SECTION_HEAD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"/>
          <p:cNvSpPr txBox="1"/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" type="body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9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9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Dos objetos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0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0"/>
          <p:cNvSpPr txBox="1"/>
          <p:nvPr>
            <p:ph idx="1" type="body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2" type="body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0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0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ación" type="twoTxTwoObj">
  <p:cSld name="TWO_OBJECTS_WITH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"/>
          <p:cNvSpPr txBox="1"/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" type="body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6" name="Google Shape;136;p11"/>
          <p:cNvSpPr txBox="1"/>
          <p:nvPr>
            <p:ph idx="2" type="body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7" name="Google Shape;137;p11"/>
          <p:cNvSpPr txBox="1"/>
          <p:nvPr>
            <p:ph idx="3" type="body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0" sz="2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1600"/>
            </a:lvl9pPr>
          </a:lstStyle>
          <a:p/>
        </p:txBody>
      </p:sp>
      <p:sp>
        <p:nvSpPr>
          <p:cNvPr id="138" name="Google Shape;138;p11"/>
          <p:cNvSpPr txBox="1"/>
          <p:nvPr>
            <p:ph idx="4" type="body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olo el título" type="titleOnly">
  <p:cSld name="TITLE_ONLY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2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12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2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n blanco" type="blank">
  <p:cSld name="BLANK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3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3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ido con título" type="objTx">
  <p:cSld name="OBJECT_WITH_CAPTION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/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14"/>
          <p:cNvSpPr txBox="1"/>
          <p:nvPr>
            <p:ph idx="1" type="body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71475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1pPr>
            <a:lvl2pPr indent="-371475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2pPr>
            <a:lvl3pPr indent="-371475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3pPr>
            <a:lvl4pPr indent="-371475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4pPr>
            <a:lvl5pPr indent="-371475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5pPr>
            <a:lvl6pPr indent="-371475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6pPr>
            <a:lvl7pPr indent="-371475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7pPr>
            <a:lvl8pPr indent="-371475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8pPr>
            <a:lvl9pPr indent="-371475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Char char="•"/>
              <a:defRPr/>
            </a:lvl9pPr>
          </a:lstStyle>
          <a:p/>
        </p:txBody>
      </p:sp>
      <p:sp>
        <p:nvSpPr>
          <p:cNvPr id="154" name="Google Shape;154;p14"/>
          <p:cNvSpPr txBox="1"/>
          <p:nvPr>
            <p:ph idx="2" type="body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55" name="Google Shape;155;p14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4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4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Imagen con título" type="picTx">
  <p:cSld name="PICTURE_WITH_CAPTION_TEXT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/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wentieth Century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5"/>
          <p:cNvSpPr/>
          <p:nvPr>
            <p:ph idx="2" type="pic"/>
          </p:nvPr>
        </p:nvSpPr>
        <p:spPr>
          <a:xfrm>
            <a:off x="7380721" y="609601"/>
            <a:ext cx="3666690" cy="5181599"/>
          </a:xfrm>
          <a:prstGeom prst="round2DiagRect">
            <a:avLst>
              <a:gd fmla="val 5608" name="adj1"/>
              <a:gd fmla="val 0" name="adj2"/>
            </a:avLst>
          </a:prstGeom>
          <a:noFill/>
          <a:ln cap="sq" cmpd="sng" w="19050">
            <a:solidFill>
              <a:srgbClr val="B0BFC7">
                <a:alpha val="60000"/>
              </a:srgbClr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889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0" i="0" sz="32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161" name="Google Shape;161;p15"/>
          <p:cNvSpPr txBox="1"/>
          <p:nvPr>
            <p:ph idx="1" type="body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50"/>
              <a:buNone/>
              <a:defRPr sz="1000"/>
            </a:lvl9pPr>
          </a:lstStyle>
          <a:p/>
        </p:txBody>
      </p:sp>
      <p:sp>
        <p:nvSpPr>
          <p:cNvPr id="162" name="Google Shape;162;p15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15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slideLayout" Target="../slideLayouts/slideLayout17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DROBO-FS\QuickDrops\JB\PPTX NG\Droplets\LightingOverlay.png" id="6" name="Google Shape;6;p6"/>
          <p:cNvPicPr preferRelativeResize="0"/>
          <p:nvPr/>
        </p:nvPicPr>
        <p:blipFill rotWithShape="1">
          <a:blip r:embed="rId2">
            <a:alphaModFix amt="30000"/>
          </a:blip>
          <a:srcRect b="0" l="0" r="0" t="0"/>
          <a:stretch/>
        </p:blipFill>
        <p:spPr>
          <a:xfrm>
            <a:off x="0" y="-1"/>
            <a:ext cx="12192003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7;p6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8" name="Google Shape;8;p6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</p:grpSpPr>
          <p:sp>
            <p:nvSpPr>
              <p:cNvPr id="9" name="Google Shape;9;p6"/>
              <p:cNvSpPr/>
              <p:nvPr/>
            </p:nvSpPr>
            <p:spPr>
              <a:xfrm>
                <a:off x="114300" y="4763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" name="Google Shape;10;p6"/>
              <p:cNvSpPr/>
              <p:nvPr/>
            </p:nvSpPr>
            <p:spPr>
              <a:xfrm>
                <a:off x="33337" y="217646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" name="Google Shape;11;p6"/>
              <p:cNvSpPr/>
              <p:nvPr/>
            </p:nvSpPr>
            <p:spPr>
              <a:xfrm>
                <a:off x="28575" y="4021138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6"/>
              <p:cNvSpPr/>
              <p:nvPr/>
            </p:nvSpPr>
            <p:spPr>
              <a:xfrm>
                <a:off x="200025" y="4763"/>
                <a:ext cx="369888" cy="1811338"/>
              </a:xfrm>
              <a:custGeom>
                <a:rect b="b" l="l" r="r" t="t"/>
                <a:pathLst>
                  <a:path extrusionOk="0" h="1141" w="233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3" name="Google Shape;13;p6"/>
              <p:cNvSpPr/>
              <p:nvPr/>
            </p:nvSpPr>
            <p:spPr>
              <a:xfrm>
                <a:off x="503237" y="1801813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6"/>
              <p:cNvSpPr/>
              <p:nvPr/>
            </p:nvSpPr>
            <p:spPr>
              <a:xfrm>
                <a:off x="285750" y="4763"/>
                <a:ext cx="369888" cy="1430338"/>
              </a:xfrm>
              <a:custGeom>
                <a:rect b="b" l="l" r="r" t="t"/>
                <a:pathLst>
                  <a:path extrusionOk="0" h="901" w="233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5" name="Google Shape;15;p6"/>
              <p:cNvSpPr/>
              <p:nvPr/>
            </p:nvSpPr>
            <p:spPr>
              <a:xfrm>
                <a:off x="546100" y="0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6" name="Google Shape;16;p6"/>
              <p:cNvSpPr/>
              <p:nvPr/>
            </p:nvSpPr>
            <p:spPr>
              <a:xfrm>
                <a:off x="588962" y="14208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6"/>
              <p:cNvSpPr/>
              <p:nvPr/>
            </p:nvSpPr>
            <p:spPr>
              <a:xfrm>
                <a:off x="588962" y="9032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>
                <a:off x="641350" y="0"/>
                <a:ext cx="422275" cy="527050"/>
              </a:xfrm>
              <a:custGeom>
                <a:rect b="b" l="l" r="r" t="t"/>
                <a:pathLst>
                  <a:path extrusionOk="0" h="332" w="266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19" name="Google Shape;19;p6"/>
              <p:cNvSpPr/>
              <p:nvPr/>
            </p:nvSpPr>
            <p:spPr>
              <a:xfrm>
                <a:off x="1020762" y="488950"/>
                <a:ext cx="161925" cy="147638"/>
              </a:xfrm>
              <a:custGeom>
                <a:rect b="b" l="l" r="r" t="t"/>
                <a:pathLst>
                  <a:path extrusionOk="0" h="31" w="34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0" name="Google Shape;20;p6"/>
              <p:cNvCxnSpPr/>
              <p:nvPr/>
            </p:nvCxnSpPr>
            <p:spPr>
              <a:xfrm>
                <a:off x="-4763" y="9525"/>
                <a:ext cx="0" cy="0"/>
              </a:xfrm>
              <a:prstGeom prst="straightConnector1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 cap="flat" cmpd="sng" w="9525">
                <a:solidFill>
                  <a:srgbClr val="FFFFFF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  <p:sp>
            <p:nvSpPr>
              <p:cNvPr id="21" name="Google Shape;21;p6"/>
              <p:cNvSpPr/>
              <p:nvPr/>
            </p:nvSpPr>
            <p:spPr>
              <a:xfrm>
                <a:off x="9525" y="1801813"/>
                <a:ext cx="123825" cy="127000"/>
              </a:xfrm>
              <a:custGeom>
                <a:rect b="b" l="l" r="r" t="t"/>
                <a:pathLst>
                  <a:path extrusionOk="0" h="80" w="78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2" name="Google Shape;22;p6"/>
              <p:cNvSpPr/>
              <p:nvPr/>
            </p:nvSpPr>
            <p:spPr>
              <a:xfrm>
                <a:off x="-9525" y="3549650"/>
                <a:ext cx="147638" cy="481013"/>
              </a:xfrm>
              <a:custGeom>
                <a:rect b="b" l="l" r="r" t="t"/>
                <a:pathLst>
                  <a:path extrusionOk="0" h="303" w="9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3" name="Google Shape;23;p6"/>
              <p:cNvSpPr/>
              <p:nvPr/>
            </p:nvSpPr>
            <p:spPr>
              <a:xfrm>
                <a:off x="128587" y="1382713"/>
                <a:ext cx="142875" cy="476250"/>
              </a:xfrm>
              <a:custGeom>
                <a:rect b="b" l="l" r="r" t="t"/>
                <a:pathLst>
                  <a:path extrusionOk="0" h="300" w="9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4" name="Google Shape;24;p6"/>
              <p:cNvSpPr/>
              <p:nvPr/>
            </p:nvSpPr>
            <p:spPr>
              <a:xfrm>
                <a:off x="204787" y="1849438"/>
                <a:ext cx="114300" cy="107950"/>
              </a:xfrm>
              <a:custGeom>
                <a:rect b="b" l="l" r="r" t="t"/>
                <a:pathLst>
                  <a:path extrusionOk="0" h="23" w="24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6"/>
              <p:cNvSpPr/>
              <p:nvPr/>
            </p:nvSpPr>
            <p:spPr>
              <a:xfrm>
                <a:off x="133350" y="4662488"/>
                <a:ext cx="23813" cy="2181225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6"/>
              <p:cNvSpPr/>
              <p:nvPr/>
            </p:nvSpPr>
            <p:spPr>
              <a:xfrm>
                <a:off x="223837" y="5041900"/>
                <a:ext cx="369888" cy="1801813"/>
              </a:xfrm>
              <a:custGeom>
                <a:rect b="b" l="l" r="r" t="t"/>
                <a:pathLst>
                  <a:path extrusionOk="0" h="1135" w="233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7" name="Google Shape;27;p6"/>
              <p:cNvSpPr/>
              <p:nvPr/>
            </p:nvSpPr>
            <p:spPr>
              <a:xfrm>
                <a:off x="52387" y="44815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6"/>
              <p:cNvSpPr/>
              <p:nvPr/>
            </p:nvSpPr>
            <p:spPr>
              <a:xfrm>
                <a:off x="-14288" y="5627688"/>
                <a:ext cx="85725" cy="1216025"/>
              </a:xfrm>
              <a:custGeom>
                <a:rect b="b" l="l" r="r" t="t"/>
                <a:pathLst>
                  <a:path extrusionOk="0" h="766" w="54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29" name="Google Shape;29;p6"/>
              <p:cNvSpPr/>
              <p:nvPr/>
            </p:nvSpPr>
            <p:spPr>
              <a:xfrm>
                <a:off x="527050" y="48672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" name="Google Shape;30;p6"/>
              <p:cNvSpPr/>
              <p:nvPr/>
            </p:nvSpPr>
            <p:spPr>
              <a:xfrm>
                <a:off x="309562" y="5422900"/>
                <a:ext cx="374650" cy="1425575"/>
              </a:xfrm>
              <a:custGeom>
                <a:rect b="b" l="l" r="r" t="t"/>
                <a:pathLst>
                  <a:path extrusionOk="0" h="898" w="236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1" name="Google Shape;31;p6"/>
              <p:cNvSpPr/>
              <p:nvPr/>
            </p:nvSpPr>
            <p:spPr>
              <a:xfrm>
                <a:off x="569912" y="5945188"/>
                <a:ext cx="152400" cy="912813"/>
              </a:xfrm>
              <a:custGeom>
                <a:rect b="b" l="l" r="r" t="t"/>
                <a:pathLst>
                  <a:path extrusionOk="0" h="575" w="96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2" name="Google Shape;32;p6"/>
              <p:cNvSpPr/>
              <p:nvPr/>
            </p:nvSpPr>
            <p:spPr>
              <a:xfrm>
                <a:off x="612775" y="5246688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" name="Google Shape;33;p6"/>
              <p:cNvSpPr/>
              <p:nvPr/>
            </p:nvSpPr>
            <p:spPr>
              <a:xfrm>
                <a:off x="612775" y="5764213"/>
                <a:ext cx="190500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6"/>
              <p:cNvSpPr/>
              <p:nvPr/>
            </p:nvSpPr>
            <p:spPr>
              <a:xfrm>
                <a:off x="669925" y="6330950"/>
                <a:ext cx="417513" cy="517525"/>
              </a:xfrm>
              <a:custGeom>
                <a:rect b="b" l="l" r="r" t="t"/>
                <a:pathLst>
                  <a:path extrusionOk="0" h="326" w="263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5" name="Google Shape;35;p6"/>
              <p:cNvSpPr/>
              <p:nvPr/>
            </p:nvSpPr>
            <p:spPr>
              <a:xfrm>
                <a:off x="1049337" y="6221413"/>
                <a:ext cx="157163" cy="147638"/>
              </a:xfrm>
              <a:custGeom>
                <a:rect b="b" l="l" r="r" t="t"/>
                <a:pathLst>
                  <a:path extrusionOk="0" h="31" w="33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" name="Google Shape;36;p6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</p:grpSpPr>
          <p:sp>
            <p:nvSpPr>
              <p:cNvPr id="37" name="Google Shape;37;p6"/>
              <p:cNvSpPr/>
              <p:nvPr/>
            </p:nvSpPr>
            <p:spPr>
              <a:xfrm>
                <a:off x="11483975" y="0"/>
                <a:ext cx="417513" cy="512763"/>
              </a:xfrm>
              <a:custGeom>
                <a:rect b="b" l="l" r="r" t="t"/>
                <a:pathLst>
                  <a:path extrusionOk="0" h="323" w="26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38" name="Google Shape;38;p6"/>
              <p:cNvSpPr/>
              <p:nvPr/>
            </p:nvSpPr>
            <p:spPr>
              <a:xfrm>
                <a:off x="11364912" y="474663"/>
                <a:ext cx="157163" cy="152400"/>
              </a:xfrm>
              <a:custGeom>
                <a:rect b="b" l="l" r="r" t="t"/>
                <a:pathLst>
                  <a:path extrusionOk="0" h="32" w="33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6"/>
              <p:cNvSpPr/>
              <p:nvPr/>
            </p:nvSpPr>
            <p:spPr>
              <a:xfrm>
                <a:off x="11631612" y="1539875"/>
                <a:ext cx="188913" cy="190500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" name="Google Shape;40;p6"/>
              <p:cNvSpPr/>
              <p:nvPr/>
            </p:nvSpPr>
            <p:spPr>
              <a:xfrm>
                <a:off x="11531600" y="5694363"/>
                <a:ext cx="298450" cy="1154113"/>
              </a:xfrm>
              <a:custGeom>
                <a:rect b="b" l="l" r="r" t="t"/>
                <a:pathLst>
                  <a:path extrusionOk="0" h="727" w="188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1" name="Google Shape;41;p6"/>
              <p:cNvSpPr/>
              <p:nvPr/>
            </p:nvSpPr>
            <p:spPr>
              <a:xfrm>
                <a:off x="11772900" y="5551488"/>
                <a:ext cx="157163" cy="155575"/>
              </a:xfrm>
              <a:custGeom>
                <a:rect b="b" l="l" r="r" t="t"/>
                <a:pathLst>
                  <a:path extrusionOk="0" h="33" w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" name="Google Shape;42;p6"/>
              <p:cNvSpPr/>
              <p:nvPr/>
            </p:nvSpPr>
            <p:spPr>
              <a:xfrm>
                <a:off x="11710987" y="4763"/>
                <a:ext cx="304800" cy="1544638"/>
              </a:xfrm>
              <a:custGeom>
                <a:rect b="b" l="l" r="r" t="t"/>
                <a:pathLst>
                  <a:path extrusionOk="0" h="973" w="192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3" name="Google Shape;43;p6"/>
              <p:cNvSpPr/>
              <p:nvPr/>
            </p:nvSpPr>
            <p:spPr>
              <a:xfrm>
                <a:off x="11636375" y="4867275"/>
                <a:ext cx="188913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" name="Google Shape;44;p6"/>
              <p:cNvSpPr/>
              <p:nvPr/>
            </p:nvSpPr>
            <p:spPr>
              <a:xfrm>
                <a:off x="11441112" y="5046663"/>
                <a:ext cx="307975" cy="1801813"/>
              </a:xfrm>
              <a:custGeom>
                <a:rect b="b" l="l" r="r" t="t"/>
                <a:pathLst>
                  <a:path extrusionOk="0" h="1135" w="194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</p:sp>
          <p:sp>
            <p:nvSpPr>
              <p:cNvPr id="45" name="Google Shape;45;p6"/>
              <p:cNvSpPr/>
              <p:nvPr/>
            </p:nvSpPr>
            <p:spPr>
              <a:xfrm>
                <a:off x="11849100" y="6416675"/>
                <a:ext cx="190500" cy="188913"/>
              </a:xfrm>
              <a:custGeom>
                <a:rect b="b" l="l" r="r" t="t"/>
                <a:pathLst>
                  <a:path extrusionOk="0" h="40" w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" name="Google Shape;46;p6"/>
              <p:cNvSpPr/>
              <p:nvPr/>
            </p:nvSpPr>
            <p:spPr>
              <a:xfrm>
                <a:off x="11939587" y="6596063"/>
                <a:ext cx="23813" cy="252413"/>
              </a:xfrm>
              <a:prstGeom prst="rect">
                <a:avLst/>
              </a:prstGeom>
              <a:gradFill>
                <a:gsLst>
                  <a:gs pos="0">
                    <a:schemeClr val="lt2"/>
                  </a:gs>
                  <a:gs pos="100000">
                    <a:srgbClr val="3B4B54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" name="Google Shape;47;p6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  <a:defRPr b="0" i="0" sz="3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" type="body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-38735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-371475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25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-3556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-3556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-339725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39725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39725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39725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75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  <a:defRPr b="0" i="0" sz="105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type="ctrTitle"/>
          </p:nvPr>
        </p:nvSpPr>
        <p:spPr>
          <a:xfrm>
            <a:off x="1876424" y="631767"/>
            <a:ext cx="8791575" cy="15149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wentieth Century"/>
              <a:buNone/>
            </a:pPr>
            <a:r>
              <a:rPr lang="es-ES"/>
              <a:t>DERECHOS HUMANOS EN LA ERA DE INTERNET</a:t>
            </a:r>
            <a:endParaRPr/>
          </a:p>
        </p:txBody>
      </p:sp>
      <p:sp>
        <p:nvSpPr>
          <p:cNvPr id="235" name="Google Shape;235;p1"/>
          <p:cNvSpPr txBox="1"/>
          <p:nvPr>
            <p:ph idx="1" type="subTitle"/>
          </p:nvPr>
        </p:nvSpPr>
        <p:spPr>
          <a:xfrm>
            <a:off x="8751050" y="4488872"/>
            <a:ext cx="7317452" cy="22278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INTEGRANTES</a:t>
            </a:r>
            <a:br>
              <a:rPr lang="es-ES" sz="1400"/>
            </a:br>
            <a:r>
              <a:rPr b="1" lang="es-ES" sz="1400"/>
              <a:t>ALUMNOS: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MATIAS G. VELEZ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MILAGROS SASSENUS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AYLEN ORTIZ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YANINA </a:t>
            </a:r>
            <a:r>
              <a:rPr lang="es-ES" sz="1400"/>
              <a:t>ROSSELLI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rPr lang="es-ES" sz="1400"/>
              <a:t>BRIAN MOYANO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750"/>
              <a:buNone/>
            </a:pPr>
            <a:r>
              <a:t/>
            </a:r>
            <a:endParaRPr sz="1400"/>
          </a:p>
        </p:txBody>
      </p:sp>
      <p:sp>
        <p:nvSpPr>
          <p:cNvPr id="236" name="Google Shape;236;p1"/>
          <p:cNvSpPr txBox="1"/>
          <p:nvPr/>
        </p:nvSpPr>
        <p:spPr>
          <a:xfrm>
            <a:off x="1945178" y="2610196"/>
            <a:ext cx="872282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Comunicación en la era digital y el rol del estado </a:t>
            </a:r>
            <a:endParaRPr b="1" i="0" sz="19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</a:t>
            </a:r>
            <a:r>
              <a:rPr b="1" lang="es-ES" sz="1900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Cómo</a:t>
            </a:r>
            <a:r>
              <a:rPr b="1" i="0" lang="es-ES" sz="19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 se utilizan los medios para compartir información?¿que puede llevar a la manipulación?</a:t>
            </a:r>
            <a:endParaRPr b="0" i="0" sz="19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pic>
        <p:nvPicPr>
          <p:cNvPr id="237" name="Google Shape;23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5144" y="5489642"/>
            <a:ext cx="1106285" cy="1227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7907d38ec5_0_7"/>
          <p:cNvSpPr txBox="1"/>
          <p:nvPr>
            <p:ph type="title"/>
          </p:nvPr>
        </p:nvSpPr>
        <p:spPr>
          <a:xfrm>
            <a:off x="1141413" y="618518"/>
            <a:ext cx="9906000" cy="147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CIBERCRIMEN</a:t>
            </a:r>
            <a:endParaRPr/>
          </a:p>
        </p:txBody>
      </p:sp>
      <p:sp>
        <p:nvSpPr>
          <p:cNvPr id="296" name="Google Shape;296;g7907d38ec5_0_7"/>
          <p:cNvSpPr txBox="1"/>
          <p:nvPr>
            <p:ph idx="1" type="body"/>
          </p:nvPr>
        </p:nvSpPr>
        <p:spPr>
          <a:xfrm>
            <a:off x="1141413" y="1658143"/>
            <a:ext cx="9906000" cy="35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/>
              <a:t>¿Qué es el cibercrimen?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/>
              <a:t>El cibercrimen </a:t>
            </a:r>
            <a:r>
              <a:rPr i="0" lang="es-ES" u="none" strike="noStrike">
                <a:latin typeface="Twentieth Century"/>
                <a:ea typeface="Twentieth Century"/>
                <a:cs typeface="Twentieth Century"/>
                <a:sym typeface="Twentieth Century"/>
              </a:rPr>
              <a:t>es toda aquella acción antijurídica que se realiza en el entorno digital, </a:t>
            </a:r>
            <a:r>
              <a:rPr b="0" i="0" lang="es-ES" u="none" strike="noStrike"/>
              <a:t>los ataques que tienen como objetivo destruir y dañar activos, sistemas de información u otros sistemas de computadoras.</a:t>
            </a:r>
            <a:endParaRPr/>
          </a:p>
        </p:txBody>
      </p:sp>
      <p:pic>
        <p:nvPicPr>
          <p:cNvPr id="297" name="Google Shape;297;g7907d38ec5_0_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5891" y="3901850"/>
            <a:ext cx="4625578" cy="2799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7907d38ec5_0_13"/>
          <p:cNvSpPr txBox="1"/>
          <p:nvPr>
            <p:ph idx="1" type="body"/>
          </p:nvPr>
        </p:nvSpPr>
        <p:spPr>
          <a:xfrm>
            <a:off x="1429544" y="0"/>
            <a:ext cx="93330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rPr lang="es-ES" sz="2400"/>
              <a:t>L</a:t>
            </a:r>
            <a:r>
              <a:rPr b="0" i="0" lang="es-ES" sz="2400" u="none" strike="noStrike"/>
              <a:t>a Organización de Naciones Unidas reconoce los siguientes tipos de delitos informáticos:</a:t>
            </a:r>
            <a:endParaRPr sz="24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i="0" lang="es-ES" sz="2400" u="none" strike="noStrike"/>
              <a:t>Fraudes cometidos mediante manipulación de computadoras</a:t>
            </a:r>
            <a:r>
              <a:rPr b="0" i="0" lang="es-ES" sz="2400" u="none" strike="noStrike"/>
              <a:t>; en este se reúne: la manipulación de datos de entrada (sustraer datos), manipulación de programas (modificar programas del sistema), manipulación de los datos de salida (fijación de un objeto al funcionamiento de sistemas de información) y fraude efectuado por manipulación informática (se sacan pequeñas cantidades de dinero de unas cuentas a otras).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i="0" lang="es-ES" sz="2400" u="none" strike="noStrike"/>
              <a:t>Manipulación de datos de entrada</a:t>
            </a:r>
            <a:r>
              <a:rPr b="0" i="0" lang="es-ES" sz="2400" u="none" strike="noStrike"/>
              <a:t>; como objetivo cuando se altera directamente los datos de una información computarizada.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b="1" i="0" lang="es-ES" sz="2400" u="none" strike="noStrike"/>
              <a:t>Daños o modificaciones de programas o datos computarizados</a:t>
            </a:r>
            <a:r>
              <a:rPr b="0" i="0" lang="es-ES" sz="2400" u="none" strike="noStrike"/>
              <a:t>; entran tres formas de delitos: sabotaje informático  y acceso no autorizado a servicios y sistemas informáticos.</a:t>
            </a:r>
            <a:endParaRPr/>
          </a:p>
          <a:p>
            <a:pPr indent="-180975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50"/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6b4724444b_0_0"/>
          <p:cNvSpPr txBox="1"/>
          <p:nvPr>
            <p:ph type="ctrTitle"/>
          </p:nvPr>
        </p:nvSpPr>
        <p:spPr>
          <a:xfrm>
            <a:off x="1876425" y="1122374"/>
            <a:ext cx="8791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La comunicación como derecho</a:t>
            </a:r>
            <a:endParaRPr/>
          </a:p>
        </p:txBody>
      </p:sp>
      <p:sp>
        <p:nvSpPr>
          <p:cNvPr id="243" name="Google Shape;243;g6b4724444b_0_0"/>
          <p:cNvSpPr txBox="1"/>
          <p:nvPr>
            <p:ph idx="1" type="subTitle"/>
          </p:nvPr>
        </p:nvSpPr>
        <p:spPr>
          <a:xfrm>
            <a:off x="1876425" y="2314734"/>
            <a:ext cx="8791500" cy="29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s-ES">
                <a:solidFill>
                  <a:srgbClr val="FFFFFF"/>
                </a:solidFill>
              </a:rPr>
              <a:t>El artículo referido a la comunicación en la Declaración Universal de los Derechos Humanos, también se incluye en los medios digitales</a:t>
            </a:r>
            <a:endParaRPr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s-ES">
                <a:solidFill>
                  <a:srgbClr val="FFFFFF"/>
                </a:solidFill>
              </a:rPr>
              <a:t>Los medios digitales también son una manera de expresión de opinión, de compartir información y un medio que es “controlado”</a:t>
            </a:r>
            <a:endParaRPr>
              <a:solidFill>
                <a:srgbClr val="FFFFFF"/>
              </a:solidFill>
            </a:endParaRPr>
          </a:p>
          <a:p>
            <a:pPr indent="-3873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Char char="●"/>
            </a:pPr>
            <a:r>
              <a:rPr lang="es-ES">
                <a:solidFill>
                  <a:srgbClr val="FFFFFF"/>
                </a:solidFill>
              </a:rPr>
              <a:t>La protección de Derechos por parte del Estado en los medios digitales, ¿se cumple?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6b4724444b_0_6"/>
          <p:cNvSpPr txBox="1"/>
          <p:nvPr>
            <p:ph type="ctrTitle"/>
          </p:nvPr>
        </p:nvSpPr>
        <p:spPr>
          <a:xfrm>
            <a:off x="1876425" y="1122377"/>
            <a:ext cx="87915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Los conceptos ligados al derecho aplicado a la era digital</a:t>
            </a:r>
            <a:endParaRPr/>
          </a:p>
        </p:txBody>
      </p:sp>
      <p:sp>
        <p:nvSpPr>
          <p:cNvPr id="249" name="Google Shape;249;g6b4724444b_0_6"/>
          <p:cNvSpPr txBox="1"/>
          <p:nvPr>
            <p:ph idx="1" type="subTitle"/>
          </p:nvPr>
        </p:nvSpPr>
        <p:spPr>
          <a:xfrm>
            <a:off x="1876425" y="3408651"/>
            <a:ext cx="8791500" cy="18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ES" sz="2400">
                <a:solidFill>
                  <a:srgbClr val="FFFFFF"/>
                </a:solidFill>
              </a:rPr>
              <a:t>KAWABATA: progresión, universalidad e interdependencia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</a:pPr>
            <a:r>
              <a:rPr lang="es-ES" sz="2400">
                <a:solidFill>
                  <a:srgbClr val="FFFFFF"/>
                </a:solidFill>
              </a:rPr>
              <a:t>SOUSA SANTOS: acción u omisión del Estado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57c6672ed_0_0"/>
          <p:cNvSpPr txBox="1"/>
          <p:nvPr>
            <p:ph type="ctrTitle"/>
          </p:nvPr>
        </p:nvSpPr>
        <p:spPr>
          <a:xfrm>
            <a:off x="2198599" y="2441838"/>
            <a:ext cx="87915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u="sng"/>
              <a:t>Souza Santos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/>
              <a:t>?Es posible darle un contenido emancipatorio, </a:t>
            </a:r>
            <a:r>
              <a:rPr lang="es-ES" sz="3000"/>
              <a:t>contrahegemónico</a:t>
            </a:r>
            <a:r>
              <a:rPr lang="es-ES" sz="3000"/>
              <a:t> a la idea de DD.HH en la actualidad?</a:t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500"/>
              <a:t>Idea de modernidad en crisis </a:t>
            </a:r>
            <a:r>
              <a:rPr lang="es-ES" sz="2500"/>
              <a:t>atravesada</a:t>
            </a:r>
            <a:r>
              <a:rPr lang="es-ES" sz="2500"/>
              <a:t> por 3 tensiones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Tensión</a:t>
            </a:r>
            <a:r>
              <a:rPr lang="es-ES" sz="2500"/>
              <a:t> que se da entre la idea de </a:t>
            </a:r>
            <a:r>
              <a:rPr lang="es-ES" sz="2500"/>
              <a:t>regulación</a:t>
            </a:r>
            <a:r>
              <a:rPr lang="es-ES" sz="2500"/>
              <a:t> social ( a </a:t>
            </a:r>
            <a:r>
              <a:rPr lang="es-ES" sz="2500"/>
              <a:t>través</a:t>
            </a:r>
            <a:r>
              <a:rPr lang="es-ES" sz="2500"/>
              <a:t> del estado) y la </a:t>
            </a:r>
            <a:r>
              <a:rPr lang="es-ES" sz="2500"/>
              <a:t>emancipación</a:t>
            </a:r>
            <a:r>
              <a:rPr lang="es-ES" sz="2500"/>
              <a:t> social (por fuera del estado)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s-ES" sz="2500"/>
              <a:t>Tensión</a:t>
            </a:r>
            <a:r>
              <a:rPr lang="es-ES" sz="2500"/>
              <a:t> que se manifiesta entre los </a:t>
            </a:r>
            <a:r>
              <a:rPr lang="es-ES" sz="2500"/>
              <a:t>ámbitos</a:t>
            </a:r>
            <a:r>
              <a:rPr lang="es-ES" sz="2500"/>
              <a:t> del estado y de la sociedad civil</a:t>
            </a:r>
            <a:endParaRPr sz="25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500"/>
              <a:t>Tensión</a:t>
            </a:r>
            <a:r>
              <a:rPr lang="es-ES" sz="2500"/>
              <a:t> que deriva entre el estado nacional y la </a:t>
            </a:r>
            <a:r>
              <a:rPr lang="es-ES" sz="2500"/>
              <a:t>globalización</a:t>
            </a:r>
            <a:r>
              <a:rPr lang="es-ES" sz="2400"/>
              <a:t> 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"/>
          <p:cNvSpPr txBox="1"/>
          <p:nvPr>
            <p:ph type="title"/>
          </p:nvPr>
        </p:nvSpPr>
        <p:spPr>
          <a:xfrm>
            <a:off x="1141413" y="579724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FORMAS EN LAS QUE EL ESTADO PUEDE VULNERAR NUESTROS DERECHOS A TRAVÉS DE INTERNET</a:t>
            </a:r>
            <a:endParaRPr/>
          </a:p>
        </p:txBody>
      </p:sp>
      <p:sp>
        <p:nvSpPr>
          <p:cNvPr id="260" name="Google Shape;260;p2"/>
          <p:cNvSpPr txBox="1"/>
          <p:nvPr>
            <p:ph idx="1" type="body"/>
          </p:nvPr>
        </p:nvSpPr>
        <p:spPr>
          <a:xfrm>
            <a:off x="1141412" y="2249487"/>
            <a:ext cx="10587846" cy="40016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La  manipulación de los medios de información mediante fake news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La vigilancia masiva a sus ciudadanos mediante internet o cámaras de seguridad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La recopilación de información directa o </a:t>
            </a:r>
            <a:r>
              <a:rPr lang="es-ES"/>
              <a:t>indirectamente</a:t>
            </a:r>
            <a:r>
              <a:rPr lang="es-ES"/>
              <a:t>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La </a:t>
            </a:r>
            <a:r>
              <a:rPr lang="es-ES"/>
              <a:t>pérdida</a:t>
            </a:r>
            <a:r>
              <a:rPr lang="es-ES"/>
              <a:t> de trabajos por la automatización con robots y la falta de respuesta del estado frente a ello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Char char="•"/>
            </a:pPr>
            <a:r>
              <a:rPr lang="es-ES"/>
              <a:t>El cibercrimen y falta de legislación en algunos casos</a:t>
            </a:r>
            <a:endParaRPr/>
          </a:p>
          <a:p>
            <a:pPr indent="-38100" lvl="0" marL="2286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MANIPULACIÓN</a:t>
            </a:r>
            <a:r>
              <a:rPr lang="es-ES"/>
              <a:t> DE LOS MEDIOS – FAKE NEWS</a:t>
            </a:r>
            <a:endParaRPr/>
          </a:p>
        </p:txBody>
      </p:sp>
      <p:pic>
        <p:nvPicPr>
          <p:cNvPr id="266" name="Google Shape;266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9596" y="1966855"/>
            <a:ext cx="4296521" cy="286284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"/>
          <p:cNvSpPr txBox="1"/>
          <p:nvPr/>
        </p:nvSpPr>
        <p:spPr>
          <a:xfrm>
            <a:off x="990170" y="2452332"/>
            <a:ext cx="640080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¿Qué Son? </a:t>
            </a:r>
            <a:b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</a:b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son noticias, historias, artículos, etc. engañosas, creadas para desinformar deliberadamente o engañar al lector.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Normalmente suelen ser noticias de impacto,con potencial de viralidad antes de ser contrastadas, de ese modo logran extenderse de forma rápida, siendo difíciles de detener una vez identificadas.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"/>
          <p:cNvSpPr txBox="1"/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CLASES DE FAKE NEWS</a:t>
            </a:r>
            <a:endParaRPr/>
          </a:p>
        </p:txBody>
      </p:sp>
      <p:sp>
        <p:nvSpPr>
          <p:cNvPr id="273" name="Google Shape;273;p4"/>
          <p:cNvSpPr txBox="1"/>
          <p:nvPr>
            <p:ph idx="1" type="body"/>
          </p:nvPr>
        </p:nvSpPr>
        <p:spPr>
          <a:xfrm>
            <a:off x="592771" y="1889270"/>
            <a:ext cx="10662661" cy="4627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1)Sátira o parodia: No pretende causar daño o engaño. Aunque puede herir </a:t>
            </a:r>
            <a:r>
              <a:rPr lang="es-ES" sz="1500"/>
              <a:t>susceptibilidades</a:t>
            </a:r>
            <a:r>
              <a:rPr lang="es-ES" sz="1500"/>
              <a:t> </a:t>
            </a:r>
            <a:endParaRPr sz="1500"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2)Contenido engañoso: Se trata del uso engañoso de la información para incriminar a alguien o algo.</a:t>
            </a:r>
            <a:endParaRPr sz="1500"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3)Contenido impostor: Es el tipo de información que suplanta fuentes genuinas.</a:t>
            </a:r>
            <a:endParaRPr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4)Contenido fabricado: Contenido nuevo que es predominantemente falso, diseñado especialmente para engañar y perjudicar.</a:t>
            </a:r>
            <a:endParaRPr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5)Conexión falsa: Cuando los titulares,imágenes o leyendas no confirman el contenido.</a:t>
            </a:r>
            <a:endParaRPr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6)Contexto falso: Cuando el contenido genuino se difunde con información de contexto falsa</a:t>
            </a:r>
            <a:endParaRPr/>
          </a:p>
          <a:p>
            <a:pPr indent="-109537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</a:pPr>
            <a:r>
              <a:t/>
            </a:r>
            <a:endParaRPr sz="1500"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75"/>
              <a:buChar char="•"/>
            </a:pPr>
            <a:r>
              <a:rPr lang="es-ES" sz="1500"/>
              <a:t>7)Contenido manipulado: Cuando información o imágenes genuinas se manipulan para engañar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"/>
          <p:cNvSpPr txBox="1"/>
          <p:nvPr>
            <p:ph type="title"/>
          </p:nvPr>
        </p:nvSpPr>
        <p:spPr>
          <a:xfrm>
            <a:off x="1116475" y="286009"/>
            <a:ext cx="9905998" cy="14785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wentieth Century"/>
              <a:buNone/>
            </a:pPr>
            <a:r>
              <a:rPr lang="es-ES"/>
              <a:t>PARODIAS</a:t>
            </a:r>
            <a:br>
              <a:rPr lang="es-ES"/>
            </a:br>
            <a:endParaRPr/>
          </a:p>
        </p:txBody>
      </p:sp>
      <p:pic>
        <p:nvPicPr>
          <p:cNvPr id="279" name="Google Shape;27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9508" y="4978913"/>
            <a:ext cx="3334068" cy="1689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876" y="1437453"/>
            <a:ext cx="3665139" cy="323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3079" y="1437454"/>
            <a:ext cx="2829479" cy="32347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08686" y="1437455"/>
            <a:ext cx="2645980" cy="323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907d38ec5_0_0"/>
          <p:cNvSpPr txBox="1"/>
          <p:nvPr>
            <p:ph type="ctrTitle"/>
          </p:nvPr>
        </p:nvSpPr>
        <p:spPr>
          <a:xfrm>
            <a:off x="1863875" y="332494"/>
            <a:ext cx="8791500" cy="1109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Censura en internet</a:t>
            </a:r>
            <a:endParaRPr/>
          </a:p>
        </p:txBody>
      </p:sp>
      <p:sp>
        <p:nvSpPr>
          <p:cNvPr id="288" name="Google Shape;288;g7907d38ec5_0_0"/>
          <p:cNvSpPr txBox="1"/>
          <p:nvPr>
            <p:ph idx="1" type="subTitle"/>
          </p:nvPr>
        </p:nvSpPr>
        <p:spPr>
          <a:xfrm>
            <a:off x="1575524" y="1798738"/>
            <a:ext cx="87915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ES"/>
              <a:t>La censura se comprende por diversos procedimientos implementados, sea por estados o por grupos no estatales, con la finalidad de controlar o suprimir determinados contenidos en internet. De esta forma se ve afectada la difusión de noticias y opiniones públicas y profesionales.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/>
              <a:t>La censura puede darse por razones políticas, de seguridad nacional y sociales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9" name="Google Shape;289;g7907d38ec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100" y="4458123"/>
            <a:ext cx="3784375" cy="234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g7907d38ec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6914" y="4458125"/>
            <a:ext cx="4233737" cy="234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ircuito">
  <a:themeElements>
    <a:clrScheme name="Circuit">
      <a:dk1>
        <a:srgbClr val="000000"/>
      </a:dk1>
      <a:lt1>
        <a:srgbClr val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2019-11-05T20:04:36Z</dcterms:created>
  <dc:creator>Matias</dc:creator>
</cp:coreProperties>
</file>