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303" r:id="rId2"/>
    <p:sldId id="308" r:id="rId3"/>
    <p:sldId id="311" r:id="rId4"/>
    <p:sldId id="329" r:id="rId5"/>
    <p:sldId id="330" r:id="rId6"/>
    <p:sldId id="331" r:id="rId7"/>
    <p:sldId id="332" r:id="rId8"/>
    <p:sldId id="338" r:id="rId9"/>
    <p:sldId id="337" r:id="rId10"/>
    <p:sldId id="336" r:id="rId11"/>
    <p:sldId id="335" r:id="rId12"/>
    <p:sldId id="334" r:id="rId13"/>
    <p:sldId id="333" r:id="rId14"/>
    <p:sldId id="328" r:id="rId15"/>
    <p:sldId id="339" r:id="rId16"/>
    <p:sldId id="341" r:id="rId17"/>
    <p:sldId id="342" r:id="rId18"/>
    <p:sldId id="343" r:id="rId19"/>
    <p:sldId id="340" r:id="rId20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0"/>
  </p:normalViewPr>
  <p:slideViewPr>
    <p:cSldViewPr showGuides="1">
      <p:cViewPr varScale="1">
        <p:scale>
          <a:sx n="70" d="100"/>
          <a:sy n="70" d="100"/>
        </p:scale>
        <p:origin x="1386" y="84"/>
      </p:cViewPr>
      <p:guideLst>
        <p:guide orient="horz" pos="98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r">
              <a:defRPr sz="1200"/>
            </a:lvl1pPr>
          </a:lstStyle>
          <a:p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1" y="8829966"/>
            <a:ext cx="3037840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r">
              <a:defRPr sz="1200"/>
            </a:lvl1pPr>
          </a:lstStyle>
          <a:p>
            <a:fld id="{7A65AAE4-11A8-40B3-968E-087EDC3892FB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12156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5" tIns="46218" rIns="92435" bIns="46218" rtlCol="0"/>
          <a:lstStyle>
            <a:lvl1pPr algn="r">
              <a:defRPr sz="1200"/>
            </a:lvl1pPr>
          </a:lstStyle>
          <a:p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5" tIns="46218" rIns="92435" bIns="46218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35" tIns="46218" rIns="92435" bIns="4621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1" y="8829966"/>
            <a:ext cx="3037840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2435" tIns="46218" rIns="92435" bIns="46218" rtlCol="0" anchor="b"/>
          <a:lstStyle>
            <a:lvl1pPr algn="r">
              <a:defRPr sz="1200"/>
            </a:lvl1pPr>
          </a:lstStyle>
          <a:p>
            <a:fld id="{097E4E82-311C-4170-8986-7924BAEF93A8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217042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2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40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11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96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12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96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13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96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14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940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15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940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16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940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17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940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18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940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19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94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3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9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4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96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5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9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6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9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7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96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8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96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9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96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E4E82-311C-4170-8986-7924BAEF93A8}" type="slidenum">
              <a:rPr lang="es-MX" smtClean="0"/>
              <a:pPr/>
              <a:t>10</a:t>
            </a:fld>
            <a:endParaRPr lang="es-MX"/>
          </a:p>
        </p:txBody>
      </p:sp>
      <p:sp>
        <p:nvSpPr>
          <p:cNvPr id="6" name="5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79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359F-8A3C-4EA8-95A6-DDB23D948A22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96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609D-75EB-4D47-8AE3-FAB9F065478F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716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0641-0553-44A8-87BC-1686C23AB916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47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E4D8-DE6B-4860-849E-D4F48089EFD2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8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E3E6B-FE9B-4B2A-A776-ACC304FC92B2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1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3519-E0CA-42F9-A7E3-1EE51D1EB3A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84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6DC1F-877D-4A9A-9069-E3A5C019F970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99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724E-8C34-41DD-AE7E-D56BFE4B46A2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A67B9-4101-4374-9E46-7B3E665C08A8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6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1EB54-F7B9-4124-A59C-AFF0615B5945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4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AA58F-AFBA-49CC-95D8-7182CCA127BA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26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32FC4-BE4D-423C-8CFA-1262BC311687}" type="datetime1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06/05/2021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EE958-8FE4-4998-9A65-BFA24E0D9161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7 Imagen" descr="banner pp.jp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-27384"/>
            <a:ext cx="9144000" cy="5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0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0"/>
            <a:ext cx="7416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613811" y="1256722"/>
            <a:ext cx="8303121" cy="5314845"/>
            <a:chOff x="604999" y="-88635"/>
            <a:chExt cx="13312477" cy="8998349"/>
          </a:xfrm>
        </p:grpSpPr>
        <p:sp>
          <p:nvSpPr>
            <p:cNvPr id="98" name="Rectángulo 29"/>
            <p:cNvSpPr/>
            <p:nvPr/>
          </p:nvSpPr>
          <p:spPr>
            <a:xfrm>
              <a:off x="3026859" y="1752339"/>
              <a:ext cx="2012852" cy="1039783"/>
            </a:xfrm>
            <a:prstGeom prst="rect">
              <a:avLst/>
            </a:prstGeom>
            <a:noFill/>
          </p:spPr>
          <p:txBody>
            <a:bodyPr wrap="square" lIns="216747" tIns="108373" rIns="216747" bIns="108373">
              <a:spAutoFit/>
            </a:bodyPr>
            <a:lstStyle/>
            <a:p>
              <a:pPr algn="ctr"/>
              <a:r>
                <a:rPr lang="es-ES" sz="2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TECNO</a:t>
              </a:r>
            </a:p>
          </p:txBody>
        </p:sp>
        <p:sp>
          <p:nvSpPr>
            <p:cNvPr id="99" name="CuadroTexto 3"/>
            <p:cNvSpPr txBox="1"/>
            <p:nvPr/>
          </p:nvSpPr>
          <p:spPr>
            <a:xfrm>
              <a:off x="2407264" y="-88635"/>
              <a:ext cx="8751516" cy="1154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u="sng" dirty="0"/>
                <a:t>SISTEMA </a:t>
              </a:r>
              <a:r>
                <a:rPr lang="es-AR" sz="3200" u="sng" dirty="0" smtClean="0"/>
                <a:t>ECONÓMICO</a:t>
              </a:r>
              <a:endParaRPr lang="es-AR" sz="3200" u="sng" dirty="0"/>
            </a:p>
          </p:txBody>
        </p:sp>
        <p:sp>
          <p:nvSpPr>
            <p:cNvPr id="100" name="Rectángulo 13"/>
            <p:cNvSpPr/>
            <p:nvPr/>
          </p:nvSpPr>
          <p:spPr>
            <a:xfrm>
              <a:off x="5082094" y="2626302"/>
              <a:ext cx="1837968" cy="77115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CAPITAL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5"/>
            <p:cNvSpPr/>
            <p:nvPr/>
          </p:nvSpPr>
          <p:spPr>
            <a:xfrm>
              <a:off x="4663309" y="3869292"/>
              <a:ext cx="2280173" cy="67971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UNIDADES</a:t>
              </a:r>
            </a:p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PRODUCTIVAS</a:t>
              </a:r>
            </a:p>
          </p:txBody>
        </p:sp>
        <p:sp>
          <p:nvSpPr>
            <p:cNvPr id="102" name="Rectángulo 16"/>
            <p:cNvSpPr/>
            <p:nvPr/>
          </p:nvSpPr>
          <p:spPr>
            <a:xfrm>
              <a:off x="5048871" y="4870003"/>
              <a:ext cx="1871192" cy="87312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1º 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EXTRACTIVO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ángulo 17"/>
            <p:cNvSpPr/>
            <p:nvPr/>
          </p:nvSpPr>
          <p:spPr>
            <a:xfrm>
              <a:off x="5050825" y="5743130"/>
              <a:ext cx="1869238" cy="9471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2º </a:t>
              </a:r>
              <a:endParaRPr lang="es-AR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INDUSTRIA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ángulo 18"/>
            <p:cNvSpPr/>
            <p:nvPr/>
          </p:nvSpPr>
          <p:spPr>
            <a:xfrm>
              <a:off x="5048871" y="6690227"/>
              <a:ext cx="1871192" cy="77253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3º SERVICIOS</a:t>
              </a:r>
            </a:p>
          </p:txBody>
        </p:sp>
        <p:sp>
          <p:nvSpPr>
            <p:cNvPr id="105" name="Rectángulo redondeado 23"/>
            <p:cNvSpPr/>
            <p:nvPr/>
          </p:nvSpPr>
          <p:spPr>
            <a:xfrm>
              <a:off x="681924" y="2684593"/>
              <a:ext cx="2188191" cy="40094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AR" sz="1200" b="1" dirty="0">
                  <a:solidFill>
                    <a:schemeClr val="tx1"/>
                  </a:solidFill>
                </a:rPr>
                <a:t>REMUNERACIÓN DEL TRABAJO</a:t>
              </a: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Salarios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Sueldos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Honorarios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>
                  <a:solidFill>
                    <a:schemeClr val="tx1"/>
                  </a:solidFill>
                </a:rPr>
                <a:t>INGRESOS DE LA PROPIEDAD</a:t>
              </a: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Renta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Alquileres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Intereses</a:t>
              </a:r>
              <a:endParaRPr lang="es-A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ángulo redondeado 27"/>
            <p:cNvSpPr/>
            <p:nvPr/>
          </p:nvSpPr>
          <p:spPr>
            <a:xfrm>
              <a:off x="8753180" y="4511953"/>
              <a:ext cx="1915923" cy="337685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r>
                <a:rPr lang="es-AR" sz="1400" b="1" dirty="0">
                  <a:solidFill>
                    <a:schemeClr val="tx1"/>
                  </a:solidFill>
                </a:rPr>
                <a:t>BIENES Y </a:t>
              </a:r>
              <a:r>
                <a:rPr lang="es-AR" sz="1400" b="1" dirty="0" smtClean="0">
                  <a:solidFill>
                    <a:schemeClr val="tx1"/>
                  </a:solidFill>
                </a:rPr>
                <a:t>SERVICIOS</a:t>
              </a:r>
            </a:p>
            <a:p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Trigo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Hierro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Harina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Acero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Educación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Transporte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Electricidad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</a:t>
              </a:r>
              <a:r>
                <a:rPr lang="es-AR" sz="1400" b="1" dirty="0" err="1" smtClean="0">
                  <a:solidFill>
                    <a:schemeClr val="tx1"/>
                  </a:solidFill>
                </a:rPr>
                <a:t>Etc</a:t>
              </a:r>
              <a:endParaRPr lang="es-A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ángulo 30"/>
            <p:cNvSpPr/>
            <p:nvPr/>
          </p:nvSpPr>
          <p:spPr>
            <a:xfrm>
              <a:off x="6889287" y="1899122"/>
              <a:ext cx="1459885" cy="789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2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LOGÍA</a:t>
              </a:r>
              <a:endParaRPr lang="es-ES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8" name="Rectángulo 35"/>
            <p:cNvSpPr/>
            <p:nvPr/>
          </p:nvSpPr>
          <p:spPr>
            <a:xfrm>
              <a:off x="12302571" y="1620810"/>
              <a:ext cx="1614905" cy="1857478"/>
            </a:xfrm>
            <a:prstGeom prst="rect">
              <a:avLst/>
            </a:prstGeom>
            <a:noFill/>
          </p:spPr>
          <p:txBody>
            <a:bodyPr wrap="square" lIns="36000" tIns="36000" rIns="36000" bIns="36000" anchor="t">
              <a:normAutofit/>
            </a:bodyPr>
            <a:lstStyle/>
            <a:p>
              <a:pPr algn="ctr"/>
              <a:endParaRPr lang="es-E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9" name="Rectángulo 36"/>
            <p:cNvSpPr/>
            <p:nvPr/>
          </p:nvSpPr>
          <p:spPr>
            <a:xfrm>
              <a:off x="5082096" y="1956864"/>
              <a:ext cx="1837968" cy="68397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FACTOR</a:t>
              </a:r>
            </a:p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HUMANO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37"/>
            <p:cNvSpPr/>
            <p:nvPr/>
          </p:nvSpPr>
          <p:spPr>
            <a:xfrm>
              <a:off x="5082096" y="1247207"/>
              <a:ext cx="1837968" cy="6983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RECURSOS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NATURALES</a:t>
              </a:r>
              <a:endParaRPr lang="es-AR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ipse 38"/>
            <p:cNvSpPr/>
            <p:nvPr/>
          </p:nvSpPr>
          <p:spPr>
            <a:xfrm>
              <a:off x="4982916" y="7564382"/>
              <a:ext cx="1742340" cy="13186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MERCADO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Conector angular 40"/>
            <p:cNvCxnSpPr/>
            <p:nvPr/>
          </p:nvCxnSpPr>
          <p:spPr>
            <a:xfrm rot="5400000">
              <a:off x="5364040" y="3673790"/>
              <a:ext cx="391007" cy="2"/>
            </a:xfrm>
            <a:prstGeom prst="bentConnector3">
              <a:avLst>
                <a:gd name="adj1" fmla="val 73986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angular 41"/>
            <p:cNvCxnSpPr/>
            <p:nvPr/>
          </p:nvCxnSpPr>
          <p:spPr>
            <a:xfrm rot="16200000" flipH="1">
              <a:off x="5432290" y="4887425"/>
              <a:ext cx="254515" cy="3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curvado 52"/>
            <p:cNvCxnSpPr>
              <a:stCxn id="125" idx="3"/>
              <a:endCxn id="111" idx="2"/>
            </p:cNvCxnSpPr>
            <p:nvPr/>
          </p:nvCxnSpPr>
          <p:spPr>
            <a:xfrm>
              <a:off x="2881489" y="7772248"/>
              <a:ext cx="2101427" cy="45144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curvado 53"/>
            <p:cNvCxnSpPr/>
            <p:nvPr/>
          </p:nvCxnSpPr>
          <p:spPr>
            <a:xfrm rot="5400000">
              <a:off x="8170007" y="6479552"/>
              <a:ext cx="361465" cy="3230200"/>
            </a:xfrm>
            <a:prstGeom prst="curved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ángulo 56"/>
            <p:cNvSpPr/>
            <p:nvPr/>
          </p:nvSpPr>
          <p:spPr>
            <a:xfrm>
              <a:off x="4663307" y="1247207"/>
              <a:ext cx="418788" cy="2150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92500" lnSpcReduction="10000"/>
            </a:bodyPr>
            <a:lstStyle/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F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A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C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sz="11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7" name="Rectángulo 60"/>
            <p:cNvSpPr/>
            <p:nvPr/>
          </p:nvSpPr>
          <p:spPr>
            <a:xfrm>
              <a:off x="4663307" y="4777408"/>
              <a:ext cx="376401" cy="27244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85000" lnSpcReduction="20000"/>
            </a:bodyPr>
            <a:lstStyle/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SEC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8" name="Rectángulo 71"/>
            <p:cNvSpPr/>
            <p:nvPr/>
          </p:nvSpPr>
          <p:spPr>
            <a:xfrm>
              <a:off x="7793834" y="8315927"/>
              <a:ext cx="207223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OFERTA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 PRODUCTO</a:t>
              </a:r>
              <a:endPara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Rectángulo 73"/>
            <p:cNvSpPr/>
            <p:nvPr/>
          </p:nvSpPr>
          <p:spPr>
            <a:xfrm>
              <a:off x="604999" y="8241282"/>
              <a:ext cx="4477096" cy="6684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INGRESO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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DEMANDA</a:t>
              </a:r>
              <a:endPara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23" name="Conector recto de flecha 91"/>
            <p:cNvCxnSpPr/>
            <p:nvPr/>
          </p:nvCxnSpPr>
          <p:spPr>
            <a:xfrm flipH="1">
              <a:off x="2811025" y="6417768"/>
              <a:ext cx="18069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92"/>
            <p:cNvCxnSpPr/>
            <p:nvPr/>
          </p:nvCxnSpPr>
          <p:spPr>
            <a:xfrm flipV="1">
              <a:off x="6920065" y="6392063"/>
              <a:ext cx="1747540" cy="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ángulo redondeado 97"/>
            <p:cNvSpPr/>
            <p:nvPr/>
          </p:nvSpPr>
          <p:spPr>
            <a:xfrm>
              <a:off x="907705" y="7269110"/>
              <a:ext cx="1973784" cy="100627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r>
                <a:rPr lang="es-AR" sz="1400" b="1" dirty="0" smtClean="0">
                  <a:solidFill>
                    <a:schemeClr val="tx1"/>
                  </a:solidFill>
                </a:rPr>
                <a:t>ESTADO</a:t>
              </a:r>
            </a:p>
            <a:p>
              <a:pPr marL="285750" indent="-285750">
                <a:buFontTx/>
                <a:buChar char="-"/>
              </a:pPr>
              <a:r>
                <a:rPr lang="es-AR" sz="1400" b="1" dirty="0" smtClean="0">
                  <a:solidFill>
                    <a:schemeClr val="tx1"/>
                  </a:solidFill>
                </a:rPr>
                <a:t>Impuestos</a:t>
              </a:r>
            </a:p>
            <a:p>
              <a:pPr marL="285750" indent="-285750">
                <a:buFontTx/>
                <a:buChar char="-"/>
              </a:pPr>
              <a:r>
                <a:rPr lang="es-AR" sz="1400" b="1" dirty="0">
                  <a:solidFill>
                    <a:schemeClr val="tx1"/>
                  </a:solidFill>
                </a:rPr>
                <a:t>A</a:t>
              </a:r>
              <a:r>
                <a:rPr lang="es-AR" sz="1400" b="1" dirty="0" smtClean="0">
                  <a:solidFill>
                    <a:schemeClr val="tx1"/>
                  </a:solidFill>
                </a:rPr>
                <a:t>signaciones</a:t>
              </a:r>
              <a:endParaRPr lang="es-A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Conector curvado 99"/>
            <p:cNvCxnSpPr/>
            <p:nvPr/>
          </p:nvCxnSpPr>
          <p:spPr>
            <a:xfrm rot="16200000" flipH="1">
              <a:off x="589058" y="6934268"/>
              <a:ext cx="578887" cy="90804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ángulo 1"/>
            <p:cNvSpPr/>
            <p:nvPr/>
          </p:nvSpPr>
          <p:spPr>
            <a:xfrm rot="349114">
              <a:off x="11458803" y="1236283"/>
              <a:ext cx="317191" cy="10330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sz="2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5" name="Rectángulo 43"/>
            <p:cNvSpPr/>
            <p:nvPr/>
          </p:nvSpPr>
          <p:spPr>
            <a:xfrm>
              <a:off x="9169562" y="1711230"/>
              <a:ext cx="317189" cy="729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b="1" i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3" name="3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589358" y="1587156"/>
            <a:ext cx="8375129" cy="4938187"/>
            <a:chOff x="604999" y="-88635"/>
            <a:chExt cx="13312477" cy="8998349"/>
          </a:xfrm>
        </p:grpSpPr>
        <p:sp>
          <p:nvSpPr>
            <p:cNvPr id="98" name="Rectángulo 29"/>
            <p:cNvSpPr/>
            <p:nvPr/>
          </p:nvSpPr>
          <p:spPr>
            <a:xfrm>
              <a:off x="3026859" y="1752339"/>
              <a:ext cx="2012852" cy="1039783"/>
            </a:xfrm>
            <a:prstGeom prst="rect">
              <a:avLst/>
            </a:prstGeom>
            <a:noFill/>
          </p:spPr>
          <p:txBody>
            <a:bodyPr wrap="square" lIns="216747" tIns="108373" rIns="216747" bIns="108373">
              <a:spAutoFit/>
            </a:bodyPr>
            <a:lstStyle/>
            <a:p>
              <a:pPr algn="ctr"/>
              <a:r>
                <a:rPr lang="es-ES" sz="2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TECNO</a:t>
              </a:r>
            </a:p>
          </p:txBody>
        </p:sp>
        <p:sp>
          <p:nvSpPr>
            <p:cNvPr id="99" name="CuadroTexto 3"/>
            <p:cNvSpPr txBox="1"/>
            <p:nvPr/>
          </p:nvSpPr>
          <p:spPr>
            <a:xfrm>
              <a:off x="2407264" y="-88635"/>
              <a:ext cx="8751516" cy="1154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u="sng" dirty="0"/>
                <a:t>SISTEMA </a:t>
              </a:r>
              <a:r>
                <a:rPr lang="es-AR" sz="3200" u="sng" dirty="0" smtClean="0"/>
                <a:t>ECONÓMICO</a:t>
              </a:r>
              <a:endParaRPr lang="es-AR" sz="3200" u="sng" dirty="0"/>
            </a:p>
          </p:txBody>
        </p:sp>
        <p:sp>
          <p:nvSpPr>
            <p:cNvPr id="100" name="Rectángulo 13"/>
            <p:cNvSpPr/>
            <p:nvPr/>
          </p:nvSpPr>
          <p:spPr>
            <a:xfrm>
              <a:off x="5082094" y="2626302"/>
              <a:ext cx="1837968" cy="77115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CAPITAL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5"/>
            <p:cNvSpPr/>
            <p:nvPr/>
          </p:nvSpPr>
          <p:spPr>
            <a:xfrm>
              <a:off x="4663309" y="3869292"/>
              <a:ext cx="2280173" cy="67971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UNIDADES</a:t>
              </a:r>
            </a:p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PRODUCTIVAS</a:t>
              </a:r>
            </a:p>
          </p:txBody>
        </p:sp>
        <p:sp>
          <p:nvSpPr>
            <p:cNvPr id="102" name="Rectángulo 16"/>
            <p:cNvSpPr/>
            <p:nvPr/>
          </p:nvSpPr>
          <p:spPr>
            <a:xfrm>
              <a:off x="5048871" y="4870003"/>
              <a:ext cx="1871192" cy="87312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1º 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EXTRACTIVO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ángulo 17"/>
            <p:cNvSpPr/>
            <p:nvPr/>
          </p:nvSpPr>
          <p:spPr>
            <a:xfrm>
              <a:off x="5050825" y="5743130"/>
              <a:ext cx="1869238" cy="9471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2º </a:t>
              </a:r>
              <a:endParaRPr lang="es-AR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INDUSTRIA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ángulo 18"/>
            <p:cNvSpPr/>
            <p:nvPr/>
          </p:nvSpPr>
          <p:spPr>
            <a:xfrm>
              <a:off x="5048871" y="6690227"/>
              <a:ext cx="1871192" cy="77253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3º SERVICIOS</a:t>
              </a:r>
            </a:p>
          </p:txBody>
        </p:sp>
        <p:sp>
          <p:nvSpPr>
            <p:cNvPr id="105" name="Rectángulo redondeado 23"/>
            <p:cNvSpPr/>
            <p:nvPr/>
          </p:nvSpPr>
          <p:spPr>
            <a:xfrm>
              <a:off x="681924" y="2684593"/>
              <a:ext cx="2188191" cy="40094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AR" sz="1200" b="1" dirty="0">
                  <a:solidFill>
                    <a:schemeClr val="tx1"/>
                  </a:solidFill>
                </a:rPr>
                <a:t>REMUNERACIÓN DEL TRABAJO</a:t>
              </a: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Salarios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Sueldos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Honorarios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>
                  <a:solidFill>
                    <a:schemeClr val="tx1"/>
                  </a:solidFill>
                </a:rPr>
                <a:t>INGRESOS DE LA PROPIEDAD</a:t>
              </a: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Renta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Alquileres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Intereses</a:t>
              </a:r>
              <a:endParaRPr lang="es-A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ángulo redondeado 27"/>
            <p:cNvSpPr/>
            <p:nvPr/>
          </p:nvSpPr>
          <p:spPr>
            <a:xfrm>
              <a:off x="8753180" y="4511953"/>
              <a:ext cx="1915923" cy="337685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r>
                <a:rPr lang="es-AR" sz="1400" b="1" dirty="0">
                  <a:solidFill>
                    <a:schemeClr val="tx1"/>
                  </a:solidFill>
                </a:rPr>
                <a:t>BIENES Y </a:t>
              </a:r>
              <a:r>
                <a:rPr lang="es-AR" sz="1400" b="1" dirty="0" smtClean="0">
                  <a:solidFill>
                    <a:schemeClr val="tx1"/>
                  </a:solidFill>
                </a:rPr>
                <a:t>SERVICIOS</a:t>
              </a:r>
            </a:p>
            <a:p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Trigo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Hierro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Harina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Acero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Educación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Transporte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Electricidad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</a:t>
              </a:r>
              <a:r>
                <a:rPr lang="es-AR" sz="1400" b="1" dirty="0" err="1" smtClean="0">
                  <a:solidFill>
                    <a:schemeClr val="tx1"/>
                  </a:solidFill>
                </a:rPr>
                <a:t>Etc</a:t>
              </a:r>
              <a:endParaRPr lang="es-A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ángulo 30"/>
            <p:cNvSpPr/>
            <p:nvPr/>
          </p:nvSpPr>
          <p:spPr>
            <a:xfrm>
              <a:off x="6889287" y="1899122"/>
              <a:ext cx="1459885" cy="789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2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LOGÍA</a:t>
              </a:r>
              <a:endParaRPr lang="es-ES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8" name="Rectángulo 35"/>
            <p:cNvSpPr/>
            <p:nvPr/>
          </p:nvSpPr>
          <p:spPr>
            <a:xfrm>
              <a:off x="12302571" y="1620810"/>
              <a:ext cx="1614905" cy="1857478"/>
            </a:xfrm>
            <a:prstGeom prst="rect">
              <a:avLst/>
            </a:prstGeom>
            <a:noFill/>
          </p:spPr>
          <p:txBody>
            <a:bodyPr wrap="square" lIns="36000" tIns="36000" rIns="36000" bIns="36000" anchor="t">
              <a:normAutofit/>
            </a:bodyPr>
            <a:lstStyle/>
            <a:p>
              <a:pPr algn="ctr"/>
              <a:endParaRPr lang="es-E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9" name="Rectángulo 36"/>
            <p:cNvSpPr/>
            <p:nvPr/>
          </p:nvSpPr>
          <p:spPr>
            <a:xfrm>
              <a:off x="5082096" y="1956864"/>
              <a:ext cx="1837968" cy="68397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FACTOR</a:t>
              </a:r>
            </a:p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HUMANO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37"/>
            <p:cNvSpPr/>
            <p:nvPr/>
          </p:nvSpPr>
          <p:spPr>
            <a:xfrm>
              <a:off x="5082096" y="1247207"/>
              <a:ext cx="1837968" cy="6983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RECURSOS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NATURALES</a:t>
              </a:r>
              <a:endParaRPr lang="es-AR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ipse 38"/>
            <p:cNvSpPr/>
            <p:nvPr/>
          </p:nvSpPr>
          <p:spPr>
            <a:xfrm>
              <a:off x="4982916" y="7564382"/>
              <a:ext cx="1742340" cy="13186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MERCADO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Conector angular 40"/>
            <p:cNvCxnSpPr/>
            <p:nvPr/>
          </p:nvCxnSpPr>
          <p:spPr>
            <a:xfrm rot="5400000">
              <a:off x="5364040" y="3673790"/>
              <a:ext cx="391007" cy="2"/>
            </a:xfrm>
            <a:prstGeom prst="bentConnector3">
              <a:avLst>
                <a:gd name="adj1" fmla="val 73986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angular 41"/>
            <p:cNvCxnSpPr/>
            <p:nvPr/>
          </p:nvCxnSpPr>
          <p:spPr>
            <a:xfrm rot="16200000" flipH="1">
              <a:off x="5432290" y="4887425"/>
              <a:ext cx="254515" cy="3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curvado 52"/>
            <p:cNvCxnSpPr>
              <a:stCxn id="125" idx="3"/>
              <a:endCxn id="111" idx="2"/>
            </p:cNvCxnSpPr>
            <p:nvPr/>
          </p:nvCxnSpPr>
          <p:spPr>
            <a:xfrm>
              <a:off x="2881489" y="7772248"/>
              <a:ext cx="2101427" cy="45144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curvado 53"/>
            <p:cNvCxnSpPr/>
            <p:nvPr/>
          </p:nvCxnSpPr>
          <p:spPr>
            <a:xfrm rot="5400000">
              <a:off x="8170007" y="6479552"/>
              <a:ext cx="361465" cy="3230200"/>
            </a:xfrm>
            <a:prstGeom prst="curved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ángulo 56"/>
            <p:cNvSpPr/>
            <p:nvPr/>
          </p:nvSpPr>
          <p:spPr>
            <a:xfrm>
              <a:off x="4663307" y="1247207"/>
              <a:ext cx="418788" cy="2150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92500" lnSpcReduction="10000"/>
            </a:bodyPr>
            <a:lstStyle/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F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A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C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sz="11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7" name="Rectángulo 60"/>
            <p:cNvSpPr/>
            <p:nvPr/>
          </p:nvSpPr>
          <p:spPr>
            <a:xfrm>
              <a:off x="4663307" y="4777408"/>
              <a:ext cx="376401" cy="27244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77500" lnSpcReduction="20000"/>
            </a:bodyPr>
            <a:lstStyle/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SEC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8" name="Rectángulo 71"/>
            <p:cNvSpPr/>
            <p:nvPr/>
          </p:nvSpPr>
          <p:spPr>
            <a:xfrm>
              <a:off x="7793834" y="8315927"/>
              <a:ext cx="207223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OFERTA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 PRODUCTO</a:t>
              </a:r>
              <a:endPara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Rectángulo 73"/>
            <p:cNvSpPr/>
            <p:nvPr/>
          </p:nvSpPr>
          <p:spPr>
            <a:xfrm>
              <a:off x="604999" y="8241282"/>
              <a:ext cx="4477096" cy="6684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INGRESO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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DEMANDA</a:t>
              </a:r>
              <a:endPara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0" name="Llamada de nube 74"/>
            <p:cNvSpPr/>
            <p:nvPr/>
          </p:nvSpPr>
          <p:spPr>
            <a:xfrm>
              <a:off x="923897" y="329510"/>
              <a:ext cx="1799868" cy="1872984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s-AR" sz="1100" dirty="0" smtClean="0"/>
                <a:t>¿Cómo producir?</a:t>
              </a:r>
              <a:endParaRPr lang="es-AR" sz="1100" dirty="0"/>
            </a:p>
          </p:txBody>
        </p:sp>
        <p:sp>
          <p:nvSpPr>
            <p:cNvPr id="121" name="Llamada de nube 76"/>
            <p:cNvSpPr/>
            <p:nvPr/>
          </p:nvSpPr>
          <p:spPr>
            <a:xfrm>
              <a:off x="2980670" y="3766487"/>
              <a:ext cx="1637323" cy="2114662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s-AR" sz="1200" dirty="0" smtClean="0"/>
                <a:t>¿Para quién producir?</a:t>
              </a:r>
              <a:endParaRPr lang="es-AR" sz="1200" dirty="0"/>
            </a:p>
          </p:txBody>
        </p:sp>
        <p:sp>
          <p:nvSpPr>
            <p:cNvPr id="122" name="Llamada de nube 77"/>
            <p:cNvSpPr/>
            <p:nvPr/>
          </p:nvSpPr>
          <p:spPr>
            <a:xfrm>
              <a:off x="6987539" y="4777408"/>
              <a:ext cx="1708434" cy="110374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62500" lnSpcReduction="20000"/>
            </a:bodyPr>
            <a:lstStyle/>
            <a:p>
              <a:pPr algn="ctr"/>
              <a:r>
                <a:rPr lang="es-AR" dirty="0" smtClean="0"/>
                <a:t>¿Qué producir?</a:t>
              </a:r>
              <a:endParaRPr lang="es-AR" dirty="0"/>
            </a:p>
          </p:txBody>
        </p:sp>
        <p:cxnSp>
          <p:nvCxnSpPr>
            <p:cNvPr id="123" name="Conector recto de flecha 91"/>
            <p:cNvCxnSpPr/>
            <p:nvPr/>
          </p:nvCxnSpPr>
          <p:spPr>
            <a:xfrm flipH="1">
              <a:off x="2811025" y="6417768"/>
              <a:ext cx="18069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92"/>
            <p:cNvCxnSpPr/>
            <p:nvPr/>
          </p:nvCxnSpPr>
          <p:spPr>
            <a:xfrm flipV="1">
              <a:off x="6920065" y="6392063"/>
              <a:ext cx="1747540" cy="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ángulo redondeado 97"/>
            <p:cNvSpPr/>
            <p:nvPr/>
          </p:nvSpPr>
          <p:spPr>
            <a:xfrm>
              <a:off x="907705" y="7269110"/>
              <a:ext cx="1973784" cy="100627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r>
                <a:rPr lang="es-AR" sz="1400" b="1" dirty="0" smtClean="0">
                  <a:solidFill>
                    <a:schemeClr val="tx1"/>
                  </a:solidFill>
                </a:rPr>
                <a:t>ESTADO</a:t>
              </a:r>
            </a:p>
            <a:p>
              <a:pPr marL="285750" indent="-285750">
                <a:buFontTx/>
                <a:buChar char="-"/>
              </a:pPr>
              <a:r>
                <a:rPr lang="es-AR" sz="1400" b="1" dirty="0" smtClean="0">
                  <a:solidFill>
                    <a:schemeClr val="tx1"/>
                  </a:solidFill>
                </a:rPr>
                <a:t>Impuestos</a:t>
              </a:r>
            </a:p>
            <a:p>
              <a:pPr marL="285750" indent="-285750">
                <a:buFontTx/>
                <a:buChar char="-"/>
              </a:pPr>
              <a:r>
                <a:rPr lang="es-AR" sz="1400" b="1" dirty="0">
                  <a:solidFill>
                    <a:schemeClr val="tx1"/>
                  </a:solidFill>
                </a:rPr>
                <a:t>A</a:t>
              </a:r>
              <a:r>
                <a:rPr lang="es-AR" sz="1400" b="1" dirty="0" smtClean="0">
                  <a:solidFill>
                    <a:schemeClr val="tx1"/>
                  </a:solidFill>
                </a:rPr>
                <a:t>signaciones</a:t>
              </a:r>
              <a:endParaRPr lang="es-A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Conector curvado 99"/>
            <p:cNvCxnSpPr/>
            <p:nvPr/>
          </p:nvCxnSpPr>
          <p:spPr>
            <a:xfrm rot="16200000" flipH="1">
              <a:off x="589058" y="6934268"/>
              <a:ext cx="578887" cy="90804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ángulo 1"/>
            <p:cNvSpPr/>
            <p:nvPr/>
          </p:nvSpPr>
          <p:spPr>
            <a:xfrm rot="349114">
              <a:off x="11458803" y="1236283"/>
              <a:ext cx="317191" cy="10330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sz="2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5" name="Rectángulo 43"/>
            <p:cNvSpPr/>
            <p:nvPr/>
          </p:nvSpPr>
          <p:spPr>
            <a:xfrm>
              <a:off x="9169562" y="1711230"/>
              <a:ext cx="317189" cy="729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b="1" i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6" name="3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634160" y="1573624"/>
            <a:ext cx="8258320" cy="5095736"/>
            <a:chOff x="604999" y="-88635"/>
            <a:chExt cx="13794332" cy="8998349"/>
          </a:xfrm>
        </p:grpSpPr>
        <p:pic>
          <p:nvPicPr>
            <p:cNvPr id="97" name="Imagen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0716" y="1297447"/>
              <a:ext cx="2578615" cy="2578616"/>
            </a:xfrm>
            <a:prstGeom prst="rect">
              <a:avLst/>
            </a:prstGeom>
            <a:effectLst>
              <a:glow rad="127000">
                <a:schemeClr val="accent1">
                  <a:alpha val="0"/>
                </a:schemeClr>
              </a:glow>
            </a:effectLst>
          </p:spPr>
        </p:pic>
        <p:sp>
          <p:nvSpPr>
            <p:cNvPr id="98" name="Rectángulo 29"/>
            <p:cNvSpPr/>
            <p:nvPr/>
          </p:nvSpPr>
          <p:spPr>
            <a:xfrm>
              <a:off x="3026859" y="1752339"/>
              <a:ext cx="2012852" cy="1039783"/>
            </a:xfrm>
            <a:prstGeom prst="rect">
              <a:avLst/>
            </a:prstGeom>
            <a:noFill/>
          </p:spPr>
          <p:txBody>
            <a:bodyPr wrap="square" lIns="216747" tIns="108373" rIns="216747" bIns="108373">
              <a:spAutoFit/>
            </a:bodyPr>
            <a:lstStyle/>
            <a:p>
              <a:pPr algn="ctr"/>
              <a:r>
                <a:rPr lang="es-ES" sz="2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TECNO</a:t>
              </a:r>
            </a:p>
          </p:txBody>
        </p:sp>
        <p:sp>
          <p:nvSpPr>
            <p:cNvPr id="99" name="CuadroTexto 3"/>
            <p:cNvSpPr txBox="1"/>
            <p:nvPr/>
          </p:nvSpPr>
          <p:spPr>
            <a:xfrm>
              <a:off x="2407264" y="-88635"/>
              <a:ext cx="8751516" cy="1154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u="sng" dirty="0"/>
                <a:t>SISTEMA </a:t>
              </a:r>
              <a:r>
                <a:rPr lang="es-AR" sz="3200" u="sng" dirty="0" smtClean="0"/>
                <a:t>ECONÓMICO</a:t>
              </a:r>
              <a:endParaRPr lang="es-AR" sz="3200" u="sng" dirty="0"/>
            </a:p>
          </p:txBody>
        </p:sp>
        <p:sp>
          <p:nvSpPr>
            <p:cNvPr id="100" name="Rectángulo 13"/>
            <p:cNvSpPr/>
            <p:nvPr/>
          </p:nvSpPr>
          <p:spPr>
            <a:xfrm>
              <a:off x="5082094" y="2626302"/>
              <a:ext cx="1837968" cy="77115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CAPITAL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5"/>
            <p:cNvSpPr/>
            <p:nvPr/>
          </p:nvSpPr>
          <p:spPr>
            <a:xfrm>
              <a:off x="4663309" y="3869292"/>
              <a:ext cx="2280173" cy="67971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UNIDADES</a:t>
              </a:r>
            </a:p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PRODUCTIVAS</a:t>
              </a:r>
            </a:p>
          </p:txBody>
        </p:sp>
        <p:sp>
          <p:nvSpPr>
            <p:cNvPr id="102" name="Rectángulo 16"/>
            <p:cNvSpPr/>
            <p:nvPr/>
          </p:nvSpPr>
          <p:spPr>
            <a:xfrm>
              <a:off x="5048871" y="4870003"/>
              <a:ext cx="1871192" cy="87312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1º 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EXTRACTIVO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ángulo 17"/>
            <p:cNvSpPr/>
            <p:nvPr/>
          </p:nvSpPr>
          <p:spPr>
            <a:xfrm>
              <a:off x="5050825" y="5743130"/>
              <a:ext cx="1869238" cy="9471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2º </a:t>
              </a:r>
              <a:endParaRPr lang="es-AR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INDUSTRIA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ángulo 18"/>
            <p:cNvSpPr/>
            <p:nvPr/>
          </p:nvSpPr>
          <p:spPr>
            <a:xfrm>
              <a:off x="5048871" y="6690227"/>
              <a:ext cx="1871192" cy="77253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3º SERVICIOS</a:t>
              </a:r>
            </a:p>
          </p:txBody>
        </p:sp>
        <p:sp>
          <p:nvSpPr>
            <p:cNvPr id="105" name="Rectángulo redondeado 23"/>
            <p:cNvSpPr/>
            <p:nvPr/>
          </p:nvSpPr>
          <p:spPr>
            <a:xfrm>
              <a:off x="681924" y="2684593"/>
              <a:ext cx="2188191" cy="40094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AR" sz="1200" b="1" dirty="0">
                  <a:solidFill>
                    <a:schemeClr val="tx1"/>
                  </a:solidFill>
                </a:rPr>
                <a:t>REMUNERACIÓN DEL TRABAJO</a:t>
              </a: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Salarios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Sueldos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Honorarios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>
                  <a:solidFill>
                    <a:schemeClr val="tx1"/>
                  </a:solidFill>
                </a:rPr>
                <a:t>INGRESOS DE LA PROPIEDAD</a:t>
              </a: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Renta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Alquileres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Intereses</a:t>
              </a:r>
              <a:endParaRPr lang="es-A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ángulo redondeado 27"/>
            <p:cNvSpPr/>
            <p:nvPr/>
          </p:nvSpPr>
          <p:spPr>
            <a:xfrm>
              <a:off x="8753180" y="4511953"/>
              <a:ext cx="1915923" cy="337685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r>
                <a:rPr lang="es-AR" sz="1400" b="1" dirty="0">
                  <a:solidFill>
                    <a:schemeClr val="tx1"/>
                  </a:solidFill>
                </a:rPr>
                <a:t>BIENES Y </a:t>
              </a:r>
              <a:r>
                <a:rPr lang="es-AR" sz="1400" b="1" dirty="0" smtClean="0">
                  <a:solidFill>
                    <a:schemeClr val="tx1"/>
                  </a:solidFill>
                </a:rPr>
                <a:t>SERVICIOS</a:t>
              </a:r>
            </a:p>
            <a:p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Trigo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Hierro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Harina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Acero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Educación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Transporte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Electricidad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</a:t>
              </a:r>
              <a:r>
                <a:rPr lang="es-AR" sz="1400" b="1" dirty="0" err="1" smtClean="0">
                  <a:solidFill>
                    <a:schemeClr val="tx1"/>
                  </a:solidFill>
                </a:rPr>
                <a:t>Etc</a:t>
              </a:r>
              <a:endParaRPr lang="es-A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ángulo 30"/>
            <p:cNvSpPr/>
            <p:nvPr/>
          </p:nvSpPr>
          <p:spPr>
            <a:xfrm>
              <a:off x="6889287" y="1899122"/>
              <a:ext cx="1459885" cy="789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2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LOGÍA</a:t>
              </a:r>
              <a:endParaRPr lang="es-ES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8" name="Rectángulo 35"/>
            <p:cNvSpPr/>
            <p:nvPr/>
          </p:nvSpPr>
          <p:spPr>
            <a:xfrm>
              <a:off x="12302571" y="1620810"/>
              <a:ext cx="1614905" cy="1857478"/>
            </a:xfrm>
            <a:prstGeom prst="rect">
              <a:avLst/>
            </a:prstGeom>
            <a:noFill/>
          </p:spPr>
          <p:txBody>
            <a:bodyPr wrap="square" lIns="36000" tIns="36000" rIns="36000" bIns="36000" anchor="t">
              <a:normAutofit/>
            </a:bodyPr>
            <a:lstStyle/>
            <a:p>
              <a:pPr algn="ctr"/>
              <a:r>
                <a:rPr lang="es-ES" sz="1600" b="1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RESTO DEL</a:t>
              </a:r>
              <a:endParaRPr lang="es-E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s-ES" sz="1600" b="1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MUNDO</a:t>
              </a:r>
              <a:endParaRPr lang="es-E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9" name="Rectángulo 36"/>
            <p:cNvSpPr/>
            <p:nvPr/>
          </p:nvSpPr>
          <p:spPr>
            <a:xfrm>
              <a:off x="5082096" y="1956864"/>
              <a:ext cx="1837968" cy="68397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FACTOR</a:t>
              </a:r>
            </a:p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HUMANO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37"/>
            <p:cNvSpPr/>
            <p:nvPr/>
          </p:nvSpPr>
          <p:spPr>
            <a:xfrm>
              <a:off x="5082096" y="1247207"/>
              <a:ext cx="1837968" cy="6983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RECURSOS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NATURALES</a:t>
              </a:r>
              <a:endParaRPr lang="es-AR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ipse 38"/>
            <p:cNvSpPr/>
            <p:nvPr/>
          </p:nvSpPr>
          <p:spPr>
            <a:xfrm>
              <a:off x="4982916" y="7564382"/>
              <a:ext cx="1742340" cy="13186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MERCADO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Conector angular 40"/>
            <p:cNvCxnSpPr/>
            <p:nvPr/>
          </p:nvCxnSpPr>
          <p:spPr>
            <a:xfrm rot="5400000">
              <a:off x="5364040" y="3673790"/>
              <a:ext cx="391007" cy="2"/>
            </a:xfrm>
            <a:prstGeom prst="bentConnector3">
              <a:avLst>
                <a:gd name="adj1" fmla="val 73986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angular 41"/>
            <p:cNvCxnSpPr/>
            <p:nvPr/>
          </p:nvCxnSpPr>
          <p:spPr>
            <a:xfrm rot="16200000" flipH="1">
              <a:off x="5432290" y="4887425"/>
              <a:ext cx="254515" cy="3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curvado 52"/>
            <p:cNvCxnSpPr>
              <a:stCxn id="125" idx="3"/>
              <a:endCxn id="111" idx="2"/>
            </p:cNvCxnSpPr>
            <p:nvPr/>
          </p:nvCxnSpPr>
          <p:spPr>
            <a:xfrm>
              <a:off x="2881489" y="7772248"/>
              <a:ext cx="2101427" cy="45144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curvado 53"/>
            <p:cNvCxnSpPr/>
            <p:nvPr/>
          </p:nvCxnSpPr>
          <p:spPr>
            <a:xfrm rot="5400000">
              <a:off x="8170007" y="6479552"/>
              <a:ext cx="361465" cy="3230200"/>
            </a:xfrm>
            <a:prstGeom prst="curved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ángulo 56"/>
            <p:cNvSpPr/>
            <p:nvPr/>
          </p:nvSpPr>
          <p:spPr>
            <a:xfrm>
              <a:off x="4663307" y="1247207"/>
              <a:ext cx="418788" cy="2150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92500" lnSpcReduction="10000"/>
            </a:bodyPr>
            <a:lstStyle/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F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A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C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sz="11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7" name="Rectángulo 60"/>
            <p:cNvSpPr/>
            <p:nvPr/>
          </p:nvSpPr>
          <p:spPr>
            <a:xfrm>
              <a:off x="4663307" y="4777408"/>
              <a:ext cx="376401" cy="27244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85000" lnSpcReduction="20000"/>
            </a:bodyPr>
            <a:lstStyle/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SEC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8" name="Rectángulo 71"/>
            <p:cNvSpPr/>
            <p:nvPr/>
          </p:nvSpPr>
          <p:spPr>
            <a:xfrm>
              <a:off x="7793834" y="8315927"/>
              <a:ext cx="207223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OFERTA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 PRODUCTO</a:t>
              </a:r>
              <a:endPara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Rectángulo 73"/>
            <p:cNvSpPr/>
            <p:nvPr/>
          </p:nvSpPr>
          <p:spPr>
            <a:xfrm>
              <a:off x="604999" y="8241282"/>
              <a:ext cx="4477096" cy="6684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INGRESO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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DEMANDA</a:t>
              </a:r>
              <a:endPara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0" name="Llamada de nube 74"/>
            <p:cNvSpPr/>
            <p:nvPr/>
          </p:nvSpPr>
          <p:spPr>
            <a:xfrm>
              <a:off x="923897" y="329510"/>
              <a:ext cx="1799868" cy="1872984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s-AR" sz="1100" dirty="0" smtClean="0"/>
                <a:t>¿Cómo producir?</a:t>
              </a:r>
              <a:endParaRPr lang="es-AR" sz="1100" dirty="0"/>
            </a:p>
          </p:txBody>
        </p:sp>
        <p:sp>
          <p:nvSpPr>
            <p:cNvPr id="121" name="Llamada de nube 76"/>
            <p:cNvSpPr/>
            <p:nvPr/>
          </p:nvSpPr>
          <p:spPr>
            <a:xfrm>
              <a:off x="2980670" y="3766487"/>
              <a:ext cx="1637323" cy="2114662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lnSpcReduction="10000"/>
            </a:bodyPr>
            <a:lstStyle/>
            <a:p>
              <a:pPr algn="ctr"/>
              <a:r>
                <a:rPr lang="es-AR" sz="1200" dirty="0" smtClean="0"/>
                <a:t>¿Para quién producir?</a:t>
              </a:r>
              <a:endParaRPr lang="es-AR" sz="1200" dirty="0"/>
            </a:p>
          </p:txBody>
        </p:sp>
        <p:sp>
          <p:nvSpPr>
            <p:cNvPr id="122" name="Llamada de nube 77"/>
            <p:cNvSpPr/>
            <p:nvPr/>
          </p:nvSpPr>
          <p:spPr>
            <a:xfrm>
              <a:off x="6987539" y="4777408"/>
              <a:ext cx="1708434" cy="110374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62500" lnSpcReduction="20000"/>
            </a:bodyPr>
            <a:lstStyle/>
            <a:p>
              <a:pPr algn="ctr"/>
              <a:r>
                <a:rPr lang="es-AR" dirty="0" smtClean="0"/>
                <a:t>¿Qué producir?</a:t>
              </a:r>
              <a:endParaRPr lang="es-AR" dirty="0"/>
            </a:p>
          </p:txBody>
        </p:sp>
        <p:cxnSp>
          <p:nvCxnSpPr>
            <p:cNvPr id="123" name="Conector recto de flecha 91"/>
            <p:cNvCxnSpPr/>
            <p:nvPr/>
          </p:nvCxnSpPr>
          <p:spPr>
            <a:xfrm flipH="1">
              <a:off x="2811025" y="6417768"/>
              <a:ext cx="18069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92"/>
            <p:cNvCxnSpPr/>
            <p:nvPr/>
          </p:nvCxnSpPr>
          <p:spPr>
            <a:xfrm flipV="1">
              <a:off x="6920065" y="6392063"/>
              <a:ext cx="1747540" cy="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ángulo redondeado 97"/>
            <p:cNvSpPr/>
            <p:nvPr/>
          </p:nvSpPr>
          <p:spPr>
            <a:xfrm>
              <a:off x="907705" y="7269110"/>
              <a:ext cx="1973784" cy="100627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/>
            <a:p>
              <a:r>
                <a:rPr lang="es-AR" sz="1400" b="1" dirty="0" smtClean="0">
                  <a:solidFill>
                    <a:schemeClr val="tx1"/>
                  </a:solidFill>
                </a:rPr>
                <a:t>ESTADO</a:t>
              </a:r>
            </a:p>
            <a:p>
              <a:pPr marL="285750" indent="-285750">
                <a:buFontTx/>
                <a:buChar char="-"/>
              </a:pPr>
              <a:r>
                <a:rPr lang="es-AR" sz="1400" b="1" dirty="0" smtClean="0">
                  <a:solidFill>
                    <a:schemeClr val="tx1"/>
                  </a:solidFill>
                </a:rPr>
                <a:t>Impuestos</a:t>
              </a:r>
            </a:p>
            <a:p>
              <a:pPr marL="285750" indent="-285750">
                <a:buFontTx/>
                <a:buChar char="-"/>
              </a:pPr>
              <a:r>
                <a:rPr lang="es-AR" sz="1400" b="1" dirty="0">
                  <a:solidFill>
                    <a:schemeClr val="tx1"/>
                  </a:solidFill>
                </a:rPr>
                <a:t>A</a:t>
              </a:r>
              <a:r>
                <a:rPr lang="es-AR" sz="1400" b="1" dirty="0" smtClean="0">
                  <a:solidFill>
                    <a:schemeClr val="tx1"/>
                  </a:solidFill>
                </a:rPr>
                <a:t>signaciones</a:t>
              </a:r>
              <a:endParaRPr lang="es-A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Conector curvado 99"/>
            <p:cNvCxnSpPr/>
            <p:nvPr/>
          </p:nvCxnSpPr>
          <p:spPr>
            <a:xfrm rot="16200000" flipH="1">
              <a:off x="589058" y="6934268"/>
              <a:ext cx="578887" cy="90804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ángulo 1"/>
            <p:cNvSpPr/>
            <p:nvPr/>
          </p:nvSpPr>
          <p:spPr>
            <a:xfrm rot="349114">
              <a:off x="11458803" y="1236283"/>
              <a:ext cx="317191" cy="10330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sz="2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5" name="Rectángulo 43"/>
            <p:cNvSpPr/>
            <p:nvPr/>
          </p:nvSpPr>
          <p:spPr>
            <a:xfrm>
              <a:off x="9169562" y="1711230"/>
              <a:ext cx="317189" cy="729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b="1" i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7" name="3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11347" y="1535792"/>
            <a:ext cx="9144001" cy="5061560"/>
            <a:chOff x="604999" y="-88635"/>
            <a:chExt cx="15700629" cy="8998349"/>
          </a:xfrm>
        </p:grpSpPr>
        <p:pic>
          <p:nvPicPr>
            <p:cNvPr id="97" name="Imagen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27013" y="1297447"/>
              <a:ext cx="2578615" cy="2578616"/>
            </a:xfrm>
            <a:prstGeom prst="rect">
              <a:avLst/>
            </a:prstGeom>
            <a:effectLst>
              <a:glow rad="127000">
                <a:schemeClr val="accent1">
                  <a:alpha val="0"/>
                </a:schemeClr>
              </a:glow>
            </a:effectLst>
          </p:spPr>
        </p:pic>
        <p:sp>
          <p:nvSpPr>
            <p:cNvPr id="98" name="Rectángulo 29"/>
            <p:cNvSpPr/>
            <p:nvPr/>
          </p:nvSpPr>
          <p:spPr>
            <a:xfrm>
              <a:off x="3026859" y="1752339"/>
              <a:ext cx="2012852" cy="1039783"/>
            </a:xfrm>
            <a:prstGeom prst="rect">
              <a:avLst/>
            </a:prstGeom>
            <a:noFill/>
          </p:spPr>
          <p:txBody>
            <a:bodyPr wrap="square" lIns="216747" tIns="108373" rIns="216747" bIns="108373">
              <a:spAutoFit/>
            </a:bodyPr>
            <a:lstStyle/>
            <a:p>
              <a:pPr algn="ctr"/>
              <a:r>
                <a:rPr lang="es-ES" sz="2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TECNO</a:t>
              </a:r>
            </a:p>
          </p:txBody>
        </p:sp>
        <p:sp>
          <p:nvSpPr>
            <p:cNvPr id="99" name="CuadroTexto 3"/>
            <p:cNvSpPr txBox="1"/>
            <p:nvPr/>
          </p:nvSpPr>
          <p:spPr>
            <a:xfrm>
              <a:off x="2407264" y="-88635"/>
              <a:ext cx="8751516" cy="1154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u="sng" dirty="0"/>
                <a:t>SISTEMA </a:t>
              </a:r>
              <a:r>
                <a:rPr lang="es-AR" sz="3200" u="sng" dirty="0" smtClean="0"/>
                <a:t>ECONÓMICO</a:t>
              </a:r>
              <a:endParaRPr lang="es-AR" sz="3200" u="sng" dirty="0"/>
            </a:p>
          </p:txBody>
        </p:sp>
        <p:sp>
          <p:nvSpPr>
            <p:cNvPr id="100" name="Rectángulo 13"/>
            <p:cNvSpPr/>
            <p:nvPr/>
          </p:nvSpPr>
          <p:spPr>
            <a:xfrm>
              <a:off x="5082094" y="2626302"/>
              <a:ext cx="1837968" cy="77115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CAPITAL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5"/>
            <p:cNvSpPr/>
            <p:nvPr/>
          </p:nvSpPr>
          <p:spPr>
            <a:xfrm>
              <a:off x="4663309" y="3869292"/>
              <a:ext cx="2280173" cy="67971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UNIDADES</a:t>
              </a:r>
            </a:p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PRODUCTIVAS</a:t>
              </a:r>
            </a:p>
          </p:txBody>
        </p:sp>
        <p:sp>
          <p:nvSpPr>
            <p:cNvPr id="102" name="Rectángulo 16"/>
            <p:cNvSpPr/>
            <p:nvPr/>
          </p:nvSpPr>
          <p:spPr>
            <a:xfrm>
              <a:off x="5048871" y="4870003"/>
              <a:ext cx="1871192" cy="87312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1º 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EXTRACTIVO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ángulo 17"/>
            <p:cNvSpPr/>
            <p:nvPr/>
          </p:nvSpPr>
          <p:spPr>
            <a:xfrm>
              <a:off x="5050825" y="5743130"/>
              <a:ext cx="1869238" cy="9471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2º </a:t>
              </a:r>
              <a:endParaRPr lang="es-AR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INDUSTRIA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ángulo 18"/>
            <p:cNvSpPr/>
            <p:nvPr/>
          </p:nvSpPr>
          <p:spPr>
            <a:xfrm>
              <a:off x="5048871" y="6690227"/>
              <a:ext cx="1871192" cy="77253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3º SERVICIOS</a:t>
              </a:r>
            </a:p>
          </p:txBody>
        </p:sp>
        <p:sp>
          <p:nvSpPr>
            <p:cNvPr id="105" name="Rectángulo redondeado 23"/>
            <p:cNvSpPr/>
            <p:nvPr/>
          </p:nvSpPr>
          <p:spPr>
            <a:xfrm>
              <a:off x="681924" y="2684593"/>
              <a:ext cx="2188191" cy="40094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AR" sz="1200" b="1" dirty="0">
                  <a:solidFill>
                    <a:schemeClr val="tx1"/>
                  </a:solidFill>
                </a:rPr>
                <a:t>REMUNERACIÓN DEL TRABAJO</a:t>
              </a: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Salarios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Sueldos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Honorarios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>
                  <a:solidFill>
                    <a:schemeClr val="tx1"/>
                  </a:solidFill>
                </a:rPr>
                <a:t>INGRESOS DE LA PROPIEDAD</a:t>
              </a: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Renta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Alquileres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Intereses</a:t>
              </a:r>
              <a:endParaRPr lang="es-A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ángulo redondeado 27"/>
            <p:cNvSpPr/>
            <p:nvPr/>
          </p:nvSpPr>
          <p:spPr>
            <a:xfrm>
              <a:off x="8753180" y="4511953"/>
              <a:ext cx="1915923" cy="337685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r>
                <a:rPr lang="es-AR" sz="1400" b="1" dirty="0">
                  <a:solidFill>
                    <a:schemeClr val="tx1"/>
                  </a:solidFill>
                </a:rPr>
                <a:t>BIENES Y </a:t>
              </a:r>
              <a:r>
                <a:rPr lang="es-AR" sz="1400" b="1" dirty="0" smtClean="0">
                  <a:solidFill>
                    <a:schemeClr val="tx1"/>
                  </a:solidFill>
                </a:rPr>
                <a:t>SERVICIOS</a:t>
              </a:r>
            </a:p>
            <a:p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Trigo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Hierro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Harina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Acero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Educación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Transporte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Electricidad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</a:t>
              </a:r>
              <a:r>
                <a:rPr lang="es-AR" sz="1400" b="1" dirty="0" err="1" smtClean="0">
                  <a:solidFill>
                    <a:schemeClr val="tx1"/>
                  </a:solidFill>
                </a:rPr>
                <a:t>Etc</a:t>
              </a:r>
              <a:endParaRPr lang="es-A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ángulo 30"/>
            <p:cNvSpPr/>
            <p:nvPr/>
          </p:nvSpPr>
          <p:spPr>
            <a:xfrm>
              <a:off x="6889287" y="1899122"/>
              <a:ext cx="1459885" cy="789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ES" sz="2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LOGÍA</a:t>
              </a:r>
              <a:endParaRPr lang="es-ES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8" name="Rectángulo 35"/>
            <p:cNvSpPr/>
            <p:nvPr/>
          </p:nvSpPr>
          <p:spPr>
            <a:xfrm>
              <a:off x="14208868" y="1620810"/>
              <a:ext cx="1614905" cy="1857478"/>
            </a:xfrm>
            <a:prstGeom prst="rect">
              <a:avLst/>
            </a:prstGeom>
            <a:noFill/>
          </p:spPr>
          <p:txBody>
            <a:bodyPr wrap="square" lIns="36000" tIns="36000" rIns="36000" bIns="36000" anchor="t">
              <a:normAutofit/>
            </a:bodyPr>
            <a:lstStyle/>
            <a:p>
              <a:pPr algn="ctr"/>
              <a:r>
                <a:rPr lang="es-ES" sz="1600" b="1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RESTO DEL</a:t>
              </a:r>
              <a:endParaRPr lang="es-ES" sz="16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s-ES" sz="1600" b="1" cap="none" spc="0" dirty="0" smtClean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MUNDO</a:t>
              </a:r>
              <a:endParaRPr lang="es-E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9" name="Rectángulo 36"/>
            <p:cNvSpPr/>
            <p:nvPr/>
          </p:nvSpPr>
          <p:spPr>
            <a:xfrm>
              <a:off x="5082096" y="1956864"/>
              <a:ext cx="1837968" cy="68397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FACTOR</a:t>
              </a:r>
            </a:p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HUMANO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37"/>
            <p:cNvSpPr/>
            <p:nvPr/>
          </p:nvSpPr>
          <p:spPr>
            <a:xfrm>
              <a:off x="5082096" y="1247207"/>
              <a:ext cx="1837968" cy="6983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RECURSOS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NATURALES</a:t>
              </a:r>
              <a:endParaRPr lang="es-AR" sz="11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ipse 38"/>
            <p:cNvSpPr/>
            <p:nvPr/>
          </p:nvSpPr>
          <p:spPr>
            <a:xfrm>
              <a:off x="4982916" y="7564382"/>
              <a:ext cx="1742340" cy="131861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MERCADO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Conector angular 40"/>
            <p:cNvCxnSpPr/>
            <p:nvPr/>
          </p:nvCxnSpPr>
          <p:spPr>
            <a:xfrm rot="5400000">
              <a:off x="5364040" y="3673790"/>
              <a:ext cx="391007" cy="2"/>
            </a:xfrm>
            <a:prstGeom prst="bentConnector3">
              <a:avLst>
                <a:gd name="adj1" fmla="val 73986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angular 41"/>
            <p:cNvCxnSpPr/>
            <p:nvPr/>
          </p:nvCxnSpPr>
          <p:spPr>
            <a:xfrm rot="16200000" flipH="1">
              <a:off x="5432290" y="4887425"/>
              <a:ext cx="254515" cy="3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curvado 52"/>
            <p:cNvCxnSpPr>
              <a:stCxn id="125" idx="3"/>
              <a:endCxn id="111" idx="2"/>
            </p:cNvCxnSpPr>
            <p:nvPr/>
          </p:nvCxnSpPr>
          <p:spPr>
            <a:xfrm>
              <a:off x="2881489" y="7772248"/>
              <a:ext cx="2101427" cy="451441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curvado 53"/>
            <p:cNvCxnSpPr/>
            <p:nvPr/>
          </p:nvCxnSpPr>
          <p:spPr>
            <a:xfrm rot="5400000">
              <a:off x="8170007" y="6479552"/>
              <a:ext cx="361465" cy="3230200"/>
            </a:xfrm>
            <a:prstGeom prst="curvedConnector2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ángulo 56"/>
            <p:cNvSpPr/>
            <p:nvPr/>
          </p:nvSpPr>
          <p:spPr>
            <a:xfrm>
              <a:off x="4663307" y="1247207"/>
              <a:ext cx="418788" cy="2150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92500" lnSpcReduction="10000"/>
            </a:bodyPr>
            <a:lstStyle/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F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A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C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sz="11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7" name="Rectángulo 60"/>
            <p:cNvSpPr/>
            <p:nvPr/>
          </p:nvSpPr>
          <p:spPr>
            <a:xfrm>
              <a:off x="4663307" y="4777408"/>
              <a:ext cx="376401" cy="27244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77500" lnSpcReduction="20000"/>
            </a:bodyPr>
            <a:lstStyle/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SEC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8" name="Rectángulo 71"/>
            <p:cNvSpPr/>
            <p:nvPr/>
          </p:nvSpPr>
          <p:spPr>
            <a:xfrm>
              <a:off x="7793834" y="8315927"/>
              <a:ext cx="2072234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OFERTA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 PRODUCTO</a:t>
              </a:r>
              <a:endPara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9" name="Rectángulo 73"/>
            <p:cNvSpPr/>
            <p:nvPr/>
          </p:nvSpPr>
          <p:spPr>
            <a:xfrm>
              <a:off x="604999" y="8241282"/>
              <a:ext cx="4477096" cy="6684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INGRESO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sym typeface="Wingdings" panose="05000000000000000000" pitchFamily="2" charset="2"/>
                </a:rPr>
                <a:t> </a:t>
              </a:r>
              <a:r>
                <a:rPr lang="es-ES" sz="16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DEMANDA</a:t>
              </a:r>
              <a:endParaRPr lang="es-E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0" name="Llamada de nube 74"/>
            <p:cNvSpPr/>
            <p:nvPr/>
          </p:nvSpPr>
          <p:spPr>
            <a:xfrm>
              <a:off x="923897" y="329510"/>
              <a:ext cx="1799868" cy="1872984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/>
            </a:bodyPr>
            <a:lstStyle/>
            <a:p>
              <a:pPr algn="ctr"/>
              <a:r>
                <a:rPr lang="es-AR" sz="1100" dirty="0" smtClean="0"/>
                <a:t>¿Cómo producir?</a:t>
              </a:r>
              <a:endParaRPr lang="es-AR" sz="1100" dirty="0"/>
            </a:p>
          </p:txBody>
        </p:sp>
        <p:sp>
          <p:nvSpPr>
            <p:cNvPr id="121" name="Llamada de nube 76"/>
            <p:cNvSpPr/>
            <p:nvPr/>
          </p:nvSpPr>
          <p:spPr>
            <a:xfrm>
              <a:off x="2980670" y="3766487"/>
              <a:ext cx="1637323" cy="2114662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lnSpcReduction="10000"/>
            </a:bodyPr>
            <a:lstStyle/>
            <a:p>
              <a:pPr algn="ctr"/>
              <a:r>
                <a:rPr lang="es-AR" sz="1200" dirty="0" smtClean="0"/>
                <a:t>¿Para quién producir?</a:t>
              </a:r>
              <a:endParaRPr lang="es-AR" sz="1200" dirty="0"/>
            </a:p>
          </p:txBody>
        </p:sp>
        <p:sp>
          <p:nvSpPr>
            <p:cNvPr id="122" name="Llamada de nube 77"/>
            <p:cNvSpPr/>
            <p:nvPr/>
          </p:nvSpPr>
          <p:spPr>
            <a:xfrm>
              <a:off x="6987539" y="4777408"/>
              <a:ext cx="1708434" cy="1103740"/>
            </a:xfrm>
            <a:prstGeom prst="cloud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62500" lnSpcReduction="20000"/>
            </a:bodyPr>
            <a:lstStyle/>
            <a:p>
              <a:pPr algn="ctr"/>
              <a:r>
                <a:rPr lang="es-AR" dirty="0" smtClean="0"/>
                <a:t>¿Qué producir?</a:t>
              </a:r>
              <a:endParaRPr lang="es-AR" dirty="0"/>
            </a:p>
          </p:txBody>
        </p:sp>
        <p:cxnSp>
          <p:nvCxnSpPr>
            <p:cNvPr id="123" name="Conector recto de flecha 91"/>
            <p:cNvCxnSpPr/>
            <p:nvPr/>
          </p:nvCxnSpPr>
          <p:spPr>
            <a:xfrm flipH="1">
              <a:off x="2811025" y="6417768"/>
              <a:ext cx="18069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92"/>
            <p:cNvCxnSpPr/>
            <p:nvPr/>
          </p:nvCxnSpPr>
          <p:spPr>
            <a:xfrm flipV="1">
              <a:off x="6920065" y="6392063"/>
              <a:ext cx="1747540" cy="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ángulo redondeado 97"/>
            <p:cNvSpPr/>
            <p:nvPr/>
          </p:nvSpPr>
          <p:spPr>
            <a:xfrm>
              <a:off x="907705" y="7269110"/>
              <a:ext cx="1973784" cy="100627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r>
                <a:rPr lang="es-AR" sz="1400" b="1" dirty="0" smtClean="0">
                  <a:solidFill>
                    <a:schemeClr val="tx1"/>
                  </a:solidFill>
                </a:rPr>
                <a:t>ESTADO</a:t>
              </a:r>
            </a:p>
            <a:p>
              <a:pPr marL="285750" indent="-285750">
                <a:buFontTx/>
                <a:buChar char="-"/>
              </a:pPr>
              <a:r>
                <a:rPr lang="es-AR" sz="1400" b="1" dirty="0" smtClean="0">
                  <a:solidFill>
                    <a:schemeClr val="tx1"/>
                  </a:solidFill>
                </a:rPr>
                <a:t>Impuestos</a:t>
              </a:r>
            </a:p>
            <a:p>
              <a:pPr marL="285750" indent="-285750">
                <a:buFontTx/>
                <a:buChar char="-"/>
              </a:pPr>
              <a:r>
                <a:rPr lang="es-AR" sz="1400" b="1" dirty="0">
                  <a:solidFill>
                    <a:schemeClr val="tx1"/>
                  </a:solidFill>
                </a:rPr>
                <a:t>A</a:t>
              </a:r>
              <a:r>
                <a:rPr lang="es-AR" sz="1400" b="1" dirty="0" smtClean="0">
                  <a:solidFill>
                    <a:schemeClr val="tx1"/>
                  </a:solidFill>
                </a:rPr>
                <a:t>signaciones</a:t>
              </a:r>
              <a:endParaRPr lang="es-A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Conector curvado 99"/>
            <p:cNvCxnSpPr/>
            <p:nvPr/>
          </p:nvCxnSpPr>
          <p:spPr>
            <a:xfrm rot="16200000" flipH="1">
              <a:off x="589058" y="6934268"/>
              <a:ext cx="578887" cy="90804"/>
            </a:xfrm>
            <a:prstGeom prst="curvedConnector3">
              <a:avLst>
                <a:gd name="adj1" fmla="val 5000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ector recto de flecha 102"/>
            <p:cNvCxnSpPr>
              <a:stCxn id="110" idx="3"/>
            </p:cNvCxnSpPr>
            <p:nvPr/>
          </p:nvCxnSpPr>
          <p:spPr>
            <a:xfrm>
              <a:off x="6920063" y="1596387"/>
              <a:ext cx="6806950" cy="605472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03"/>
            <p:cNvCxnSpPr/>
            <p:nvPr/>
          </p:nvCxnSpPr>
          <p:spPr>
            <a:xfrm flipV="1">
              <a:off x="10715890" y="4023499"/>
              <a:ext cx="4031498" cy="343926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de flecha 106"/>
            <p:cNvCxnSpPr/>
            <p:nvPr/>
          </p:nvCxnSpPr>
          <p:spPr>
            <a:xfrm>
              <a:off x="6987539" y="2666267"/>
              <a:ext cx="6739474" cy="35373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de flecha 108"/>
            <p:cNvCxnSpPr/>
            <p:nvPr/>
          </p:nvCxnSpPr>
          <p:spPr>
            <a:xfrm flipV="1">
              <a:off x="6987539" y="2985634"/>
              <a:ext cx="6739474" cy="411825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de flecha 114"/>
            <p:cNvCxnSpPr>
              <a:stCxn id="107" idx="3"/>
            </p:cNvCxnSpPr>
            <p:nvPr/>
          </p:nvCxnSpPr>
          <p:spPr>
            <a:xfrm>
              <a:off x="8349172" y="2294105"/>
              <a:ext cx="5377841" cy="146325"/>
            </a:xfrm>
            <a:prstGeom prst="straightConnector1">
              <a:avLst/>
            </a:prstGeom>
            <a:ln w="57150">
              <a:solidFill>
                <a:schemeClr val="accent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ángulo 1"/>
            <p:cNvSpPr/>
            <p:nvPr/>
          </p:nvSpPr>
          <p:spPr>
            <a:xfrm rot="349114">
              <a:off x="10532394" y="1357815"/>
              <a:ext cx="2170011" cy="78996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0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Invasiones</a:t>
              </a:r>
              <a:endParaRPr lang="es-ES" sz="2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3" name="Rectángulo 39"/>
            <p:cNvSpPr/>
            <p:nvPr/>
          </p:nvSpPr>
          <p:spPr>
            <a:xfrm>
              <a:off x="7202704" y="2621034"/>
              <a:ext cx="2296072" cy="729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Migraciones</a:t>
              </a:r>
              <a:endParaRPr lang="es-ES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4" name="Rectángulo 42"/>
            <p:cNvSpPr/>
            <p:nvPr/>
          </p:nvSpPr>
          <p:spPr>
            <a:xfrm rot="21274571">
              <a:off x="9787840" y="3142458"/>
              <a:ext cx="2971847" cy="729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Inversión directa</a:t>
              </a:r>
              <a:endParaRPr lang="es-ES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5" name="Rectángulo 43"/>
            <p:cNvSpPr/>
            <p:nvPr/>
          </p:nvSpPr>
          <p:spPr>
            <a:xfrm>
              <a:off x="8474796" y="1711230"/>
              <a:ext cx="1706722" cy="729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b="1" i="1" cap="none" spc="0" dirty="0" smtClean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Regalías</a:t>
              </a:r>
              <a:endParaRPr lang="es-ES" b="1" i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6" name="Rectángulo 46"/>
            <p:cNvSpPr/>
            <p:nvPr/>
          </p:nvSpPr>
          <p:spPr>
            <a:xfrm rot="19378627">
              <a:off x="11748732" y="4406042"/>
              <a:ext cx="1965810" cy="123866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28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Importaciones</a:t>
              </a:r>
            </a:p>
            <a:p>
              <a:pPr algn="ctr"/>
              <a:endParaRPr lang="es-ES" sz="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es-ES" sz="2800" b="0" i="1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Exportaciones</a:t>
              </a:r>
              <a:endParaRPr lang="es-ES" sz="2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45" name="44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 txBox="1">
            <a:spLocks/>
          </p:cNvSpPr>
          <p:nvPr/>
        </p:nvSpPr>
        <p:spPr>
          <a:xfrm>
            <a:off x="5796136" y="2765658"/>
            <a:ext cx="2582357" cy="310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AR" sz="3600" dirty="0" smtClean="0"/>
          </a:p>
          <a:p>
            <a:pPr marL="0" indent="0">
              <a:buFont typeface="Arial" pitchFamily="34" charset="0"/>
              <a:buNone/>
            </a:pPr>
            <a:endParaRPr lang="es-AR" dirty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300918" y="4066619"/>
            <a:ext cx="4716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b="1" dirty="0"/>
          </a:p>
        </p:txBody>
      </p:sp>
      <p:pic>
        <p:nvPicPr>
          <p:cNvPr id="1026" name="Picture 2" descr="V:\Formarnos 2017\COSAS POR ENCUENTRO\NOVENO ENCUENTRO\Laberint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8628"/>
            <a:ext cx="9144000" cy="511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6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2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0909"/>
          <a:stretch/>
        </p:blipFill>
        <p:spPr>
          <a:xfrm>
            <a:off x="611560" y="0"/>
            <a:ext cx="7766933" cy="1628800"/>
          </a:xfrm>
          <a:prstGeom prst="rect">
            <a:avLst/>
          </a:prstGeom>
        </p:spPr>
      </p:pic>
      <p:sp>
        <p:nvSpPr>
          <p:cNvPr id="6" name="Marcador de contenido 4"/>
          <p:cNvSpPr txBox="1">
            <a:spLocks/>
          </p:cNvSpPr>
          <p:nvPr/>
        </p:nvSpPr>
        <p:spPr>
          <a:xfrm>
            <a:off x="5796136" y="2765658"/>
            <a:ext cx="2582357" cy="310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AR" sz="3600" dirty="0" smtClean="0"/>
          </a:p>
          <a:p>
            <a:pPr marL="0" indent="0">
              <a:buFont typeface="Arial" pitchFamily="34" charset="0"/>
              <a:buNone/>
            </a:pPr>
            <a:endParaRPr lang="es-AR" dirty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300918" y="4066619"/>
            <a:ext cx="4716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b="1" dirty="0"/>
          </a:p>
        </p:txBody>
      </p:sp>
      <p:pic>
        <p:nvPicPr>
          <p:cNvPr id="7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8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 txBox="1">
            <a:spLocks/>
          </p:cNvSpPr>
          <p:nvPr/>
        </p:nvSpPr>
        <p:spPr>
          <a:xfrm>
            <a:off x="5796136" y="2765658"/>
            <a:ext cx="2582357" cy="310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AR" sz="3600" dirty="0" smtClean="0"/>
          </a:p>
          <a:p>
            <a:pPr marL="0" indent="0">
              <a:buFont typeface="Arial" pitchFamily="34" charset="0"/>
              <a:buNone/>
            </a:pPr>
            <a:endParaRPr lang="es-AR" dirty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300918" y="4066619"/>
            <a:ext cx="4716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b="1" dirty="0"/>
          </a:p>
        </p:txBody>
      </p:sp>
      <p:pic>
        <p:nvPicPr>
          <p:cNvPr id="8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03"/>
            <a:ext cx="9144000" cy="66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9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 txBox="1">
            <a:spLocks/>
          </p:cNvSpPr>
          <p:nvPr/>
        </p:nvSpPr>
        <p:spPr>
          <a:xfrm>
            <a:off x="5796136" y="2765658"/>
            <a:ext cx="2582357" cy="310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AR" sz="3600" dirty="0" smtClean="0"/>
          </a:p>
          <a:p>
            <a:pPr marL="0" indent="0">
              <a:buFont typeface="Arial" pitchFamily="34" charset="0"/>
              <a:buNone/>
            </a:pPr>
            <a:endParaRPr lang="es-AR" dirty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300918" y="4066619"/>
            <a:ext cx="4716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b="1" dirty="0"/>
          </a:p>
        </p:txBody>
      </p:sp>
      <p:pic>
        <p:nvPicPr>
          <p:cNvPr id="7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2" y="-36004"/>
            <a:ext cx="9144000" cy="663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8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 txBox="1">
            <a:spLocks/>
          </p:cNvSpPr>
          <p:nvPr/>
        </p:nvSpPr>
        <p:spPr>
          <a:xfrm>
            <a:off x="5796136" y="2765658"/>
            <a:ext cx="2582357" cy="310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AR" sz="3600" dirty="0" smtClean="0"/>
          </a:p>
          <a:p>
            <a:pPr marL="0" indent="0">
              <a:buFont typeface="Arial" pitchFamily="34" charset="0"/>
              <a:buNone/>
            </a:pPr>
            <a:endParaRPr lang="es-AR" dirty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300918" y="4066619"/>
            <a:ext cx="4716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b="1" dirty="0"/>
          </a:p>
        </p:txBody>
      </p:sp>
      <p:pic>
        <p:nvPicPr>
          <p:cNvPr id="8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" y="-39018"/>
            <a:ext cx="9111511" cy="67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 txBox="1">
            <a:spLocks/>
          </p:cNvSpPr>
          <p:nvPr/>
        </p:nvSpPr>
        <p:spPr>
          <a:xfrm>
            <a:off x="5796136" y="2765658"/>
            <a:ext cx="2582357" cy="3109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s-AR" sz="3600" dirty="0" smtClean="0"/>
          </a:p>
          <a:p>
            <a:pPr marL="0" indent="0">
              <a:buFont typeface="Arial" pitchFamily="34" charset="0"/>
              <a:buNone/>
            </a:pPr>
            <a:endParaRPr lang="es-AR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457200" y="2611442"/>
            <a:ext cx="8229600" cy="1143000"/>
          </a:xfrm>
        </p:spPr>
        <p:txBody>
          <a:bodyPr>
            <a:normAutofit/>
          </a:bodyPr>
          <a:lstStyle/>
          <a:p>
            <a:r>
              <a:rPr lang="es-ES" sz="6000" b="1" dirty="0"/>
              <a:t>MUCHAS </a:t>
            </a:r>
            <a:r>
              <a:rPr lang="es-ES" sz="6000" b="1" dirty="0" smtClean="0"/>
              <a:t>GRACIAS</a:t>
            </a:r>
            <a:endParaRPr lang="es-ES" sz="6000" dirty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300918" y="4066619"/>
            <a:ext cx="4716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b="1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b="1" dirty="0" smtClean="0"/>
              <a:t>MÓDULO 1</a:t>
            </a:r>
            <a:endParaRPr lang="es-AR" b="1" dirty="0"/>
          </a:p>
          <a:p>
            <a:pPr marL="0" indent="0" algn="ctr">
              <a:buNone/>
            </a:pPr>
            <a:r>
              <a:rPr lang="es-AR" sz="5400" b="1" dirty="0" smtClean="0"/>
              <a:t>“</a:t>
            </a:r>
            <a:r>
              <a:rPr lang="es-ES" sz="5400" b="1" dirty="0" smtClean="0"/>
              <a:t>Economía política y economía solidaria</a:t>
            </a:r>
            <a:r>
              <a:rPr lang="es-AR" sz="5400" b="1" dirty="0" smtClean="0"/>
              <a:t>”</a:t>
            </a:r>
          </a:p>
          <a:p>
            <a:pPr marL="0" indent="0" algn="ctr">
              <a:buNone/>
            </a:pPr>
            <a:endParaRPr lang="es-AR" sz="5400" b="1" dirty="0" smtClean="0"/>
          </a:p>
          <a:p>
            <a:pPr marL="0" indent="0" algn="ctr">
              <a:buNone/>
            </a:pPr>
            <a:r>
              <a:rPr lang="es-AR" sz="2500" b="1" i="1" dirty="0" smtClean="0"/>
              <a:t>Clase a cargo de </a:t>
            </a:r>
            <a:r>
              <a:rPr lang="es-ES" sz="2500" b="1" i="1" dirty="0" err="1" smtClean="0"/>
              <a:t>Lihuén</a:t>
            </a:r>
            <a:r>
              <a:rPr lang="es-ES" sz="2500" b="1" i="1" dirty="0" smtClean="0"/>
              <a:t> Carlos </a:t>
            </a:r>
            <a:r>
              <a:rPr lang="es-ES" sz="2500" b="1" i="1" dirty="0" err="1" smtClean="0"/>
              <a:t>Arscone</a:t>
            </a:r>
            <a:r>
              <a:rPr lang="es-ES" sz="2500" b="1" i="1" dirty="0" smtClean="0"/>
              <a:t> </a:t>
            </a:r>
            <a:r>
              <a:rPr lang="es-ES" sz="2500" b="1" i="1" dirty="0" err="1" smtClean="0"/>
              <a:t>Gasser</a:t>
            </a:r>
            <a:endParaRPr lang="es-ES" sz="2500" b="1" i="1" dirty="0"/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6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5380" y="1630435"/>
            <a:ext cx="8784976" cy="31683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4800" b="1" dirty="0" smtClean="0"/>
              <a:t>SISTEMA </a:t>
            </a:r>
            <a:r>
              <a:rPr lang="es-AR" sz="4800" b="1" dirty="0"/>
              <a:t>ECONÓMICO</a:t>
            </a:r>
          </a:p>
          <a:p>
            <a:pPr marL="0" indent="0">
              <a:buNone/>
            </a:pPr>
            <a:endParaRPr lang="es-ES" b="1" i="1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7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5380" y="1630435"/>
            <a:ext cx="8784976" cy="31683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3600" b="1" dirty="0"/>
              <a:t>SISTEMA ECONÓMICO</a:t>
            </a:r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6" name="Rectángulo 13"/>
          <p:cNvSpPr/>
          <p:nvPr/>
        </p:nvSpPr>
        <p:spPr>
          <a:xfrm>
            <a:off x="2987822" y="4005394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7" name="Rectángulo 36"/>
          <p:cNvSpPr/>
          <p:nvPr/>
        </p:nvSpPr>
        <p:spPr>
          <a:xfrm>
            <a:off x="2987822" y="3335957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8" name="Rectángulo 37"/>
          <p:cNvSpPr/>
          <p:nvPr/>
        </p:nvSpPr>
        <p:spPr>
          <a:xfrm>
            <a:off x="2987824" y="2626300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 smtClean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9" name="Rectángulo 56"/>
          <p:cNvSpPr/>
          <p:nvPr/>
        </p:nvSpPr>
        <p:spPr>
          <a:xfrm>
            <a:off x="2739169" y="2635148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 smtClean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pic>
        <p:nvPicPr>
          <p:cNvPr id="10" name="9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4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5380" y="1630435"/>
            <a:ext cx="8784976" cy="31683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dirty="0"/>
              <a:t>SISTEMA ECONÓMICO</a:t>
            </a:r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6" name="Rectángulo 13"/>
          <p:cNvSpPr/>
          <p:nvPr/>
        </p:nvSpPr>
        <p:spPr>
          <a:xfrm>
            <a:off x="3269226" y="3992779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7" name="Rectángulo 36"/>
          <p:cNvSpPr/>
          <p:nvPr/>
        </p:nvSpPr>
        <p:spPr>
          <a:xfrm>
            <a:off x="3269226" y="3323342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8" name="Rectángulo 37"/>
          <p:cNvSpPr/>
          <p:nvPr/>
        </p:nvSpPr>
        <p:spPr>
          <a:xfrm>
            <a:off x="3269228" y="2613685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 smtClean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9" name="Rectángulo 56"/>
          <p:cNvSpPr/>
          <p:nvPr/>
        </p:nvSpPr>
        <p:spPr>
          <a:xfrm>
            <a:off x="3020573" y="2622533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 smtClean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ángulo 30"/>
          <p:cNvSpPr/>
          <p:nvPr/>
        </p:nvSpPr>
        <p:spPr>
          <a:xfrm>
            <a:off x="1384676" y="3279996"/>
            <a:ext cx="16358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482933" y="3284893"/>
            <a:ext cx="19193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LOGÍA</a:t>
            </a:r>
            <a:endParaRPr lang="es-A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1" name="10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2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35380" y="1630435"/>
            <a:ext cx="8784976" cy="31683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dirty="0"/>
              <a:t>SISTEMA ECONÓMICO</a:t>
            </a:r>
          </a:p>
          <a:p>
            <a:pPr marL="0" indent="0">
              <a:buNone/>
            </a:pPr>
            <a:endParaRPr lang="es-ES" b="1" i="1" dirty="0"/>
          </a:p>
        </p:txBody>
      </p:sp>
      <p:sp>
        <p:nvSpPr>
          <p:cNvPr id="6" name="Rectángulo 13"/>
          <p:cNvSpPr/>
          <p:nvPr/>
        </p:nvSpPr>
        <p:spPr>
          <a:xfrm>
            <a:off x="3269226" y="3992779"/>
            <a:ext cx="1248986" cy="771157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CAPITAL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7" name="Rectángulo 36"/>
          <p:cNvSpPr/>
          <p:nvPr/>
        </p:nvSpPr>
        <p:spPr>
          <a:xfrm>
            <a:off x="3269226" y="3323342"/>
            <a:ext cx="1248985" cy="68397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FACTOR</a:t>
            </a:r>
          </a:p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HUMANO</a:t>
            </a: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8" name="Rectángulo 37"/>
          <p:cNvSpPr/>
          <p:nvPr/>
        </p:nvSpPr>
        <p:spPr>
          <a:xfrm>
            <a:off x="3269228" y="2613685"/>
            <a:ext cx="1248983" cy="698359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 smtClean="0">
                <a:solidFill>
                  <a:schemeClr val="tx1"/>
                </a:solidFill>
              </a:rPr>
              <a:t>RECURSOS</a:t>
            </a:r>
          </a:p>
          <a:p>
            <a:pPr algn="ctr"/>
            <a:r>
              <a:rPr lang="es-AR" sz="1200" b="1" dirty="0" smtClean="0">
                <a:solidFill>
                  <a:schemeClr val="tx1"/>
                </a:solidFill>
              </a:rPr>
              <a:t>NATURALES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9" name="Rectángulo 56"/>
          <p:cNvSpPr/>
          <p:nvPr/>
        </p:nvSpPr>
        <p:spPr>
          <a:xfrm>
            <a:off x="3020573" y="2622533"/>
            <a:ext cx="248655" cy="21414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b="1" dirty="0" smtClean="0">
                <a:solidFill>
                  <a:schemeClr val="tx1"/>
                </a:solidFill>
              </a:rPr>
              <a:t>F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A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C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T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O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R</a:t>
            </a:r>
          </a:p>
          <a:p>
            <a:pPr algn="r"/>
            <a:r>
              <a:rPr lang="es-AR" b="1" dirty="0" smtClean="0">
                <a:solidFill>
                  <a:schemeClr val="tx1"/>
                </a:solidFill>
              </a:rPr>
              <a:t>E</a:t>
            </a:r>
          </a:p>
          <a:p>
            <a:pPr algn="r"/>
            <a:r>
              <a:rPr lang="es-AR" b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6" name="Rectángulo 30"/>
          <p:cNvSpPr/>
          <p:nvPr/>
        </p:nvSpPr>
        <p:spPr>
          <a:xfrm>
            <a:off x="1384676" y="3279996"/>
            <a:ext cx="16358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4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TECNO</a:t>
            </a:r>
          </a:p>
        </p:txBody>
      </p:sp>
      <p:sp>
        <p:nvSpPr>
          <p:cNvPr id="2" name="1 Rectángulo"/>
          <p:cNvSpPr/>
          <p:nvPr/>
        </p:nvSpPr>
        <p:spPr>
          <a:xfrm>
            <a:off x="4482933" y="3284893"/>
            <a:ext cx="19193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LOGÍA</a:t>
            </a:r>
            <a:endParaRPr lang="es-AR" sz="40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1" name="Rectángulo 15"/>
          <p:cNvSpPr/>
          <p:nvPr/>
        </p:nvSpPr>
        <p:spPr>
          <a:xfrm>
            <a:off x="3020573" y="4772983"/>
            <a:ext cx="1507031" cy="679713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AR" sz="1400" b="1" dirty="0">
                <a:solidFill>
                  <a:schemeClr val="tx1"/>
                </a:solidFill>
              </a:rPr>
              <a:t>UNIDADES</a:t>
            </a:r>
          </a:p>
          <a:p>
            <a:pPr algn="ctr"/>
            <a:r>
              <a:rPr lang="es-AR" sz="1400" b="1" dirty="0">
                <a:solidFill>
                  <a:schemeClr val="tx1"/>
                </a:solidFill>
              </a:rPr>
              <a:t>PRODUCTIVAS</a:t>
            </a:r>
          </a:p>
        </p:txBody>
      </p:sp>
      <p:cxnSp>
        <p:nvCxnSpPr>
          <p:cNvPr id="12" name="Conector angular 41"/>
          <p:cNvCxnSpPr/>
          <p:nvPr/>
        </p:nvCxnSpPr>
        <p:spPr>
          <a:xfrm rot="16200000" flipH="1">
            <a:off x="3449474" y="5779136"/>
            <a:ext cx="611157" cy="202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1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3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683568" y="1570317"/>
            <a:ext cx="8130321" cy="4150524"/>
            <a:chOff x="2407264" y="-88635"/>
            <a:chExt cx="11510212" cy="7590475"/>
          </a:xfrm>
        </p:grpSpPr>
        <p:sp>
          <p:nvSpPr>
            <p:cNvPr id="98" name="Rectángulo 29"/>
            <p:cNvSpPr/>
            <p:nvPr/>
          </p:nvSpPr>
          <p:spPr>
            <a:xfrm>
              <a:off x="3026859" y="1752339"/>
              <a:ext cx="2012852" cy="1039783"/>
            </a:xfrm>
            <a:prstGeom prst="rect">
              <a:avLst/>
            </a:prstGeom>
            <a:noFill/>
          </p:spPr>
          <p:txBody>
            <a:bodyPr wrap="square" lIns="216747" tIns="108373" rIns="216747" bIns="108373">
              <a:spAutoFit/>
            </a:bodyPr>
            <a:lstStyle/>
            <a:p>
              <a:pPr algn="ctr"/>
              <a:r>
                <a:rPr lang="es-ES" sz="2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TECNO</a:t>
              </a:r>
            </a:p>
          </p:txBody>
        </p:sp>
        <p:sp>
          <p:nvSpPr>
            <p:cNvPr id="99" name="CuadroTexto 3"/>
            <p:cNvSpPr txBox="1"/>
            <p:nvPr/>
          </p:nvSpPr>
          <p:spPr>
            <a:xfrm>
              <a:off x="2407264" y="-88635"/>
              <a:ext cx="8751516" cy="1154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u="sng" dirty="0"/>
                <a:t>SISTEMA </a:t>
              </a:r>
              <a:r>
                <a:rPr lang="es-AR" sz="3200" u="sng" dirty="0" smtClean="0"/>
                <a:t>ECONÓMICO</a:t>
              </a:r>
              <a:endParaRPr lang="es-AR" sz="3200" u="sng" dirty="0"/>
            </a:p>
          </p:txBody>
        </p:sp>
        <p:sp>
          <p:nvSpPr>
            <p:cNvPr id="100" name="Rectángulo 13"/>
            <p:cNvSpPr/>
            <p:nvPr/>
          </p:nvSpPr>
          <p:spPr>
            <a:xfrm>
              <a:off x="5082094" y="2626302"/>
              <a:ext cx="1837968" cy="77115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CAPITAL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5"/>
            <p:cNvSpPr/>
            <p:nvPr/>
          </p:nvSpPr>
          <p:spPr>
            <a:xfrm>
              <a:off x="4663309" y="3869292"/>
              <a:ext cx="2280173" cy="67971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UNIDADES</a:t>
              </a:r>
            </a:p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PRODUCTIVAS</a:t>
              </a:r>
            </a:p>
          </p:txBody>
        </p:sp>
        <p:sp>
          <p:nvSpPr>
            <p:cNvPr id="102" name="Rectángulo 16"/>
            <p:cNvSpPr/>
            <p:nvPr/>
          </p:nvSpPr>
          <p:spPr>
            <a:xfrm>
              <a:off x="5048871" y="4870003"/>
              <a:ext cx="1871192" cy="87312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1º 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EXTRACTIVO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ángulo 17"/>
            <p:cNvSpPr/>
            <p:nvPr/>
          </p:nvSpPr>
          <p:spPr>
            <a:xfrm>
              <a:off x="5050825" y="5743130"/>
              <a:ext cx="1869238" cy="9471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2º </a:t>
              </a:r>
              <a:endParaRPr lang="es-AR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INDUSTRIA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ángulo 18"/>
            <p:cNvSpPr/>
            <p:nvPr/>
          </p:nvSpPr>
          <p:spPr>
            <a:xfrm>
              <a:off x="5048871" y="6690227"/>
              <a:ext cx="1871192" cy="77253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3º SERVICIOS</a:t>
              </a:r>
            </a:p>
          </p:txBody>
        </p:sp>
        <p:sp>
          <p:nvSpPr>
            <p:cNvPr id="107" name="Rectángulo 30"/>
            <p:cNvSpPr/>
            <p:nvPr/>
          </p:nvSpPr>
          <p:spPr>
            <a:xfrm>
              <a:off x="6889287" y="1899122"/>
              <a:ext cx="1374649" cy="731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LOGÍA</a:t>
              </a:r>
              <a:endParaRPr lang="es-ES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8" name="Rectángulo 35"/>
            <p:cNvSpPr/>
            <p:nvPr/>
          </p:nvSpPr>
          <p:spPr>
            <a:xfrm>
              <a:off x="12302571" y="1620810"/>
              <a:ext cx="1614905" cy="1857478"/>
            </a:xfrm>
            <a:prstGeom prst="rect">
              <a:avLst/>
            </a:prstGeom>
            <a:noFill/>
          </p:spPr>
          <p:txBody>
            <a:bodyPr wrap="square" lIns="36000" tIns="36000" rIns="36000" bIns="36000" anchor="t">
              <a:normAutofit/>
            </a:bodyPr>
            <a:lstStyle/>
            <a:p>
              <a:pPr algn="ctr"/>
              <a:endParaRPr lang="es-E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9" name="Rectángulo 36"/>
            <p:cNvSpPr/>
            <p:nvPr/>
          </p:nvSpPr>
          <p:spPr>
            <a:xfrm>
              <a:off x="5082096" y="1956864"/>
              <a:ext cx="1837968" cy="68397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FACTOR</a:t>
              </a:r>
            </a:p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HUMANO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37"/>
            <p:cNvSpPr/>
            <p:nvPr/>
          </p:nvSpPr>
          <p:spPr>
            <a:xfrm>
              <a:off x="5082096" y="1247207"/>
              <a:ext cx="1837968" cy="6983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RECURSOS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NATURALES</a:t>
              </a:r>
              <a:endParaRPr lang="es-A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Conector angular 40"/>
            <p:cNvCxnSpPr/>
            <p:nvPr/>
          </p:nvCxnSpPr>
          <p:spPr>
            <a:xfrm rot="5400000">
              <a:off x="5364040" y="3673790"/>
              <a:ext cx="391007" cy="2"/>
            </a:xfrm>
            <a:prstGeom prst="bentConnector3">
              <a:avLst>
                <a:gd name="adj1" fmla="val 73986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angular 41"/>
            <p:cNvCxnSpPr/>
            <p:nvPr/>
          </p:nvCxnSpPr>
          <p:spPr>
            <a:xfrm rot="16200000" flipH="1">
              <a:off x="5432290" y="4887425"/>
              <a:ext cx="254515" cy="3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ángulo 56"/>
            <p:cNvSpPr/>
            <p:nvPr/>
          </p:nvSpPr>
          <p:spPr>
            <a:xfrm>
              <a:off x="4663307" y="1247207"/>
              <a:ext cx="418788" cy="2150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92500" lnSpcReduction="10000"/>
            </a:bodyPr>
            <a:lstStyle/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F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A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C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sz="11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7" name="Rectángulo 60"/>
            <p:cNvSpPr/>
            <p:nvPr/>
          </p:nvSpPr>
          <p:spPr>
            <a:xfrm>
              <a:off x="4663307" y="4777408"/>
              <a:ext cx="376402" cy="2724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r"/>
              <a:r>
                <a:rPr lang="es-AR" sz="1200" b="1" dirty="0" smtClean="0">
                  <a:solidFill>
                    <a:schemeClr val="tx1"/>
                  </a:solidFill>
                </a:rPr>
                <a:t>S  E  C</a:t>
              </a:r>
            </a:p>
            <a:p>
              <a:pPr algn="r"/>
              <a:r>
                <a:rPr lang="es-AR" sz="1200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sz="1200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sz="1200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sz="1200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32" name="Rectángulo 1"/>
            <p:cNvSpPr/>
            <p:nvPr/>
          </p:nvSpPr>
          <p:spPr>
            <a:xfrm rot="349114">
              <a:off x="11458803" y="1236283"/>
              <a:ext cx="317191" cy="10330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sz="2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5" name="Rectángulo 43"/>
            <p:cNvSpPr/>
            <p:nvPr/>
          </p:nvSpPr>
          <p:spPr>
            <a:xfrm>
              <a:off x="9169562" y="1711230"/>
              <a:ext cx="317189" cy="729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b="1" i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683568" y="1570317"/>
            <a:ext cx="8130321" cy="4362123"/>
            <a:chOff x="2407264" y="-88635"/>
            <a:chExt cx="11510212" cy="7977447"/>
          </a:xfrm>
        </p:grpSpPr>
        <p:sp>
          <p:nvSpPr>
            <p:cNvPr id="98" name="Rectángulo 29"/>
            <p:cNvSpPr/>
            <p:nvPr/>
          </p:nvSpPr>
          <p:spPr>
            <a:xfrm>
              <a:off x="3026859" y="1752339"/>
              <a:ext cx="2012852" cy="1039783"/>
            </a:xfrm>
            <a:prstGeom prst="rect">
              <a:avLst/>
            </a:prstGeom>
            <a:noFill/>
          </p:spPr>
          <p:txBody>
            <a:bodyPr wrap="square" lIns="216747" tIns="108373" rIns="216747" bIns="108373">
              <a:spAutoFit/>
            </a:bodyPr>
            <a:lstStyle/>
            <a:p>
              <a:pPr algn="ctr"/>
              <a:r>
                <a:rPr lang="es-ES" sz="2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TECNO</a:t>
              </a:r>
            </a:p>
          </p:txBody>
        </p:sp>
        <p:sp>
          <p:nvSpPr>
            <p:cNvPr id="99" name="CuadroTexto 3"/>
            <p:cNvSpPr txBox="1"/>
            <p:nvPr/>
          </p:nvSpPr>
          <p:spPr>
            <a:xfrm>
              <a:off x="2407264" y="-88635"/>
              <a:ext cx="8751516" cy="1154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u="sng" dirty="0"/>
                <a:t>SISTEMA </a:t>
              </a:r>
              <a:r>
                <a:rPr lang="es-AR" sz="3200" u="sng" dirty="0" smtClean="0"/>
                <a:t>ECONÓMICO</a:t>
              </a:r>
              <a:endParaRPr lang="es-AR" sz="3200" u="sng" dirty="0"/>
            </a:p>
          </p:txBody>
        </p:sp>
        <p:sp>
          <p:nvSpPr>
            <p:cNvPr id="100" name="Rectángulo 13"/>
            <p:cNvSpPr/>
            <p:nvPr/>
          </p:nvSpPr>
          <p:spPr>
            <a:xfrm>
              <a:off x="5082094" y="2626302"/>
              <a:ext cx="1837968" cy="77115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CAPITAL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5"/>
            <p:cNvSpPr/>
            <p:nvPr/>
          </p:nvSpPr>
          <p:spPr>
            <a:xfrm>
              <a:off x="4663309" y="3869292"/>
              <a:ext cx="2280173" cy="67971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UNIDADES</a:t>
              </a:r>
            </a:p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PRODUCTIVAS</a:t>
              </a:r>
            </a:p>
          </p:txBody>
        </p:sp>
        <p:sp>
          <p:nvSpPr>
            <p:cNvPr id="102" name="Rectángulo 16"/>
            <p:cNvSpPr/>
            <p:nvPr/>
          </p:nvSpPr>
          <p:spPr>
            <a:xfrm>
              <a:off x="5048871" y="4870003"/>
              <a:ext cx="1871192" cy="87312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1º 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EXTRACTIVO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ángulo 17"/>
            <p:cNvSpPr/>
            <p:nvPr/>
          </p:nvSpPr>
          <p:spPr>
            <a:xfrm>
              <a:off x="5050825" y="5743130"/>
              <a:ext cx="1869238" cy="9471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2º </a:t>
              </a:r>
              <a:endParaRPr lang="es-AR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INDUSTRIA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ángulo 18"/>
            <p:cNvSpPr/>
            <p:nvPr/>
          </p:nvSpPr>
          <p:spPr>
            <a:xfrm>
              <a:off x="5048871" y="6690227"/>
              <a:ext cx="1871192" cy="77253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3º SERVICIOS</a:t>
              </a:r>
            </a:p>
          </p:txBody>
        </p:sp>
        <p:sp>
          <p:nvSpPr>
            <p:cNvPr id="106" name="Rectángulo redondeado 27"/>
            <p:cNvSpPr/>
            <p:nvPr/>
          </p:nvSpPr>
          <p:spPr>
            <a:xfrm>
              <a:off x="8753180" y="4511953"/>
              <a:ext cx="1915923" cy="337685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r>
                <a:rPr lang="es-AR" sz="1400" b="1" dirty="0">
                  <a:solidFill>
                    <a:schemeClr val="tx1"/>
                  </a:solidFill>
                </a:rPr>
                <a:t>BIENES Y </a:t>
              </a:r>
              <a:r>
                <a:rPr lang="es-AR" sz="1400" b="1" dirty="0" smtClean="0">
                  <a:solidFill>
                    <a:schemeClr val="tx1"/>
                  </a:solidFill>
                </a:rPr>
                <a:t>SERVICIOS</a:t>
              </a:r>
            </a:p>
            <a:p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Trigo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Hierro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Harina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Acero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Educación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Transporte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Electricidad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</a:t>
              </a:r>
              <a:r>
                <a:rPr lang="es-AR" sz="1400" b="1" dirty="0" err="1" smtClean="0">
                  <a:solidFill>
                    <a:schemeClr val="tx1"/>
                  </a:solidFill>
                </a:rPr>
                <a:t>Etc</a:t>
              </a:r>
              <a:endParaRPr lang="es-A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ángulo 30"/>
            <p:cNvSpPr/>
            <p:nvPr/>
          </p:nvSpPr>
          <p:spPr>
            <a:xfrm>
              <a:off x="6889287" y="1899122"/>
              <a:ext cx="1374649" cy="731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LOGÍA</a:t>
              </a:r>
              <a:endParaRPr lang="es-ES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8" name="Rectángulo 35"/>
            <p:cNvSpPr/>
            <p:nvPr/>
          </p:nvSpPr>
          <p:spPr>
            <a:xfrm>
              <a:off x="12302571" y="1620810"/>
              <a:ext cx="1614905" cy="1857478"/>
            </a:xfrm>
            <a:prstGeom prst="rect">
              <a:avLst/>
            </a:prstGeom>
            <a:noFill/>
          </p:spPr>
          <p:txBody>
            <a:bodyPr wrap="square" lIns="36000" tIns="36000" rIns="36000" bIns="36000" anchor="t">
              <a:normAutofit/>
            </a:bodyPr>
            <a:lstStyle/>
            <a:p>
              <a:pPr algn="ctr"/>
              <a:endParaRPr lang="es-E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9" name="Rectángulo 36"/>
            <p:cNvSpPr/>
            <p:nvPr/>
          </p:nvSpPr>
          <p:spPr>
            <a:xfrm>
              <a:off x="5082096" y="1956864"/>
              <a:ext cx="1837968" cy="68397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/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FACTOR</a:t>
              </a:r>
            </a:p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HUMANO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37"/>
            <p:cNvSpPr/>
            <p:nvPr/>
          </p:nvSpPr>
          <p:spPr>
            <a:xfrm>
              <a:off x="5082096" y="1247207"/>
              <a:ext cx="1837968" cy="6983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RECURSOS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NATURALES</a:t>
              </a:r>
              <a:endParaRPr lang="es-A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Conector angular 40"/>
            <p:cNvCxnSpPr/>
            <p:nvPr/>
          </p:nvCxnSpPr>
          <p:spPr>
            <a:xfrm rot="5400000">
              <a:off x="5364040" y="3673790"/>
              <a:ext cx="391007" cy="2"/>
            </a:xfrm>
            <a:prstGeom prst="bentConnector3">
              <a:avLst>
                <a:gd name="adj1" fmla="val 73986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angular 41"/>
            <p:cNvCxnSpPr/>
            <p:nvPr/>
          </p:nvCxnSpPr>
          <p:spPr>
            <a:xfrm rot="16200000" flipH="1">
              <a:off x="5432290" y="4887425"/>
              <a:ext cx="254515" cy="3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ángulo 56"/>
            <p:cNvSpPr/>
            <p:nvPr/>
          </p:nvSpPr>
          <p:spPr>
            <a:xfrm>
              <a:off x="4663307" y="1247207"/>
              <a:ext cx="418788" cy="2150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92500" lnSpcReduction="10000"/>
            </a:bodyPr>
            <a:lstStyle/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F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A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C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sz="11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7" name="Rectángulo 60"/>
            <p:cNvSpPr/>
            <p:nvPr/>
          </p:nvSpPr>
          <p:spPr>
            <a:xfrm>
              <a:off x="4663307" y="4777408"/>
              <a:ext cx="376402" cy="27244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Autofit/>
            </a:bodyPr>
            <a:lstStyle/>
            <a:p>
              <a:pPr algn="r"/>
              <a:r>
                <a:rPr lang="es-AR" sz="1200" b="1" dirty="0" smtClean="0">
                  <a:solidFill>
                    <a:schemeClr val="tx1"/>
                  </a:solidFill>
                </a:rPr>
                <a:t>S  E  C</a:t>
              </a:r>
            </a:p>
            <a:p>
              <a:pPr algn="r"/>
              <a:r>
                <a:rPr lang="es-AR" sz="1200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sz="1200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sz="1200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sz="1200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sz="1200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24" name="Conector recto de flecha 92"/>
            <p:cNvCxnSpPr/>
            <p:nvPr/>
          </p:nvCxnSpPr>
          <p:spPr>
            <a:xfrm flipV="1">
              <a:off x="6920065" y="6392063"/>
              <a:ext cx="1747540" cy="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ángulo 1"/>
            <p:cNvSpPr/>
            <p:nvPr/>
          </p:nvSpPr>
          <p:spPr>
            <a:xfrm rot="349114">
              <a:off x="11458803" y="1236283"/>
              <a:ext cx="317191" cy="10330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sz="2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5" name="Rectángulo 43"/>
            <p:cNvSpPr/>
            <p:nvPr/>
          </p:nvSpPr>
          <p:spPr>
            <a:xfrm>
              <a:off x="9169562" y="1711230"/>
              <a:ext cx="317189" cy="729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b="1" i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4" name="2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4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627576" y="1570317"/>
            <a:ext cx="8516423" cy="4883019"/>
            <a:chOff x="681924" y="-88635"/>
            <a:chExt cx="13235552" cy="7977447"/>
          </a:xfrm>
        </p:grpSpPr>
        <p:sp>
          <p:nvSpPr>
            <p:cNvPr id="98" name="Rectángulo 29"/>
            <p:cNvSpPr/>
            <p:nvPr/>
          </p:nvSpPr>
          <p:spPr>
            <a:xfrm>
              <a:off x="3026859" y="1752339"/>
              <a:ext cx="2012852" cy="1039783"/>
            </a:xfrm>
            <a:prstGeom prst="rect">
              <a:avLst/>
            </a:prstGeom>
            <a:noFill/>
          </p:spPr>
          <p:txBody>
            <a:bodyPr wrap="square" lIns="216747" tIns="108373" rIns="216747" bIns="108373">
              <a:spAutoFit/>
            </a:bodyPr>
            <a:lstStyle/>
            <a:p>
              <a:pPr algn="ctr"/>
              <a:r>
                <a:rPr lang="es-ES" sz="20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TECNO</a:t>
              </a:r>
            </a:p>
          </p:txBody>
        </p:sp>
        <p:sp>
          <p:nvSpPr>
            <p:cNvPr id="99" name="CuadroTexto 3"/>
            <p:cNvSpPr txBox="1"/>
            <p:nvPr/>
          </p:nvSpPr>
          <p:spPr>
            <a:xfrm>
              <a:off x="2407264" y="-88635"/>
              <a:ext cx="8751516" cy="1154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AR" sz="3200" u="sng" dirty="0"/>
                <a:t>SISTEMA </a:t>
              </a:r>
              <a:r>
                <a:rPr lang="es-AR" sz="3200" u="sng" dirty="0" smtClean="0"/>
                <a:t>ECONÓMICO</a:t>
              </a:r>
              <a:endParaRPr lang="es-AR" sz="3200" u="sng" dirty="0"/>
            </a:p>
          </p:txBody>
        </p:sp>
        <p:sp>
          <p:nvSpPr>
            <p:cNvPr id="100" name="Rectángulo 13"/>
            <p:cNvSpPr/>
            <p:nvPr/>
          </p:nvSpPr>
          <p:spPr>
            <a:xfrm>
              <a:off x="5082094" y="2626302"/>
              <a:ext cx="1837968" cy="771157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CAPITAL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ángulo 15"/>
            <p:cNvSpPr/>
            <p:nvPr/>
          </p:nvSpPr>
          <p:spPr>
            <a:xfrm>
              <a:off x="4663309" y="3869292"/>
              <a:ext cx="2280173" cy="679714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UNIDADES</a:t>
              </a:r>
            </a:p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PRODUCTIVAS</a:t>
              </a:r>
            </a:p>
          </p:txBody>
        </p:sp>
        <p:sp>
          <p:nvSpPr>
            <p:cNvPr id="102" name="Rectángulo 16"/>
            <p:cNvSpPr/>
            <p:nvPr/>
          </p:nvSpPr>
          <p:spPr>
            <a:xfrm>
              <a:off x="5048871" y="4870003"/>
              <a:ext cx="1871192" cy="873128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1º 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EXTRACTIVO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ángulo 17"/>
            <p:cNvSpPr/>
            <p:nvPr/>
          </p:nvSpPr>
          <p:spPr>
            <a:xfrm>
              <a:off x="5050825" y="5743130"/>
              <a:ext cx="1869238" cy="9471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2º </a:t>
              </a:r>
              <a:endParaRPr lang="es-AR" sz="11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INDUSTRIA</a:t>
              </a:r>
              <a:endParaRPr lang="es-A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ángulo 18"/>
            <p:cNvSpPr/>
            <p:nvPr/>
          </p:nvSpPr>
          <p:spPr>
            <a:xfrm>
              <a:off x="5048871" y="6690227"/>
              <a:ext cx="1871192" cy="77253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16747" tIns="108373" rIns="216747" bIns="10837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s-AR" sz="1100" b="1" dirty="0">
                  <a:solidFill>
                    <a:schemeClr val="tx1"/>
                  </a:solidFill>
                </a:rPr>
                <a:t>3º SERVICIOS</a:t>
              </a:r>
            </a:p>
          </p:txBody>
        </p:sp>
        <p:sp>
          <p:nvSpPr>
            <p:cNvPr id="105" name="Rectángulo redondeado 23"/>
            <p:cNvSpPr/>
            <p:nvPr/>
          </p:nvSpPr>
          <p:spPr>
            <a:xfrm>
              <a:off x="681924" y="2684593"/>
              <a:ext cx="2188191" cy="400943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s-AR" sz="1200" b="1" dirty="0">
                  <a:solidFill>
                    <a:schemeClr val="tx1"/>
                  </a:solidFill>
                </a:rPr>
                <a:t>REMUNERACIÓN DEL TRABAJO</a:t>
              </a: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Salarios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Sueldos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Honorarios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>
                  <a:solidFill>
                    <a:schemeClr val="tx1"/>
                  </a:solidFill>
                </a:rPr>
                <a:t>INGRESOS DE LA PROPIEDAD</a:t>
              </a: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Renta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Alquileres</a:t>
              </a:r>
              <a:endParaRPr lang="es-AR" sz="1200" b="1" dirty="0">
                <a:solidFill>
                  <a:schemeClr val="tx1"/>
                </a:solidFill>
              </a:endParaRPr>
            </a:p>
            <a:p>
              <a:r>
                <a:rPr lang="es-AR" sz="1200" b="1" dirty="0" smtClean="0">
                  <a:solidFill>
                    <a:schemeClr val="tx1"/>
                  </a:solidFill>
                </a:rPr>
                <a:t>- Intereses</a:t>
              </a:r>
              <a:endParaRPr lang="es-AR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ángulo redondeado 27"/>
            <p:cNvSpPr/>
            <p:nvPr/>
          </p:nvSpPr>
          <p:spPr>
            <a:xfrm>
              <a:off x="8753180" y="4511953"/>
              <a:ext cx="1915923" cy="337685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r>
                <a:rPr lang="es-AR" sz="1400" b="1" dirty="0">
                  <a:solidFill>
                    <a:schemeClr val="tx1"/>
                  </a:solidFill>
                </a:rPr>
                <a:t>BIENES Y </a:t>
              </a:r>
              <a:r>
                <a:rPr lang="es-AR" sz="1400" b="1" dirty="0" smtClean="0">
                  <a:solidFill>
                    <a:schemeClr val="tx1"/>
                  </a:solidFill>
                </a:rPr>
                <a:t>SERVICIOS</a:t>
              </a:r>
            </a:p>
            <a:p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Trigo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Hierro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Harina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Acero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Educación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Transporte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Electricidad</a:t>
              </a:r>
              <a:endParaRPr lang="es-AR" sz="1400" b="1" dirty="0">
                <a:solidFill>
                  <a:schemeClr val="tx1"/>
                </a:solidFill>
              </a:endParaRPr>
            </a:p>
            <a:p>
              <a:r>
                <a:rPr lang="es-AR" sz="1400" b="1" dirty="0" smtClean="0">
                  <a:solidFill>
                    <a:schemeClr val="tx1"/>
                  </a:solidFill>
                </a:rPr>
                <a:t>- </a:t>
              </a:r>
              <a:r>
                <a:rPr lang="es-AR" sz="1400" b="1" dirty="0" err="1" smtClean="0">
                  <a:solidFill>
                    <a:schemeClr val="tx1"/>
                  </a:solidFill>
                </a:rPr>
                <a:t>Etc</a:t>
              </a:r>
              <a:endParaRPr lang="es-A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ángulo 30"/>
            <p:cNvSpPr/>
            <p:nvPr/>
          </p:nvSpPr>
          <p:spPr>
            <a:xfrm>
              <a:off x="6889287" y="1899122"/>
              <a:ext cx="1374649" cy="7317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2000" b="1" dirty="0" smtClean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LOGÍA</a:t>
              </a:r>
              <a:endParaRPr lang="es-ES" sz="2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8" name="Rectángulo 35"/>
            <p:cNvSpPr/>
            <p:nvPr/>
          </p:nvSpPr>
          <p:spPr>
            <a:xfrm>
              <a:off x="12302571" y="1620810"/>
              <a:ext cx="1614905" cy="1857478"/>
            </a:xfrm>
            <a:prstGeom prst="rect">
              <a:avLst/>
            </a:prstGeom>
            <a:noFill/>
          </p:spPr>
          <p:txBody>
            <a:bodyPr wrap="square" lIns="36000" tIns="36000" rIns="36000" bIns="36000" anchor="t">
              <a:normAutofit/>
            </a:bodyPr>
            <a:lstStyle/>
            <a:p>
              <a:pPr algn="ctr"/>
              <a:endParaRPr lang="es-ES" sz="16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09" name="Rectángulo 36"/>
            <p:cNvSpPr/>
            <p:nvPr/>
          </p:nvSpPr>
          <p:spPr>
            <a:xfrm>
              <a:off x="5082096" y="1956864"/>
              <a:ext cx="1837968" cy="683973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FACTOR</a:t>
              </a:r>
            </a:p>
            <a:p>
              <a:pPr algn="ctr"/>
              <a:r>
                <a:rPr lang="es-AR" sz="1400" b="1" dirty="0" smtClean="0">
                  <a:solidFill>
                    <a:schemeClr val="tx1"/>
                  </a:solidFill>
                </a:rPr>
                <a:t>HUMANO</a:t>
              </a:r>
              <a:endParaRPr lang="es-AR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ángulo 37"/>
            <p:cNvSpPr/>
            <p:nvPr/>
          </p:nvSpPr>
          <p:spPr>
            <a:xfrm>
              <a:off x="5082096" y="1247207"/>
              <a:ext cx="1837968" cy="69836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RECURSOS</a:t>
              </a:r>
            </a:p>
            <a:p>
              <a:pPr algn="ctr"/>
              <a:r>
                <a:rPr lang="es-AR" sz="1100" b="1" dirty="0" smtClean="0">
                  <a:solidFill>
                    <a:schemeClr val="tx1"/>
                  </a:solidFill>
                </a:rPr>
                <a:t>NATURALES</a:t>
              </a:r>
              <a:endParaRPr lang="es-AR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Conector angular 40"/>
            <p:cNvCxnSpPr/>
            <p:nvPr/>
          </p:nvCxnSpPr>
          <p:spPr>
            <a:xfrm rot="5400000">
              <a:off x="5364040" y="3673790"/>
              <a:ext cx="391007" cy="2"/>
            </a:xfrm>
            <a:prstGeom prst="bentConnector3">
              <a:avLst>
                <a:gd name="adj1" fmla="val 73986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ector angular 41"/>
            <p:cNvCxnSpPr/>
            <p:nvPr/>
          </p:nvCxnSpPr>
          <p:spPr>
            <a:xfrm rot="16200000" flipH="1">
              <a:off x="5432290" y="4887425"/>
              <a:ext cx="254515" cy="3"/>
            </a:xfrm>
            <a:prstGeom prst="bentConnector3">
              <a:avLst>
                <a:gd name="adj1" fmla="val 50000"/>
              </a:avLst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ángulo 56"/>
            <p:cNvSpPr/>
            <p:nvPr/>
          </p:nvSpPr>
          <p:spPr>
            <a:xfrm>
              <a:off x="4663307" y="1247207"/>
              <a:ext cx="418788" cy="2150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lnSpcReduction="10000"/>
            </a:bodyPr>
            <a:lstStyle/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F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A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C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sz="1100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sz="1100" b="1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7" name="Rectángulo 60"/>
            <p:cNvSpPr/>
            <p:nvPr/>
          </p:nvSpPr>
          <p:spPr>
            <a:xfrm>
              <a:off x="4663307" y="4777408"/>
              <a:ext cx="376401" cy="27244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>
              <a:normAutofit fontScale="85000" lnSpcReduction="20000"/>
            </a:bodyPr>
            <a:lstStyle/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SEC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T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O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R</a:t>
              </a:r>
            </a:p>
            <a:p>
              <a:pPr algn="r"/>
              <a:r>
                <a:rPr lang="es-AR" b="1" dirty="0" smtClean="0">
                  <a:solidFill>
                    <a:schemeClr val="tx1"/>
                  </a:solidFill>
                </a:rPr>
                <a:t>E</a:t>
              </a:r>
            </a:p>
            <a:p>
              <a:pPr algn="r"/>
              <a:r>
                <a:rPr lang="es-AR" b="1" dirty="0">
                  <a:solidFill>
                    <a:schemeClr val="tx1"/>
                  </a:solidFill>
                </a:rPr>
                <a:t>S</a:t>
              </a:r>
            </a:p>
          </p:txBody>
        </p:sp>
        <p:cxnSp>
          <p:nvCxnSpPr>
            <p:cNvPr id="123" name="Conector recto de flecha 91"/>
            <p:cNvCxnSpPr/>
            <p:nvPr/>
          </p:nvCxnSpPr>
          <p:spPr>
            <a:xfrm flipH="1">
              <a:off x="2811025" y="6417768"/>
              <a:ext cx="18069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92"/>
            <p:cNvCxnSpPr/>
            <p:nvPr/>
          </p:nvCxnSpPr>
          <p:spPr>
            <a:xfrm flipV="1">
              <a:off x="6920065" y="6392063"/>
              <a:ext cx="1747540" cy="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ángulo 1"/>
            <p:cNvSpPr/>
            <p:nvPr/>
          </p:nvSpPr>
          <p:spPr>
            <a:xfrm rot="349114">
              <a:off x="11458803" y="1236283"/>
              <a:ext cx="317191" cy="10330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sz="28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5" name="Rectángulo 43"/>
            <p:cNvSpPr/>
            <p:nvPr/>
          </p:nvSpPr>
          <p:spPr>
            <a:xfrm>
              <a:off x="9169562" y="1711230"/>
              <a:ext cx="317189" cy="7292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endParaRPr lang="es-ES" b="1" i="1" cap="none" spc="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6" name="2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392"/>
            <a:ext cx="9144000" cy="13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1550</TotalTime>
  <Words>612</Words>
  <Application>Microsoft Office PowerPoint</Application>
  <PresentationFormat>Presentación en pantalla (4:3)</PresentationFormat>
  <Paragraphs>419</Paragraphs>
  <Slides>19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MUCHAS GRACIAS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vicerrectorado</dc:creator>
  <cp:lastModifiedBy>Juliana</cp:lastModifiedBy>
  <cp:revision>158</cp:revision>
  <cp:lastPrinted>2017-05-11T18:13:38Z</cp:lastPrinted>
  <dcterms:created xsi:type="dcterms:W3CDTF">2014-06-09T18:35:04Z</dcterms:created>
  <dcterms:modified xsi:type="dcterms:W3CDTF">2021-05-06T19:34:00Z</dcterms:modified>
</cp:coreProperties>
</file>