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0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1" r:id="rId14"/>
    <p:sldId id="282" r:id="rId15"/>
    <p:sldId id="283" r:id="rId16"/>
  </p:sldIdLst>
  <p:sldSz cx="16256000" cy="9144000"/>
  <p:notesSz cx="6877050" cy="100028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3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5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69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6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82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11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486835"/>
            <a:ext cx="3505200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486835"/>
            <a:ext cx="10312400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37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046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2" y="2279653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2" y="6119286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6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52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084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5"/>
            <a:ext cx="14020800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69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6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3340100"/>
            <a:ext cx="6877049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69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6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3340100"/>
            <a:ext cx="6910917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0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8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9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9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8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9" y="2743201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69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6" indent="0">
              <a:buNone/>
              <a:defRPr sz="1333"/>
            </a:lvl8pPr>
            <a:lvl9pPr marL="4876739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856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9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8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69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6" indent="0">
              <a:buNone/>
              <a:defRPr sz="2667"/>
            </a:lvl8pPr>
            <a:lvl9pPr marL="4876739" indent="0">
              <a:buNone/>
              <a:defRPr sz="2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9" y="2743201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69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6" indent="0">
              <a:buNone/>
              <a:defRPr sz="1333"/>
            </a:lvl8pPr>
            <a:lvl9pPr marL="4876739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40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5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5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DD93-B9C5-44C9-98E2-2DBF4FDF704E}" type="datetimeFigureOut">
              <a:rPr lang="es-AR" smtClean="0"/>
              <a:t>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5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5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1-5A44-4CAC-92EA-59B6FE3D5B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02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6" indent="-304796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6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1" indent="-304796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4" indent="-304796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6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6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1" indent="-304796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6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6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69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6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67" y="0"/>
            <a:ext cx="12700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3026858" y="1752338"/>
            <a:ext cx="2012852" cy="834416"/>
          </a:xfrm>
          <a:prstGeom prst="rect">
            <a:avLst/>
          </a:prstGeom>
          <a:noFill/>
        </p:spPr>
        <p:txBody>
          <a:bodyPr wrap="square" lIns="216747" tIns="108373" rIns="216747" bIns="108373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  <p:sp>
        <p:nvSpPr>
          <p:cNvPr id="14" name="Rectángulo 13"/>
          <p:cNvSpPr/>
          <p:nvPr/>
        </p:nvSpPr>
        <p:spPr>
          <a:xfrm>
            <a:off x="5082095" y="2626301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28092" y="4008617"/>
            <a:ext cx="1507031" cy="67971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UNIDADES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PRODUCTIVAS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048871" y="5329280"/>
            <a:ext cx="1282209" cy="6681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1º </a:t>
            </a:r>
            <a:r>
              <a:rPr lang="es-AR" sz="1200" b="1" dirty="0">
                <a:solidFill>
                  <a:schemeClr val="tx1"/>
                </a:solidFill>
              </a:rPr>
              <a:t>EXTRACTIVO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050827" y="6006256"/>
            <a:ext cx="1280254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2º INDUSTRIA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048871" y="6690228"/>
            <a:ext cx="1282209" cy="77253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3º SERVICIOS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633713" y="5221583"/>
            <a:ext cx="2222628" cy="234095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REMUNERACIÓN DEL TRABAJO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Salarios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Sueldos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Honorarios</a:t>
            </a:r>
          </a:p>
          <a:p>
            <a:r>
              <a:rPr lang="es-AR" sz="1400" b="1" dirty="0">
                <a:solidFill>
                  <a:schemeClr val="tx1"/>
                </a:solidFill>
              </a:rPr>
              <a:t>INGRESOS DE LA PROPIEDAD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Renta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Alquileres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intereses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8148282" y="5308868"/>
            <a:ext cx="2202348" cy="23326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BIENES Y SERVICIOS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Trigo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Hierro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Harina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Acero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Educación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Transporte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Electricidad</a:t>
            </a:r>
          </a:p>
          <a:p>
            <a:pPr marL="677351" indent="-677351">
              <a:buFontTx/>
              <a:buChar char="-"/>
            </a:pPr>
            <a:r>
              <a:rPr lang="es-AR" sz="1400" b="1" dirty="0" err="1">
                <a:solidFill>
                  <a:schemeClr val="tx1"/>
                </a:solidFill>
              </a:rPr>
              <a:t>Etc</a:t>
            </a:r>
            <a:endParaRPr lang="es-AR" sz="1400" b="1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308613" y="1807513"/>
            <a:ext cx="1512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082095" y="1956864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082097" y="1247207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738602" y="7590971"/>
            <a:ext cx="1742341" cy="131861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MERCADO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41" name="Conector angular 40"/>
          <p:cNvCxnSpPr/>
          <p:nvPr/>
        </p:nvCxnSpPr>
        <p:spPr>
          <a:xfrm rot="16200000" flipH="1">
            <a:off x="5278513" y="3720401"/>
            <a:ext cx="604168" cy="20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rot="16200000" flipH="1">
            <a:off x="5256993" y="5014770"/>
            <a:ext cx="611157" cy="20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endCxn id="39" idx="2"/>
          </p:cNvCxnSpPr>
          <p:nvPr/>
        </p:nvCxnSpPr>
        <p:spPr>
          <a:xfrm flipV="1">
            <a:off x="2936380" y="8250278"/>
            <a:ext cx="1802222" cy="2528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curvado 53"/>
          <p:cNvCxnSpPr>
            <a:stCxn id="28" idx="2"/>
            <a:endCxn id="39" idx="6"/>
          </p:cNvCxnSpPr>
          <p:nvPr/>
        </p:nvCxnSpPr>
        <p:spPr>
          <a:xfrm rot="5400000">
            <a:off x="7560829" y="6561650"/>
            <a:ext cx="608745" cy="276851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833442" y="1256055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800216" y="5321359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SEC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6963929" y="8262919"/>
            <a:ext cx="20722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OFERTA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PRODUCTO</a:t>
            </a:r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2183383" y="8473934"/>
            <a:ext cx="330821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INGRESO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DEMANDA</a:t>
            </a:r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Llamada de nube 74"/>
          <p:cNvSpPr/>
          <p:nvPr/>
        </p:nvSpPr>
        <p:spPr>
          <a:xfrm>
            <a:off x="990164" y="1489072"/>
            <a:ext cx="1946216" cy="13609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¿Cómo producir?</a:t>
            </a:r>
            <a:endParaRPr lang="es-AR" dirty="0"/>
          </a:p>
        </p:txBody>
      </p:sp>
      <p:sp>
        <p:nvSpPr>
          <p:cNvPr id="77" name="Llamada de nube 76"/>
          <p:cNvSpPr/>
          <p:nvPr/>
        </p:nvSpPr>
        <p:spPr>
          <a:xfrm>
            <a:off x="2980668" y="4773117"/>
            <a:ext cx="1682641" cy="122429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¿Para quién producir?</a:t>
            </a:r>
            <a:endParaRPr lang="es-AR" dirty="0"/>
          </a:p>
        </p:txBody>
      </p:sp>
      <p:sp>
        <p:nvSpPr>
          <p:cNvPr id="78" name="Llamada de nube 77"/>
          <p:cNvSpPr/>
          <p:nvPr/>
        </p:nvSpPr>
        <p:spPr>
          <a:xfrm>
            <a:off x="6385465" y="4987809"/>
            <a:ext cx="1708434" cy="11037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¿Qué producir?</a:t>
            </a:r>
            <a:endParaRPr lang="es-AR" dirty="0"/>
          </a:p>
        </p:txBody>
      </p:sp>
      <p:cxnSp>
        <p:nvCxnSpPr>
          <p:cNvPr id="92" name="Conector recto de flecha 91"/>
          <p:cNvCxnSpPr>
            <a:stCxn id="61" idx="1"/>
            <a:endCxn id="24" idx="3"/>
          </p:cNvCxnSpPr>
          <p:nvPr/>
        </p:nvCxnSpPr>
        <p:spPr>
          <a:xfrm flipH="1" flipV="1">
            <a:off x="2856341" y="6392060"/>
            <a:ext cx="194387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6346361" y="6392060"/>
            <a:ext cx="1747539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redondeado 97"/>
          <p:cNvSpPr/>
          <p:nvPr/>
        </p:nvSpPr>
        <p:spPr>
          <a:xfrm>
            <a:off x="1142565" y="7713349"/>
            <a:ext cx="1793816" cy="8688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ESTADO</a:t>
            </a:r>
          </a:p>
          <a:p>
            <a:pPr marL="285753" indent="-285753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Impuestos</a:t>
            </a:r>
          </a:p>
          <a:p>
            <a:pPr marL="285753" indent="-285753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asignaciones</a:t>
            </a:r>
            <a:endParaRPr lang="es-AR" sz="1400" b="1" dirty="0">
              <a:solidFill>
                <a:schemeClr val="tx1"/>
              </a:solidFill>
            </a:endParaRPr>
          </a:p>
        </p:txBody>
      </p:sp>
      <p:cxnSp>
        <p:nvCxnSpPr>
          <p:cNvPr id="100" name="Conector curvado 99"/>
          <p:cNvCxnSpPr>
            <a:endCxn id="98" idx="1"/>
          </p:cNvCxnSpPr>
          <p:nvPr/>
        </p:nvCxnSpPr>
        <p:spPr>
          <a:xfrm rot="16200000" flipH="1">
            <a:off x="638474" y="7643683"/>
            <a:ext cx="659730" cy="34845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896" y="1357116"/>
            <a:ext cx="2578616" cy="2578616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3026858" y="1752338"/>
            <a:ext cx="2012852" cy="834416"/>
          </a:xfrm>
          <a:prstGeom prst="rect">
            <a:avLst/>
          </a:prstGeom>
          <a:noFill/>
        </p:spPr>
        <p:txBody>
          <a:bodyPr wrap="square" lIns="216747" tIns="108373" rIns="216747" bIns="108373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  <p:sp>
        <p:nvSpPr>
          <p:cNvPr id="14" name="Rectángulo 13"/>
          <p:cNvSpPr/>
          <p:nvPr/>
        </p:nvSpPr>
        <p:spPr>
          <a:xfrm>
            <a:off x="5082095" y="2626301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28092" y="4008617"/>
            <a:ext cx="1507031" cy="67971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UNIDADES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PRODUCTIVAS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048871" y="5329280"/>
            <a:ext cx="1282209" cy="6681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1º </a:t>
            </a:r>
            <a:r>
              <a:rPr lang="es-AR" sz="1200" b="1" dirty="0">
                <a:solidFill>
                  <a:schemeClr val="tx1"/>
                </a:solidFill>
              </a:rPr>
              <a:t>EXTRACTIVO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050827" y="6006256"/>
            <a:ext cx="1280254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2º INDUSTRIA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048871" y="6690228"/>
            <a:ext cx="1282209" cy="77253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3º SERVICIOS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633713" y="5221583"/>
            <a:ext cx="2222628" cy="234095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REMUNERACIÓN DEL TRABAJO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Salarios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Sueldos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Honorarios</a:t>
            </a:r>
          </a:p>
          <a:p>
            <a:r>
              <a:rPr lang="es-AR" sz="1400" b="1" dirty="0">
                <a:solidFill>
                  <a:schemeClr val="tx1"/>
                </a:solidFill>
              </a:rPr>
              <a:t>INGRESOS DE LA PROPIEDAD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Renta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Alquileres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intereses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8148282" y="5308868"/>
            <a:ext cx="2202348" cy="23326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BIENES Y SERVICIOS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Trigo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Hierro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Harina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Acero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Educación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Transporte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Electricidad</a:t>
            </a:r>
          </a:p>
          <a:p>
            <a:pPr marL="677351" indent="-677351">
              <a:buFontTx/>
              <a:buChar char="-"/>
            </a:pPr>
            <a:r>
              <a:rPr lang="es-AR" sz="1400" b="1" dirty="0" err="1">
                <a:solidFill>
                  <a:schemeClr val="tx1"/>
                </a:solidFill>
              </a:rPr>
              <a:t>Etc</a:t>
            </a:r>
            <a:endParaRPr lang="es-AR" sz="1400" b="1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308613" y="1807513"/>
            <a:ext cx="1512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LOGIA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2764015" y="525800"/>
            <a:ext cx="3491987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RESTO DEL</a:t>
            </a:r>
          </a:p>
          <a:p>
            <a:pPr algn="ctr"/>
            <a:endParaRPr lang="es-E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s-E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s-E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MUNDO</a:t>
            </a:r>
            <a:endParaRPr lang="es-E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082095" y="1956864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082097" y="1247207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738602" y="7590971"/>
            <a:ext cx="1742341" cy="131861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MERCADO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41" name="Conector angular 40"/>
          <p:cNvCxnSpPr/>
          <p:nvPr/>
        </p:nvCxnSpPr>
        <p:spPr>
          <a:xfrm rot="16200000" flipH="1">
            <a:off x="5278513" y="3720401"/>
            <a:ext cx="604168" cy="20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rot="16200000" flipH="1">
            <a:off x="5256993" y="5014770"/>
            <a:ext cx="611157" cy="20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endCxn id="39" idx="2"/>
          </p:cNvCxnSpPr>
          <p:nvPr/>
        </p:nvCxnSpPr>
        <p:spPr>
          <a:xfrm flipV="1">
            <a:off x="2936380" y="8250278"/>
            <a:ext cx="1802222" cy="2528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curvado 53"/>
          <p:cNvCxnSpPr>
            <a:stCxn id="28" idx="2"/>
            <a:endCxn id="39" idx="6"/>
          </p:cNvCxnSpPr>
          <p:nvPr/>
        </p:nvCxnSpPr>
        <p:spPr>
          <a:xfrm rot="5400000">
            <a:off x="7560829" y="6561650"/>
            <a:ext cx="608745" cy="276851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833442" y="1256055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800216" y="5321359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SEC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6963929" y="8262919"/>
            <a:ext cx="20722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OFERTA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PRODUCTO</a:t>
            </a:r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2183383" y="8511988"/>
            <a:ext cx="330821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INGRESO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DEMANDA</a:t>
            </a:r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Llamada de nube 74"/>
          <p:cNvSpPr/>
          <p:nvPr/>
        </p:nvSpPr>
        <p:spPr>
          <a:xfrm>
            <a:off x="990164" y="1489072"/>
            <a:ext cx="1946216" cy="13609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¿Cómo producir?</a:t>
            </a:r>
            <a:endParaRPr lang="es-AR" dirty="0"/>
          </a:p>
        </p:txBody>
      </p:sp>
      <p:sp>
        <p:nvSpPr>
          <p:cNvPr id="77" name="Llamada de nube 76"/>
          <p:cNvSpPr/>
          <p:nvPr/>
        </p:nvSpPr>
        <p:spPr>
          <a:xfrm>
            <a:off x="2980668" y="4773117"/>
            <a:ext cx="1682641" cy="122429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¿Para quién producir?</a:t>
            </a:r>
            <a:endParaRPr lang="es-AR" dirty="0"/>
          </a:p>
        </p:txBody>
      </p:sp>
      <p:sp>
        <p:nvSpPr>
          <p:cNvPr id="78" name="Llamada de nube 77"/>
          <p:cNvSpPr/>
          <p:nvPr/>
        </p:nvSpPr>
        <p:spPr>
          <a:xfrm>
            <a:off x="6385465" y="4987809"/>
            <a:ext cx="1708434" cy="11037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¿Qué producir?</a:t>
            </a:r>
            <a:endParaRPr lang="es-AR" dirty="0"/>
          </a:p>
        </p:txBody>
      </p:sp>
      <p:cxnSp>
        <p:nvCxnSpPr>
          <p:cNvPr id="92" name="Conector recto de flecha 91"/>
          <p:cNvCxnSpPr>
            <a:stCxn id="61" idx="1"/>
            <a:endCxn id="24" idx="3"/>
          </p:cNvCxnSpPr>
          <p:nvPr/>
        </p:nvCxnSpPr>
        <p:spPr>
          <a:xfrm flipH="1" flipV="1">
            <a:off x="2856341" y="6392060"/>
            <a:ext cx="194387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6346361" y="6392060"/>
            <a:ext cx="1747539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redondeado 97"/>
          <p:cNvSpPr/>
          <p:nvPr/>
        </p:nvSpPr>
        <p:spPr>
          <a:xfrm>
            <a:off x="1142565" y="7713349"/>
            <a:ext cx="1793816" cy="8688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ESTADO</a:t>
            </a:r>
          </a:p>
          <a:p>
            <a:pPr marL="285753" indent="-285753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Impuestos</a:t>
            </a:r>
          </a:p>
          <a:p>
            <a:pPr marL="285753" indent="-285753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asignaciones</a:t>
            </a:r>
            <a:endParaRPr lang="es-AR" sz="1400" b="1" dirty="0">
              <a:solidFill>
                <a:schemeClr val="tx1"/>
              </a:solidFill>
            </a:endParaRPr>
          </a:p>
        </p:txBody>
      </p:sp>
      <p:cxnSp>
        <p:nvCxnSpPr>
          <p:cNvPr id="100" name="Conector curvado 99"/>
          <p:cNvCxnSpPr>
            <a:endCxn id="98" idx="1"/>
          </p:cNvCxnSpPr>
          <p:nvPr/>
        </p:nvCxnSpPr>
        <p:spPr>
          <a:xfrm rot="16200000" flipH="1">
            <a:off x="638474" y="7643683"/>
            <a:ext cx="659730" cy="34845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896" y="1357116"/>
            <a:ext cx="2578616" cy="2578616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3026858" y="1752338"/>
            <a:ext cx="2012852" cy="834416"/>
          </a:xfrm>
          <a:prstGeom prst="rect">
            <a:avLst/>
          </a:prstGeom>
          <a:noFill/>
        </p:spPr>
        <p:txBody>
          <a:bodyPr wrap="square" lIns="216747" tIns="108373" rIns="216747" bIns="108373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  <p:sp>
        <p:nvSpPr>
          <p:cNvPr id="14" name="Rectángulo 13"/>
          <p:cNvSpPr/>
          <p:nvPr/>
        </p:nvSpPr>
        <p:spPr>
          <a:xfrm>
            <a:off x="5082095" y="2626301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28092" y="4008617"/>
            <a:ext cx="1507031" cy="67971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UNIDADES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PRODUCTIVAS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048871" y="5329280"/>
            <a:ext cx="1282209" cy="6681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1º </a:t>
            </a:r>
            <a:r>
              <a:rPr lang="es-AR" sz="1200" b="1" dirty="0">
                <a:solidFill>
                  <a:schemeClr val="tx1"/>
                </a:solidFill>
              </a:rPr>
              <a:t>EXTRACTIVO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050827" y="6006256"/>
            <a:ext cx="1280254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2º INDUSTRIA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048871" y="6690228"/>
            <a:ext cx="1282209" cy="77253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3º SERVICIOS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633713" y="5221583"/>
            <a:ext cx="2222628" cy="234095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REMUNERACIÓN DEL TRABAJO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Salarios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Sueldos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Honorarios</a:t>
            </a:r>
          </a:p>
          <a:p>
            <a:r>
              <a:rPr lang="es-AR" sz="1400" b="1" dirty="0">
                <a:solidFill>
                  <a:schemeClr val="tx1"/>
                </a:solidFill>
              </a:rPr>
              <a:t>INGRESOS DE LA PROPIEDAD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Renta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Alquileres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intereses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8148282" y="5308868"/>
            <a:ext cx="2202348" cy="23326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BIENES Y SERVICIOS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Trigo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Hierro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Harina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Acero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Educación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Transporte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Electricidad</a:t>
            </a:r>
          </a:p>
          <a:p>
            <a:pPr marL="677351" indent="-677351">
              <a:buFontTx/>
              <a:buChar char="-"/>
            </a:pPr>
            <a:r>
              <a:rPr lang="es-AR" sz="1400" b="1" dirty="0" err="1">
                <a:solidFill>
                  <a:schemeClr val="tx1"/>
                </a:solidFill>
              </a:rPr>
              <a:t>Etc</a:t>
            </a:r>
            <a:endParaRPr lang="es-AR" sz="1400" b="1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308613" y="1807513"/>
            <a:ext cx="1512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LOGIA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2764015" y="525800"/>
            <a:ext cx="3491987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RESTO DEL</a:t>
            </a:r>
          </a:p>
          <a:p>
            <a:pPr algn="ctr"/>
            <a:endParaRPr lang="es-E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s-E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s-E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MUNDO</a:t>
            </a:r>
            <a:endParaRPr lang="es-E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082095" y="1956864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082097" y="1247207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738602" y="7590971"/>
            <a:ext cx="1742341" cy="131861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MERCADO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41" name="Conector angular 40"/>
          <p:cNvCxnSpPr/>
          <p:nvPr/>
        </p:nvCxnSpPr>
        <p:spPr>
          <a:xfrm rot="16200000" flipH="1">
            <a:off x="5278513" y="3720401"/>
            <a:ext cx="604168" cy="20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rot="16200000" flipH="1">
            <a:off x="5256993" y="5014770"/>
            <a:ext cx="611157" cy="20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endCxn id="39" idx="2"/>
          </p:cNvCxnSpPr>
          <p:nvPr/>
        </p:nvCxnSpPr>
        <p:spPr>
          <a:xfrm flipV="1">
            <a:off x="2625798" y="8250278"/>
            <a:ext cx="2112804" cy="6549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curvado 53"/>
          <p:cNvCxnSpPr>
            <a:stCxn id="28" idx="2"/>
            <a:endCxn id="39" idx="6"/>
          </p:cNvCxnSpPr>
          <p:nvPr/>
        </p:nvCxnSpPr>
        <p:spPr>
          <a:xfrm rot="5400000">
            <a:off x="7560829" y="6561650"/>
            <a:ext cx="608745" cy="276851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833442" y="1256055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800216" y="5321359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SEC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6920066" y="8315929"/>
            <a:ext cx="20722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OFERTA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PRODUCTO</a:t>
            </a:r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2586485" y="8440748"/>
            <a:ext cx="225604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INGRESO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DEMANDA</a:t>
            </a:r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Llamada de nube 74"/>
          <p:cNvSpPr/>
          <p:nvPr/>
        </p:nvSpPr>
        <p:spPr>
          <a:xfrm>
            <a:off x="990164" y="1489072"/>
            <a:ext cx="1946216" cy="13609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¿Cómo producir?</a:t>
            </a:r>
            <a:endParaRPr lang="es-AR" dirty="0"/>
          </a:p>
        </p:txBody>
      </p:sp>
      <p:sp>
        <p:nvSpPr>
          <p:cNvPr id="77" name="Llamada de nube 76"/>
          <p:cNvSpPr/>
          <p:nvPr/>
        </p:nvSpPr>
        <p:spPr>
          <a:xfrm>
            <a:off x="2980668" y="4773117"/>
            <a:ext cx="1682641" cy="122429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¿Para quién producir?</a:t>
            </a:r>
            <a:endParaRPr lang="es-AR" dirty="0"/>
          </a:p>
        </p:txBody>
      </p:sp>
      <p:sp>
        <p:nvSpPr>
          <p:cNvPr id="78" name="Llamada de nube 77"/>
          <p:cNvSpPr/>
          <p:nvPr/>
        </p:nvSpPr>
        <p:spPr>
          <a:xfrm>
            <a:off x="6385465" y="4987809"/>
            <a:ext cx="1708434" cy="11037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¿Qué producir?</a:t>
            </a:r>
            <a:endParaRPr lang="es-AR" dirty="0"/>
          </a:p>
        </p:txBody>
      </p:sp>
      <p:cxnSp>
        <p:nvCxnSpPr>
          <p:cNvPr id="92" name="Conector recto de flecha 91"/>
          <p:cNvCxnSpPr>
            <a:stCxn id="61" idx="1"/>
            <a:endCxn id="24" idx="3"/>
          </p:cNvCxnSpPr>
          <p:nvPr/>
        </p:nvCxnSpPr>
        <p:spPr>
          <a:xfrm flipH="1" flipV="1">
            <a:off x="2856341" y="6392060"/>
            <a:ext cx="194387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6346361" y="6392060"/>
            <a:ext cx="1747539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redondeado 97"/>
          <p:cNvSpPr/>
          <p:nvPr/>
        </p:nvSpPr>
        <p:spPr>
          <a:xfrm>
            <a:off x="782498" y="8040735"/>
            <a:ext cx="1793816" cy="8688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ESTADO</a:t>
            </a:r>
          </a:p>
          <a:p>
            <a:pPr marL="285753" indent="-285753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Impuestos</a:t>
            </a:r>
          </a:p>
          <a:p>
            <a:pPr marL="285753" indent="-285753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asignaciones</a:t>
            </a:r>
            <a:endParaRPr lang="es-AR" sz="1400" b="1" dirty="0">
              <a:solidFill>
                <a:schemeClr val="tx1"/>
              </a:solidFill>
            </a:endParaRPr>
          </a:p>
        </p:txBody>
      </p:sp>
      <p:cxnSp>
        <p:nvCxnSpPr>
          <p:cNvPr id="100" name="Conector curvado 99"/>
          <p:cNvCxnSpPr/>
          <p:nvPr/>
        </p:nvCxnSpPr>
        <p:spPr>
          <a:xfrm rot="16200000" flipH="1">
            <a:off x="377898" y="7649349"/>
            <a:ext cx="695411" cy="8736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>
            <a:off x="6188347" y="1408032"/>
            <a:ext cx="6991549" cy="79382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 flipV="1">
            <a:off x="10350630" y="3121675"/>
            <a:ext cx="2756970" cy="446929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6146847" y="2432733"/>
            <a:ext cx="7033049" cy="26890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/>
          <p:nvPr/>
        </p:nvCxnSpPr>
        <p:spPr>
          <a:xfrm flipV="1">
            <a:off x="6194282" y="2937542"/>
            <a:ext cx="6985615" cy="18413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31" idx="3"/>
          </p:cNvCxnSpPr>
          <p:nvPr/>
        </p:nvCxnSpPr>
        <p:spPr>
          <a:xfrm>
            <a:off x="7821143" y="2161456"/>
            <a:ext cx="5358753" cy="271276"/>
          </a:xfrm>
          <a:prstGeom prst="straightConnector1">
            <a:avLst/>
          </a:prstGeom>
          <a:ln w="5715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 rot="536685">
            <a:off x="6750904" y="1118420"/>
            <a:ext cx="1698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Invasiones</a:t>
            </a:r>
            <a:endParaRPr lang="es-ES" sz="2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6368619" y="2435792"/>
            <a:ext cx="19768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Migraciones</a:t>
            </a:r>
            <a:endParaRPr lang="es-ES" sz="2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ángulo 42"/>
          <p:cNvSpPr/>
          <p:nvPr/>
        </p:nvSpPr>
        <p:spPr>
          <a:xfrm rot="21412405">
            <a:off x="6489371" y="2985253"/>
            <a:ext cx="25891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Inversión directa</a:t>
            </a:r>
            <a:endParaRPr lang="es-ES" sz="2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152075" y="1747003"/>
            <a:ext cx="14014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i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Regalías</a:t>
            </a:r>
            <a:endParaRPr lang="es-ES" sz="2800" i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ángulo 46"/>
          <p:cNvSpPr/>
          <p:nvPr/>
        </p:nvSpPr>
        <p:spPr>
          <a:xfrm rot="17940133">
            <a:off x="16269913" y="4603825"/>
            <a:ext cx="226042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Importaciones</a:t>
            </a:r>
          </a:p>
          <a:p>
            <a:pPr algn="ctr"/>
            <a:endParaRPr lang="es-ES" sz="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Exportaciones</a:t>
            </a:r>
            <a:endParaRPr lang="es-ES" sz="2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:\Formarnos 2017\COSAS POR ENCUENTRO\NOVENO ENCUENTRO\Laberin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4" y="220132"/>
            <a:ext cx="15941442" cy="89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3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56000" y="-3555999"/>
            <a:ext cx="9143997" cy="16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4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7"/>
          <p:cNvSpPr txBox="1">
            <a:spLocks/>
          </p:cNvSpPr>
          <p:nvPr/>
        </p:nvSpPr>
        <p:spPr>
          <a:xfrm>
            <a:off x="5181600" y="4624300"/>
            <a:ext cx="13561140" cy="2055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91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 smtClean="0"/>
              <a:t>MUCHAS GRACIAS</a:t>
            </a:r>
            <a:endParaRPr lang="es-ES" sz="6000" dirty="0"/>
          </a:p>
        </p:txBody>
      </p:sp>
      <p:pic>
        <p:nvPicPr>
          <p:cNvPr id="5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</p:spTree>
    <p:extLst>
      <p:ext uri="{BB962C8B-B14F-4D97-AF65-F5344CB8AC3E}">
        <p14:creationId xmlns:p14="http://schemas.microsoft.com/office/powerpoint/2010/main" val="30043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  <p:sp>
        <p:nvSpPr>
          <p:cNvPr id="14" name="Rectángulo 13"/>
          <p:cNvSpPr/>
          <p:nvPr/>
        </p:nvSpPr>
        <p:spPr>
          <a:xfrm>
            <a:off x="5082095" y="2626301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082095" y="1956864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082097" y="1247207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4833442" y="1256055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860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3026858" y="1752338"/>
            <a:ext cx="2012852" cy="834416"/>
          </a:xfrm>
          <a:prstGeom prst="rect">
            <a:avLst/>
          </a:prstGeom>
          <a:noFill/>
        </p:spPr>
        <p:txBody>
          <a:bodyPr wrap="square" lIns="216747" tIns="108373" rIns="216747" bIns="108373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  <p:sp>
        <p:nvSpPr>
          <p:cNvPr id="14" name="Rectángulo 13"/>
          <p:cNvSpPr/>
          <p:nvPr/>
        </p:nvSpPr>
        <p:spPr>
          <a:xfrm>
            <a:off x="5082095" y="2626301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308613" y="1807513"/>
            <a:ext cx="1512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082095" y="1956864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082097" y="1247207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4833442" y="1256055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023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3026858" y="1752338"/>
            <a:ext cx="2012852" cy="834416"/>
          </a:xfrm>
          <a:prstGeom prst="rect">
            <a:avLst/>
          </a:prstGeom>
          <a:noFill/>
        </p:spPr>
        <p:txBody>
          <a:bodyPr wrap="square" lIns="216747" tIns="108373" rIns="216747" bIns="108373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  <p:sp>
        <p:nvSpPr>
          <p:cNvPr id="14" name="Rectángulo 13"/>
          <p:cNvSpPr/>
          <p:nvPr/>
        </p:nvSpPr>
        <p:spPr>
          <a:xfrm>
            <a:off x="5082095" y="2626301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28092" y="4008617"/>
            <a:ext cx="1507031" cy="67971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UNIDADES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PRODUCTIVAS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308613" y="1807513"/>
            <a:ext cx="1512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082095" y="1956864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082097" y="1247207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cxnSp>
        <p:nvCxnSpPr>
          <p:cNvPr id="41" name="Conector angular 40"/>
          <p:cNvCxnSpPr/>
          <p:nvPr/>
        </p:nvCxnSpPr>
        <p:spPr>
          <a:xfrm rot="16200000" flipH="1">
            <a:off x="5278513" y="3720401"/>
            <a:ext cx="604168" cy="20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rot="16200000" flipH="1">
            <a:off x="5256993" y="5014770"/>
            <a:ext cx="611157" cy="20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833442" y="1256055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409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3026858" y="1752338"/>
            <a:ext cx="2012852" cy="834416"/>
          </a:xfrm>
          <a:prstGeom prst="rect">
            <a:avLst/>
          </a:prstGeom>
          <a:noFill/>
        </p:spPr>
        <p:txBody>
          <a:bodyPr wrap="square" lIns="216747" tIns="108373" rIns="216747" bIns="108373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  <p:sp>
        <p:nvSpPr>
          <p:cNvPr id="14" name="Rectángulo 13"/>
          <p:cNvSpPr/>
          <p:nvPr/>
        </p:nvSpPr>
        <p:spPr>
          <a:xfrm>
            <a:off x="5082095" y="2626301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28092" y="4008617"/>
            <a:ext cx="1507031" cy="67971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UNIDADES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PRODUCTIVAS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048871" y="5329280"/>
            <a:ext cx="1282209" cy="6681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1º </a:t>
            </a:r>
            <a:r>
              <a:rPr lang="es-AR" sz="1200" b="1" dirty="0">
                <a:solidFill>
                  <a:schemeClr val="tx1"/>
                </a:solidFill>
              </a:rPr>
              <a:t>EXTRACTIVO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050827" y="6006256"/>
            <a:ext cx="1280254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2º INDUSTRIA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048871" y="6690228"/>
            <a:ext cx="1282209" cy="77253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3º SERVICIOS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308613" y="1807513"/>
            <a:ext cx="1512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082095" y="1956864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082097" y="1247207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cxnSp>
        <p:nvCxnSpPr>
          <p:cNvPr id="41" name="Conector angular 40"/>
          <p:cNvCxnSpPr/>
          <p:nvPr/>
        </p:nvCxnSpPr>
        <p:spPr>
          <a:xfrm rot="16200000" flipH="1">
            <a:off x="5278513" y="3720401"/>
            <a:ext cx="604168" cy="20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rot="16200000" flipH="1">
            <a:off x="5256993" y="5014770"/>
            <a:ext cx="611157" cy="20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833442" y="1256055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800216" y="5321359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SEC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706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3026858" y="1752338"/>
            <a:ext cx="2012852" cy="834416"/>
          </a:xfrm>
          <a:prstGeom prst="rect">
            <a:avLst/>
          </a:prstGeom>
          <a:noFill/>
        </p:spPr>
        <p:txBody>
          <a:bodyPr wrap="square" lIns="216747" tIns="108373" rIns="216747" bIns="108373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  <p:sp>
        <p:nvSpPr>
          <p:cNvPr id="14" name="Rectángulo 13"/>
          <p:cNvSpPr/>
          <p:nvPr/>
        </p:nvSpPr>
        <p:spPr>
          <a:xfrm>
            <a:off x="5082095" y="2626301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28092" y="4008617"/>
            <a:ext cx="1507031" cy="67971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UNIDADES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PRODUCTIVAS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048871" y="5329280"/>
            <a:ext cx="1282209" cy="6681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1º </a:t>
            </a:r>
            <a:r>
              <a:rPr lang="es-AR" sz="1200" b="1" dirty="0">
                <a:solidFill>
                  <a:schemeClr val="tx1"/>
                </a:solidFill>
              </a:rPr>
              <a:t>EXTRACTIVO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050827" y="6006256"/>
            <a:ext cx="1280254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2º INDUSTRIA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048871" y="6690228"/>
            <a:ext cx="1282209" cy="77253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3º SERVICIOS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8148282" y="5308868"/>
            <a:ext cx="2202348" cy="23326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BIENES Y SERVICIOS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Trigo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Hierro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Harina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Acero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Educación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Transporte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Electricidad</a:t>
            </a:r>
          </a:p>
          <a:p>
            <a:pPr marL="677351" indent="-677351">
              <a:buFontTx/>
              <a:buChar char="-"/>
            </a:pPr>
            <a:r>
              <a:rPr lang="es-AR" sz="1400" b="1" dirty="0" err="1">
                <a:solidFill>
                  <a:schemeClr val="tx1"/>
                </a:solidFill>
              </a:rPr>
              <a:t>Etc</a:t>
            </a:r>
            <a:endParaRPr lang="es-AR" sz="1400" b="1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308613" y="1807513"/>
            <a:ext cx="1512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082095" y="1956864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082097" y="1247207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cxnSp>
        <p:nvCxnSpPr>
          <p:cNvPr id="41" name="Conector angular 40"/>
          <p:cNvCxnSpPr/>
          <p:nvPr/>
        </p:nvCxnSpPr>
        <p:spPr>
          <a:xfrm rot="16200000" flipH="1">
            <a:off x="5278513" y="3720401"/>
            <a:ext cx="604168" cy="20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rot="16200000" flipH="1">
            <a:off x="5256993" y="5014770"/>
            <a:ext cx="611157" cy="20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833442" y="1256055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800216" y="5321359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SEC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93" name="Conector recto de flecha 92"/>
          <p:cNvCxnSpPr/>
          <p:nvPr/>
        </p:nvCxnSpPr>
        <p:spPr>
          <a:xfrm flipV="1">
            <a:off x="6346361" y="6392060"/>
            <a:ext cx="1747539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3026858" y="1752338"/>
            <a:ext cx="2012852" cy="834416"/>
          </a:xfrm>
          <a:prstGeom prst="rect">
            <a:avLst/>
          </a:prstGeom>
          <a:noFill/>
        </p:spPr>
        <p:txBody>
          <a:bodyPr wrap="square" lIns="216747" tIns="108373" rIns="216747" bIns="108373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  <p:sp>
        <p:nvSpPr>
          <p:cNvPr id="14" name="Rectángulo 13"/>
          <p:cNvSpPr/>
          <p:nvPr/>
        </p:nvSpPr>
        <p:spPr>
          <a:xfrm>
            <a:off x="5082095" y="2626301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28092" y="4008617"/>
            <a:ext cx="1507031" cy="67971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UNIDADES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PRODUCTIVAS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048871" y="5329280"/>
            <a:ext cx="1282209" cy="6681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1º </a:t>
            </a:r>
            <a:r>
              <a:rPr lang="es-AR" sz="1200" b="1" dirty="0">
                <a:solidFill>
                  <a:schemeClr val="tx1"/>
                </a:solidFill>
              </a:rPr>
              <a:t>EXTRACTIVO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050827" y="6006256"/>
            <a:ext cx="1280254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2º INDUSTRIA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048871" y="6690228"/>
            <a:ext cx="1282209" cy="77253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3º SERVICIOS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633713" y="5221583"/>
            <a:ext cx="2222628" cy="234095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REMUNERACIÓN DEL TRABAJO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Salarios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Sueldos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Honorarios</a:t>
            </a:r>
          </a:p>
          <a:p>
            <a:r>
              <a:rPr lang="es-AR" sz="1400" b="1" dirty="0">
                <a:solidFill>
                  <a:schemeClr val="tx1"/>
                </a:solidFill>
              </a:rPr>
              <a:t>INGRESOS DE LA PROPIEDAD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Renta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Alquileres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intereses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8148282" y="5308868"/>
            <a:ext cx="2202348" cy="23326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BIENES Y SERVICIOS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Trigo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Hierro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Harina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Acero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Educación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Transporte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Electricidad</a:t>
            </a:r>
          </a:p>
          <a:p>
            <a:pPr marL="677351" indent="-677351">
              <a:buFontTx/>
              <a:buChar char="-"/>
            </a:pPr>
            <a:r>
              <a:rPr lang="es-AR" sz="1400" b="1" dirty="0" err="1">
                <a:solidFill>
                  <a:schemeClr val="tx1"/>
                </a:solidFill>
              </a:rPr>
              <a:t>Etc</a:t>
            </a:r>
            <a:endParaRPr lang="es-AR" sz="1400" b="1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308613" y="1807513"/>
            <a:ext cx="1512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082095" y="1956864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082097" y="1247207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cxnSp>
        <p:nvCxnSpPr>
          <p:cNvPr id="41" name="Conector angular 40"/>
          <p:cNvCxnSpPr/>
          <p:nvPr/>
        </p:nvCxnSpPr>
        <p:spPr>
          <a:xfrm rot="16200000" flipH="1">
            <a:off x="5278513" y="3720401"/>
            <a:ext cx="604168" cy="20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rot="16200000" flipH="1">
            <a:off x="5256993" y="5014770"/>
            <a:ext cx="611157" cy="20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833442" y="1256055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800216" y="5321359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SEC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92" name="Conector recto de flecha 91"/>
          <p:cNvCxnSpPr>
            <a:stCxn id="61" idx="1"/>
            <a:endCxn id="24" idx="3"/>
          </p:cNvCxnSpPr>
          <p:nvPr/>
        </p:nvCxnSpPr>
        <p:spPr>
          <a:xfrm flipH="1" flipV="1">
            <a:off x="2856341" y="6392060"/>
            <a:ext cx="194387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6346361" y="6392060"/>
            <a:ext cx="1747539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3026858" y="1752338"/>
            <a:ext cx="2012852" cy="834416"/>
          </a:xfrm>
          <a:prstGeom prst="rect">
            <a:avLst/>
          </a:prstGeom>
          <a:noFill/>
        </p:spPr>
        <p:txBody>
          <a:bodyPr wrap="square" lIns="216747" tIns="108373" rIns="216747" bIns="108373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7264" y="-88635"/>
            <a:ext cx="875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u="sng" dirty="0"/>
              <a:t>SISTEMA </a:t>
            </a:r>
            <a:r>
              <a:rPr lang="es-AR" sz="7200" u="sng" dirty="0"/>
              <a:t>ECONÓMICO</a:t>
            </a:r>
            <a:endParaRPr lang="es-AR" sz="7200" u="sng" dirty="0"/>
          </a:p>
        </p:txBody>
      </p:sp>
      <p:sp>
        <p:nvSpPr>
          <p:cNvPr id="14" name="Rectángulo 13"/>
          <p:cNvSpPr/>
          <p:nvPr/>
        </p:nvSpPr>
        <p:spPr>
          <a:xfrm>
            <a:off x="5082095" y="2626301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28092" y="4008617"/>
            <a:ext cx="1507031" cy="67971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UNIDADES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PRODUCTIVAS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048871" y="5329280"/>
            <a:ext cx="1282209" cy="6681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1º </a:t>
            </a:r>
            <a:r>
              <a:rPr lang="es-AR" sz="1200" b="1" dirty="0">
                <a:solidFill>
                  <a:schemeClr val="tx1"/>
                </a:solidFill>
              </a:rPr>
              <a:t>EXTRACTIVO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050827" y="6006256"/>
            <a:ext cx="1280254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2º INDUSTRIA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048871" y="6690228"/>
            <a:ext cx="1282209" cy="77253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3º SERVICIOS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633713" y="5221583"/>
            <a:ext cx="2222628" cy="234095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REMUNERACIÓN DEL TRABAJO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Salarios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Sueldos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Honorarios</a:t>
            </a:r>
          </a:p>
          <a:p>
            <a:r>
              <a:rPr lang="es-AR" sz="1400" b="1" dirty="0">
                <a:solidFill>
                  <a:schemeClr val="tx1"/>
                </a:solidFill>
              </a:rPr>
              <a:t>INGRESOS DE LA PROPIEDAD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Renta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Alquileres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intereses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8148282" y="5308868"/>
            <a:ext cx="2202348" cy="23326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BIENES Y SERVICIOS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Trigo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Hierro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Harina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Acero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Educación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Transporte</a:t>
            </a:r>
          </a:p>
          <a:p>
            <a:pPr marL="677351" indent="-677351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Electricidad</a:t>
            </a:r>
          </a:p>
          <a:p>
            <a:pPr marL="677351" indent="-677351">
              <a:buFontTx/>
              <a:buChar char="-"/>
            </a:pPr>
            <a:r>
              <a:rPr lang="es-AR" sz="1400" b="1" dirty="0" err="1">
                <a:solidFill>
                  <a:schemeClr val="tx1"/>
                </a:solidFill>
              </a:rPr>
              <a:t>Etc</a:t>
            </a:r>
            <a:endParaRPr lang="es-AR" sz="1400" b="1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308613" y="1807513"/>
            <a:ext cx="1512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082095" y="1956864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082097" y="1247207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738602" y="7590971"/>
            <a:ext cx="1742341" cy="131861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MERCADO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41" name="Conector angular 40"/>
          <p:cNvCxnSpPr/>
          <p:nvPr/>
        </p:nvCxnSpPr>
        <p:spPr>
          <a:xfrm rot="16200000" flipH="1">
            <a:off x="5278513" y="3720401"/>
            <a:ext cx="604168" cy="20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angular 41"/>
          <p:cNvCxnSpPr/>
          <p:nvPr/>
        </p:nvCxnSpPr>
        <p:spPr>
          <a:xfrm rot="16200000" flipH="1">
            <a:off x="5256993" y="5014770"/>
            <a:ext cx="611157" cy="20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endCxn id="39" idx="2"/>
          </p:cNvCxnSpPr>
          <p:nvPr/>
        </p:nvCxnSpPr>
        <p:spPr>
          <a:xfrm flipV="1">
            <a:off x="2936380" y="8250278"/>
            <a:ext cx="1802222" cy="2528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curvado 53"/>
          <p:cNvCxnSpPr>
            <a:stCxn id="28" idx="2"/>
            <a:endCxn id="39" idx="6"/>
          </p:cNvCxnSpPr>
          <p:nvPr/>
        </p:nvCxnSpPr>
        <p:spPr>
          <a:xfrm rot="5400000">
            <a:off x="7560829" y="6561650"/>
            <a:ext cx="608745" cy="276851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4833442" y="1256055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800216" y="5321359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>
                <a:solidFill>
                  <a:schemeClr val="tx1"/>
                </a:solidFill>
              </a:rPr>
              <a:t>SEC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7010705" y="8410655"/>
            <a:ext cx="20722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OFERTA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PRODUCTO</a:t>
            </a:r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2183383" y="8456814"/>
            <a:ext cx="330821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INGRESO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DEMANDA</a:t>
            </a:r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Conector recto de flecha 91"/>
          <p:cNvCxnSpPr>
            <a:stCxn id="61" idx="1"/>
            <a:endCxn id="24" idx="3"/>
          </p:cNvCxnSpPr>
          <p:nvPr/>
        </p:nvCxnSpPr>
        <p:spPr>
          <a:xfrm flipH="1" flipV="1">
            <a:off x="2856341" y="6392060"/>
            <a:ext cx="194387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6346361" y="6392060"/>
            <a:ext cx="1747539" cy="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redondeado 97"/>
          <p:cNvSpPr/>
          <p:nvPr/>
        </p:nvSpPr>
        <p:spPr>
          <a:xfrm>
            <a:off x="1142565" y="7713349"/>
            <a:ext cx="1793816" cy="8688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sz="1400" b="1" dirty="0">
                <a:solidFill>
                  <a:schemeClr val="tx1"/>
                </a:solidFill>
              </a:rPr>
              <a:t>ESTADO</a:t>
            </a:r>
          </a:p>
          <a:p>
            <a:pPr marL="285753" indent="-285753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Impuestos</a:t>
            </a:r>
          </a:p>
          <a:p>
            <a:pPr marL="285753" indent="-285753">
              <a:buFontTx/>
              <a:buChar char="-"/>
            </a:pPr>
            <a:r>
              <a:rPr lang="es-AR" sz="1400" b="1" dirty="0">
                <a:solidFill>
                  <a:schemeClr val="tx1"/>
                </a:solidFill>
              </a:rPr>
              <a:t>asignaciones</a:t>
            </a:r>
            <a:endParaRPr lang="es-AR" sz="1400" b="1" dirty="0">
              <a:solidFill>
                <a:schemeClr val="tx1"/>
              </a:solidFill>
            </a:endParaRPr>
          </a:p>
        </p:txBody>
      </p:sp>
      <p:cxnSp>
        <p:nvCxnSpPr>
          <p:cNvPr id="100" name="Conector curvado 99"/>
          <p:cNvCxnSpPr>
            <a:endCxn id="98" idx="1"/>
          </p:cNvCxnSpPr>
          <p:nvPr/>
        </p:nvCxnSpPr>
        <p:spPr>
          <a:xfrm rot="16200000" flipH="1">
            <a:off x="638474" y="7643683"/>
            <a:ext cx="659730" cy="34845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495</Words>
  <Application>Microsoft Office PowerPoint</Application>
  <PresentationFormat>Personalizado</PresentationFormat>
  <Paragraphs>383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Lihuen Arscone</dc:creator>
  <cp:lastModifiedBy>Juliana</cp:lastModifiedBy>
  <cp:revision>43</cp:revision>
  <cp:lastPrinted>2016-04-08T19:21:46Z</cp:lastPrinted>
  <dcterms:created xsi:type="dcterms:W3CDTF">2016-04-08T16:22:58Z</dcterms:created>
  <dcterms:modified xsi:type="dcterms:W3CDTF">2021-05-06T19:43:36Z</dcterms:modified>
</cp:coreProperties>
</file>