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4"/>
  </p:notesMasterIdLst>
  <p:handoutMasterIdLst>
    <p:handoutMasterId r:id="rId55"/>
  </p:handoutMasterIdLst>
  <p:sldIdLst>
    <p:sldId id="257" r:id="rId2"/>
    <p:sldId id="268" r:id="rId3"/>
    <p:sldId id="349" r:id="rId4"/>
    <p:sldId id="358" r:id="rId5"/>
    <p:sldId id="270" r:id="rId6"/>
    <p:sldId id="274" r:id="rId7"/>
    <p:sldId id="275" r:id="rId8"/>
    <p:sldId id="307" r:id="rId9"/>
    <p:sldId id="308" r:id="rId10"/>
    <p:sldId id="350" r:id="rId11"/>
    <p:sldId id="351" r:id="rId12"/>
    <p:sldId id="352" r:id="rId13"/>
    <p:sldId id="326" r:id="rId14"/>
    <p:sldId id="324" r:id="rId15"/>
    <p:sldId id="353" r:id="rId16"/>
    <p:sldId id="354" r:id="rId17"/>
    <p:sldId id="355" r:id="rId18"/>
    <p:sldId id="356" r:id="rId19"/>
    <p:sldId id="331" r:id="rId20"/>
    <p:sldId id="339" r:id="rId21"/>
    <p:sldId id="342" r:id="rId22"/>
    <p:sldId id="343" r:id="rId23"/>
    <p:sldId id="344" r:id="rId24"/>
    <p:sldId id="346" r:id="rId25"/>
    <p:sldId id="357" r:id="rId26"/>
    <p:sldId id="332" r:id="rId27"/>
    <p:sldId id="333" r:id="rId28"/>
    <p:sldId id="334" r:id="rId29"/>
    <p:sldId id="335" r:id="rId30"/>
    <p:sldId id="336" r:id="rId31"/>
    <p:sldId id="337" r:id="rId32"/>
    <p:sldId id="340" r:id="rId33"/>
    <p:sldId id="341" r:id="rId34"/>
    <p:sldId id="338" r:id="rId35"/>
    <p:sldId id="309" r:id="rId36"/>
    <p:sldId id="310" r:id="rId37"/>
    <p:sldId id="327" r:id="rId38"/>
    <p:sldId id="311" r:id="rId39"/>
    <p:sldId id="312" r:id="rId40"/>
    <p:sldId id="313" r:id="rId41"/>
    <p:sldId id="328" r:id="rId42"/>
    <p:sldId id="314" r:id="rId43"/>
    <p:sldId id="315" r:id="rId44"/>
    <p:sldId id="316" r:id="rId45"/>
    <p:sldId id="323" r:id="rId46"/>
    <p:sldId id="329" r:id="rId47"/>
    <p:sldId id="330" r:id="rId48"/>
    <p:sldId id="300" r:id="rId49"/>
    <p:sldId id="348" r:id="rId50"/>
    <p:sldId id="304" r:id="rId51"/>
    <p:sldId id="347"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864" userDrawn="1">
          <p15:clr>
            <a:srgbClr val="A4A3A4"/>
          </p15:clr>
        </p15:guide>
        <p15:guide id="5" pos="3840" userDrawn="1">
          <p15:clr>
            <a:srgbClr val="A4A3A4"/>
          </p15:clr>
        </p15:guide>
        <p15:guide id="6" pos="1007" userDrawn="1">
          <p15:clr>
            <a:srgbClr val="A4A3A4"/>
          </p15:clr>
        </p15:guide>
        <p15:guide id="7" pos="717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FCF23-3B69-468F-B69F-88F6DE6A72F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8" autoAdjust="0"/>
    <p:restoredTop sz="94660"/>
  </p:normalViewPr>
  <p:slideViewPr>
    <p:cSldViewPr showGuides="1">
      <p:cViewPr varScale="1">
        <p:scale>
          <a:sx n="101" d="100"/>
          <a:sy n="101" d="100"/>
        </p:scale>
        <p:origin x="432" y="102"/>
      </p:cViewPr>
      <p:guideLst>
        <p:guide orient="horz" pos="2160"/>
        <p:guide orient="horz" pos="1008"/>
        <p:guide orient="horz" pos="3888"/>
        <p:guide orient="horz" pos="864"/>
        <p:guide pos="3840"/>
        <p:guide pos="1007"/>
        <p:guide pos="7175"/>
      </p:guideLst>
    </p:cSldViewPr>
  </p:slideViewPr>
  <p:notesTextViewPr>
    <p:cViewPr>
      <p:scale>
        <a:sx n="3" d="2"/>
        <a:sy n="3" d="2"/>
      </p:scale>
      <p:origin x="0" y="0"/>
    </p:cViewPr>
  </p:notesTextViewPr>
  <p:notesViewPr>
    <p:cSldViewPr showGuides="1">
      <p:cViewPr varScale="1">
        <p:scale>
          <a:sx n="85" d="100"/>
          <a:sy n="85" d="100"/>
        </p:scale>
        <p:origin x="28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D48BD005-FA94-42B8-B33D-26EF14ACEA47}" type="datetime1">
              <a:rPr lang="es-ES" smtClean="0"/>
              <a:t>25/10/2023</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0EE0A2A-4C49-4B53-8D05-9445F710B0BE}" type="datetime1">
              <a:rPr lang="es-ES" noProof="0" smtClean="0"/>
              <a:t>25/10/2023</a:t>
            </a:fld>
            <a:endParaRPr lang="es-ES" noProof="0"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841221E5-7225-48EB-A4EE-420E7BFCF705}" type="slidenum">
              <a:rPr lang="es-ES" smtClean="0"/>
              <a:pPr/>
              <a:t>1</a:t>
            </a:fld>
            <a:endParaRPr lang="es-ES" dirty="0"/>
          </a:p>
        </p:txBody>
      </p:sp>
    </p:spTree>
    <p:extLst>
      <p:ext uri="{BB962C8B-B14F-4D97-AF65-F5344CB8AC3E}">
        <p14:creationId xmlns:p14="http://schemas.microsoft.com/office/powerpoint/2010/main" val="2329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A03E13-F08A-3505-8D88-9856AFC2EB04}"/>
              </a:ext>
            </a:extLst>
          </p:cNvPr>
          <p:cNvSpPr>
            <a:spLocks noGrp="1" noChangeArrowheads="1"/>
          </p:cNvSpPr>
          <p:nvPr>
            <p:ph type="sldNum" sz="quarter" idx="5"/>
          </p:nvPr>
        </p:nvSpPr>
        <p:spPr>
          <a:ln/>
        </p:spPr>
        <p:txBody>
          <a:bodyPr/>
          <a:lstStyle/>
          <a:p>
            <a:fld id="{0B58CCA0-D075-4C28-B5D0-59996B7354A4}" type="slidenum">
              <a:rPr lang="es-ES" altLang="es-AR"/>
              <a:pPr/>
              <a:t>5</a:t>
            </a:fld>
            <a:endParaRPr lang="es-ES" altLang="es-AR"/>
          </a:p>
        </p:txBody>
      </p:sp>
      <p:sp>
        <p:nvSpPr>
          <p:cNvPr id="22530" name="Rectangle 2">
            <a:extLst>
              <a:ext uri="{FF2B5EF4-FFF2-40B4-BE49-F238E27FC236}">
                <a16:creationId xmlns:a16="http://schemas.microsoft.com/office/drawing/2014/main" id="{300DEAE1-262A-0CE8-0F08-88E2F4C447BC}"/>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2531" name="Rectangle 3">
            <a:extLst>
              <a:ext uri="{FF2B5EF4-FFF2-40B4-BE49-F238E27FC236}">
                <a16:creationId xmlns:a16="http://schemas.microsoft.com/office/drawing/2014/main" id="{29EA580C-7F70-4C0D-A7DD-CD0E911A6C47}"/>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s-ES" altLang="es-AR">
                <a:solidFill>
                  <a:srgbClr val="646367"/>
                </a:solidFill>
                <a:latin typeface="Verdana" panose="020B0604030504040204" pitchFamily="34" charset="0"/>
              </a:rPr>
              <a:t>Elegir un </a:t>
            </a:r>
            <a:r>
              <a:rPr lang="es-ES" altLang="es-AR" i="1">
                <a:solidFill>
                  <a:srgbClr val="646367"/>
                </a:solidFill>
                <a:latin typeface="Verdana" panose="020B0604030504040204" pitchFamily="34" charset="0"/>
              </a:rPr>
              <a:t>estadístico de contraste</a:t>
            </a:r>
            <a:r>
              <a:rPr lang="es-ES" altLang="es-AR">
                <a:solidFill>
                  <a:srgbClr val="646367"/>
                </a:solidFill>
                <a:latin typeface="Verdana" panose="020B0604030504040204" pitchFamily="34" charset="0"/>
              </a:rPr>
              <a:t>: estadístico cuya distribución muestral se conozca en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y que esté relacionado con </a:t>
            </a:r>
            <a:r>
              <a:rPr lang="es-ES" altLang="es-AR">
                <a:latin typeface="Symbol" panose="05050102010706020507" pitchFamily="18" charset="2"/>
              </a:rPr>
              <a:t>q</a:t>
            </a:r>
            <a:r>
              <a:rPr lang="es-ES" altLang="es-AR"/>
              <a:t> </a:t>
            </a:r>
            <a:r>
              <a:rPr lang="es-ES" altLang="es-AR">
                <a:solidFill>
                  <a:srgbClr val="646367"/>
                </a:solidFill>
                <a:latin typeface="Verdana" panose="020B0604030504040204" pitchFamily="34" charset="0"/>
              </a:rPr>
              <a:t>y establecer, en base a dicha distribución, la </a:t>
            </a:r>
            <a:r>
              <a:rPr lang="es-ES" altLang="es-AR" i="1">
                <a:solidFill>
                  <a:srgbClr val="646367"/>
                </a:solidFill>
                <a:latin typeface="Verdana" panose="020B0604030504040204" pitchFamily="34" charset="0"/>
              </a:rPr>
              <a:t>región crítica</a:t>
            </a:r>
            <a:r>
              <a:rPr lang="es-ES" altLang="es-AR">
                <a:solidFill>
                  <a:srgbClr val="646367"/>
                </a:solidFill>
                <a:latin typeface="Verdana" panose="020B0604030504040204" pitchFamily="34" charset="0"/>
              </a:rPr>
              <a:t>: región en la que el estadístico tiene una probabilidad menor que </a:t>
            </a:r>
            <a:r>
              <a:rPr lang="es-ES" altLang="es-AR">
                <a:latin typeface="Symbol" panose="05050102010706020507" pitchFamily="18" charset="2"/>
              </a:rPr>
              <a:t>a</a:t>
            </a:r>
            <a:r>
              <a:rPr lang="es-ES" altLang="es-AR"/>
              <a:t> </a:t>
            </a:r>
            <a:r>
              <a:rPr lang="es-ES" altLang="es-AR">
                <a:solidFill>
                  <a:srgbClr val="646367"/>
                </a:solidFill>
                <a:latin typeface="Verdana" panose="020B0604030504040204" pitchFamily="34" charset="0"/>
              </a:rPr>
              <a:t>si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fuera cierta y, en consecuencia, si el estadístico cayera en la misma, se rechazaría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a:t>
            </a:r>
            <a:endParaRPr lang="es-ES" altLang="es-AR"/>
          </a:p>
          <a:p>
            <a:r>
              <a:rPr lang="es-ES" altLang="es-AR">
                <a:solidFill>
                  <a:srgbClr val="646367"/>
                </a:solidFill>
                <a:latin typeface="Verdana" panose="020B0604030504040204" pitchFamily="34" charset="0"/>
              </a:rPr>
              <a:t>Obsérvese que, de esta manera, se está más seguro cuando se rechaza una hipótesis que cuando no. Por eso se fija como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lo que se quiere rechazar. Cuando no se rechaza, no se ha demostrado nada, simplemente no se ha podido rechazar. Por otro lado, la decisión se toma en base a la distribución muestral en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por eso es necesario que tenga la igualdad.</a:t>
            </a:r>
            <a:endParaRPr lang="es-ES" altLang="es-AR"/>
          </a:p>
          <a:p>
            <a:r>
              <a:rPr lang="es-ES" altLang="es-AR" b="1">
                <a:solidFill>
                  <a:srgbClr val="33936C"/>
                </a:solidFill>
                <a:latin typeface="Verdana" panose="020B0604030504040204" pitchFamily="34" charset="0"/>
              </a:rPr>
              <a:t>5.</a:t>
            </a:r>
            <a:r>
              <a:rPr lang="es-ES" altLang="es-AR">
                <a:solidFill>
                  <a:srgbClr val="646367"/>
                </a:solidFill>
                <a:latin typeface="Verdana" panose="020B0604030504040204" pitchFamily="34" charset="0"/>
              </a:rPr>
              <a:t> Calcular el estadístico para una muestra aleatoria y compararlo con la región crítica, o equivalentemente, calcular el "valor p" del estadístico (probabilidad de obtener ese valor, u otro más alejado de la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si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fuera cierta) y compararlo con </a:t>
            </a:r>
            <a:r>
              <a:rPr lang="es-ES" altLang="es-AR">
                <a:latin typeface="Symbol" panose="05050102010706020507" pitchFamily="18" charset="2"/>
              </a:rPr>
              <a:t>a</a:t>
            </a:r>
            <a:r>
              <a:rPr lang="es-ES" altLang="es-AR">
                <a:solidFill>
                  <a:srgbClr val="646367"/>
                </a:solidFill>
                <a:latin typeface="Verdana" panose="020B0604030504040204" pitchFamily="34" charset="0"/>
              </a:rPr>
              <a:t>.</a:t>
            </a:r>
            <a:endParaRPr lang="es-ES" altLang="es-AR"/>
          </a:p>
          <a:p>
            <a:r>
              <a:rPr lang="es-ES" altLang="es-AR" b="1">
                <a:solidFill>
                  <a:srgbClr val="33936C"/>
                </a:solidFill>
                <a:latin typeface="Verdana" panose="020B0604030504040204" pitchFamily="34" charset="0"/>
              </a:rPr>
              <a:t>Ejemplo:</a:t>
            </a:r>
            <a:endParaRPr lang="es-ES" altLang="es-AR"/>
          </a:p>
          <a:p>
            <a:r>
              <a:rPr lang="es-ES" altLang="es-AR">
                <a:solidFill>
                  <a:srgbClr val="646367"/>
                </a:solidFill>
                <a:latin typeface="Verdana" panose="020B0604030504040204" pitchFamily="34" charset="0"/>
              </a:rPr>
              <a:t>Estamos estudiando el efecto del estrés sobre la presión arterial. Nuestra hipótesis es que la presión sistólica media en varones jóvenes estresados es mayor que 18 cm de Hg. Estudiamos una muestra de 36 sujetos y encontramos</a:t>
            </a:r>
            <a:br>
              <a:rPr lang="es-ES" altLang="es-AR"/>
            </a:br>
            <a:r>
              <a:rPr lang="es-ES" altLang="es-AR"/>
              <a:t> </a:t>
            </a:r>
          </a:p>
          <a:p>
            <a:r>
              <a:rPr lang="es-ES" altLang="es-AR" b="1">
                <a:solidFill>
                  <a:srgbClr val="33936C"/>
                </a:solidFill>
                <a:latin typeface="Verdana" panose="020B0604030504040204" pitchFamily="34" charset="0"/>
              </a:rPr>
              <a:t>1</a:t>
            </a:r>
            <a:r>
              <a:rPr lang="es-ES" altLang="es-AR">
                <a:solidFill>
                  <a:srgbClr val="33936C"/>
                </a:solidFill>
                <a:latin typeface="Verdana" panose="020B0604030504040204" pitchFamily="34" charset="0"/>
              </a:rPr>
              <a:t>.</a:t>
            </a:r>
            <a:r>
              <a:rPr lang="es-ES" altLang="es-AR">
                <a:solidFill>
                  <a:srgbClr val="646367"/>
                </a:solidFill>
                <a:latin typeface="Verdana" panose="020B0604030504040204" pitchFamily="34" charset="0"/>
              </a:rPr>
              <a:t> Se trata de un contraste sobre medias. La hipótesis nula (lo que queremos rechazar) es:</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 </a:t>
            </a:r>
            <a:endParaRPr lang="es-ES" altLang="es-AR"/>
          </a:p>
          <a:p>
            <a:r>
              <a:rPr lang="es-ES" altLang="es-AR" b="1">
                <a:solidFill>
                  <a:srgbClr val="33936C"/>
                </a:solidFill>
                <a:latin typeface="Verdana" panose="020B0604030504040204" pitchFamily="34" charset="0"/>
              </a:rPr>
              <a:t>2.</a:t>
            </a:r>
            <a:r>
              <a:rPr lang="es-ES" altLang="es-AR">
                <a:solidFill>
                  <a:srgbClr val="646367"/>
                </a:solidFill>
                <a:latin typeface="Verdana" panose="020B0604030504040204" pitchFamily="34" charset="0"/>
              </a:rPr>
              <a:t> la hipótesis alternativa</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 </a:t>
            </a:r>
            <a:endParaRPr lang="es-ES" altLang="es-AR"/>
          </a:p>
          <a:p>
            <a:r>
              <a:rPr lang="es-ES" altLang="es-AR">
                <a:solidFill>
                  <a:srgbClr val="646367"/>
                </a:solidFill>
                <a:latin typeface="Verdana" panose="020B0604030504040204" pitchFamily="34" charset="0"/>
              </a:rPr>
              <a:t>es un contraste lateral derecho.</a:t>
            </a:r>
            <a:endParaRPr lang="es-ES" altLang="es-AR"/>
          </a:p>
          <a:p>
            <a:r>
              <a:rPr lang="es-ES" altLang="es-AR" b="1">
                <a:solidFill>
                  <a:srgbClr val="33936C"/>
                </a:solidFill>
                <a:latin typeface="Verdana" panose="020B0604030504040204" pitchFamily="34" charset="0"/>
              </a:rPr>
              <a:t>3</a:t>
            </a:r>
            <a:r>
              <a:rPr lang="es-ES" altLang="es-AR">
                <a:solidFill>
                  <a:srgbClr val="33936C"/>
                </a:solidFill>
                <a:latin typeface="Verdana" panose="020B0604030504040204" pitchFamily="34" charset="0"/>
              </a:rPr>
              <a:t>.</a:t>
            </a:r>
            <a:r>
              <a:rPr lang="es-ES" altLang="es-AR">
                <a:solidFill>
                  <a:srgbClr val="646367"/>
                </a:solidFill>
                <a:latin typeface="Verdana" panose="020B0604030504040204" pitchFamily="34" charset="0"/>
              </a:rPr>
              <a:t> Fijamos "a priori" el nivel de significación en 0,05 (el habitual en Biología).</a:t>
            </a:r>
            <a:endParaRPr lang="es-ES" altLang="es-AR"/>
          </a:p>
          <a:p>
            <a:r>
              <a:rPr lang="es-ES" altLang="es-AR" b="1">
                <a:solidFill>
                  <a:srgbClr val="33936C"/>
                </a:solidFill>
                <a:latin typeface="Verdana" panose="020B0604030504040204" pitchFamily="34" charset="0"/>
              </a:rPr>
              <a:t>4.</a:t>
            </a:r>
            <a:r>
              <a:rPr lang="es-ES" altLang="es-AR">
                <a:solidFill>
                  <a:srgbClr val="646367"/>
                </a:solidFill>
                <a:latin typeface="Verdana" panose="020B0604030504040204" pitchFamily="34" charset="0"/>
              </a:rPr>
              <a:t> El estadístico para el contraste es</a:t>
            </a:r>
            <a:endParaRPr lang="es-ES" altLang="es-AR"/>
          </a:p>
          <a:p>
            <a:r>
              <a:rPr lang="es-ES" altLang="es-AR"/>
              <a:t>  </a:t>
            </a:r>
          </a:p>
          <a:p>
            <a:r>
              <a:rPr lang="es-ES" altLang="es-AR">
                <a:solidFill>
                  <a:srgbClr val="646367"/>
                </a:solidFill>
                <a:latin typeface="Verdana" panose="020B0604030504040204" pitchFamily="34" charset="0"/>
              </a:rPr>
              <a:t>y la región crítica T&gt;t</a:t>
            </a:r>
            <a:r>
              <a:rPr lang="es-ES" altLang="es-AR" baseline="-30000">
                <a:latin typeface="Symbol" panose="05050102010706020507" pitchFamily="18" charset="2"/>
              </a:rPr>
              <a:t>a</a:t>
            </a:r>
            <a:br>
              <a:rPr lang="es-ES" altLang="es-AR"/>
            </a:br>
            <a:r>
              <a:rPr lang="es-ES" altLang="es-AR">
                <a:solidFill>
                  <a:srgbClr val="646367"/>
                </a:solidFill>
                <a:latin typeface="Verdana" panose="020B0604030504040204" pitchFamily="34" charset="0"/>
              </a:rPr>
              <a:t>Si el contraste hubiera sido lateral izquierdo, la región crítica sería T&lt;t</a:t>
            </a:r>
            <a:r>
              <a:rPr lang="es-ES" altLang="es-AR" baseline="-30000">
                <a:solidFill>
                  <a:srgbClr val="646367"/>
                </a:solidFill>
                <a:latin typeface="Verdana" panose="020B0604030504040204" pitchFamily="34" charset="0"/>
              </a:rPr>
              <a:t>1-</a:t>
            </a:r>
            <a:r>
              <a:rPr lang="es-ES" altLang="es-AR" baseline="-30000">
                <a:latin typeface="Symbol" panose="05050102010706020507" pitchFamily="18" charset="2"/>
              </a:rPr>
              <a:t>a</a:t>
            </a:r>
            <a:r>
              <a:rPr lang="es-ES" altLang="es-AR"/>
              <a:t> </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y si hubiera sido bilateral T&lt;t</a:t>
            </a:r>
            <a:r>
              <a:rPr lang="es-ES" altLang="es-AR" baseline="-30000">
                <a:solidFill>
                  <a:srgbClr val="646367"/>
                </a:solidFill>
                <a:latin typeface="Verdana" panose="020B0604030504040204" pitchFamily="34" charset="0"/>
              </a:rPr>
              <a:t>1-</a:t>
            </a:r>
            <a:r>
              <a:rPr lang="es-ES" altLang="es-AR"/>
              <a:t> </a:t>
            </a:r>
            <a:r>
              <a:rPr lang="es-ES" altLang="es-AR" baseline="-30000">
                <a:latin typeface="Symbol" panose="05050102010706020507" pitchFamily="18" charset="2"/>
              </a:rPr>
              <a:t>a</a:t>
            </a:r>
            <a:r>
              <a:rPr lang="es-ES" altLang="es-AR" baseline="-30000">
                <a:solidFill>
                  <a:srgbClr val="646367"/>
                </a:solidFill>
                <a:latin typeface="Verdana" panose="020B0604030504040204" pitchFamily="34" charset="0"/>
              </a:rPr>
              <a:t>/2 </a:t>
            </a:r>
            <a:r>
              <a:rPr lang="es-ES" altLang="es-AR">
                <a:solidFill>
                  <a:srgbClr val="646367"/>
                </a:solidFill>
                <a:latin typeface="Verdana" panose="020B0604030504040204" pitchFamily="34" charset="0"/>
              </a:rPr>
              <a:t>o T&gt;t</a:t>
            </a:r>
            <a:r>
              <a:rPr lang="es-ES" altLang="es-AR"/>
              <a:t> </a:t>
            </a:r>
            <a:r>
              <a:rPr lang="es-ES" altLang="es-AR" baseline="-30000">
                <a:latin typeface="Symbol" panose="05050102010706020507" pitchFamily="18" charset="2"/>
              </a:rPr>
              <a:t>a</a:t>
            </a:r>
            <a:r>
              <a:rPr lang="es-ES" altLang="es-AR" baseline="-30000">
                <a:solidFill>
                  <a:srgbClr val="646367"/>
                </a:solidFill>
                <a:latin typeface="Verdana" panose="020B0604030504040204" pitchFamily="34" charset="0"/>
              </a:rPr>
              <a:t>/2</a:t>
            </a:r>
            <a:r>
              <a:rPr lang="es-ES" altLang="es-AR">
                <a:solidFill>
                  <a:srgbClr val="646367"/>
                </a:solidFill>
                <a:latin typeface="Verdana" panose="020B0604030504040204" pitchFamily="34" charset="0"/>
              </a:rPr>
              <a:t> </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En este ejemplo t</a:t>
            </a:r>
            <a:r>
              <a:rPr lang="es-ES" altLang="es-AR" baseline="-30000">
                <a:solidFill>
                  <a:srgbClr val="646367"/>
                </a:solidFill>
                <a:latin typeface="Verdana" panose="020B0604030504040204" pitchFamily="34" charset="0"/>
              </a:rPr>
              <a:t>(35)0,05</a:t>
            </a:r>
            <a:r>
              <a:rPr lang="es-ES" altLang="es-AR">
                <a:solidFill>
                  <a:srgbClr val="646367"/>
                </a:solidFill>
                <a:latin typeface="Verdana" panose="020B0604030504040204" pitchFamily="34" charset="0"/>
              </a:rPr>
              <a:t>=1,69. </a:t>
            </a:r>
            <a:endParaRPr lang="es-ES" altLang="es-AR"/>
          </a:p>
          <a:p>
            <a:r>
              <a:rPr lang="es-ES" altLang="es-AR" b="1">
                <a:solidFill>
                  <a:srgbClr val="33936C"/>
                </a:solidFill>
                <a:latin typeface="Verdana" panose="020B0604030504040204" pitchFamily="34" charset="0"/>
              </a:rPr>
              <a:t>5</a:t>
            </a:r>
            <a:r>
              <a:rPr lang="es-ES" altLang="es-AR">
                <a:solidFill>
                  <a:srgbClr val="33936C"/>
                </a:solidFill>
                <a:latin typeface="Verdana" panose="020B0604030504040204" pitchFamily="34" charset="0"/>
              </a:rPr>
              <a:t>.</a:t>
            </a:r>
            <a:r>
              <a:rPr lang="es-ES" altLang="es-AR">
                <a:solidFill>
                  <a:srgbClr val="646367"/>
                </a:solidFill>
                <a:latin typeface="Verdana" panose="020B0604030504040204" pitchFamily="34" charset="0"/>
              </a:rPr>
              <a:t> Calculamos el valor de t en la muestra </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 </a:t>
            </a:r>
            <a:endParaRPr lang="es-ES" altLang="es-AR"/>
          </a:p>
          <a:p>
            <a:r>
              <a:rPr lang="es-ES" altLang="es-AR">
                <a:solidFill>
                  <a:srgbClr val="646367"/>
                </a:solidFill>
                <a:latin typeface="Verdana" panose="020B0604030504040204" pitchFamily="34" charset="0"/>
              </a:rPr>
              <a:t>no está en la región crítica (no es mayor que 1,69), por tanto no rechazamos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a:t>
            </a:r>
            <a:endParaRPr lang="es-ES" altLang="es-AR"/>
          </a:p>
          <a:p>
            <a:r>
              <a:rPr lang="es-ES" altLang="es-AR">
                <a:solidFill>
                  <a:srgbClr val="646367"/>
                </a:solidFill>
                <a:latin typeface="Verdana" panose="020B0604030504040204" pitchFamily="34" charset="0"/>
              </a:rPr>
              <a:t>Otra manera equivalente de hacer lo mismo (lo que hacen los paquetes estadísticos) es buscar en las tablas el "valor p" que corresponde a T=0,833, que para 35 g.l. es aproximadamente 0,20. Es decir, si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fuera cierta, la probabilidad de encontrar un valor de T como el que hemos encontrado </a:t>
            </a:r>
            <a:r>
              <a:rPr lang="es-ES" altLang="es-AR" i="1">
                <a:solidFill>
                  <a:srgbClr val="646367"/>
                </a:solidFill>
                <a:latin typeface="Verdana" panose="020B0604030504040204" pitchFamily="34" charset="0"/>
              </a:rPr>
              <a:t>o mayor</a:t>
            </a:r>
            <a:r>
              <a:rPr lang="es-ES" altLang="es-AR">
                <a:solidFill>
                  <a:srgbClr val="646367"/>
                </a:solidFill>
                <a:latin typeface="Verdana" panose="020B0604030504040204" pitchFamily="34" charset="0"/>
              </a:rPr>
              <a:t> (¿por qué mayor? Porque la H</a:t>
            </a:r>
            <a:r>
              <a:rPr lang="es-ES" altLang="es-AR" baseline="-30000">
                <a:solidFill>
                  <a:srgbClr val="646367"/>
                </a:solidFill>
                <a:latin typeface="Verdana" panose="020B0604030504040204" pitchFamily="34" charset="0"/>
              </a:rPr>
              <a:t>1</a:t>
            </a:r>
            <a:r>
              <a:rPr lang="es-ES" altLang="es-AR">
                <a:solidFill>
                  <a:srgbClr val="646367"/>
                </a:solidFill>
                <a:latin typeface="Verdana" panose="020B0604030504040204" pitchFamily="34" charset="0"/>
              </a:rPr>
              <a:t> es que </a:t>
            </a:r>
            <a:r>
              <a:rPr lang="es-ES" altLang="es-AR">
                <a:latin typeface="Symbol" panose="05050102010706020507" pitchFamily="18" charset="2"/>
              </a:rPr>
              <a:t>m </a:t>
            </a:r>
            <a:r>
              <a:rPr lang="es-ES" altLang="es-AR">
                <a:solidFill>
                  <a:srgbClr val="646367"/>
                </a:solidFill>
                <a:latin typeface="Verdana" panose="020B0604030504040204" pitchFamily="34" charset="0"/>
              </a:rPr>
              <a:t>es mayor , lo que produciría una media muestral mayor y por tanto mayor valor de t) es 0,20, dicho de otra manera la probabilidad de equivocarnos si rechazamos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es 0,20, como la frontera se establece en 0,05 no la rechazamos.</a:t>
            </a:r>
            <a:endParaRPr lang="es-ES" altLang="es-AR"/>
          </a:p>
          <a:p>
            <a:r>
              <a:rPr lang="es-ES" altLang="es-AR">
                <a:solidFill>
                  <a:srgbClr val="646367"/>
                </a:solidFill>
                <a:latin typeface="Verdana" panose="020B0604030504040204" pitchFamily="34" charset="0"/>
              </a:rPr>
              <a:t>Este valor crítico de 0,05 es </a:t>
            </a:r>
            <a:r>
              <a:rPr lang="es-ES" altLang="es-AR" i="1">
                <a:solidFill>
                  <a:srgbClr val="646367"/>
                </a:solidFill>
                <a:latin typeface="Verdana" panose="020B0604030504040204" pitchFamily="34" charset="0"/>
              </a:rPr>
              <a:t>arbitrario</a:t>
            </a:r>
            <a:r>
              <a:rPr lang="es-ES" altLang="es-AR">
                <a:solidFill>
                  <a:srgbClr val="646367"/>
                </a:solidFill>
                <a:latin typeface="Verdana" panose="020B0604030504040204" pitchFamily="34" charset="0"/>
              </a:rPr>
              <a:t> pero es la convención habitual. ¿Cuán razonable es? </a:t>
            </a:r>
            <a:endParaRPr lang="es-ES" altLang="es-AR"/>
          </a:p>
          <a:p>
            <a:r>
              <a:rPr lang="es-ES" altLang="es-AR">
                <a:solidFill>
                  <a:srgbClr val="33936C"/>
                </a:solidFill>
                <a:latin typeface="Verdana" panose="020B0604030504040204" pitchFamily="34" charset="0"/>
              </a:rPr>
              <a:t>Problema al respecto</a:t>
            </a:r>
            <a:r>
              <a:rPr lang="es-ES" altLang="es-AR"/>
              <a:t> </a:t>
            </a:r>
            <a:r>
              <a:rPr lang="es-ES" altLang="es-AR">
                <a:solidFill>
                  <a:srgbClr val="646367"/>
                </a:solidFill>
                <a:latin typeface="Verdana" panose="020B0604030504040204" pitchFamily="34" charset="0"/>
              </a:rPr>
              <a:t>: en la hipótesis de que un mazo de cartas esté bien barajado, la probabilidad de que al sacar dos cartas sean, p.e.:1 el as de oros y 2 el rey de bastos es 1/40 x 1/39=0,000833. </a:t>
            </a:r>
            <a:endParaRPr lang="es-ES" altLang="es-AR"/>
          </a:p>
          <a:p>
            <a:r>
              <a:rPr lang="es-ES" altLang="es-AR">
                <a:solidFill>
                  <a:srgbClr val="646367"/>
                </a:solidFill>
                <a:latin typeface="Verdana" panose="020B0604030504040204" pitchFamily="34" charset="0"/>
              </a:rPr>
              <a:t>Si hacemos la experiencia y obtenemos ese resultado ¿rechazaríamos la hipótesis de que el mazo está bien barajado? ¿Cuánto se parece esto a la lógica del contraste de hipótesis?</a:t>
            </a:r>
            <a:endParaRPr lang="es-ES" altLang="es-AR"/>
          </a:p>
          <a:p>
            <a:r>
              <a:rPr lang="es-ES" altLang="es-AR">
                <a:solidFill>
                  <a:srgbClr val="646367"/>
                </a:solidFill>
                <a:latin typeface="Verdana" panose="020B0604030504040204" pitchFamily="34" charset="0"/>
              </a:rPr>
              <a:t>Volvamos al problema del estrés. Como no se rechaza H</a:t>
            </a:r>
            <a:r>
              <a:rPr lang="es-ES" altLang="es-AR" baseline="-30000">
                <a:solidFill>
                  <a:srgbClr val="646367"/>
                </a:solidFill>
                <a:latin typeface="Verdana" panose="020B0604030504040204" pitchFamily="34" charset="0"/>
              </a:rPr>
              <a:t>0</a:t>
            </a:r>
            <a:r>
              <a:rPr lang="es-ES" altLang="es-AR">
                <a:solidFill>
                  <a:srgbClr val="646367"/>
                </a:solidFill>
                <a:latin typeface="Verdana" panose="020B0604030504040204" pitchFamily="34" charset="0"/>
              </a:rPr>
              <a:t>, se puede cometer un error tipo II. ¿Cuál es </a:t>
            </a:r>
            <a:r>
              <a:rPr lang="es-ES" altLang="es-AR">
                <a:latin typeface="Symbol" panose="05050102010706020507" pitchFamily="18" charset="2"/>
              </a:rPr>
              <a:t>b</a:t>
            </a:r>
            <a:r>
              <a:rPr lang="es-ES" altLang="es-AR"/>
              <a:t> </a:t>
            </a:r>
            <a:r>
              <a:rPr lang="es-ES" altLang="es-AR">
                <a:solidFill>
                  <a:srgbClr val="646367"/>
                </a:solidFill>
                <a:latin typeface="Verdana" panose="020B0604030504040204" pitchFamily="34" charset="0"/>
              </a:rPr>
              <a:t>?. De hecho, sería la información relevante a comunicar en este estudio (la probabilidad del error que se pude cometer en él). Habitualmente, sin embargo, no se da porque los paquetes estadísticos no la calculan. </a:t>
            </a:r>
            <a:br>
              <a:rPr lang="es-ES" altLang="es-AR">
                <a:solidFill>
                  <a:srgbClr val="646367"/>
                </a:solidFill>
                <a:latin typeface="Verdana" panose="020B0604030504040204" pitchFamily="34" charset="0"/>
              </a:rPr>
            </a:br>
            <a:r>
              <a:rPr lang="es-ES" altLang="es-AR">
                <a:solidFill>
                  <a:srgbClr val="646367"/>
                </a:solidFill>
                <a:latin typeface="Verdana" panose="020B0604030504040204" pitchFamily="34" charset="0"/>
              </a:rPr>
              <a:t>Para calcularla se debe concretar H</a:t>
            </a:r>
            <a:r>
              <a:rPr lang="es-ES" altLang="es-AR" baseline="-30000">
                <a:solidFill>
                  <a:srgbClr val="646367"/>
                </a:solidFill>
                <a:latin typeface="Verdana" panose="020B0604030504040204" pitchFamily="34" charset="0"/>
              </a:rPr>
              <a:t>1</a:t>
            </a:r>
            <a:r>
              <a:rPr lang="es-ES" altLang="es-AR">
                <a:solidFill>
                  <a:srgbClr val="646367"/>
                </a:solidFill>
                <a:latin typeface="Verdana" panose="020B0604030504040204" pitchFamily="34" charset="0"/>
              </a:rPr>
              <a:t>, p.e. </a:t>
            </a:r>
            <a:r>
              <a:rPr lang="es-ES" altLang="es-AR">
                <a:latin typeface="Symbol" panose="05050102010706020507" pitchFamily="18" charset="2"/>
              </a:rPr>
              <a:t>m </a:t>
            </a:r>
            <a:r>
              <a:rPr lang="es-ES" altLang="es-AR">
                <a:solidFill>
                  <a:srgbClr val="646367"/>
                </a:solidFill>
                <a:latin typeface="Verdana" panose="020B0604030504040204" pitchFamily="34" charset="0"/>
              </a:rPr>
              <a:t>= 20 (el criterio para este valor </a:t>
            </a:r>
            <a:r>
              <a:rPr lang="es-ES" altLang="es-AR" b="1">
                <a:solidFill>
                  <a:srgbClr val="646367"/>
                </a:solidFill>
                <a:latin typeface="Verdana" panose="020B0604030504040204" pitchFamily="34" charset="0"/>
              </a:rPr>
              <a:t>no</a:t>
            </a:r>
            <a:r>
              <a:rPr lang="es-ES" altLang="es-AR">
                <a:solidFill>
                  <a:srgbClr val="646367"/>
                </a:solidFill>
                <a:latin typeface="Verdana" panose="020B0604030504040204" pitchFamily="34" charset="0"/>
              </a:rPr>
              <a:t> es estadístico)</a:t>
            </a:r>
            <a:endParaRPr lang="es-ES" altLang="es-AR"/>
          </a:p>
          <a:p>
            <a:endParaRPr lang="es-ES" alt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49095CED-E609-4038-B437-1DAF5BA7F909}" type="datetime1">
              <a:rPr lang="es-ES" noProof="0" smtClean="0"/>
              <a:t>25/10/2023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2">
            <a:extLst>
              <a:ext uri="{FF2B5EF4-FFF2-40B4-BE49-F238E27FC236}">
                <a16:creationId xmlns:a16="http://schemas.microsoft.com/office/drawing/2014/main" id="{7C01E758-2161-7021-1BB3-C3A24EF3ADBB}"/>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0"/>
            <a:ext cx="1803870" cy="6858000"/>
          </a:xfrm>
          <a:prstGeom prst="rect">
            <a:avLst/>
          </a:prstGeom>
          <a:noFill/>
          <a:ln>
            <a:noFill/>
          </a:ln>
        </p:spPr>
      </p:pic>
      <p:sp>
        <p:nvSpPr>
          <p:cNvPr id="11" name="Rectángulo 10">
            <a:extLst>
              <a:ext uri="{FF2B5EF4-FFF2-40B4-BE49-F238E27FC236}">
                <a16:creationId xmlns:a16="http://schemas.microsoft.com/office/drawing/2014/main" id="{FADEE7B7-230C-7F74-DA4A-CF8471A5E01B}"/>
              </a:ext>
            </a:extLst>
          </p:cNvPr>
          <p:cNvSpPr/>
          <p:nvPr userDrawn="1"/>
        </p:nvSpPr>
        <p:spPr>
          <a:xfrm>
            <a:off x="11895662" y="0"/>
            <a:ext cx="304800"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sz="1800" noProof="0" dirty="0"/>
          </a:p>
        </p:txBody>
      </p:sp>
    </p:spTree>
    <p:extLst>
      <p:ext uri="{BB962C8B-B14F-4D97-AF65-F5344CB8AC3E}">
        <p14:creationId xmlns:p14="http://schemas.microsoft.com/office/powerpoint/2010/main" val="394686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D1D3BDC-3639-4742-A88A-EF0B02612F5F}" type="datetime1">
              <a:rPr lang="es-ES" noProof="0" smtClean="0"/>
              <a:t>25/10/2023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49844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DC6558F-5B96-48BC-B6F4-6622ED85270B}" type="datetime1">
              <a:rPr lang="es-ES" noProof="0" smtClean="0"/>
              <a:t>25/10/2023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
        <p:nvSpPr>
          <p:cNvPr id="9" name="Rectángulo 8">
            <a:extLst>
              <a:ext uri="{FF2B5EF4-FFF2-40B4-BE49-F238E27FC236}">
                <a16:creationId xmlns:a16="http://schemas.microsoft.com/office/drawing/2014/main" id="{46618FAA-247B-4E09-8857-5746767A8776}"/>
              </a:ext>
            </a:extLst>
          </p:cNvPr>
          <p:cNvSpPr/>
          <p:nvPr userDrawn="1"/>
        </p:nvSpPr>
        <p:spPr>
          <a:xfrm>
            <a:off x="11888788" y="0"/>
            <a:ext cx="304800"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sz="1800" noProof="0" dirty="0"/>
          </a:p>
        </p:txBody>
      </p:sp>
    </p:spTree>
    <p:extLst>
      <p:ext uri="{BB962C8B-B14F-4D97-AF65-F5344CB8AC3E}">
        <p14:creationId xmlns:p14="http://schemas.microsoft.com/office/powerpoint/2010/main" val="261613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B48897D2-616A-4C5C-BCCA-DA373C56758F}" type="datetime1">
              <a:rPr lang="es-ES" noProof="0" smtClean="0"/>
              <a:t>25/10/2023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40651432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F001BDCF-4C0E-43EB-9393-F3EF196F8CFD}" type="datetime1">
              <a:rPr lang="es-ES" noProof="0" smtClean="0"/>
              <a:t>25/10/2023</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417E89B5-8467-403E-AFEA-ABF534D36F3D}" type="datetime1">
              <a:rPr lang="es-ES" noProof="0" smtClean="0"/>
              <a:t>25/10/2023</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68570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E7F68BD2-64BC-4ADA-AC81-42B07263FC5B}" type="datetime1">
              <a:rPr lang="es-ES" noProof="0" smtClean="0"/>
              <a:t>25/10/2023</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9764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425BCC97-87F4-4FCA-AF84-F1021435E57C}" type="datetime1">
              <a:rPr lang="es-ES" noProof="0" smtClean="0"/>
              <a:t>25/10/2023</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3946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3567E52E-7DF6-4369-A470-391E26B375E9}" type="datetime1">
              <a:rPr lang="es-ES" noProof="0" smtClean="0"/>
              <a:t>25/10/2023</a:t>
            </a:fld>
            <a:endParaRPr lang="es-E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286956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rtl="0"/>
            <a:fld id="{0CE04DE1-2430-4D75-AAFC-5051D4DEF128}" type="datetime1">
              <a:rPr lang="es-ES" noProof="0" smtClean="0"/>
              <a:t>25/10/2023</a:t>
            </a:fld>
            <a:endParaRPr lang="es-E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77438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B48897D2-616A-4C5C-BCCA-DA373C56758F}" type="datetime1">
              <a:rPr lang="es-ES" noProof="0" smtClean="0"/>
              <a:t>25/10/2023</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819405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rtl="0"/>
            <a:fld id="{B48897D2-616A-4C5C-BCCA-DA373C56758F}" type="datetime1">
              <a:rPr lang="es-ES" noProof="0" smtClean="0"/>
              <a:t>25/10/2023</a:t>
            </a:fld>
            <a:endParaRPr lang="es-E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rtl="0"/>
            <a:fld id="{7DC1BBB0-96F0-4077-A278-0F3FB5C104D3}" type="slidenum">
              <a:rPr lang="es-ES" noProof="0" smtClean="0"/>
              <a:pPr rtl="0"/>
              <a:t>‹Nº›</a:t>
            </a:fld>
            <a:endParaRPr lang="es-E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4596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199" userDrawn="1">
          <p15:clr>
            <a:srgbClr val="F26B43"/>
          </p15:clr>
        </p15:guide>
        <p15:guide id="4" pos="720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51584" y="116632"/>
            <a:ext cx="10058400" cy="3566160"/>
          </a:xfrm>
        </p:spPr>
        <p:txBody>
          <a:bodyPr rtlCol="0"/>
          <a:lstStyle/>
          <a:p>
            <a:pPr rtl="0"/>
            <a:r>
              <a:rPr lang="es-ES" altLang="es-AR" b="1" i="1" dirty="0">
                <a:solidFill>
                  <a:srgbClr val="0070C0"/>
                </a:solidFill>
              </a:rPr>
              <a:t>Contraste de hipótesis</a:t>
            </a:r>
            <a:endParaRPr lang="es-ES" dirty="0"/>
          </a:p>
        </p:txBody>
      </p:sp>
      <p:sp>
        <p:nvSpPr>
          <p:cNvPr id="3" name="Subtítulo 2"/>
          <p:cNvSpPr>
            <a:spLocks noGrp="1"/>
          </p:cNvSpPr>
          <p:nvPr>
            <p:ph type="subTitle" idx="1"/>
          </p:nvPr>
        </p:nvSpPr>
        <p:spPr>
          <a:xfrm>
            <a:off x="8760296" y="5598368"/>
            <a:ext cx="10058400" cy="1143000"/>
          </a:xfrm>
        </p:spPr>
        <p:txBody>
          <a:bodyPr rtlCol="0"/>
          <a:lstStyle/>
          <a:p>
            <a:pPr rtl="0"/>
            <a:r>
              <a:rPr lang="es-ES" sz="1200" dirty="0" err="1"/>
              <a:t>Mag</a:t>
            </a:r>
            <a:r>
              <a:rPr lang="es-ES" dirty="0"/>
              <a:t> </a:t>
            </a:r>
            <a:r>
              <a:rPr lang="es-ES" sz="1600" dirty="0"/>
              <a:t>Edgardo </a:t>
            </a:r>
            <a:r>
              <a:rPr lang="es-ES" sz="1600" dirty="0" err="1"/>
              <a:t>DiDio</a:t>
            </a:r>
            <a:endParaRPr lang="es-ES" sz="1600" dirty="0"/>
          </a:p>
        </p:txBody>
      </p:sp>
    </p:spTree>
    <p:extLst>
      <p:ext uri="{BB962C8B-B14F-4D97-AF65-F5344CB8AC3E}">
        <p14:creationId xmlns:p14="http://schemas.microsoft.com/office/powerpoint/2010/main" val="6675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85812-78D1-B145-F58D-622342F9969B}"/>
              </a:ext>
            </a:extLst>
          </p:cNvPr>
          <p:cNvSpPr>
            <a:spLocks noGrp="1"/>
          </p:cNvSpPr>
          <p:nvPr>
            <p:ph type="title"/>
          </p:nvPr>
        </p:nvSpPr>
        <p:spPr/>
        <p:txBody>
          <a:bodyPr/>
          <a:lstStyle/>
          <a:p>
            <a:r>
              <a:rPr lang="es-AR" dirty="0"/>
              <a:t>ALGUNAS CONSIDERACIONES PREVIAS </a:t>
            </a:r>
          </a:p>
        </p:txBody>
      </p:sp>
      <p:sp>
        <p:nvSpPr>
          <p:cNvPr id="3" name="Marcador de contenido 2">
            <a:extLst>
              <a:ext uri="{FF2B5EF4-FFF2-40B4-BE49-F238E27FC236}">
                <a16:creationId xmlns:a16="http://schemas.microsoft.com/office/drawing/2014/main" id="{D828EF6E-E10E-16F4-0103-26FA08CA9264}"/>
              </a:ext>
            </a:extLst>
          </p:cNvPr>
          <p:cNvSpPr>
            <a:spLocks noGrp="1"/>
          </p:cNvSpPr>
          <p:nvPr>
            <p:ph idx="1"/>
          </p:nvPr>
        </p:nvSpPr>
        <p:spPr/>
        <p:txBody>
          <a:bodyPr/>
          <a:lstStyle/>
          <a:p>
            <a:r>
              <a:rPr lang="es-MX" dirty="0"/>
              <a:t>La decisión de plantear una prueba de una cola o una de dos colas depende de la conclusión que se obtenga si se rechaza H</a:t>
            </a:r>
            <a:r>
              <a:rPr lang="es-MX" baseline="-25000" dirty="0"/>
              <a:t>0</a:t>
            </a:r>
            <a:r>
              <a:rPr lang="es-MX" dirty="0"/>
              <a:t> . La ubicación de la región crítica sólo se puede determinar después de que se plantea H</a:t>
            </a:r>
            <a:r>
              <a:rPr lang="es-MX" baseline="-25000" dirty="0"/>
              <a:t>1</a:t>
            </a:r>
            <a:r>
              <a:rPr lang="es-MX" dirty="0"/>
              <a:t> . </a:t>
            </a:r>
          </a:p>
          <a:p>
            <a:r>
              <a:rPr lang="es-MX" dirty="0"/>
              <a:t>Por ejemplo, al probar una medicina nueva se establece la hipótesis de que no es mejor que las medicinas similares que actualmente hay en el mercado y se prueba contra la hipótesis alternativa de que la medicina nueva es mejor. Esta hipótesis alternativa dará como resultado una prueba de una sola cola, con la región crítica en la cola derecha. </a:t>
            </a:r>
          </a:p>
          <a:p>
            <a:r>
              <a:rPr lang="es-MX" dirty="0"/>
              <a:t>Sin embargo, si deseamos comparar una nueva técnica de enseñanza con el procedimiento convencional del salón de clases, la hipótesis alternativa debe permitir que el nuevo método sea inferior o superior al procedimiento convencional. Por lo tanto, la prueba sería de dos colas con la región crítica dividida en partes iguales, de manera que caiga en los extremos de las colas izquierda y derecha de la distribución de nuestro estadístico</a:t>
            </a:r>
            <a:endParaRPr lang="es-AR" dirty="0"/>
          </a:p>
        </p:txBody>
      </p:sp>
    </p:spTree>
    <p:extLst>
      <p:ext uri="{BB962C8B-B14F-4D97-AF65-F5344CB8AC3E}">
        <p14:creationId xmlns:p14="http://schemas.microsoft.com/office/powerpoint/2010/main" val="257809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4A7AB-BDEE-22B9-EB26-1EFF7B2CF1C1}"/>
              </a:ext>
            </a:extLst>
          </p:cNvPr>
          <p:cNvSpPr>
            <a:spLocks noGrp="1"/>
          </p:cNvSpPr>
          <p:nvPr>
            <p:ph type="title"/>
          </p:nvPr>
        </p:nvSpPr>
        <p:spPr/>
        <p:txBody>
          <a:bodyPr/>
          <a:lstStyle/>
          <a:p>
            <a:r>
              <a:rPr lang="es-AR" dirty="0"/>
              <a:t>Ejemplos </a:t>
            </a:r>
          </a:p>
        </p:txBody>
      </p:sp>
      <p:sp>
        <p:nvSpPr>
          <p:cNvPr id="3" name="Marcador de contenido 2">
            <a:extLst>
              <a:ext uri="{FF2B5EF4-FFF2-40B4-BE49-F238E27FC236}">
                <a16:creationId xmlns:a16="http://schemas.microsoft.com/office/drawing/2014/main" id="{C79ADE04-7F18-F951-1F86-2307E45D5573}"/>
              </a:ext>
            </a:extLst>
          </p:cNvPr>
          <p:cNvSpPr>
            <a:spLocks noGrp="1"/>
          </p:cNvSpPr>
          <p:nvPr>
            <p:ph idx="1"/>
          </p:nvPr>
        </p:nvSpPr>
        <p:spPr/>
        <p:txBody>
          <a:bodyPr/>
          <a:lstStyle/>
          <a:p>
            <a:r>
              <a:rPr lang="es-AR" dirty="0"/>
              <a:t>1.-</a:t>
            </a:r>
            <a:r>
              <a:rPr lang="es-MX" dirty="0"/>
              <a:t>Un fabricante de cierta marca de cereal de arroz afirma que el contenido promedio de grasa saturada no excede a 1.5 gramos por porción. Plantee las hipótesis nula y alternativa que se utilizarán para probar esta afirmación y establezca en dónde se lo caliza la región crítica.</a:t>
            </a:r>
          </a:p>
          <a:p>
            <a:r>
              <a:rPr lang="es-MX" dirty="0"/>
              <a:t>2.-Un agente de bienes raíces afirma que 60% de todas las viviendas privadas que se construyen actualmente son casas con tres dormitorios. Para probar esta afirmación se inspecciona una muestra grande de viviendas nuevas. Se registra la proporción de las casas con 3 dormitorios y se utiliza como estadístico de prueba. Plantee las hipótesis nula y alternativa que se utilizarán en esta prueba y determine la ubicación de la región crítica.</a:t>
            </a:r>
          </a:p>
          <a:p>
            <a:r>
              <a:rPr lang="es-MX" dirty="0"/>
              <a:t>3. Un alergólogo desea probar la hipótesis de que al menos 30% del público es alérgico a algunos productos de queso. Plantee las hipótesis nula y alternativa que se utilizarán para probar esta afirmación y establezca en dónde se lo caliza la región crítica.</a:t>
            </a:r>
          </a:p>
          <a:p>
            <a:endParaRPr lang="es-AR" dirty="0"/>
          </a:p>
        </p:txBody>
      </p:sp>
    </p:spTree>
    <p:extLst>
      <p:ext uri="{BB962C8B-B14F-4D97-AF65-F5344CB8AC3E}">
        <p14:creationId xmlns:p14="http://schemas.microsoft.com/office/powerpoint/2010/main" val="304488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2EA2-D1F7-D550-A3B7-D461DA6F4908}"/>
              </a:ext>
            </a:extLst>
          </p:cNvPr>
          <p:cNvSpPr>
            <a:spLocks noGrp="1"/>
          </p:cNvSpPr>
          <p:nvPr>
            <p:ph type="title"/>
          </p:nvPr>
        </p:nvSpPr>
        <p:spPr/>
        <p:txBody>
          <a:bodyPr/>
          <a:lstStyle/>
          <a:p>
            <a:r>
              <a:rPr lang="es-AR" dirty="0"/>
              <a:t>Soluciones </a:t>
            </a:r>
          </a:p>
        </p:txBody>
      </p:sp>
      <p:sp>
        <p:nvSpPr>
          <p:cNvPr id="3" name="Marcador de contenido 2">
            <a:extLst>
              <a:ext uri="{FF2B5EF4-FFF2-40B4-BE49-F238E27FC236}">
                <a16:creationId xmlns:a16="http://schemas.microsoft.com/office/drawing/2014/main" id="{03D2E096-69E5-345A-E2A4-BB5758246E1E}"/>
              </a:ext>
            </a:extLst>
          </p:cNvPr>
          <p:cNvSpPr>
            <a:spLocks noGrp="1"/>
          </p:cNvSpPr>
          <p:nvPr>
            <p:ph idx="1"/>
          </p:nvPr>
        </p:nvSpPr>
        <p:spPr/>
        <p:txBody>
          <a:bodyPr>
            <a:normAutofit fontScale="92500" lnSpcReduction="20000"/>
          </a:bodyPr>
          <a:lstStyle/>
          <a:p>
            <a:r>
              <a:rPr lang="es-AR" dirty="0"/>
              <a:t>1.-</a:t>
            </a:r>
            <a:r>
              <a:rPr lang="es-MX" dirty="0"/>
              <a:t>La afirmación del fabricante se rechazará sólo si μ es mayor que 1.5 miligramos y no se rechazará si μ es menor o igual que 1.5 miligramos. </a:t>
            </a:r>
          </a:p>
          <a:p>
            <a:pPr marL="0" indent="0">
              <a:buNone/>
            </a:pPr>
            <a:r>
              <a:rPr lang="es-MX" dirty="0"/>
              <a:t>Entonces, probamos H</a:t>
            </a:r>
            <a:r>
              <a:rPr lang="es-MX" baseline="-25000" dirty="0"/>
              <a:t>0</a:t>
            </a:r>
            <a:r>
              <a:rPr lang="es-MX" dirty="0"/>
              <a:t> : μ = 1.5, H</a:t>
            </a:r>
            <a:r>
              <a:rPr lang="es-MX" baseline="-25000" dirty="0"/>
              <a:t>1</a:t>
            </a:r>
            <a:r>
              <a:rPr lang="es-MX" dirty="0"/>
              <a:t> : μ &gt; 1.5. El hecho de no rechazar H</a:t>
            </a:r>
            <a:r>
              <a:rPr lang="es-MX" baseline="-25000" dirty="0"/>
              <a:t>0</a:t>
            </a:r>
            <a:r>
              <a:rPr lang="es-MX" dirty="0"/>
              <a:t> no descarta valores menores que 1.5 miligramos. Como tenemos una prueba de una cola, el símbolo mayor indica que la región crítica reside por completo en la cola derecha de la distribución de nuestro estadístico de prueba X  </a:t>
            </a:r>
          </a:p>
          <a:p>
            <a:r>
              <a:rPr lang="es-MX" dirty="0"/>
              <a:t>2.-Si el estadístico de prueba fuera considerablemente mayor o menor que p = 0.6, rechazaríamos la afirmación del agente. En consecuencia, deberíamos plantear las siguientes hipótesis: H</a:t>
            </a:r>
            <a:r>
              <a:rPr lang="es-MX" baseline="-25000" dirty="0"/>
              <a:t>0</a:t>
            </a:r>
            <a:r>
              <a:rPr lang="es-MX" dirty="0"/>
              <a:t> : p = 0.6, H</a:t>
            </a:r>
            <a:r>
              <a:rPr lang="es-MX" baseline="-25000" dirty="0"/>
              <a:t>1 </a:t>
            </a:r>
            <a:r>
              <a:rPr lang="es-MX" dirty="0"/>
              <a:t>: p ≠ 0.6. La hipótesis alternativa implica una prueba de dos colas con la región crítica dividida por igual en ambas colas de la distribución p, nuestro estadístico de prueba.</a:t>
            </a:r>
          </a:p>
          <a:p>
            <a:endParaRPr lang="es-MX" dirty="0"/>
          </a:p>
          <a:p>
            <a:r>
              <a:rPr lang="es-MX" dirty="0"/>
              <a:t>3.-Si el estadístico de prueba fuera considerablemente mayor o menor que p </a:t>
            </a:r>
            <a:r>
              <a:rPr lang="en-US" dirty="0"/>
              <a:t>&lt;</a:t>
            </a:r>
            <a:r>
              <a:rPr lang="es-MX" dirty="0"/>
              <a:t> 0.3, rechazaríamos la afirmación del alergólogo. En consecuencia, deberíamos plantear las siguientes hipótesis: H</a:t>
            </a:r>
            <a:r>
              <a:rPr lang="es-MX" baseline="-25000" dirty="0"/>
              <a:t>0</a:t>
            </a:r>
            <a:r>
              <a:rPr lang="es-MX" dirty="0"/>
              <a:t> : p ≥ 0.3, H</a:t>
            </a:r>
            <a:r>
              <a:rPr lang="es-MX" baseline="-25000" dirty="0"/>
              <a:t>1 </a:t>
            </a:r>
            <a:r>
              <a:rPr lang="es-MX" dirty="0"/>
              <a:t>: p &lt; 0.3. La hipótesis alternativa implica una prueba de una colas con la región crítica la región crítica reside por completo en la cola derecha de la distribución de nuestro estadístico de prueba X </a:t>
            </a:r>
            <a:endParaRPr lang="es-AR" dirty="0"/>
          </a:p>
        </p:txBody>
      </p:sp>
    </p:spTree>
    <p:extLst>
      <p:ext uri="{BB962C8B-B14F-4D97-AF65-F5344CB8AC3E}">
        <p14:creationId xmlns:p14="http://schemas.microsoft.com/office/powerpoint/2010/main" val="182775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17D90-6097-6050-2094-7ACA6820BBAF}"/>
              </a:ext>
            </a:extLst>
          </p:cNvPr>
          <p:cNvSpPr>
            <a:spLocks noGrp="1"/>
          </p:cNvSpPr>
          <p:nvPr>
            <p:ph type="title"/>
          </p:nvPr>
        </p:nvSpPr>
        <p:spPr>
          <a:xfrm>
            <a:off x="1098583" y="287423"/>
            <a:ext cx="10055781" cy="1450379"/>
          </a:xfrm>
        </p:spPr>
        <p:txBody>
          <a:bodyPr anchor="b">
            <a:normAutofit/>
          </a:bodyPr>
          <a:lstStyle/>
          <a:p>
            <a:r>
              <a:rPr lang="es-AR" dirty="0"/>
              <a:t>Tipo de error</a:t>
            </a:r>
          </a:p>
        </p:txBody>
      </p:sp>
      <p:pic>
        <p:nvPicPr>
          <p:cNvPr id="4" name="Imagen 3" descr="Texto&#10;&#10;Descripción generada automáticamente">
            <a:extLst>
              <a:ext uri="{FF2B5EF4-FFF2-40B4-BE49-F238E27FC236}">
                <a16:creationId xmlns:a16="http://schemas.microsoft.com/office/drawing/2014/main" id="{53F3325D-588A-4827-F1BE-9CCB797380F1}"/>
              </a:ext>
            </a:extLst>
          </p:cNvPr>
          <p:cNvPicPr>
            <a:picLocks noChangeAspect="1"/>
          </p:cNvPicPr>
          <p:nvPr/>
        </p:nvPicPr>
        <p:blipFill>
          <a:blip r:embed="rId2"/>
          <a:stretch>
            <a:fillRect/>
          </a:stretch>
        </p:blipFill>
        <p:spPr>
          <a:xfrm>
            <a:off x="1487488" y="1768645"/>
            <a:ext cx="8340258" cy="1376143"/>
          </a:xfrm>
          <a:prstGeom prst="rect">
            <a:avLst/>
          </a:prstGeom>
          <a:noFill/>
        </p:spPr>
      </p:pic>
      <p:sp>
        <p:nvSpPr>
          <p:cNvPr id="5" name="CuadroTexto 4">
            <a:extLst>
              <a:ext uri="{FF2B5EF4-FFF2-40B4-BE49-F238E27FC236}">
                <a16:creationId xmlns:a16="http://schemas.microsoft.com/office/drawing/2014/main" id="{DA9C511A-29CC-CA4F-DCAA-B5A3A4B1F3DD}"/>
              </a:ext>
            </a:extLst>
          </p:cNvPr>
          <p:cNvSpPr txBox="1"/>
          <p:nvPr/>
        </p:nvSpPr>
        <p:spPr>
          <a:xfrm>
            <a:off x="695400" y="2924944"/>
            <a:ext cx="10369152" cy="3416320"/>
          </a:xfrm>
          <a:prstGeom prst="rect">
            <a:avLst/>
          </a:prstGeom>
          <a:noFill/>
        </p:spPr>
        <p:txBody>
          <a:bodyPr wrap="square">
            <a:spAutoFit/>
          </a:bodyPr>
          <a:lstStyle/>
          <a:p>
            <a:pPr marL="342900" indent="-342900">
              <a:buAutoNum type="arabicPeriod"/>
            </a:pPr>
            <a:r>
              <a:rPr lang="es-MX" sz="2400" dirty="0"/>
              <a:t>Los errores tipo I y tipo II están relacionados. Por lo general una disminución en la probabilidad de cometer uno da como resultado un incremento en la probabilidad de cometer el otro. </a:t>
            </a:r>
          </a:p>
          <a:p>
            <a:pPr marL="342900" indent="-342900">
              <a:buAutoNum type="arabicPeriod"/>
            </a:pPr>
            <a:r>
              <a:rPr lang="es-MX" sz="2400" dirty="0"/>
              <a:t> El tamaño de la región crítica y, por lo tanto, la probabilidad de cometer un error tipo I, siempre se puede reducir ajustando el (los) valor(es) crítico(s). </a:t>
            </a:r>
          </a:p>
          <a:p>
            <a:pPr marL="342900" indent="-342900">
              <a:buAutoNum type="arabicPeriod"/>
            </a:pPr>
            <a:r>
              <a:rPr lang="es-MX" sz="2400" dirty="0"/>
              <a:t> Un aumento en el tamaño de la muestra n reducirá α y β de forma simultánea. </a:t>
            </a:r>
          </a:p>
          <a:p>
            <a:pPr marL="342900" indent="-342900">
              <a:buAutoNum type="arabicPeriod"/>
            </a:pPr>
            <a:r>
              <a:rPr lang="es-MX" sz="2400" dirty="0"/>
              <a:t>Si la hipótesis nula es falsa, β es un máximo cuando el valor verdadero de un parámetro se aproxima al valor hipotético. Cuanto más grande sea la distancia entre el valor verdadero y el valor hipotético, más pequeña será β.</a:t>
            </a:r>
            <a:endParaRPr lang="es-AR" sz="2400" dirty="0"/>
          </a:p>
        </p:txBody>
      </p:sp>
    </p:spTree>
    <p:extLst>
      <p:ext uri="{BB962C8B-B14F-4D97-AF65-F5344CB8AC3E}">
        <p14:creationId xmlns:p14="http://schemas.microsoft.com/office/powerpoint/2010/main" val="199427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0C4AB-1BF8-4050-9BE3-2B2913F970C1}"/>
              </a:ext>
            </a:extLst>
          </p:cNvPr>
          <p:cNvSpPr>
            <a:spLocks noGrp="1"/>
          </p:cNvSpPr>
          <p:nvPr>
            <p:ph type="title"/>
          </p:nvPr>
        </p:nvSpPr>
        <p:spPr>
          <a:xfrm>
            <a:off x="1151731" y="117346"/>
            <a:ext cx="10055781" cy="511965"/>
          </a:xfrm>
        </p:spPr>
        <p:txBody>
          <a:bodyPr>
            <a:normAutofit fontScale="90000"/>
          </a:bodyPr>
          <a:lstStyle/>
          <a:p>
            <a:r>
              <a:rPr lang="es-AR" dirty="0"/>
              <a:t>Ejemplo variable continua </a:t>
            </a:r>
          </a:p>
        </p:txBody>
      </p:sp>
      <p:sp>
        <p:nvSpPr>
          <p:cNvPr id="3" name="Marcador de contenido 2">
            <a:extLst>
              <a:ext uri="{FF2B5EF4-FFF2-40B4-BE49-F238E27FC236}">
                <a16:creationId xmlns:a16="http://schemas.microsoft.com/office/drawing/2014/main" id="{B3C1ED5D-E2E4-8EE7-07E0-3781BFB585AC}"/>
              </a:ext>
            </a:extLst>
          </p:cNvPr>
          <p:cNvSpPr>
            <a:spLocks noGrp="1"/>
          </p:cNvSpPr>
          <p:nvPr>
            <p:ph idx="1"/>
          </p:nvPr>
        </p:nvSpPr>
        <p:spPr>
          <a:xfrm>
            <a:off x="457961" y="629310"/>
            <a:ext cx="11276081" cy="5414578"/>
          </a:xfrm>
        </p:spPr>
        <p:txBody>
          <a:bodyPr/>
          <a:lstStyle/>
          <a:p>
            <a:r>
              <a:rPr lang="es-AR" sz="1999" dirty="0">
                <a:latin typeface="Calibri" panose="020F0502020204030204" pitchFamily="34" charset="0"/>
                <a:ea typeface="Calibri" panose="020F0502020204030204" pitchFamily="34" charset="0"/>
                <a:cs typeface="Times New Roman" panose="02020603050405020304" pitchFamily="18" charset="0"/>
              </a:rPr>
              <a:t>Una muestra aleatoria de 100 muertes registradas  el año pasado reveló una vida promedio de 71.8 años. Si se supone una desviación estándar de la población de 8.9 años, ¿esto parece indicar que la vida media actual es mayor que 70 años? Utilice un nivel de significancia de 0.05.</a:t>
            </a:r>
          </a:p>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1. H</a:t>
            </a:r>
            <a:r>
              <a:rPr lang="es-AR" sz="1799" baseline="-25000" dirty="0">
                <a:latin typeface="Calibri" panose="020F0502020204030204" pitchFamily="34" charset="0"/>
                <a:ea typeface="Calibri" panose="020F0502020204030204" pitchFamily="34" charset="0"/>
                <a:cs typeface="Times New Roman" panose="02020603050405020304" pitchFamily="18" charset="0"/>
              </a:rPr>
              <a:t>0</a:t>
            </a:r>
            <a:r>
              <a:rPr lang="es-AR" sz="1799" dirty="0">
                <a:latin typeface="Calibri" panose="020F0502020204030204" pitchFamily="34" charset="0"/>
                <a:ea typeface="Calibri" panose="020F0502020204030204" pitchFamily="34" charset="0"/>
                <a:cs typeface="Times New Roman" panose="02020603050405020304" pitchFamily="18" charset="0"/>
              </a:rPr>
              <a:t> : μ = 70 años.                     2. H</a:t>
            </a:r>
            <a:r>
              <a:rPr lang="es-AR" sz="1799" baseline="-25000" dirty="0">
                <a:latin typeface="Calibri" panose="020F0502020204030204" pitchFamily="34" charset="0"/>
                <a:ea typeface="Calibri" panose="020F0502020204030204" pitchFamily="34" charset="0"/>
                <a:cs typeface="Times New Roman" panose="02020603050405020304" pitchFamily="18" charset="0"/>
              </a:rPr>
              <a:t>1</a:t>
            </a:r>
            <a:r>
              <a:rPr lang="es-AR" sz="1799" dirty="0">
                <a:latin typeface="Calibri" panose="020F0502020204030204" pitchFamily="34" charset="0"/>
                <a:ea typeface="Calibri" panose="020F0502020204030204" pitchFamily="34" charset="0"/>
                <a:cs typeface="Times New Roman" panose="02020603050405020304" pitchFamily="18" charset="0"/>
              </a:rPr>
              <a:t> : μ &gt; 70 años.                     3. α = 0.05.</a:t>
            </a:r>
          </a:p>
          <a:p>
            <a:r>
              <a:rPr lang="es-AR" sz="1799" dirty="0">
                <a:latin typeface="Calibri" panose="020F0502020204030204" pitchFamily="34" charset="0"/>
                <a:ea typeface="Calibri" panose="020F0502020204030204" pitchFamily="34" charset="0"/>
                <a:cs typeface="Times New Roman" panose="02020603050405020304" pitchFamily="18" charset="0"/>
              </a:rPr>
              <a:t> 4. Región crítica: Z&gt; 1.645, donde </a:t>
            </a:r>
          </a:p>
          <a:p>
            <a:r>
              <a:rPr lang="es-AR" sz="1799" dirty="0">
                <a:latin typeface="Calibri" panose="020F0502020204030204" pitchFamily="34" charset="0"/>
                <a:ea typeface="Calibri" panose="020F0502020204030204" pitchFamily="34" charset="0"/>
                <a:cs typeface="Times New Roman" panose="02020603050405020304" pitchFamily="18" charset="0"/>
              </a:rPr>
              <a:t>5.-Cálculo: </a:t>
            </a:r>
            <a:r>
              <a:rPr lang="es-AR" sz="1799" b="1" dirty="0">
                <a:latin typeface="Calibri" panose="020F0502020204030204" pitchFamily="34" charset="0"/>
                <a:ea typeface="Calibri" panose="020F0502020204030204" pitchFamily="34" charset="0"/>
                <a:cs typeface="Times New Roman" panose="02020603050405020304" pitchFamily="18" charset="0"/>
              </a:rPr>
              <a:t>X</a:t>
            </a:r>
            <a:r>
              <a:rPr lang="es-AR" sz="1799" dirty="0">
                <a:latin typeface="Calibri" panose="020F0502020204030204" pitchFamily="34" charset="0"/>
                <a:ea typeface="Calibri" panose="020F0502020204030204" pitchFamily="34" charset="0"/>
                <a:cs typeface="Times New Roman" panose="02020603050405020304" pitchFamily="18" charset="0"/>
              </a:rPr>
              <a:t>= 71.8 años, σ = 8.9 años, en consecuencia, </a:t>
            </a:r>
            <a:endParaRPr lang="es-AR" dirty="0"/>
          </a:p>
        </p:txBody>
      </p:sp>
      <p:pic>
        <p:nvPicPr>
          <p:cNvPr id="8" name="Imagen 7" descr="Un dibujo de una persona&#10;&#10;Descripción generada automáticamente con confianza baja">
            <a:extLst>
              <a:ext uri="{FF2B5EF4-FFF2-40B4-BE49-F238E27FC236}">
                <a16:creationId xmlns:a16="http://schemas.microsoft.com/office/drawing/2014/main" id="{A995B8B9-4EC0-0F9C-91B0-CE20F79657EE}"/>
              </a:ext>
            </a:extLst>
          </p:cNvPr>
          <p:cNvPicPr>
            <a:picLocks noChangeAspect="1"/>
          </p:cNvPicPr>
          <p:nvPr/>
        </p:nvPicPr>
        <p:blipFill>
          <a:blip r:embed="rId2"/>
          <a:stretch>
            <a:fillRect/>
          </a:stretch>
        </p:blipFill>
        <p:spPr>
          <a:xfrm>
            <a:off x="4489463" y="2507789"/>
            <a:ext cx="1092765" cy="442057"/>
          </a:xfrm>
          <a:prstGeom prst="rect">
            <a:avLst/>
          </a:prstGeom>
        </p:spPr>
      </p:pic>
      <p:pic>
        <p:nvPicPr>
          <p:cNvPr id="9" name="Imagen 8" descr="Imagen que contiene objeto, reloj&#10;&#10;Descripción generada automáticamente">
            <a:extLst>
              <a:ext uri="{FF2B5EF4-FFF2-40B4-BE49-F238E27FC236}">
                <a16:creationId xmlns:a16="http://schemas.microsoft.com/office/drawing/2014/main" id="{7C446DF1-8FFA-9B25-4A47-D3DB37F9CB14}"/>
              </a:ext>
            </a:extLst>
          </p:cNvPr>
          <p:cNvPicPr>
            <a:picLocks noChangeAspect="1"/>
          </p:cNvPicPr>
          <p:nvPr/>
        </p:nvPicPr>
        <p:blipFill>
          <a:blip r:embed="rId3"/>
          <a:stretch>
            <a:fillRect/>
          </a:stretch>
        </p:blipFill>
        <p:spPr>
          <a:xfrm>
            <a:off x="6600532" y="2981442"/>
            <a:ext cx="1754683" cy="447558"/>
          </a:xfrm>
          <a:prstGeom prst="rect">
            <a:avLst/>
          </a:prstGeom>
        </p:spPr>
      </p:pic>
      <p:sp>
        <p:nvSpPr>
          <p:cNvPr id="11" name="CuadroTexto 10">
            <a:extLst>
              <a:ext uri="{FF2B5EF4-FFF2-40B4-BE49-F238E27FC236}">
                <a16:creationId xmlns:a16="http://schemas.microsoft.com/office/drawing/2014/main" id="{04BCC1C0-1006-6B44-053A-161006E370FC}"/>
              </a:ext>
            </a:extLst>
          </p:cNvPr>
          <p:cNvSpPr txBox="1"/>
          <p:nvPr/>
        </p:nvSpPr>
        <p:spPr>
          <a:xfrm>
            <a:off x="1037639" y="3613803"/>
            <a:ext cx="9062249" cy="369236"/>
          </a:xfrm>
          <a:prstGeom prst="rect">
            <a:avLst/>
          </a:prstGeom>
          <a:noFill/>
        </p:spPr>
        <p:txBody>
          <a:bodyPr wrap="square">
            <a:spAutoFit/>
          </a:bodyPr>
          <a:lstStyle/>
          <a:p>
            <a:r>
              <a:rPr lang="es-MX" sz="1799" dirty="0"/>
              <a:t>6. Decisión: rechazar H</a:t>
            </a:r>
            <a:r>
              <a:rPr lang="es-MX" sz="1799" baseline="-25000" dirty="0"/>
              <a:t>0 </a:t>
            </a:r>
            <a:r>
              <a:rPr lang="es-MX" sz="1799" dirty="0"/>
              <a:t>y concluir que la vida media actual es mayor que 70 años.</a:t>
            </a:r>
            <a:endParaRPr lang="es-AR" sz="1799" dirty="0"/>
          </a:p>
        </p:txBody>
      </p:sp>
      <p:sp>
        <p:nvSpPr>
          <p:cNvPr id="12" name="CuadroTexto 11">
            <a:extLst>
              <a:ext uri="{FF2B5EF4-FFF2-40B4-BE49-F238E27FC236}">
                <a16:creationId xmlns:a16="http://schemas.microsoft.com/office/drawing/2014/main" id="{80FCD419-B67A-EA79-AC84-82F425F85D26}"/>
              </a:ext>
            </a:extLst>
          </p:cNvPr>
          <p:cNvSpPr txBox="1"/>
          <p:nvPr/>
        </p:nvSpPr>
        <p:spPr>
          <a:xfrm>
            <a:off x="7155436" y="4412256"/>
            <a:ext cx="4052074" cy="1663164"/>
          </a:xfrm>
          <a:prstGeom prst="rect">
            <a:avLst/>
          </a:prstGeom>
          <a:noFill/>
        </p:spPr>
        <p:txBody>
          <a:bodyPr wrap="square" rtlCol="0">
            <a:spAutoFit/>
          </a:bodyPr>
          <a:lstStyle/>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P = P(Z &gt; 2.02) = 0.0217. Como resultado, la evidencia a favor de H</a:t>
            </a:r>
            <a:r>
              <a:rPr lang="es-AR" sz="1799" baseline="-25000" dirty="0">
                <a:latin typeface="Calibri" panose="020F0502020204030204" pitchFamily="34" charset="0"/>
                <a:ea typeface="Calibri" panose="020F0502020204030204" pitchFamily="34" charset="0"/>
                <a:cs typeface="Times New Roman" panose="02020603050405020304" pitchFamily="18" charset="0"/>
              </a:rPr>
              <a:t>1</a:t>
            </a:r>
            <a:r>
              <a:rPr lang="es-AR" sz="1799" dirty="0">
                <a:latin typeface="Calibri" panose="020F0502020204030204" pitchFamily="34" charset="0"/>
                <a:ea typeface="Calibri" panose="020F0502020204030204" pitchFamily="34" charset="0"/>
                <a:cs typeface="Times New Roman" panose="02020603050405020304" pitchFamily="18" charset="0"/>
              </a:rPr>
              <a:t> es incluso más firme que la sugerida por un nivel de significancia de 0.05.</a:t>
            </a:r>
          </a:p>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Imagen 4">
            <a:extLst>
              <a:ext uri="{FF2B5EF4-FFF2-40B4-BE49-F238E27FC236}">
                <a16:creationId xmlns:a16="http://schemas.microsoft.com/office/drawing/2014/main" id="{7A20C62C-AC25-285C-7C73-8C24F00C9AB2}"/>
              </a:ext>
            </a:extLst>
          </p:cNvPr>
          <p:cNvPicPr>
            <a:picLocks noChangeAspect="1"/>
          </p:cNvPicPr>
          <p:nvPr/>
        </p:nvPicPr>
        <p:blipFill>
          <a:blip r:embed="rId4"/>
          <a:stretch>
            <a:fillRect/>
          </a:stretch>
        </p:blipFill>
        <p:spPr>
          <a:xfrm>
            <a:off x="1814312" y="4050237"/>
            <a:ext cx="3914775" cy="2057400"/>
          </a:xfrm>
          <a:prstGeom prst="rect">
            <a:avLst/>
          </a:prstGeom>
        </p:spPr>
      </p:pic>
    </p:spTree>
    <p:extLst>
      <p:ext uri="{BB962C8B-B14F-4D97-AF65-F5344CB8AC3E}">
        <p14:creationId xmlns:p14="http://schemas.microsoft.com/office/powerpoint/2010/main" val="314937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F59EE-A001-DBFE-AF71-A644824FEF3A}"/>
              </a:ext>
            </a:extLst>
          </p:cNvPr>
          <p:cNvSpPr>
            <a:spLocks noGrp="1"/>
          </p:cNvSpPr>
          <p:nvPr>
            <p:ph type="title"/>
          </p:nvPr>
        </p:nvSpPr>
        <p:spPr/>
        <p:txBody>
          <a:bodyPr>
            <a:normAutofit/>
          </a:bodyPr>
          <a:lstStyle/>
          <a:p>
            <a:r>
              <a:rPr lang="es-AR" sz="3200" dirty="0"/>
              <a:t>Ejemplo pág.326 </a:t>
            </a:r>
            <a:r>
              <a:rPr lang="es-AR" sz="3200" dirty="0" err="1"/>
              <a:t>Walpole</a:t>
            </a:r>
            <a:endParaRPr lang="es-AR" sz="3200" dirty="0"/>
          </a:p>
        </p:txBody>
      </p:sp>
      <p:sp>
        <p:nvSpPr>
          <p:cNvPr id="3" name="Marcador de contenido 2">
            <a:extLst>
              <a:ext uri="{FF2B5EF4-FFF2-40B4-BE49-F238E27FC236}">
                <a16:creationId xmlns:a16="http://schemas.microsoft.com/office/drawing/2014/main" id="{093CD50F-B6D5-F7FA-54D0-FF8C4C276525}"/>
              </a:ext>
            </a:extLst>
          </p:cNvPr>
          <p:cNvSpPr>
            <a:spLocks noGrp="1"/>
          </p:cNvSpPr>
          <p:nvPr>
            <p:ph idx="1"/>
          </p:nvPr>
        </p:nvSpPr>
        <p:spPr/>
        <p:txBody>
          <a:bodyPr/>
          <a:lstStyle/>
          <a:p>
            <a:r>
              <a:rPr lang="es-MX" dirty="0"/>
              <a:t>Considere la hipótesis nula de que el peso promedio de estudiantes hombres en cierta universidad es de 68 kilogramos, contra la hipótesis alternativa de que es diferente a 68. Es decir, deseamos probar H</a:t>
            </a:r>
            <a:r>
              <a:rPr lang="es-MX" baseline="-25000" dirty="0"/>
              <a:t>0</a:t>
            </a:r>
            <a:r>
              <a:rPr lang="es-MX" dirty="0"/>
              <a:t> : μ = 68, H</a:t>
            </a:r>
            <a:r>
              <a:rPr lang="es-MX" baseline="-25000" dirty="0"/>
              <a:t>1</a:t>
            </a:r>
            <a:r>
              <a:rPr lang="es-MX" dirty="0"/>
              <a:t> : μ ≠ 68  </a:t>
            </a:r>
          </a:p>
          <a:p>
            <a:endParaRPr lang="es-AR" dirty="0"/>
          </a:p>
        </p:txBody>
      </p:sp>
      <p:pic>
        <p:nvPicPr>
          <p:cNvPr id="5" name="Imagen 4">
            <a:extLst>
              <a:ext uri="{FF2B5EF4-FFF2-40B4-BE49-F238E27FC236}">
                <a16:creationId xmlns:a16="http://schemas.microsoft.com/office/drawing/2014/main" id="{BDEA9A00-6EFA-1672-9095-88315BC0F0C3}"/>
              </a:ext>
            </a:extLst>
          </p:cNvPr>
          <p:cNvPicPr>
            <a:picLocks noChangeAspect="1"/>
          </p:cNvPicPr>
          <p:nvPr/>
        </p:nvPicPr>
        <p:blipFill>
          <a:blip r:embed="rId2"/>
          <a:stretch>
            <a:fillRect/>
          </a:stretch>
        </p:blipFill>
        <p:spPr>
          <a:xfrm>
            <a:off x="3431704" y="2870436"/>
            <a:ext cx="6116538" cy="974402"/>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91EF149-E7DC-D8C3-3221-9FE13F64189D}"/>
                  </a:ext>
                </a:extLst>
              </p:cNvPr>
              <p:cNvSpPr txBox="1"/>
              <p:nvPr/>
            </p:nvSpPr>
            <p:spPr>
              <a:xfrm>
                <a:off x="479376" y="3831493"/>
                <a:ext cx="11471056" cy="2558008"/>
              </a:xfrm>
              <a:prstGeom prst="rect">
                <a:avLst/>
              </a:prstGeom>
              <a:noFill/>
            </p:spPr>
            <p:txBody>
              <a:bodyPr wrap="square">
                <a:spAutoFit/>
              </a:bodyPr>
              <a:lstStyle/>
              <a:p>
                <a:r>
                  <a:rPr lang="es-MX" sz="2000" dirty="0"/>
                  <a:t>Utilicemos ahora el criterio de decisión de la figura 10.4 para calcular las probabilidades de cometer los errores tipo I y tipo II cuando probemos la hipótesis nula μ = 68 kilogramos contra la alternativa μ ≠ 68 kilogramos. Suponga que la desviación estándar de la población de pesos es σ = 3.6. Para muestras grandes podemos sustituir s por σ si no disponemos de ninguna otra estimación de σ. Nuestro estadístico de decisión, que se basa en una muestra aleatoria de tamaño n = 36, será X, el estimador más eficaz de μ. Del teorema del límite central sabemos que la distribución muestral de  es aproximadamente normal con desviación estándar </a:t>
                </a:r>
              </a:p>
              <a:p>
                <a:r>
                  <a:rPr lang="es-MX" sz="2000" dirty="0"/>
                  <a:t>σ =x /</a:t>
                </a:r>
                <a14:m>
                  <m:oMath xmlns:m="http://schemas.openxmlformats.org/officeDocument/2006/math">
                    <m:rad>
                      <m:radPr>
                        <m:degHide m:val="on"/>
                        <m:ctrlPr>
                          <a:rPr lang="es-MX" sz="2000" i="1" smtClean="0">
                            <a:latin typeface="Cambria Math" panose="02040503050406030204" pitchFamily="18" charset="0"/>
                          </a:rPr>
                        </m:ctrlPr>
                      </m:radPr>
                      <m:deg/>
                      <m:e>
                        <m:r>
                          <a:rPr lang="es-AR" sz="2000" b="0" i="1" smtClean="0">
                            <a:latin typeface="Cambria Math" panose="02040503050406030204" pitchFamily="18" charset="0"/>
                          </a:rPr>
                          <m:t>𝑛</m:t>
                        </m:r>
                      </m:e>
                    </m:rad>
                  </m:oMath>
                </a14:m>
                <a:r>
                  <a:rPr lang="es-MX" sz="2000" dirty="0"/>
                  <a:t>  = 3.6/6 = 0.6</a:t>
                </a:r>
                <a:endParaRPr lang="es-AR" sz="2000" dirty="0"/>
              </a:p>
            </p:txBody>
          </p:sp>
        </mc:Choice>
        <mc:Fallback xmlns="">
          <p:sp>
            <p:nvSpPr>
              <p:cNvPr id="7" name="CuadroTexto 6">
                <a:extLst>
                  <a:ext uri="{FF2B5EF4-FFF2-40B4-BE49-F238E27FC236}">
                    <a16:creationId xmlns:a16="http://schemas.microsoft.com/office/drawing/2014/main" id="{891EF149-E7DC-D8C3-3221-9FE13F64189D}"/>
                  </a:ext>
                </a:extLst>
              </p:cNvPr>
              <p:cNvSpPr txBox="1">
                <a:spLocks noRot="1" noChangeAspect="1" noMove="1" noResize="1" noEditPoints="1" noAdjustHandles="1" noChangeArrowheads="1" noChangeShapeType="1" noTextEdit="1"/>
              </p:cNvSpPr>
              <p:nvPr/>
            </p:nvSpPr>
            <p:spPr>
              <a:xfrm>
                <a:off x="479376" y="3831493"/>
                <a:ext cx="11471056" cy="2558008"/>
              </a:xfrm>
              <a:prstGeom prst="rect">
                <a:avLst/>
              </a:prstGeom>
              <a:blipFill>
                <a:blip r:embed="rId3"/>
                <a:stretch>
                  <a:fillRect l="-585" t="-1432" r="-797" b="-3580"/>
                </a:stretch>
              </a:blipFill>
            </p:spPr>
            <p:txBody>
              <a:bodyPr/>
              <a:lstStyle/>
              <a:p>
                <a:r>
                  <a:rPr lang="es-AR">
                    <a:noFill/>
                  </a:rPr>
                  <a:t> </a:t>
                </a:r>
              </a:p>
            </p:txBody>
          </p:sp>
        </mc:Fallback>
      </mc:AlternateContent>
    </p:spTree>
    <p:extLst>
      <p:ext uri="{BB962C8B-B14F-4D97-AF65-F5344CB8AC3E}">
        <p14:creationId xmlns:p14="http://schemas.microsoft.com/office/powerpoint/2010/main" val="415851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2065567-6EDC-B538-79A2-157B800A6CAD}"/>
              </a:ext>
            </a:extLst>
          </p:cNvPr>
          <p:cNvSpPr txBox="1"/>
          <p:nvPr/>
        </p:nvSpPr>
        <p:spPr>
          <a:xfrm>
            <a:off x="839416" y="27062"/>
            <a:ext cx="11233248" cy="1015663"/>
          </a:xfrm>
          <a:prstGeom prst="rect">
            <a:avLst/>
          </a:prstGeom>
          <a:noFill/>
        </p:spPr>
        <p:txBody>
          <a:bodyPr wrap="square">
            <a:spAutoFit/>
          </a:bodyPr>
          <a:lstStyle/>
          <a:p>
            <a:r>
              <a:rPr lang="es-MX" sz="2000" dirty="0"/>
              <a:t>La probabilidad de cometer un error tipo I, o el nivel de significancia de nuestra prueba, es igual a la suma de las áreas sombreadas en cada cola de la distribución en la figura .Por lo tanto, </a:t>
            </a:r>
          </a:p>
          <a:p>
            <a:r>
              <a:rPr lang="es-MX" sz="2000" dirty="0"/>
              <a:t>α = P(X &lt; 67 cuando μ = 68) + P(X &gt; 69 cuando μ = 68)</a:t>
            </a:r>
            <a:endParaRPr lang="es-AR" sz="2000" dirty="0"/>
          </a:p>
        </p:txBody>
      </p:sp>
      <p:pic>
        <p:nvPicPr>
          <p:cNvPr id="5" name="Imagen 4">
            <a:extLst>
              <a:ext uri="{FF2B5EF4-FFF2-40B4-BE49-F238E27FC236}">
                <a16:creationId xmlns:a16="http://schemas.microsoft.com/office/drawing/2014/main" id="{402386E6-3538-0809-918A-4C57CEC4AD7F}"/>
              </a:ext>
            </a:extLst>
          </p:cNvPr>
          <p:cNvPicPr>
            <a:picLocks noChangeAspect="1"/>
          </p:cNvPicPr>
          <p:nvPr/>
        </p:nvPicPr>
        <p:blipFill>
          <a:blip r:embed="rId2"/>
          <a:stretch>
            <a:fillRect/>
          </a:stretch>
        </p:blipFill>
        <p:spPr>
          <a:xfrm>
            <a:off x="4223792" y="950392"/>
            <a:ext cx="5114900" cy="2263490"/>
          </a:xfrm>
          <a:prstGeom prst="rect">
            <a:avLst/>
          </a:prstGeom>
        </p:spPr>
      </p:pic>
      <p:sp>
        <p:nvSpPr>
          <p:cNvPr id="7" name="CuadroTexto 6">
            <a:extLst>
              <a:ext uri="{FF2B5EF4-FFF2-40B4-BE49-F238E27FC236}">
                <a16:creationId xmlns:a16="http://schemas.microsoft.com/office/drawing/2014/main" id="{F5AB3730-FB95-A468-C4B2-9946017DFD2F}"/>
              </a:ext>
            </a:extLst>
          </p:cNvPr>
          <p:cNvSpPr txBox="1"/>
          <p:nvPr/>
        </p:nvSpPr>
        <p:spPr>
          <a:xfrm>
            <a:off x="721432" y="3537047"/>
            <a:ext cx="11351232" cy="2246769"/>
          </a:xfrm>
          <a:prstGeom prst="rect">
            <a:avLst/>
          </a:prstGeom>
          <a:noFill/>
        </p:spPr>
        <p:txBody>
          <a:bodyPr wrap="square">
            <a:spAutoFit/>
          </a:bodyPr>
          <a:lstStyle/>
          <a:p>
            <a:r>
              <a:rPr lang="es-MX" sz="2000" dirty="0"/>
              <a:t>Los valores z correspondientes a x</a:t>
            </a:r>
            <a:r>
              <a:rPr lang="es-MX" sz="2000" baseline="-25000" dirty="0"/>
              <a:t>1</a:t>
            </a:r>
            <a:r>
              <a:rPr lang="es-MX" sz="2000" dirty="0"/>
              <a:t> = 67 y x</a:t>
            </a:r>
            <a:r>
              <a:rPr lang="es-MX" sz="2000" baseline="-25000" dirty="0"/>
              <a:t>2</a:t>
            </a:r>
            <a:r>
              <a:rPr lang="es-MX" sz="2000" dirty="0"/>
              <a:t> = 69 cuando H</a:t>
            </a:r>
            <a:r>
              <a:rPr lang="es-MX" sz="2000" baseline="-25000" dirty="0"/>
              <a:t>0</a:t>
            </a:r>
            <a:r>
              <a:rPr lang="es-MX" sz="2000" dirty="0"/>
              <a:t> es verdadera son z</a:t>
            </a:r>
            <a:r>
              <a:rPr lang="es-MX" sz="2000" baseline="-25000" dirty="0"/>
              <a:t>1</a:t>
            </a:r>
            <a:r>
              <a:rPr lang="es-MX" sz="2000" dirty="0"/>
              <a:t> = (67 − 68)/ 0.6 = −1.67 y z</a:t>
            </a:r>
            <a:r>
              <a:rPr lang="es-MX" sz="2000" baseline="-25000" dirty="0"/>
              <a:t>2</a:t>
            </a:r>
            <a:r>
              <a:rPr lang="es-MX" sz="2000" dirty="0"/>
              <a:t> = (69 − 68)/ 0.6 = 1.67. Por lo tanto, α = P(Z &lt; −1.67) + P(Z &gt; 1.67) = 2P(Z &lt; −1.67) = 0.0950</a:t>
            </a:r>
          </a:p>
          <a:p>
            <a:r>
              <a:rPr lang="es-MX" sz="2000" dirty="0"/>
              <a:t>Por consiguiente, 9.5% de todas las muestras de tamaño 36 nos conducirían a rechazar μ = 68 kilogramos cuando, de hecho, ésta es verdadera. Para reducir α tenemos que elegir entre aumentar el tamaño de la muestra o ampliar la región de no rechazo. Suponga que aumentamos el tamaño de la muestra a n = 64. Entonces σ = 3.6/8 = 0.45. En consecuencia, z1 = (67− 68)/ 0.45 = −2.22 y z2 = (69 − 68)/ 0.45 = 2.22. </a:t>
            </a:r>
          </a:p>
          <a:p>
            <a:r>
              <a:rPr lang="es-MX" sz="2000" dirty="0"/>
              <a:t>Por lo tanto, α = P(Z &lt; −2.22) + P(Z &gt; 2.22) = 2 P(Z &lt; −2.22) = 0 .0264</a:t>
            </a:r>
            <a:endParaRPr lang="es-AR" sz="2000" dirty="0"/>
          </a:p>
        </p:txBody>
      </p:sp>
    </p:spTree>
    <p:extLst>
      <p:ext uri="{BB962C8B-B14F-4D97-AF65-F5344CB8AC3E}">
        <p14:creationId xmlns:p14="http://schemas.microsoft.com/office/powerpoint/2010/main" val="73013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DF122C7-246C-D215-E70D-71D19B1BD918}"/>
              </a:ext>
            </a:extLst>
          </p:cNvPr>
          <p:cNvSpPr txBox="1"/>
          <p:nvPr/>
        </p:nvSpPr>
        <p:spPr>
          <a:xfrm>
            <a:off x="191344" y="188640"/>
            <a:ext cx="12000656" cy="2246769"/>
          </a:xfrm>
          <a:prstGeom prst="rect">
            <a:avLst/>
          </a:prstGeom>
          <a:noFill/>
        </p:spPr>
        <p:txBody>
          <a:bodyPr wrap="square">
            <a:spAutoFit/>
          </a:bodyPr>
          <a:lstStyle/>
          <a:p>
            <a:r>
              <a:rPr lang="es-MX" sz="2000" dirty="0"/>
              <a:t>La reducción de α no es suficiente por sí misma para garantizar un buen procedimiento de prueba. Debemos evaluar β para varias hipótesis alternativas. Si es importante rechazar H0 cuando la media verdadera sea algún valor μ ≥ 70 o μ ≤ 66, entonces se debería calcular y examinar la probabilidad de cometer un error tipo II para las alternativas μ = 66 y μ = 70. Debido a la simetría, sólo es necesario considerar la probabilidad de no rechazar la hipótesis nula μ = 68 cuando la alternativa μ = 70 es verdadera. Cuando la media muestral x caiga entre 67 y 69, cuando H</a:t>
            </a:r>
            <a:r>
              <a:rPr lang="es-MX" sz="2000" baseline="-25000" dirty="0"/>
              <a:t>1</a:t>
            </a:r>
            <a:r>
              <a:rPr lang="es-MX" sz="2000" dirty="0"/>
              <a:t> sea ver dadera, resultará un error tipo II. Por lo tanto, remitiéndonos a </a:t>
            </a:r>
            <a:r>
              <a:rPr lang="es-MX" sz="2000" dirty="0" err="1"/>
              <a:t>labsiguiente</a:t>
            </a:r>
            <a:r>
              <a:rPr lang="es-MX" sz="2000" dirty="0"/>
              <a:t>  figura encontramos que β = P(67 ≤ X ≤ 69 cuando μ = 70).</a:t>
            </a:r>
            <a:endParaRPr lang="es-AR" sz="2000" dirty="0"/>
          </a:p>
        </p:txBody>
      </p:sp>
      <p:pic>
        <p:nvPicPr>
          <p:cNvPr id="5" name="Imagen 4">
            <a:extLst>
              <a:ext uri="{FF2B5EF4-FFF2-40B4-BE49-F238E27FC236}">
                <a16:creationId xmlns:a16="http://schemas.microsoft.com/office/drawing/2014/main" id="{CACF8329-4738-A7E2-03CB-2DE5D8DC0A7D}"/>
              </a:ext>
            </a:extLst>
          </p:cNvPr>
          <p:cNvPicPr>
            <a:picLocks noChangeAspect="1"/>
          </p:cNvPicPr>
          <p:nvPr/>
        </p:nvPicPr>
        <p:blipFill>
          <a:blip r:embed="rId2"/>
          <a:stretch>
            <a:fillRect/>
          </a:stretch>
        </p:blipFill>
        <p:spPr>
          <a:xfrm>
            <a:off x="3287688" y="2996952"/>
            <a:ext cx="6202710" cy="3313293"/>
          </a:xfrm>
          <a:prstGeom prst="rect">
            <a:avLst/>
          </a:prstGeom>
        </p:spPr>
      </p:pic>
    </p:spTree>
    <p:extLst>
      <p:ext uri="{BB962C8B-B14F-4D97-AF65-F5344CB8AC3E}">
        <p14:creationId xmlns:p14="http://schemas.microsoft.com/office/powerpoint/2010/main" val="327856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D72EA57-4B27-D627-62FE-9DB6AF2A3AD4}"/>
              </a:ext>
            </a:extLst>
          </p:cNvPr>
          <p:cNvSpPr txBox="1"/>
          <p:nvPr/>
        </p:nvSpPr>
        <p:spPr>
          <a:xfrm>
            <a:off x="551384" y="150987"/>
            <a:ext cx="11449272" cy="646331"/>
          </a:xfrm>
          <a:prstGeom prst="rect">
            <a:avLst/>
          </a:prstGeom>
          <a:noFill/>
        </p:spPr>
        <p:txBody>
          <a:bodyPr wrap="square">
            <a:spAutoFit/>
          </a:bodyPr>
          <a:lstStyle/>
          <a:p>
            <a:r>
              <a:rPr lang="es-MX" dirty="0"/>
              <a:t>Los valores z que corresponden a x</a:t>
            </a:r>
            <a:r>
              <a:rPr lang="es-MX" baseline="-25000" dirty="0"/>
              <a:t>1</a:t>
            </a:r>
            <a:r>
              <a:rPr lang="es-MX" dirty="0"/>
              <a:t> = 67 y x</a:t>
            </a:r>
            <a:r>
              <a:rPr lang="es-MX" baseline="-25000" dirty="0"/>
              <a:t>2</a:t>
            </a:r>
            <a:r>
              <a:rPr lang="es-MX" dirty="0"/>
              <a:t>= 69 cuando H1 es verdadera son z</a:t>
            </a:r>
            <a:r>
              <a:rPr lang="es-MX" baseline="-25000" dirty="0"/>
              <a:t>1</a:t>
            </a:r>
            <a:r>
              <a:rPr lang="es-MX" dirty="0"/>
              <a:t> = (67 − 70)/ 0.45 =−6.67 y z</a:t>
            </a:r>
            <a:r>
              <a:rPr lang="es-MX" baseline="-25000" dirty="0"/>
              <a:t>2</a:t>
            </a:r>
            <a:r>
              <a:rPr lang="es-MX" dirty="0"/>
              <a:t> = (69 − 70)/ 0.45 =−2.22. Por lo tanto, β = P(−6.67 &lt; Z &lt; −2.22) = P(Z &lt; −2.22) − P(Z &lt; − 6.67) = 0.0132 − 0.0000 = 0.0132.</a:t>
            </a:r>
            <a:endParaRPr lang="es-AR" dirty="0"/>
          </a:p>
        </p:txBody>
      </p:sp>
      <p:sp>
        <p:nvSpPr>
          <p:cNvPr id="5" name="CuadroTexto 4">
            <a:extLst>
              <a:ext uri="{FF2B5EF4-FFF2-40B4-BE49-F238E27FC236}">
                <a16:creationId xmlns:a16="http://schemas.microsoft.com/office/drawing/2014/main" id="{392A9BE1-720D-D9F5-2494-6F1DA905D711}"/>
              </a:ext>
            </a:extLst>
          </p:cNvPr>
          <p:cNvSpPr txBox="1"/>
          <p:nvPr/>
        </p:nvSpPr>
        <p:spPr>
          <a:xfrm>
            <a:off x="551384" y="797318"/>
            <a:ext cx="11521280" cy="2893100"/>
          </a:xfrm>
          <a:prstGeom prst="rect">
            <a:avLst/>
          </a:prstGeom>
          <a:noFill/>
        </p:spPr>
        <p:txBody>
          <a:bodyPr wrap="square">
            <a:spAutoFit/>
          </a:bodyPr>
          <a:lstStyle/>
          <a:p>
            <a:r>
              <a:rPr lang="es-MX" dirty="0"/>
              <a:t>Si el valor verdadero de μ es la alternativa μ = 66, el valor de β nuevamente será 0.0132. Para todos los valores posibles de μ &lt; 66 o μ &gt; 70, el valor de β será incluso más pequeño cuando n = 64 y, en consecuencia, habrá poca oportunidad de no rechazar H</a:t>
            </a:r>
            <a:r>
              <a:rPr lang="es-MX" baseline="-25000" dirty="0"/>
              <a:t>0</a:t>
            </a:r>
            <a:r>
              <a:rPr lang="es-MX" dirty="0"/>
              <a:t> cuando sea falsa. La probabilidad de cometer un error tipo II aumenta rápidamente cuando el valor verdadero de μ se aproxima al valor hipotético pero no es igual a éste. Desde luego, ésta suele ser la situación en la que no nos importa cometer un error tipo II. </a:t>
            </a:r>
          </a:p>
          <a:p>
            <a:r>
              <a:rPr lang="es-MX" dirty="0"/>
              <a:t>Por ejemplo, si la hipótesis alternativa μ = 68.5 es verdadera, no nos importa cometer un error tipo II al concluir que la respuesta verdadera es μ = 68. La probabilidad de cometer tal error será elevada cuando n = 64. Al remitirnos a la figura, tenemos β = P(67 ≤ X ≤ 69 cuando μ = 68.5). Los valores z correspondientes a x</a:t>
            </a:r>
            <a:r>
              <a:rPr lang="es-MX" baseline="-25000" dirty="0"/>
              <a:t>1</a:t>
            </a:r>
            <a:r>
              <a:rPr lang="es-MX" dirty="0"/>
              <a:t> = 67 y x</a:t>
            </a:r>
            <a:r>
              <a:rPr lang="es-MX" baseline="-25000" dirty="0"/>
              <a:t>2</a:t>
            </a:r>
            <a:r>
              <a:rPr lang="es-MX" dirty="0"/>
              <a:t> = 69 cuando μ = 68.5 son z</a:t>
            </a:r>
            <a:r>
              <a:rPr lang="es-MX" baseline="-25000" dirty="0"/>
              <a:t>1</a:t>
            </a:r>
            <a:r>
              <a:rPr lang="es-MX" dirty="0"/>
              <a:t> = (67 − 68.5)/ 0.45 =−3.33 y z</a:t>
            </a:r>
            <a:r>
              <a:rPr lang="es-MX" baseline="-25000" dirty="0"/>
              <a:t>2</a:t>
            </a:r>
            <a:r>
              <a:rPr lang="es-MX" dirty="0"/>
              <a:t> = (69 − 68.5)/ 0.45 = 1.11. Por lo tanto, β = P(−3.33 &lt; Z &lt; 1.11) = P(Z &lt; 1.11) − P(Z &lt; −3.33) = 0.8665 − 0.0004 = 0.8661</a:t>
            </a:r>
            <a:r>
              <a:rPr lang="es-MX" sz="2000" dirty="0"/>
              <a:t>.</a:t>
            </a:r>
            <a:endParaRPr lang="es-AR" sz="2000" dirty="0"/>
          </a:p>
        </p:txBody>
      </p:sp>
      <p:pic>
        <p:nvPicPr>
          <p:cNvPr id="9" name="Imagen 8">
            <a:extLst>
              <a:ext uri="{FF2B5EF4-FFF2-40B4-BE49-F238E27FC236}">
                <a16:creationId xmlns:a16="http://schemas.microsoft.com/office/drawing/2014/main" id="{DF4C4998-824F-05BC-A7CE-168DD9DF7129}"/>
              </a:ext>
            </a:extLst>
          </p:cNvPr>
          <p:cNvPicPr>
            <a:picLocks noChangeAspect="1"/>
          </p:cNvPicPr>
          <p:nvPr/>
        </p:nvPicPr>
        <p:blipFill>
          <a:blip r:embed="rId2"/>
          <a:stretch>
            <a:fillRect/>
          </a:stretch>
        </p:blipFill>
        <p:spPr>
          <a:xfrm>
            <a:off x="3682559" y="3501008"/>
            <a:ext cx="4826881" cy="2903612"/>
          </a:xfrm>
          <a:prstGeom prst="rect">
            <a:avLst/>
          </a:prstGeom>
        </p:spPr>
      </p:pic>
    </p:spTree>
    <p:extLst>
      <p:ext uri="{BB962C8B-B14F-4D97-AF65-F5344CB8AC3E}">
        <p14:creationId xmlns:p14="http://schemas.microsoft.com/office/powerpoint/2010/main" val="393505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76476-F726-E4DA-19F4-754ED93D8DF5}"/>
              </a:ext>
            </a:extLst>
          </p:cNvPr>
          <p:cNvSpPr>
            <a:spLocks noGrp="1"/>
          </p:cNvSpPr>
          <p:nvPr>
            <p:ph type="title"/>
          </p:nvPr>
        </p:nvSpPr>
        <p:spPr/>
        <p:txBody>
          <a:bodyPr/>
          <a:lstStyle/>
          <a:p>
            <a:r>
              <a:rPr lang="es-AR" dirty="0"/>
              <a:t>Variables categóricas </a:t>
            </a:r>
          </a:p>
        </p:txBody>
      </p:sp>
      <p:sp>
        <p:nvSpPr>
          <p:cNvPr id="3" name="Marcador de contenido 2">
            <a:extLst>
              <a:ext uri="{FF2B5EF4-FFF2-40B4-BE49-F238E27FC236}">
                <a16:creationId xmlns:a16="http://schemas.microsoft.com/office/drawing/2014/main" id="{DF748F94-C962-F141-4A86-C7DCC9F2F20B}"/>
              </a:ext>
            </a:extLst>
          </p:cNvPr>
          <p:cNvSpPr>
            <a:spLocks noGrp="1"/>
          </p:cNvSpPr>
          <p:nvPr>
            <p:ph idx="1"/>
          </p:nvPr>
        </p:nvSpPr>
        <p:spPr>
          <a:xfrm>
            <a:off x="1097280" y="2132856"/>
            <a:ext cx="10058400" cy="4023360"/>
          </a:xfrm>
        </p:spPr>
        <p:txBody>
          <a:bodyPr>
            <a:normAutofit/>
          </a:bodyPr>
          <a:lstStyle/>
          <a:p>
            <a:r>
              <a:rPr lang="es-MX" dirty="0"/>
              <a:t>El procedimiento de prueba de chi cuadrada </a:t>
            </a:r>
            <a:r>
              <a:rPr lang="es-MX" b="1" i="1" dirty="0"/>
              <a:t>X</a:t>
            </a:r>
            <a:r>
              <a:rPr lang="es-MX" b="1" i="1" baseline="30000" dirty="0"/>
              <a:t>2</a:t>
            </a:r>
            <a:r>
              <a:rPr lang="es-MX" b="1" i="1" dirty="0"/>
              <a:t> </a:t>
            </a:r>
            <a:r>
              <a:rPr lang="es-MX" dirty="0"/>
              <a:t>se puede usar para probar la hipótesis de independencia de dos variables de clasificación o categóricas . </a:t>
            </a:r>
          </a:p>
        </p:txBody>
      </p:sp>
    </p:spTree>
    <p:extLst>
      <p:ext uri="{BB962C8B-B14F-4D97-AF65-F5344CB8AC3E}">
        <p14:creationId xmlns:p14="http://schemas.microsoft.com/office/powerpoint/2010/main" val="222971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07A8F90-C81F-81E5-E1AF-A7079E6F18B5}"/>
              </a:ext>
            </a:extLst>
          </p:cNvPr>
          <p:cNvSpPr>
            <a:spLocks noGrp="1" noChangeArrowheads="1"/>
          </p:cNvSpPr>
          <p:nvPr>
            <p:ph type="title"/>
          </p:nvPr>
        </p:nvSpPr>
        <p:spPr>
          <a:xfrm>
            <a:off x="2395417" y="895"/>
            <a:ext cx="10055781" cy="1450379"/>
          </a:xfrm>
        </p:spPr>
        <p:txBody>
          <a:bodyPr/>
          <a:lstStyle/>
          <a:p>
            <a:r>
              <a:rPr lang="es-ES" altLang="es-AR" sz="4799" b="1" i="1" dirty="0">
                <a:solidFill>
                  <a:srgbClr val="0070C0"/>
                </a:solidFill>
              </a:rPr>
              <a:t>Contraste de hipótesis</a:t>
            </a:r>
            <a:endParaRPr lang="en-US" altLang="es-AR" sz="4799" b="1" i="1" dirty="0">
              <a:solidFill>
                <a:srgbClr val="0070C0"/>
              </a:solidFill>
            </a:endParaRPr>
          </a:p>
        </p:txBody>
      </p:sp>
      <p:sp>
        <p:nvSpPr>
          <p:cNvPr id="18435" name="Rectangle 3">
            <a:extLst>
              <a:ext uri="{FF2B5EF4-FFF2-40B4-BE49-F238E27FC236}">
                <a16:creationId xmlns:a16="http://schemas.microsoft.com/office/drawing/2014/main" id="{B0F57709-6461-8A61-2104-634A56F26F87}"/>
              </a:ext>
            </a:extLst>
          </p:cNvPr>
          <p:cNvSpPr>
            <a:spLocks noGrp="1" noChangeArrowheads="1"/>
          </p:cNvSpPr>
          <p:nvPr>
            <p:ph idx="1"/>
          </p:nvPr>
        </p:nvSpPr>
        <p:spPr>
          <a:xfrm>
            <a:off x="2207568" y="1916832"/>
            <a:ext cx="8976558" cy="4717050"/>
          </a:xfrm>
        </p:spPr>
        <p:txBody>
          <a:bodyPr>
            <a:normAutofit fontScale="47500" lnSpcReduction="20000"/>
          </a:bodyPr>
          <a:lstStyle/>
          <a:p>
            <a:pPr>
              <a:lnSpc>
                <a:spcPct val="90000"/>
              </a:lnSpc>
            </a:pPr>
            <a:endParaRPr lang="es-ES" altLang="es-AR" sz="2799" dirty="0"/>
          </a:p>
          <a:p>
            <a:pPr>
              <a:lnSpc>
                <a:spcPct val="90000"/>
              </a:lnSpc>
            </a:pPr>
            <a:r>
              <a:rPr lang="es-MX" sz="3799" dirty="0"/>
              <a:t>Una hipótesis estadística es una aseveración o conjetura respecto a una o más poblaciones</a:t>
            </a:r>
            <a:endParaRPr lang="es-ES" altLang="es-AR" sz="3799" dirty="0"/>
          </a:p>
          <a:p>
            <a:pPr>
              <a:lnSpc>
                <a:spcPct val="90000"/>
              </a:lnSpc>
            </a:pPr>
            <a:endParaRPr lang="es-ES" altLang="es-AR" sz="3799" dirty="0"/>
          </a:p>
          <a:p>
            <a:pPr>
              <a:lnSpc>
                <a:spcPct val="90000"/>
              </a:lnSpc>
            </a:pPr>
            <a:r>
              <a:rPr lang="es-ES" altLang="es-AR" sz="3799" dirty="0"/>
              <a:t>Hipótesis nula H</a:t>
            </a:r>
            <a:r>
              <a:rPr lang="es-ES" altLang="es-AR" sz="3799" baseline="-25000" dirty="0"/>
              <a:t>0</a:t>
            </a:r>
            <a:r>
              <a:rPr lang="es-ES" altLang="es-AR" sz="3799" dirty="0"/>
              <a:t> : es la hipótesis estadística planteada para ser </a:t>
            </a:r>
            <a:r>
              <a:rPr lang="en-US" altLang="es-AR" sz="3799" dirty="0"/>
              <a:t>contrast</a:t>
            </a:r>
            <a:r>
              <a:rPr lang="es-ES" altLang="es-AR" sz="3799" dirty="0" err="1"/>
              <a:t>ada</a:t>
            </a:r>
            <a:r>
              <a:rPr lang="es-ES" altLang="es-AR" sz="3799" dirty="0"/>
              <a:t> ;</a:t>
            </a:r>
          </a:p>
          <a:p>
            <a:pPr>
              <a:lnSpc>
                <a:spcPct val="90000"/>
              </a:lnSpc>
            </a:pPr>
            <a:r>
              <a:rPr lang="es-ES" altLang="es-AR" sz="3799" dirty="0"/>
              <a:t>Hipótesis Alternativa H</a:t>
            </a:r>
            <a:r>
              <a:rPr lang="es-ES" altLang="es-AR" sz="3799" baseline="-25000" dirty="0"/>
              <a:t>1</a:t>
            </a:r>
            <a:r>
              <a:rPr lang="es-ES" altLang="es-AR" sz="3799" dirty="0"/>
              <a:t> : es la hipótesis complementaria de la anterior.</a:t>
            </a:r>
          </a:p>
          <a:p>
            <a:pPr>
              <a:lnSpc>
                <a:spcPct val="90000"/>
              </a:lnSpc>
            </a:pPr>
            <a:endParaRPr lang="en-US" altLang="es-AR" sz="3799" dirty="0"/>
          </a:p>
          <a:p>
            <a:pPr>
              <a:lnSpc>
                <a:spcPct val="90000"/>
              </a:lnSpc>
              <a:buFont typeface="Wingdings" panose="05000000000000000000" pitchFamily="2" charset="2"/>
              <a:buNone/>
            </a:pPr>
            <a:r>
              <a:rPr lang="en-US" altLang="es-AR" sz="3799" dirty="0"/>
              <a:t>A</a:t>
            </a:r>
            <a:r>
              <a:rPr lang="es-ES" altLang="es-AR" sz="3799" dirty="0" err="1"/>
              <a:t>mbas</a:t>
            </a:r>
            <a:r>
              <a:rPr lang="es-ES" altLang="es-AR" sz="3799" dirty="0"/>
              <a:t> hipótesis cubre</a:t>
            </a:r>
            <a:r>
              <a:rPr lang="en-US" altLang="es-AR" sz="3799" dirty="0"/>
              <a:t>n</a:t>
            </a:r>
            <a:r>
              <a:rPr lang="es-ES" altLang="es-AR" sz="3799" dirty="0"/>
              <a:t> </a:t>
            </a:r>
            <a:r>
              <a:rPr lang="en-US" altLang="es-AR" sz="3799" dirty="0" err="1"/>
              <a:t>todos</a:t>
            </a:r>
            <a:r>
              <a:rPr lang="en-US" altLang="es-AR" sz="3799" dirty="0"/>
              <a:t> </a:t>
            </a:r>
            <a:r>
              <a:rPr lang="en-US" altLang="es-AR" sz="3799" dirty="0" err="1"/>
              <a:t>los</a:t>
            </a:r>
            <a:r>
              <a:rPr lang="en-US" altLang="es-AR" sz="3799" dirty="0"/>
              <a:t> </a:t>
            </a:r>
            <a:r>
              <a:rPr lang="es-ES" altLang="es-AR" sz="3799" dirty="0"/>
              <a:t>casos posibles.</a:t>
            </a:r>
            <a:endParaRPr lang="en-US" altLang="es-AR" sz="3799" dirty="0"/>
          </a:p>
          <a:p>
            <a:pPr>
              <a:lnSpc>
                <a:spcPct val="90000"/>
              </a:lnSpc>
              <a:buFont typeface="Wingdings" panose="05000000000000000000" pitchFamily="2" charset="2"/>
              <a:buNone/>
            </a:pPr>
            <a:r>
              <a:rPr lang="en-US" altLang="es-AR" sz="3799" dirty="0"/>
              <a:t>C</a:t>
            </a:r>
            <a:r>
              <a:rPr lang="es-ES" altLang="es-AR" sz="3799" dirty="0" err="1"/>
              <a:t>uando</a:t>
            </a:r>
            <a:r>
              <a:rPr lang="es-ES" altLang="es-AR" sz="3799" dirty="0"/>
              <a:t> una hipótesis no</a:t>
            </a:r>
            <a:r>
              <a:rPr lang="en-US" altLang="es-AR" sz="3799" dirty="0"/>
              <a:t> </a:t>
            </a:r>
            <a:r>
              <a:rPr lang="es-ES" altLang="es-AR" sz="3799" dirty="0"/>
              <a:t>es aceptada: se ha encontrado evidencia científica para rechazar la hipótesis. </a:t>
            </a:r>
          </a:p>
          <a:p>
            <a:pPr>
              <a:lnSpc>
                <a:spcPct val="90000"/>
              </a:lnSpc>
              <a:buFont typeface="Wingdings" panose="05000000000000000000" pitchFamily="2" charset="2"/>
              <a:buNone/>
            </a:pPr>
            <a:r>
              <a:rPr lang="es-ES" altLang="es-AR" sz="3799" b="1" dirty="0"/>
              <a:t>Es</a:t>
            </a:r>
            <a:r>
              <a:rPr lang="en-US" altLang="es-AR" sz="3799" b="1" dirty="0"/>
              <a:t> </a:t>
            </a:r>
            <a:r>
              <a:rPr lang="es-ES" altLang="es-AR" sz="3799" b="1" dirty="0"/>
              <a:t>decir, se valida el rechazo, pero no la aceptación.</a:t>
            </a:r>
          </a:p>
          <a:p>
            <a:pPr>
              <a:lnSpc>
                <a:spcPct val="90000"/>
              </a:lnSpc>
              <a:buFont typeface="Wingdings" panose="05000000000000000000" pitchFamily="2" charset="2"/>
              <a:buNone/>
            </a:pPr>
            <a:r>
              <a:rPr lang="es-MX" sz="3799" dirty="0"/>
              <a:t>La verdad o falsedad de una hipótesis estadística nunca se sabe con absoluta certeza, a menos que se examine toda la población, lo cual, por supuesto, sería poco práctico en la mayoría de las situaciones.</a:t>
            </a:r>
            <a:endParaRPr lang="es-ES" altLang="es-AR" sz="3799"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F3B3FBB-30A2-D494-3048-E140EF2B2821}"/>
              </a:ext>
            </a:extLst>
          </p:cNvPr>
          <p:cNvPicPr>
            <a:picLocks noChangeAspect="1"/>
          </p:cNvPicPr>
          <p:nvPr/>
        </p:nvPicPr>
        <p:blipFill>
          <a:blip r:embed="rId2"/>
          <a:stretch>
            <a:fillRect/>
          </a:stretch>
        </p:blipFill>
        <p:spPr>
          <a:xfrm>
            <a:off x="106335" y="372271"/>
            <a:ext cx="11979330" cy="6113458"/>
          </a:xfrm>
          <a:prstGeom prst="rect">
            <a:avLst/>
          </a:prstGeom>
        </p:spPr>
      </p:pic>
    </p:spTree>
    <p:extLst>
      <p:ext uri="{BB962C8B-B14F-4D97-AF65-F5344CB8AC3E}">
        <p14:creationId xmlns:p14="http://schemas.microsoft.com/office/powerpoint/2010/main" val="32543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AA56ED3-A0A6-E142-88C7-60EA2ECD947E}"/>
              </a:ext>
            </a:extLst>
          </p:cNvPr>
          <p:cNvPicPr>
            <a:picLocks noChangeAspect="1"/>
          </p:cNvPicPr>
          <p:nvPr/>
        </p:nvPicPr>
        <p:blipFill>
          <a:blip r:embed="rId2"/>
          <a:stretch>
            <a:fillRect/>
          </a:stretch>
        </p:blipFill>
        <p:spPr>
          <a:xfrm>
            <a:off x="1496671" y="2296929"/>
            <a:ext cx="7465831" cy="1725437"/>
          </a:xfrm>
          <a:prstGeom prst="rect">
            <a:avLst/>
          </a:prstGeom>
        </p:spPr>
      </p:pic>
      <p:sp>
        <p:nvSpPr>
          <p:cNvPr id="4" name="CuadroTexto 3">
            <a:extLst>
              <a:ext uri="{FF2B5EF4-FFF2-40B4-BE49-F238E27FC236}">
                <a16:creationId xmlns:a16="http://schemas.microsoft.com/office/drawing/2014/main" id="{15B007E8-0B2E-2BDD-43DF-F2CA419E336A}"/>
              </a:ext>
            </a:extLst>
          </p:cNvPr>
          <p:cNvSpPr txBox="1"/>
          <p:nvPr/>
        </p:nvSpPr>
        <p:spPr>
          <a:xfrm>
            <a:off x="878442" y="336473"/>
            <a:ext cx="9190498" cy="1631216"/>
          </a:xfrm>
          <a:prstGeom prst="rect">
            <a:avLst/>
          </a:prstGeom>
          <a:noFill/>
        </p:spPr>
        <p:txBody>
          <a:bodyPr wrap="square" rtlCol="0">
            <a:spAutoFit/>
          </a:bodyPr>
          <a:lstStyle/>
          <a:p>
            <a:r>
              <a:rPr lang="es-AR" sz="2000" dirty="0"/>
              <a:t>Se está analizando la variable Sensación de bienestar  y su posible independencia con la práctica deportiva  , para ello se han encuestado 200 personas.</a:t>
            </a:r>
          </a:p>
          <a:p>
            <a:endParaRPr lang="es-AR" sz="2000" dirty="0"/>
          </a:p>
          <a:p>
            <a:r>
              <a:rPr lang="es-AR" sz="2000" dirty="0"/>
              <a:t>H</a:t>
            </a:r>
            <a:r>
              <a:rPr lang="es-AR" sz="2000" baseline="-25000" dirty="0"/>
              <a:t>0</a:t>
            </a:r>
            <a:r>
              <a:rPr lang="es-AR" sz="2000" dirty="0"/>
              <a:t> la Sensación de  bienestar es independiente de la práctica deportiva </a:t>
            </a:r>
          </a:p>
          <a:p>
            <a:r>
              <a:rPr lang="es-AR" sz="2000" dirty="0"/>
              <a:t>H</a:t>
            </a:r>
            <a:r>
              <a:rPr lang="es-AR" sz="2000" baseline="-25000" dirty="0"/>
              <a:t>1 </a:t>
            </a:r>
            <a:r>
              <a:rPr lang="es-AR" sz="2000" dirty="0"/>
              <a:t>la Sensación de  bienestar  no es independiente de la práctica deportiva </a:t>
            </a:r>
          </a:p>
        </p:txBody>
      </p:sp>
      <p:sp>
        <p:nvSpPr>
          <p:cNvPr id="5" name="CuadroTexto 4">
            <a:extLst>
              <a:ext uri="{FF2B5EF4-FFF2-40B4-BE49-F238E27FC236}">
                <a16:creationId xmlns:a16="http://schemas.microsoft.com/office/drawing/2014/main" id="{3BAF6F67-C0B7-AC94-72FF-011BC054CF78}"/>
              </a:ext>
            </a:extLst>
          </p:cNvPr>
          <p:cNvSpPr txBox="1"/>
          <p:nvPr/>
        </p:nvSpPr>
        <p:spPr>
          <a:xfrm>
            <a:off x="600724" y="4273627"/>
            <a:ext cx="10573975" cy="3138503"/>
          </a:xfrm>
          <a:prstGeom prst="rect">
            <a:avLst/>
          </a:prstGeom>
          <a:noFill/>
        </p:spPr>
        <p:txBody>
          <a:bodyPr wrap="square" rtlCol="0">
            <a:spAutoFit/>
          </a:bodyPr>
          <a:lstStyle/>
          <a:p>
            <a:r>
              <a:rPr lang="es-AR" sz="1799" b="1" dirty="0"/>
              <a:t>Sucesos  A practica deporte  ; B no practica deporte ; C bienestar  y D no bienestar</a:t>
            </a:r>
          </a:p>
          <a:p>
            <a:r>
              <a:rPr lang="es-AR" sz="1799" dirty="0"/>
              <a:t>P(A)=70/200=0.35      P(B)=130/200=0.65       P(C)=100/200=0.5  P(D)=100/200=0.5  ;  </a:t>
            </a:r>
            <a:r>
              <a:rPr lang="es-AR" sz="1799" i="1" dirty="0"/>
              <a:t>SI SON INDEPENDIENTES SUS PROBABILIDADES CONJUNTAS LAS PUEDO EXPRESAR COMO SU MULTIPLICACIÓN </a:t>
            </a:r>
          </a:p>
          <a:p>
            <a:endParaRPr lang="es-AR" sz="1799" dirty="0"/>
          </a:p>
          <a:p>
            <a:r>
              <a:rPr lang="es-AR" sz="1799" dirty="0"/>
              <a:t>P(A)∩P(C)= 70/200 * 100/200=0.35*0.5=0.175               P(A)∩P(D )= 70/200 * 100/200 =0.35*0.5=0.175 </a:t>
            </a:r>
          </a:p>
          <a:p>
            <a:endParaRPr lang="es-AR" sz="1799" dirty="0"/>
          </a:p>
          <a:p>
            <a:r>
              <a:rPr lang="es-AR" sz="1799" dirty="0"/>
              <a:t>P(B)∩P(C)= 130/200 * 100/200= 0.65*0.5=0.325               P(B)∩P(D)= 130/200 * 100/200 = 0.65*0.5=0.325 </a:t>
            </a:r>
          </a:p>
          <a:p>
            <a:endParaRPr lang="es-AR" sz="1799" dirty="0"/>
          </a:p>
          <a:p>
            <a:endParaRPr lang="es-AR" sz="1799" dirty="0"/>
          </a:p>
          <a:p>
            <a:endParaRPr lang="es-AR" sz="1799" dirty="0"/>
          </a:p>
          <a:p>
            <a:r>
              <a:rPr lang="es-AR" sz="1799" dirty="0"/>
              <a:t>  </a:t>
            </a:r>
          </a:p>
        </p:txBody>
      </p:sp>
    </p:spTree>
    <p:extLst>
      <p:ext uri="{BB962C8B-B14F-4D97-AF65-F5344CB8AC3E}">
        <p14:creationId xmlns:p14="http://schemas.microsoft.com/office/powerpoint/2010/main" val="17900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8845B5-CE68-9F9F-7D97-ED4B5FD4F6CE}"/>
              </a:ext>
            </a:extLst>
          </p:cNvPr>
          <p:cNvSpPr txBox="1"/>
          <p:nvPr/>
        </p:nvSpPr>
        <p:spPr>
          <a:xfrm>
            <a:off x="1149605" y="670569"/>
            <a:ext cx="9194768" cy="369236"/>
          </a:xfrm>
          <a:prstGeom prst="rect">
            <a:avLst/>
          </a:prstGeom>
          <a:noFill/>
        </p:spPr>
        <p:txBody>
          <a:bodyPr wrap="square" rtlCol="0">
            <a:spAutoFit/>
          </a:bodyPr>
          <a:lstStyle/>
          <a:p>
            <a:r>
              <a:rPr lang="es-AR" sz="1799" dirty="0"/>
              <a:t>Calculamos las frecuencias  esperadas multiplicándolas a todas por la cantidad total   </a:t>
            </a:r>
          </a:p>
        </p:txBody>
      </p:sp>
      <p:sp>
        <p:nvSpPr>
          <p:cNvPr id="4" name="CuadroTexto 3">
            <a:extLst>
              <a:ext uri="{FF2B5EF4-FFF2-40B4-BE49-F238E27FC236}">
                <a16:creationId xmlns:a16="http://schemas.microsoft.com/office/drawing/2014/main" id="{1AD0B264-E519-14F4-EDD9-4911DA17044E}"/>
              </a:ext>
            </a:extLst>
          </p:cNvPr>
          <p:cNvSpPr txBox="1"/>
          <p:nvPr/>
        </p:nvSpPr>
        <p:spPr>
          <a:xfrm>
            <a:off x="1348912" y="1039805"/>
            <a:ext cx="10207256" cy="923090"/>
          </a:xfrm>
          <a:prstGeom prst="rect">
            <a:avLst/>
          </a:prstGeom>
          <a:noFill/>
        </p:spPr>
        <p:txBody>
          <a:bodyPr wrap="square">
            <a:spAutoFit/>
          </a:bodyPr>
          <a:lstStyle/>
          <a:p>
            <a:r>
              <a:rPr lang="es-AR" sz="1799" dirty="0"/>
              <a:t>P(A)∩P(C)= 70/200 * 100/200 </a:t>
            </a:r>
            <a:r>
              <a:rPr lang="es-AR" sz="1799" dirty="0">
                <a:solidFill>
                  <a:srgbClr val="C00000"/>
                </a:solidFill>
              </a:rPr>
              <a:t>*200</a:t>
            </a:r>
            <a:r>
              <a:rPr lang="es-AR" sz="1799" dirty="0"/>
              <a:t>  =35           P(A)∩P(D )= 70/200 * 100/200 </a:t>
            </a:r>
            <a:r>
              <a:rPr lang="es-AR" sz="1799" dirty="0">
                <a:solidFill>
                  <a:srgbClr val="C00000"/>
                </a:solidFill>
              </a:rPr>
              <a:t>*200=35</a:t>
            </a:r>
          </a:p>
          <a:p>
            <a:endParaRPr lang="es-AR" sz="1799" dirty="0"/>
          </a:p>
          <a:p>
            <a:r>
              <a:rPr lang="es-AR" sz="1799" dirty="0"/>
              <a:t>P(B)∩P(C)= 130/200 * 100/200 </a:t>
            </a:r>
            <a:r>
              <a:rPr lang="es-AR" sz="1799" dirty="0">
                <a:solidFill>
                  <a:srgbClr val="C00000"/>
                </a:solidFill>
              </a:rPr>
              <a:t>*200=65</a:t>
            </a:r>
            <a:r>
              <a:rPr lang="es-AR" sz="1799" dirty="0"/>
              <a:t>             P(B)∩P(D)= 130/200 * 100/200 </a:t>
            </a:r>
            <a:r>
              <a:rPr lang="es-AR" sz="1799" dirty="0">
                <a:solidFill>
                  <a:srgbClr val="C00000"/>
                </a:solidFill>
              </a:rPr>
              <a:t>*200</a:t>
            </a:r>
            <a:endParaRPr lang="es-AR" sz="1799" dirty="0"/>
          </a:p>
        </p:txBody>
      </p:sp>
      <p:sp>
        <p:nvSpPr>
          <p:cNvPr id="5" name="CuadroTexto 4">
            <a:extLst>
              <a:ext uri="{FF2B5EF4-FFF2-40B4-BE49-F238E27FC236}">
                <a16:creationId xmlns:a16="http://schemas.microsoft.com/office/drawing/2014/main" id="{C6DC81E9-7E32-4BC6-A892-F164C741C674}"/>
              </a:ext>
            </a:extLst>
          </p:cNvPr>
          <p:cNvSpPr txBox="1"/>
          <p:nvPr/>
        </p:nvSpPr>
        <p:spPr>
          <a:xfrm>
            <a:off x="1436609" y="2275668"/>
            <a:ext cx="9173508" cy="1200016"/>
          </a:xfrm>
          <a:prstGeom prst="rect">
            <a:avLst/>
          </a:prstGeom>
          <a:noFill/>
        </p:spPr>
        <p:txBody>
          <a:bodyPr wrap="square" rtlCol="0">
            <a:spAutoFit/>
          </a:bodyPr>
          <a:lstStyle/>
          <a:p>
            <a:r>
              <a:rPr lang="es-AR" sz="1799" dirty="0"/>
              <a:t>Las frecuencias esperadas son entonces hechos los cálculos los de la siguiente tabla  </a:t>
            </a:r>
          </a:p>
          <a:p>
            <a:endParaRPr lang="es-AR" sz="1799" dirty="0"/>
          </a:p>
          <a:p>
            <a:endParaRPr lang="es-AR" sz="1799" dirty="0"/>
          </a:p>
          <a:p>
            <a:endParaRPr lang="es-AR" sz="1799" dirty="0"/>
          </a:p>
        </p:txBody>
      </p:sp>
      <p:pic>
        <p:nvPicPr>
          <p:cNvPr id="7" name="Imagen 6">
            <a:extLst>
              <a:ext uri="{FF2B5EF4-FFF2-40B4-BE49-F238E27FC236}">
                <a16:creationId xmlns:a16="http://schemas.microsoft.com/office/drawing/2014/main" id="{863FA495-B2C8-D045-C541-6C8A324EBB09}"/>
              </a:ext>
            </a:extLst>
          </p:cNvPr>
          <p:cNvPicPr>
            <a:picLocks noChangeAspect="1"/>
          </p:cNvPicPr>
          <p:nvPr/>
        </p:nvPicPr>
        <p:blipFill>
          <a:blip r:embed="rId2"/>
          <a:stretch>
            <a:fillRect/>
          </a:stretch>
        </p:blipFill>
        <p:spPr>
          <a:xfrm>
            <a:off x="357242" y="3025070"/>
            <a:ext cx="10779492" cy="2580603"/>
          </a:xfrm>
          <a:prstGeom prst="rect">
            <a:avLst/>
          </a:prstGeom>
        </p:spPr>
      </p:pic>
    </p:spTree>
    <p:extLst>
      <p:ext uri="{BB962C8B-B14F-4D97-AF65-F5344CB8AC3E}">
        <p14:creationId xmlns:p14="http://schemas.microsoft.com/office/powerpoint/2010/main" val="11312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70105DE-46FD-1115-6170-B9A85B3FB156}"/>
              </a:ext>
            </a:extLst>
          </p:cNvPr>
          <p:cNvSpPr txBox="1"/>
          <p:nvPr/>
        </p:nvSpPr>
        <p:spPr>
          <a:xfrm>
            <a:off x="1617316" y="511123"/>
            <a:ext cx="7323924" cy="369236"/>
          </a:xfrm>
          <a:prstGeom prst="rect">
            <a:avLst/>
          </a:prstGeom>
          <a:noFill/>
        </p:spPr>
        <p:txBody>
          <a:bodyPr wrap="square" rtlCol="0">
            <a:spAutoFit/>
          </a:bodyPr>
          <a:lstStyle/>
          <a:p>
            <a:r>
              <a:rPr lang="es-AR" sz="1799" dirty="0"/>
              <a:t>Calculo chi para un grado de libertad pues V=(r-1)(c-1)=1*1=1 </a:t>
            </a:r>
          </a:p>
        </p:txBody>
      </p:sp>
      <p:pic>
        <p:nvPicPr>
          <p:cNvPr id="4" name="Imagen 3">
            <a:extLst>
              <a:ext uri="{FF2B5EF4-FFF2-40B4-BE49-F238E27FC236}">
                <a16:creationId xmlns:a16="http://schemas.microsoft.com/office/drawing/2014/main" id="{CB291D2D-CD21-ADB5-3D6D-5DA2DF46BE6A}"/>
              </a:ext>
            </a:extLst>
          </p:cNvPr>
          <p:cNvPicPr>
            <a:picLocks noChangeAspect="1"/>
          </p:cNvPicPr>
          <p:nvPr/>
        </p:nvPicPr>
        <p:blipFill>
          <a:blip r:embed="rId2"/>
          <a:stretch>
            <a:fillRect/>
          </a:stretch>
        </p:blipFill>
        <p:spPr>
          <a:xfrm>
            <a:off x="96814" y="974842"/>
            <a:ext cx="11998375" cy="2894846"/>
          </a:xfrm>
          <a:prstGeom prst="rect">
            <a:avLst/>
          </a:prstGeom>
        </p:spPr>
      </p:pic>
      <p:sp>
        <p:nvSpPr>
          <p:cNvPr id="5" name="CuadroTexto 4">
            <a:extLst>
              <a:ext uri="{FF2B5EF4-FFF2-40B4-BE49-F238E27FC236}">
                <a16:creationId xmlns:a16="http://schemas.microsoft.com/office/drawing/2014/main" id="{FA64D54A-51AF-0B08-A18F-F8794473CA22}"/>
              </a:ext>
            </a:extLst>
          </p:cNvPr>
          <p:cNvSpPr txBox="1"/>
          <p:nvPr/>
        </p:nvSpPr>
        <p:spPr>
          <a:xfrm>
            <a:off x="850963" y="4155508"/>
            <a:ext cx="10194977" cy="2952860"/>
          </a:xfrm>
          <a:prstGeom prst="rect">
            <a:avLst/>
          </a:prstGeom>
          <a:noFill/>
        </p:spPr>
        <p:txBody>
          <a:bodyPr wrap="square" rtlCol="0">
            <a:spAutoFit/>
          </a:bodyPr>
          <a:lstStyle/>
          <a:p>
            <a:r>
              <a:rPr lang="es-AR" sz="2399" dirty="0"/>
              <a:t>X</a:t>
            </a:r>
            <a:r>
              <a:rPr lang="es-AR" sz="2399" baseline="30000" dirty="0"/>
              <a:t>2</a:t>
            </a:r>
            <a:r>
              <a:rPr lang="es-AR" sz="2399" dirty="0"/>
              <a:t>=(5-0,5)</a:t>
            </a:r>
            <a:r>
              <a:rPr lang="es-AR" sz="2399" baseline="30000" dirty="0"/>
              <a:t>2</a:t>
            </a:r>
            <a:r>
              <a:rPr lang="es-AR" sz="2399" dirty="0"/>
              <a:t>/35+(5-0,5)</a:t>
            </a:r>
            <a:r>
              <a:rPr lang="es-AR" sz="2399" baseline="30000" dirty="0"/>
              <a:t>2</a:t>
            </a:r>
            <a:r>
              <a:rPr lang="es-AR" sz="2399" dirty="0"/>
              <a:t>/35+(5-0,5)</a:t>
            </a:r>
            <a:r>
              <a:rPr lang="es-AR" sz="2399" baseline="30000" dirty="0"/>
              <a:t>2</a:t>
            </a:r>
            <a:r>
              <a:rPr lang="es-AR" sz="2399" dirty="0"/>
              <a:t>/65+(5-0,5)</a:t>
            </a:r>
            <a:r>
              <a:rPr lang="es-AR" sz="2399" baseline="30000" dirty="0"/>
              <a:t>2</a:t>
            </a:r>
            <a:r>
              <a:rPr lang="es-AR" sz="2399" dirty="0"/>
              <a:t>/65=1,78</a:t>
            </a:r>
          </a:p>
          <a:p>
            <a:endParaRPr lang="es-AR" sz="2399" dirty="0"/>
          </a:p>
          <a:p>
            <a:r>
              <a:rPr lang="es-AR" sz="2399" dirty="0"/>
              <a:t>Para 0,5 con un grado de libertad X</a:t>
            </a:r>
            <a:r>
              <a:rPr lang="es-AR" sz="2399" baseline="30000" dirty="0"/>
              <a:t>2</a:t>
            </a:r>
            <a:r>
              <a:rPr lang="es-AR" sz="2399" dirty="0"/>
              <a:t>=3,84   por lo tanto nuestro calculo está dentro de la zona de aceptación , aprobamos Ho (Ho la Sensación de  bienestar es independiente de la práctica deportiva)  con un nivel de significancia del 95%</a:t>
            </a:r>
          </a:p>
          <a:p>
            <a:endParaRPr lang="es-AR" sz="2399" dirty="0"/>
          </a:p>
          <a:p>
            <a:endParaRPr lang="es-AR" sz="2399" dirty="0"/>
          </a:p>
          <a:p>
            <a:endParaRPr lang="es-AR" sz="1799" dirty="0"/>
          </a:p>
        </p:txBody>
      </p:sp>
    </p:spTree>
    <p:extLst>
      <p:ext uri="{BB962C8B-B14F-4D97-AF65-F5344CB8AC3E}">
        <p14:creationId xmlns:p14="http://schemas.microsoft.com/office/powerpoint/2010/main" val="11586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860F4D-657A-4359-C76B-9C343F44EE54}"/>
              </a:ext>
            </a:extLst>
          </p:cNvPr>
          <p:cNvPicPr>
            <a:picLocks noChangeAspect="1"/>
          </p:cNvPicPr>
          <p:nvPr/>
        </p:nvPicPr>
        <p:blipFill>
          <a:blip r:embed="rId2"/>
          <a:stretch>
            <a:fillRect/>
          </a:stretch>
        </p:blipFill>
        <p:spPr>
          <a:xfrm>
            <a:off x="495028" y="680427"/>
            <a:ext cx="11055087" cy="4909583"/>
          </a:xfrm>
          <a:prstGeom prst="rect">
            <a:avLst/>
          </a:prstGeom>
        </p:spPr>
      </p:pic>
    </p:spTree>
    <p:extLst>
      <p:ext uri="{BB962C8B-B14F-4D97-AF65-F5344CB8AC3E}">
        <p14:creationId xmlns:p14="http://schemas.microsoft.com/office/powerpoint/2010/main" val="373046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10F6238-C38D-A4E2-AE99-E575264C4E8B}"/>
              </a:ext>
            </a:extLst>
          </p:cNvPr>
          <p:cNvSpPr txBox="1"/>
          <p:nvPr/>
        </p:nvSpPr>
        <p:spPr>
          <a:xfrm>
            <a:off x="1631504" y="332657"/>
            <a:ext cx="9649072" cy="1477328"/>
          </a:xfrm>
          <a:prstGeom prst="rect">
            <a:avLst/>
          </a:prstGeom>
          <a:noFill/>
        </p:spPr>
        <p:txBody>
          <a:bodyPr wrap="square">
            <a:spAutoFit/>
          </a:bodyPr>
          <a:lstStyle/>
          <a:p>
            <a:r>
              <a:rPr lang="es-MX" dirty="0"/>
              <a:t>Suponga que deseamos determinar si las opiniones de los votantes residentes de una provincia  estado respecto a una nueva reforma fiscal son independientes de sus niveles de ingreso. Los sujetos de una muestra aleatoria de 1000 votantes registrados se clasifican de acuerdo con su posición en las categorías de ingreso bajo, medio o alto, y si están a favor o no de la nueva reforma fiscal. Las frecuencias observadas se  presentan en la tabla , la cual se conoce como tabla de contingencia.</a:t>
            </a:r>
            <a:endParaRPr lang="es-AR" dirty="0"/>
          </a:p>
        </p:txBody>
      </p:sp>
    </p:spTree>
    <p:extLst>
      <p:ext uri="{BB962C8B-B14F-4D97-AF65-F5344CB8AC3E}">
        <p14:creationId xmlns:p14="http://schemas.microsoft.com/office/powerpoint/2010/main" val="220564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E7905D-1FB6-6B3F-D48A-0897C8C5F37B}"/>
              </a:ext>
            </a:extLst>
          </p:cNvPr>
          <p:cNvPicPr>
            <a:picLocks noChangeAspect="1"/>
          </p:cNvPicPr>
          <p:nvPr/>
        </p:nvPicPr>
        <p:blipFill>
          <a:blip r:embed="rId2"/>
          <a:stretch>
            <a:fillRect/>
          </a:stretch>
        </p:blipFill>
        <p:spPr>
          <a:xfrm>
            <a:off x="1603" y="613512"/>
            <a:ext cx="12188810" cy="3351921"/>
          </a:xfrm>
          <a:prstGeom prst="rect">
            <a:avLst/>
          </a:prstGeom>
          <a:noFill/>
        </p:spPr>
      </p:pic>
      <p:sp>
        <p:nvSpPr>
          <p:cNvPr id="8" name="Title 2">
            <a:extLst>
              <a:ext uri="{FF2B5EF4-FFF2-40B4-BE49-F238E27FC236}">
                <a16:creationId xmlns:a16="http://schemas.microsoft.com/office/drawing/2014/main" id="{B1DCC3C3-C969-7D52-2450-F64E3752E3BB}"/>
              </a:ext>
            </a:extLst>
          </p:cNvPr>
          <p:cNvSpPr>
            <a:spLocks noGrp="1"/>
          </p:cNvSpPr>
          <p:nvPr>
            <p:ph type="title"/>
          </p:nvPr>
        </p:nvSpPr>
        <p:spPr>
          <a:xfrm>
            <a:off x="1098582" y="4799005"/>
            <a:ext cx="10111011" cy="743488"/>
          </a:xfrm>
        </p:spPr>
        <p:txBody>
          <a:bodyPr/>
          <a:lstStyle/>
          <a:p>
            <a:r>
              <a:rPr lang="en-US" dirty="0" err="1"/>
              <a:t>Tabla</a:t>
            </a:r>
            <a:r>
              <a:rPr lang="en-US" dirty="0"/>
              <a:t> de </a:t>
            </a:r>
            <a:r>
              <a:rPr lang="en-US" dirty="0" err="1"/>
              <a:t>contingencia</a:t>
            </a:r>
            <a:r>
              <a:rPr lang="en-US" dirty="0"/>
              <a:t> </a:t>
            </a:r>
          </a:p>
        </p:txBody>
      </p:sp>
      <p:sp>
        <p:nvSpPr>
          <p:cNvPr id="10" name="Text Placeholder 3">
            <a:extLst>
              <a:ext uri="{FF2B5EF4-FFF2-40B4-BE49-F238E27FC236}">
                <a16:creationId xmlns:a16="http://schemas.microsoft.com/office/drawing/2014/main" id="{3253D96C-317E-0655-4CDD-C919F1015FBD}"/>
              </a:ext>
            </a:extLst>
          </p:cNvPr>
          <p:cNvSpPr>
            <a:spLocks noGrp="1"/>
          </p:cNvSpPr>
          <p:nvPr>
            <p:ph type="body" sz="half" idx="2"/>
          </p:nvPr>
        </p:nvSpPr>
        <p:spPr>
          <a:xfrm>
            <a:off x="1098581" y="5714406"/>
            <a:ext cx="10110630" cy="609441"/>
          </a:xfrm>
        </p:spPr>
        <p:txBody>
          <a:bodyPr/>
          <a:lstStyle/>
          <a:p>
            <a:r>
              <a:rPr lang="en-US" dirty="0" err="1"/>
              <a:t>Reforma</a:t>
            </a:r>
            <a:r>
              <a:rPr lang="en-US" dirty="0"/>
              <a:t> fiscal </a:t>
            </a:r>
          </a:p>
        </p:txBody>
      </p:sp>
    </p:spTree>
    <p:extLst>
      <p:ext uri="{BB962C8B-B14F-4D97-AF65-F5344CB8AC3E}">
        <p14:creationId xmlns:p14="http://schemas.microsoft.com/office/powerpoint/2010/main" val="22178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1506A02-57AB-9BFC-9DEF-F91128F19CDB}"/>
              </a:ext>
            </a:extLst>
          </p:cNvPr>
          <p:cNvSpPr txBox="1"/>
          <p:nvPr/>
        </p:nvSpPr>
        <p:spPr>
          <a:xfrm>
            <a:off x="712012" y="893"/>
            <a:ext cx="10257747" cy="4890706"/>
          </a:xfrm>
          <a:prstGeom prst="rect">
            <a:avLst/>
          </a:prstGeom>
          <a:noFill/>
        </p:spPr>
        <p:txBody>
          <a:bodyPr wrap="square">
            <a:spAutoFit/>
          </a:bodyPr>
          <a:lstStyle/>
          <a:p>
            <a:r>
              <a:rPr lang="es-MX" sz="2399" dirty="0"/>
              <a:t>Nuestra decisión de aceptar o rechazar la hipótesis nula, H</a:t>
            </a:r>
            <a:r>
              <a:rPr lang="es-MX" sz="2399" baseline="-25000" dirty="0"/>
              <a:t>0</a:t>
            </a:r>
            <a:r>
              <a:rPr lang="es-MX" sz="2399" dirty="0"/>
              <a:t> , de que la opinión de un votante respecto a la nueva reforma fiscal es independiente de su nivel de ingreso, se basa en qué tan bien se ajusten las frecuencias observadas en cada una de las 6 celdas de la tabla y en las frecuencias que esperaríamos para cada celda si supusiéramos que H</a:t>
            </a:r>
            <a:r>
              <a:rPr lang="es-MX" sz="2399" baseline="-25000" dirty="0"/>
              <a:t>0</a:t>
            </a:r>
            <a:r>
              <a:rPr lang="es-MX" sz="2399" dirty="0"/>
              <a:t> es verdadera. </a:t>
            </a:r>
          </a:p>
          <a:p>
            <a:endParaRPr lang="es-MX" sz="2399" dirty="0"/>
          </a:p>
          <a:p>
            <a:r>
              <a:rPr lang="es-MX" sz="2399" dirty="0"/>
              <a:t>Para encontrar estas frecuencias esperadas definamos los siguientes eventos:</a:t>
            </a:r>
          </a:p>
          <a:p>
            <a:r>
              <a:rPr lang="es-MX" sz="2399" dirty="0"/>
              <a:t> </a:t>
            </a:r>
          </a:p>
          <a:p>
            <a:r>
              <a:rPr lang="es-MX" sz="2399" dirty="0"/>
              <a:t>L: Una persona seleccionada está en el nivel de ingresos bajo. </a:t>
            </a:r>
          </a:p>
          <a:p>
            <a:r>
              <a:rPr lang="es-MX" sz="2399" dirty="0"/>
              <a:t>M: Una persona seleccionada está en el nivel de ingresos medio. </a:t>
            </a:r>
          </a:p>
          <a:p>
            <a:r>
              <a:rPr lang="es-MX" sz="2399" dirty="0"/>
              <a:t>H: Una persona seleccionada está en el nivel de ingresos alto.</a:t>
            </a:r>
          </a:p>
          <a:p>
            <a:r>
              <a:rPr lang="es-MX" sz="2399" dirty="0"/>
              <a:t>F: Una persona seleccionada está a favor de la nueva reforma fiscal. </a:t>
            </a:r>
          </a:p>
          <a:p>
            <a:r>
              <a:rPr lang="es-MX" sz="2399" dirty="0"/>
              <a:t>A: Una persona seleccionada está en contra de la nueva reforma fiscal</a:t>
            </a:r>
            <a:endParaRPr lang="es-AR" sz="2399" dirty="0"/>
          </a:p>
        </p:txBody>
      </p:sp>
    </p:spTree>
    <p:extLst>
      <p:ext uri="{BB962C8B-B14F-4D97-AF65-F5344CB8AC3E}">
        <p14:creationId xmlns:p14="http://schemas.microsoft.com/office/powerpoint/2010/main" val="33468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DC8C99-70D4-E4BD-0545-CA17B596BD44}"/>
              </a:ext>
            </a:extLst>
          </p:cNvPr>
          <p:cNvPicPr>
            <a:picLocks noChangeAspect="1"/>
          </p:cNvPicPr>
          <p:nvPr/>
        </p:nvPicPr>
        <p:blipFill>
          <a:blip r:embed="rId2"/>
          <a:stretch>
            <a:fillRect/>
          </a:stretch>
        </p:blipFill>
        <p:spPr>
          <a:xfrm>
            <a:off x="2119566" y="138488"/>
            <a:ext cx="7675151" cy="1628351"/>
          </a:xfrm>
          <a:prstGeom prst="rect">
            <a:avLst/>
          </a:prstGeom>
        </p:spPr>
      </p:pic>
      <p:sp>
        <p:nvSpPr>
          <p:cNvPr id="4" name="CuadroTexto 3">
            <a:extLst>
              <a:ext uri="{FF2B5EF4-FFF2-40B4-BE49-F238E27FC236}">
                <a16:creationId xmlns:a16="http://schemas.microsoft.com/office/drawing/2014/main" id="{A83EFE46-E859-51BC-8D39-6F9760CA6640}"/>
              </a:ext>
            </a:extLst>
          </p:cNvPr>
          <p:cNvSpPr txBox="1"/>
          <p:nvPr/>
        </p:nvSpPr>
        <p:spPr>
          <a:xfrm>
            <a:off x="1514561" y="1988664"/>
            <a:ext cx="9162878" cy="369236"/>
          </a:xfrm>
          <a:prstGeom prst="rect">
            <a:avLst/>
          </a:prstGeom>
          <a:noFill/>
        </p:spPr>
        <p:txBody>
          <a:bodyPr wrap="square" rtlCol="0">
            <a:spAutoFit/>
          </a:bodyPr>
          <a:lstStyle/>
          <a:p>
            <a:r>
              <a:rPr lang="es-AR" sz="1799" dirty="0"/>
              <a:t>Si las variables son independientes debería cumplirse que sus probabilidades cumplen con : </a:t>
            </a:r>
          </a:p>
        </p:txBody>
      </p:sp>
      <p:pic>
        <p:nvPicPr>
          <p:cNvPr id="6" name="Imagen 5">
            <a:extLst>
              <a:ext uri="{FF2B5EF4-FFF2-40B4-BE49-F238E27FC236}">
                <a16:creationId xmlns:a16="http://schemas.microsoft.com/office/drawing/2014/main" id="{1F609777-9A14-FEAC-F6C0-A7DC955B7271}"/>
              </a:ext>
            </a:extLst>
          </p:cNvPr>
          <p:cNvPicPr>
            <a:picLocks noChangeAspect="1"/>
          </p:cNvPicPr>
          <p:nvPr/>
        </p:nvPicPr>
        <p:blipFill>
          <a:blip r:embed="rId3"/>
          <a:stretch>
            <a:fillRect/>
          </a:stretch>
        </p:blipFill>
        <p:spPr>
          <a:xfrm>
            <a:off x="836030" y="2739318"/>
            <a:ext cx="4990682" cy="1702516"/>
          </a:xfrm>
          <a:prstGeom prst="rect">
            <a:avLst/>
          </a:prstGeom>
        </p:spPr>
      </p:pic>
      <p:pic>
        <p:nvPicPr>
          <p:cNvPr id="12" name="Imagen 11">
            <a:extLst>
              <a:ext uri="{FF2B5EF4-FFF2-40B4-BE49-F238E27FC236}">
                <a16:creationId xmlns:a16="http://schemas.microsoft.com/office/drawing/2014/main" id="{C0D7FBC9-7F91-CF0F-D788-093C9D4B6FC1}"/>
              </a:ext>
            </a:extLst>
          </p:cNvPr>
          <p:cNvPicPr>
            <a:picLocks noChangeAspect="1"/>
          </p:cNvPicPr>
          <p:nvPr/>
        </p:nvPicPr>
        <p:blipFill>
          <a:blip r:embed="rId4"/>
          <a:stretch>
            <a:fillRect/>
          </a:stretch>
        </p:blipFill>
        <p:spPr>
          <a:xfrm>
            <a:off x="6365291" y="2866508"/>
            <a:ext cx="4447017" cy="1295063"/>
          </a:xfrm>
          <a:prstGeom prst="rect">
            <a:avLst/>
          </a:prstGeom>
        </p:spPr>
      </p:pic>
      <p:pic>
        <p:nvPicPr>
          <p:cNvPr id="14" name="Imagen 13">
            <a:extLst>
              <a:ext uri="{FF2B5EF4-FFF2-40B4-BE49-F238E27FC236}">
                <a16:creationId xmlns:a16="http://schemas.microsoft.com/office/drawing/2014/main" id="{9B76DF6A-5191-911D-6986-45E2C1D8CDD4}"/>
              </a:ext>
            </a:extLst>
          </p:cNvPr>
          <p:cNvPicPr>
            <a:picLocks noChangeAspect="1"/>
          </p:cNvPicPr>
          <p:nvPr/>
        </p:nvPicPr>
        <p:blipFill>
          <a:blip r:embed="rId5"/>
          <a:stretch>
            <a:fillRect/>
          </a:stretch>
        </p:blipFill>
        <p:spPr>
          <a:xfrm>
            <a:off x="3949116" y="4808194"/>
            <a:ext cx="4485107" cy="1199837"/>
          </a:xfrm>
          <a:prstGeom prst="rect">
            <a:avLst/>
          </a:prstGeom>
        </p:spPr>
      </p:pic>
    </p:spTree>
    <p:extLst>
      <p:ext uri="{BB962C8B-B14F-4D97-AF65-F5344CB8AC3E}">
        <p14:creationId xmlns:p14="http://schemas.microsoft.com/office/powerpoint/2010/main" val="104481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8866FE-935D-6DF1-9F3B-A5DDC3E23E11}"/>
              </a:ext>
            </a:extLst>
          </p:cNvPr>
          <p:cNvPicPr>
            <a:picLocks noChangeAspect="1"/>
          </p:cNvPicPr>
          <p:nvPr/>
        </p:nvPicPr>
        <p:blipFill>
          <a:blip r:embed="rId2"/>
          <a:stretch>
            <a:fillRect/>
          </a:stretch>
        </p:blipFill>
        <p:spPr>
          <a:xfrm>
            <a:off x="426321" y="915056"/>
            <a:ext cx="11041725" cy="4300553"/>
          </a:xfrm>
          <a:prstGeom prst="rect">
            <a:avLst/>
          </a:prstGeom>
        </p:spPr>
      </p:pic>
    </p:spTree>
    <p:extLst>
      <p:ext uri="{BB962C8B-B14F-4D97-AF65-F5344CB8AC3E}">
        <p14:creationId xmlns:p14="http://schemas.microsoft.com/office/powerpoint/2010/main" val="161494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DE940E0-6866-9904-6C35-376D07BA2D71}"/>
              </a:ext>
            </a:extLst>
          </p:cNvPr>
          <p:cNvSpPr txBox="1"/>
          <p:nvPr/>
        </p:nvSpPr>
        <p:spPr>
          <a:xfrm>
            <a:off x="335360" y="404664"/>
            <a:ext cx="11737304" cy="2031325"/>
          </a:xfrm>
          <a:prstGeom prst="rect">
            <a:avLst/>
          </a:prstGeom>
          <a:noFill/>
        </p:spPr>
        <p:txBody>
          <a:bodyPr wrap="square">
            <a:spAutoFit/>
          </a:bodyPr>
          <a:lstStyle/>
          <a:p>
            <a:r>
              <a:rPr lang="es-MX" dirty="0"/>
              <a:t>Una muestra aleatoria de 500 familias que tienen televisores en la ciudad, se encuentra que x = 340 están suscritas a </a:t>
            </a:r>
            <a:r>
              <a:rPr lang="es-MX" dirty="0" err="1"/>
              <a:t>HBO</a:t>
            </a:r>
            <a:r>
              <a:rPr lang="es-MX" dirty="0"/>
              <a:t>. Calcule un intervalo de confianza del 95% para la proporción real de familias que tienen televisores en esta ciudad y están suscritas a </a:t>
            </a:r>
            <a:r>
              <a:rPr lang="es-MX" dirty="0" err="1"/>
              <a:t>HBO</a:t>
            </a:r>
            <a:r>
              <a:rPr lang="es-MX" dirty="0"/>
              <a:t>,</a:t>
            </a:r>
          </a:p>
          <a:p>
            <a:r>
              <a:rPr lang="es-MX" dirty="0"/>
              <a:t>La estimación puntual de p es pˆ = 340/500 = 0.68. El valor normalizado Z</a:t>
            </a:r>
            <a:r>
              <a:rPr lang="es-MX" baseline="-25000" dirty="0"/>
              <a:t>0.025</a:t>
            </a:r>
            <a:r>
              <a:rPr lang="es-MX" dirty="0"/>
              <a:t> = 1.96. </a:t>
            </a:r>
          </a:p>
          <a:p>
            <a:r>
              <a:rPr lang="es-MX" dirty="0"/>
              <a:t>Por lo tanto el intervalo de confianza del 95% para p</a:t>
            </a:r>
          </a:p>
          <a:p>
            <a:endParaRPr lang="es-MX" dirty="0"/>
          </a:p>
          <a:p>
            <a:endParaRPr lang="es-AR" dirty="0"/>
          </a:p>
        </p:txBody>
      </p:sp>
      <p:pic>
        <p:nvPicPr>
          <p:cNvPr id="5" name="Imagen 4">
            <a:extLst>
              <a:ext uri="{FF2B5EF4-FFF2-40B4-BE49-F238E27FC236}">
                <a16:creationId xmlns:a16="http://schemas.microsoft.com/office/drawing/2014/main" id="{DA3B6FEA-F38B-4EF8-6FFB-112CA0C74532}"/>
              </a:ext>
            </a:extLst>
          </p:cNvPr>
          <p:cNvPicPr>
            <a:picLocks noChangeAspect="1"/>
          </p:cNvPicPr>
          <p:nvPr/>
        </p:nvPicPr>
        <p:blipFill>
          <a:blip r:embed="rId2"/>
          <a:stretch>
            <a:fillRect/>
          </a:stretch>
        </p:blipFill>
        <p:spPr>
          <a:xfrm>
            <a:off x="1661356" y="2035245"/>
            <a:ext cx="7933184" cy="484333"/>
          </a:xfrm>
          <a:prstGeom prst="rect">
            <a:avLst/>
          </a:prstGeom>
        </p:spPr>
      </p:pic>
      <p:sp>
        <p:nvSpPr>
          <p:cNvPr id="6" name="CuadroTexto 5">
            <a:extLst>
              <a:ext uri="{FF2B5EF4-FFF2-40B4-BE49-F238E27FC236}">
                <a16:creationId xmlns:a16="http://schemas.microsoft.com/office/drawing/2014/main" id="{41B03434-BA24-ACF8-136D-B0A3A931E5BC}"/>
              </a:ext>
            </a:extLst>
          </p:cNvPr>
          <p:cNvSpPr txBox="1"/>
          <p:nvPr/>
        </p:nvSpPr>
        <p:spPr>
          <a:xfrm>
            <a:off x="2999656" y="2616662"/>
            <a:ext cx="9577064" cy="400110"/>
          </a:xfrm>
          <a:prstGeom prst="rect">
            <a:avLst/>
          </a:prstGeom>
          <a:noFill/>
        </p:spPr>
        <p:txBody>
          <a:bodyPr wrap="square" rtlCol="0">
            <a:spAutoFit/>
          </a:bodyPr>
          <a:lstStyle/>
          <a:p>
            <a:r>
              <a:rPr lang="es-AR" sz="2000" dirty="0"/>
              <a:t>Que se puede simplificar en   0.64≤p≤0.72 </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E4B7719-E22D-E53B-F5B9-57EBC89A7D4D}"/>
                  </a:ext>
                </a:extLst>
              </p:cNvPr>
              <p:cNvSpPr txBox="1"/>
              <p:nvPr/>
            </p:nvSpPr>
            <p:spPr>
              <a:xfrm>
                <a:off x="695350" y="2931714"/>
                <a:ext cx="11352584" cy="2060179"/>
              </a:xfrm>
              <a:prstGeom prst="rect">
                <a:avLst/>
              </a:prstGeom>
              <a:noFill/>
            </p:spPr>
            <p:txBody>
              <a:bodyPr wrap="square" rtlCol="0">
                <a:spAutoFit/>
              </a:bodyPr>
              <a:lstStyle/>
              <a:p>
                <a:r>
                  <a:rPr lang="es-AR" dirty="0"/>
                  <a:t>Con un nivel de significancia del 0.005 para dos colas Z=1,96 , es decir el intervalo de aceptación es -1,96≤X≤1,96 .</a:t>
                </a:r>
              </a:p>
              <a:p>
                <a:r>
                  <a:rPr lang="es-AR" dirty="0"/>
                  <a:t>Si formulo la conjetura  </a:t>
                </a:r>
              </a:p>
              <a:p>
                <a:r>
                  <a:rPr lang="es-AR" dirty="0"/>
                  <a:t>Ho  que el promedio de televisores suscriptos a </a:t>
                </a:r>
                <a:r>
                  <a:rPr lang="es-AR" dirty="0" err="1"/>
                  <a:t>HBO</a:t>
                </a:r>
                <a:r>
                  <a:rPr lang="es-AR" dirty="0"/>
                  <a:t> en la ciudad es del 70</a:t>
                </a:r>
              </a:p>
              <a:p>
                <a:r>
                  <a:rPr lang="es-AR" dirty="0"/>
                  <a:t>H1 el promedio de televisores suscriptos a </a:t>
                </a:r>
                <a:r>
                  <a:rPr lang="es-AR" dirty="0" err="1"/>
                  <a:t>HBO</a:t>
                </a:r>
                <a:r>
                  <a:rPr lang="es-AR" dirty="0"/>
                  <a:t> en la ciudad es diferente  del 70%, para  una media supuesta de 68</a:t>
                </a:r>
              </a:p>
              <a:p>
                <a:r>
                  <a:rPr lang="es-AR" dirty="0"/>
                  <a:t>Cálculo </a:t>
                </a:r>
                <a:r>
                  <a:rPr lang="es-AR" dirty="0">
                    <a:sym typeface="Symbol" panose="05050102010706020507" pitchFamily="18" charset="2"/>
                  </a:rPr>
                  <a:t>=</a:t>
                </a:r>
                <a14:m>
                  <m:oMath xmlns:m="http://schemas.openxmlformats.org/officeDocument/2006/math">
                    <m:rad>
                      <m:radPr>
                        <m:degHide m:val="on"/>
                        <m:ctrlPr>
                          <a:rPr lang="es-AR" i="1" smtClean="0">
                            <a:latin typeface="Cambria Math" panose="02040503050406030204" pitchFamily="18" charset="0"/>
                            <a:sym typeface="Symbol" panose="05050102010706020507" pitchFamily="18" charset="2"/>
                          </a:rPr>
                        </m:ctrlPr>
                      </m:radPr>
                      <m:deg/>
                      <m:e>
                        <m:r>
                          <a:rPr lang="es-AR" b="0" i="1" smtClean="0">
                            <a:latin typeface="Cambria Math" panose="02040503050406030204" pitchFamily="18" charset="0"/>
                            <a:sym typeface="Symbol" panose="05050102010706020507" pitchFamily="18" charset="2"/>
                          </a:rPr>
                          <m:t>𝑛𝑝𝑞</m:t>
                        </m:r>
                      </m:e>
                    </m:rad>
                  </m:oMath>
                </a14:m>
                <a:r>
                  <a:rPr lang="es-AR" dirty="0"/>
                  <a:t>   entonces </a:t>
                </a:r>
                <a:r>
                  <a:rPr lang="es-AR" dirty="0">
                    <a:sym typeface="Symbol" panose="05050102010706020507" pitchFamily="18" charset="2"/>
                  </a:rPr>
                  <a:t>=</a:t>
                </a:r>
                <a14:m>
                  <m:oMath xmlns:m="http://schemas.openxmlformats.org/officeDocument/2006/math">
                    <m:rad>
                      <m:radPr>
                        <m:degHide m:val="on"/>
                        <m:ctrlPr>
                          <a:rPr lang="es-AR" i="1" smtClean="0">
                            <a:latin typeface="Cambria Math" panose="02040503050406030204" pitchFamily="18" charset="0"/>
                            <a:sym typeface="Symbol" panose="05050102010706020507" pitchFamily="18" charset="2"/>
                          </a:rPr>
                        </m:ctrlPr>
                      </m:radPr>
                      <m:deg/>
                      <m:e>
                        <m:r>
                          <a:rPr lang="es-AR" b="0" i="1" smtClean="0">
                            <a:latin typeface="Cambria Math" panose="02040503050406030204" pitchFamily="18" charset="0"/>
                            <a:sym typeface="Symbol" panose="05050102010706020507" pitchFamily="18" charset="2"/>
                          </a:rPr>
                          <m:t>500∗0.68∗0.32 </m:t>
                        </m:r>
                      </m:e>
                    </m:rad>
                    <m:r>
                      <a:rPr lang="es-AR" dirty="0">
                        <a:latin typeface="Cambria Math" panose="02040503050406030204" pitchFamily="18" charset="0"/>
                        <a:sym typeface="Symbol" panose="05050102010706020507" pitchFamily="18" charset="2"/>
                      </a:rPr>
                      <m:t>≈</m:t>
                    </m:r>
                    <m:r>
                      <a:rPr lang="es-AR" b="0" i="0" dirty="0" smtClean="0">
                        <a:latin typeface="Cambria Math" panose="02040503050406030204" pitchFamily="18" charset="0"/>
                        <a:sym typeface="Symbol" panose="05050102010706020507" pitchFamily="18" charset="2"/>
                      </a:rPr>
                      <m:t>10</m:t>
                    </m:r>
                  </m:oMath>
                </a14:m>
                <a:endParaRPr lang="es-AR" dirty="0"/>
              </a:p>
              <a:p>
                <a:endParaRPr lang="es-AR" dirty="0"/>
              </a:p>
              <a:p>
                <a:r>
                  <a:rPr lang="es-AR" dirty="0"/>
                  <a:t>Mi intervalo estandarizado debe ser </a:t>
                </a:r>
              </a:p>
            </p:txBody>
          </p:sp>
        </mc:Choice>
        <mc:Fallback xmlns="">
          <p:sp>
            <p:nvSpPr>
              <p:cNvPr id="11" name="CuadroTexto 10">
                <a:extLst>
                  <a:ext uri="{FF2B5EF4-FFF2-40B4-BE49-F238E27FC236}">
                    <a16:creationId xmlns:a16="http://schemas.microsoft.com/office/drawing/2014/main" id="{9E4B7719-E22D-E53B-F5B9-57EBC89A7D4D}"/>
                  </a:ext>
                </a:extLst>
              </p:cNvPr>
              <p:cNvSpPr txBox="1">
                <a:spLocks noRot="1" noChangeAspect="1" noMove="1" noResize="1" noEditPoints="1" noAdjustHandles="1" noChangeArrowheads="1" noChangeShapeType="1" noTextEdit="1"/>
              </p:cNvSpPr>
              <p:nvPr/>
            </p:nvSpPr>
            <p:spPr>
              <a:xfrm>
                <a:off x="695350" y="2931714"/>
                <a:ext cx="11352584" cy="2060179"/>
              </a:xfrm>
              <a:prstGeom prst="rect">
                <a:avLst/>
              </a:prstGeom>
              <a:blipFill>
                <a:blip r:embed="rId3"/>
                <a:stretch>
                  <a:fillRect l="-430" t="-1775" b="-3846"/>
                </a:stretch>
              </a:blipFill>
            </p:spPr>
            <p:txBody>
              <a:bodyPr/>
              <a:lstStyle/>
              <a:p>
                <a:r>
                  <a:rPr lang="es-AR">
                    <a:noFill/>
                  </a:rPr>
                  <a:t> </a:t>
                </a:r>
              </a:p>
            </p:txBody>
          </p:sp>
        </mc:Fallback>
      </mc:AlternateContent>
      <p:pic>
        <p:nvPicPr>
          <p:cNvPr id="12" name="Imagen 11">
            <a:extLst>
              <a:ext uri="{FF2B5EF4-FFF2-40B4-BE49-F238E27FC236}">
                <a16:creationId xmlns:a16="http://schemas.microsoft.com/office/drawing/2014/main" id="{7FC3F5F2-BB0E-CB43-BFF9-6AD954C97F95}"/>
              </a:ext>
            </a:extLst>
          </p:cNvPr>
          <p:cNvPicPr>
            <a:picLocks noChangeAspect="1"/>
          </p:cNvPicPr>
          <p:nvPr/>
        </p:nvPicPr>
        <p:blipFill>
          <a:blip r:embed="rId4"/>
          <a:stretch>
            <a:fillRect/>
          </a:stretch>
        </p:blipFill>
        <p:spPr>
          <a:xfrm>
            <a:off x="3503712" y="5541660"/>
            <a:ext cx="4104456" cy="608662"/>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2D841C3B-743D-BC8B-A3D8-5B8D4E701667}"/>
                  </a:ext>
                </a:extLst>
              </p:cNvPr>
              <p:cNvSpPr txBox="1"/>
              <p:nvPr/>
            </p:nvSpPr>
            <p:spPr>
              <a:xfrm>
                <a:off x="4415086" y="4568892"/>
                <a:ext cx="2088232" cy="696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70−68</m:t>
                          </m:r>
                        </m:num>
                        <m:den>
                          <m:r>
                            <a:rPr lang="es-AR" b="0" i="1" smtClean="0">
                              <a:latin typeface="Cambria Math" panose="02040503050406030204" pitchFamily="18" charset="0"/>
                            </a:rPr>
                            <m:t>10/</m:t>
                          </m:r>
                          <m:rad>
                            <m:radPr>
                              <m:degHide m:val="on"/>
                              <m:ctrlPr>
                                <a:rPr lang="es-AR" b="0" i="1" smtClean="0">
                                  <a:latin typeface="Cambria Math" panose="02040503050406030204" pitchFamily="18" charset="0"/>
                                </a:rPr>
                              </m:ctrlPr>
                            </m:radPr>
                            <m:deg/>
                            <m:e>
                              <m:r>
                                <a:rPr lang="es-AR" b="0" i="1" smtClean="0">
                                  <a:latin typeface="Cambria Math" panose="02040503050406030204" pitchFamily="18" charset="0"/>
                                </a:rPr>
                                <m:t>500</m:t>
                              </m:r>
                            </m:e>
                          </m:rad>
                        </m:den>
                      </m:f>
                      <m:r>
                        <a:rPr lang="es-AR" i="1" smtClean="0">
                          <a:latin typeface="Cambria Math" panose="02040503050406030204" pitchFamily="18" charset="0"/>
                        </a:rPr>
                        <m:t>≈</m:t>
                      </m:r>
                      <m:r>
                        <a:rPr lang="es-AR" b="0" i="1" smtClean="0">
                          <a:latin typeface="Cambria Math" panose="02040503050406030204" pitchFamily="18" charset="0"/>
                        </a:rPr>
                        <m:t>4,44</m:t>
                      </m:r>
                    </m:oMath>
                  </m:oMathPara>
                </a14:m>
                <a:endParaRPr lang="es-AR" dirty="0"/>
              </a:p>
            </p:txBody>
          </p:sp>
        </mc:Choice>
        <mc:Fallback xmlns="">
          <p:sp>
            <p:nvSpPr>
              <p:cNvPr id="13" name="CuadroTexto 12">
                <a:extLst>
                  <a:ext uri="{FF2B5EF4-FFF2-40B4-BE49-F238E27FC236}">
                    <a16:creationId xmlns:a16="http://schemas.microsoft.com/office/drawing/2014/main" id="{2D841C3B-743D-BC8B-A3D8-5B8D4E701667}"/>
                  </a:ext>
                </a:extLst>
              </p:cNvPr>
              <p:cNvSpPr txBox="1">
                <a:spLocks noRot="1" noChangeAspect="1" noMove="1" noResize="1" noEditPoints="1" noAdjustHandles="1" noChangeArrowheads="1" noChangeShapeType="1" noTextEdit="1"/>
              </p:cNvSpPr>
              <p:nvPr/>
            </p:nvSpPr>
            <p:spPr>
              <a:xfrm>
                <a:off x="4415086" y="4568892"/>
                <a:ext cx="2088232" cy="696666"/>
              </a:xfrm>
              <a:prstGeom prst="rect">
                <a:avLst/>
              </a:prstGeom>
              <a:blipFill>
                <a:blip r:embed="rId5"/>
                <a:stretch>
                  <a:fillRect/>
                </a:stretch>
              </a:blipFill>
            </p:spPr>
            <p:txBody>
              <a:bodyPr/>
              <a:lstStyle/>
              <a:p>
                <a:r>
                  <a:rPr lang="es-AR">
                    <a:noFill/>
                  </a:rPr>
                  <a:t> </a:t>
                </a:r>
              </a:p>
            </p:txBody>
          </p:sp>
        </mc:Fallback>
      </mc:AlternateContent>
      <p:sp>
        <p:nvSpPr>
          <p:cNvPr id="15" name="CuadroTexto 14">
            <a:extLst>
              <a:ext uri="{FF2B5EF4-FFF2-40B4-BE49-F238E27FC236}">
                <a16:creationId xmlns:a16="http://schemas.microsoft.com/office/drawing/2014/main" id="{0B45CC74-92FB-AB25-AEDF-1B50F4E0A700}"/>
              </a:ext>
            </a:extLst>
          </p:cNvPr>
          <p:cNvSpPr txBox="1"/>
          <p:nvPr/>
        </p:nvSpPr>
        <p:spPr>
          <a:xfrm>
            <a:off x="551384" y="116632"/>
            <a:ext cx="2088232" cy="369332"/>
          </a:xfrm>
          <a:prstGeom prst="rect">
            <a:avLst/>
          </a:prstGeom>
          <a:noFill/>
        </p:spPr>
        <p:txBody>
          <a:bodyPr wrap="square" rtlCol="0">
            <a:spAutoFit/>
          </a:bodyPr>
          <a:lstStyle/>
          <a:p>
            <a:r>
              <a:rPr lang="es-AR" b="1" dirty="0">
                <a:solidFill>
                  <a:srgbClr val="C00000"/>
                </a:solidFill>
              </a:rPr>
              <a:t>SUPOSICIÓN</a:t>
            </a:r>
          </a:p>
        </p:txBody>
      </p:sp>
    </p:spTree>
    <p:extLst>
      <p:ext uri="{BB962C8B-B14F-4D97-AF65-F5344CB8AC3E}">
        <p14:creationId xmlns:p14="http://schemas.microsoft.com/office/powerpoint/2010/main" val="12343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1CD154-470A-8CC9-D93B-40FF34C190D6}"/>
              </a:ext>
            </a:extLst>
          </p:cNvPr>
          <p:cNvPicPr>
            <a:picLocks noChangeAspect="1"/>
          </p:cNvPicPr>
          <p:nvPr/>
        </p:nvPicPr>
        <p:blipFill>
          <a:blip r:embed="rId2"/>
          <a:stretch>
            <a:fillRect/>
          </a:stretch>
        </p:blipFill>
        <p:spPr>
          <a:xfrm>
            <a:off x="1023667" y="2164583"/>
            <a:ext cx="9649964" cy="3766106"/>
          </a:xfrm>
          <a:prstGeom prst="rect">
            <a:avLst/>
          </a:prstGeom>
        </p:spPr>
      </p:pic>
      <p:sp>
        <p:nvSpPr>
          <p:cNvPr id="4" name="CuadroTexto 3">
            <a:extLst>
              <a:ext uri="{FF2B5EF4-FFF2-40B4-BE49-F238E27FC236}">
                <a16:creationId xmlns:a16="http://schemas.microsoft.com/office/drawing/2014/main" id="{0D1FE662-9F53-4E17-5F86-D3EBC0C9BC6A}"/>
              </a:ext>
            </a:extLst>
          </p:cNvPr>
          <p:cNvSpPr txBox="1"/>
          <p:nvPr/>
        </p:nvSpPr>
        <p:spPr>
          <a:xfrm>
            <a:off x="1107445" y="-9737"/>
            <a:ext cx="10629431" cy="1753869"/>
          </a:xfrm>
          <a:prstGeom prst="rect">
            <a:avLst/>
          </a:prstGeom>
          <a:noFill/>
        </p:spPr>
        <p:txBody>
          <a:bodyPr wrap="square" rtlCol="0">
            <a:spAutoFit/>
          </a:bodyPr>
          <a:lstStyle/>
          <a:p>
            <a:r>
              <a:rPr lang="es-MX" sz="1799" dirty="0"/>
              <a:t>Observe que las frecuencias esperadas en cualquier renglón o columna se suman al total marginal apropiado. En nuestro ejemplo necesitamos calcular sólo las dos frecuencias esperadas en el renglón superior de la tabla y luego calcular las otras mediante sustracción. El número de grados de libertad asociados con la prueba chi cuadrada que aquí se usa es igual al número de frecuencias de celdas que se pueden llenar libremente cuando se nos proporcionan los totales marginales y el gran total, y en este caso ese número es 2. Una fórmula sencilla que proporciona el número correcto de grados de libertad e</a:t>
            </a:r>
            <a:endParaRPr lang="es-AR" sz="1799" dirty="0"/>
          </a:p>
        </p:txBody>
      </p:sp>
    </p:spTree>
    <p:extLst>
      <p:ext uri="{BB962C8B-B14F-4D97-AF65-F5344CB8AC3E}">
        <p14:creationId xmlns:p14="http://schemas.microsoft.com/office/powerpoint/2010/main" val="19311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6C4AE8A-FAB5-1B3B-B0B1-B2285CCB3B45}"/>
              </a:ext>
            </a:extLst>
          </p:cNvPr>
          <p:cNvPicPr>
            <a:picLocks noChangeAspect="1"/>
          </p:cNvPicPr>
          <p:nvPr/>
        </p:nvPicPr>
        <p:blipFill>
          <a:blip r:embed="rId2"/>
          <a:stretch>
            <a:fillRect/>
          </a:stretch>
        </p:blipFill>
        <p:spPr>
          <a:xfrm>
            <a:off x="256166" y="1007628"/>
            <a:ext cx="11502239" cy="3950742"/>
          </a:xfrm>
          <a:prstGeom prst="rect">
            <a:avLst/>
          </a:prstGeom>
        </p:spPr>
      </p:pic>
    </p:spTree>
    <p:extLst>
      <p:ext uri="{BB962C8B-B14F-4D97-AF65-F5344CB8AC3E}">
        <p14:creationId xmlns:p14="http://schemas.microsoft.com/office/powerpoint/2010/main" val="28491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29008D-611D-9023-FE89-8EEF44D448A1}"/>
              </a:ext>
            </a:extLst>
          </p:cNvPr>
          <p:cNvPicPr>
            <a:picLocks noChangeAspect="1"/>
          </p:cNvPicPr>
          <p:nvPr/>
        </p:nvPicPr>
        <p:blipFill>
          <a:blip r:embed="rId2"/>
          <a:stretch>
            <a:fillRect/>
          </a:stretch>
        </p:blipFill>
        <p:spPr>
          <a:xfrm>
            <a:off x="186734" y="93467"/>
            <a:ext cx="11803102" cy="6323642"/>
          </a:xfrm>
          <a:prstGeom prst="rect">
            <a:avLst/>
          </a:prstGeom>
        </p:spPr>
      </p:pic>
    </p:spTree>
    <p:extLst>
      <p:ext uri="{BB962C8B-B14F-4D97-AF65-F5344CB8AC3E}">
        <p14:creationId xmlns:p14="http://schemas.microsoft.com/office/powerpoint/2010/main" val="249514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44E522-6747-4DC1-41C5-6F1D49D2262A}"/>
              </a:ext>
            </a:extLst>
          </p:cNvPr>
          <p:cNvPicPr>
            <a:picLocks noChangeAspect="1"/>
          </p:cNvPicPr>
          <p:nvPr/>
        </p:nvPicPr>
        <p:blipFill>
          <a:blip r:embed="rId2"/>
          <a:stretch>
            <a:fillRect/>
          </a:stretch>
        </p:blipFill>
        <p:spPr>
          <a:xfrm>
            <a:off x="337167" y="941695"/>
            <a:ext cx="11312133" cy="4974613"/>
          </a:xfrm>
          <a:prstGeom prst="rect">
            <a:avLst/>
          </a:prstGeom>
        </p:spPr>
      </p:pic>
    </p:spTree>
    <p:extLst>
      <p:ext uri="{BB962C8B-B14F-4D97-AF65-F5344CB8AC3E}">
        <p14:creationId xmlns:p14="http://schemas.microsoft.com/office/powerpoint/2010/main" val="141726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5587699-3722-7133-00D4-AE3A9D92D5FF}"/>
              </a:ext>
            </a:extLst>
          </p:cNvPr>
          <p:cNvPicPr>
            <a:picLocks noChangeAspect="1"/>
          </p:cNvPicPr>
          <p:nvPr/>
        </p:nvPicPr>
        <p:blipFill>
          <a:blip r:embed="rId2"/>
          <a:stretch>
            <a:fillRect/>
          </a:stretch>
        </p:blipFill>
        <p:spPr>
          <a:xfrm>
            <a:off x="1589" y="4570"/>
            <a:ext cx="11894161" cy="1114558"/>
          </a:xfrm>
          <a:prstGeom prst="rect">
            <a:avLst/>
          </a:prstGeom>
        </p:spPr>
      </p:pic>
      <p:sp>
        <p:nvSpPr>
          <p:cNvPr id="8" name="CuadroTexto 7">
            <a:extLst>
              <a:ext uri="{FF2B5EF4-FFF2-40B4-BE49-F238E27FC236}">
                <a16:creationId xmlns:a16="http://schemas.microsoft.com/office/drawing/2014/main" id="{D6860C43-0F8D-39F3-FA34-5DD5B28E3020}"/>
              </a:ext>
            </a:extLst>
          </p:cNvPr>
          <p:cNvSpPr txBox="1"/>
          <p:nvPr/>
        </p:nvSpPr>
        <p:spPr>
          <a:xfrm>
            <a:off x="3646664" y="1331637"/>
            <a:ext cx="6098270" cy="461545"/>
          </a:xfrm>
          <a:prstGeom prst="rect">
            <a:avLst/>
          </a:prstGeom>
          <a:noFill/>
        </p:spPr>
        <p:txBody>
          <a:bodyPr wrap="square" rtlCol="0">
            <a:spAutoFit/>
          </a:bodyPr>
          <a:lstStyle/>
          <a:p>
            <a:r>
              <a:rPr lang="es-AR" sz="2399" b="1" dirty="0"/>
              <a:t>5.991 es menor a 7.85 </a:t>
            </a:r>
          </a:p>
        </p:txBody>
      </p:sp>
      <p:pic>
        <p:nvPicPr>
          <p:cNvPr id="10" name="Imagen 9">
            <a:extLst>
              <a:ext uri="{FF2B5EF4-FFF2-40B4-BE49-F238E27FC236}">
                <a16:creationId xmlns:a16="http://schemas.microsoft.com/office/drawing/2014/main" id="{CA910512-C343-5CEF-B0FF-14202210745B}"/>
              </a:ext>
            </a:extLst>
          </p:cNvPr>
          <p:cNvPicPr>
            <a:picLocks noChangeAspect="1"/>
          </p:cNvPicPr>
          <p:nvPr/>
        </p:nvPicPr>
        <p:blipFill>
          <a:blip r:embed="rId3"/>
          <a:stretch>
            <a:fillRect/>
          </a:stretch>
        </p:blipFill>
        <p:spPr>
          <a:xfrm>
            <a:off x="116393" y="2005689"/>
            <a:ext cx="11779357" cy="3761395"/>
          </a:xfrm>
          <a:prstGeom prst="rect">
            <a:avLst/>
          </a:prstGeom>
        </p:spPr>
      </p:pic>
    </p:spTree>
    <p:extLst>
      <p:ext uri="{BB962C8B-B14F-4D97-AF65-F5344CB8AC3E}">
        <p14:creationId xmlns:p14="http://schemas.microsoft.com/office/powerpoint/2010/main" val="393595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068C51F-B65D-D21A-BC78-D5CBF6694551}"/>
              </a:ext>
            </a:extLst>
          </p:cNvPr>
          <p:cNvSpPr txBox="1"/>
          <p:nvPr/>
        </p:nvSpPr>
        <p:spPr>
          <a:xfrm>
            <a:off x="635831" y="155116"/>
            <a:ext cx="10558924" cy="5630844"/>
          </a:xfrm>
          <a:prstGeom prst="rect">
            <a:avLst/>
          </a:prstGeom>
          <a:noFill/>
        </p:spPr>
        <p:txBody>
          <a:bodyPr wrap="square">
            <a:spAutoFit/>
          </a:bodyPr>
          <a:lstStyle/>
          <a:p>
            <a:endParaRPr lang="es-MX" sz="1799" dirty="0"/>
          </a:p>
          <a:p>
            <a:r>
              <a:rPr lang="es-MX" sz="1799" b="1" u="sng" dirty="0"/>
              <a:t>Ejemplo variable discreta </a:t>
            </a:r>
          </a:p>
          <a:p>
            <a:r>
              <a:rPr lang="es-MX" sz="1799" dirty="0"/>
              <a:t>Se sabe que, después de un periodo de dos años, cierto tipo de vacuna contra un virus que produce resfriado ya sólo es 25% eficaz. </a:t>
            </a:r>
          </a:p>
          <a:p>
            <a:r>
              <a:rPr lang="es-MX" sz="1799" dirty="0"/>
              <a:t>Suponga que se eligen 20 personas al azar y se les aplica una vacuna nueva, un poco más </a:t>
            </a:r>
          </a:p>
          <a:p>
            <a:r>
              <a:rPr lang="es-MX" sz="1799" dirty="0"/>
              <a:t>costosa, para determinar si protege contra el mismo virus durante un periodo más largo. </a:t>
            </a:r>
          </a:p>
          <a:p>
            <a:endParaRPr lang="es-MX" sz="1799" dirty="0"/>
          </a:p>
          <a:p>
            <a:r>
              <a:rPr lang="es-MX" sz="1799" dirty="0"/>
              <a:t>(En un estudio real de este tipo el número de participantes que reciben la nueva vacuna </a:t>
            </a:r>
          </a:p>
          <a:p>
            <a:r>
              <a:rPr lang="es-MX" sz="1799" dirty="0"/>
              <a:t>podría ascender a varios miles. Aquí la muestra es de 20 sólo porque lo único que se </a:t>
            </a:r>
          </a:p>
          <a:p>
            <a:r>
              <a:rPr lang="es-MX" sz="1799" dirty="0"/>
              <a:t>busca es demostrar los pasos básicos para realizar una prueba estadística). </a:t>
            </a:r>
          </a:p>
          <a:p>
            <a:endParaRPr lang="es-MX" sz="1799" dirty="0"/>
          </a:p>
          <a:p>
            <a:r>
              <a:rPr lang="es-MX" sz="1799" dirty="0"/>
              <a:t>Si más de 8  individuos de los que reciben la nueva vacuna superan el lapso de 2 años sin contraer el </a:t>
            </a:r>
          </a:p>
          <a:p>
            <a:r>
              <a:rPr lang="es-MX" sz="1799" dirty="0"/>
              <a:t>virus, la nueva vacuna se considerará superior a la que se usa en la actualidad. </a:t>
            </a:r>
          </a:p>
          <a:p>
            <a:endParaRPr lang="es-MX" sz="1799" dirty="0"/>
          </a:p>
          <a:p>
            <a:r>
              <a:rPr lang="es-MX" sz="1799" dirty="0"/>
              <a:t>El requisito de que el número exceda a 8 es algo arbitrario, aunque parece razonable, ya que representa una mejoría modesta sobre las 5 personas que se esperaría recibieran protección  si fueran inoculadas con la vacuna que actualmente está en uso. </a:t>
            </a:r>
          </a:p>
          <a:p>
            <a:endParaRPr lang="es-MX" sz="1799" dirty="0"/>
          </a:p>
          <a:p>
            <a:r>
              <a:rPr lang="es-MX" sz="1799" dirty="0"/>
              <a:t>En esencia probamos la  hipótesis nula de que la nueva vacuna es igual de eficaz después de un periodo de 2 años  que la que se utiliza en la actualidad.</a:t>
            </a:r>
            <a:endParaRPr lang="es-AR" sz="1799" dirty="0"/>
          </a:p>
        </p:txBody>
      </p:sp>
    </p:spTree>
    <p:extLst>
      <p:ext uri="{BB962C8B-B14F-4D97-AF65-F5344CB8AC3E}">
        <p14:creationId xmlns:p14="http://schemas.microsoft.com/office/powerpoint/2010/main" val="38557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E6BD433-E68F-90F0-EC2C-B924439C267F}"/>
              </a:ext>
            </a:extLst>
          </p:cNvPr>
          <p:cNvSpPr txBox="1"/>
          <p:nvPr/>
        </p:nvSpPr>
        <p:spPr>
          <a:xfrm>
            <a:off x="1051279" y="213237"/>
            <a:ext cx="10366702" cy="1476943"/>
          </a:xfrm>
          <a:prstGeom prst="rect">
            <a:avLst/>
          </a:prstGeom>
          <a:noFill/>
        </p:spPr>
        <p:txBody>
          <a:bodyPr wrap="square">
            <a:spAutoFit/>
          </a:bodyPr>
          <a:lstStyle/>
          <a:p>
            <a:r>
              <a:rPr lang="es-MX" sz="1799" dirty="0"/>
              <a:t>La hipótesis alternativa es que la nueva vacuna es mejor, y esto equivale a poner a prueba la hipótesis de que el parámetro binomial para la probabilidad de un éxito en un ensayo dado es p = ¼, contra la alternativa de que p &gt; ¼. </a:t>
            </a:r>
          </a:p>
          <a:p>
            <a:endParaRPr lang="es-MX" sz="1799" dirty="0"/>
          </a:p>
          <a:p>
            <a:r>
              <a:rPr lang="es-MX" sz="1799" b="1" dirty="0"/>
              <a:t>Esto por lo general se escribe como se indica a continuación: H</a:t>
            </a:r>
            <a:r>
              <a:rPr lang="es-MX" sz="1799" b="1" baseline="-25000" dirty="0"/>
              <a:t>0</a:t>
            </a:r>
            <a:r>
              <a:rPr lang="es-MX" sz="1799" b="1" dirty="0"/>
              <a:t> : p = 0.25,       H</a:t>
            </a:r>
            <a:r>
              <a:rPr lang="es-MX" sz="1799" b="1" baseline="-25000" dirty="0"/>
              <a:t>1</a:t>
            </a:r>
            <a:r>
              <a:rPr lang="es-MX" sz="1799" b="1" dirty="0"/>
              <a:t> : p &gt; 0.25.</a:t>
            </a:r>
            <a:endParaRPr lang="es-AR" sz="1799" b="1" dirty="0"/>
          </a:p>
        </p:txBody>
      </p:sp>
      <p:sp>
        <p:nvSpPr>
          <p:cNvPr id="5" name="CuadroTexto 4">
            <a:extLst>
              <a:ext uri="{FF2B5EF4-FFF2-40B4-BE49-F238E27FC236}">
                <a16:creationId xmlns:a16="http://schemas.microsoft.com/office/drawing/2014/main" id="{7C8F22C7-5922-3BE9-22CC-A8CD01F84721}"/>
              </a:ext>
            </a:extLst>
          </p:cNvPr>
          <p:cNvSpPr txBox="1"/>
          <p:nvPr/>
        </p:nvSpPr>
        <p:spPr>
          <a:xfrm>
            <a:off x="905120" y="1859749"/>
            <a:ext cx="10969943" cy="2030796"/>
          </a:xfrm>
          <a:prstGeom prst="rect">
            <a:avLst/>
          </a:prstGeom>
          <a:noFill/>
        </p:spPr>
        <p:txBody>
          <a:bodyPr wrap="square">
            <a:spAutoFit/>
          </a:bodyPr>
          <a:lstStyle/>
          <a:p>
            <a:r>
              <a:rPr lang="es-MX" sz="1799" dirty="0"/>
              <a:t>El estadístico de prueba en el cual se basa nuestra decisión es X, el número de individuos en nuestro grupo de prueba que reciben protección de la nueva vacuna durante un periodo de al menos 2 años. Los valores posibles de X, de 0 a 20, se dividen en dos grupos: los números menores o iguales que 8 y aquellos mayores que 8. Todos los posibles valores mayores que 8 constituyen la región crítica. El último número que observamos al pasar a la región crítica se llama valor crítico. </a:t>
            </a:r>
          </a:p>
          <a:p>
            <a:r>
              <a:rPr lang="es-MX" sz="1799" b="1" dirty="0"/>
              <a:t>En nuestro ejemplo el valor crítico es el número 8. Por lo tanto, si X &gt; 8, rechazamos H</a:t>
            </a:r>
            <a:r>
              <a:rPr lang="es-MX" sz="1799" b="1" baseline="-25000" dirty="0"/>
              <a:t>0</a:t>
            </a:r>
            <a:r>
              <a:rPr lang="es-MX" sz="1799" b="1" dirty="0"/>
              <a:t> a favor de la hipótesis alternativa H</a:t>
            </a:r>
            <a:r>
              <a:rPr lang="es-MX" sz="1799" b="1" baseline="-25000" dirty="0"/>
              <a:t>1</a:t>
            </a:r>
            <a:r>
              <a:rPr lang="es-MX" sz="1799" b="1" dirty="0"/>
              <a:t> . Si x ≤ 8, no rechazamos H</a:t>
            </a:r>
            <a:r>
              <a:rPr lang="es-MX" sz="1799" b="1" baseline="-25000" dirty="0"/>
              <a:t>0 </a:t>
            </a:r>
            <a:r>
              <a:rPr lang="es-MX" sz="1799" b="1" dirty="0"/>
              <a:t>. </a:t>
            </a:r>
            <a:endParaRPr lang="es-AR" sz="1799" b="1" dirty="0"/>
          </a:p>
        </p:txBody>
      </p:sp>
      <p:pic>
        <p:nvPicPr>
          <p:cNvPr id="7" name="Imagen 6">
            <a:extLst>
              <a:ext uri="{FF2B5EF4-FFF2-40B4-BE49-F238E27FC236}">
                <a16:creationId xmlns:a16="http://schemas.microsoft.com/office/drawing/2014/main" id="{8EE204AF-DBA5-D7CA-6B4A-E1D0B249763C}"/>
              </a:ext>
            </a:extLst>
          </p:cNvPr>
          <p:cNvPicPr>
            <a:picLocks noChangeAspect="1"/>
          </p:cNvPicPr>
          <p:nvPr/>
        </p:nvPicPr>
        <p:blipFill>
          <a:blip r:embed="rId2"/>
          <a:stretch>
            <a:fillRect/>
          </a:stretch>
        </p:blipFill>
        <p:spPr>
          <a:xfrm>
            <a:off x="1706229" y="4310276"/>
            <a:ext cx="8141754" cy="2085432"/>
          </a:xfrm>
          <a:prstGeom prst="rect">
            <a:avLst/>
          </a:prstGeom>
        </p:spPr>
      </p:pic>
    </p:spTree>
    <p:extLst>
      <p:ext uri="{BB962C8B-B14F-4D97-AF65-F5344CB8AC3E}">
        <p14:creationId xmlns:p14="http://schemas.microsoft.com/office/powerpoint/2010/main" val="105658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B4ED3-7C0A-3F5B-DB65-2424F5CE7451}"/>
              </a:ext>
            </a:extLst>
          </p:cNvPr>
          <p:cNvSpPr>
            <a:spLocks noGrp="1"/>
          </p:cNvSpPr>
          <p:nvPr>
            <p:ph type="title"/>
          </p:nvPr>
        </p:nvSpPr>
        <p:spPr/>
        <p:txBody>
          <a:bodyPr/>
          <a:lstStyle/>
          <a:p>
            <a:r>
              <a:rPr lang="es-AR" dirty="0"/>
              <a:t>Análisis tipo 1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BB767B3-ECBA-BA3B-9F55-4D3D5E6950A4}"/>
                  </a:ext>
                </a:extLst>
              </p:cNvPr>
              <p:cNvSpPr>
                <a:spLocks noGrp="1"/>
              </p:cNvSpPr>
              <p:nvPr>
                <p:ph idx="1"/>
              </p:nvPr>
            </p:nvSpPr>
            <p:spPr/>
            <p:txBody>
              <a:bodyPr>
                <a:normAutofit/>
              </a:bodyPr>
              <a:lstStyle/>
              <a:p>
                <a:pPr>
                  <a:lnSpc>
                    <a:spcPct val="107000"/>
                  </a:lnSpc>
                  <a:spcAft>
                    <a:spcPts val="800"/>
                  </a:spcAft>
                </a:pPr>
                <a:r>
                  <a:rPr lang="es-AR" sz="2399" dirty="0">
                    <a:latin typeface="Calibri" panose="020F0502020204030204" pitchFamily="34" charset="0"/>
                    <a:ea typeface="Calibri" panose="020F0502020204030204" pitchFamily="34" charset="0"/>
                    <a:cs typeface="Calibri" panose="020F0502020204030204" pitchFamily="34" charset="0"/>
                  </a:rPr>
                  <a:t>H</a:t>
                </a:r>
                <a:r>
                  <a:rPr lang="es-AR" sz="2399" baseline="-25000" dirty="0">
                    <a:latin typeface="Calibri" panose="020F0502020204030204" pitchFamily="34" charset="0"/>
                    <a:ea typeface="Calibri" panose="020F0502020204030204" pitchFamily="34" charset="0"/>
                    <a:cs typeface="Calibri" panose="020F0502020204030204" pitchFamily="34" charset="0"/>
                  </a:rPr>
                  <a:t>0</a:t>
                </a:r>
                <a:r>
                  <a:rPr lang="es-AR" sz="2399" dirty="0">
                    <a:latin typeface="Calibri" panose="020F0502020204030204" pitchFamily="34" charset="0"/>
                    <a:ea typeface="Calibri" panose="020F0502020204030204" pitchFamily="34" charset="0"/>
                    <a:cs typeface="Calibri" panose="020F0502020204030204" pitchFamily="34" charset="0"/>
                  </a:rPr>
                  <a:t>=8        H</a:t>
                </a:r>
                <a:r>
                  <a:rPr lang="es-AR" sz="2399" baseline="-25000" dirty="0">
                    <a:latin typeface="Calibri" panose="020F0502020204030204" pitchFamily="34" charset="0"/>
                    <a:ea typeface="Calibri" panose="020F0502020204030204" pitchFamily="34" charset="0"/>
                    <a:cs typeface="Calibri" panose="020F0502020204030204" pitchFamily="34" charset="0"/>
                  </a:rPr>
                  <a:t>1</a:t>
                </a:r>
                <a:r>
                  <a:rPr lang="en-US" sz="2399" dirty="0">
                    <a:latin typeface="Calibri" panose="020F0502020204030204" pitchFamily="34" charset="0"/>
                    <a:ea typeface="Calibri" panose="020F0502020204030204" pitchFamily="34" charset="0"/>
                    <a:cs typeface="Calibri" panose="020F0502020204030204" pitchFamily="34" charset="0"/>
                  </a:rPr>
                  <a:t>&gt;8       α=0,05</a:t>
                </a:r>
                <a:r>
                  <a:rPr lang="es-AR" sz="2399" dirty="0">
                    <a:latin typeface="Calibri" panose="020F0502020204030204" pitchFamily="34" charset="0"/>
                    <a:ea typeface="Calibri" panose="020F0502020204030204" pitchFamily="34" charset="0"/>
                    <a:cs typeface="Times New Roman" panose="02020603050405020304" pitchFamily="18" charset="0"/>
                  </a:rPr>
                  <a:t>          </a:t>
                </a:r>
                <a:r>
                  <a:rPr lang="en-US" sz="2399" dirty="0">
                    <a:latin typeface="Calibri" panose="020F0502020204030204" pitchFamily="34" charset="0"/>
                    <a:ea typeface="Calibri" panose="020F0502020204030204" pitchFamily="34" charset="0"/>
                    <a:cs typeface="Calibri" panose="020F0502020204030204" pitchFamily="34" charset="0"/>
                  </a:rPr>
                  <a:t>Z</a:t>
                </a:r>
                <a:r>
                  <a:rPr lang="en-US" sz="2399" baseline="-25000" dirty="0">
                    <a:latin typeface="Calibri" panose="020F0502020204030204" pitchFamily="34" charset="0"/>
                    <a:ea typeface="Calibri" panose="020F0502020204030204" pitchFamily="34" charset="0"/>
                    <a:cs typeface="Calibri" panose="020F0502020204030204" pitchFamily="34" charset="0"/>
                  </a:rPr>
                  <a:t>0,05</a:t>
                </a:r>
                <a:r>
                  <a:rPr lang="en-US" sz="2399" dirty="0">
                    <a:latin typeface="Calibri" panose="020F0502020204030204" pitchFamily="34" charset="0"/>
                    <a:ea typeface="Calibri" panose="020F0502020204030204" pitchFamily="34" charset="0"/>
                    <a:cs typeface="Calibri" panose="020F0502020204030204" pitchFamily="34" charset="0"/>
                  </a:rPr>
                  <a:t>=1,65</a:t>
                </a:r>
                <a:endParaRPr lang="es-AR" sz="2399" dirty="0">
                  <a:latin typeface="Calibri" panose="020F0502020204030204" pitchFamily="34" charset="0"/>
                  <a:ea typeface="Calibri" panose="020F0502020204030204" pitchFamily="34" charset="0"/>
                  <a:cs typeface="Times New Roman" panose="02020603050405020304" pitchFamily="18" charset="0"/>
                </a:endParaRPr>
              </a:p>
              <a:p>
                <a:endParaRPr lang="es-AR" sz="2399"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AR" sz="2399" b="1" u="sng" dirty="0">
                    <a:latin typeface="Calibri" panose="020F0502020204030204" pitchFamily="34" charset="0"/>
                    <a:ea typeface="Calibri" panose="020F0502020204030204" pitchFamily="34" charset="0"/>
                    <a:cs typeface="Calibri" panose="020F0502020204030204" pitchFamily="34" charset="0"/>
                  </a:rPr>
                  <a:t>µ</a:t>
                </a:r>
                <a:r>
                  <a:rPr lang="es-AR" sz="2399" b="1" u="sng" dirty="0">
                    <a:latin typeface="Calibri" panose="020F0502020204030204" pitchFamily="34" charset="0"/>
                    <a:ea typeface="Calibri" panose="020F0502020204030204" pitchFamily="34" charset="0"/>
                    <a:cs typeface="Times New Roman" panose="02020603050405020304" pitchFamily="18" charset="0"/>
                  </a:rPr>
                  <a:t>=n*p =20*1/4=5</a:t>
                </a:r>
              </a:p>
              <a:p>
                <a:pPr>
                  <a:lnSpc>
                    <a:spcPct val="107000"/>
                  </a:lnSpc>
                  <a:spcAft>
                    <a:spcPts val="800"/>
                  </a:spcAft>
                </a:pPr>
                <a:r>
                  <a:rPr lang="es-AR" sz="2399" b="1" dirty="0">
                    <a:latin typeface="Times New Roman" panose="02020603050405020304" pitchFamily="18" charset="0"/>
                    <a:ea typeface="Calibri" panose="020F0502020204030204" pitchFamily="34" charset="0"/>
                    <a:cs typeface="Times New Roman" panose="02020603050405020304" pitchFamily="18" charset="0"/>
                  </a:rPr>
                  <a:t>σ</a:t>
                </a:r>
                <a:r>
                  <a:rPr lang="es-AR" sz="2399" b="1" dirty="0">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rad>
                      <m:radPr>
                        <m:degHide m:val="on"/>
                        <m:ctrlPr>
                          <a:rPr lang="es-AR" sz="2399" b="1" i="1">
                            <a:latin typeface="Cambria Math" panose="02040503050406030204" pitchFamily="18" charset="0"/>
                            <a:ea typeface="Calibri" panose="020F0502020204030204" pitchFamily="34" charset="0"/>
                            <a:cs typeface="Times New Roman" panose="02020603050405020304" pitchFamily="18" charset="0"/>
                          </a:rPr>
                        </m:ctrlPr>
                      </m:radPr>
                      <m:deg/>
                      <m:e>
                        <m:r>
                          <a:rPr lang="es-AR" sz="2399" b="1" i="1">
                            <a:latin typeface="Cambria Math" panose="02040503050406030204" pitchFamily="18" charset="0"/>
                            <a:ea typeface="Calibri" panose="020F0502020204030204" pitchFamily="34" charset="0"/>
                            <a:cs typeface="Times New Roman" panose="02020603050405020304" pitchFamily="18" charset="0"/>
                          </a:rPr>
                          <m:t>µ∗</m:t>
                        </m:r>
                        <m:r>
                          <a:rPr lang="es-AR" sz="2399" b="1" i="1">
                            <a:latin typeface="Cambria Math" panose="02040503050406030204" pitchFamily="18" charset="0"/>
                            <a:ea typeface="Calibri" panose="020F0502020204030204" pitchFamily="34" charset="0"/>
                            <a:cs typeface="Times New Roman" panose="02020603050405020304" pitchFamily="18" charset="0"/>
                          </a:rPr>
                          <m:t>𝒑</m:t>
                        </m:r>
                      </m:e>
                    </m:rad>
                  </m:oMath>
                </a14:m>
                <a:r>
                  <a:rPr lang="es-AR" sz="2399" b="1"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s-AR" sz="2399" b="1" i="1">
                            <a:latin typeface="Cambria Math" panose="02040503050406030204" pitchFamily="18" charset="0"/>
                            <a:ea typeface="Calibri" panose="020F0502020204030204" pitchFamily="34" charset="0"/>
                            <a:cs typeface="Times New Roman" panose="02020603050405020304" pitchFamily="18" charset="0"/>
                          </a:rPr>
                        </m:ctrlPr>
                      </m:radPr>
                      <m:deg/>
                      <m:e>
                        <m:r>
                          <a:rPr lang="es-AR" sz="2399" b="1" i="1">
                            <a:latin typeface="Cambria Math" panose="02040503050406030204" pitchFamily="18" charset="0"/>
                            <a:ea typeface="Calibri" panose="020F0502020204030204" pitchFamily="34" charset="0"/>
                            <a:cs typeface="Times New Roman" panose="02020603050405020304" pitchFamily="18" charset="0"/>
                          </a:rPr>
                          <m:t>𝟓</m:t>
                        </m:r>
                        <m:r>
                          <a:rPr lang="es-AR" sz="2399" b="1" i="1">
                            <a:latin typeface="Cambria Math" panose="02040503050406030204" pitchFamily="18" charset="0"/>
                            <a:ea typeface="Calibri" panose="020F0502020204030204" pitchFamily="34" charset="0"/>
                            <a:cs typeface="Times New Roman" panose="02020603050405020304" pitchFamily="18" charset="0"/>
                          </a:rPr>
                          <m:t>∗</m:t>
                        </m:r>
                        <m:r>
                          <a:rPr lang="es-AR" sz="2399" b="1" i="1">
                            <a:latin typeface="Cambria Math" panose="02040503050406030204" pitchFamily="18" charset="0"/>
                            <a:ea typeface="Calibri" panose="020F0502020204030204" pitchFamily="34" charset="0"/>
                            <a:cs typeface="Times New Roman" panose="02020603050405020304" pitchFamily="18" charset="0"/>
                          </a:rPr>
                          <m:t>𝟏</m:t>
                        </m:r>
                        <m:r>
                          <a:rPr lang="es-AR" sz="2399" b="1" i="1">
                            <a:latin typeface="Cambria Math" panose="02040503050406030204" pitchFamily="18" charset="0"/>
                            <a:ea typeface="Calibri" panose="020F0502020204030204" pitchFamily="34" charset="0"/>
                            <a:cs typeface="Times New Roman" panose="02020603050405020304" pitchFamily="18" charset="0"/>
                          </a:rPr>
                          <m:t>/</m:t>
                        </m:r>
                        <m:r>
                          <a:rPr lang="es-AR" sz="2399" b="1" i="1">
                            <a:latin typeface="Cambria Math" panose="02040503050406030204" pitchFamily="18" charset="0"/>
                            <a:ea typeface="Calibri" panose="020F0502020204030204" pitchFamily="34" charset="0"/>
                            <a:cs typeface="Times New Roman" panose="02020603050405020304" pitchFamily="18" charset="0"/>
                          </a:rPr>
                          <m:t>𝟒</m:t>
                        </m:r>
                      </m:e>
                    </m:rad>
                  </m:oMath>
                </a14:m>
                <a:r>
                  <a:rPr lang="es-AR" sz="2399" b="1" dirty="0">
                    <a:latin typeface="Calibri" panose="020F0502020204030204" pitchFamily="34" charset="0"/>
                    <a:ea typeface="Times New Roman" panose="02020603050405020304" pitchFamily="18" charset="0"/>
                    <a:cs typeface="Times New Roman" panose="02020603050405020304" pitchFamily="18" charset="0"/>
                  </a:rPr>
                  <a:t>=1,12</a:t>
                </a:r>
                <a:endParaRPr lang="es-AR" sz="2399"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399" dirty="0">
                    <a:latin typeface="Calibri" panose="020F0502020204030204" pitchFamily="34" charset="0"/>
                    <a:ea typeface="Times New Roman" panose="02020603050405020304" pitchFamily="18" charset="0"/>
                    <a:cs typeface="Times New Roman" panose="02020603050405020304" pitchFamily="18" charset="0"/>
                  </a:rPr>
                  <a:t>Z=</a:t>
                </a:r>
                <a14:m>
                  <m:oMath xmlns:m="http://schemas.openxmlformats.org/officeDocument/2006/math">
                    <m:f>
                      <m:fPr>
                        <m:ctrlPr>
                          <a:rPr lang="es-AR" sz="2399" i="1">
                            <a:latin typeface="Cambria Math" panose="02040503050406030204" pitchFamily="18" charset="0"/>
                            <a:ea typeface="Times New Roman" panose="02020603050405020304" pitchFamily="18" charset="0"/>
                            <a:cs typeface="Times New Roman" panose="02020603050405020304" pitchFamily="18" charset="0"/>
                          </a:rPr>
                        </m:ctrlPr>
                      </m:fPr>
                      <m:num>
                        <m:r>
                          <a:rPr lang="es-AR" sz="2399" i="1">
                            <a:latin typeface="Cambria Math" panose="02040503050406030204" pitchFamily="18" charset="0"/>
                            <a:ea typeface="Times New Roman" panose="02020603050405020304" pitchFamily="18" charset="0"/>
                            <a:cs typeface="Times New Roman" panose="02020603050405020304" pitchFamily="18" charset="0"/>
                          </a:rPr>
                          <m:t>8−5</m:t>
                        </m:r>
                      </m:num>
                      <m:den>
                        <m:r>
                          <a:rPr lang="es-AR" sz="2399" i="1">
                            <a:latin typeface="Cambria Math" panose="02040503050406030204" pitchFamily="18" charset="0"/>
                            <a:ea typeface="Times New Roman" panose="02020603050405020304" pitchFamily="18" charset="0"/>
                            <a:cs typeface="Times New Roman" panose="02020603050405020304" pitchFamily="18" charset="0"/>
                          </a:rPr>
                          <m:t>1,12</m:t>
                        </m:r>
                      </m:den>
                    </m:f>
                  </m:oMath>
                </a14:m>
                <a:r>
                  <a:rPr lang="es-AR" sz="2399" dirty="0">
                    <a:latin typeface="Calibri" panose="020F0502020204030204" pitchFamily="34" charset="0"/>
                    <a:ea typeface="Times New Roman" panose="02020603050405020304" pitchFamily="18" charset="0"/>
                    <a:cs typeface="Times New Roman" panose="02020603050405020304" pitchFamily="18" charset="0"/>
                  </a:rPr>
                  <a:t>=2,67   P(2,67)=0,996</a:t>
                </a:r>
                <a:endParaRPr lang="es-AR" sz="23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399" dirty="0">
                    <a:latin typeface="Calibri" panose="020F0502020204030204" pitchFamily="34" charset="0"/>
                    <a:ea typeface="Calibri" panose="020F0502020204030204" pitchFamily="34" charset="0"/>
                    <a:cs typeface="Times New Roman" panose="02020603050405020304" pitchFamily="18" charset="0"/>
                  </a:rPr>
                  <a:t>P(Z&gt;2,67)=1-0,997=0,003 </a:t>
                </a:r>
              </a:p>
              <a:p>
                <a:endParaRPr lang="es-AR" dirty="0"/>
              </a:p>
            </p:txBody>
          </p:sp>
        </mc:Choice>
        <mc:Fallback xmlns="">
          <p:sp>
            <p:nvSpPr>
              <p:cNvPr id="3" name="Marcador de contenido 2">
                <a:extLst>
                  <a:ext uri="{FF2B5EF4-FFF2-40B4-BE49-F238E27FC236}">
                    <a16:creationId xmlns:a16="http://schemas.microsoft.com/office/drawing/2014/main" id="{3BB767B3-ECBA-BA3B-9F55-4D3D5E6950A4}"/>
                  </a:ext>
                </a:extLst>
              </p:cNvPr>
              <p:cNvSpPr>
                <a:spLocks noGrp="1" noRot="1" noChangeAspect="1" noMove="1" noResize="1" noEditPoints="1" noAdjustHandles="1" noChangeArrowheads="1" noChangeShapeType="1" noTextEdit="1"/>
              </p:cNvSpPr>
              <p:nvPr>
                <p:ph idx="1"/>
              </p:nvPr>
            </p:nvSpPr>
            <p:spPr>
              <a:blipFill>
                <a:blip r:embed="rId2"/>
                <a:stretch>
                  <a:fillRect l="-1818" t="-1061"/>
                </a:stretch>
              </a:blipFill>
            </p:spPr>
            <p:txBody>
              <a:bodyPr/>
              <a:lstStyle/>
              <a:p>
                <a:r>
                  <a:rPr lang="es-AR">
                    <a:noFill/>
                  </a:rPr>
                  <a:t> </a:t>
                </a:r>
              </a:p>
            </p:txBody>
          </p:sp>
        </mc:Fallback>
      </mc:AlternateContent>
      <p:sp>
        <p:nvSpPr>
          <p:cNvPr id="4" name="CuadroTexto 3">
            <a:extLst>
              <a:ext uri="{FF2B5EF4-FFF2-40B4-BE49-F238E27FC236}">
                <a16:creationId xmlns:a16="http://schemas.microsoft.com/office/drawing/2014/main" id="{828275B0-B307-8B2D-D845-B7DCFA0C8ABB}"/>
              </a:ext>
            </a:extLst>
          </p:cNvPr>
          <p:cNvSpPr txBox="1"/>
          <p:nvPr/>
        </p:nvSpPr>
        <p:spPr>
          <a:xfrm>
            <a:off x="5901121" y="3508724"/>
            <a:ext cx="5516860" cy="2050048"/>
          </a:xfrm>
          <a:prstGeom prst="rect">
            <a:avLst/>
          </a:prstGeom>
          <a:noFill/>
        </p:spPr>
        <p:txBody>
          <a:bodyPr wrap="square" rtlCol="0">
            <a:spAutoFit/>
          </a:bodyPr>
          <a:lstStyle/>
          <a:p>
            <a:pPr>
              <a:lnSpc>
                <a:spcPct val="107000"/>
              </a:lnSpc>
              <a:spcAft>
                <a:spcPts val="800"/>
              </a:spcAft>
            </a:pPr>
            <a:r>
              <a:rPr lang="es-AR" sz="2399" dirty="0">
                <a:latin typeface="Calibri" panose="020F0502020204030204" pitchFamily="34" charset="0"/>
                <a:ea typeface="Calibri" panose="020F0502020204030204" pitchFamily="34" charset="0"/>
                <a:cs typeface="Times New Roman" panose="02020603050405020304" pitchFamily="18" charset="0"/>
              </a:rPr>
              <a:t>EL VALOR 0,996 es menor que el nivel de significancia 0,05 Z=1,65,rechazamos la H</a:t>
            </a:r>
            <a:r>
              <a:rPr lang="es-AR" sz="2399" baseline="-25000" dirty="0">
                <a:latin typeface="Calibri" panose="020F0502020204030204" pitchFamily="34" charset="0"/>
                <a:ea typeface="Calibri" panose="020F0502020204030204" pitchFamily="34" charset="0"/>
                <a:cs typeface="Times New Roman" panose="02020603050405020304" pitchFamily="18" charset="0"/>
              </a:rPr>
              <a:t>0</a:t>
            </a:r>
            <a:r>
              <a:rPr lang="es-AR" sz="2399" dirty="0">
                <a:latin typeface="Calibri" panose="020F0502020204030204" pitchFamily="34" charset="0"/>
                <a:ea typeface="Calibri" panose="020F0502020204030204" pitchFamily="34" charset="0"/>
                <a:cs typeface="Times New Roman" panose="02020603050405020304" pitchFamily="18" charset="0"/>
              </a:rPr>
              <a:t> es menor por entonces aprobamos H</a:t>
            </a:r>
            <a:r>
              <a:rPr lang="es-AR" sz="2399" baseline="-25000" dirty="0">
                <a:latin typeface="Calibri" panose="020F0502020204030204" pitchFamily="34" charset="0"/>
                <a:ea typeface="Calibri" panose="020F0502020204030204" pitchFamily="34" charset="0"/>
                <a:cs typeface="Times New Roman" panose="02020603050405020304" pitchFamily="18" charset="0"/>
              </a:rPr>
              <a:t>1 , </a:t>
            </a:r>
            <a:r>
              <a:rPr lang="es-AR" sz="2399" b="1" dirty="0">
                <a:latin typeface="Calibri" panose="020F0502020204030204" pitchFamily="34" charset="0"/>
                <a:ea typeface="Calibri" panose="020F0502020204030204" pitchFamily="34" charset="0"/>
                <a:cs typeface="Times New Roman" panose="02020603050405020304" pitchFamily="18" charset="0"/>
              </a:rPr>
              <a:t>hay mas de 8 individuos que superados los 2 años</a:t>
            </a:r>
            <a:r>
              <a:rPr lang="es-AR" sz="2399" baseline="-25000" dirty="0">
                <a:latin typeface="Calibri" panose="020F0502020204030204" pitchFamily="34" charset="0"/>
                <a:ea typeface="Calibri" panose="020F0502020204030204" pitchFamily="34" charset="0"/>
                <a:cs typeface="Times New Roman" panose="02020603050405020304" pitchFamily="18" charset="0"/>
              </a:rPr>
              <a:t> </a:t>
            </a:r>
            <a:r>
              <a:rPr lang="es-AR" sz="2399" dirty="0">
                <a:latin typeface="Calibri" panose="020F0502020204030204" pitchFamily="34" charset="0"/>
                <a:ea typeface="Calibri" panose="020F0502020204030204" pitchFamily="34" charset="0"/>
                <a:cs typeface="Times New Roman" panose="02020603050405020304" pitchFamily="18" charset="0"/>
              </a:rPr>
              <a:t>no tienen síntomas del virus </a:t>
            </a:r>
          </a:p>
        </p:txBody>
      </p:sp>
    </p:spTree>
    <p:extLst>
      <p:ext uri="{BB962C8B-B14F-4D97-AF65-F5344CB8AC3E}">
        <p14:creationId xmlns:p14="http://schemas.microsoft.com/office/powerpoint/2010/main" val="50652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BF6F50-0957-4374-30D8-9B387522229F}"/>
              </a:ext>
            </a:extLst>
          </p:cNvPr>
          <p:cNvSpPr txBox="1"/>
          <p:nvPr/>
        </p:nvSpPr>
        <p:spPr>
          <a:xfrm>
            <a:off x="907333" y="195487"/>
            <a:ext cx="10164736" cy="1753869"/>
          </a:xfrm>
          <a:prstGeom prst="rect">
            <a:avLst/>
          </a:prstGeom>
          <a:noFill/>
        </p:spPr>
        <p:txBody>
          <a:bodyPr wrap="square">
            <a:spAutoFit/>
          </a:bodyPr>
          <a:lstStyle/>
          <a:p>
            <a:r>
              <a:rPr lang="es-MX" sz="1799" b="1" dirty="0"/>
              <a:t>Análisis de errores </a:t>
            </a:r>
          </a:p>
          <a:p>
            <a:r>
              <a:rPr lang="es-MX" sz="1799" dirty="0"/>
              <a:t>La probabilidad de cometer un error tipo I, también llamada nivel de significancia, se denota con la letra griega α. En nuestro ejemplo un error tipo I ocurriría si más de 8 individuos inoculados con la nueva vacuna superan el periodo de 2 años sin contraer el virus y los investigadores concluyen que la nueva vacuna es mejor, cuando en realidad es igual a la vacuna que se utiliza en la actualidad. Por lo tanto, si X es el número de individuos que permanecen sin contraer el virus por al menos dos años</a:t>
            </a:r>
            <a:endParaRPr lang="es-AR" sz="1799" dirty="0"/>
          </a:p>
        </p:txBody>
      </p:sp>
      <p:pic>
        <p:nvPicPr>
          <p:cNvPr id="5" name="Imagen 4">
            <a:extLst>
              <a:ext uri="{FF2B5EF4-FFF2-40B4-BE49-F238E27FC236}">
                <a16:creationId xmlns:a16="http://schemas.microsoft.com/office/drawing/2014/main" id="{56EC1DAF-8A9C-F078-6EBA-C3BD8A6F5A48}"/>
              </a:ext>
            </a:extLst>
          </p:cNvPr>
          <p:cNvPicPr>
            <a:picLocks noChangeAspect="1"/>
          </p:cNvPicPr>
          <p:nvPr/>
        </p:nvPicPr>
        <p:blipFill>
          <a:blip r:embed="rId2"/>
          <a:stretch>
            <a:fillRect/>
          </a:stretch>
        </p:blipFill>
        <p:spPr>
          <a:xfrm>
            <a:off x="1690285" y="1949356"/>
            <a:ext cx="8598835" cy="1771964"/>
          </a:xfrm>
          <a:prstGeom prst="rect">
            <a:avLst/>
          </a:prstGeom>
        </p:spPr>
      </p:pic>
      <p:sp>
        <p:nvSpPr>
          <p:cNvPr id="7" name="CuadroTexto 6">
            <a:extLst>
              <a:ext uri="{FF2B5EF4-FFF2-40B4-BE49-F238E27FC236}">
                <a16:creationId xmlns:a16="http://schemas.microsoft.com/office/drawing/2014/main" id="{629F959D-A640-0DA7-78A5-2CD4A356FAEE}"/>
              </a:ext>
            </a:extLst>
          </p:cNvPr>
          <p:cNvSpPr txBox="1"/>
          <p:nvPr/>
        </p:nvSpPr>
        <p:spPr>
          <a:xfrm>
            <a:off x="1115057" y="3721321"/>
            <a:ext cx="10473000" cy="1476943"/>
          </a:xfrm>
          <a:prstGeom prst="rect">
            <a:avLst/>
          </a:prstGeom>
          <a:noFill/>
        </p:spPr>
        <p:txBody>
          <a:bodyPr wrap="square">
            <a:spAutoFit/>
          </a:bodyPr>
          <a:lstStyle/>
          <a:p>
            <a:r>
              <a:rPr lang="es-MX" sz="1799" dirty="0"/>
              <a:t>Decimos que la hipótesis nula, p = 1/4, se prueba al nivel de significancia α = 0.0409. En ocasiones el nivel de significancia se conoce como tamaño de la prueba. Una región crítica de tamaño 0.0409 es muy pequeña y, por lo tanto, es poco probable que se cometa un error de tipo I. En consecuencia, sería poco probable que más de 8 individuos permanecieran inmunes a un virus durante 2 años utilizando una vacuna nueva que en esencia es equivalente a la que actualmente está en el mercado</a:t>
            </a:r>
            <a:endParaRPr lang="es-AR" sz="1799" dirty="0"/>
          </a:p>
        </p:txBody>
      </p:sp>
    </p:spTree>
    <p:extLst>
      <p:ext uri="{BB962C8B-B14F-4D97-AF65-F5344CB8AC3E}">
        <p14:creationId xmlns:p14="http://schemas.microsoft.com/office/powerpoint/2010/main" val="101767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E6CE0F0-A390-AFFE-9D80-5245A8252D87}"/>
              </a:ext>
            </a:extLst>
          </p:cNvPr>
          <p:cNvSpPr txBox="1"/>
          <p:nvPr/>
        </p:nvSpPr>
        <p:spPr>
          <a:xfrm>
            <a:off x="589771" y="893"/>
            <a:ext cx="11012461" cy="1199504"/>
          </a:xfrm>
          <a:prstGeom prst="rect">
            <a:avLst/>
          </a:prstGeom>
          <a:noFill/>
        </p:spPr>
        <p:txBody>
          <a:bodyPr wrap="square">
            <a:spAutoFit/>
          </a:bodyPr>
          <a:lstStyle/>
          <a:p>
            <a:r>
              <a:rPr lang="es-MX" sz="1799" dirty="0"/>
              <a:t>La probabilidad de cometer un error tipo II, que se denota con β, es imposible de calcular a menos que tengamos una hipótesis alternativa específica. Si probamos la hipótesis nula p = 1/4 contra la hipótesis alternativa p = 1/2, entonces podremos calcular la probabilidad de no rechazar H</a:t>
            </a:r>
            <a:r>
              <a:rPr lang="es-MX" sz="1799" baseline="-25000" dirty="0"/>
              <a:t>0</a:t>
            </a:r>
            <a:r>
              <a:rPr lang="es-MX" sz="1799" dirty="0"/>
              <a:t> cuando es falsa. Simplemente calculamos la probabilidad de obtener 8 o menos en el grupo que supera el periodo de 2 años cuando p = 1/2.</a:t>
            </a:r>
            <a:endParaRPr lang="es-AR" sz="1799" dirty="0"/>
          </a:p>
        </p:txBody>
      </p:sp>
      <p:pic>
        <p:nvPicPr>
          <p:cNvPr id="5" name="Imagen 4">
            <a:extLst>
              <a:ext uri="{FF2B5EF4-FFF2-40B4-BE49-F238E27FC236}">
                <a16:creationId xmlns:a16="http://schemas.microsoft.com/office/drawing/2014/main" id="{F6F48EE0-AEF0-0C59-18A2-94F4803E50F2}"/>
              </a:ext>
            </a:extLst>
          </p:cNvPr>
          <p:cNvPicPr>
            <a:picLocks noChangeAspect="1"/>
          </p:cNvPicPr>
          <p:nvPr/>
        </p:nvPicPr>
        <p:blipFill>
          <a:blip r:embed="rId2"/>
          <a:stretch>
            <a:fillRect/>
          </a:stretch>
        </p:blipFill>
        <p:spPr>
          <a:xfrm>
            <a:off x="2135560" y="1556891"/>
            <a:ext cx="6815659" cy="1003628"/>
          </a:xfrm>
          <a:prstGeom prst="rect">
            <a:avLst/>
          </a:prstGeom>
        </p:spPr>
      </p:pic>
      <p:sp>
        <p:nvSpPr>
          <p:cNvPr id="7" name="CuadroTexto 6">
            <a:extLst>
              <a:ext uri="{FF2B5EF4-FFF2-40B4-BE49-F238E27FC236}">
                <a16:creationId xmlns:a16="http://schemas.microsoft.com/office/drawing/2014/main" id="{CEC7AA02-648C-F9A2-D156-E9D644866D58}"/>
              </a:ext>
            </a:extLst>
          </p:cNvPr>
          <p:cNvSpPr txBox="1"/>
          <p:nvPr/>
        </p:nvSpPr>
        <p:spPr>
          <a:xfrm>
            <a:off x="446268" y="2970286"/>
            <a:ext cx="11299465" cy="2029899"/>
          </a:xfrm>
          <a:prstGeom prst="rect">
            <a:avLst/>
          </a:prstGeom>
          <a:noFill/>
        </p:spPr>
        <p:txBody>
          <a:bodyPr wrap="square">
            <a:spAutoFit/>
          </a:bodyPr>
          <a:lstStyle/>
          <a:p>
            <a:r>
              <a:rPr lang="es-MX" sz="1799" b="1" dirty="0"/>
              <a:t>Se trata de una probabilidad elevada que indica un procedimiento de prueba en el cual es muy probable que se rechace la nueva vacuna cuando, de hecho, es mejor a la que está  actualmente en uso</a:t>
            </a:r>
            <a:r>
              <a:rPr lang="es-MX" sz="1799" dirty="0"/>
              <a:t>. De manera ideal, es preferible utilizar un procedimiento de prueba  con el cual haya pocas probabilidades de cometer el error tipo I y el error tipo II.</a:t>
            </a:r>
          </a:p>
          <a:p>
            <a:r>
              <a:rPr lang="es-MX" sz="1799" dirty="0"/>
              <a:t>Es posible que el director del programa de prueba esté dispuesto a cometer un error tipo II si la vacuna más costosa no es significativamente mejor.</a:t>
            </a:r>
          </a:p>
          <a:p>
            <a:r>
              <a:rPr lang="es-MX" sz="1799" dirty="0"/>
              <a:t>Si se desea evitar un error tipo II es cuando el verdadero valor de p es de al menos 0.7. Si p = 0.7, este procedimiento de prueba da</a:t>
            </a:r>
            <a:endParaRPr lang="es-AR" sz="1799" dirty="0"/>
          </a:p>
        </p:txBody>
      </p:sp>
      <p:pic>
        <p:nvPicPr>
          <p:cNvPr id="9" name="Imagen 8">
            <a:extLst>
              <a:ext uri="{FF2B5EF4-FFF2-40B4-BE49-F238E27FC236}">
                <a16:creationId xmlns:a16="http://schemas.microsoft.com/office/drawing/2014/main" id="{F2DB5678-15CC-9F1D-2B2A-4469533C14EF}"/>
              </a:ext>
            </a:extLst>
          </p:cNvPr>
          <p:cNvPicPr>
            <a:picLocks noChangeAspect="1"/>
          </p:cNvPicPr>
          <p:nvPr/>
        </p:nvPicPr>
        <p:blipFill>
          <a:blip r:embed="rId3"/>
          <a:stretch>
            <a:fillRect/>
          </a:stretch>
        </p:blipFill>
        <p:spPr>
          <a:xfrm>
            <a:off x="458667" y="5278008"/>
            <a:ext cx="5637332" cy="996114"/>
          </a:xfrm>
          <a:prstGeom prst="rect">
            <a:avLst/>
          </a:prstGeom>
        </p:spPr>
      </p:pic>
      <p:sp>
        <p:nvSpPr>
          <p:cNvPr id="10" name="CuadroTexto 9">
            <a:extLst>
              <a:ext uri="{FF2B5EF4-FFF2-40B4-BE49-F238E27FC236}">
                <a16:creationId xmlns:a16="http://schemas.microsoft.com/office/drawing/2014/main" id="{4E183D03-824E-D8AF-FED9-EF4A4E4284AF}"/>
              </a:ext>
            </a:extLst>
          </p:cNvPr>
          <p:cNvSpPr txBox="1"/>
          <p:nvPr/>
        </p:nvSpPr>
        <p:spPr>
          <a:xfrm>
            <a:off x="6108400" y="4922486"/>
            <a:ext cx="5984572" cy="1200016"/>
          </a:xfrm>
          <a:prstGeom prst="rect">
            <a:avLst/>
          </a:prstGeom>
          <a:noFill/>
        </p:spPr>
        <p:txBody>
          <a:bodyPr wrap="square" rtlCol="0">
            <a:spAutoFit/>
          </a:bodyPr>
          <a:lstStyle/>
          <a:p>
            <a:r>
              <a:rPr lang="es-MX" sz="1799" dirty="0"/>
              <a:t>Con una probabilidad tan pequeña de cometer un error tipo II es muy improbable que se rechace la nueva vacuna cuando tiene una efectividad de 70% después de un periodo de 2 años. </a:t>
            </a:r>
            <a:endParaRPr lang="es-AR" sz="1799" dirty="0"/>
          </a:p>
        </p:txBody>
      </p:sp>
    </p:spTree>
    <p:extLst>
      <p:ext uri="{BB962C8B-B14F-4D97-AF65-F5344CB8AC3E}">
        <p14:creationId xmlns:p14="http://schemas.microsoft.com/office/powerpoint/2010/main" val="331892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DD8753C-BB15-D136-4772-1478B7321287}"/>
                  </a:ext>
                </a:extLst>
              </p:cNvPr>
              <p:cNvSpPr txBox="1"/>
              <p:nvPr/>
            </p:nvSpPr>
            <p:spPr>
              <a:xfrm>
                <a:off x="7464152" y="2060848"/>
                <a:ext cx="3888432" cy="2735429"/>
              </a:xfrm>
              <a:prstGeom prst="rect">
                <a:avLst/>
              </a:prstGeom>
              <a:noFill/>
            </p:spPr>
            <p:txBody>
              <a:bodyPr wrap="square" rtlCol="0">
                <a:spAutoFit/>
              </a:bodyPr>
              <a:lstStyle/>
              <a:p>
                <a:r>
                  <a:rPr lang="es-AR" dirty="0"/>
                  <a:t>H</a:t>
                </a:r>
                <a:r>
                  <a:rPr lang="es-AR" baseline="-25000" dirty="0"/>
                  <a:t>0</a:t>
                </a:r>
                <a:r>
                  <a:rPr lang="es-AR" dirty="0"/>
                  <a:t>=0.70            H</a:t>
                </a:r>
                <a:r>
                  <a:rPr lang="es-AR" baseline="-25000" dirty="0"/>
                  <a:t>1</a:t>
                </a:r>
                <a:r>
                  <a:rPr lang="es-AR" dirty="0"/>
                  <a:t>≠0.70</a:t>
                </a:r>
              </a:p>
              <a:p>
                <a:endParaRPr lang="es-AR" dirty="0"/>
              </a:p>
              <a:p>
                <a:r>
                  <a:rPr lang="es-AR" dirty="0"/>
                  <a:t>Z= </a:t>
                </a:r>
                <a14:m>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70−68</m:t>
                        </m:r>
                      </m:num>
                      <m:den>
                        <m:r>
                          <a:rPr lang="es-AR" b="0" i="1" smtClean="0">
                            <a:latin typeface="Cambria Math" panose="02040503050406030204" pitchFamily="18" charset="0"/>
                          </a:rPr>
                          <m:t>10/</m:t>
                        </m:r>
                        <m:rad>
                          <m:radPr>
                            <m:degHide m:val="on"/>
                            <m:ctrlPr>
                              <a:rPr lang="es-AR" b="0" i="1" smtClean="0">
                                <a:latin typeface="Cambria Math" panose="02040503050406030204" pitchFamily="18" charset="0"/>
                              </a:rPr>
                            </m:ctrlPr>
                          </m:radPr>
                          <m:deg/>
                          <m:e>
                            <m:r>
                              <a:rPr lang="es-AR" b="0" i="1" smtClean="0">
                                <a:latin typeface="Cambria Math" panose="02040503050406030204" pitchFamily="18" charset="0"/>
                              </a:rPr>
                              <m:t>500</m:t>
                            </m:r>
                          </m:e>
                        </m:rad>
                      </m:den>
                    </m:f>
                    <m:r>
                      <a:rPr lang="es-AR" i="1" smtClean="0">
                        <a:latin typeface="Cambria Math" panose="02040503050406030204" pitchFamily="18" charset="0"/>
                      </a:rPr>
                      <m:t>≈</m:t>
                    </m:r>
                    <m:r>
                      <a:rPr lang="es-AR" b="0" i="1" smtClean="0">
                        <a:latin typeface="Cambria Math" panose="02040503050406030204" pitchFamily="18" charset="0"/>
                      </a:rPr>
                      <m:t>4,44</m:t>
                    </m:r>
                  </m:oMath>
                </a14:m>
                <a:endParaRPr lang="es-AR" dirty="0"/>
              </a:p>
              <a:p>
                <a:endParaRPr lang="es-AR" dirty="0"/>
              </a:p>
              <a:p>
                <a:r>
                  <a:rPr lang="es-AR" dirty="0"/>
                  <a:t>Entonces rechazamos H0 , el promedio de televisores subscriptos a </a:t>
                </a:r>
                <a:r>
                  <a:rPr lang="es-AR" dirty="0" err="1"/>
                  <a:t>HBO</a:t>
                </a:r>
                <a:r>
                  <a:rPr lang="es-AR" dirty="0"/>
                  <a:t> es diferente del 70% </a:t>
                </a:r>
              </a:p>
              <a:p>
                <a:endParaRPr lang="es-AR" dirty="0"/>
              </a:p>
              <a:p>
                <a:endParaRPr lang="es-AR" dirty="0"/>
              </a:p>
            </p:txBody>
          </p:sp>
        </mc:Choice>
        <mc:Fallback xmlns="">
          <p:sp>
            <p:nvSpPr>
              <p:cNvPr id="7" name="CuadroTexto 6">
                <a:extLst>
                  <a:ext uri="{FF2B5EF4-FFF2-40B4-BE49-F238E27FC236}">
                    <a16:creationId xmlns:a16="http://schemas.microsoft.com/office/drawing/2014/main" id="{7DD8753C-BB15-D136-4772-1478B7321287}"/>
                  </a:ext>
                </a:extLst>
              </p:cNvPr>
              <p:cNvSpPr txBox="1">
                <a:spLocks noRot="1" noChangeAspect="1" noMove="1" noResize="1" noEditPoints="1" noAdjustHandles="1" noChangeArrowheads="1" noChangeShapeType="1" noTextEdit="1"/>
              </p:cNvSpPr>
              <p:nvPr/>
            </p:nvSpPr>
            <p:spPr>
              <a:xfrm>
                <a:off x="7464152" y="2060848"/>
                <a:ext cx="3888432" cy="2735429"/>
              </a:xfrm>
              <a:prstGeom prst="rect">
                <a:avLst/>
              </a:prstGeom>
              <a:blipFill>
                <a:blip r:embed="rId2"/>
                <a:stretch>
                  <a:fillRect l="-1254" t="-1114" r="-157"/>
                </a:stretch>
              </a:blipFill>
            </p:spPr>
            <p:txBody>
              <a:bodyPr/>
              <a:lstStyle/>
              <a:p>
                <a:r>
                  <a:rPr lang="es-AR">
                    <a:noFill/>
                  </a:rPr>
                  <a:t> </a:t>
                </a:r>
              </a:p>
            </p:txBody>
          </p:sp>
        </mc:Fallback>
      </mc:AlternateContent>
      <p:pic>
        <p:nvPicPr>
          <p:cNvPr id="15" name="Imagen 14">
            <a:extLst>
              <a:ext uri="{FF2B5EF4-FFF2-40B4-BE49-F238E27FC236}">
                <a16:creationId xmlns:a16="http://schemas.microsoft.com/office/drawing/2014/main" id="{E79B0F3E-4A51-B2D6-88B1-34C9911514C0}"/>
              </a:ext>
            </a:extLst>
          </p:cNvPr>
          <p:cNvPicPr>
            <a:picLocks noChangeAspect="1"/>
          </p:cNvPicPr>
          <p:nvPr/>
        </p:nvPicPr>
        <p:blipFill>
          <a:blip r:embed="rId3"/>
          <a:stretch>
            <a:fillRect/>
          </a:stretch>
        </p:blipFill>
        <p:spPr>
          <a:xfrm>
            <a:off x="407368" y="1700808"/>
            <a:ext cx="6810375" cy="3371850"/>
          </a:xfrm>
          <a:prstGeom prst="rect">
            <a:avLst/>
          </a:prstGeom>
        </p:spPr>
      </p:pic>
    </p:spTree>
    <p:extLst>
      <p:ext uri="{BB962C8B-B14F-4D97-AF65-F5344CB8AC3E}">
        <p14:creationId xmlns:p14="http://schemas.microsoft.com/office/powerpoint/2010/main" val="272583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026735-5442-CCC8-A887-E238B85D5B28}"/>
              </a:ext>
            </a:extLst>
          </p:cNvPr>
          <p:cNvSpPr txBox="1"/>
          <p:nvPr/>
        </p:nvSpPr>
        <p:spPr>
          <a:xfrm>
            <a:off x="467526" y="894"/>
            <a:ext cx="11256948" cy="1753869"/>
          </a:xfrm>
          <a:prstGeom prst="rect">
            <a:avLst/>
          </a:prstGeom>
          <a:noFill/>
        </p:spPr>
        <p:txBody>
          <a:bodyPr wrap="square">
            <a:spAutoFit/>
          </a:bodyPr>
          <a:lstStyle/>
          <a:p>
            <a:r>
              <a:rPr lang="es-MX" sz="1799" dirty="0"/>
              <a:t>Supongamos que el director del programa de prueba no está dispuesto a come ter un error  tipo II cuando la hipótesis alternativa p = 1/2 es verdadera, aun cuando se encuentre que  la probabilidad de tal error es β = 0.2517. Siempre es posible reducir β aumentando el  tamaño de la región crítica. Por ejemplo, considere lo que les sucede a los valores de  α y β cuando cambiamos nuestro valor crítico a 7, de manera que todos los valores </a:t>
            </a:r>
          </a:p>
          <a:p>
            <a:r>
              <a:rPr lang="es-MX" sz="1799" dirty="0"/>
              <a:t>mayores que 7 caigan en la región crítica y aquellos menores o iguales que 7 caigan en </a:t>
            </a:r>
          </a:p>
          <a:p>
            <a:r>
              <a:rPr lang="es-MX" sz="1799" dirty="0"/>
              <a:t>la región de no rechazo. Así, al probar p = 1/4 contra la hipótesis alternativa p = 1/2,  encontramos que</a:t>
            </a:r>
            <a:endParaRPr lang="es-AR" sz="1799" dirty="0"/>
          </a:p>
        </p:txBody>
      </p:sp>
      <p:pic>
        <p:nvPicPr>
          <p:cNvPr id="5" name="Imagen 4">
            <a:extLst>
              <a:ext uri="{FF2B5EF4-FFF2-40B4-BE49-F238E27FC236}">
                <a16:creationId xmlns:a16="http://schemas.microsoft.com/office/drawing/2014/main" id="{39AA83F1-E733-FA44-20D4-6DA9400E66F6}"/>
              </a:ext>
            </a:extLst>
          </p:cNvPr>
          <p:cNvPicPr>
            <a:picLocks noChangeAspect="1"/>
          </p:cNvPicPr>
          <p:nvPr/>
        </p:nvPicPr>
        <p:blipFill>
          <a:blip r:embed="rId2"/>
          <a:stretch>
            <a:fillRect/>
          </a:stretch>
        </p:blipFill>
        <p:spPr>
          <a:xfrm>
            <a:off x="1713652" y="1967404"/>
            <a:ext cx="6538536" cy="1461596"/>
          </a:xfrm>
          <a:prstGeom prst="rect">
            <a:avLst/>
          </a:prstGeom>
        </p:spPr>
      </p:pic>
      <p:sp>
        <p:nvSpPr>
          <p:cNvPr id="7" name="CuadroTexto 6">
            <a:extLst>
              <a:ext uri="{FF2B5EF4-FFF2-40B4-BE49-F238E27FC236}">
                <a16:creationId xmlns:a16="http://schemas.microsoft.com/office/drawing/2014/main" id="{80BE14FB-BFE5-B65D-6F97-017AAACA463B}"/>
              </a:ext>
            </a:extLst>
          </p:cNvPr>
          <p:cNvSpPr txBox="1"/>
          <p:nvPr/>
        </p:nvSpPr>
        <p:spPr>
          <a:xfrm>
            <a:off x="467526" y="3429001"/>
            <a:ext cx="11256948" cy="2861577"/>
          </a:xfrm>
          <a:prstGeom prst="rect">
            <a:avLst/>
          </a:prstGeom>
          <a:noFill/>
        </p:spPr>
        <p:txBody>
          <a:bodyPr wrap="square">
            <a:spAutoFit/>
          </a:bodyPr>
          <a:lstStyle/>
          <a:p>
            <a:r>
              <a:rPr lang="es-MX" sz="1799" dirty="0"/>
              <a:t>Al adoptar un nuevo procedimiento de toma de decisiones, reducimos la probabilidad de cometer un error tipo II a costa de aumentar la probabilidad de cometer un error tipo I. Para un tamaño muestral fijo, una disminución en la probabilidad de un error por lo general tendrá como resultado un incremento en la probabilidad del otro error. </a:t>
            </a:r>
          </a:p>
          <a:p>
            <a:r>
              <a:rPr lang="es-MX" sz="1799" dirty="0"/>
              <a:t>Por fortuna, la probabilidad de cometer ambos tipos de errores se puede reducir aumentando el tamaño de la muestra. </a:t>
            </a:r>
          </a:p>
          <a:p>
            <a:endParaRPr lang="es-MX" sz="1799" dirty="0"/>
          </a:p>
          <a:p>
            <a:r>
              <a:rPr lang="es-MX" sz="1799" dirty="0"/>
              <a:t>Considere el mismo problema usando una muestra aleatoria de 100 individuos. Si más de 36 miembros del grupo superan el periodo de 2 años, rechazamos la hipótesis nula de p = 1/4 y aceptamos la hipótesis alternativa de p &gt; 1/4. El valor crítico ahora es 36. Todos los valores posibles mayores de 36 constituyen la región crítica y todos los valores posibles menores o iguales que 36 caen en la región de aceptación.</a:t>
            </a:r>
            <a:endParaRPr lang="es-AR" sz="1799" dirty="0"/>
          </a:p>
        </p:txBody>
      </p:sp>
    </p:spTree>
    <p:extLst>
      <p:ext uri="{BB962C8B-B14F-4D97-AF65-F5344CB8AC3E}">
        <p14:creationId xmlns:p14="http://schemas.microsoft.com/office/powerpoint/2010/main" val="2891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4972563-63E7-7F1A-5FE8-AFA246A7CF76}"/>
              </a:ext>
            </a:extLst>
          </p:cNvPr>
          <p:cNvSpPr txBox="1"/>
          <p:nvPr/>
        </p:nvSpPr>
        <p:spPr>
          <a:xfrm>
            <a:off x="1742215" y="727400"/>
            <a:ext cx="8921051" cy="5261608"/>
          </a:xfrm>
          <a:prstGeom prst="rect">
            <a:avLst/>
          </a:prstGeom>
          <a:noFill/>
        </p:spPr>
        <p:txBody>
          <a:bodyPr wrap="square">
            <a:spAutoFit/>
          </a:bodyPr>
          <a:lstStyle/>
          <a:p>
            <a:r>
              <a:rPr lang="es-MX" sz="2399" dirty="0">
                <a:latin typeface="Arial" panose="020B0604020202020204" pitchFamily="34" charset="0"/>
                <a:cs typeface="Arial" panose="020B0604020202020204" pitchFamily="34" charset="0"/>
              </a:rPr>
              <a:t>Se sabe que, después de un periodo de dos años, cierto tipo de vacuna contra un virus que produce resfriado ya sólo es 25% eficaz. </a:t>
            </a:r>
          </a:p>
          <a:p>
            <a:endParaRPr lang="es-MX" sz="2399" dirty="0">
              <a:latin typeface="Arial" panose="020B0604020202020204" pitchFamily="34" charset="0"/>
              <a:cs typeface="Arial" panose="020B0604020202020204" pitchFamily="34" charset="0"/>
            </a:endParaRPr>
          </a:p>
          <a:p>
            <a:endParaRPr lang="es-MX" sz="2399" dirty="0">
              <a:latin typeface="Arial" panose="020B0604020202020204" pitchFamily="34" charset="0"/>
              <a:cs typeface="Arial" panose="020B0604020202020204" pitchFamily="34" charset="0"/>
            </a:endParaRPr>
          </a:p>
          <a:p>
            <a:r>
              <a:rPr lang="es-MX" sz="2399" dirty="0">
                <a:latin typeface="Arial" panose="020B0604020202020204" pitchFamily="34" charset="0"/>
                <a:cs typeface="Arial" panose="020B0604020202020204" pitchFamily="34" charset="0"/>
              </a:rPr>
              <a:t>Suponga que se eligen 100 personas al azar y se les aplica una vacuna nueva, un poco más  costosa, para determinar si protege contra el mismo virus durante un periodo más largo. </a:t>
            </a:r>
          </a:p>
          <a:p>
            <a:r>
              <a:rPr lang="es-MX" sz="2399" dirty="0">
                <a:latin typeface="Arial" panose="020B0604020202020204" pitchFamily="34" charset="0"/>
                <a:cs typeface="Arial" panose="020B0604020202020204" pitchFamily="34" charset="0"/>
              </a:rPr>
              <a:t>Si más de 36 miembros del grupo superan el periodo de 2 años, rechazamos la hipótesis nula de p = 1/4 y aceptamos la hipótesis alternativa de p &gt; 1/4. El valor crítico ahora es 36. Todos los valores posibles mayores de 36 constituyen la región crítica y todos los valores posibles menores o iguales que 36 caen en la región de aceptación.</a:t>
            </a:r>
          </a:p>
        </p:txBody>
      </p:sp>
    </p:spTree>
    <p:extLst>
      <p:ext uri="{BB962C8B-B14F-4D97-AF65-F5344CB8AC3E}">
        <p14:creationId xmlns:p14="http://schemas.microsoft.com/office/powerpoint/2010/main" val="191224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F196BE-4753-0FF5-B2DB-5DB57E4FAD81}"/>
              </a:ext>
            </a:extLst>
          </p:cNvPr>
          <p:cNvSpPr txBox="1"/>
          <p:nvPr/>
        </p:nvSpPr>
        <p:spPr>
          <a:xfrm>
            <a:off x="1425980" y="457974"/>
            <a:ext cx="9056580" cy="369236"/>
          </a:xfrm>
          <a:prstGeom prst="rect">
            <a:avLst/>
          </a:prstGeom>
          <a:noFill/>
        </p:spPr>
        <p:txBody>
          <a:bodyPr wrap="square" rtlCol="0">
            <a:spAutoFit/>
          </a:bodyPr>
          <a:lstStyle/>
          <a:p>
            <a:r>
              <a:rPr lang="es-AR" sz="1799" dirty="0"/>
              <a:t>Nos aproximamos a la curva normal </a:t>
            </a:r>
          </a:p>
        </p:txBody>
      </p:sp>
      <p:pic>
        <p:nvPicPr>
          <p:cNvPr id="4" name="Imagen 3">
            <a:extLst>
              <a:ext uri="{FF2B5EF4-FFF2-40B4-BE49-F238E27FC236}">
                <a16:creationId xmlns:a16="http://schemas.microsoft.com/office/drawing/2014/main" id="{EAB3B3BD-292C-0E80-23E5-73E997F1E4BB}"/>
              </a:ext>
            </a:extLst>
          </p:cNvPr>
          <p:cNvPicPr>
            <a:picLocks noChangeAspect="1"/>
          </p:cNvPicPr>
          <p:nvPr/>
        </p:nvPicPr>
        <p:blipFill>
          <a:blip r:embed="rId2"/>
          <a:stretch>
            <a:fillRect/>
          </a:stretch>
        </p:blipFill>
        <p:spPr>
          <a:xfrm>
            <a:off x="1184152" y="915278"/>
            <a:ext cx="9056580" cy="553767"/>
          </a:xfrm>
          <a:prstGeom prst="rect">
            <a:avLst/>
          </a:prstGeom>
        </p:spPr>
      </p:pic>
      <p:pic>
        <p:nvPicPr>
          <p:cNvPr id="10" name="Imagen 9">
            <a:extLst>
              <a:ext uri="{FF2B5EF4-FFF2-40B4-BE49-F238E27FC236}">
                <a16:creationId xmlns:a16="http://schemas.microsoft.com/office/drawing/2014/main" id="{1FC07A4C-1523-B71A-F911-F6D27B4021C2}"/>
              </a:ext>
            </a:extLst>
          </p:cNvPr>
          <p:cNvPicPr>
            <a:picLocks noChangeAspect="1"/>
          </p:cNvPicPr>
          <p:nvPr/>
        </p:nvPicPr>
        <p:blipFill>
          <a:blip r:embed="rId3"/>
          <a:stretch>
            <a:fillRect/>
          </a:stretch>
        </p:blipFill>
        <p:spPr>
          <a:xfrm>
            <a:off x="1184152" y="1567853"/>
            <a:ext cx="2977394" cy="553767"/>
          </a:xfrm>
          <a:prstGeom prst="rect">
            <a:avLst/>
          </a:prstGeom>
        </p:spPr>
      </p:pic>
      <p:pic>
        <p:nvPicPr>
          <p:cNvPr id="14" name="Imagen 13">
            <a:extLst>
              <a:ext uri="{FF2B5EF4-FFF2-40B4-BE49-F238E27FC236}">
                <a16:creationId xmlns:a16="http://schemas.microsoft.com/office/drawing/2014/main" id="{90D4B4A2-C26B-6683-36C2-C60B1C13E78D}"/>
              </a:ext>
            </a:extLst>
          </p:cNvPr>
          <p:cNvPicPr>
            <a:picLocks noChangeAspect="1"/>
          </p:cNvPicPr>
          <p:nvPr/>
        </p:nvPicPr>
        <p:blipFill>
          <a:blip r:embed="rId4"/>
          <a:stretch>
            <a:fillRect/>
          </a:stretch>
        </p:blipFill>
        <p:spPr>
          <a:xfrm>
            <a:off x="1946839" y="2334215"/>
            <a:ext cx="8014861" cy="4149305"/>
          </a:xfrm>
          <a:prstGeom prst="rect">
            <a:avLst/>
          </a:prstGeom>
        </p:spPr>
      </p:pic>
    </p:spTree>
    <p:extLst>
      <p:ext uri="{BB962C8B-B14F-4D97-AF65-F5344CB8AC3E}">
        <p14:creationId xmlns:p14="http://schemas.microsoft.com/office/powerpoint/2010/main" val="132091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77BE8B-D49B-F776-4769-A63D894C2C07}"/>
              </a:ext>
            </a:extLst>
          </p:cNvPr>
          <p:cNvPicPr>
            <a:picLocks noChangeAspect="1"/>
          </p:cNvPicPr>
          <p:nvPr/>
        </p:nvPicPr>
        <p:blipFill>
          <a:blip r:embed="rId2"/>
          <a:stretch>
            <a:fillRect/>
          </a:stretch>
        </p:blipFill>
        <p:spPr>
          <a:xfrm>
            <a:off x="155719" y="111620"/>
            <a:ext cx="11987724" cy="6149547"/>
          </a:xfrm>
          <a:prstGeom prst="rect">
            <a:avLst/>
          </a:prstGeom>
        </p:spPr>
      </p:pic>
    </p:spTree>
    <p:extLst>
      <p:ext uri="{BB962C8B-B14F-4D97-AF65-F5344CB8AC3E}">
        <p14:creationId xmlns:p14="http://schemas.microsoft.com/office/powerpoint/2010/main" val="30688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20788E-67BB-AB98-9A04-A7A5FB28CE21}"/>
              </a:ext>
            </a:extLst>
          </p:cNvPr>
          <p:cNvSpPr txBox="1"/>
          <p:nvPr/>
        </p:nvSpPr>
        <p:spPr>
          <a:xfrm>
            <a:off x="839416" y="0"/>
            <a:ext cx="11221514" cy="5630387"/>
          </a:xfrm>
          <a:prstGeom prst="rect">
            <a:avLst/>
          </a:prstGeom>
          <a:noFill/>
        </p:spPr>
        <p:txBody>
          <a:bodyPr wrap="square">
            <a:spAutoFit/>
          </a:bodyPr>
          <a:lstStyle/>
          <a:p>
            <a:r>
              <a:rPr lang="es-MX" sz="2399" dirty="0">
                <a:latin typeface="Arial" panose="020B0604020202020204" pitchFamily="34" charset="0"/>
                <a:cs typeface="Arial" panose="020B0604020202020204" pitchFamily="34" charset="0"/>
              </a:rPr>
              <a:t>Evidentemente, los errores tipo I y tipo II rara vez ocurren si el experimento consta de 100 individuos.</a:t>
            </a:r>
          </a:p>
          <a:p>
            <a:r>
              <a:rPr lang="es-MX" sz="2399" dirty="0">
                <a:latin typeface="Arial" panose="020B0604020202020204" pitchFamily="34" charset="0"/>
                <a:cs typeface="Arial" panose="020B0604020202020204" pitchFamily="34" charset="0"/>
              </a:rPr>
              <a:t>El ejemplo anterior destaca la estrategia del científico en la prueba de hipótesis. </a:t>
            </a:r>
          </a:p>
          <a:p>
            <a:endParaRPr lang="es-MX" sz="2399" dirty="0">
              <a:latin typeface="Arial" panose="020B0604020202020204" pitchFamily="34" charset="0"/>
              <a:cs typeface="Arial" panose="020B0604020202020204" pitchFamily="34" charset="0"/>
            </a:endParaRPr>
          </a:p>
          <a:p>
            <a:endParaRPr lang="es-MX" sz="2399" dirty="0">
              <a:latin typeface="Arial" panose="020B0604020202020204" pitchFamily="34" charset="0"/>
              <a:cs typeface="Arial" panose="020B0604020202020204" pitchFamily="34" charset="0"/>
            </a:endParaRPr>
          </a:p>
          <a:p>
            <a:r>
              <a:rPr lang="es-MX" sz="2399" dirty="0">
                <a:latin typeface="Arial" panose="020B0604020202020204" pitchFamily="34" charset="0"/>
                <a:cs typeface="Arial" panose="020B0604020202020204" pitchFamily="34" charset="0"/>
              </a:rPr>
              <a:t>Después de que se plantean las hipótesis nula y alternativa es importante considerar la sensibilidad del procedimiento de prueba. </a:t>
            </a:r>
          </a:p>
          <a:p>
            <a:endParaRPr lang="es-MX" sz="2399" dirty="0">
              <a:latin typeface="Arial" panose="020B0604020202020204" pitchFamily="34" charset="0"/>
              <a:cs typeface="Arial" panose="020B0604020202020204" pitchFamily="34" charset="0"/>
            </a:endParaRPr>
          </a:p>
          <a:p>
            <a:r>
              <a:rPr lang="es-MX" sz="2399" dirty="0">
                <a:latin typeface="Arial" panose="020B0604020202020204" pitchFamily="34" charset="0"/>
                <a:cs typeface="Arial" panose="020B0604020202020204" pitchFamily="34" charset="0"/>
              </a:rPr>
              <a:t>Con esto queremos decir que debería determinarse un valor razonable a una α fija para la probabilidad de aceptar de manera errónea  H</a:t>
            </a:r>
            <a:r>
              <a:rPr lang="es-MX" sz="2399" baseline="-25000" dirty="0">
                <a:latin typeface="Arial" panose="020B0604020202020204" pitchFamily="34" charset="0"/>
                <a:cs typeface="Arial" panose="020B0604020202020204" pitchFamily="34" charset="0"/>
              </a:rPr>
              <a:t>0</a:t>
            </a:r>
            <a:r>
              <a:rPr lang="es-MX" sz="2399" dirty="0">
                <a:latin typeface="Arial" panose="020B0604020202020204" pitchFamily="34" charset="0"/>
                <a:cs typeface="Arial" panose="020B0604020202020204" pitchFamily="34" charset="0"/>
              </a:rPr>
              <a:t> , es decir, el valor de β, cuando la verdadera situación representa alguna desviación  importante de H</a:t>
            </a:r>
            <a:r>
              <a:rPr lang="es-MX" sz="2399" baseline="-25000" dirty="0">
                <a:latin typeface="Arial" panose="020B0604020202020204" pitchFamily="34" charset="0"/>
                <a:cs typeface="Arial" panose="020B0604020202020204" pitchFamily="34" charset="0"/>
              </a:rPr>
              <a:t>0</a:t>
            </a:r>
            <a:endParaRPr lang="es-MX" sz="2399" dirty="0">
              <a:latin typeface="Arial" panose="020B0604020202020204" pitchFamily="34" charset="0"/>
              <a:cs typeface="Arial" panose="020B0604020202020204" pitchFamily="34" charset="0"/>
            </a:endParaRPr>
          </a:p>
          <a:p>
            <a:endParaRPr lang="es-MX" sz="2399" dirty="0">
              <a:latin typeface="Arial" panose="020B0604020202020204" pitchFamily="34" charset="0"/>
              <a:cs typeface="Arial" panose="020B0604020202020204" pitchFamily="34" charset="0"/>
            </a:endParaRPr>
          </a:p>
          <a:p>
            <a:r>
              <a:rPr lang="es-MX" sz="2399" b="1" dirty="0">
                <a:latin typeface="Arial" panose="020B0604020202020204" pitchFamily="34" charset="0"/>
                <a:cs typeface="Arial" panose="020B0604020202020204" pitchFamily="34" charset="0"/>
              </a:rPr>
              <a:t>Por lo general, es posible determinar un valor para el tamaño de la muestra, para el que existe un equilibrio razonable entre los valores de α y β que se </a:t>
            </a:r>
          </a:p>
          <a:p>
            <a:r>
              <a:rPr lang="es-MX" sz="2399" b="1" dirty="0">
                <a:latin typeface="Arial" panose="020B0604020202020204" pitchFamily="34" charset="0"/>
                <a:cs typeface="Arial" panose="020B0604020202020204" pitchFamily="34" charset="0"/>
              </a:rPr>
              <a:t>calcula de esta manera.</a:t>
            </a:r>
            <a:endParaRPr lang="es-AR" sz="2399"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19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F9ED307-A19A-D4B1-EBE2-0F63F8429867}"/>
              </a:ext>
            </a:extLst>
          </p:cNvPr>
          <p:cNvSpPr txBox="1"/>
          <p:nvPr/>
        </p:nvSpPr>
        <p:spPr>
          <a:xfrm>
            <a:off x="331110" y="199568"/>
            <a:ext cx="11150648" cy="5259814"/>
          </a:xfrm>
          <a:prstGeom prst="rect">
            <a:avLst/>
          </a:prstGeom>
          <a:noFill/>
        </p:spPr>
        <p:txBody>
          <a:bodyPr wrap="square">
            <a:spAutoFit/>
          </a:bodyPr>
          <a:lstStyle/>
          <a:p>
            <a:r>
              <a:rPr lang="es-MX" sz="2399" b="1" dirty="0"/>
              <a:t>La potencia </a:t>
            </a:r>
            <a:r>
              <a:rPr lang="es-MX" sz="2399" dirty="0"/>
              <a:t>de una prueba es la probabilidad de rechazar H</a:t>
            </a:r>
            <a:r>
              <a:rPr lang="es-MX" sz="2399" baseline="-25000" dirty="0"/>
              <a:t>0</a:t>
            </a:r>
            <a:r>
              <a:rPr lang="es-MX" sz="2399" dirty="0"/>
              <a:t> dado que una alternativa específica es verdadera. La potencia de una prueba se puede calcular como 1 – β. </a:t>
            </a:r>
          </a:p>
          <a:p>
            <a:endParaRPr lang="es-MX" sz="2399" dirty="0"/>
          </a:p>
          <a:p>
            <a:endParaRPr lang="es-MX" sz="2399" dirty="0"/>
          </a:p>
          <a:p>
            <a:r>
              <a:rPr lang="es-MX" sz="2399" dirty="0"/>
              <a:t>A menudo diferentes tipos de pruebas se comparan contrastando propiedades de potencia. Considere el caso anterior en el que probamos H0 : μ = 68 y H1 : μ ≠ 68. Como antes, suponga que nos interesa evaluar la sensibilidad de la prueba, la cual es determinada por la regla de que no rechazamos H0 si 67 ≤ </a:t>
            </a:r>
            <a:r>
              <a:rPr lang="es-MX" sz="2399" b="1" dirty="0"/>
              <a:t>X</a:t>
            </a:r>
            <a:r>
              <a:rPr lang="es-MX" sz="2399" dirty="0"/>
              <a:t>≤ 69. Buscamos la capacidad de la prueba para rechazar H</a:t>
            </a:r>
            <a:r>
              <a:rPr lang="es-MX" sz="2399" baseline="-25000" dirty="0"/>
              <a:t>0</a:t>
            </a:r>
            <a:r>
              <a:rPr lang="es-MX" sz="2399" dirty="0"/>
              <a:t> de manera adecuada cuando en realidad μ = 68.5. Vimos que la probabilidad de un error tipo II es dada por β = 0.8661. Por consiguiente, </a:t>
            </a:r>
            <a:r>
              <a:rPr lang="es-MX" sz="2399" b="1" dirty="0"/>
              <a:t>la potencia de la prueba es 1 – 0.8661 = 0.1339</a:t>
            </a:r>
            <a:r>
              <a:rPr lang="es-MX" sz="2399" dirty="0"/>
              <a:t>. En cierto sentido, la potencia es una medida más sucinta de cuán sensible es la prueba para detectar diferencias entre una media de 68 y otra de 68.5. En este caso, si μ es verdaderamente 68.5, la prueba como se describe rechazará de forma adecuada H</a:t>
            </a:r>
            <a:r>
              <a:rPr lang="es-MX" sz="2399" baseline="-25000" dirty="0"/>
              <a:t>0</a:t>
            </a:r>
            <a:r>
              <a:rPr lang="es-MX" sz="2399" dirty="0"/>
              <a:t> sólo 13.39% de las veces. </a:t>
            </a:r>
            <a:endParaRPr lang="es-AR" sz="2399" dirty="0"/>
          </a:p>
        </p:txBody>
      </p:sp>
    </p:spTree>
    <p:extLst>
      <p:ext uri="{BB962C8B-B14F-4D97-AF65-F5344CB8AC3E}">
        <p14:creationId xmlns:p14="http://schemas.microsoft.com/office/powerpoint/2010/main" val="175917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BFEC38AC-61DC-624D-592E-9F41ACEA17CA}"/>
              </a:ext>
            </a:extLst>
          </p:cNvPr>
          <p:cNvPicPr>
            <a:picLocks noChangeAspect="1"/>
          </p:cNvPicPr>
          <p:nvPr/>
        </p:nvPicPr>
        <p:blipFill>
          <a:blip r:embed="rId2"/>
          <a:stretch>
            <a:fillRect/>
          </a:stretch>
        </p:blipFill>
        <p:spPr>
          <a:xfrm>
            <a:off x="341938" y="128182"/>
            <a:ext cx="11613185" cy="6017269"/>
          </a:xfrm>
          <a:prstGeom prst="rect">
            <a:avLst/>
          </a:prstGeom>
        </p:spPr>
      </p:pic>
    </p:spTree>
    <p:extLst>
      <p:ext uri="{BB962C8B-B14F-4D97-AF65-F5344CB8AC3E}">
        <p14:creationId xmlns:p14="http://schemas.microsoft.com/office/powerpoint/2010/main" val="22229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2E0994-3DF1-2ACB-476C-0C82FA38651A}"/>
              </a:ext>
            </a:extLst>
          </p:cNvPr>
          <p:cNvPicPr>
            <a:picLocks noChangeAspect="1"/>
          </p:cNvPicPr>
          <p:nvPr/>
        </p:nvPicPr>
        <p:blipFill>
          <a:blip r:embed="rId2"/>
          <a:stretch>
            <a:fillRect/>
          </a:stretch>
        </p:blipFill>
        <p:spPr>
          <a:xfrm>
            <a:off x="1588" y="-15323"/>
            <a:ext cx="12188825" cy="6872431"/>
          </a:xfrm>
          <a:prstGeom prst="rect">
            <a:avLst/>
          </a:prstGeom>
        </p:spPr>
      </p:pic>
    </p:spTree>
    <p:extLst>
      <p:ext uri="{BB962C8B-B14F-4D97-AF65-F5344CB8AC3E}">
        <p14:creationId xmlns:p14="http://schemas.microsoft.com/office/powerpoint/2010/main" val="168038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D7DC9DB-59C4-4FA6-2CCA-C8F86527DE92}"/>
              </a:ext>
            </a:extLst>
          </p:cNvPr>
          <p:cNvSpPr>
            <a:spLocks noGrp="1" noChangeArrowheads="1"/>
          </p:cNvSpPr>
          <p:nvPr>
            <p:ph type="title"/>
          </p:nvPr>
        </p:nvSpPr>
        <p:spPr/>
        <p:txBody>
          <a:bodyPr/>
          <a:lstStyle/>
          <a:p>
            <a:r>
              <a:rPr lang="es-CR" altLang="es-AR" sz="3199"/>
              <a:t>Reporte de la significancia estadística</a:t>
            </a:r>
          </a:p>
        </p:txBody>
      </p:sp>
      <p:sp>
        <p:nvSpPr>
          <p:cNvPr id="25603" name="Rectangle 3">
            <a:extLst>
              <a:ext uri="{FF2B5EF4-FFF2-40B4-BE49-F238E27FC236}">
                <a16:creationId xmlns:a16="http://schemas.microsoft.com/office/drawing/2014/main" id="{901DCE7C-5B3E-D170-BE17-8B785DC8D593}"/>
              </a:ext>
            </a:extLst>
          </p:cNvPr>
          <p:cNvSpPr>
            <a:spLocks noGrp="1" noChangeArrowheads="1"/>
          </p:cNvSpPr>
          <p:nvPr>
            <p:ph idx="1"/>
          </p:nvPr>
        </p:nvSpPr>
        <p:spPr/>
        <p:txBody>
          <a:bodyPr>
            <a:normAutofit/>
          </a:bodyPr>
          <a:lstStyle/>
          <a:p>
            <a:pPr>
              <a:buFont typeface="Wingdings" panose="05000000000000000000" pitchFamily="2" charset="2"/>
              <a:buNone/>
            </a:pPr>
            <a:r>
              <a:rPr lang="es-CR" altLang="es-AR" sz="1999"/>
              <a:t>Cuando se rechaza una hipótesis usando un nivel de significación α = 0,05, para un nivel de confianza del 95 %, se dice en el informe que los resultados fueron significativos.</a:t>
            </a:r>
          </a:p>
          <a:p>
            <a:pPr>
              <a:buFont typeface="Wingdings" panose="05000000000000000000" pitchFamily="2" charset="2"/>
              <a:buNone/>
            </a:pPr>
            <a:r>
              <a:rPr lang="es-CR" altLang="es-AR" sz="1999"/>
              <a:t>En Medicina, la recomendación actual es poner todo, en especial el intervalo de confianza (CI), junto con el valor del estadígrafo. Son ejemplos de estos modos:</a:t>
            </a:r>
          </a:p>
          <a:p>
            <a:pPr>
              <a:buFont typeface="Wingdings" panose="05000000000000000000" pitchFamily="2" charset="2"/>
              <a:buNone/>
            </a:pPr>
            <a:r>
              <a:rPr lang="es-CR" altLang="es-AR" sz="1999"/>
              <a:t>- ... se obtuvieron resultados significativos (p &lt; 0,05)</a:t>
            </a:r>
          </a:p>
          <a:p>
            <a:pPr>
              <a:buFont typeface="Wingdings" panose="05000000000000000000" pitchFamily="2" charset="2"/>
              <a:buNone/>
            </a:pPr>
            <a:r>
              <a:rPr lang="es-CR" altLang="es-AR" sz="1999"/>
              <a:t>- ... esta hipótesis no es aceptable Zx = 2,07 (p = 0,0468)</a:t>
            </a:r>
          </a:p>
          <a:p>
            <a:pPr>
              <a:buFont typeface="Wingdings" panose="05000000000000000000" pitchFamily="2" charset="2"/>
              <a:buNone/>
            </a:pPr>
            <a:r>
              <a:rPr lang="es-CR" altLang="es-AR" sz="1999"/>
              <a:t>- ... se rechazó la hipótesis planteada (Z = 2,07) al 95% de confianza.</a:t>
            </a:r>
          </a:p>
          <a:p>
            <a:pPr>
              <a:buFont typeface="Wingdings" panose="05000000000000000000" pitchFamily="2" charset="2"/>
              <a:buNone/>
            </a:pPr>
            <a:r>
              <a:rPr lang="es-CR" altLang="es-AR" sz="1999"/>
              <a:t>- ... se rechazó la hipótesis planteada (Z = 2,07*)</a:t>
            </a:r>
          </a:p>
          <a:p>
            <a:pPr>
              <a:buFontTx/>
              <a:buChar char="-"/>
            </a:pPr>
            <a:r>
              <a:rPr lang="es-CR" altLang="es-AR" sz="1999"/>
              <a:t>... </a:t>
            </a:r>
            <a:r>
              <a:rPr lang="es-CR" altLang="es-AR" sz="1999" b="1"/>
              <a:t>se rechaza pues Z = 2,07 cae fuera de 95% CI ( -1,6 ; + 1,6)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D395AD5-0279-6F4B-236F-F0A6A1DCDBED}"/>
              </a:ext>
            </a:extLst>
          </p:cNvPr>
          <p:cNvSpPr txBox="1"/>
          <p:nvPr/>
        </p:nvSpPr>
        <p:spPr>
          <a:xfrm>
            <a:off x="2499590" y="2488265"/>
            <a:ext cx="6930623" cy="1446173"/>
          </a:xfrm>
          <a:prstGeom prst="rect">
            <a:avLst/>
          </a:prstGeom>
          <a:noFill/>
        </p:spPr>
        <p:txBody>
          <a:bodyPr wrap="square" rtlCol="0">
            <a:spAutoFit/>
          </a:bodyPr>
          <a:lstStyle/>
          <a:p>
            <a:pPr algn="ctr"/>
            <a:r>
              <a:rPr lang="es-AR" sz="8797" dirty="0">
                <a:solidFill>
                  <a:srgbClr val="0070C0"/>
                </a:solidFill>
              </a:rPr>
              <a:t>EJEMPLOS </a:t>
            </a:r>
          </a:p>
        </p:txBody>
      </p:sp>
    </p:spTree>
    <p:extLst>
      <p:ext uri="{BB962C8B-B14F-4D97-AF65-F5344CB8AC3E}">
        <p14:creationId xmlns:p14="http://schemas.microsoft.com/office/powerpoint/2010/main" val="82233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AC7B7476-5149-90A9-C19D-82D4F9746EFF}"/>
              </a:ext>
            </a:extLst>
          </p:cNvPr>
          <p:cNvSpPr>
            <a:spLocks noGrp="1" noChangeArrowheads="1"/>
          </p:cNvSpPr>
          <p:nvPr>
            <p:ph type="title"/>
          </p:nvPr>
        </p:nvSpPr>
        <p:spPr>
          <a:xfrm>
            <a:off x="2896434" y="305614"/>
            <a:ext cx="7998916" cy="1142702"/>
          </a:xfrm>
        </p:spPr>
        <p:txBody>
          <a:bodyPr/>
          <a:lstStyle/>
          <a:p>
            <a:r>
              <a:rPr lang="es-ES" altLang="es-AR" dirty="0">
                <a:solidFill>
                  <a:srgbClr val="0070C0"/>
                </a:solidFill>
              </a:rPr>
              <a:t>Faces de </a:t>
            </a:r>
            <a:r>
              <a:rPr lang="en-US" altLang="es-AR" dirty="0">
                <a:solidFill>
                  <a:srgbClr val="0070C0"/>
                </a:solidFill>
              </a:rPr>
              <a:t>un</a:t>
            </a:r>
            <a:r>
              <a:rPr lang="es-ES" altLang="es-AR" dirty="0">
                <a:solidFill>
                  <a:srgbClr val="0070C0"/>
                </a:solidFill>
              </a:rPr>
              <a:t> contraste </a:t>
            </a:r>
            <a:endParaRPr lang="en-US" altLang="es-AR" dirty="0">
              <a:solidFill>
                <a:srgbClr val="0070C0"/>
              </a:solidFill>
            </a:endParaRPr>
          </a:p>
        </p:txBody>
      </p:sp>
      <p:sp>
        <p:nvSpPr>
          <p:cNvPr id="20483" name="Rectangle 1027">
            <a:extLst>
              <a:ext uri="{FF2B5EF4-FFF2-40B4-BE49-F238E27FC236}">
                <a16:creationId xmlns:a16="http://schemas.microsoft.com/office/drawing/2014/main" id="{2A0059B6-29EF-D1A3-7916-D16E43B093F5}"/>
              </a:ext>
            </a:extLst>
          </p:cNvPr>
          <p:cNvSpPr>
            <a:spLocks noGrp="1" noChangeArrowheads="1"/>
          </p:cNvSpPr>
          <p:nvPr>
            <p:ph idx="1"/>
          </p:nvPr>
        </p:nvSpPr>
        <p:spPr/>
        <p:txBody>
          <a:bodyPr>
            <a:normAutofit/>
          </a:bodyPr>
          <a:lstStyle/>
          <a:p>
            <a:pPr marL="514196" indent="-514196">
              <a:buFont typeface="+mj-lt"/>
              <a:buAutoNum type="alphaLcPeriod"/>
            </a:pPr>
            <a:r>
              <a:rPr lang="es-ES" altLang="es-AR" sz="2799" dirty="0"/>
              <a:t>Establecer la hipótesis nula H</a:t>
            </a:r>
            <a:r>
              <a:rPr lang="es-ES" altLang="es-AR" sz="2799" baseline="-25000" dirty="0"/>
              <a:t>0</a:t>
            </a:r>
            <a:endParaRPr lang="en-US" altLang="es-AR" sz="2799" baseline="-25000" dirty="0"/>
          </a:p>
          <a:p>
            <a:pPr marL="514196" indent="-514196">
              <a:buFont typeface="+mj-lt"/>
              <a:buAutoNum type="alphaLcPeriod"/>
            </a:pPr>
            <a:r>
              <a:rPr lang="es-ES" altLang="es-AR" sz="2799" dirty="0"/>
              <a:t>Establecer la hipótesis alternativa H</a:t>
            </a:r>
            <a:r>
              <a:rPr lang="es-ES" altLang="es-AR" sz="2799" baseline="-25000" dirty="0"/>
              <a:t>1</a:t>
            </a:r>
            <a:endParaRPr lang="en-US" altLang="es-AR" sz="2799" baseline="-25000" dirty="0"/>
          </a:p>
          <a:p>
            <a:pPr marL="514196" indent="-514196">
              <a:buFont typeface="+mj-lt"/>
              <a:buAutoNum type="alphaLcPeriod"/>
            </a:pPr>
            <a:r>
              <a:rPr lang="es-ES" altLang="es-AR" sz="2799" dirty="0"/>
              <a:t>Elegir un nivel de significación: nivel crítico para </a:t>
            </a:r>
            <a:r>
              <a:rPr lang="el-GR" altLang="es-AR" sz="2799" dirty="0"/>
              <a:t>α</a:t>
            </a:r>
            <a:endParaRPr lang="es-ES" altLang="es-AR" sz="2799" dirty="0"/>
          </a:p>
          <a:p>
            <a:pPr marL="514196" indent="-514196">
              <a:buFont typeface="+mj-lt"/>
              <a:buAutoNum type="alphaLcPeriod"/>
            </a:pPr>
            <a:r>
              <a:rPr lang="es-ES" altLang="es-AR" sz="2799" dirty="0"/>
              <a:t>Elegir un estadístico de contraste: media, varianza , etc. </a:t>
            </a:r>
            <a:endParaRPr lang="en-US" altLang="es-AR" sz="2799" dirty="0"/>
          </a:p>
          <a:p>
            <a:pPr marL="514196" indent="-514196">
              <a:buFont typeface="+mj-lt"/>
              <a:buAutoNum type="alphaLcPeriod"/>
            </a:pPr>
            <a:r>
              <a:rPr lang="es-ES" altLang="es-AR" sz="2799" dirty="0"/>
              <a:t>Calcular el estadístico para una muestra aleatoria y compararlo con la región crítica, o, calcular el "valor p" (probabilidad de obtener ese valor, u otro más alejado de la H</a:t>
            </a:r>
            <a:r>
              <a:rPr lang="es-ES" altLang="es-AR" sz="2799" baseline="-25000" dirty="0"/>
              <a:t>0</a:t>
            </a:r>
            <a:r>
              <a:rPr lang="es-ES" altLang="es-AR" sz="2799" dirty="0"/>
              <a:t>, si H</a:t>
            </a:r>
            <a:r>
              <a:rPr lang="es-ES" altLang="es-AR" sz="2799" baseline="-25000" dirty="0"/>
              <a:t>0</a:t>
            </a:r>
            <a:r>
              <a:rPr lang="es-ES" altLang="es-AR" sz="2799" dirty="0"/>
              <a:t> fuera cierta) y compararlo con </a:t>
            </a:r>
            <a:r>
              <a:rPr lang="el-GR" altLang="es-AR" sz="2799" dirty="0"/>
              <a:t>α</a:t>
            </a:r>
            <a:r>
              <a:rPr lang="es-AR" altLang="es-AR" sz="2799" dirty="0"/>
              <a:t>.</a:t>
            </a:r>
            <a:endParaRPr lang="es-ES" altLang="es-AR" sz="2799"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4994918-1564-E318-3361-3EE8A31E9007}"/>
              </a:ext>
            </a:extLst>
          </p:cNvPr>
          <p:cNvSpPr txBox="1"/>
          <p:nvPr/>
        </p:nvSpPr>
        <p:spPr>
          <a:xfrm>
            <a:off x="880760" y="307801"/>
            <a:ext cx="10430480" cy="5907771"/>
          </a:xfrm>
          <a:prstGeom prst="rect">
            <a:avLst/>
          </a:prstGeom>
          <a:noFill/>
        </p:spPr>
        <p:txBody>
          <a:bodyPr wrap="square">
            <a:spAutoFit/>
          </a:bodyPr>
          <a:lstStyle/>
          <a:p>
            <a:r>
              <a:rPr lang="es-MX" sz="1799" dirty="0"/>
              <a:t>EJEMPLO : Se encuentra que la concentración promedio de zinc que se obtiene en una muestra de mediciones en 36 sitios diferentes de un río es de 2.6 gramos por mililitro. Calcule los intervalos de confianza del 95% y 99% para la concentración media de zinc en el río. Suponga que la desviación estándar de la población es de 0.3 gramos por mililitro. </a:t>
            </a:r>
          </a:p>
          <a:p>
            <a:endParaRPr lang="es-MX" sz="1799" dirty="0"/>
          </a:p>
          <a:p>
            <a:endParaRPr lang="es-MX" sz="1799" dirty="0"/>
          </a:p>
          <a:p>
            <a:endParaRPr lang="es-MX" sz="1799" dirty="0"/>
          </a:p>
          <a:p>
            <a:r>
              <a:rPr lang="es-MX" sz="1799" dirty="0"/>
              <a:t>La estimación puntual  es el promedio de las observaciones  2.6. El valor Z que deja un área de 0.025 a la derecha y, por lo tanto, una área de 0.975 a la izquierda es Z</a:t>
            </a:r>
            <a:r>
              <a:rPr lang="es-MX" sz="1799" baseline="-25000" dirty="0"/>
              <a:t>0.025</a:t>
            </a:r>
            <a:r>
              <a:rPr lang="es-MX" sz="1799" dirty="0"/>
              <a:t> = 1.96 </a:t>
            </a:r>
          </a:p>
          <a:p>
            <a:r>
              <a:rPr lang="es-MX" sz="1799" dirty="0"/>
              <a:t>En consecuencia, el intervalo de confianza del 95% es:</a:t>
            </a:r>
          </a:p>
          <a:p>
            <a:r>
              <a:rPr lang="el-GR" sz="1799" dirty="0"/>
              <a:t>2.6 − (1.96) 0.3 </a:t>
            </a:r>
            <a:r>
              <a:rPr lang="es-AR" sz="1799" dirty="0"/>
              <a:t>/</a:t>
            </a:r>
            <a:r>
              <a:rPr lang="el-GR" sz="1799" dirty="0"/>
              <a:t>√36 &lt; μ &lt; 2.6 + (1.96) 0.3 </a:t>
            </a:r>
            <a:r>
              <a:rPr lang="es-AR" sz="1799" dirty="0"/>
              <a:t>/</a:t>
            </a:r>
            <a:r>
              <a:rPr lang="el-GR" sz="1799" dirty="0"/>
              <a:t>√36 ,</a:t>
            </a:r>
            <a:endParaRPr lang="es-AR" sz="1799" dirty="0"/>
          </a:p>
          <a:p>
            <a:endParaRPr lang="es-AR" sz="1799" dirty="0"/>
          </a:p>
          <a:p>
            <a:r>
              <a:rPr lang="es-AR" sz="1799" dirty="0"/>
              <a:t>2.6-0.098</a:t>
            </a:r>
            <a:r>
              <a:rPr lang="el-GR" sz="1799" dirty="0"/>
              <a:t> &lt; μ &lt; 2.6 + </a:t>
            </a:r>
            <a:r>
              <a:rPr lang="es-AR" sz="1799" dirty="0"/>
              <a:t>0.098             </a:t>
            </a:r>
            <a:r>
              <a:rPr lang="es-AR" sz="1799" b="1" dirty="0"/>
              <a:t>2,50</a:t>
            </a:r>
            <a:r>
              <a:rPr lang="el-GR" sz="1799" b="1" dirty="0"/>
              <a:t> &lt; μ &lt; 2.</a:t>
            </a:r>
            <a:r>
              <a:rPr lang="es-AR" sz="1799" b="1" dirty="0"/>
              <a:t>9</a:t>
            </a:r>
            <a:r>
              <a:rPr lang="es-AR" sz="1799" dirty="0"/>
              <a:t>   para una muestra cualquiera de se río se estima que la cantidad de concentración de Zinc esté entre 2,50 y 2,9 con un error de 0,05 %</a:t>
            </a:r>
          </a:p>
          <a:p>
            <a:endParaRPr lang="es-MX" sz="1799" dirty="0"/>
          </a:p>
          <a:p>
            <a:r>
              <a:rPr lang="es-MX" sz="1799" dirty="0"/>
              <a:t>Para calcular un intervalo de confianza del 99% encontramos el valor Z que deja una área de 0.005 a la derecha y de 0.995 a la </a:t>
            </a:r>
            <a:r>
              <a:rPr lang="es-MX" sz="1799" dirty="0" err="1"/>
              <a:t>izquierda.Z</a:t>
            </a:r>
            <a:r>
              <a:rPr lang="es-MX" sz="1799" dirty="0"/>
              <a:t> </a:t>
            </a:r>
            <a:r>
              <a:rPr lang="es-MX" sz="1799" baseline="-25000" dirty="0"/>
              <a:t>0.005</a:t>
            </a:r>
            <a:r>
              <a:rPr lang="es-MX" sz="1799" dirty="0"/>
              <a:t> = 2.575 y el intervalo de confianza de 99% es</a:t>
            </a:r>
          </a:p>
          <a:p>
            <a:endParaRPr lang="es-MX" sz="1799" dirty="0"/>
          </a:p>
          <a:p>
            <a:r>
              <a:rPr lang="el-GR" sz="1799" dirty="0"/>
              <a:t>2</a:t>
            </a:r>
            <a:r>
              <a:rPr lang="es-AR" sz="1799" dirty="0"/>
              <a:t>,</a:t>
            </a:r>
            <a:r>
              <a:rPr lang="el-GR" sz="1799" dirty="0"/>
              <a:t>6 − (</a:t>
            </a:r>
            <a:r>
              <a:rPr lang="es-AR" sz="1799" dirty="0"/>
              <a:t>2,575</a:t>
            </a:r>
            <a:r>
              <a:rPr lang="el-GR" sz="1799" dirty="0"/>
              <a:t>) 0</a:t>
            </a:r>
            <a:r>
              <a:rPr lang="es-AR" sz="1799" dirty="0"/>
              <a:t>,</a:t>
            </a:r>
            <a:r>
              <a:rPr lang="el-GR" sz="1799" dirty="0"/>
              <a:t>3 </a:t>
            </a:r>
            <a:r>
              <a:rPr lang="es-AR" sz="1799" dirty="0"/>
              <a:t>/</a:t>
            </a:r>
            <a:r>
              <a:rPr lang="el-GR" sz="1799" dirty="0"/>
              <a:t>√36 &lt; μ &lt; 2</a:t>
            </a:r>
            <a:r>
              <a:rPr lang="es-AR" sz="1799" dirty="0"/>
              <a:t>,</a:t>
            </a:r>
            <a:r>
              <a:rPr lang="el-GR" sz="1799" dirty="0"/>
              <a:t>6 + (</a:t>
            </a:r>
            <a:r>
              <a:rPr lang="es-AR" sz="1799" dirty="0"/>
              <a:t>2,575</a:t>
            </a:r>
            <a:r>
              <a:rPr lang="el-GR" sz="1799" dirty="0"/>
              <a:t>) 0</a:t>
            </a:r>
            <a:r>
              <a:rPr lang="es-AR" sz="1799" dirty="0"/>
              <a:t>,</a:t>
            </a:r>
            <a:r>
              <a:rPr lang="el-GR" sz="1799" dirty="0"/>
              <a:t>3 </a:t>
            </a:r>
            <a:r>
              <a:rPr lang="es-AR" sz="1799" dirty="0"/>
              <a:t>/</a:t>
            </a:r>
            <a:r>
              <a:rPr lang="el-GR" sz="1799" dirty="0"/>
              <a:t>√36 ,</a:t>
            </a:r>
            <a:r>
              <a:rPr lang="es-AR" sz="1799" dirty="0"/>
              <a:t> </a:t>
            </a:r>
            <a:r>
              <a:rPr lang="el-GR" sz="1799" b="1" dirty="0"/>
              <a:t>2</a:t>
            </a:r>
            <a:r>
              <a:rPr lang="es-AR" sz="1799" b="1" dirty="0"/>
              <a:t>,</a:t>
            </a:r>
            <a:r>
              <a:rPr lang="el-GR" sz="1799" b="1" dirty="0"/>
              <a:t>47 &lt; μ &lt; 2</a:t>
            </a:r>
            <a:r>
              <a:rPr lang="es-AR" sz="1799" b="1" dirty="0"/>
              <a:t>,</a:t>
            </a:r>
            <a:r>
              <a:rPr lang="el-GR" sz="1799" b="1" dirty="0"/>
              <a:t>73</a:t>
            </a:r>
            <a:r>
              <a:rPr lang="es-AR" sz="1799" dirty="0"/>
              <a:t> para una muestra cualquiera de se río se estima que la cantidad de concentración de Zinc esté entre 2,47 y 2,73 con un error de 0,01 %</a:t>
            </a:r>
          </a:p>
          <a:p>
            <a:endParaRPr lang="es-AR" sz="1799" dirty="0"/>
          </a:p>
        </p:txBody>
      </p:sp>
    </p:spTree>
    <p:extLst>
      <p:ext uri="{BB962C8B-B14F-4D97-AF65-F5344CB8AC3E}">
        <p14:creationId xmlns:p14="http://schemas.microsoft.com/office/powerpoint/2010/main" val="17045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9258474-4307-4B5C-0EAF-123C7D911973}"/>
              </a:ext>
            </a:extLst>
          </p:cNvPr>
          <p:cNvSpPr txBox="1"/>
          <p:nvPr/>
        </p:nvSpPr>
        <p:spPr>
          <a:xfrm>
            <a:off x="2442897" y="409553"/>
            <a:ext cx="8273519" cy="830781"/>
          </a:xfrm>
          <a:prstGeom prst="rect">
            <a:avLst/>
          </a:prstGeom>
          <a:noFill/>
        </p:spPr>
        <p:txBody>
          <a:bodyPr wrap="square" rtlCol="0">
            <a:spAutoFit/>
          </a:bodyPr>
          <a:lstStyle/>
          <a:p>
            <a:r>
              <a:rPr lang="es-AR" sz="4799" dirty="0">
                <a:solidFill>
                  <a:srgbClr val="0070C0"/>
                </a:solidFill>
              </a:rPr>
              <a:t>Utilización de T de  </a:t>
            </a:r>
            <a:r>
              <a:rPr lang="es-AR" sz="4799" dirty="0" err="1">
                <a:solidFill>
                  <a:srgbClr val="0070C0"/>
                </a:solidFill>
              </a:rPr>
              <a:t>Student</a:t>
            </a:r>
            <a:r>
              <a:rPr lang="es-AR" sz="4799" dirty="0">
                <a:solidFill>
                  <a:srgbClr val="0070C0"/>
                </a:solidFill>
              </a:rPr>
              <a:t> </a:t>
            </a:r>
          </a:p>
        </p:txBody>
      </p:sp>
      <p:sp>
        <p:nvSpPr>
          <p:cNvPr id="4" name="CuadroTexto 3">
            <a:extLst>
              <a:ext uri="{FF2B5EF4-FFF2-40B4-BE49-F238E27FC236}">
                <a16:creationId xmlns:a16="http://schemas.microsoft.com/office/drawing/2014/main" id="{90414F5D-1B86-69ED-B876-B3DA484E913B}"/>
              </a:ext>
            </a:extLst>
          </p:cNvPr>
          <p:cNvSpPr txBox="1"/>
          <p:nvPr/>
        </p:nvSpPr>
        <p:spPr>
          <a:xfrm>
            <a:off x="1380804" y="2016307"/>
            <a:ext cx="9941509" cy="2358301"/>
          </a:xfrm>
          <a:prstGeom prst="rect">
            <a:avLst/>
          </a:prstGeom>
          <a:noFill/>
        </p:spPr>
        <p:txBody>
          <a:bodyPr wrap="square">
            <a:spAutoFit/>
          </a:bodyPr>
          <a:lstStyle/>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La distribución t se usa ampliamente en problemas relacionados con inferencias acerca de la media de la población o en problemas que implican muestras comparativas (es decir, en casos donde se trata de determinar si las medias de dos muestras son muy diferentes). </a:t>
            </a:r>
          </a:p>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El lector debería notar que el uso de la distribución T para el estadístico </a:t>
            </a:r>
          </a:p>
          <a:p>
            <a:pPr>
              <a:lnSpc>
                <a:spcPct val="107000"/>
              </a:lnSpc>
              <a:spcAft>
                <a:spcPts val="800"/>
              </a:spcAft>
            </a:pPr>
            <a:r>
              <a:rPr lang="es-AR" sz="1799" dirty="0">
                <a:latin typeface="Calibri" panose="020F0502020204030204" pitchFamily="34" charset="0"/>
                <a:ea typeface="Calibri" panose="020F0502020204030204" pitchFamily="34" charset="0"/>
                <a:cs typeface="Times New Roman" panose="02020603050405020304" pitchFamily="18" charset="0"/>
              </a:rPr>
              <a:t>requiere que X1 , X2 ,..., </a:t>
            </a:r>
            <a:r>
              <a:rPr lang="es-AR" sz="1799" dirty="0" err="1">
                <a:latin typeface="Calibri" panose="020F0502020204030204" pitchFamily="34" charset="0"/>
                <a:ea typeface="Calibri" panose="020F0502020204030204" pitchFamily="34" charset="0"/>
                <a:cs typeface="Times New Roman" panose="02020603050405020304" pitchFamily="18" charset="0"/>
              </a:rPr>
              <a:t>Xn</a:t>
            </a:r>
            <a:r>
              <a:rPr lang="es-AR" sz="1799" dirty="0">
                <a:latin typeface="Calibri" panose="020F0502020204030204" pitchFamily="34" charset="0"/>
                <a:ea typeface="Calibri" panose="020F0502020204030204" pitchFamily="34" charset="0"/>
                <a:cs typeface="Times New Roman" panose="02020603050405020304" pitchFamily="18" charset="0"/>
              </a:rPr>
              <a:t> sean normales. El uso de la distribución t y la consideración del tamaño de la muestra no se relacionan con el teorema del límite central. El uso de la distribución normal estándar en vez de T para n ≥ 30 sólo implica, en este caso, que S es un estimador suficientemente bueno de σ</a:t>
            </a:r>
          </a:p>
        </p:txBody>
      </p:sp>
      <p:pic>
        <p:nvPicPr>
          <p:cNvPr id="6" name="Imagen 5">
            <a:extLst>
              <a:ext uri="{FF2B5EF4-FFF2-40B4-BE49-F238E27FC236}">
                <a16:creationId xmlns:a16="http://schemas.microsoft.com/office/drawing/2014/main" id="{6871C429-C7FD-9525-3D5C-7FAA575635CE}"/>
              </a:ext>
            </a:extLst>
          </p:cNvPr>
          <p:cNvPicPr>
            <a:picLocks noChangeAspect="1"/>
          </p:cNvPicPr>
          <p:nvPr/>
        </p:nvPicPr>
        <p:blipFill>
          <a:blip r:embed="rId2"/>
          <a:stretch>
            <a:fillRect/>
          </a:stretch>
        </p:blipFill>
        <p:spPr>
          <a:xfrm>
            <a:off x="8346194" y="2737475"/>
            <a:ext cx="1296612" cy="691527"/>
          </a:xfrm>
          <a:prstGeom prst="rect">
            <a:avLst/>
          </a:prstGeom>
        </p:spPr>
      </p:pic>
    </p:spTree>
    <p:extLst>
      <p:ext uri="{BB962C8B-B14F-4D97-AF65-F5344CB8AC3E}">
        <p14:creationId xmlns:p14="http://schemas.microsoft.com/office/powerpoint/2010/main" val="33661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A3E00F-E073-D1EF-C1CB-8A7D6C9AA53D}"/>
              </a:ext>
            </a:extLst>
          </p:cNvPr>
          <p:cNvSpPr txBox="1"/>
          <p:nvPr/>
        </p:nvSpPr>
        <p:spPr>
          <a:xfrm>
            <a:off x="1098583" y="287423"/>
            <a:ext cx="10055781" cy="1450379"/>
          </a:xfrm>
          <a:prstGeom prst="rect">
            <a:avLst/>
          </a:prstGeom>
        </p:spPr>
        <p:txBody>
          <a:bodyPr vert="horz" lIns="91416" tIns="45708" rIns="91416" bIns="45708" rtlCol="0" anchor="b">
            <a:normAutofit/>
          </a:bodyPr>
          <a:lstStyle/>
          <a:p>
            <a:pPr>
              <a:lnSpc>
                <a:spcPct val="90000"/>
              </a:lnSpc>
              <a:spcBef>
                <a:spcPct val="0"/>
              </a:spcBef>
              <a:spcAft>
                <a:spcPts val="600"/>
              </a:spcAft>
            </a:pPr>
            <a:r>
              <a:rPr lang="es-ES" sz="4699" spc="-50">
                <a:solidFill>
                  <a:schemeClr val="tx1">
                    <a:lumMod val="75000"/>
                    <a:lumOff val="25000"/>
                  </a:schemeClr>
                </a:solidFill>
                <a:latin typeface="+mj-lt"/>
                <a:ea typeface="+mj-ea"/>
                <a:cs typeface="+mj-cs"/>
              </a:rPr>
              <a:t>Ejemplo </a:t>
            </a:r>
          </a:p>
        </p:txBody>
      </p:sp>
      <p:pic>
        <p:nvPicPr>
          <p:cNvPr id="4" name="Imagen 3">
            <a:extLst>
              <a:ext uri="{FF2B5EF4-FFF2-40B4-BE49-F238E27FC236}">
                <a16:creationId xmlns:a16="http://schemas.microsoft.com/office/drawing/2014/main" id="{FEA6EB66-AFFA-F954-7918-322151BAA1E5}"/>
              </a:ext>
            </a:extLst>
          </p:cNvPr>
          <p:cNvPicPr>
            <a:picLocks noChangeAspect="1"/>
          </p:cNvPicPr>
          <p:nvPr/>
        </p:nvPicPr>
        <p:blipFill>
          <a:blip r:embed="rId2"/>
          <a:stretch>
            <a:fillRect/>
          </a:stretch>
        </p:blipFill>
        <p:spPr>
          <a:xfrm>
            <a:off x="1540620" y="1992831"/>
            <a:ext cx="9697058" cy="4337767"/>
          </a:xfrm>
          <a:prstGeom prst="rect">
            <a:avLst/>
          </a:prstGeom>
          <a:noFill/>
        </p:spPr>
      </p:pic>
    </p:spTree>
    <p:extLst>
      <p:ext uri="{BB962C8B-B14F-4D97-AF65-F5344CB8AC3E}">
        <p14:creationId xmlns:p14="http://schemas.microsoft.com/office/powerpoint/2010/main" val="4545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5" name="Rectangle 2765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7657" name="Rectangle 276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cxnSp>
        <p:nvCxnSpPr>
          <p:cNvPr id="27659" name="Straight Connector 2765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661" name="Rectangle 27660">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1026">
            <a:extLst>
              <a:ext uri="{FF2B5EF4-FFF2-40B4-BE49-F238E27FC236}">
                <a16:creationId xmlns:a16="http://schemas.microsoft.com/office/drawing/2014/main" id="{82420DC6-868D-6639-B76C-E4C749296147}"/>
              </a:ext>
            </a:extLst>
          </p:cNvPr>
          <p:cNvSpPr>
            <a:spLocks noGrp="1" noChangeArrowheads="1"/>
          </p:cNvSpPr>
          <p:nvPr>
            <p:ph type="title"/>
          </p:nvPr>
        </p:nvSpPr>
        <p:spPr>
          <a:xfrm>
            <a:off x="8688288" y="328693"/>
            <a:ext cx="3401961" cy="3686015"/>
          </a:xfrm>
        </p:spPr>
        <p:txBody>
          <a:bodyPr vert="horz" lIns="91440" tIns="45720" rIns="91440" bIns="45720" rtlCol="0" anchor="b">
            <a:normAutofit/>
          </a:bodyPr>
          <a:lstStyle/>
          <a:p>
            <a:r>
              <a:rPr lang="en-US" altLang="es-AR" sz="6600" dirty="0" err="1">
                <a:solidFill>
                  <a:schemeClr val="tx1">
                    <a:lumMod val="85000"/>
                    <a:lumOff val="15000"/>
                  </a:schemeClr>
                </a:solidFill>
              </a:rPr>
              <a:t>Ensayo</a:t>
            </a:r>
            <a:r>
              <a:rPr lang="en-US" altLang="es-AR" sz="6600" dirty="0">
                <a:solidFill>
                  <a:schemeClr val="tx1">
                    <a:lumMod val="85000"/>
                    <a:lumOff val="15000"/>
                  </a:schemeClr>
                </a:solidFill>
              </a:rPr>
              <a:t> de dos colas</a:t>
            </a:r>
          </a:p>
        </p:txBody>
      </p:sp>
      <p:pic>
        <p:nvPicPr>
          <p:cNvPr id="4" name="Marcador de contenido 3" descr="Diagrama&#10;&#10;Descripción generada automáticamente">
            <a:extLst>
              <a:ext uri="{FF2B5EF4-FFF2-40B4-BE49-F238E27FC236}">
                <a16:creationId xmlns:a16="http://schemas.microsoft.com/office/drawing/2014/main" id="{96E16D75-AEF4-EDAC-7166-0B308F384DDC}"/>
              </a:ext>
            </a:extLst>
          </p:cNvPr>
          <p:cNvPicPr>
            <a:picLocks noGrp="1" noChangeAspect="1"/>
          </p:cNvPicPr>
          <p:nvPr>
            <p:ph idx="1"/>
          </p:nvPr>
        </p:nvPicPr>
        <p:blipFill>
          <a:blip r:embed="rId2"/>
          <a:stretch>
            <a:fillRect/>
          </a:stretch>
        </p:blipFill>
        <p:spPr>
          <a:xfrm>
            <a:off x="633999" y="1456386"/>
            <a:ext cx="6912217" cy="3421546"/>
          </a:xfrm>
          <a:prstGeom prst="rect">
            <a:avLst/>
          </a:prstGeom>
        </p:spPr>
      </p:pic>
      <p:cxnSp>
        <p:nvCxnSpPr>
          <p:cNvPr id="27663" name="Straight Connector 27662">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7665" name="Rectangle 27664">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7667" name="Rectangle 2766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3" name="Rectangle 29702">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9705" name="Rectangle 29704">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cxnSp>
        <p:nvCxnSpPr>
          <p:cNvPr id="29707" name="Straight Connector 2970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Gráfico, Histograma&#10;&#10;Descripción generada automáticamente">
            <a:extLst>
              <a:ext uri="{FF2B5EF4-FFF2-40B4-BE49-F238E27FC236}">
                <a16:creationId xmlns:a16="http://schemas.microsoft.com/office/drawing/2014/main" id="{4E9DADCD-D59C-1BAA-0FDC-20C280605435}"/>
              </a:ext>
            </a:extLst>
          </p:cNvPr>
          <p:cNvPicPr>
            <a:picLocks noGrp="1" noChangeAspect="1"/>
          </p:cNvPicPr>
          <p:nvPr>
            <p:ph idx="1"/>
          </p:nvPr>
        </p:nvPicPr>
        <p:blipFill rotWithShape="1">
          <a:blip r:embed="rId2"/>
          <a:srcRect l="1398" r="-1" b="-1"/>
          <a:stretch/>
        </p:blipFill>
        <p:spPr>
          <a:xfrm>
            <a:off x="191344" y="-84118"/>
            <a:ext cx="12192031" cy="4915066"/>
          </a:xfrm>
          <a:prstGeom prst="rect">
            <a:avLst/>
          </a:prstGeom>
        </p:spPr>
      </p:pic>
      <p:sp>
        <p:nvSpPr>
          <p:cNvPr id="29709" name="Rectangle 29708">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9698" name="Rectangle 1026">
            <a:extLst>
              <a:ext uri="{FF2B5EF4-FFF2-40B4-BE49-F238E27FC236}">
                <a16:creationId xmlns:a16="http://schemas.microsoft.com/office/drawing/2014/main" id="{DEC733A6-DB93-6F33-D369-9703081044B1}"/>
              </a:ext>
            </a:extLst>
          </p:cNvPr>
          <p:cNvSpPr>
            <a:spLocks noGrp="1" noChangeArrowheads="1"/>
          </p:cNvSpPr>
          <p:nvPr>
            <p:ph type="title"/>
          </p:nvPr>
        </p:nvSpPr>
        <p:spPr>
          <a:xfrm>
            <a:off x="1065197" y="5120640"/>
            <a:ext cx="10058400" cy="822960"/>
          </a:xfrm>
        </p:spPr>
        <p:txBody>
          <a:bodyPr vert="horz" lIns="91440" tIns="45720" rIns="91440" bIns="45720" rtlCol="0" anchor="b">
            <a:normAutofit/>
          </a:bodyPr>
          <a:lstStyle/>
          <a:p>
            <a:r>
              <a:rPr lang="en-US" altLang="es-AR" sz="3600">
                <a:solidFill>
                  <a:srgbClr val="FFFFFF"/>
                </a:solidFill>
              </a:rPr>
              <a:t>Ensayo de una cola</a:t>
            </a:r>
          </a:p>
        </p:txBody>
      </p:sp>
      <p:sp>
        <p:nvSpPr>
          <p:cNvPr id="29711" name="Rectangle 29710">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CuadroTexto 2">
            <a:extLst>
              <a:ext uri="{FF2B5EF4-FFF2-40B4-BE49-F238E27FC236}">
                <a16:creationId xmlns:a16="http://schemas.microsoft.com/office/drawing/2014/main" id="{BF94F98A-B491-B37A-FB9E-B0DC7264DEB4}"/>
              </a:ext>
            </a:extLst>
          </p:cNvPr>
          <p:cNvSpPr txBox="1"/>
          <p:nvPr/>
        </p:nvSpPr>
        <p:spPr>
          <a:xfrm>
            <a:off x="5222458" y="2957434"/>
            <a:ext cx="657518" cy="369332"/>
          </a:xfrm>
          <a:prstGeom prst="rect">
            <a:avLst/>
          </a:prstGeom>
          <a:noFill/>
        </p:spPr>
        <p:txBody>
          <a:bodyPr wrap="square" rtlCol="0">
            <a:spAutoFit/>
          </a:bodyPr>
          <a:lstStyle/>
          <a:p>
            <a:r>
              <a:rPr lang="es-AR" dirty="0"/>
              <a:t>Ho</a:t>
            </a:r>
          </a:p>
        </p:txBody>
      </p:sp>
      <p:sp>
        <p:nvSpPr>
          <p:cNvPr id="4" name="CuadroTexto 3">
            <a:extLst>
              <a:ext uri="{FF2B5EF4-FFF2-40B4-BE49-F238E27FC236}">
                <a16:creationId xmlns:a16="http://schemas.microsoft.com/office/drawing/2014/main" id="{614C2D78-EA32-AF93-5C5A-BB18951A28D8}"/>
              </a:ext>
            </a:extLst>
          </p:cNvPr>
          <p:cNvSpPr txBox="1"/>
          <p:nvPr/>
        </p:nvSpPr>
        <p:spPr>
          <a:xfrm>
            <a:off x="7032104" y="2852936"/>
            <a:ext cx="576064" cy="369332"/>
          </a:xfrm>
          <a:prstGeom prst="rect">
            <a:avLst/>
          </a:prstGeom>
          <a:noFill/>
        </p:spPr>
        <p:txBody>
          <a:bodyPr wrap="square" rtlCol="0">
            <a:spAutoFit/>
          </a:bodyPr>
          <a:lstStyle/>
          <a:p>
            <a:r>
              <a:rPr lang="es-AR" dirty="0"/>
              <a:t>Ho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05047F9-95F0-CC4A-B9E5-AA35C26D6C8A}"/>
              </a:ext>
            </a:extLst>
          </p:cNvPr>
          <p:cNvSpPr txBox="1"/>
          <p:nvPr/>
        </p:nvSpPr>
        <p:spPr>
          <a:xfrm>
            <a:off x="696067" y="293581"/>
            <a:ext cx="10799866" cy="5907771"/>
          </a:xfrm>
          <a:prstGeom prst="rect">
            <a:avLst/>
          </a:prstGeom>
          <a:noFill/>
        </p:spPr>
        <p:txBody>
          <a:bodyPr wrap="square">
            <a:spAutoFit/>
          </a:bodyPr>
          <a:lstStyle/>
          <a:p>
            <a:r>
              <a:rPr lang="es-MX" sz="1999" dirty="0"/>
              <a:t>La estructura de la prueba de hipótesis se establece usando el término hipótesis nula, el cual se refiere a cualquier hipótesis que se desea probar y se denota con H</a:t>
            </a:r>
            <a:r>
              <a:rPr lang="es-MX" sz="1999" baseline="-25000" dirty="0"/>
              <a:t>0</a:t>
            </a:r>
          </a:p>
          <a:p>
            <a:r>
              <a:rPr lang="es-MX" sz="1999" dirty="0"/>
              <a:t>El rechazo de  H</a:t>
            </a:r>
            <a:r>
              <a:rPr lang="es-MX" sz="1999" baseline="-25000" dirty="0"/>
              <a:t>0</a:t>
            </a:r>
            <a:r>
              <a:rPr lang="es-MX" sz="1999" dirty="0"/>
              <a:t> conduce a la aceptación de una hipótesis alternativa, que se denota con H</a:t>
            </a:r>
            <a:r>
              <a:rPr lang="es-MX" sz="1999" baseline="-25000" dirty="0"/>
              <a:t>1</a:t>
            </a:r>
            <a:r>
              <a:rPr lang="es-MX" sz="1999" dirty="0"/>
              <a:t> o H</a:t>
            </a:r>
            <a:r>
              <a:rPr lang="el-GR" sz="1999" baseline="-25000" dirty="0"/>
              <a:t>α</a:t>
            </a:r>
            <a:r>
              <a:rPr lang="es-MX" sz="1999" dirty="0"/>
              <a:t> La comprensión de las diferentes funciones que desempeñan la hipótesis nula (H</a:t>
            </a:r>
            <a:r>
              <a:rPr lang="es-MX" sz="1999" baseline="-25000" dirty="0"/>
              <a:t>0</a:t>
            </a:r>
            <a:r>
              <a:rPr lang="es-MX" sz="1999" dirty="0"/>
              <a:t> ) y la hipótesis alternativa (H</a:t>
            </a:r>
            <a:r>
              <a:rPr lang="es-MX" sz="1999" baseline="-25000" dirty="0"/>
              <a:t>1</a:t>
            </a:r>
            <a:r>
              <a:rPr lang="es-MX" sz="1999" dirty="0"/>
              <a:t>) es fundamental para entender los principios de la prueba de hipótesis. </a:t>
            </a:r>
          </a:p>
          <a:p>
            <a:endParaRPr lang="es-MX" sz="1999" dirty="0"/>
          </a:p>
          <a:p>
            <a:r>
              <a:rPr lang="es-MX" sz="1999" dirty="0"/>
              <a:t>La hipótesis alternativa H</a:t>
            </a:r>
            <a:r>
              <a:rPr lang="es-MX" sz="1999" baseline="-25000" dirty="0"/>
              <a:t>1</a:t>
            </a:r>
            <a:r>
              <a:rPr lang="es-MX" sz="1999" dirty="0"/>
              <a:t> por lo general representa la pregunta que se responderá o la teoría que se probará, por lo que su especificación es muy importante. La hipótesis nula  H</a:t>
            </a:r>
            <a:r>
              <a:rPr lang="es-MX" sz="1999" baseline="-25000" dirty="0"/>
              <a:t>0</a:t>
            </a:r>
            <a:r>
              <a:rPr lang="es-MX" sz="1999" dirty="0"/>
              <a:t> anula o se opone a H</a:t>
            </a:r>
            <a:r>
              <a:rPr lang="es-MX" sz="1999" baseline="-25000" dirty="0"/>
              <a:t>1</a:t>
            </a:r>
            <a:r>
              <a:rPr lang="es-MX" sz="1999" dirty="0"/>
              <a:t> y a menudo es el complemento lógico de H</a:t>
            </a:r>
            <a:r>
              <a:rPr lang="es-MX" sz="1999" baseline="-25000" dirty="0"/>
              <a:t>1</a:t>
            </a:r>
          </a:p>
          <a:p>
            <a:endParaRPr lang="es-MX" sz="1999" dirty="0"/>
          </a:p>
          <a:p>
            <a:r>
              <a:rPr lang="es-MX" sz="1999" dirty="0"/>
              <a:t>El investigador llega a una de las  siguientes dos conclusiones:</a:t>
            </a:r>
          </a:p>
          <a:p>
            <a:endParaRPr lang="es-MX" sz="1999" dirty="0"/>
          </a:p>
          <a:p>
            <a:r>
              <a:rPr lang="es-MX" sz="1999" dirty="0"/>
              <a:t>Rechazar H</a:t>
            </a:r>
            <a:r>
              <a:rPr lang="es-MX" sz="1999" baseline="-25000" dirty="0"/>
              <a:t>0</a:t>
            </a:r>
            <a:r>
              <a:rPr lang="es-MX" sz="1999" dirty="0"/>
              <a:t> a favor de H</a:t>
            </a:r>
            <a:r>
              <a:rPr lang="es-MX" sz="1999" baseline="-25000" dirty="0"/>
              <a:t>1</a:t>
            </a:r>
            <a:r>
              <a:rPr lang="es-MX" sz="1999" dirty="0"/>
              <a:t> debido a evidencia suficiente en los datos o no rechazar H</a:t>
            </a:r>
            <a:r>
              <a:rPr lang="es-MX" sz="1999" baseline="-25000" dirty="0"/>
              <a:t>0 </a:t>
            </a:r>
            <a:r>
              <a:rPr lang="es-MX" sz="1999" dirty="0"/>
              <a:t>debido a evidencia insuficiente en los datos. </a:t>
            </a:r>
          </a:p>
          <a:p>
            <a:endParaRPr lang="es-MX" sz="1999" dirty="0"/>
          </a:p>
          <a:p>
            <a:r>
              <a:rPr lang="es-MX" sz="1999" dirty="0"/>
              <a:t>Observe que las conclusiones no implican una “aceptación de H</a:t>
            </a:r>
            <a:r>
              <a:rPr lang="es-MX" sz="1999" baseline="-25000" dirty="0"/>
              <a:t>0</a:t>
            </a:r>
            <a:r>
              <a:rPr lang="es-MX" sz="1999" dirty="0"/>
              <a:t> ” formal y literal. La aseveración de H</a:t>
            </a:r>
            <a:r>
              <a:rPr lang="es-MX" sz="1999" baseline="-25000" dirty="0"/>
              <a:t>0</a:t>
            </a:r>
            <a:r>
              <a:rPr lang="es-MX" sz="1999" dirty="0"/>
              <a:t> a menudo representa el “status quo” contrario a una nueva idea, conjetura, etcétera, enunciada en H</a:t>
            </a:r>
            <a:r>
              <a:rPr lang="es-MX" sz="1999" baseline="-25000" dirty="0"/>
              <a:t>1</a:t>
            </a:r>
            <a:r>
              <a:rPr lang="es-MX" sz="1999" dirty="0"/>
              <a:t> ; en tanto que no rechazar H</a:t>
            </a:r>
            <a:r>
              <a:rPr lang="es-MX" sz="1999" baseline="-25000" dirty="0"/>
              <a:t>0</a:t>
            </a:r>
            <a:r>
              <a:rPr lang="es-MX" sz="1999" dirty="0"/>
              <a:t> representa la conclusión adecuada</a:t>
            </a:r>
          </a:p>
          <a:p>
            <a:endParaRPr lang="es-AR" sz="1799" dirty="0"/>
          </a:p>
        </p:txBody>
      </p:sp>
    </p:spTree>
    <p:extLst>
      <p:ext uri="{BB962C8B-B14F-4D97-AF65-F5344CB8AC3E}">
        <p14:creationId xmlns:p14="http://schemas.microsoft.com/office/powerpoint/2010/main" val="29435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60F643E-9935-E118-AC37-B2D50041D3D0}"/>
              </a:ext>
            </a:extLst>
          </p:cNvPr>
          <p:cNvSpPr txBox="1"/>
          <p:nvPr/>
        </p:nvSpPr>
        <p:spPr>
          <a:xfrm>
            <a:off x="331111" y="895"/>
            <a:ext cx="11225058" cy="4521599"/>
          </a:xfrm>
          <a:prstGeom prst="rect">
            <a:avLst/>
          </a:prstGeom>
          <a:noFill/>
        </p:spPr>
        <p:txBody>
          <a:bodyPr wrap="square">
            <a:spAutoFit/>
          </a:bodyPr>
          <a:lstStyle/>
          <a:p>
            <a:r>
              <a:rPr lang="es-MX" sz="2399" dirty="0"/>
              <a:t>Aunque las aplicaciones de la prueba de hipótesis son muy abundantes en trabajos </a:t>
            </a:r>
          </a:p>
          <a:p>
            <a:r>
              <a:rPr lang="es-MX" sz="2399" dirty="0"/>
              <a:t>científicos, quizás el mejor ejemplo para un principiante sea el dilema  que enfrenta el jurado en un juicio. Las hipótesis nula y alternativa son</a:t>
            </a:r>
          </a:p>
          <a:p>
            <a:r>
              <a:rPr lang="es-MX" sz="2399" dirty="0"/>
              <a:t>H</a:t>
            </a:r>
            <a:r>
              <a:rPr lang="es-MX" sz="2399" baseline="-25000" dirty="0"/>
              <a:t>0</a:t>
            </a:r>
            <a:r>
              <a:rPr lang="es-MX" sz="2399" dirty="0"/>
              <a:t>: el acusado es inocente,</a:t>
            </a:r>
          </a:p>
          <a:p>
            <a:r>
              <a:rPr lang="es-MX" sz="2399" dirty="0"/>
              <a:t>H</a:t>
            </a:r>
            <a:r>
              <a:rPr lang="es-MX" sz="2399" baseline="-25000" dirty="0"/>
              <a:t>1</a:t>
            </a:r>
            <a:r>
              <a:rPr lang="es-MX" sz="2399" dirty="0"/>
              <a:t>: el acusado es culpable.</a:t>
            </a:r>
          </a:p>
          <a:p>
            <a:endParaRPr lang="es-MX" sz="2399" dirty="0"/>
          </a:p>
          <a:p>
            <a:endParaRPr lang="es-MX" sz="2399" dirty="0"/>
          </a:p>
          <a:p>
            <a:r>
              <a:rPr lang="es-MX" sz="2399" dirty="0"/>
              <a:t>La acusación proviene de una sospecha de culpabilidad. La hipótesis H</a:t>
            </a:r>
            <a:r>
              <a:rPr lang="es-MX" sz="2399" baseline="-25000" dirty="0"/>
              <a:t>0</a:t>
            </a:r>
            <a:r>
              <a:rPr lang="es-MX" sz="2399" dirty="0"/>
              <a:t> (el status quo) se establece en oposición a H1 y se mantiene a menos que se respalde H</a:t>
            </a:r>
            <a:r>
              <a:rPr lang="es-MX" sz="2399" baseline="-25000" dirty="0"/>
              <a:t>1</a:t>
            </a:r>
            <a:r>
              <a:rPr lang="es-MX" sz="2399" dirty="0"/>
              <a:t> con evidencia  “más allá de una duda razonable”. Sin embargo, en este caso “no rechazar H</a:t>
            </a:r>
            <a:r>
              <a:rPr lang="es-MX" sz="2399" baseline="-25000" dirty="0"/>
              <a:t>0</a:t>
            </a:r>
            <a:r>
              <a:rPr lang="es-MX" sz="2399" dirty="0"/>
              <a:t> ” no implica inocencia, sino sólo que la evidencia fue insuficiente para lograr una condena. </a:t>
            </a:r>
          </a:p>
          <a:p>
            <a:r>
              <a:rPr lang="es-MX" sz="2399" dirty="0"/>
              <a:t>Por lo tanto, el jurado no necesariamente acepta H</a:t>
            </a:r>
            <a:r>
              <a:rPr lang="es-MX" sz="2399" baseline="-25000" dirty="0"/>
              <a:t>0</a:t>
            </a:r>
            <a:r>
              <a:rPr lang="es-MX" sz="2399" dirty="0"/>
              <a:t> sino que no rechaza H</a:t>
            </a:r>
            <a:r>
              <a:rPr lang="es-MX" sz="2399" baseline="-25000" dirty="0"/>
              <a:t>0</a:t>
            </a:r>
            <a:r>
              <a:rPr lang="es-MX" sz="2399" dirty="0"/>
              <a:t> .</a:t>
            </a:r>
            <a:endParaRPr lang="es-AR" sz="2399" dirty="0"/>
          </a:p>
        </p:txBody>
      </p:sp>
    </p:spTree>
    <p:extLst>
      <p:ext uri="{BB962C8B-B14F-4D97-AF65-F5344CB8AC3E}">
        <p14:creationId xmlns:p14="http://schemas.microsoft.com/office/powerpoint/2010/main" val="208761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541</TotalTime>
  <Words>6289</Words>
  <Application>Microsoft Office PowerPoint</Application>
  <PresentationFormat>Panorámica</PresentationFormat>
  <Paragraphs>253</Paragraphs>
  <Slides>52</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52</vt:i4>
      </vt:variant>
    </vt:vector>
  </HeadingPairs>
  <TitlesOfParts>
    <vt:vector size="62" baseType="lpstr">
      <vt:lpstr>Arial</vt:lpstr>
      <vt:lpstr>Calibri</vt:lpstr>
      <vt:lpstr>Calibri Light</vt:lpstr>
      <vt:lpstr>Cambria Math</vt:lpstr>
      <vt:lpstr>Franklin Gothic Book</vt:lpstr>
      <vt:lpstr>Symbol</vt:lpstr>
      <vt:lpstr>Times New Roman</vt:lpstr>
      <vt:lpstr>Verdana</vt:lpstr>
      <vt:lpstr>Wingdings</vt:lpstr>
      <vt:lpstr>Retrospección</vt:lpstr>
      <vt:lpstr>Contraste de hipótesis</vt:lpstr>
      <vt:lpstr>Contraste de hipótesis</vt:lpstr>
      <vt:lpstr>Presentación de PowerPoint</vt:lpstr>
      <vt:lpstr>Presentación de PowerPoint</vt:lpstr>
      <vt:lpstr>Faces de un contraste </vt:lpstr>
      <vt:lpstr>Ensayo de dos colas</vt:lpstr>
      <vt:lpstr>Ensayo de una cola</vt:lpstr>
      <vt:lpstr>Presentación de PowerPoint</vt:lpstr>
      <vt:lpstr>Presentación de PowerPoint</vt:lpstr>
      <vt:lpstr>ALGUNAS CONSIDERACIONES PREVIAS </vt:lpstr>
      <vt:lpstr>Ejemplos </vt:lpstr>
      <vt:lpstr>Soluciones </vt:lpstr>
      <vt:lpstr>Tipo de error</vt:lpstr>
      <vt:lpstr>Ejemplo variable continua </vt:lpstr>
      <vt:lpstr>Ejemplo pág.326 Walpole</vt:lpstr>
      <vt:lpstr>Presentación de PowerPoint</vt:lpstr>
      <vt:lpstr>Presentación de PowerPoint</vt:lpstr>
      <vt:lpstr>Presentación de PowerPoint</vt:lpstr>
      <vt:lpstr>Variables categóricas </vt:lpstr>
      <vt:lpstr>Presentación de PowerPoint</vt:lpstr>
      <vt:lpstr>Presentación de PowerPoint</vt:lpstr>
      <vt:lpstr>Presentación de PowerPoint</vt:lpstr>
      <vt:lpstr>Presentación de PowerPoint</vt:lpstr>
      <vt:lpstr>Presentación de PowerPoint</vt:lpstr>
      <vt:lpstr>Presentación de PowerPoint</vt:lpstr>
      <vt:lpstr>Tabla de contingencia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tipo 1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Reporte de la significancia estadística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Contraste de hipótesis</dc:title>
  <dc:creator>Edgardo Alberto Di Dio Cardalana</dc:creator>
  <cp:lastModifiedBy>Edgardo Alberto Di Dio Cardalana</cp:lastModifiedBy>
  <cp:revision>14</cp:revision>
  <dcterms:created xsi:type="dcterms:W3CDTF">2023-05-11T15:14:08Z</dcterms:created>
  <dcterms:modified xsi:type="dcterms:W3CDTF">2023-10-25T11:57:50Z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