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83" r:id="rId3"/>
    <p:sldId id="287" r:id="rId4"/>
    <p:sldId id="284" r:id="rId5"/>
    <p:sldId id="285" r:id="rId6"/>
    <p:sldId id="286" r:id="rId7"/>
    <p:sldId id="258" r:id="rId8"/>
    <p:sldId id="261" r:id="rId9"/>
    <p:sldId id="262" r:id="rId10"/>
    <p:sldId id="263" r:id="rId11"/>
    <p:sldId id="264" r:id="rId12"/>
    <p:sldId id="265" r:id="rId13"/>
    <p:sldId id="266" r:id="rId14"/>
    <p:sldId id="267" r:id="rId15"/>
    <p:sldId id="268" r:id="rId16"/>
    <p:sldId id="269" r:id="rId17"/>
    <p:sldId id="270" r:id="rId18"/>
    <p:sldId id="279" r:id="rId19"/>
    <p:sldId id="280" r:id="rId20"/>
    <p:sldId id="281" r:id="rId21"/>
    <p:sldId id="282" r:id="rId22"/>
    <p:sldId id="277" r:id="rId2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0" d="100"/>
          <a:sy n="70" d="100"/>
        </p:scale>
        <p:origin x="4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0BAFB7C-8E0E-468F-BA89-55C5C2FE44BA}"/>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5" name="Marcador de pie de página 4">
            <a:extLst>
              <a:ext uri="{FF2B5EF4-FFF2-40B4-BE49-F238E27FC236}">
                <a16:creationId xmlns:a16="http://schemas.microsoft.com/office/drawing/2014/main"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9215B36-3672-4CAF-BE64-1FB65A513F35}"/>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5" name="Marcador de pie de página 4">
            <a:extLst>
              <a:ext uri="{FF2B5EF4-FFF2-40B4-BE49-F238E27FC236}">
                <a16:creationId xmlns:a16="http://schemas.microsoft.com/office/drawing/2014/main"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2F9F894-81B8-47EC-9C56-0D39A5139180}"/>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5" name="Marcador de pie de página 4">
            <a:extLst>
              <a:ext uri="{FF2B5EF4-FFF2-40B4-BE49-F238E27FC236}">
                <a16:creationId xmlns:a16="http://schemas.microsoft.com/office/drawing/2014/main"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BEEDC8-078C-4C48-BBDF-4E4D45010C51}"/>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5" name="Marcador de pie de página 4">
            <a:extLst>
              <a:ext uri="{FF2B5EF4-FFF2-40B4-BE49-F238E27FC236}">
                <a16:creationId xmlns:a16="http://schemas.microsoft.com/office/drawing/2014/main"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7304BA1-F4EF-439F-90ED-A2CC2A9AE0D3}"/>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5" name="Marcador de pie de página 4">
            <a:extLst>
              <a:ext uri="{FF2B5EF4-FFF2-40B4-BE49-F238E27FC236}">
                <a16:creationId xmlns:a16="http://schemas.microsoft.com/office/drawing/2014/main"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7BE38973-6C14-4026-9C4D-C8F1B2E8F0BB}"/>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6" name="Marcador de pie de página 5">
            <a:extLst>
              <a:ext uri="{FF2B5EF4-FFF2-40B4-BE49-F238E27FC236}">
                <a16:creationId xmlns:a16="http://schemas.microsoft.com/office/drawing/2014/main"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BF94304-FF68-429E-B125-EB35E568D0A6}"/>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8" name="Marcador de pie de página 7">
            <a:extLst>
              <a:ext uri="{FF2B5EF4-FFF2-40B4-BE49-F238E27FC236}">
                <a16:creationId xmlns:a16="http://schemas.microsoft.com/office/drawing/2014/main"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CB90C12-73D7-4B91-A3FE-D9B03C5A3978}"/>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4" name="Marcador de pie de página 3">
            <a:extLst>
              <a:ext uri="{FF2B5EF4-FFF2-40B4-BE49-F238E27FC236}">
                <a16:creationId xmlns:a16="http://schemas.microsoft.com/office/drawing/2014/main"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5BD7976-1394-4FC8-B8D7-865E9C8DE22E}"/>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3" name="Marcador de pie de página 2">
            <a:extLst>
              <a:ext uri="{FF2B5EF4-FFF2-40B4-BE49-F238E27FC236}">
                <a16:creationId xmlns:a16="http://schemas.microsoft.com/office/drawing/2014/main"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7C612D5-09C0-4352-B682-F703B649AC20}"/>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6" name="Marcador de pie de página 5">
            <a:extLst>
              <a:ext uri="{FF2B5EF4-FFF2-40B4-BE49-F238E27FC236}">
                <a16:creationId xmlns:a16="http://schemas.microsoft.com/office/drawing/2014/main"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513BF82-44D5-4EC7-BF47-69B8AF762514}"/>
              </a:ext>
            </a:extLst>
          </p:cNvPr>
          <p:cNvSpPr>
            <a:spLocks noGrp="1"/>
          </p:cNvSpPr>
          <p:nvPr>
            <p:ph type="dt" sz="half" idx="10"/>
          </p:nvPr>
        </p:nvSpPr>
        <p:spPr/>
        <p:txBody>
          <a:bodyPr/>
          <a:lstStyle/>
          <a:p>
            <a:fld id="{D5E3F69A-07CA-4FA6-8659-3F8184DE9D62}" type="datetimeFigureOut">
              <a:rPr lang="es-AR" smtClean="0"/>
              <a:t>12/8/2021</a:t>
            </a:fld>
            <a:endParaRPr lang="es-AR"/>
          </a:p>
        </p:txBody>
      </p:sp>
      <p:sp>
        <p:nvSpPr>
          <p:cNvPr id="6" name="Marcador de pie de página 5">
            <a:extLst>
              <a:ext uri="{FF2B5EF4-FFF2-40B4-BE49-F238E27FC236}">
                <a16:creationId xmlns:a16="http://schemas.microsoft.com/office/drawing/2014/main"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12/8/2021</a:t>
            </a:fld>
            <a:endParaRPr lang="es-AR"/>
          </a:p>
        </p:txBody>
      </p:sp>
      <p:sp>
        <p:nvSpPr>
          <p:cNvPr id="5" name="Marcador de pie de página 4">
            <a:extLst>
              <a:ext uri="{FF2B5EF4-FFF2-40B4-BE49-F238E27FC236}">
                <a16:creationId xmlns:a16="http://schemas.microsoft.com/office/drawing/2014/main"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a16="http://schemas.microsoft.com/office/drawing/2014/main"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a:t>SISTEMAS BASADOS EN CONOCIMIENTOS</a:t>
            </a:r>
          </a:p>
        </p:txBody>
      </p:sp>
      <p:pic>
        <p:nvPicPr>
          <p:cNvPr id="15"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1881" y="983559"/>
            <a:ext cx="10429875"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0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923" y="1007165"/>
            <a:ext cx="10829303" cy="518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0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3"/>
          <p:cNvSpPr txBox="1">
            <a:spLocks noChangeArrowheads="1"/>
          </p:cNvSpPr>
          <p:nvPr/>
        </p:nvSpPr>
        <p:spPr bwMode="auto">
          <a:xfrm>
            <a:off x="876162" y="876715"/>
            <a:ext cx="405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800" b="1" dirty="0"/>
              <a:t>METODOLOGIA IDEAL</a:t>
            </a:r>
          </a:p>
        </p:txBody>
      </p:sp>
      <p:sp>
        <p:nvSpPr>
          <p:cNvPr id="12" name="11 Rectángulo"/>
          <p:cNvSpPr/>
          <p:nvPr/>
        </p:nvSpPr>
        <p:spPr>
          <a:xfrm>
            <a:off x="5177597" y="84855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3" name="12 Rectángulo"/>
          <p:cNvSpPr/>
          <p:nvPr/>
        </p:nvSpPr>
        <p:spPr>
          <a:xfrm>
            <a:off x="5187122" y="19899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4" name="13 Rectángulo"/>
          <p:cNvSpPr/>
          <p:nvPr/>
        </p:nvSpPr>
        <p:spPr>
          <a:xfrm>
            <a:off x="5187122" y="318376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6" name="15 Rectángulo"/>
          <p:cNvSpPr/>
          <p:nvPr/>
        </p:nvSpPr>
        <p:spPr>
          <a:xfrm>
            <a:off x="5195060" y="4341053"/>
            <a:ext cx="3059112"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7" name="16 Rectángulo"/>
          <p:cNvSpPr/>
          <p:nvPr/>
        </p:nvSpPr>
        <p:spPr>
          <a:xfrm>
            <a:off x="5195060" y="5491991"/>
            <a:ext cx="3059112"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8" name="17 Conector recto de flecha"/>
          <p:cNvCxnSpPr>
            <a:stCxn id="12" idx="2"/>
            <a:endCxn id="13" idx="0"/>
          </p:cNvCxnSpPr>
          <p:nvPr/>
        </p:nvCxnSpPr>
        <p:spPr>
          <a:xfrm>
            <a:off x="6707947" y="160420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6717472" y="274561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6717472" y="3939416"/>
            <a:ext cx="7938"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1" name="20 Conector recto de flecha"/>
          <p:cNvCxnSpPr>
            <a:stCxn id="16" idx="2"/>
            <a:endCxn id="17" idx="0"/>
          </p:cNvCxnSpPr>
          <p:nvPr/>
        </p:nvCxnSpPr>
        <p:spPr>
          <a:xfrm>
            <a:off x="6725410" y="509670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5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100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100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150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50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200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250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250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808678"/>
            <a:ext cx="715617"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48 Rectángulo"/>
          <p:cNvSpPr/>
          <p:nvPr/>
        </p:nvSpPr>
        <p:spPr>
          <a:xfrm>
            <a:off x="752475" y="996259"/>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50" name="49 Rectángulo"/>
          <p:cNvSpPr/>
          <p:nvPr/>
        </p:nvSpPr>
        <p:spPr>
          <a:xfrm>
            <a:off x="762000" y="2137672"/>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51" name="50 Rectángulo"/>
          <p:cNvSpPr/>
          <p:nvPr/>
        </p:nvSpPr>
        <p:spPr>
          <a:xfrm>
            <a:off x="762000" y="3331472"/>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52" name="51 Rectángulo"/>
          <p:cNvSpPr/>
          <p:nvPr/>
        </p:nvSpPr>
        <p:spPr>
          <a:xfrm>
            <a:off x="769937" y="4488759"/>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53" name="52 Rectángulo"/>
          <p:cNvSpPr/>
          <p:nvPr/>
        </p:nvSpPr>
        <p:spPr>
          <a:xfrm>
            <a:off x="769937" y="5639697"/>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54" name="53 Conector recto de flecha"/>
          <p:cNvCxnSpPr>
            <a:stCxn id="49" idx="2"/>
            <a:endCxn id="50" idx="0"/>
          </p:cNvCxnSpPr>
          <p:nvPr/>
        </p:nvCxnSpPr>
        <p:spPr>
          <a:xfrm>
            <a:off x="2282825" y="1751909"/>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5" name="54 Conector recto de flecha"/>
          <p:cNvCxnSpPr>
            <a:stCxn id="50" idx="2"/>
            <a:endCxn id="51" idx="0"/>
          </p:cNvCxnSpPr>
          <p:nvPr/>
        </p:nvCxnSpPr>
        <p:spPr>
          <a:xfrm>
            <a:off x="2292350" y="2893322"/>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6" name="55 Conector recto de flecha"/>
          <p:cNvCxnSpPr>
            <a:stCxn id="51" idx="2"/>
            <a:endCxn id="52" idx="0"/>
          </p:cNvCxnSpPr>
          <p:nvPr/>
        </p:nvCxnSpPr>
        <p:spPr>
          <a:xfrm>
            <a:off x="2292350" y="4087122"/>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7" name="56 Conector recto de flecha"/>
          <p:cNvCxnSpPr>
            <a:stCxn id="52" idx="2"/>
            <a:endCxn id="53" idx="0"/>
          </p:cNvCxnSpPr>
          <p:nvPr/>
        </p:nvCxnSpPr>
        <p:spPr>
          <a:xfrm>
            <a:off x="2300287" y="5244409"/>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8" name="57 Rectángulo"/>
          <p:cNvSpPr/>
          <p:nvPr/>
        </p:nvSpPr>
        <p:spPr>
          <a:xfrm>
            <a:off x="5661025" y="808383"/>
            <a:ext cx="2682875" cy="1205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I.1: Plan de requisitos y adquisición de conocimientos</a:t>
            </a:r>
          </a:p>
        </p:txBody>
      </p:sp>
      <p:sp>
        <p:nvSpPr>
          <p:cNvPr id="59" name="58 Rectángulo"/>
          <p:cNvSpPr/>
          <p:nvPr/>
        </p:nvSpPr>
        <p:spPr>
          <a:xfrm>
            <a:off x="5656262" y="2652022"/>
            <a:ext cx="2682875" cy="143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I.2: Evaluación y selección de la tarea</a:t>
            </a:r>
          </a:p>
        </p:txBody>
      </p:sp>
      <p:sp>
        <p:nvSpPr>
          <p:cNvPr id="60" name="59 Rectángulo"/>
          <p:cNvSpPr/>
          <p:nvPr/>
        </p:nvSpPr>
        <p:spPr>
          <a:xfrm>
            <a:off x="5648325" y="4591947"/>
            <a:ext cx="2690812" cy="1427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I.3: Definiciones de las características de la tarea</a:t>
            </a:r>
          </a:p>
        </p:txBody>
      </p:sp>
      <p:cxnSp>
        <p:nvCxnSpPr>
          <p:cNvPr id="61" name="60 Conector recto"/>
          <p:cNvCxnSpPr>
            <a:stCxn id="49" idx="3"/>
            <a:endCxn id="58" idx="1"/>
          </p:cNvCxnSpPr>
          <p:nvPr/>
        </p:nvCxnSpPr>
        <p:spPr>
          <a:xfrm>
            <a:off x="3813175" y="1374084"/>
            <a:ext cx="1847850" cy="37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61 Conector recto"/>
          <p:cNvCxnSpPr>
            <a:stCxn id="49" idx="3"/>
            <a:endCxn id="59" idx="1"/>
          </p:cNvCxnSpPr>
          <p:nvPr/>
        </p:nvCxnSpPr>
        <p:spPr>
          <a:xfrm>
            <a:off x="3813175" y="1374084"/>
            <a:ext cx="1843087" cy="1995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a:stCxn id="49" idx="3"/>
            <a:endCxn id="60" idx="1"/>
          </p:cNvCxnSpPr>
          <p:nvPr/>
        </p:nvCxnSpPr>
        <p:spPr>
          <a:xfrm>
            <a:off x="3813175" y="1374084"/>
            <a:ext cx="1835150" cy="3930650"/>
          </a:xfrm>
          <a:prstGeom prst="line">
            <a:avLst/>
          </a:prstGeom>
        </p:spPr>
        <p:style>
          <a:lnRef idx="1">
            <a:schemeClr val="accent1"/>
          </a:lnRef>
          <a:fillRef idx="0">
            <a:schemeClr val="accent1"/>
          </a:fillRef>
          <a:effectRef idx="0">
            <a:schemeClr val="accent1"/>
          </a:effectRef>
          <a:fontRef idx="minor">
            <a:schemeClr val="tx1"/>
          </a:fontRef>
        </p:style>
      </p:cxnSp>
      <p:sp>
        <p:nvSpPr>
          <p:cNvPr id="64" name="63 Rectángulo"/>
          <p:cNvSpPr/>
          <p:nvPr/>
        </p:nvSpPr>
        <p:spPr>
          <a:xfrm>
            <a:off x="9744075" y="781878"/>
            <a:ext cx="2447925" cy="76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Desarrollo posible</a:t>
            </a:r>
          </a:p>
        </p:txBody>
      </p:sp>
      <p:sp>
        <p:nvSpPr>
          <p:cNvPr id="65" name="64 Rectángulo"/>
          <p:cNvSpPr/>
          <p:nvPr/>
        </p:nvSpPr>
        <p:spPr>
          <a:xfrm>
            <a:off x="9744075" y="1724576"/>
            <a:ext cx="2447925" cy="1036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Desarrollo justificado</a:t>
            </a:r>
          </a:p>
        </p:txBody>
      </p:sp>
      <p:sp>
        <p:nvSpPr>
          <p:cNvPr id="66" name="65 Rectángulo"/>
          <p:cNvSpPr/>
          <p:nvPr/>
        </p:nvSpPr>
        <p:spPr>
          <a:xfrm>
            <a:off x="9744075" y="2903468"/>
            <a:ext cx="2447925" cy="103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Desarrollo adecuado</a:t>
            </a:r>
          </a:p>
        </p:txBody>
      </p:sp>
      <p:sp>
        <p:nvSpPr>
          <p:cNvPr id="67" name="66 Rectángulo"/>
          <p:cNvSpPr/>
          <p:nvPr/>
        </p:nvSpPr>
        <p:spPr>
          <a:xfrm>
            <a:off x="9744075" y="4091884"/>
            <a:ext cx="2447925" cy="103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Éxito del sistema</a:t>
            </a:r>
          </a:p>
        </p:txBody>
      </p:sp>
      <p:sp>
        <p:nvSpPr>
          <p:cNvPr id="68" name="67 Rectángulo"/>
          <p:cNvSpPr/>
          <p:nvPr/>
        </p:nvSpPr>
        <p:spPr>
          <a:xfrm>
            <a:off x="9744075" y="5358709"/>
            <a:ext cx="2447925" cy="909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Método del Cálculo de Viabilidad</a:t>
            </a:r>
          </a:p>
        </p:txBody>
      </p:sp>
      <p:cxnSp>
        <p:nvCxnSpPr>
          <p:cNvPr id="69" name="68 Conector recto"/>
          <p:cNvCxnSpPr>
            <a:stCxn id="59" idx="3"/>
            <a:endCxn id="64" idx="1"/>
          </p:cNvCxnSpPr>
          <p:nvPr/>
        </p:nvCxnSpPr>
        <p:spPr>
          <a:xfrm flipV="1">
            <a:off x="8339137" y="1166743"/>
            <a:ext cx="1404938" cy="2202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69 Conector recto"/>
          <p:cNvCxnSpPr>
            <a:stCxn id="59" idx="3"/>
            <a:endCxn id="65" idx="1"/>
          </p:cNvCxnSpPr>
          <p:nvPr/>
        </p:nvCxnSpPr>
        <p:spPr>
          <a:xfrm flipV="1">
            <a:off x="8339137" y="2242895"/>
            <a:ext cx="1404938" cy="1126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70 Conector recto"/>
          <p:cNvCxnSpPr>
            <a:stCxn id="59" idx="3"/>
            <a:endCxn id="66" idx="1"/>
          </p:cNvCxnSpPr>
          <p:nvPr/>
        </p:nvCxnSpPr>
        <p:spPr>
          <a:xfrm>
            <a:off x="8339137" y="3369572"/>
            <a:ext cx="1404938" cy="53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71 Conector recto"/>
          <p:cNvCxnSpPr>
            <a:stCxn id="59" idx="3"/>
            <a:endCxn id="67" idx="1"/>
          </p:cNvCxnSpPr>
          <p:nvPr/>
        </p:nvCxnSpPr>
        <p:spPr>
          <a:xfrm>
            <a:off x="8339137" y="3369572"/>
            <a:ext cx="1404938" cy="1241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72 Conector recto"/>
          <p:cNvCxnSpPr>
            <a:stCxn id="59" idx="3"/>
            <a:endCxn id="68" idx="1"/>
          </p:cNvCxnSpPr>
          <p:nvPr/>
        </p:nvCxnSpPr>
        <p:spPr>
          <a:xfrm>
            <a:off x="8339137" y="3369572"/>
            <a:ext cx="1404938" cy="24439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5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100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100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200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200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300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300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400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400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4500"/>
                                  </p:stCondLst>
                                  <p:childTnLst>
                                    <p:set>
                                      <p:cBhvr>
                                        <p:cTn id="58" dur="1" fill="hold">
                                          <p:stCondLst>
                                            <p:cond delay="0"/>
                                          </p:stCondLst>
                                        </p:cTn>
                                        <p:tgtEl>
                                          <p:spTgt spid="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450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5000"/>
                                  </p:stCondLst>
                                  <p:childTnLst>
                                    <p:set>
                                      <p:cBhvr>
                                        <p:cTn id="66" dur="1" fill="hold">
                                          <p:stCondLst>
                                            <p:cond delay="0"/>
                                          </p:stCondLst>
                                        </p:cTn>
                                        <p:tgtEl>
                                          <p:spTgt spid="7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5000"/>
                                  </p:stCondLst>
                                  <p:childTnLst>
                                    <p:set>
                                      <p:cBhvr>
                                        <p:cTn id="70" dur="1" fill="hold">
                                          <p:stCondLst>
                                            <p:cond delay="0"/>
                                          </p:stCondLst>
                                        </p:cTn>
                                        <p:tgtEl>
                                          <p:spTgt spid="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5500"/>
                                  </p:stCondLst>
                                  <p:childTnLst>
                                    <p:set>
                                      <p:cBhvr>
                                        <p:cTn id="74" dur="1" fill="hold">
                                          <p:stCondLst>
                                            <p:cond delay="0"/>
                                          </p:stCondLst>
                                        </p:cTn>
                                        <p:tgtEl>
                                          <p:spTgt spid="7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550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600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600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8" grpId="0" animBg="1"/>
      <p:bldP spid="59" grpId="0" animBg="1"/>
      <p:bldP spid="60" grpId="0" animBg="1"/>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232384" y="85048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241909" y="1991899"/>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241909" y="3185699"/>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249846" y="434298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249846" y="5493924"/>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762734" y="1606136"/>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772259" y="2747549"/>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772259" y="3941349"/>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80196" y="5098636"/>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5110646" y="850486"/>
            <a:ext cx="2305050" cy="760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Método del Cálculo de Viabilidad (Etapa I.2)</a:t>
            </a:r>
          </a:p>
        </p:txBody>
      </p:sp>
      <p:cxnSp>
        <p:nvCxnSpPr>
          <p:cNvPr id="22" name="21 Conector recto"/>
          <p:cNvCxnSpPr>
            <a:stCxn id="10" idx="3"/>
            <a:endCxn id="21" idx="1"/>
          </p:cNvCxnSpPr>
          <p:nvPr/>
        </p:nvCxnSpPr>
        <p:spPr>
          <a:xfrm>
            <a:off x="4293084" y="1228311"/>
            <a:ext cx="817562"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Conector angular"/>
          <p:cNvCxnSpPr>
            <a:stCxn id="21" idx="3"/>
            <a:endCxn id="48" idx="1"/>
          </p:cNvCxnSpPr>
          <p:nvPr/>
        </p:nvCxnSpPr>
        <p:spPr>
          <a:xfrm>
            <a:off x="7415696" y="1230693"/>
            <a:ext cx="866912" cy="230687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8282608" y="837233"/>
            <a:ext cx="3793297" cy="5400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sz="1600" dirty="0"/>
              <a:t>Cada desarrollo es una dimensión en el cálculo de viabilidad y posee un peso a la hora de valoración: posible y adecuado 8, justificable 3 y éxito 5</a:t>
            </a:r>
          </a:p>
          <a:p>
            <a:pPr marL="285750" indent="-285750">
              <a:buFont typeface="Arial" pitchFamily="34" charset="0"/>
              <a:buChar char="•"/>
              <a:defRPr/>
            </a:pPr>
            <a:r>
              <a:rPr lang="es-ES" sz="1600" dirty="0"/>
              <a:t>Cada dimensión posee una serie de características a analizar y valorizar</a:t>
            </a:r>
          </a:p>
          <a:p>
            <a:pPr marL="285750" indent="-285750">
              <a:buFont typeface="Arial" pitchFamily="34" charset="0"/>
              <a:buChar char="•"/>
              <a:defRPr/>
            </a:pPr>
            <a:r>
              <a:rPr lang="es-ES" sz="1600" dirty="0"/>
              <a:t>Las características se colocan en una tabla con la siguiente información:</a:t>
            </a:r>
          </a:p>
          <a:p>
            <a:pPr marL="742950" lvl="1" indent="-285750">
              <a:buFont typeface="Arial" pitchFamily="34" charset="0"/>
              <a:buChar char="•"/>
              <a:defRPr/>
            </a:pPr>
            <a:r>
              <a:rPr lang="es-ES" sz="1600" dirty="0"/>
              <a:t>Categoría (indicativa)</a:t>
            </a:r>
          </a:p>
          <a:p>
            <a:pPr marL="742950" lvl="1" indent="-285750">
              <a:buFont typeface="Arial" pitchFamily="34" charset="0"/>
              <a:buChar char="•"/>
              <a:defRPr/>
            </a:pPr>
            <a:r>
              <a:rPr lang="es-ES" sz="1600" dirty="0"/>
              <a:t>Dimensión</a:t>
            </a:r>
          </a:p>
          <a:p>
            <a:pPr marL="742950" lvl="1" indent="-285750">
              <a:buFont typeface="Arial" pitchFamily="34" charset="0"/>
              <a:buChar char="•"/>
              <a:defRPr/>
            </a:pPr>
            <a:r>
              <a:rPr lang="es-ES" sz="1600" dirty="0"/>
              <a:t>Peso</a:t>
            </a:r>
          </a:p>
          <a:p>
            <a:pPr marL="742950" lvl="1" indent="-285750">
              <a:buFont typeface="Arial" pitchFamily="34" charset="0"/>
              <a:buChar char="•"/>
              <a:defRPr/>
            </a:pPr>
            <a:r>
              <a:rPr lang="es-ES" sz="1600" dirty="0"/>
              <a:t>Tipo (esencial o deseable)</a:t>
            </a:r>
          </a:p>
          <a:p>
            <a:pPr marL="742950" lvl="1" indent="-285750">
              <a:buFont typeface="Arial" pitchFamily="34" charset="0"/>
              <a:buChar char="•"/>
              <a:defRPr/>
            </a:pPr>
            <a:r>
              <a:rPr lang="es-ES" sz="1600" dirty="0"/>
              <a:t>Naturaleza (booleana, numérica o difusa)</a:t>
            </a:r>
          </a:p>
          <a:p>
            <a:pPr marL="742950" lvl="1" indent="-285750">
              <a:buFont typeface="Arial" pitchFamily="34" charset="0"/>
              <a:buChar char="•"/>
              <a:defRPr/>
            </a:pPr>
            <a:r>
              <a:rPr lang="es-ES" sz="1600" dirty="0"/>
              <a:t>Umbral (referencia para características esenciales)</a:t>
            </a:r>
          </a:p>
          <a:p>
            <a:pPr marL="742950" lvl="1" indent="-285750">
              <a:buFont typeface="Arial" pitchFamily="34" charset="0"/>
              <a:buChar char="•"/>
              <a:defRPr/>
            </a:pPr>
            <a:r>
              <a:rPr lang="es-ES" sz="1600" dirty="0"/>
              <a:t>Valor</a:t>
            </a:r>
          </a:p>
          <a:p>
            <a:pPr marL="285750" indent="-285750">
              <a:buFont typeface="Arial" pitchFamily="34" charset="0"/>
              <a:buChar char="•"/>
              <a:defRPr/>
            </a:pPr>
            <a:r>
              <a:rPr lang="es-ES" sz="1600" dirty="0"/>
              <a:t>Se calcula el valor global de la aplicación en cada dimensión y se halla la media ponderada según el peso de cada dimensión</a:t>
            </a:r>
          </a:p>
          <a:p>
            <a:pPr marL="285750" indent="-285750">
              <a:buFont typeface="Arial" pitchFamily="34" charset="0"/>
              <a:buChar char="•"/>
              <a:defRPr/>
            </a:pPr>
            <a:r>
              <a:rPr lang="es-ES" sz="1600" dirty="0"/>
              <a:t>Sistema viable si V&gt;=6</a:t>
            </a:r>
          </a:p>
        </p:txBody>
      </p: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6730"/>
            <a:ext cx="675861" cy="88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755305" y="7577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764830" y="18991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764830" y="30929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772767" y="4250220"/>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772767" y="5401158"/>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285655" y="1513370"/>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295180" y="2654783"/>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295180" y="3848583"/>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303117" y="5005870"/>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691753" y="781877"/>
            <a:ext cx="2844800" cy="703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II.1: Concepción de la solución</a:t>
            </a:r>
          </a:p>
        </p:txBody>
      </p:sp>
      <p:sp>
        <p:nvSpPr>
          <p:cNvPr id="22" name="21 Rectángulo"/>
          <p:cNvSpPr/>
          <p:nvPr/>
        </p:nvSpPr>
        <p:spPr>
          <a:xfrm>
            <a:off x="4708180" y="1597508"/>
            <a:ext cx="28448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II.2: Adquisición y conceptualización de los conocimientos</a:t>
            </a:r>
          </a:p>
        </p:txBody>
      </p:sp>
      <p:sp>
        <p:nvSpPr>
          <p:cNvPr id="23" name="22 Rectángulo"/>
          <p:cNvSpPr/>
          <p:nvPr/>
        </p:nvSpPr>
        <p:spPr>
          <a:xfrm>
            <a:off x="4708180" y="2583345"/>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II.3: Formalización de los conocimientos y definición de la arquitectura</a:t>
            </a:r>
          </a:p>
        </p:txBody>
      </p:sp>
      <p:sp>
        <p:nvSpPr>
          <p:cNvPr id="24" name="23 Rectángulo"/>
          <p:cNvSpPr/>
          <p:nvPr/>
        </p:nvSpPr>
        <p:spPr>
          <a:xfrm>
            <a:off x="4708180" y="356283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II.4: Implementación</a:t>
            </a:r>
          </a:p>
        </p:txBody>
      </p:sp>
      <p:sp>
        <p:nvSpPr>
          <p:cNvPr id="25" name="24 Rectángulo"/>
          <p:cNvSpPr/>
          <p:nvPr/>
        </p:nvSpPr>
        <p:spPr>
          <a:xfrm>
            <a:off x="4708180" y="4537558"/>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II.5: Validación y Evaluación del prototipo</a:t>
            </a:r>
          </a:p>
        </p:txBody>
      </p:sp>
      <p:sp>
        <p:nvSpPr>
          <p:cNvPr id="26" name="25 Rectángulo"/>
          <p:cNvSpPr/>
          <p:nvPr/>
        </p:nvSpPr>
        <p:spPr>
          <a:xfrm>
            <a:off x="4655792" y="5575783"/>
            <a:ext cx="28448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II.6: Definición de nuevos requisitos y diseño</a:t>
            </a:r>
          </a:p>
        </p:txBody>
      </p:sp>
      <p:cxnSp>
        <p:nvCxnSpPr>
          <p:cNvPr id="27" name="26 Conector recto"/>
          <p:cNvCxnSpPr>
            <a:stCxn id="12" idx="3"/>
            <a:endCxn id="21" idx="1"/>
          </p:cNvCxnSpPr>
          <p:nvPr/>
        </p:nvCxnSpPr>
        <p:spPr>
          <a:xfrm flipV="1">
            <a:off x="3825530" y="1133405"/>
            <a:ext cx="866223" cy="1143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2" idx="3"/>
            <a:endCxn id="22" idx="1"/>
          </p:cNvCxnSpPr>
          <p:nvPr/>
        </p:nvCxnSpPr>
        <p:spPr>
          <a:xfrm flipV="1">
            <a:off x="3825530" y="1975333"/>
            <a:ext cx="882650" cy="301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12" idx="3"/>
            <a:endCxn id="23" idx="1"/>
          </p:cNvCxnSpPr>
          <p:nvPr/>
        </p:nvCxnSpPr>
        <p:spPr>
          <a:xfrm>
            <a:off x="3825530" y="2276958"/>
            <a:ext cx="882650" cy="68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2" idx="3"/>
            <a:endCxn id="24" idx="1"/>
          </p:cNvCxnSpPr>
          <p:nvPr/>
        </p:nvCxnSpPr>
        <p:spPr>
          <a:xfrm>
            <a:off x="3825530" y="2276958"/>
            <a:ext cx="882650" cy="166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2" idx="3"/>
            <a:endCxn id="25" idx="1"/>
          </p:cNvCxnSpPr>
          <p:nvPr/>
        </p:nvCxnSpPr>
        <p:spPr>
          <a:xfrm>
            <a:off x="3825530" y="2276958"/>
            <a:ext cx="882650" cy="2638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12" idx="3"/>
            <a:endCxn id="26" idx="1"/>
          </p:cNvCxnSpPr>
          <p:nvPr/>
        </p:nvCxnSpPr>
        <p:spPr>
          <a:xfrm>
            <a:off x="3825530" y="2276958"/>
            <a:ext cx="830262" cy="3676650"/>
          </a:xfrm>
          <a:prstGeom prst="line">
            <a:avLst/>
          </a:prstGeom>
        </p:spPr>
        <p:style>
          <a:lnRef idx="1">
            <a:schemeClr val="accent1"/>
          </a:lnRef>
          <a:fillRef idx="0">
            <a:schemeClr val="accent1"/>
          </a:fillRef>
          <a:effectRef idx="0">
            <a:schemeClr val="accent1"/>
          </a:effectRef>
          <a:fontRef idx="minor">
            <a:schemeClr val="tx1"/>
          </a:fontRef>
        </p:style>
      </p:cxnSp>
      <p:sp>
        <p:nvSpPr>
          <p:cNvPr id="33" name="32 Cerrar llave"/>
          <p:cNvSpPr/>
          <p:nvPr/>
        </p:nvSpPr>
        <p:spPr>
          <a:xfrm>
            <a:off x="7613305" y="1584808"/>
            <a:ext cx="396875" cy="47339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
          </a:p>
        </p:txBody>
      </p:sp>
      <p:sp>
        <p:nvSpPr>
          <p:cNvPr id="34" name="33 Rectángulo"/>
          <p:cNvSpPr/>
          <p:nvPr/>
        </p:nvSpPr>
        <p:spPr>
          <a:xfrm>
            <a:off x="8018117" y="3092933"/>
            <a:ext cx="1295400" cy="182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400" dirty="0"/>
              <a:t>Se repiten estos pasos para cada prototipo: demostración, investigación, de campo y de operación</a:t>
            </a:r>
          </a:p>
        </p:txBody>
      </p:sp>
      <p:sp>
        <p:nvSpPr>
          <p:cNvPr id="35" name="34 Rectángulo"/>
          <p:cNvSpPr/>
          <p:nvPr/>
        </p:nvSpPr>
        <p:spPr>
          <a:xfrm>
            <a:off x="10177118" y="755374"/>
            <a:ext cx="1895612" cy="1346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s-ES" sz="1400" dirty="0"/>
              <a:t>Adquisición de conocimientos:</a:t>
            </a:r>
          </a:p>
          <a:p>
            <a:pPr marL="285750" indent="-285750">
              <a:buFont typeface="Arial" pitchFamily="34" charset="0"/>
              <a:buChar char="•"/>
              <a:defRPr/>
            </a:pPr>
            <a:r>
              <a:rPr lang="es-ES" sz="1400" dirty="0"/>
              <a:t>Extracción de conocimientos</a:t>
            </a:r>
          </a:p>
          <a:p>
            <a:pPr marL="285750" indent="-285750">
              <a:buFont typeface="Arial" pitchFamily="34" charset="0"/>
              <a:buChar char="•"/>
              <a:defRPr/>
            </a:pPr>
            <a:r>
              <a:rPr lang="es-ES" sz="1400" dirty="0"/>
              <a:t>Educción de conocimientos</a:t>
            </a:r>
          </a:p>
        </p:txBody>
      </p:sp>
      <p:sp>
        <p:nvSpPr>
          <p:cNvPr id="36" name="35 Rectángulo"/>
          <p:cNvSpPr/>
          <p:nvPr/>
        </p:nvSpPr>
        <p:spPr>
          <a:xfrm>
            <a:off x="10177118" y="2252870"/>
            <a:ext cx="1922118" cy="1802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Conceptualización:</a:t>
            </a:r>
          </a:p>
          <a:p>
            <a:pPr marL="285750" indent="-285750">
              <a:buFont typeface="Arial" pitchFamily="34" charset="0"/>
              <a:buChar char="•"/>
              <a:defRPr/>
            </a:pPr>
            <a:r>
              <a:rPr lang="es-ES" sz="1400" dirty="0"/>
              <a:t>Tipos de conocimiento: estratégicos, tácticos y fácticos</a:t>
            </a:r>
          </a:p>
          <a:p>
            <a:pPr marL="285750" indent="-285750">
              <a:buFont typeface="Arial" pitchFamily="34" charset="0"/>
              <a:buChar char="•"/>
              <a:defRPr/>
            </a:pPr>
            <a:r>
              <a:rPr lang="es-ES" sz="1400" dirty="0"/>
              <a:t>Etapas: modelo estático y modelo dinámico </a:t>
            </a:r>
          </a:p>
          <a:p>
            <a:pPr>
              <a:defRPr/>
            </a:pPr>
            <a:endParaRPr lang="es-ES" sz="1400" dirty="0"/>
          </a:p>
          <a:p>
            <a:pPr>
              <a:defRPr/>
            </a:pPr>
            <a:endParaRPr lang="es-ES" sz="1400" dirty="0"/>
          </a:p>
        </p:txBody>
      </p:sp>
      <p:sp>
        <p:nvSpPr>
          <p:cNvPr id="37" name="36 Rectángulo"/>
          <p:cNvSpPr/>
          <p:nvPr/>
        </p:nvSpPr>
        <p:spPr>
          <a:xfrm>
            <a:off x="10177117" y="4200939"/>
            <a:ext cx="1895613" cy="2146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s-ES" sz="1400" dirty="0"/>
          </a:p>
          <a:p>
            <a:pPr>
              <a:defRPr/>
            </a:pPr>
            <a:r>
              <a:rPr lang="es-ES" sz="1400" dirty="0"/>
              <a:t>Formalización:</a:t>
            </a:r>
          </a:p>
          <a:p>
            <a:pPr marL="285750" indent="-285750">
              <a:buFont typeface="Arial" pitchFamily="34" charset="0"/>
              <a:buChar char="•"/>
              <a:defRPr/>
            </a:pPr>
            <a:r>
              <a:rPr lang="es-ES" sz="1400" dirty="0"/>
              <a:t>Formalismos basados en conceptos</a:t>
            </a:r>
          </a:p>
          <a:p>
            <a:pPr marL="285750" indent="-285750">
              <a:buFont typeface="Arial" pitchFamily="34" charset="0"/>
              <a:buChar char="•"/>
              <a:defRPr/>
            </a:pPr>
            <a:r>
              <a:rPr lang="es-ES" sz="1400" dirty="0"/>
              <a:t>Formalismos basados en relaciones</a:t>
            </a:r>
          </a:p>
          <a:p>
            <a:pPr marL="285750" indent="-285750">
              <a:buFont typeface="Arial" pitchFamily="34" charset="0"/>
              <a:buChar char="•"/>
              <a:defRPr/>
            </a:pPr>
            <a:r>
              <a:rPr lang="es-ES" sz="1400" dirty="0"/>
              <a:t>Formalismos basados en acciones</a:t>
            </a:r>
          </a:p>
          <a:p>
            <a:pPr marL="285750" indent="-285750">
              <a:buFont typeface="Arial" pitchFamily="34" charset="0"/>
              <a:buChar char="•"/>
              <a:defRPr/>
            </a:pPr>
            <a:endParaRPr lang="es-ES" sz="1400" dirty="0"/>
          </a:p>
        </p:txBody>
      </p:sp>
      <p:cxnSp>
        <p:nvCxnSpPr>
          <p:cNvPr id="38" name="37 Conector angular"/>
          <p:cNvCxnSpPr>
            <a:endCxn id="35" idx="1"/>
          </p:cNvCxnSpPr>
          <p:nvPr/>
        </p:nvCxnSpPr>
        <p:spPr>
          <a:xfrm flipV="1">
            <a:off x="7549805" y="1428854"/>
            <a:ext cx="2627313" cy="373442"/>
          </a:xfrm>
          <a:prstGeom prst="bentConnector3">
            <a:avLst>
              <a:gd name="adj1" fmla="val 50000"/>
            </a:avLst>
          </a:prstGeom>
          <a:ln w="25400">
            <a:tailEnd type="arrow"/>
          </a:ln>
        </p:spPr>
        <p:style>
          <a:lnRef idx="2">
            <a:schemeClr val="accent2"/>
          </a:lnRef>
          <a:fillRef idx="0">
            <a:schemeClr val="accent2"/>
          </a:fillRef>
          <a:effectRef idx="1">
            <a:schemeClr val="accent2"/>
          </a:effectRef>
          <a:fontRef idx="minor">
            <a:schemeClr val="tx1"/>
          </a:fontRef>
        </p:style>
      </p:cxnSp>
      <p:cxnSp>
        <p:nvCxnSpPr>
          <p:cNvPr id="39" name="38 Conector angular"/>
          <p:cNvCxnSpPr>
            <a:stCxn id="22" idx="3"/>
            <a:endCxn id="36" idx="1"/>
          </p:cNvCxnSpPr>
          <p:nvPr/>
        </p:nvCxnSpPr>
        <p:spPr>
          <a:xfrm>
            <a:off x="7552980" y="1976127"/>
            <a:ext cx="2624138" cy="1177891"/>
          </a:xfrm>
          <a:prstGeom prst="bentConnector3">
            <a:avLst>
              <a:gd name="adj1" fmla="val 82826"/>
            </a:avLst>
          </a:prstGeom>
          <a:ln w="25400">
            <a:tailEnd type="arrow"/>
          </a:ln>
        </p:spPr>
        <p:style>
          <a:lnRef idx="2">
            <a:schemeClr val="accent4"/>
          </a:lnRef>
          <a:fillRef idx="0">
            <a:schemeClr val="accent4"/>
          </a:fillRef>
          <a:effectRef idx="1">
            <a:schemeClr val="accent4"/>
          </a:effectRef>
          <a:fontRef idx="minor">
            <a:schemeClr val="tx1"/>
          </a:fontRef>
        </p:style>
      </p:cxnSp>
      <p:cxnSp>
        <p:nvCxnSpPr>
          <p:cNvPr id="40" name="39 Conector angular"/>
          <p:cNvCxnSpPr>
            <a:stCxn id="23" idx="3"/>
            <a:endCxn id="37" idx="1"/>
          </p:cNvCxnSpPr>
          <p:nvPr/>
        </p:nvCxnSpPr>
        <p:spPr>
          <a:xfrm>
            <a:off x="7552980" y="2961170"/>
            <a:ext cx="2624137" cy="2313195"/>
          </a:xfrm>
          <a:prstGeom prst="bentConnector3">
            <a:avLst>
              <a:gd name="adj1" fmla="val 75251"/>
            </a:avLst>
          </a:prstGeom>
          <a:ln w="25400">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50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50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200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20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250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250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3000"/>
                                  </p:stCondLst>
                                  <p:childTnLst>
                                    <p:set>
                                      <p:cBhvr>
                                        <p:cTn id="66" dur="1" fill="hold">
                                          <p:stCondLst>
                                            <p:cond delay="0"/>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300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50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350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400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400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450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450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5000"/>
                                  </p:stCondLst>
                                  <p:childTnLst>
                                    <p:set>
                                      <p:cBhvr>
                                        <p:cTn id="98" dur="1" fill="hold">
                                          <p:stCondLst>
                                            <p:cond delay="0"/>
                                          </p:stCondLst>
                                        </p:cTn>
                                        <p:tgtEl>
                                          <p:spTgt spid="4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5000"/>
                                  </p:stCondLst>
                                  <p:childTnLst>
                                    <p:set>
                                      <p:cBhvr>
                                        <p:cTn id="10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P spid="23" grpId="0" animBg="1"/>
      <p:bldP spid="24" grpId="0" animBg="1"/>
      <p:bldP spid="25" grpId="0" animBg="1"/>
      <p:bldP spid="26" grpId="0" animBg="1"/>
      <p:bldP spid="33" grpId="0" animBg="1"/>
      <p:bldP spid="34" grpId="0" animBg="1"/>
      <p:bldP spid="35" grpId="0" animBg="1"/>
      <p:bldP spid="36" grpId="0" animBg="1"/>
      <p:bldP spid="3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61981" y="797476"/>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71506" y="1938889"/>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71506" y="3132689"/>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9443" y="4289976"/>
            <a:ext cx="2862470" cy="764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9443" y="5440915"/>
            <a:ext cx="2862470" cy="766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593216" y="1561955"/>
            <a:ext cx="9525" cy="37693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02741" y="2703368"/>
            <a:ext cx="0" cy="4293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02741" y="3897168"/>
            <a:ext cx="7937" cy="3928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610678" y="5054455"/>
            <a:ext cx="0" cy="3864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745689" y="1932539"/>
            <a:ext cx="1867146" cy="134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Adquisición de Conocimientos (Etapa II.2)</a:t>
            </a:r>
          </a:p>
        </p:txBody>
      </p:sp>
      <p:sp>
        <p:nvSpPr>
          <p:cNvPr id="22" name="21 Rectángulo"/>
          <p:cNvSpPr/>
          <p:nvPr/>
        </p:nvSpPr>
        <p:spPr>
          <a:xfrm>
            <a:off x="7765775" y="768626"/>
            <a:ext cx="4214191" cy="5618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sz="1600" dirty="0"/>
              <a:t>Fuentes de conocimiento:</a:t>
            </a:r>
          </a:p>
          <a:p>
            <a:pPr marL="742950" lvl="1" indent="-285750">
              <a:buFont typeface="Arial" pitchFamily="34" charset="0"/>
              <a:buChar char="•"/>
              <a:defRPr/>
            </a:pPr>
            <a:r>
              <a:rPr lang="es-ES" sz="1600" dirty="0"/>
              <a:t>Público: libros, documentación formal, registros internos, publicaciones, investigaciones</a:t>
            </a:r>
          </a:p>
          <a:p>
            <a:pPr marL="742950" lvl="1" indent="-285750">
              <a:buFont typeface="Arial" pitchFamily="34" charset="0"/>
              <a:buChar char="•"/>
              <a:defRPr/>
            </a:pPr>
            <a:r>
              <a:rPr lang="es-ES" sz="1600" dirty="0"/>
              <a:t>Público y privado: presentaciones y documentación informal</a:t>
            </a:r>
          </a:p>
          <a:p>
            <a:pPr marL="742950" lvl="1" indent="-285750">
              <a:buFont typeface="Arial" pitchFamily="34" charset="0"/>
              <a:buChar char="•"/>
              <a:defRPr/>
            </a:pPr>
            <a:r>
              <a:rPr lang="es-ES" sz="1600" dirty="0"/>
              <a:t>Privado: visitas y personas</a:t>
            </a:r>
          </a:p>
          <a:p>
            <a:pPr marL="285750" indent="-285750">
              <a:buFont typeface="Arial" pitchFamily="34" charset="0"/>
              <a:buChar char="•"/>
              <a:defRPr/>
            </a:pPr>
            <a:r>
              <a:rPr lang="es-ES" sz="1600" dirty="0"/>
              <a:t>Proceso de adquisición de conocimientos:</a:t>
            </a:r>
          </a:p>
          <a:p>
            <a:pPr marL="742950" lvl="1" indent="-285750">
              <a:buFont typeface="Arial" pitchFamily="34" charset="0"/>
              <a:buChar char="•"/>
              <a:defRPr/>
            </a:pPr>
            <a:r>
              <a:rPr lang="es-ES" sz="1600" dirty="0"/>
              <a:t>Primeras reuniones</a:t>
            </a:r>
          </a:p>
          <a:p>
            <a:pPr marL="742950" lvl="1" indent="-285750">
              <a:buFont typeface="Arial" pitchFamily="34" charset="0"/>
              <a:buChar char="•"/>
              <a:defRPr/>
            </a:pPr>
            <a:r>
              <a:rPr lang="es-ES" sz="1600" dirty="0"/>
              <a:t>Estudio de documentación</a:t>
            </a:r>
          </a:p>
          <a:p>
            <a:pPr marL="742950" lvl="1" indent="-285750">
              <a:buFont typeface="Arial" pitchFamily="34" charset="0"/>
              <a:buChar char="•"/>
              <a:defRPr/>
            </a:pPr>
            <a:r>
              <a:rPr lang="es-ES" sz="1600" dirty="0"/>
              <a:t>Ciclo de educción</a:t>
            </a:r>
          </a:p>
          <a:p>
            <a:pPr marL="285750" indent="-285750">
              <a:buFont typeface="Arial" pitchFamily="34" charset="0"/>
              <a:buChar char="•"/>
              <a:defRPr/>
            </a:pPr>
            <a:r>
              <a:rPr lang="es-ES" sz="1600" dirty="0"/>
              <a:t>Extracción de conocimientos:</a:t>
            </a:r>
          </a:p>
          <a:p>
            <a:pPr marL="742950" lvl="1" indent="-285750">
              <a:buFont typeface="Arial" pitchFamily="34" charset="0"/>
              <a:buChar char="•"/>
              <a:defRPr/>
            </a:pPr>
            <a:r>
              <a:rPr lang="es-ES" sz="1600" dirty="0"/>
              <a:t>Estudio de documentación</a:t>
            </a:r>
          </a:p>
          <a:p>
            <a:pPr marL="742950" lvl="1" indent="-285750">
              <a:buFont typeface="Arial" pitchFamily="34" charset="0"/>
              <a:buChar char="•"/>
              <a:defRPr/>
            </a:pPr>
            <a:r>
              <a:rPr lang="es-ES" sz="1600" dirty="0"/>
              <a:t>Análisis estructural de textos</a:t>
            </a:r>
          </a:p>
          <a:p>
            <a:pPr marL="285750" indent="-285750">
              <a:buFont typeface="Arial" pitchFamily="34" charset="0"/>
              <a:buChar char="•"/>
              <a:defRPr/>
            </a:pPr>
            <a:r>
              <a:rPr lang="es-ES" sz="1600" dirty="0"/>
              <a:t>Educción de conocimientos:</a:t>
            </a:r>
          </a:p>
          <a:p>
            <a:pPr marL="742950" lvl="1" indent="-285750">
              <a:buFont typeface="Arial" pitchFamily="34" charset="0"/>
              <a:buChar char="•"/>
              <a:defRPr/>
            </a:pPr>
            <a:r>
              <a:rPr lang="es-ES" sz="1600" dirty="0"/>
              <a:t>Ciclo de educción</a:t>
            </a:r>
          </a:p>
          <a:p>
            <a:pPr marL="742950" lvl="1" indent="-285750">
              <a:buFont typeface="Arial" pitchFamily="34" charset="0"/>
              <a:buChar char="•"/>
              <a:defRPr/>
            </a:pPr>
            <a:r>
              <a:rPr lang="es-ES" sz="1600" dirty="0"/>
              <a:t>Técnicas:</a:t>
            </a:r>
          </a:p>
          <a:p>
            <a:pPr marL="1200150" lvl="2" indent="-285750">
              <a:buFont typeface="Arial" pitchFamily="34" charset="0"/>
              <a:buChar char="•"/>
              <a:defRPr/>
            </a:pPr>
            <a:r>
              <a:rPr lang="es-ES" sz="1600" dirty="0"/>
              <a:t>Entrevistas y cuestionarios</a:t>
            </a:r>
          </a:p>
          <a:p>
            <a:pPr marL="1200150" lvl="2" indent="-285750">
              <a:buFont typeface="Arial" pitchFamily="34" charset="0"/>
              <a:buChar char="•"/>
              <a:defRPr/>
            </a:pPr>
            <a:r>
              <a:rPr lang="es-ES" sz="1600" dirty="0"/>
              <a:t>Observación de tareas habituales</a:t>
            </a:r>
          </a:p>
          <a:p>
            <a:pPr marL="1200150" lvl="2" indent="-285750">
              <a:buFont typeface="Arial" pitchFamily="34" charset="0"/>
              <a:buChar char="•"/>
              <a:defRPr/>
            </a:pPr>
            <a:r>
              <a:rPr lang="es-ES" sz="1600" dirty="0"/>
              <a:t>Incidentes críticos</a:t>
            </a:r>
          </a:p>
          <a:p>
            <a:pPr marL="1200150" lvl="2" indent="-285750">
              <a:buFont typeface="Arial" pitchFamily="34" charset="0"/>
              <a:buChar char="•"/>
              <a:defRPr/>
            </a:pPr>
            <a:r>
              <a:rPr lang="es-ES" sz="1600" dirty="0"/>
              <a:t>Análisis de protocolo</a:t>
            </a:r>
          </a:p>
          <a:p>
            <a:pPr marL="1200150" lvl="2" indent="-285750">
              <a:buFont typeface="Arial" pitchFamily="34" charset="0"/>
              <a:buChar char="•"/>
              <a:defRPr/>
            </a:pPr>
            <a:r>
              <a:rPr lang="es-ES" sz="1600" dirty="0"/>
              <a:t>Teoría de la Construcción Personal (Emparrillado)</a:t>
            </a:r>
          </a:p>
        </p:txBody>
      </p:sp>
      <p:cxnSp>
        <p:nvCxnSpPr>
          <p:cNvPr id="23" name="22 Conector recto"/>
          <p:cNvCxnSpPr>
            <a:stCxn id="12" idx="3"/>
            <a:endCxn id="21" idx="1"/>
          </p:cNvCxnSpPr>
          <p:nvPr/>
        </p:nvCxnSpPr>
        <p:spPr>
          <a:xfrm>
            <a:off x="4033976" y="2321129"/>
            <a:ext cx="711713" cy="281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angular"/>
          <p:cNvCxnSpPr>
            <a:stCxn id="21" idx="3"/>
            <a:endCxn id="22" idx="1"/>
          </p:cNvCxnSpPr>
          <p:nvPr/>
        </p:nvCxnSpPr>
        <p:spPr>
          <a:xfrm>
            <a:off x="6612835" y="2602913"/>
            <a:ext cx="1152940" cy="97517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24 Rectángulo"/>
          <p:cNvSpPr/>
          <p:nvPr/>
        </p:nvSpPr>
        <p:spPr>
          <a:xfrm>
            <a:off x="4489933" y="1972297"/>
            <a:ext cx="283527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Conceptualización (Etapa II.2)</a:t>
            </a:r>
          </a:p>
        </p:txBody>
      </p:sp>
      <p:sp>
        <p:nvSpPr>
          <p:cNvPr id="26" name="25 Rectángulo"/>
          <p:cNvSpPr/>
          <p:nvPr/>
        </p:nvSpPr>
        <p:spPr>
          <a:xfrm>
            <a:off x="7691438" y="736394"/>
            <a:ext cx="4368040" cy="565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dirty="0"/>
              <a:t>Tipos de conocimientos:</a:t>
            </a:r>
          </a:p>
          <a:p>
            <a:pPr marL="742950" lvl="1" indent="-285750">
              <a:buFont typeface="Arial" pitchFamily="34" charset="0"/>
              <a:buChar char="•"/>
              <a:defRPr/>
            </a:pPr>
            <a:r>
              <a:rPr lang="es-ES" dirty="0"/>
              <a:t>Estratégicos: secuencia de pasos que el SE debe seguir</a:t>
            </a:r>
          </a:p>
          <a:p>
            <a:pPr marL="742950" lvl="1" indent="-285750">
              <a:buFont typeface="Arial" pitchFamily="34" charset="0"/>
              <a:buChar char="•"/>
              <a:defRPr/>
            </a:pPr>
            <a:r>
              <a:rPr lang="es-ES" dirty="0"/>
              <a:t>Tácticos: de acción u operación</a:t>
            </a:r>
          </a:p>
          <a:p>
            <a:pPr marL="742950" lvl="1" indent="-285750">
              <a:buFont typeface="Arial" pitchFamily="34" charset="0"/>
              <a:buChar char="•"/>
              <a:defRPr/>
            </a:pPr>
            <a:r>
              <a:rPr lang="es-ES" dirty="0"/>
              <a:t>Fácticos: datos requeridos</a:t>
            </a:r>
          </a:p>
          <a:p>
            <a:pPr marL="285750" indent="-285750">
              <a:buFont typeface="Arial" pitchFamily="34" charset="0"/>
              <a:buChar char="•"/>
              <a:defRPr/>
            </a:pPr>
            <a:r>
              <a:rPr lang="es-ES" dirty="0"/>
              <a:t>Etapas:</a:t>
            </a:r>
          </a:p>
          <a:p>
            <a:pPr marL="742950" lvl="1" indent="-285750">
              <a:buFont typeface="Arial" pitchFamily="34" charset="0"/>
              <a:buChar char="•"/>
              <a:defRPr/>
            </a:pPr>
            <a:r>
              <a:rPr lang="es-ES" dirty="0"/>
              <a:t>Modelo estático: </a:t>
            </a:r>
          </a:p>
          <a:p>
            <a:pPr marL="1200150" lvl="2" indent="-285750">
              <a:buFont typeface="Arial" pitchFamily="34" charset="0"/>
              <a:buChar char="•"/>
              <a:defRPr/>
            </a:pPr>
            <a:r>
              <a:rPr lang="es-ES" dirty="0"/>
              <a:t>Conocimientos fácticos: diccionario de conceptos, TCAV, relaciones entre conceptos y definición de atributos</a:t>
            </a:r>
          </a:p>
          <a:p>
            <a:pPr marL="1200150" lvl="2" indent="-285750">
              <a:buFont typeface="Arial" pitchFamily="34" charset="0"/>
              <a:buChar char="•"/>
              <a:defRPr/>
            </a:pPr>
            <a:r>
              <a:rPr lang="es-ES" dirty="0"/>
              <a:t>Conocimientos estratégicos: árbol de descomposición funcional</a:t>
            </a:r>
          </a:p>
          <a:p>
            <a:pPr marL="1200150" lvl="2" indent="-285750">
              <a:buFont typeface="Arial" pitchFamily="34" charset="0"/>
              <a:buChar char="•"/>
              <a:defRPr/>
            </a:pPr>
            <a:r>
              <a:rPr lang="es-ES" dirty="0"/>
              <a:t>Conocimientos tácticos: tabla de decisión, fórmulas y seudorreglas</a:t>
            </a:r>
          </a:p>
          <a:p>
            <a:pPr marL="742950" lvl="1" indent="-285750">
              <a:buFont typeface="Arial" pitchFamily="34" charset="0"/>
              <a:buChar char="•"/>
              <a:defRPr/>
            </a:pPr>
            <a:r>
              <a:rPr lang="es-ES" dirty="0"/>
              <a:t>Modelo dinámico: integración de los tres tipos de conocimientos en árbol jerárquico de tareas y mapa de conocimientos</a:t>
            </a:r>
          </a:p>
        </p:txBody>
      </p:sp>
      <p:cxnSp>
        <p:nvCxnSpPr>
          <p:cNvPr id="27" name="26 Conector recto"/>
          <p:cNvCxnSpPr>
            <a:stCxn id="12" idx="3"/>
            <a:endCxn id="25" idx="1"/>
          </p:cNvCxnSpPr>
          <p:nvPr/>
        </p:nvCxnSpPr>
        <p:spPr>
          <a:xfrm flipV="1">
            <a:off x="4223096" y="2353297"/>
            <a:ext cx="266837" cy="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angular"/>
          <p:cNvCxnSpPr>
            <a:stCxn id="25" idx="3"/>
            <a:endCxn id="26" idx="1"/>
          </p:cNvCxnSpPr>
          <p:nvPr/>
        </p:nvCxnSpPr>
        <p:spPr>
          <a:xfrm>
            <a:off x="7325208" y="2353297"/>
            <a:ext cx="366230" cy="120867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4436925" y="2016899"/>
            <a:ext cx="2800350" cy="690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Formalización (Etapa II.3)</a:t>
            </a:r>
          </a:p>
        </p:txBody>
      </p:sp>
      <p:sp>
        <p:nvSpPr>
          <p:cNvPr id="22" name="21 Rectángulo"/>
          <p:cNvSpPr/>
          <p:nvPr/>
        </p:nvSpPr>
        <p:spPr>
          <a:xfrm>
            <a:off x="8004313" y="861391"/>
            <a:ext cx="4068418" cy="5206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buFont typeface="Arial" pitchFamily="34" charset="0"/>
              <a:buChar char="•"/>
              <a:defRPr/>
            </a:pPr>
            <a:r>
              <a:rPr lang="es-ES" dirty="0"/>
              <a:t>Tipos de formalismos:</a:t>
            </a:r>
          </a:p>
          <a:p>
            <a:pPr marL="742950" lvl="1" indent="-285750">
              <a:buFont typeface="Arial" pitchFamily="34" charset="0"/>
              <a:buChar char="•"/>
              <a:defRPr/>
            </a:pPr>
            <a:r>
              <a:rPr lang="es-ES" dirty="0"/>
              <a:t>Formalismos basados en conceptos</a:t>
            </a:r>
          </a:p>
          <a:p>
            <a:pPr marL="742950" lvl="1" indent="-285750">
              <a:buFont typeface="Arial" pitchFamily="34" charset="0"/>
              <a:buChar char="•"/>
              <a:defRPr/>
            </a:pPr>
            <a:r>
              <a:rPr lang="es-ES" dirty="0"/>
              <a:t>Formalismos basados en relaciones</a:t>
            </a:r>
          </a:p>
          <a:p>
            <a:pPr marL="742950" lvl="1" indent="-285750">
              <a:buFont typeface="Arial" pitchFamily="34" charset="0"/>
              <a:buChar char="•"/>
              <a:defRPr/>
            </a:pPr>
            <a:r>
              <a:rPr lang="es-ES" dirty="0"/>
              <a:t>Formalismos basados en acciones</a:t>
            </a:r>
          </a:p>
          <a:p>
            <a:pPr marL="285750" indent="-285750">
              <a:buFont typeface="Arial" pitchFamily="34" charset="0"/>
              <a:buChar char="•"/>
              <a:defRPr/>
            </a:pPr>
            <a:r>
              <a:rPr lang="es-ES" dirty="0"/>
              <a:t>Técnicas de formalización:</a:t>
            </a:r>
          </a:p>
          <a:p>
            <a:pPr marL="742950" lvl="1" indent="-285750">
              <a:buFont typeface="Arial" pitchFamily="34" charset="0"/>
              <a:buChar char="•"/>
              <a:defRPr/>
            </a:pPr>
            <a:r>
              <a:rPr lang="es-ES" dirty="0"/>
              <a:t>Marcos</a:t>
            </a:r>
          </a:p>
          <a:p>
            <a:pPr marL="742950" lvl="1" indent="-285750">
              <a:buFont typeface="Arial" pitchFamily="34" charset="0"/>
              <a:buChar char="•"/>
              <a:defRPr/>
            </a:pPr>
            <a:r>
              <a:rPr lang="es-ES" dirty="0"/>
              <a:t>Redes semánticas</a:t>
            </a:r>
          </a:p>
          <a:p>
            <a:pPr marL="742950" lvl="1" indent="-285750">
              <a:buFont typeface="Arial" pitchFamily="34" charset="0"/>
              <a:buChar char="•"/>
              <a:defRPr/>
            </a:pPr>
            <a:r>
              <a:rPr lang="es-ES" dirty="0"/>
              <a:t>Sistemas de producción:</a:t>
            </a:r>
          </a:p>
          <a:p>
            <a:pPr marL="1200150" lvl="2" indent="-285750">
              <a:buFont typeface="Arial" pitchFamily="34" charset="0"/>
              <a:buChar char="•"/>
              <a:defRPr/>
            </a:pPr>
            <a:r>
              <a:rPr lang="es-ES" dirty="0"/>
              <a:t>Representación de la base de hechos</a:t>
            </a:r>
          </a:p>
          <a:p>
            <a:pPr marL="1200150" lvl="2" indent="-285750">
              <a:buFont typeface="Arial" pitchFamily="34" charset="0"/>
              <a:buChar char="•"/>
              <a:defRPr/>
            </a:pPr>
            <a:r>
              <a:rPr lang="es-ES" dirty="0"/>
              <a:t>Representación de la base de reglas</a:t>
            </a:r>
          </a:p>
          <a:p>
            <a:pPr marL="1200150" lvl="2" indent="-285750">
              <a:buFont typeface="Arial" pitchFamily="34" charset="0"/>
              <a:buChar char="•"/>
              <a:defRPr/>
            </a:pPr>
            <a:r>
              <a:rPr lang="es-ES" dirty="0"/>
              <a:t>Representación de inferencias y estrategias de control</a:t>
            </a:r>
          </a:p>
          <a:p>
            <a:pPr marL="742950" lvl="1" indent="-285750">
              <a:buFont typeface="Arial" pitchFamily="34" charset="0"/>
              <a:buChar char="•"/>
              <a:defRPr/>
            </a:pPr>
            <a:r>
              <a:rPr lang="es-ES" dirty="0"/>
              <a:t>Guiones</a:t>
            </a:r>
          </a:p>
        </p:txBody>
      </p:sp>
      <p:cxnSp>
        <p:nvCxnSpPr>
          <p:cNvPr id="23" name="22 Conector recto"/>
          <p:cNvCxnSpPr>
            <a:stCxn id="12" idx="3"/>
            <a:endCxn id="21" idx="1"/>
          </p:cNvCxnSpPr>
          <p:nvPr/>
        </p:nvCxnSpPr>
        <p:spPr>
          <a:xfrm>
            <a:off x="4223096" y="2356471"/>
            <a:ext cx="213829" cy="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angular"/>
          <p:cNvCxnSpPr>
            <a:stCxn id="21" idx="3"/>
            <a:endCxn id="22" idx="1"/>
          </p:cNvCxnSpPr>
          <p:nvPr/>
        </p:nvCxnSpPr>
        <p:spPr>
          <a:xfrm>
            <a:off x="7237275" y="2362346"/>
            <a:ext cx="767038" cy="1102131"/>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98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100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1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26 Rectángulo"/>
          <p:cNvSpPr/>
          <p:nvPr/>
        </p:nvSpPr>
        <p:spPr>
          <a:xfrm>
            <a:off x="6523866" y="1039813"/>
            <a:ext cx="3311525" cy="1385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III.1: Requisitos y diseño de la integración</a:t>
            </a:r>
          </a:p>
        </p:txBody>
      </p:sp>
      <p:sp>
        <p:nvSpPr>
          <p:cNvPr id="28" name="27 Rectángulo"/>
          <p:cNvSpPr/>
          <p:nvPr/>
        </p:nvSpPr>
        <p:spPr>
          <a:xfrm>
            <a:off x="6515928" y="2803525"/>
            <a:ext cx="3313113" cy="138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III.2: Implementación y evaluación del sistema integrado</a:t>
            </a:r>
          </a:p>
        </p:txBody>
      </p:sp>
      <p:sp>
        <p:nvSpPr>
          <p:cNvPr id="29" name="28 Rectángulo"/>
          <p:cNvSpPr/>
          <p:nvPr/>
        </p:nvSpPr>
        <p:spPr>
          <a:xfrm>
            <a:off x="6515928" y="4537075"/>
            <a:ext cx="3313113" cy="138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III.3: Aceptación del sistema por el cliente</a:t>
            </a:r>
          </a:p>
        </p:txBody>
      </p:sp>
      <p:cxnSp>
        <p:nvCxnSpPr>
          <p:cNvPr id="30" name="29 Conector recto"/>
          <p:cNvCxnSpPr>
            <a:stCxn id="13" idx="3"/>
            <a:endCxn id="27" idx="1"/>
          </p:cNvCxnSpPr>
          <p:nvPr/>
        </p:nvCxnSpPr>
        <p:spPr>
          <a:xfrm flipV="1">
            <a:off x="4223096" y="1732757"/>
            <a:ext cx="2300770" cy="1817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3" idx="3"/>
            <a:endCxn id="28" idx="1"/>
          </p:cNvCxnSpPr>
          <p:nvPr/>
        </p:nvCxnSpPr>
        <p:spPr>
          <a:xfrm flipV="1">
            <a:off x="4223096" y="3496469"/>
            <a:ext cx="2292832" cy="53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Conector recto"/>
          <p:cNvCxnSpPr>
            <a:stCxn id="13" idx="3"/>
            <a:endCxn id="29" idx="1"/>
          </p:cNvCxnSpPr>
          <p:nvPr/>
        </p:nvCxnSpPr>
        <p:spPr>
          <a:xfrm>
            <a:off x="4223096" y="3550271"/>
            <a:ext cx="2292832" cy="16797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98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100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100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200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200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300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300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298712" y="1205947"/>
            <a:ext cx="10575236" cy="5016758"/>
          </a:xfrm>
          <a:prstGeom prst="rect">
            <a:avLst/>
          </a:prstGeom>
          <a:noFill/>
        </p:spPr>
        <p:txBody>
          <a:bodyPr wrap="square" rtlCol="0">
            <a:spAutoFit/>
          </a:bodyPr>
          <a:lstStyle/>
          <a:p>
            <a:pPr algn="just"/>
            <a:r>
              <a:rPr lang="es-AR" sz="3200" b="1" u="sng" dirty="0"/>
              <a:t>SISTEMAS EXPERTOS:</a:t>
            </a:r>
          </a:p>
          <a:p>
            <a:pPr algn="just"/>
            <a:endParaRPr lang="es-AR" sz="2400" dirty="0"/>
          </a:p>
          <a:p>
            <a:pPr algn="just"/>
            <a:r>
              <a:rPr lang="es-MX" sz="2400" dirty="0"/>
              <a:t>Se pueden definir los Sistemas Expertos (SE) como una clase de programas que son </a:t>
            </a:r>
            <a:r>
              <a:rPr lang="es-AR" sz="2400" dirty="0"/>
              <a:t>capaces de: aconsejar, categorizar, analizar, comunicar, consultar, diseñar, diagnosticar, explicar, explorar, formar conceptos, interpretar, justificar, planificar</a:t>
            </a:r>
            <a:r>
              <a:rPr lang="es-MX" sz="2400" dirty="0"/>
              <a:t>.</a:t>
            </a:r>
          </a:p>
          <a:p>
            <a:pPr algn="just"/>
            <a:endParaRPr lang="es-MX" sz="2400" dirty="0"/>
          </a:p>
          <a:p>
            <a:pPr algn="just"/>
            <a:r>
              <a:rPr lang="es-MX" sz="2400" dirty="0"/>
              <a:t>Son desarrollados con la ayuda de Expertos de Campo, los cuales revelan información acerca de aquellos procesos mentales, que le permiten solucionar los distintos </a:t>
            </a:r>
            <a:r>
              <a:rPr lang="es-AR" sz="2400" dirty="0"/>
              <a:t>problemas.</a:t>
            </a:r>
          </a:p>
          <a:p>
            <a:pPr algn="just"/>
            <a:endParaRPr lang="es-AR" sz="2400" dirty="0"/>
          </a:p>
          <a:p>
            <a:pPr algn="just"/>
            <a:r>
              <a:rPr lang="es-MX" sz="2400" dirty="0"/>
              <a:t>El otro profesional interviniente es el Ingeniero de Conocimiento, cuya función específica es la de dar forma simbólica y automáticamente manipulable al conocimiento proporcionado por el Experto de Campo.</a:t>
            </a:r>
            <a:endParaRPr lang="es-AR" sz="2400" dirty="0"/>
          </a:p>
        </p:txBody>
      </p:sp>
    </p:spTree>
    <p:extLst>
      <p:ext uri="{BB962C8B-B14F-4D97-AF65-F5344CB8AC3E}">
        <p14:creationId xmlns:p14="http://schemas.microsoft.com/office/powerpoint/2010/main" val="3491913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6537118" y="1106074"/>
            <a:ext cx="3311525" cy="1385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IV.1: Definir el mantenimiento del sistema global</a:t>
            </a:r>
          </a:p>
        </p:txBody>
      </p:sp>
      <p:sp>
        <p:nvSpPr>
          <p:cNvPr id="22" name="21 Rectángulo"/>
          <p:cNvSpPr/>
          <p:nvPr/>
        </p:nvSpPr>
        <p:spPr>
          <a:xfrm>
            <a:off x="6529180" y="2869786"/>
            <a:ext cx="3313113" cy="138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IV.2: Definir el mantenimiento de la Base de Conocimientos</a:t>
            </a:r>
          </a:p>
        </p:txBody>
      </p:sp>
      <p:sp>
        <p:nvSpPr>
          <p:cNvPr id="23" name="22 Rectángulo"/>
          <p:cNvSpPr/>
          <p:nvPr/>
        </p:nvSpPr>
        <p:spPr>
          <a:xfrm>
            <a:off x="6529180" y="4603336"/>
            <a:ext cx="3313113" cy="138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IV.3: Adquisición de nuevos conocimientos y actualización del sistema</a:t>
            </a:r>
          </a:p>
        </p:txBody>
      </p:sp>
      <p:cxnSp>
        <p:nvCxnSpPr>
          <p:cNvPr id="24" name="23 Conector recto"/>
          <p:cNvCxnSpPr>
            <a:stCxn id="14" idx="3"/>
            <a:endCxn id="21" idx="1"/>
          </p:cNvCxnSpPr>
          <p:nvPr/>
        </p:nvCxnSpPr>
        <p:spPr>
          <a:xfrm flipV="1">
            <a:off x="4231033" y="1799018"/>
            <a:ext cx="2306085" cy="2908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a:stCxn id="14" idx="3"/>
            <a:endCxn id="22" idx="1"/>
          </p:cNvCxnSpPr>
          <p:nvPr/>
        </p:nvCxnSpPr>
        <p:spPr>
          <a:xfrm flipV="1">
            <a:off x="4231033" y="3562730"/>
            <a:ext cx="2298147" cy="1144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14" idx="3"/>
            <a:endCxn id="23" idx="1"/>
          </p:cNvCxnSpPr>
          <p:nvPr/>
        </p:nvCxnSpPr>
        <p:spPr>
          <a:xfrm>
            <a:off x="4231033" y="4707558"/>
            <a:ext cx="2298147" cy="5887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98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100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10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200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300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100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100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Rectángulo"/>
          <p:cNvSpPr/>
          <p:nvPr/>
        </p:nvSpPr>
        <p:spPr>
          <a:xfrm>
            <a:off x="1152871" y="8372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 IDENTIFICACION DE LA TAREA</a:t>
            </a:r>
          </a:p>
        </p:txBody>
      </p:sp>
      <p:sp>
        <p:nvSpPr>
          <p:cNvPr id="12" name="11 Rectángulo"/>
          <p:cNvSpPr/>
          <p:nvPr/>
        </p:nvSpPr>
        <p:spPr>
          <a:xfrm>
            <a:off x="1162396" y="19786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 DESARROLLO DE LOS PROTOTIPOS</a:t>
            </a:r>
          </a:p>
        </p:txBody>
      </p:sp>
      <p:sp>
        <p:nvSpPr>
          <p:cNvPr id="13" name="12 Rectángulo"/>
          <p:cNvSpPr/>
          <p:nvPr/>
        </p:nvSpPr>
        <p:spPr>
          <a:xfrm>
            <a:off x="1162396" y="3172446"/>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III: EJECUCION DE LA CONSTRUCCION DEL SISTEMA INTEGRADO</a:t>
            </a:r>
          </a:p>
        </p:txBody>
      </p:sp>
      <p:sp>
        <p:nvSpPr>
          <p:cNvPr id="14" name="13 Rectángulo"/>
          <p:cNvSpPr/>
          <p:nvPr/>
        </p:nvSpPr>
        <p:spPr>
          <a:xfrm>
            <a:off x="1170333" y="4329733"/>
            <a:ext cx="3060700" cy="755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IV: ACTUACION PARA CONSEGUIR EL MANTENIMIENTO PERFECTIVO</a:t>
            </a:r>
          </a:p>
        </p:txBody>
      </p:sp>
      <p:sp>
        <p:nvSpPr>
          <p:cNvPr id="16" name="15 Rectángulo"/>
          <p:cNvSpPr/>
          <p:nvPr/>
        </p:nvSpPr>
        <p:spPr>
          <a:xfrm>
            <a:off x="1170333" y="5480671"/>
            <a:ext cx="3060700" cy="757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1600" b="1" dirty="0"/>
              <a:t>FASE V: LOGRAR UNA ADECUADA TRANSFERENCIA TECNOLOGICA</a:t>
            </a:r>
          </a:p>
        </p:txBody>
      </p:sp>
      <p:cxnSp>
        <p:nvCxnSpPr>
          <p:cNvPr id="17" name="16 Conector recto de flecha"/>
          <p:cNvCxnSpPr>
            <a:stCxn id="10" idx="2"/>
            <a:endCxn id="12" idx="0"/>
          </p:cNvCxnSpPr>
          <p:nvPr/>
        </p:nvCxnSpPr>
        <p:spPr>
          <a:xfrm>
            <a:off x="2683221" y="1592883"/>
            <a:ext cx="9525" cy="3857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recto de flecha"/>
          <p:cNvCxnSpPr>
            <a:stCxn id="12" idx="2"/>
            <a:endCxn id="13" idx="0"/>
          </p:cNvCxnSpPr>
          <p:nvPr/>
        </p:nvCxnSpPr>
        <p:spPr>
          <a:xfrm>
            <a:off x="2692746" y="2734296"/>
            <a:ext cx="0" cy="4381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9" name="18 Conector recto de flecha"/>
          <p:cNvCxnSpPr>
            <a:stCxn id="13" idx="2"/>
            <a:endCxn id="14" idx="0"/>
          </p:cNvCxnSpPr>
          <p:nvPr/>
        </p:nvCxnSpPr>
        <p:spPr>
          <a:xfrm>
            <a:off x="2692746" y="3928096"/>
            <a:ext cx="7937" cy="40163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19 Conector recto de flecha"/>
          <p:cNvCxnSpPr>
            <a:stCxn id="14" idx="2"/>
            <a:endCxn id="16" idx="0"/>
          </p:cNvCxnSpPr>
          <p:nvPr/>
        </p:nvCxnSpPr>
        <p:spPr>
          <a:xfrm>
            <a:off x="2700683" y="5085383"/>
            <a:ext cx="0" cy="395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p:cNvSpPr/>
          <p:nvPr/>
        </p:nvSpPr>
        <p:spPr>
          <a:xfrm>
            <a:off x="6537118" y="2787097"/>
            <a:ext cx="3311525" cy="1385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V.1: Organizar la transferencia tecnológica</a:t>
            </a:r>
          </a:p>
        </p:txBody>
      </p:sp>
      <p:sp>
        <p:nvSpPr>
          <p:cNvPr id="22" name="21 Rectángulo"/>
          <p:cNvSpPr/>
          <p:nvPr/>
        </p:nvSpPr>
        <p:spPr>
          <a:xfrm>
            <a:off x="6529180" y="4638122"/>
            <a:ext cx="3313113" cy="1387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dirty="0"/>
              <a:t>Etapa V.2: Completar la documentación del SE construido</a:t>
            </a:r>
          </a:p>
        </p:txBody>
      </p:sp>
      <p:cxnSp>
        <p:nvCxnSpPr>
          <p:cNvPr id="23" name="22 Conector recto"/>
          <p:cNvCxnSpPr>
            <a:stCxn id="16" idx="3"/>
            <a:endCxn id="21" idx="1"/>
          </p:cNvCxnSpPr>
          <p:nvPr/>
        </p:nvCxnSpPr>
        <p:spPr>
          <a:xfrm flipV="1">
            <a:off x="4231033" y="3480041"/>
            <a:ext cx="2306085" cy="2379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Conector recto"/>
          <p:cNvCxnSpPr>
            <a:stCxn id="16" idx="3"/>
            <a:endCxn id="22" idx="1"/>
          </p:cNvCxnSpPr>
          <p:nvPr/>
        </p:nvCxnSpPr>
        <p:spPr>
          <a:xfrm flipV="1">
            <a:off x="4231033" y="5331860"/>
            <a:ext cx="2298147" cy="5274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98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10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100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200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200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1 CuadroTexto"/>
          <p:cNvSpPr txBox="1">
            <a:spLocks noChangeArrowheads="1"/>
          </p:cNvSpPr>
          <p:nvPr/>
        </p:nvSpPr>
        <p:spPr bwMode="auto">
          <a:xfrm>
            <a:off x="1007096" y="941250"/>
            <a:ext cx="76501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pPr>
            <a:r>
              <a:rPr lang="es-AR" sz="2800" b="1"/>
              <a:t>BIBLIOGRAFÍA OBLIGATORIA Y SUGERIDA</a:t>
            </a:r>
          </a:p>
        </p:txBody>
      </p:sp>
      <p:sp>
        <p:nvSpPr>
          <p:cNvPr id="12" name="1 Rectángulo"/>
          <p:cNvSpPr>
            <a:spLocks noChangeArrowheads="1"/>
          </p:cNvSpPr>
          <p:nvPr/>
        </p:nvSpPr>
        <p:spPr bwMode="auto">
          <a:xfrm>
            <a:off x="1176958" y="1638162"/>
            <a:ext cx="1092227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charset="0"/>
              <a:buChar char="•"/>
            </a:pPr>
            <a:r>
              <a:rPr lang="en-US" dirty="0"/>
              <a:t>Boehm, B. 1981. Software Engineering Economics. Editorial Prentice Hall. </a:t>
            </a:r>
            <a:endParaRPr lang="es-ES" dirty="0"/>
          </a:p>
          <a:p>
            <a:pPr marL="285750" indent="-285750">
              <a:buFont typeface="Arial" charset="0"/>
              <a:buChar char="•"/>
            </a:pPr>
            <a:r>
              <a:rPr lang="en-US" dirty="0"/>
              <a:t>Boehm, B. 1981. Software Engineering Economics. IEEE Transactions on Software Engineering, 10(1):4-21. </a:t>
            </a:r>
            <a:endParaRPr lang="es-ES" dirty="0"/>
          </a:p>
          <a:p>
            <a:pPr marL="285750" indent="-285750">
              <a:buFont typeface="Arial" charset="0"/>
              <a:buChar char="•"/>
            </a:pPr>
            <a:r>
              <a:rPr lang="en-US" dirty="0"/>
              <a:t>International </a:t>
            </a:r>
            <a:r>
              <a:rPr lang="en-US" dirty="0" err="1"/>
              <a:t>Standart</a:t>
            </a:r>
            <a:r>
              <a:rPr lang="en-US" dirty="0"/>
              <a:t> Organization, 2005. ISO/IEC 17799. </a:t>
            </a:r>
            <a:r>
              <a:rPr lang="es-AR" dirty="0"/>
              <a:t>Tecnología de la Información – Técnicas de seguridad – Código para la práctica de la gestión de la seguridad de la información. Estándar Internacional. Segunda Edición. http://mmujica.files.wordpress.com/2007/07/iso-17799-2005-castellano.pdf. Página vigente al 15/10/10.</a:t>
            </a:r>
            <a:endParaRPr lang="es-ES" b="1" dirty="0"/>
          </a:p>
          <a:p>
            <a:pPr marL="285750" indent="-285750">
              <a:buFont typeface="Arial" charset="0"/>
              <a:buChar char="•"/>
            </a:pPr>
            <a:r>
              <a:rPr lang="es-AR" dirty="0"/>
              <a:t>IT </a:t>
            </a:r>
            <a:r>
              <a:rPr lang="es-AR" dirty="0" err="1"/>
              <a:t>Governance</a:t>
            </a:r>
            <a:r>
              <a:rPr lang="es-AR" dirty="0"/>
              <a:t> </a:t>
            </a:r>
            <a:r>
              <a:rPr lang="es-AR" dirty="0" err="1"/>
              <a:t>Institute</a:t>
            </a:r>
            <a:r>
              <a:rPr lang="es-AR" dirty="0"/>
              <a:t>. 2010. COBIT® 4.1. Marco de Trabajo. Objetivos de Control. Directrices Gerenciales. Modelos de Madurez. http://www. isaca.org/</a:t>
            </a:r>
            <a:r>
              <a:rPr lang="es-AR" dirty="0" err="1"/>
              <a:t>Knowledge</a:t>
            </a:r>
            <a:r>
              <a:rPr lang="es-AR" dirty="0"/>
              <a:t>-Center/</a:t>
            </a:r>
            <a:r>
              <a:rPr lang="es-AR" dirty="0" err="1"/>
              <a:t>cobit</a:t>
            </a:r>
            <a:r>
              <a:rPr lang="es-AR" dirty="0"/>
              <a:t>/</a:t>
            </a:r>
            <a:r>
              <a:rPr lang="es-AR" dirty="0" err="1"/>
              <a:t>Documents</a:t>
            </a:r>
            <a:r>
              <a:rPr lang="es-AR" dirty="0"/>
              <a:t>/cobiT4.1spanish.pdf. </a:t>
            </a:r>
            <a:r>
              <a:rPr lang="es-AR" dirty="0" err="1"/>
              <a:t>Pá-gina</a:t>
            </a:r>
            <a:r>
              <a:rPr lang="es-AR" dirty="0"/>
              <a:t> vigente al 15/10/10.</a:t>
            </a:r>
            <a:endParaRPr lang="es-ES" b="1" dirty="0"/>
          </a:p>
          <a:p>
            <a:pPr marL="285750" indent="-285750">
              <a:buFont typeface="Arial" charset="0"/>
              <a:buChar char="•"/>
            </a:pPr>
            <a:r>
              <a:rPr lang="es-AR" dirty="0"/>
              <a:t>Kan, S. 2002. </a:t>
            </a:r>
            <a:r>
              <a:rPr lang="en-US" dirty="0"/>
              <a:t>Metrics and Models in Software Quality Engineering. </a:t>
            </a:r>
            <a:r>
              <a:rPr lang="es-ES" dirty="0"/>
              <a:t>2</a:t>
            </a:r>
            <a:r>
              <a:rPr lang="es-ES" baseline="30000" dirty="0"/>
              <a:t>da</a:t>
            </a:r>
            <a:r>
              <a:rPr lang="es-ES" dirty="0"/>
              <a:t> Edición. Editorial </a:t>
            </a:r>
            <a:r>
              <a:rPr lang="es-ES" dirty="0" err="1"/>
              <a:t>Adison</a:t>
            </a:r>
            <a:r>
              <a:rPr lang="es-ES" dirty="0"/>
              <a:t> Wesley.</a:t>
            </a:r>
            <a:endParaRPr lang="es-ES" b="1" dirty="0"/>
          </a:p>
          <a:p>
            <a:pPr marL="285750" indent="-285750">
              <a:buFont typeface="Arial" charset="0"/>
              <a:buChar char="•"/>
            </a:pPr>
            <a:r>
              <a:rPr lang="es-ES" dirty="0"/>
              <a:t>Ochoa, A. Fernández, E., </a:t>
            </a:r>
            <a:r>
              <a:rPr lang="es-ES" dirty="0" err="1"/>
              <a:t>Britos</a:t>
            </a:r>
            <a:r>
              <a:rPr lang="es-ES" dirty="0"/>
              <a:t>, P., García-Martínez, R. 2008. Metodologías de Ingeniería Informática. Editorial Nueva Librería.</a:t>
            </a:r>
            <a:endParaRPr lang="es-ES" b="1" dirty="0"/>
          </a:p>
          <a:p>
            <a:pPr marL="285750" indent="-285750">
              <a:buFont typeface="Arial" charset="0"/>
              <a:buChar char="•"/>
            </a:pPr>
            <a:r>
              <a:rPr lang="es-ES" dirty="0" err="1"/>
              <a:t>Pressman</a:t>
            </a:r>
            <a:r>
              <a:rPr lang="es-ES" dirty="0"/>
              <a:t>, R. 2005. Ingeniería del software. Un enfoque práctico. 6</a:t>
            </a:r>
            <a:r>
              <a:rPr lang="es-ES" baseline="30000" dirty="0"/>
              <a:t>ta</a:t>
            </a:r>
            <a:r>
              <a:rPr lang="es-ES" dirty="0"/>
              <a:t> Edición. MCGRAW-HILL.</a:t>
            </a:r>
            <a:endParaRPr lang="es-ES" b="1" dirty="0"/>
          </a:p>
          <a:p>
            <a:pPr marL="285750" indent="-285750">
              <a:buFont typeface="Arial" charset="0"/>
              <a:buChar char="•"/>
            </a:pPr>
            <a:r>
              <a:rPr lang="es-ES" dirty="0" err="1"/>
              <a:t>Sommerville</a:t>
            </a:r>
            <a:r>
              <a:rPr lang="es-ES" dirty="0"/>
              <a:t>, I. 2005. Ingeniería del Software. 7</a:t>
            </a:r>
            <a:r>
              <a:rPr lang="es-ES" baseline="30000" dirty="0"/>
              <a:t>ma</a:t>
            </a:r>
            <a:r>
              <a:rPr lang="es-ES" dirty="0"/>
              <a:t> Edición. Pearson Educación.</a:t>
            </a:r>
            <a:endParaRPr lang="es-ES" b="1" dirty="0"/>
          </a:p>
        </p:txBody>
      </p:sp>
    </p:spTree>
    <p:extLst>
      <p:ext uri="{BB962C8B-B14F-4D97-AF65-F5344CB8AC3E}">
        <p14:creationId xmlns:p14="http://schemas.microsoft.com/office/powerpoint/2010/main" val="170020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298712" y="1205947"/>
            <a:ext cx="10575236" cy="4124206"/>
          </a:xfrm>
          <a:prstGeom prst="rect">
            <a:avLst/>
          </a:prstGeom>
          <a:noFill/>
        </p:spPr>
        <p:txBody>
          <a:bodyPr wrap="square" rtlCol="0">
            <a:spAutoFit/>
          </a:bodyPr>
          <a:lstStyle/>
          <a:p>
            <a:pPr algn="just"/>
            <a:r>
              <a:rPr lang="es-AR" sz="2400" b="1" u="sng" dirty="0"/>
              <a:t>EJEMPLOS DE SSEE:</a:t>
            </a:r>
          </a:p>
          <a:p>
            <a:pPr algn="just"/>
            <a:endParaRPr lang="es-AR" dirty="0"/>
          </a:p>
          <a:p>
            <a:pPr algn="just"/>
            <a:r>
              <a:rPr lang="es-AR" sz="2000" b="1" u="sng" dirty="0" err="1"/>
              <a:t>Dendral</a:t>
            </a:r>
            <a:endParaRPr lang="es-AR" sz="2000" b="1" u="sng" dirty="0"/>
          </a:p>
          <a:p>
            <a:pPr algn="just"/>
            <a:endParaRPr lang="es-AR" sz="2000" b="1" u="sng" dirty="0"/>
          </a:p>
          <a:p>
            <a:pPr algn="just"/>
            <a:r>
              <a:rPr lang="es-AR" dirty="0" err="1"/>
              <a:t>Dendral</a:t>
            </a:r>
            <a:r>
              <a:rPr lang="es-AR" dirty="0"/>
              <a:t> (Interpreta la estructura molecular) es el nombre de un sistema experto desarrollado por Edward </a:t>
            </a:r>
            <a:r>
              <a:rPr lang="es-AR" dirty="0" err="1"/>
              <a:t>Feigenbaum</a:t>
            </a:r>
            <a:r>
              <a:rPr lang="es-AR" dirty="0"/>
              <a:t> y otros programadores en la Universidad de Stanford, a mediados de la década de 1960. Su desarrollo duró diez años, (1965 a 1975).</a:t>
            </a:r>
          </a:p>
          <a:p>
            <a:pPr algn="just"/>
            <a:endParaRPr lang="es-AR" b="1" u="sng" dirty="0"/>
          </a:p>
          <a:p>
            <a:pPr algn="just"/>
            <a:r>
              <a:rPr lang="es-AR" b="1" u="sng" dirty="0"/>
              <a:t>Características</a:t>
            </a:r>
          </a:p>
          <a:p>
            <a:pPr algn="just"/>
            <a:r>
              <a:rPr lang="es-AR" dirty="0"/>
              <a:t>Fue el primer sistema experto en ser utilizado para propósitos reales, al margen de la investigación computacional, y durante aproximadamente 10 años, el sistema tuvo cierto éxito entre químicos y biólogos, ya que facilitaba enormemente la inferencia de estructuras moleculares, dominio en el que </a:t>
            </a:r>
            <a:r>
              <a:rPr lang="es-AR" dirty="0" err="1"/>
              <a:t>Dendral</a:t>
            </a:r>
            <a:r>
              <a:rPr lang="es-AR" dirty="0"/>
              <a:t> estaba especializado.</a:t>
            </a:r>
          </a:p>
          <a:p>
            <a:pPr algn="just"/>
            <a:endParaRPr lang="es-AR" dirty="0"/>
          </a:p>
        </p:txBody>
      </p:sp>
    </p:spTree>
    <p:extLst>
      <p:ext uri="{BB962C8B-B14F-4D97-AF65-F5344CB8AC3E}">
        <p14:creationId xmlns:p14="http://schemas.microsoft.com/office/powerpoint/2010/main" val="340157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Rectángulo"/>
          <p:cNvSpPr/>
          <p:nvPr/>
        </p:nvSpPr>
        <p:spPr>
          <a:xfrm>
            <a:off x="1205948" y="1045486"/>
            <a:ext cx="10853530" cy="5416868"/>
          </a:xfrm>
          <a:prstGeom prst="rect">
            <a:avLst/>
          </a:prstGeom>
        </p:spPr>
        <p:txBody>
          <a:bodyPr wrap="square">
            <a:spAutoFit/>
          </a:bodyPr>
          <a:lstStyle/>
          <a:p>
            <a:pPr algn="just"/>
            <a:r>
              <a:rPr lang="es-AR" sz="2000" b="1" u="sng" dirty="0" err="1"/>
              <a:t>Mycin</a:t>
            </a:r>
            <a:endParaRPr lang="es-AR" sz="2000" b="1" u="sng" dirty="0"/>
          </a:p>
          <a:p>
            <a:pPr algn="just"/>
            <a:endParaRPr lang="es-AR" sz="2000" b="1" u="sng" dirty="0"/>
          </a:p>
          <a:p>
            <a:pPr algn="just"/>
            <a:r>
              <a:rPr lang="es-AR" dirty="0"/>
              <a:t>Sistema experto desarrollado a principios de los años 70 en la Universidad de Stanford. Fue escrito en </a:t>
            </a:r>
            <a:r>
              <a:rPr lang="es-AR" dirty="0" err="1"/>
              <a:t>Lisp</a:t>
            </a:r>
            <a:r>
              <a:rPr lang="es-AR" dirty="0"/>
              <a:t>, e inspirado en </a:t>
            </a:r>
            <a:r>
              <a:rPr lang="es-AR" dirty="0" err="1"/>
              <a:t>Dendral</a:t>
            </a:r>
            <a:r>
              <a:rPr lang="es-AR" dirty="0"/>
              <a:t>. Su principal función consistía en el diagnóstico de enfermedades infecciosas de la sangre; además, </a:t>
            </a:r>
            <a:r>
              <a:rPr lang="es-AR" dirty="0" err="1"/>
              <a:t>Mycin</a:t>
            </a:r>
            <a:r>
              <a:rPr lang="es-AR" dirty="0"/>
              <a:t> era capaz de “razonar” el proceso seguido para llegar a estos diagnósticos.</a:t>
            </a:r>
          </a:p>
          <a:p>
            <a:pPr algn="just"/>
            <a:r>
              <a:rPr lang="es-AR" b="1" u="sng" dirty="0"/>
              <a:t>Método</a:t>
            </a:r>
          </a:p>
          <a:p>
            <a:pPr algn="just"/>
            <a:r>
              <a:rPr lang="es-AR" dirty="0" err="1"/>
              <a:t>Mycin</a:t>
            </a:r>
            <a:r>
              <a:rPr lang="es-AR" dirty="0"/>
              <a:t> se basaba en un motor de inferencia, que manejaba una base de conocimiento de aproximadamente unas 500 reglas. El programa capturaba las entradas a partir de una serie de preguntas. Tras este proceso mostraba la salida, que consistía en una serie de posibles enfermedades, la explicación del por qué de cada uno de estos diagnósticos, y una serie de recomendaciones sobre el tratamiento a seguir por el paciente. </a:t>
            </a:r>
          </a:p>
          <a:p>
            <a:pPr algn="just"/>
            <a:r>
              <a:rPr lang="es-AR" b="1" u="sng" dirty="0"/>
              <a:t>Resultados</a:t>
            </a:r>
          </a:p>
          <a:p>
            <a:pPr algn="just"/>
            <a:r>
              <a:rPr lang="es-AR" dirty="0" err="1"/>
              <a:t>Mycin</a:t>
            </a:r>
            <a:r>
              <a:rPr lang="es-AR" dirty="0"/>
              <a:t> tuvo una tasa de aciertos del 65%, lo cual mejoraba las estadísticas de la mayoría de los médicos no especializados en el diagnóstico de infecciones bacterianas. Los médicos especialistas conseguían un 80%.</a:t>
            </a:r>
          </a:p>
          <a:p>
            <a:pPr algn="just"/>
            <a:r>
              <a:rPr lang="es-AR" b="1" u="sng" dirty="0"/>
              <a:t>Actualidad</a:t>
            </a:r>
          </a:p>
          <a:p>
            <a:pPr algn="just"/>
            <a:r>
              <a:rPr lang="es-AR" dirty="0"/>
              <a:t>Poco a poco </a:t>
            </a:r>
            <a:r>
              <a:rPr lang="es-AR" dirty="0" err="1"/>
              <a:t>Mycin</a:t>
            </a:r>
            <a:r>
              <a:rPr lang="es-AR" dirty="0"/>
              <a:t> fue cayendo en desuso, debido principalmente a alguna de las debilidades que el programa presentaba, y también, por cuestiones éticas y legales que surgían al volcar la responsabilidad de la salud de una persona a una máquina (por ejemplo, si </a:t>
            </a:r>
            <a:r>
              <a:rPr lang="es-AR" dirty="0" err="1"/>
              <a:t>Mycin</a:t>
            </a:r>
            <a:r>
              <a:rPr lang="es-AR" dirty="0"/>
              <a:t> se equivocaba en algún diagnóstico, ¿quién asumía la culpa, el programador o el médico?).</a:t>
            </a:r>
          </a:p>
          <a:p>
            <a:pPr algn="just"/>
            <a:endParaRPr lang="es-AR" dirty="0"/>
          </a:p>
        </p:txBody>
      </p:sp>
    </p:spTree>
    <p:extLst>
      <p:ext uri="{BB962C8B-B14F-4D97-AF65-F5344CB8AC3E}">
        <p14:creationId xmlns:p14="http://schemas.microsoft.com/office/powerpoint/2010/main" val="150674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258955" y="1074868"/>
            <a:ext cx="10681254" cy="4862870"/>
          </a:xfrm>
          <a:prstGeom prst="rect">
            <a:avLst/>
          </a:prstGeom>
        </p:spPr>
        <p:txBody>
          <a:bodyPr wrap="square">
            <a:spAutoFit/>
          </a:bodyPr>
          <a:lstStyle/>
          <a:p>
            <a:pPr algn="just"/>
            <a:r>
              <a:rPr lang="es-AR" sz="2000" b="1" u="sng" dirty="0"/>
              <a:t>PROSPECTOR</a:t>
            </a:r>
          </a:p>
          <a:p>
            <a:pPr algn="just"/>
            <a:endParaRPr lang="es-AR" dirty="0"/>
          </a:p>
          <a:p>
            <a:pPr algn="just"/>
            <a:r>
              <a:rPr lang="es-AR" dirty="0"/>
              <a:t>En 1978 se desarrolló otro sistema experto de éxito: PROSPECTOR. Este quizás impulso más la carrera por desarrollar mejores sistemas expertos, dado que su misión era predecir la posibilidad de encontrar depósitos de minerales en una región en concreto. Minerales como petróleo, gas natural, helio.</a:t>
            </a:r>
          </a:p>
          <a:p>
            <a:pPr algn="just"/>
            <a:endParaRPr lang="es-AR" dirty="0"/>
          </a:p>
          <a:p>
            <a:pPr algn="just"/>
            <a:endParaRPr lang="es-AR" dirty="0"/>
          </a:p>
          <a:p>
            <a:pPr algn="just"/>
            <a:r>
              <a:rPr lang="es-AR" sz="2000" b="1" u="sng" dirty="0"/>
              <a:t>CADUCEUS</a:t>
            </a:r>
          </a:p>
          <a:p>
            <a:pPr algn="just"/>
            <a:endParaRPr lang="es-AR" dirty="0"/>
          </a:p>
          <a:p>
            <a:pPr algn="just"/>
            <a:r>
              <a:rPr lang="es-AR" dirty="0"/>
              <a:t>Sistema experto médico programado para realizar diagnósticos en medicina interna. Fue terminado a mediados de la década de 1980, si bien el inicio de su desarrollo se remonta a la década de 1970, siendo programado en la Universidad de Pittsburgh.</a:t>
            </a:r>
          </a:p>
          <a:p>
            <a:pPr algn="just"/>
            <a:endParaRPr lang="es-AR" dirty="0"/>
          </a:p>
          <a:p>
            <a:pPr algn="just"/>
            <a:r>
              <a:rPr lang="es-AR" dirty="0"/>
              <a:t>Pretendía mejorar el MYCIN, sistema que a su vez se basaba en DENDRAL y que estaba focalizado sobre las bacterias infecciosas de la sangre. CADUCEUS, eventualmente, podía diagnosticar hasta 1.000 enfermedades diferentes, usando un motor de inferencia semejante al del MYCIN.</a:t>
            </a:r>
          </a:p>
          <a:p>
            <a:pPr algn="just"/>
            <a:endParaRPr lang="es-AR" dirty="0"/>
          </a:p>
        </p:txBody>
      </p:sp>
    </p:spTree>
    <p:extLst>
      <p:ext uri="{BB962C8B-B14F-4D97-AF65-F5344CB8AC3E}">
        <p14:creationId xmlns:p14="http://schemas.microsoft.com/office/powerpoint/2010/main" val="330743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Rectángulo"/>
          <p:cNvSpPr/>
          <p:nvPr/>
        </p:nvSpPr>
        <p:spPr>
          <a:xfrm>
            <a:off x="1431235" y="1095901"/>
            <a:ext cx="10389704" cy="4278094"/>
          </a:xfrm>
          <a:prstGeom prst="rect">
            <a:avLst/>
          </a:prstGeom>
        </p:spPr>
        <p:txBody>
          <a:bodyPr wrap="square">
            <a:spAutoFit/>
          </a:bodyPr>
          <a:lstStyle/>
          <a:p>
            <a:pPr algn="just"/>
            <a:r>
              <a:rPr lang="es-AR" sz="2000" b="1" u="sng" dirty="0"/>
              <a:t>SISTEMA EXPERTO PUFF</a:t>
            </a:r>
          </a:p>
          <a:p>
            <a:pPr algn="just"/>
            <a:endParaRPr lang="es-AR" dirty="0"/>
          </a:p>
          <a:p>
            <a:pPr algn="just"/>
            <a:r>
              <a:rPr lang="es-AR" dirty="0"/>
              <a:t>Sus siglas traducen </a:t>
            </a:r>
            <a:r>
              <a:rPr lang="es-AR" dirty="0" err="1"/>
              <a:t>Pulmonary</a:t>
            </a:r>
            <a:r>
              <a:rPr lang="es-AR" dirty="0"/>
              <a:t> </a:t>
            </a:r>
            <a:r>
              <a:rPr lang="es-AR" dirty="0" err="1"/>
              <a:t>Function</a:t>
            </a:r>
            <a:r>
              <a:rPr lang="es-AR" dirty="0"/>
              <a:t> (Función Pulmonar). Fue construido en 1979. Desarrollado originalmente por expertos en Inteligencia Artificial de la universidad de Stanford, junto con Robert </a:t>
            </a:r>
            <a:r>
              <a:rPr lang="es-AR" dirty="0" err="1"/>
              <a:t>Fallat</a:t>
            </a:r>
            <a:r>
              <a:rPr lang="es-AR" dirty="0"/>
              <a:t> (especialista en enfermedades del pulmón).</a:t>
            </a:r>
          </a:p>
          <a:p>
            <a:pPr algn="just"/>
            <a:endParaRPr lang="es-AR" dirty="0"/>
          </a:p>
          <a:p>
            <a:pPr algn="just"/>
            <a:r>
              <a:rPr lang="es-AR" b="1" u="sng" dirty="0"/>
              <a:t>¿Cómo funciona PUFF?</a:t>
            </a:r>
          </a:p>
          <a:p>
            <a:pPr algn="just"/>
            <a:endParaRPr lang="es-AR" dirty="0"/>
          </a:p>
          <a:p>
            <a:pPr algn="just"/>
            <a:r>
              <a:rPr lang="es-AR" dirty="0"/>
              <a:t>Realizaba una interpretación de pruebas respiratorias de los pacientes del </a:t>
            </a:r>
            <a:r>
              <a:rPr lang="es-AR" dirty="0" err="1"/>
              <a:t>Pacific</a:t>
            </a:r>
            <a:r>
              <a:rPr lang="es-AR" dirty="0"/>
              <a:t> Medical Center en el laboratorio de función pulmonar. La interpretación estaba basada en el historial y en la información sintomática de los pacientes, de igual manera interpreta los resultados de las pruebas y conocimientos médicos generales. </a:t>
            </a:r>
          </a:p>
          <a:p>
            <a:pPr algn="just"/>
            <a:endParaRPr lang="es-AR" dirty="0"/>
          </a:p>
          <a:p>
            <a:pPr algn="just"/>
            <a:r>
              <a:rPr lang="es-AR" dirty="0"/>
              <a:t>Posteriormente PUFF genera una explicación de su interpretación en lenguaje natural, propone un diagnóstico e incluye un factor de fiabilidad. </a:t>
            </a:r>
          </a:p>
        </p:txBody>
      </p:sp>
    </p:spTree>
    <p:extLst>
      <p:ext uri="{BB962C8B-B14F-4D97-AF65-F5344CB8AC3E}">
        <p14:creationId xmlns:p14="http://schemas.microsoft.com/office/powerpoint/2010/main" val="330743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43"/>
          <p:cNvSpPr txBox="1">
            <a:spLocks noChangeArrowheads="1"/>
          </p:cNvSpPr>
          <p:nvPr/>
        </p:nvSpPr>
        <p:spPr bwMode="auto">
          <a:xfrm>
            <a:off x="1158875" y="1049958"/>
            <a:ext cx="1103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800" b="1" dirty="0"/>
              <a:t>INTELIGENCIA ARTIFICIAL E INGENIERIA DEL CONOCIMIENTO</a:t>
            </a:r>
          </a:p>
        </p:txBody>
      </p:sp>
      <p:sp>
        <p:nvSpPr>
          <p:cNvPr id="22" name="Text Box 3"/>
          <p:cNvSpPr txBox="1">
            <a:spLocks noChangeArrowheads="1"/>
          </p:cNvSpPr>
          <p:nvPr/>
        </p:nvSpPr>
        <p:spPr bwMode="auto">
          <a:xfrm>
            <a:off x="1157287" y="1831008"/>
            <a:ext cx="3529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400" dirty="0"/>
              <a:t>Ingeniería de Software</a:t>
            </a:r>
          </a:p>
        </p:txBody>
      </p:sp>
      <p:sp>
        <p:nvSpPr>
          <p:cNvPr id="23" name="Text Box 3"/>
          <p:cNvSpPr txBox="1">
            <a:spLocks noChangeArrowheads="1"/>
          </p:cNvSpPr>
          <p:nvPr/>
        </p:nvSpPr>
        <p:spPr bwMode="auto">
          <a:xfrm>
            <a:off x="6197600" y="1831008"/>
            <a:ext cx="5724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400"/>
              <a:t>Metodologías y principios de la ingeniería aplicados a la construcción de software</a:t>
            </a:r>
          </a:p>
        </p:txBody>
      </p:sp>
      <p:sp>
        <p:nvSpPr>
          <p:cNvPr id="24" name="Text Box 3"/>
          <p:cNvSpPr txBox="1">
            <a:spLocks noChangeArrowheads="1"/>
          </p:cNvSpPr>
          <p:nvPr/>
        </p:nvSpPr>
        <p:spPr bwMode="auto">
          <a:xfrm>
            <a:off x="1174750" y="3556621"/>
            <a:ext cx="3006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400"/>
              <a:t>Inteligencia Artificial</a:t>
            </a:r>
          </a:p>
        </p:txBody>
      </p:sp>
      <p:sp>
        <p:nvSpPr>
          <p:cNvPr id="25" name="Text Box 3"/>
          <p:cNvSpPr txBox="1">
            <a:spLocks noChangeArrowheads="1"/>
          </p:cNvSpPr>
          <p:nvPr/>
        </p:nvSpPr>
        <p:spPr bwMode="auto">
          <a:xfrm>
            <a:off x="6197600" y="3556621"/>
            <a:ext cx="352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400"/>
              <a:t>Sistemas Inteligentes</a:t>
            </a:r>
          </a:p>
        </p:txBody>
      </p:sp>
      <p:sp>
        <p:nvSpPr>
          <p:cNvPr id="26" name="Text Box 3"/>
          <p:cNvSpPr txBox="1">
            <a:spLocks noChangeArrowheads="1"/>
          </p:cNvSpPr>
          <p:nvPr/>
        </p:nvSpPr>
        <p:spPr bwMode="auto">
          <a:xfrm>
            <a:off x="6197600" y="4686921"/>
            <a:ext cx="599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400"/>
              <a:t>Sistemas Basados en Conocimientos</a:t>
            </a:r>
          </a:p>
          <a:p>
            <a:pPr algn="just" eaLnBrk="1" hangingPunct="1"/>
            <a:r>
              <a:rPr lang="es-ES" sz="2400"/>
              <a:t>Sistemas Expertos</a:t>
            </a:r>
          </a:p>
        </p:txBody>
      </p:sp>
      <p:sp>
        <p:nvSpPr>
          <p:cNvPr id="27" name="Text Box 3"/>
          <p:cNvSpPr txBox="1">
            <a:spLocks noChangeArrowheads="1"/>
          </p:cNvSpPr>
          <p:nvPr/>
        </p:nvSpPr>
        <p:spPr bwMode="auto">
          <a:xfrm>
            <a:off x="1174750" y="4686921"/>
            <a:ext cx="3929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400"/>
              <a:t>Ingeniería de Conocimiento</a:t>
            </a:r>
          </a:p>
        </p:txBody>
      </p:sp>
      <p:sp>
        <p:nvSpPr>
          <p:cNvPr id="28" name="Text Box 3"/>
          <p:cNvSpPr txBox="1">
            <a:spLocks noChangeArrowheads="1"/>
          </p:cNvSpPr>
          <p:nvPr/>
        </p:nvSpPr>
        <p:spPr bwMode="auto">
          <a:xfrm>
            <a:off x="6223000" y="5845796"/>
            <a:ext cx="352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400"/>
              <a:t>Metodología IDEAL</a:t>
            </a:r>
          </a:p>
        </p:txBody>
      </p:sp>
    </p:spTree>
    <p:extLst>
      <p:ext uri="{BB962C8B-B14F-4D97-AF65-F5344CB8AC3E}">
        <p14:creationId xmlns:p14="http://schemas.microsoft.com/office/powerpoint/2010/main" val="220250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2000"/>
                                  </p:stCondLst>
                                  <p:childTnLst>
                                    <p:set>
                                      <p:cBhvr>
                                        <p:cTn id="10" dur="1" fill="hold">
                                          <p:stCondLst>
                                            <p:cond delay="499"/>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400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600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800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1000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1200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1400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3"/>
          <p:cNvSpPr txBox="1">
            <a:spLocks noChangeArrowheads="1"/>
          </p:cNvSpPr>
          <p:nvPr/>
        </p:nvSpPr>
        <p:spPr bwMode="auto">
          <a:xfrm>
            <a:off x="1289119" y="890933"/>
            <a:ext cx="41161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400" b="1"/>
              <a:t>TERMINOS Y CONCEPTOS</a:t>
            </a:r>
          </a:p>
        </p:txBody>
      </p:sp>
      <p:sp>
        <p:nvSpPr>
          <p:cNvPr id="13" name="Text Box 3"/>
          <p:cNvSpPr txBox="1">
            <a:spLocks noChangeArrowheads="1"/>
          </p:cNvSpPr>
          <p:nvPr/>
        </p:nvSpPr>
        <p:spPr bwMode="auto">
          <a:xfrm>
            <a:off x="1287531" y="1671983"/>
            <a:ext cx="3529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Experto</a:t>
            </a:r>
          </a:p>
        </p:txBody>
      </p:sp>
      <p:sp>
        <p:nvSpPr>
          <p:cNvPr id="14" name="Text Box 3"/>
          <p:cNvSpPr txBox="1">
            <a:spLocks noChangeArrowheads="1"/>
          </p:cNvSpPr>
          <p:nvPr/>
        </p:nvSpPr>
        <p:spPr bwMode="auto">
          <a:xfrm>
            <a:off x="5356294" y="1671983"/>
            <a:ext cx="650440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dirty="0"/>
              <a:t>Es la persona física especializada en un dominio específico, y que ha desarrollado una habilidad única en el desempeño de la misma a comparación de sus pares</a:t>
            </a:r>
          </a:p>
        </p:txBody>
      </p:sp>
      <p:sp>
        <p:nvSpPr>
          <p:cNvPr id="16" name="Text Box 3"/>
          <p:cNvSpPr txBox="1">
            <a:spLocks noChangeArrowheads="1"/>
          </p:cNvSpPr>
          <p:nvPr/>
        </p:nvSpPr>
        <p:spPr bwMode="auto">
          <a:xfrm>
            <a:off x="1144656" y="3445221"/>
            <a:ext cx="28720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dirty="0"/>
              <a:t>Sistema Basado en Conocimientos (SBC)</a:t>
            </a:r>
          </a:p>
        </p:txBody>
      </p:sp>
      <p:sp>
        <p:nvSpPr>
          <p:cNvPr id="17" name="Text Box 3"/>
          <p:cNvSpPr txBox="1">
            <a:spLocks noChangeArrowheads="1"/>
          </p:cNvSpPr>
          <p:nvPr/>
        </p:nvSpPr>
        <p:spPr bwMode="auto">
          <a:xfrm>
            <a:off x="5356294" y="3445221"/>
            <a:ext cx="67164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dirty="0"/>
              <a:t>Sistema Informático basado en el conocimiento público</a:t>
            </a:r>
          </a:p>
        </p:txBody>
      </p:sp>
      <p:sp>
        <p:nvSpPr>
          <p:cNvPr id="18" name="Text Box 3"/>
          <p:cNvSpPr txBox="1">
            <a:spLocks noChangeArrowheads="1"/>
          </p:cNvSpPr>
          <p:nvPr/>
        </p:nvSpPr>
        <p:spPr bwMode="auto">
          <a:xfrm>
            <a:off x="1144656" y="4635846"/>
            <a:ext cx="3527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Sistema Experto (SE)</a:t>
            </a:r>
          </a:p>
        </p:txBody>
      </p:sp>
      <p:sp>
        <p:nvSpPr>
          <p:cNvPr id="19" name="Text Box 3"/>
          <p:cNvSpPr txBox="1">
            <a:spLocks noChangeArrowheads="1"/>
          </p:cNvSpPr>
          <p:nvPr/>
        </p:nvSpPr>
        <p:spPr bwMode="auto">
          <a:xfrm>
            <a:off x="5356294" y="4635846"/>
            <a:ext cx="7453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dirty="0"/>
              <a:t>SBC cuyas prestaciones emulan a las del experto humano</a:t>
            </a:r>
          </a:p>
        </p:txBody>
      </p:sp>
      <p:sp>
        <p:nvSpPr>
          <p:cNvPr id="20" name="Text Box 3"/>
          <p:cNvSpPr txBox="1">
            <a:spLocks noChangeArrowheads="1"/>
          </p:cNvSpPr>
          <p:nvPr/>
        </p:nvSpPr>
        <p:spPr bwMode="auto">
          <a:xfrm>
            <a:off x="1144656" y="5715346"/>
            <a:ext cx="3995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Ingeniería del Conocimiento</a:t>
            </a:r>
          </a:p>
        </p:txBody>
      </p:sp>
      <p:sp>
        <p:nvSpPr>
          <p:cNvPr id="21" name="Text Box 3"/>
          <p:cNvSpPr txBox="1">
            <a:spLocks noChangeArrowheads="1"/>
          </p:cNvSpPr>
          <p:nvPr/>
        </p:nvSpPr>
        <p:spPr bwMode="auto">
          <a:xfrm>
            <a:off x="5356294" y="5716933"/>
            <a:ext cx="7453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Conjunto de métodos para la construcción de SBC y SE</a:t>
            </a:r>
          </a:p>
        </p:txBody>
      </p:sp>
    </p:spTree>
    <p:extLst>
      <p:ext uri="{BB962C8B-B14F-4D97-AF65-F5344CB8AC3E}">
        <p14:creationId xmlns:p14="http://schemas.microsoft.com/office/powerpoint/2010/main" val="427456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00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00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300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4000"/>
                                  </p:stCondLst>
                                  <p:childTnLst>
                                    <p:set>
                                      <p:cBhvr>
                                        <p:cTn id="22" dur="1" fill="hold">
                                          <p:stCondLst>
                                            <p:cond delay="499"/>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0"/>
                                  </p:stCondLst>
                                  <p:childTnLst>
                                    <p:set>
                                      <p:cBhvr>
                                        <p:cTn id="26" dur="1" fill="hold">
                                          <p:stCondLst>
                                            <p:cond delay="499"/>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6000"/>
                                  </p:stCondLst>
                                  <p:childTnLst>
                                    <p:set>
                                      <p:cBhvr>
                                        <p:cTn id="30" dur="1" fill="hold">
                                          <p:stCondLst>
                                            <p:cond delay="499"/>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7000"/>
                                  </p:stCondLst>
                                  <p:childTnLst>
                                    <p:set>
                                      <p:cBhvr>
                                        <p:cTn id="34" dur="1" fill="hold">
                                          <p:stCondLst>
                                            <p:cond delay="499"/>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8000"/>
                                  </p:stCondLst>
                                  <p:childTnLst>
                                    <p:set>
                                      <p:cBhvr>
                                        <p:cTn id="38"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64412" y="612951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METODOLOGÍA IDEAL</a:t>
            </a:r>
          </a:p>
          <a:p>
            <a:pPr algn="ctr">
              <a:defRPr/>
            </a:pP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3"/>
          <p:cNvSpPr txBox="1">
            <a:spLocks noChangeArrowheads="1"/>
          </p:cNvSpPr>
          <p:nvPr/>
        </p:nvSpPr>
        <p:spPr bwMode="auto">
          <a:xfrm>
            <a:off x="984318" y="930689"/>
            <a:ext cx="4330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ES" sz="2400" b="1"/>
              <a:t>TIPOS DE CONOCIMIENTOS</a:t>
            </a:r>
          </a:p>
        </p:txBody>
      </p:sp>
      <p:sp>
        <p:nvSpPr>
          <p:cNvPr id="12" name="Text Box 3"/>
          <p:cNvSpPr txBox="1">
            <a:spLocks noChangeArrowheads="1"/>
          </p:cNvSpPr>
          <p:nvPr/>
        </p:nvSpPr>
        <p:spPr bwMode="auto">
          <a:xfrm>
            <a:off x="982730" y="1711739"/>
            <a:ext cx="26218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Primera clasificación</a:t>
            </a:r>
          </a:p>
        </p:txBody>
      </p:sp>
      <p:sp>
        <p:nvSpPr>
          <p:cNvPr id="13" name="Text Box 3"/>
          <p:cNvSpPr txBox="1">
            <a:spLocks noChangeArrowheads="1"/>
          </p:cNvSpPr>
          <p:nvPr/>
        </p:nvSpPr>
        <p:spPr bwMode="auto">
          <a:xfrm>
            <a:off x="4959418" y="1632226"/>
            <a:ext cx="3529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Conocimiento público</a:t>
            </a:r>
          </a:p>
        </p:txBody>
      </p:sp>
      <p:sp>
        <p:nvSpPr>
          <p:cNvPr id="14" name="Text Box 3"/>
          <p:cNvSpPr txBox="1">
            <a:spLocks noChangeArrowheads="1"/>
          </p:cNvSpPr>
          <p:nvPr/>
        </p:nvSpPr>
        <p:spPr bwMode="auto">
          <a:xfrm>
            <a:off x="4959418" y="2457726"/>
            <a:ext cx="3529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Conocimiento privado</a:t>
            </a:r>
          </a:p>
        </p:txBody>
      </p:sp>
      <p:sp>
        <p:nvSpPr>
          <p:cNvPr id="16" name="Text Box 3"/>
          <p:cNvSpPr txBox="1">
            <a:spLocks noChangeArrowheads="1"/>
          </p:cNvSpPr>
          <p:nvPr/>
        </p:nvSpPr>
        <p:spPr bwMode="auto">
          <a:xfrm>
            <a:off x="4961005" y="3395939"/>
            <a:ext cx="3529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a:t>Metaconocimientos</a:t>
            </a:r>
          </a:p>
        </p:txBody>
      </p:sp>
      <p:sp>
        <p:nvSpPr>
          <p:cNvPr id="17" name="Text Box 3"/>
          <p:cNvSpPr txBox="1">
            <a:spLocks noChangeArrowheads="1"/>
          </p:cNvSpPr>
          <p:nvPr/>
        </p:nvSpPr>
        <p:spPr bwMode="auto">
          <a:xfrm>
            <a:off x="984318" y="4712114"/>
            <a:ext cx="26600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dirty="0"/>
              <a:t>Segunda clasificación</a:t>
            </a:r>
          </a:p>
        </p:txBody>
      </p:sp>
      <p:sp>
        <p:nvSpPr>
          <p:cNvPr id="18" name="Text Box 3"/>
          <p:cNvSpPr txBox="1">
            <a:spLocks noChangeArrowheads="1"/>
          </p:cNvSpPr>
          <p:nvPr/>
        </p:nvSpPr>
        <p:spPr bwMode="auto">
          <a:xfrm>
            <a:off x="4965078" y="4504773"/>
            <a:ext cx="29199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dirty="0"/>
              <a:t>Declarativos</a:t>
            </a:r>
          </a:p>
        </p:txBody>
      </p:sp>
      <p:sp>
        <p:nvSpPr>
          <p:cNvPr id="19" name="Text Box 3"/>
          <p:cNvSpPr txBox="1">
            <a:spLocks noChangeArrowheads="1"/>
          </p:cNvSpPr>
          <p:nvPr/>
        </p:nvSpPr>
        <p:spPr bwMode="auto">
          <a:xfrm>
            <a:off x="4968253" y="5453063"/>
            <a:ext cx="27710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2000" dirty="0"/>
              <a:t>Procedimentales</a:t>
            </a:r>
          </a:p>
        </p:txBody>
      </p:sp>
      <p:sp>
        <p:nvSpPr>
          <p:cNvPr id="20" name="Text Box 3"/>
          <p:cNvSpPr txBox="1">
            <a:spLocks noChangeArrowheads="1"/>
          </p:cNvSpPr>
          <p:nvPr/>
        </p:nvSpPr>
        <p:spPr bwMode="auto">
          <a:xfrm>
            <a:off x="8254101" y="1554854"/>
            <a:ext cx="35290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1600" dirty="0"/>
              <a:t>Publicado</a:t>
            </a:r>
          </a:p>
          <a:p>
            <a:pPr algn="just" eaLnBrk="1" hangingPunct="1"/>
            <a:r>
              <a:rPr lang="es-ES" sz="1600" dirty="0"/>
              <a:t>Al alcance de toda la comunidad</a:t>
            </a:r>
          </a:p>
        </p:txBody>
      </p:sp>
      <p:sp>
        <p:nvSpPr>
          <p:cNvPr id="21" name="Text Box 3"/>
          <p:cNvSpPr txBox="1">
            <a:spLocks noChangeArrowheads="1"/>
          </p:cNvSpPr>
          <p:nvPr/>
        </p:nvSpPr>
        <p:spPr bwMode="auto">
          <a:xfrm>
            <a:off x="8254101" y="2405754"/>
            <a:ext cx="355358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1600" dirty="0"/>
              <a:t>Propios de un experto </a:t>
            </a:r>
          </a:p>
          <a:p>
            <a:pPr algn="just" eaLnBrk="1" hangingPunct="1"/>
            <a:r>
              <a:rPr lang="es-ES" sz="1600" dirty="0"/>
              <a:t>Adquirido en ejercicio de su actividad</a:t>
            </a:r>
          </a:p>
          <a:p>
            <a:pPr algn="just" eaLnBrk="1" hangingPunct="1"/>
            <a:r>
              <a:rPr lang="es-ES" sz="1600" dirty="0"/>
              <a:t>Puede verbalizar (esta consiente)</a:t>
            </a:r>
          </a:p>
        </p:txBody>
      </p:sp>
      <p:sp>
        <p:nvSpPr>
          <p:cNvPr id="22" name="Text Box 3"/>
          <p:cNvSpPr txBox="1">
            <a:spLocks noChangeArrowheads="1"/>
          </p:cNvSpPr>
          <p:nvPr/>
        </p:nvSpPr>
        <p:spPr bwMode="auto">
          <a:xfrm>
            <a:off x="8238226" y="3450329"/>
            <a:ext cx="35290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1600"/>
              <a:t>Imposibilidad de verbalizar</a:t>
            </a:r>
          </a:p>
          <a:p>
            <a:pPr algn="just" eaLnBrk="1" hangingPunct="1"/>
            <a:r>
              <a:rPr lang="es-ES" sz="1600"/>
              <a:t>El experto no es consiente</a:t>
            </a:r>
          </a:p>
        </p:txBody>
      </p:sp>
      <p:sp>
        <p:nvSpPr>
          <p:cNvPr id="23" name="Text Box 3"/>
          <p:cNvSpPr txBox="1">
            <a:spLocks noChangeArrowheads="1"/>
          </p:cNvSpPr>
          <p:nvPr/>
        </p:nvSpPr>
        <p:spPr bwMode="auto">
          <a:xfrm>
            <a:off x="8215450" y="4504774"/>
            <a:ext cx="36054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1600" dirty="0"/>
              <a:t>Describen el dominio: conceptos, objetos, atributos, valores y relaciones</a:t>
            </a:r>
          </a:p>
        </p:txBody>
      </p:sp>
      <p:sp>
        <p:nvSpPr>
          <p:cNvPr id="24" name="Text Box 3"/>
          <p:cNvSpPr txBox="1">
            <a:spLocks noChangeArrowheads="1"/>
          </p:cNvSpPr>
          <p:nvPr/>
        </p:nvSpPr>
        <p:spPr bwMode="auto">
          <a:xfrm>
            <a:off x="8240850" y="5439812"/>
            <a:ext cx="3593342"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s-ES" sz="1600" dirty="0"/>
              <a:t>Para controlar el proceso de solución de un problema.</a:t>
            </a:r>
          </a:p>
          <a:p>
            <a:pPr algn="just" eaLnBrk="1" hangingPunct="1"/>
            <a:r>
              <a:rPr lang="es-ES" sz="1600" dirty="0"/>
              <a:t>Son esquemas de razonamientos</a:t>
            </a:r>
          </a:p>
        </p:txBody>
      </p:sp>
      <p:sp>
        <p:nvSpPr>
          <p:cNvPr id="25" name="24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cxnSp>
        <p:nvCxnSpPr>
          <p:cNvPr id="5" name="4 Conector recto"/>
          <p:cNvCxnSpPr>
            <a:stCxn id="12" idx="3"/>
          </p:cNvCxnSpPr>
          <p:nvPr/>
        </p:nvCxnSpPr>
        <p:spPr>
          <a:xfrm flipV="1">
            <a:off x="3604591" y="1828801"/>
            <a:ext cx="1258957" cy="8299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a:stCxn id="12" idx="3"/>
            <a:endCxn id="14" idx="1"/>
          </p:cNvCxnSpPr>
          <p:nvPr/>
        </p:nvCxnSpPr>
        <p:spPr>
          <a:xfrm>
            <a:off x="3604591" y="1911794"/>
            <a:ext cx="1354827" cy="7459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12" idx="3"/>
            <a:endCxn id="16" idx="1"/>
          </p:cNvCxnSpPr>
          <p:nvPr/>
        </p:nvCxnSpPr>
        <p:spPr>
          <a:xfrm>
            <a:off x="3604591" y="1911794"/>
            <a:ext cx="1356414" cy="1684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17" idx="3"/>
            <a:endCxn id="18" idx="1"/>
          </p:cNvCxnSpPr>
          <p:nvPr/>
        </p:nvCxnSpPr>
        <p:spPr>
          <a:xfrm flipV="1">
            <a:off x="3644348" y="4704828"/>
            <a:ext cx="1320730" cy="20734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a:stCxn id="17" idx="3"/>
            <a:endCxn id="19" idx="1"/>
          </p:cNvCxnSpPr>
          <p:nvPr/>
        </p:nvCxnSpPr>
        <p:spPr>
          <a:xfrm>
            <a:off x="3644348" y="4912169"/>
            <a:ext cx="1323905" cy="740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50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100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200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3000"/>
                                  </p:stCondLst>
                                  <p:childTnLst>
                                    <p:set>
                                      <p:cBhvr>
                                        <p:cTn id="18" dur="1" fill="hold">
                                          <p:stCondLst>
                                            <p:cond delay="499"/>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400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6000"/>
                                  </p:stCondLst>
                                  <p:childTnLst>
                                    <p:set>
                                      <p:cBhvr>
                                        <p:cTn id="30" dur="1" fill="hold">
                                          <p:stCondLst>
                                            <p:cond delay="499"/>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7000"/>
                                  </p:stCondLst>
                                  <p:childTnLst>
                                    <p:set>
                                      <p:cBhvr>
                                        <p:cTn id="34" dur="1" fill="hold">
                                          <p:stCondLst>
                                            <p:cond delay="499"/>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8000"/>
                                  </p:stCondLst>
                                  <p:childTnLst>
                                    <p:set>
                                      <p:cBhvr>
                                        <p:cTn id="38" dur="1" fill="hold">
                                          <p:stCondLst>
                                            <p:cond delay="499"/>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9000"/>
                                  </p:stCondLst>
                                  <p:childTnLst>
                                    <p:set>
                                      <p:cBhvr>
                                        <p:cTn id="42" dur="1" fill="hold">
                                          <p:stCondLst>
                                            <p:cond delay="499"/>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10000"/>
                                  </p:stCondLst>
                                  <p:childTnLst>
                                    <p:set>
                                      <p:cBhvr>
                                        <p:cTn id="46" dur="1" fill="hold">
                                          <p:stCondLst>
                                            <p:cond delay="499"/>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11000"/>
                                  </p:stCondLst>
                                  <p:childTnLst>
                                    <p:set>
                                      <p:cBhvr>
                                        <p:cTn id="50" dur="1" fill="hold">
                                          <p:stCondLst>
                                            <p:cond delay="499"/>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12000"/>
                                  </p:stCondLst>
                                  <p:childTnLst>
                                    <p:set>
                                      <p:cBhvr>
                                        <p:cTn id="54"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6" grpId="0"/>
      <p:bldP spid="17" grpId="0"/>
      <p:bldP spid="18" grpId="0"/>
      <p:bldP spid="19" grpId="0"/>
      <p:bldP spid="20" grpId="0"/>
      <p:bldP spid="21" grpId="0"/>
      <p:bldP spid="22" grpId="0"/>
      <p:bldP spid="23" grpId="0"/>
      <p:bldP spid="2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2255</Words>
  <Application>Microsoft Office PowerPoint</Application>
  <PresentationFormat>Panorámica</PresentationFormat>
  <Paragraphs>278</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Hernán Guillermo Amatriain</cp:lastModifiedBy>
  <cp:revision>17</cp:revision>
  <dcterms:created xsi:type="dcterms:W3CDTF">2020-03-19T18:50:23Z</dcterms:created>
  <dcterms:modified xsi:type="dcterms:W3CDTF">2021-08-12T11:49:54Z</dcterms:modified>
</cp:coreProperties>
</file>