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68" r:id="rId5"/>
    <p:sldId id="269" r:id="rId6"/>
    <p:sldId id="277" r:id="rId7"/>
    <p:sldId id="278" r:id="rId8"/>
    <p:sldId id="279" r:id="rId9"/>
    <p:sldId id="280" r:id="rId10"/>
    <p:sldId id="281" r:id="rId11"/>
    <p:sldId id="292" r:id="rId12"/>
    <p:sldId id="293" r:id="rId13"/>
    <p:sldId id="294" r:id="rId14"/>
    <p:sldId id="295" r:id="rId15"/>
    <p:sldId id="282" r:id="rId16"/>
    <p:sldId id="283" r:id="rId17"/>
    <p:sldId id="284" r:id="rId18"/>
    <p:sldId id="285" r:id="rId19"/>
    <p:sldId id="286" r:id="rId20"/>
    <p:sldId id="287" r:id="rId21"/>
    <p:sldId id="288" r:id="rId22"/>
    <p:sldId id="289" r:id="rId23"/>
    <p:sldId id="312" r:id="rId24"/>
    <p:sldId id="290" r:id="rId25"/>
    <p:sldId id="291" r:id="rId26"/>
    <p:sldId id="302" r:id="rId27"/>
    <p:sldId id="296" r:id="rId28"/>
    <p:sldId id="299" r:id="rId2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xmlns=""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xmlns="" id="{A0BAFB7C-8E0E-468F-BA89-55C5C2FE44BA}"/>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5" name="Marcador de pie de página 4">
            <a:extLst>
              <a:ext uri="{FF2B5EF4-FFF2-40B4-BE49-F238E27FC236}">
                <a16:creationId xmlns:a16="http://schemas.microsoft.com/office/drawing/2014/main" xmlns=""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xmlns=""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xmlns=""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xmlns="" id="{29215B36-3672-4CAF-BE64-1FB65A513F35}"/>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5" name="Marcador de pie de página 4">
            <a:extLst>
              <a:ext uri="{FF2B5EF4-FFF2-40B4-BE49-F238E27FC236}">
                <a16:creationId xmlns:a16="http://schemas.microsoft.com/office/drawing/2014/main" xmlns=""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xmlns=""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xmlns=""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xmlns="" id="{42F9F894-81B8-47EC-9C56-0D39A5139180}"/>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5" name="Marcador de pie de página 4">
            <a:extLst>
              <a:ext uri="{FF2B5EF4-FFF2-40B4-BE49-F238E27FC236}">
                <a16:creationId xmlns:a16="http://schemas.microsoft.com/office/drawing/2014/main" xmlns=""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xmlns=""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xmlns=""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xmlns="" id="{AABEEDC8-078C-4C48-BBDF-4E4D45010C51}"/>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5" name="Marcador de pie de página 4">
            <a:extLst>
              <a:ext uri="{FF2B5EF4-FFF2-40B4-BE49-F238E27FC236}">
                <a16:creationId xmlns:a16="http://schemas.microsoft.com/office/drawing/2014/main" xmlns=""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xmlns=""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xmlns=""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27304BA1-F4EF-439F-90ED-A2CC2A9AE0D3}"/>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5" name="Marcador de pie de página 4">
            <a:extLst>
              <a:ext uri="{FF2B5EF4-FFF2-40B4-BE49-F238E27FC236}">
                <a16:creationId xmlns:a16="http://schemas.microsoft.com/office/drawing/2014/main" xmlns=""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xmlns=""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xmlns=""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xmlns=""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xmlns="" id="{7BE38973-6C14-4026-9C4D-C8F1B2E8F0BB}"/>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6" name="Marcador de pie de página 5">
            <a:extLst>
              <a:ext uri="{FF2B5EF4-FFF2-40B4-BE49-F238E27FC236}">
                <a16:creationId xmlns:a16="http://schemas.microsoft.com/office/drawing/2014/main" xmlns=""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xmlns=""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xmlns=""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xmlns=""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xmlns="" id="{0BF94304-FF68-429E-B125-EB35E568D0A6}"/>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8" name="Marcador de pie de página 7">
            <a:extLst>
              <a:ext uri="{FF2B5EF4-FFF2-40B4-BE49-F238E27FC236}">
                <a16:creationId xmlns:a16="http://schemas.microsoft.com/office/drawing/2014/main" xmlns=""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xmlns=""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xmlns="" id="{8CB90C12-73D7-4B91-A3FE-D9B03C5A3978}"/>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4" name="Marcador de pie de página 3">
            <a:extLst>
              <a:ext uri="{FF2B5EF4-FFF2-40B4-BE49-F238E27FC236}">
                <a16:creationId xmlns:a16="http://schemas.microsoft.com/office/drawing/2014/main" xmlns=""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xmlns=""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5BD7976-1394-4FC8-B8D7-865E9C8DE22E}"/>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3" name="Marcador de pie de página 2">
            <a:extLst>
              <a:ext uri="{FF2B5EF4-FFF2-40B4-BE49-F238E27FC236}">
                <a16:creationId xmlns:a16="http://schemas.microsoft.com/office/drawing/2014/main" xmlns=""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xmlns=""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xmlns=""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xmlns=""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B7C612D5-09C0-4352-B682-F703B649AC20}"/>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6" name="Marcador de pie de página 5">
            <a:extLst>
              <a:ext uri="{FF2B5EF4-FFF2-40B4-BE49-F238E27FC236}">
                <a16:creationId xmlns:a16="http://schemas.microsoft.com/office/drawing/2014/main" xmlns=""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xmlns=""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xmlns=""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xmlns=""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F513BF82-44D5-4EC7-BF47-69B8AF762514}"/>
              </a:ext>
            </a:extLst>
          </p:cNvPr>
          <p:cNvSpPr>
            <a:spLocks noGrp="1"/>
          </p:cNvSpPr>
          <p:nvPr>
            <p:ph type="dt" sz="half" idx="10"/>
          </p:nvPr>
        </p:nvSpPr>
        <p:spPr/>
        <p:txBody>
          <a:bodyPr/>
          <a:lstStyle/>
          <a:p>
            <a:fld id="{D5E3F69A-07CA-4FA6-8659-3F8184DE9D62}" type="datetimeFigureOut">
              <a:rPr lang="es-AR" smtClean="0"/>
              <a:t>15/08/2020</a:t>
            </a:fld>
            <a:endParaRPr lang="es-AR"/>
          </a:p>
        </p:txBody>
      </p:sp>
      <p:sp>
        <p:nvSpPr>
          <p:cNvPr id="6" name="Marcador de pie de página 5">
            <a:extLst>
              <a:ext uri="{FF2B5EF4-FFF2-40B4-BE49-F238E27FC236}">
                <a16:creationId xmlns:a16="http://schemas.microsoft.com/office/drawing/2014/main" xmlns=""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xmlns=""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xmlns=""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xmlns=""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15/08/2020</a:t>
            </a:fld>
            <a:endParaRPr lang="es-AR"/>
          </a:p>
        </p:txBody>
      </p:sp>
      <p:sp>
        <p:nvSpPr>
          <p:cNvPr id="5" name="Marcador de pie de página 4">
            <a:extLst>
              <a:ext uri="{FF2B5EF4-FFF2-40B4-BE49-F238E27FC236}">
                <a16:creationId xmlns:a16="http://schemas.microsoft.com/office/drawing/2014/main" xmlns=""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xmlns=""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a16="http://schemas.microsoft.com/office/drawing/2014/main" xmlns=""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smtClean="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smtClean="0"/>
              <a:t>SISTEMAS BASADOS EN CONOCIMIENTOS</a:t>
            </a:r>
            <a:endParaRPr lang="es-AR" sz="4000" b="1" cap="all" dirty="0"/>
          </a:p>
        </p:txBody>
      </p:sp>
      <p:pic>
        <p:nvPicPr>
          <p:cNvPr id="15"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39687" y="960500"/>
            <a:ext cx="10535478" cy="4278094"/>
          </a:xfrm>
          <a:prstGeom prst="rect">
            <a:avLst/>
          </a:prstGeom>
        </p:spPr>
        <p:txBody>
          <a:bodyPr wrap="square">
            <a:spAutoFit/>
          </a:bodyPr>
          <a:lstStyle/>
          <a:p>
            <a:pPr lvl="0" algn="just"/>
            <a:r>
              <a:rPr lang="es-AR" sz="2000" b="1" u="sng" dirty="0"/>
              <a:t>Preparación de la sesión: </a:t>
            </a:r>
            <a:endParaRPr lang="es-AR" sz="2000" b="1" u="sng" dirty="0" smtClean="0"/>
          </a:p>
          <a:p>
            <a:pPr lvl="0" algn="just"/>
            <a:endParaRPr lang="es-AR" sz="2000" dirty="0"/>
          </a:p>
          <a:p>
            <a:pPr lvl="0" algn="just"/>
            <a:r>
              <a:rPr lang="es-AR" sz="2000" dirty="0" smtClean="0"/>
              <a:t>Deben </a:t>
            </a:r>
            <a:r>
              <a:rPr lang="es-AR" sz="2000" dirty="0"/>
              <a:t>tenerse en cuenta los objetivos en esta etapa de la educción así como la granularidad que se espera. </a:t>
            </a:r>
            <a:endParaRPr lang="es-AR" sz="2000" dirty="0" smtClean="0"/>
          </a:p>
          <a:p>
            <a:pPr lvl="0" algn="just"/>
            <a:endParaRPr lang="es-AR" sz="2000" dirty="0"/>
          </a:p>
          <a:p>
            <a:pPr lvl="0" algn="just"/>
            <a:r>
              <a:rPr lang="es-AR" sz="2000" dirty="0" smtClean="0"/>
              <a:t>Deben prepararse:</a:t>
            </a:r>
          </a:p>
          <a:p>
            <a:pPr lvl="0" algn="just"/>
            <a:endParaRPr lang="es-AR" dirty="0"/>
          </a:p>
          <a:p>
            <a:pPr marL="742950" lvl="1" indent="-285750" algn="just">
              <a:buFont typeface="Arial" pitchFamily="34" charset="0"/>
              <a:buChar char="•"/>
            </a:pPr>
            <a:r>
              <a:rPr lang="es-AR" sz="2000" dirty="0"/>
              <a:t>Información a </a:t>
            </a:r>
            <a:r>
              <a:rPr lang="es-AR" sz="2000" dirty="0" smtClean="0"/>
              <a:t>tratar</a:t>
            </a:r>
          </a:p>
          <a:p>
            <a:pPr marL="742950" lvl="1" indent="-285750" algn="just">
              <a:buFont typeface="Arial" pitchFamily="34" charset="0"/>
              <a:buChar char="•"/>
            </a:pPr>
            <a:endParaRPr lang="es-AR" dirty="0"/>
          </a:p>
          <a:p>
            <a:pPr marL="742950" lvl="1" indent="-285750" algn="just">
              <a:buFont typeface="Arial" pitchFamily="34" charset="0"/>
              <a:buChar char="•"/>
            </a:pPr>
            <a:r>
              <a:rPr lang="es-AR" sz="2000" dirty="0"/>
              <a:t>Amplitud, profundidad, etc</a:t>
            </a:r>
            <a:r>
              <a:rPr lang="es-AR" sz="2000" dirty="0" smtClean="0"/>
              <a:t>.</a:t>
            </a:r>
          </a:p>
          <a:p>
            <a:pPr marL="742950" lvl="1" indent="-285750" algn="just">
              <a:buFont typeface="Arial" pitchFamily="34" charset="0"/>
              <a:buChar char="•"/>
            </a:pPr>
            <a:endParaRPr lang="es-AR" dirty="0"/>
          </a:p>
          <a:p>
            <a:pPr marL="742950" lvl="1" indent="-285750" algn="just">
              <a:buFont typeface="Arial" pitchFamily="34" charset="0"/>
              <a:buChar char="•"/>
            </a:pPr>
            <a:r>
              <a:rPr lang="es-AR" sz="2000" dirty="0"/>
              <a:t>Técnica adecuada a </a:t>
            </a:r>
            <a:r>
              <a:rPr lang="es-AR" sz="2000" dirty="0" smtClean="0"/>
              <a:t>utilizar</a:t>
            </a:r>
          </a:p>
          <a:p>
            <a:pPr marL="742950" lvl="1" indent="-285750" algn="just">
              <a:buFont typeface="Arial" pitchFamily="34" charset="0"/>
              <a:buChar char="•"/>
            </a:pPr>
            <a:endParaRPr lang="es-AR" dirty="0"/>
          </a:p>
          <a:p>
            <a:pPr marL="742950" lvl="1" indent="-285750" algn="just">
              <a:buFont typeface="Arial" pitchFamily="34" charset="0"/>
              <a:buChar char="•"/>
            </a:pPr>
            <a:r>
              <a:rPr lang="es-AR" sz="2000" dirty="0"/>
              <a:t>Preparación de las </a:t>
            </a:r>
            <a:r>
              <a:rPr lang="es-AR" sz="2000" dirty="0" smtClean="0"/>
              <a:t>preguntas</a:t>
            </a:r>
            <a:endParaRPr lang="es-AR" dirty="0"/>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07165" y="867735"/>
            <a:ext cx="10535478" cy="5509200"/>
          </a:xfrm>
          <a:prstGeom prst="rect">
            <a:avLst/>
          </a:prstGeom>
        </p:spPr>
        <p:txBody>
          <a:bodyPr wrap="square">
            <a:spAutoFit/>
          </a:bodyPr>
          <a:lstStyle/>
          <a:p>
            <a:pPr lvl="0" algn="just"/>
            <a:r>
              <a:rPr lang="es-AR" sz="2000" b="1" u="sng" dirty="0" smtClean="0"/>
              <a:t>Sesión</a:t>
            </a:r>
            <a:r>
              <a:rPr lang="es-AR" sz="2000" b="1" u="sng" dirty="0"/>
              <a:t>: </a:t>
            </a:r>
            <a:endParaRPr lang="es-AR" sz="2000" b="1" u="sng" dirty="0" smtClean="0"/>
          </a:p>
          <a:p>
            <a:pPr lvl="0" algn="just"/>
            <a:endParaRPr lang="es-AR" sz="2000" dirty="0"/>
          </a:p>
          <a:p>
            <a:pPr lvl="0" algn="just"/>
            <a:r>
              <a:rPr lang="es-AR" sz="2000" dirty="0" smtClean="0"/>
              <a:t>Duración adecuada: entre </a:t>
            </a:r>
            <a:r>
              <a:rPr lang="es-AR" sz="2000" dirty="0"/>
              <a:t>20 y 40 minutos, para </a:t>
            </a:r>
            <a:r>
              <a:rPr lang="es-AR" sz="2000" dirty="0" smtClean="0"/>
              <a:t>no </a:t>
            </a:r>
            <a:r>
              <a:rPr lang="es-AR" sz="2000" dirty="0"/>
              <a:t>agotar al </a:t>
            </a:r>
            <a:r>
              <a:rPr lang="es-AR" sz="2000" dirty="0" smtClean="0"/>
              <a:t>experto. </a:t>
            </a:r>
          </a:p>
          <a:p>
            <a:pPr lvl="0" algn="just"/>
            <a:endParaRPr lang="es-AR" sz="2000" dirty="0"/>
          </a:p>
          <a:p>
            <a:pPr lvl="0" algn="just"/>
            <a:r>
              <a:rPr lang="es-AR" sz="2000" dirty="0" smtClean="0"/>
              <a:t>Se recomienda </a:t>
            </a:r>
            <a:r>
              <a:rPr lang="es-AR" sz="2000" dirty="0"/>
              <a:t>que no se supere la hora para mantener la concentración y atención del experto. </a:t>
            </a:r>
            <a:endParaRPr lang="es-AR" sz="2000" dirty="0" smtClean="0"/>
          </a:p>
          <a:p>
            <a:pPr lvl="0" algn="just"/>
            <a:endParaRPr lang="es-AR" sz="2000" dirty="0"/>
          </a:p>
          <a:p>
            <a:pPr lvl="0" algn="just"/>
            <a:r>
              <a:rPr lang="es-AR" sz="2000" dirty="0" smtClean="0"/>
              <a:t>En </a:t>
            </a:r>
            <a:r>
              <a:rPr lang="es-AR" sz="2000" dirty="0"/>
              <a:t>esta etapa se comienza con un repaso de la sesión anterior y evacuación de las dudas que hayan surgido durante su análisis y evaluación. </a:t>
            </a:r>
            <a:endParaRPr lang="es-AR" sz="2000" dirty="0" smtClean="0"/>
          </a:p>
          <a:p>
            <a:pPr lvl="0" algn="just"/>
            <a:endParaRPr lang="es-AR" sz="2000" dirty="0"/>
          </a:p>
          <a:p>
            <a:pPr lvl="0" algn="just"/>
            <a:r>
              <a:rPr lang="es-AR" sz="2000" dirty="0" smtClean="0"/>
              <a:t>Los </a:t>
            </a:r>
            <a:r>
              <a:rPr lang="es-AR" sz="2000" dirty="0"/>
              <a:t>pasos e ítems a tener en cuenta son</a:t>
            </a:r>
            <a:r>
              <a:rPr lang="es-AR" sz="2000" dirty="0" smtClean="0"/>
              <a:t>:</a:t>
            </a:r>
          </a:p>
          <a:p>
            <a:pPr lvl="0" algn="just"/>
            <a:endParaRPr lang="es-AR" dirty="0"/>
          </a:p>
          <a:p>
            <a:pPr marL="742950" lvl="1" indent="-285750" algn="just">
              <a:buFont typeface="Arial" pitchFamily="34" charset="0"/>
              <a:buChar char="•"/>
            </a:pPr>
            <a:r>
              <a:rPr lang="es-AR" sz="2000" dirty="0"/>
              <a:t>Repaso del análisis anterior (en caso de existir</a:t>
            </a:r>
            <a:r>
              <a:rPr lang="es-AR" sz="2000" dirty="0" smtClean="0"/>
              <a:t>)</a:t>
            </a:r>
          </a:p>
          <a:p>
            <a:pPr marL="742950" lvl="1" indent="-285750" algn="just">
              <a:buFont typeface="Arial" pitchFamily="34" charset="0"/>
              <a:buChar char="•"/>
            </a:pPr>
            <a:endParaRPr lang="es-AR" dirty="0"/>
          </a:p>
          <a:p>
            <a:pPr marL="742950" lvl="1" indent="-285750" algn="just">
              <a:buFont typeface="Arial" pitchFamily="34" charset="0"/>
              <a:buChar char="•"/>
            </a:pPr>
            <a:r>
              <a:rPr lang="es-AR" sz="2000" dirty="0"/>
              <a:t>Explicación al experto de los </a:t>
            </a:r>
            <a:r>
              <a:rPr lang="es-AR" sz="2000" dirty="0" smtClean="0"/>
              <a:t>objetivos</a:t>
            </a:r>
          </a:p>
          <a:p>
            <a:pPr marL="742950" lvl="1" indent="-285750" algn="just">
              <a:buFont typeface="Arial" pitchFamily="34" charset="0"/>
              <a:buChar char="•"/>
            </a:pPr>
            <a:endParaRPr lang="es-AR" dirty="0"/>
          </a:p>
          <a:p>
            <a:pPr marL="742950" lvl="1" indent="-285750" algn="just">
              <a:buFont typeface="Arial" pitchFamily="34" charset="0"/>
              <a:buChar char="•"/>
            </a:pPr>
            <a:r>
              <a:rPr lang="es-AR" sz="2000" dirty="0" smtClean="0"/>
              <a:t>Educción</a:t>
            </a:r>
          </a:p>
          <a:p>
            <a:pPr marL="742950" lvl="1" indent="-285750" algn="just">
              <a:buFont typeface="Arial" pitchFamily="34" charset="0"/>
              <a:buChar char="•"/>
            </a:pPr>
            <a:endParaRPr lang="es-AR" dirty="0"/>
          </a:p>
          <a:p>
            <a:pPr marL="742950" lvl="1" indent="-285750" algn="just">
              <a:buFont typeface="Arial" pitchFamily="34" charset="0"/>
              <a:buChar char="•"/>
            </a:pPr>
            <a:r>
              <a:rPr lang="es-AR" sz="2000" dirty="0"/>
              <a:t>Resumen y comentarios del </a:t>
            </a:r>
            <a:r>
              <a:rPr lang="es-AR" sz="2000" dirty="0" smtClean="0"/>
              <a:t>experto</a:t>
            </a:r>
            <a:endParaRPr lang="es-AR" dirty="0"/>
          </a:p>
        </p:txBody>
      </p:sp>
    </p:spTree>
    <p:extLst>
      <p:ext uri="{BB962C8B-B14F-4D97-AF65-F5344CB8AC3E}">
        <p14:creationId xmlns:p14="http://schemas.microsoft.com/office/powerpoint/2010/main" val="1591543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87896" y="920744"/>
            <a:ext cx="10840278" cy="4154984"/>
          </a:xfrm>
          <a:prstGeom prst="rect">
            <a:avLst/>
          </a:prstGeom>
        </p:spPr>
        <p:txBody>
          <a:bodyPr wrap="square">
            <a:spAutoFit/>
          </a:bodyPr>
          <a:lstStyle/>
          <a:p>
            <a:pPr lvl="0" algn="just"/>
            <a:r>
              <a:rPr lang="es-AR" sz="2400" b="1" u="sng" dirty="0" smtClean="0"/>
              <a:t>Transcripción </a:t>
            </a:r>
            <a:r>
              <a:rPr lang="es-AR" sz="2400" b="1" u="sng" dirty="0"/>
              <a:t>de la sesión: </a:t>
            </a:r>
            <a:endParaRPr lang="es-AR" sz="2400" b="1" u="sng" dirty="0" smtClean="0"/>
          </a:p>
          <a:p>
            <a:pPr lvl="0" algn="just"/>
            <a:endParaRPr lang="es-AR" sz="2400" dirty="0"/>
          </a:p>
          <a:p>
            <a:pPr lvl="0" algn="just"/>
            <a:r>
              <a:rPr lang="es-AR" sz="2400" dirty="0" smtClean="0"/>
              <a:t>Las </a:t>
            </a:r>
            <a:r>
              <a:rPr lang="es-AR" sz="2400" dirty="0"/>
              <a:t>sesiones grabadas se transcriben a texto para su análisis teniendo en cuenta las anotaciones que el IC halla realizado durante la educción</a:t>
            </a:r>
            <a:r>
              <a:rPr lang="es-AR" sz="2400" dirty="0" smtClean="0"/>
              <a:t>.</a:t>
            </a:r>
          </a:p>
          <a:p>
            <a:pPr lvl="0" algn="just"/>
            <a:endParaRPr lang="es-AR" sz="2400" dirty="0"/>
          </a:p>
          <a:p>
            <a:pPr lvl="0" algn="just"/>
            <a:r>
              <a:rPr lang="es-AR" sz="2400" dirty="0" smtClean="0"/>
              <a:t>Las grabaciones pueden ser de audio o audio y video (sobre todo si es necesario observar al experto en su entorno de trabajo).</a:t>
            </a:r>
          </a:p>
          <a:p>
            <a:pPr lvl="0" algn="just"/>
            <a:endParaRPr lang="es-AR" sz="2400" dirty="0"/>
          </a:p>
          <a:p>
            <a:pPr lvl="0" algn="just"/>
            <a:r>
              <a:rPr lang="es-AR" sz="2400" dirty="0" smtClean="0"/>
              <a:t>En caso de video, el IC debe hacer las observaciones del caso al realizar la transcripción de acuerdo a la actividad que el experto se encuentra realizando en el instante de la transcripción.</a:t>
            </a:r>
            <a:endParaRPr lang="es-AR" sz="2000" dirty="0"/>
          </a:p>
        </p:txBody>
      </p:sp>
    </p:spTree>
    <p:extLst>
      <p:ext uri="{BB962C8B-B14F-4D97-AF65-F5344CB8AC3E}">
        <p14:creationId xmlns:p14="http://schemas.microsoft.com/office/powerpoint/2010/main" val="1591543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39687" y="960500"/>
            <a:ext cx="10535478" cy="3539430"/>
          </a:xfrm>
          <a:prstGeom prst="rect">
            <a:avLst/>
          </a:prstGeom>
        </p:spPr>
        <p:txBody>
          <a:bodyPr wrap="square">
            <a:spAutoFit/>
          </a:bodyPr>
          <a:lstStyle/>
          <a:p>
            <a:pPr lvl="0" algn="just"/>
            <a:r>
              <a:rPr lang="es-AR" sz="2400" b="1" u="sng" dirty="0" smtClean="0"/>
              <a:t>Análisis </a:t>
            </a:r>
            <a:r>
              <a:rPr lang="es-AR" sz="2400" b="1" u="sng" dirty="0"/>
              <a:t>de la sesión: </a:t>
            </a:r>
            <a:endParaRPr lang="es-AR" sz="2400" b="1" u="sng" dirty="0" smtClean="0"/>
          </a:p>
          <a:p>
            <a:pPr lvl="0" algn="just"/>
            <a:endParaRPr lang="es-AR" sz="2000" dirty="0"/>
          </a:p>
          <a:p>
            <a:pPr marL="742950" lvl="1" indent="-285750" algn="just">
              <a:buFont typeface="Arial" pitchFamily="34" charset="0"/>
              <a:buChar char="•"/>
            </a:pPr>
            <a:r>
              <a:rPr lang="es-AR" sz="2400" dirty="0"/>
              <a:t>Primera lectura para la obtención de una visión </a:t>
            </a:r>
            <a:r>
              <a:rPr lang="es-AR" sz="2400" dirty="0" smtClean="0"/>
              <a:t>general</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400" dirty="0"/>
              <a:t>Extracción de los </a:t>
            </a:r>
            <a:r>
              <a:rPr lang="es-AR" sz="2400" dirty="0" smtClean="0"/>
              <a:t>conocimientos (en esta etapa se comienza a solapar el modelado o conceptualización de conocimiento)</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400" dirty="0"/>
              <a:t>Lectura para recuperar detalles </a:t>
            </a:r>
            <a:r>
              <a:rPr lang="es-AR" sz="2400" dirty="0" smtClean="0"/>
              <a:t>olvidados</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400" dirty="0"/>
              <a:t>Críticas para mejoras por parte de </a:t>
            </a:r>
            <a:r>
              <a:rPr lang="es-AR" sz="2400" dirty="0" smtClean="0"/>
              <a:t>IC</a:t>
            </a:r>
            <a:endParaRPr lang="es-AR" sz="2000" dirty="0"/>
          </a:p>
        </p:txBody>
      </p:sp>
    </p:spTree>
    <p:extLst>
      <p:ext uri="{BB962C8B-B14F-4D97-AF65-F5344CB8AC3E}">
        <p14:creationId xmlns:p14="http://schemas.microsoft.com/office/powerpoint/2010/main" val="1591543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13183" y="920744"/>
            <a:ext cx="10535478" cy="3600986"/>
          </a:xfrm>
          <a:prstGeom prst="rect">
            <a:avLst/>
          </a:prstGeom>
        </p:spPr>
        <p:txBody>
          <a:bodyPr wrap="square">
            <a:spAutoFit/>
          </a:bodyPr>
          <a:lstStyle/>
          <a:p>
            <a:pPr lvl="0" algn="just"/>
            <a:r>
              <a:rPr lang="es-AR" sz="2400" b="1" u="sng" dirty="0" smtClean="0"/>
              <a:t>Evaluación</a:t>
            </a:r>
            <a:r>
              <a:rPr lang="es-AR" sz="2400" b="1" u="sng" dirty="0"/>
              <a:t>: </a:t>
            </a:r>
            <a:endParaRPr lang="es-AR" sz="2400" b="1" u="sng" dirty="0" smtClean="0"/>
          </a:p>
          <a:p>
            <a:pPr lvl="0" algn="just"/>
            <a:endParaRPr lang="es-AR" sz="2400" dirty="0"/>
          </a:p>
          <a:p>
            <a:pPr lvl="0" algn="just"/>
            <a:r>
              <a:rPr lang="es-AR" sz="2400" dirty="0" smtClean="0"/>
              <a:t>Realizada </a:t>
            </a:r>
            <a:r>
              <a:rPr lang="es-AR" sz="2400" dirty="0"/>
              <a:t>la educción y el análisis de la misma, deben plantearse los siguientes puntos</a:t>
            </a:r>
            <a:r>
              <a:rPr lang="es-AR" sz="2400" dirty="0" smtClean="0"/>
              <a:t>:</a:t>
            </a:r>
          </a:p>
          <a:p>
            <a:pPr lvl="0" algn="just"/>
            <a:endParaRPr lang="es-AR" sz="2000" dirty="0"/>
          </a:p>
          <a:p>
            <a:pPr marL="742950" lvl="1" indent="-285750" algn="just">
              <a:buFont typeface="Arial" pitchFamily="34" charset="0"/>
              <a:buChar char="•"/>
            </a:pPr>
            <a:r>
              <a:rPr lang="es-AR" sz="2400" dirty="0"/>
              <a:t>¿Se consiguieron los objetivos planteados al inicio de la sesión</a:t>
            </a:r>
            <a:r>
              <a:rPr lang="es-AR" sz="2400" dirty="0" smtClean="0"/>
              <a:t>?</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400" dirty="0"/>
              <a:t>¿Es necesario volver sobre el mismo objetivo</a:t>
            </a:r>
            <a:r>
              <a:rPr lang="es-AR" sz="2400" dirty="0" smtClean="0"/>
              <a:t>?</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400" dirty="0"/>
              <a:t>¿Cuál es el número y tipo de sesiones necesarias para cubrir el área faltante?</a:t>
            </a:r>
            <a:endParaRPr lang="es-AR" sz="2000" dirty="0"/>
          </a:p>
        </p:txBody>
      </p:sp>
    </p:spTree>
    <p:extLst>
      <p:ext uri="{BB962C8B-B14F-4D97-AF65-F5344CB8AC3E}">
        <p14:creationId xmlns:p14="http://schemas.microsoft.com/office/powerpoint/2010/main" val="220244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46921" y="918436"/>
            <a:ext cx="10495721" cy="4524315"/>
          </a:xfrm>
          <a:prstGeom prst="rect">
            <a:avLst/>
          </a:prstGeom>
        </p:spPr>
        <p:txBody>
          <a:bodyPr wrap="square">
            <a:spAutoFit/>
          </a:bodyPr>
          <a:lstStyle/>
          <a:p>
            <a:r>
              <a:rPr lang="es-AR" sz="2400" b="1" u="sng" dirty="0" smtClean="0"/>
              <a:t>Técnicas </a:t>
            </a:r>
            <a:r>
              <a:rPr lang="es-AR" sz="2400" b="1" u="sng" dirty="0"/>
              <a:t>de Educción de Conocimientos:</a:t>
            </a:r>
            <a:endParaRPr lang="es-AR" sz="2400" u="sng" dirty="0"/>
          </a:p>
          <a:p>
            <a:endParaRPr lang="es-AR" sz="2400" dirty="0" smtClean="0"/>
          </a:p>
          <a:p>
            <a:pPr marL="742950" lvl="1" indent="-285750">
              <a:buFont typeface="Arial" pitchFamily="34" charset="0"/>
              <a:buChar char="•"/>
            </a:pPr>
            <a:r>
              <a:rPr lang="es-AR" sz="2400" dirty="0" smtClean="0"/>
              <a:t>Entrevistas</a:t>
            </a:r>
            <a:endParaRPr lang="es-AR" sz="2400" dirty="0"/>
          </a:p>
          <a:p>
            <a:pPr marL="742950" lvl="1" indent="-285750">
              <a:buFont typeface="Arial" pitchFamily="34" charset="0"/>
              <a:buChar char="•"/>
            </a:pPr>
            <a:r>
              <a:rPr lang="es-AR" sz="2400" dirty="0" smtClean="0"/>
              <a:t>Protocolos </a:t>
            </a:r>
            <a:r>
              <a:rPr lang="es-AR" sz="2400" dirty="0"/>
              <a:t>de pensar en voz alta</a:t>
            </a:r>
          </a:p>
          <a:p>
            <a:pPr marL="742950" lvl="1" indent="-285750">
              <a:buFont typeface="Arial" pitchFamily="34" charset="0"/>
              <a:buChar char="•"/>
            </a:pPr>
            <a:r>
              <a:rPr lang="es-AR" sz="2400" dirty="0" smtClean="0"/>
              <a:t>Protocolos </a:t>
            </a:r>
            <a:r>
              <a:rPr lang="es-AR" sz="2400" dirty="0"/>
              <a:t>de discusión</a:t>
            </a:r>
          </a:p>
          <a:p>
            <a:pPr marL="742950" lvl="1" indent="-285750">
              <a:buFont typeface="Arial" pitchFamily="34" charset="0"/>
              <a:buChar char="•"/>
            </a:pPr>
            <a:r>
              <a:rPr lang="es-AR" sz="2400" dirty="0" smtClean="0"/>
              <a:t>Verbalización </a:t>
            </a:r>
            <a:r>
              <a:rPr lang="es-AR" sz="2400" dirty="0"/>
              <a:t>Retrospectiva</a:t>
            </a:r>
          </a:p>
          <a:p>
            <a:pPr marL="742950" lvl="1" indent="-285750">
              <a:buFont typeface="Arial" pitchFamily="34" charset="0"/>
              <a:buChar char="•"/>
            </a:pPr>
            <a:r>
              <a:rPr lang="es-AR" sz="2400" dirty="0" smtClean="0"/>
              <a:t>Verbalización </a:t>
            </a:r>
            <a:r>
              <a:rPr lang="es-AR" sz="2400" dirty="0"/>
              <a:t>retrospectiva con una ayuda memoria</a:t>
            </a:r>
          </a:p>
          <a:p>
            <a:pPr marL="742950" lvl="1" indent="-285750">
              <a:buFont typeface="Arial" pitchFamily="34" charset="0"/>
              <a:buChar char="•"/>
            </a:pPr>
            <a:r>
              <a:rPr lang="es-AR" sz="2400" dirty="0" smtClean="0"/>
              <a:t>Análisis </a:t>
            </a:r>
            <a:r>
              <a:rPr lang="es-AR" sz="2400" dirty="0"/>
              <a:t>de tareas y protocolo</a:t>
            </a:r>
          </a:p>
          <a:p>
            <a:pPr marL="742950" lvl="1" indent="-285750">
              <a:buFont typeface="Arial" pitchFamily="34" charset="0"/>
              <a:buChar char="•"/>
            </a:pPr>
            <a:r>
              <a:rPr lang="es-AR" sz="2400" dirty="0" smtClean="0"/>
              <a:t>Tareas </a:t>
            </a:r>
            <a:r>
              <a:rPr lang="es-AR" sz="2400" dirty="0"/>
              <a:t>familiares</a:t>
            </a:r>
          </a:p>
          <a:p>
            <a:pPr marL="742950" lvl="1" indent="-285750">
              <a:buFont typeface="Arial" pitchFamily="34" charset="0"/>
              <a:buChar char="•"/>
            </a:pPr>
            <a:r>
              <a:rPr lang="es-AR" sz="2400" dirty="0" smtClean="0"/>
              <a:t>Tareas </a:t>
            </a:r>
            <a:r>
              <a:rPr lang="es-AR" sz="2400" dirty="0"/>
              <a:t>de procesamiento restringido</a:t>
            </a:r>
          </a:p>
          <a:p>
            <a:pPr marL="742950" lvl="1" indent="-285750">
              <a:buFont typeface="Arial" pitchFamily="34" charset="0"/>
              <a:buChar char="•"/>
            </a:pPr>
            <a:r>
              <a:rPr lang="es-AR" sz="2400" dirty="0" smtClean="0"/>
              <a:t>Tareas </a:t>
            </a:r>
            <a:r>
              <a:rPr lang="es-AR" sz="2400" dirty="0"/>
              <a:t>de información </a:t>
            </a:r>
            <a:r>
              <a:rPr lang="es-AR" sz="2400" dirty="0" smtClean="0"/>
              <a:t>limitada</a:t>
            </a:r>
          </a:p>
          <a:p>
            <a:pPr marL="742950" lvl="1" indent="-285750">
              <a:buFont typeface="Arial" pitchFamily="34" charset="0"/>
              <a:buChar char="•"/>
            </a:pPr>
            <a:r>
              <a:rPr lang="es-AR" sz="2400" dirty="0" smtClean="0"/>
              <a:t>Grafos arquetípicos</a:t>
            </a:r>
            <a:endParaRPr lang="es-AR" sz="2400" dirty="0"/>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46921" y="788729"/>
            <a:ext cx="10919792" cy="5601533"/>
          </a:xfrm>
          <a:prstGeom prst="rect">
            <a:avLst/>
          </a:prstGeom>
        </p:spPr>
        <p:txBody>
          <a:bodyPr wrap="square">
            <a:spAutoFit/>
          </a:bodyPr>
          <a:lstStyle/>
          <a:p>
            <a:pPr algn="just"/>
            <a:r>
              <a:rPr lang="es-AR" sz="2000" b="1" u="sng" dirty="0" smtClean="0"/>
              <a:t>Entrevistas:</a:t>
            </a:r>
          </a:p>
          <a:p>
            <a:pPr algn="just"/>
            <a:endParaRPr lang="es-AR" sz="2000" dirty="0"/>
          </a:p>
          <a:p>
            <a:pPr algn="just"/>
            <a:r>
              <a:rPr lang="es-AR" sz="2000" dirty="0" smtClean="0"/>
              <a:t>Es </a:t>
            </a:r>
            <a:r>
              <a:rPr lang="es-AR" sz="2000" dirty="0"/>
              <a:t>el método más familiar de adquisición del conocimiento. </a:t>
            </a:r>
            <a:r>
              <a:rPr lang="es-AR" sz="2000" dirty="0" smtClean="0"/>
              <a:t>Se </a:t>
            </a:r>
            <a:r>
              <a:rPr lang="es-AR" sz="2000" dirty="0"/>
              <a:t>genera rápidamente una gran cantidad de conocimiento sobre la terminología y los principales componentes del dominio.</a:t>
            </a:r>
          </a:p>
          <a:p>
            <a:pPr algn="just"/>
            <a:endParaRPr lang="es-AR" sz="2000" dirty="0" smtClean="0"/>
          </a:p>
          <a:p>
            <a:pPr algn="just"/>
            <a:r>
              <a:rPr lang="es-AR" sz="2000" dirty="0" smtClean="0"/>
              <a:t>Pueden </a:t>
            </a:r>
            <a:r>
              <a:rPr lang="es-AR" sz="2000" dirty="0"/>
              <a:t>estructurarse en varios grados y de distintas maneras. Una de las más sencillas es pedir al experto que prepare una exposición de una hora de duración acerca de los principales temas e ideas concernientes al dominio. </a:t>
            </a:r>
          </a:p>
          <a:p>
            <a:pPr algn="just"/>
            <a:endParaRPr lang="es-AR" sz="2000" dirty="0" smtClean="0"/>
          </a:p>
          <a:p>
            <a:pPr algn="just"/>
            <a:r>
              <a:rPr lang="es-AR" sz="2000" dirty="0" smtClean="0"/>
              <a:t>Posteriormente</a:t>
            </a:r>
            <a:r>
              <a:rPr lang="es-AR" sz="2000" dirty="0"/>
              <a:t>, una interacción sistemática puede proporcionar información sobre aspectos relevantes con mayor profundidad.</a:t>
            </a:r>
          </a:p>
          <a:p>
            <a:pPr algn="just"/>
            <a:endParaRPr lang="es-AR" sz="2000" dirty="0" smtClean="0"/>
          </a:p>
          <a:p>
            <a:pPr algn="just"/>
            <a:r>
              <a:rPr lang="es-AR" sz="2000" dirty="0" smtClean="0"/>
              <a:t>Entre </a:t>
            </a:r>
            <a:r>
              <a:rPr lang="es-AR" sz="2000" dirty="0"/>
              <a:t>las técnicas más utilizadas para realizar entrevistas se pueden destacar las listas generalizadas, los incidentes críticos, y los procedimientos para memorias autobiográficas.</a:t>
            </a:r>
          </a:p>
          <a:p>
            <a:pPr algn="just"/>
            <a:endParaRPr lang="es-AR" sz="2000" dirty="0" smtClean="0"/>
          </a:p>
          <a:p>
            <a:pPr algn="just"/>
            <a:r>
              <a:rPr lang="es-AR" sz="2000" dirty="0" smtClean="0"/>
              <a:t>Aunque </a:t>
            </a:r>
            <a:r>
              <a:rPr lang="es-AR" sz="2000" dirty="0"/>
              <a:t>el experto posee claramente el conocimiento, éste puede no ser directamente comunicable en una entrevista y debe ser inferido utilizando otras técnicas.</a:t>
            </a:r>
          </a:p>
          <a:p>
            <a:pPr algn="just"/>
            <a:endParaRPr lang="es-AR" sz="2000" dirty="0" smtClean="0"/>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80661" y="893228"/>
            <a:ext cx="10866782" cy="4401205"/>
          </a:xfrm>
          <a:prstGeom prst="rect">
            <a:avLst/>
          </a:prstGeom>
        </p:spPr>
        <p:txBody>
          <a:bodyPr wrap="square">
            <a:spAutoFit/>
          </a:bodyPr>
          <a:lstStyle/>
          <a:p>
            <a:pPr algn="just"/>
            <a:r>
              <a:rPr lang="es-AR" sz="2000" dirty="0"/>
              <a:t>Las entrevistas pueden clasificarse en: desestructuradas, </a:t>
            </a:r>
            <a:r>
              <a:rPr lang="es-AR" sz="2000" dirty="0" smtClean="0"/>
              <a:t>semiestructuradas </a:t>
            </a:r>
            <a:r>
              <a:rPr lang="es-AR" sz="2000" dirty="0"/>
              <a:t>y estructuradas. </a:t>
            </a:r>
            <a:endParaRPr lang="es-AR" sz="2000" dirty="0" smtClean="0"/>
          </a:p>
          <a:p>
            <a:pPr algn="just"/>
            <a:endParaRPr lang="es-AR" sz="2000" dirty="0"/>
          </a:p>
          <a:p>
            <a:pPr algn="just"/>
            <a:r>
              <a:rPr lang="es-AR" sz="2000" dirty="0" smtClean="0"/>
              <a:t>Las </a:t>
            </a:r>
            <a:r>
              <a:rPr lang="es-AR" sz="2000" dirty="0"/>
              <a:t>desestructuradas realizan preguntas genéricas con la esperanza de obtener la mayor cantidad de información posible. </a:t>
            </a:r>
            <a:endParaRPr lang="es-AR" sz="2000" dirty="0" smtClean="0"/>
          </a:p>
          <a:p>
            <a:pPr algn="just"/>
            <a:endParaRPr lang="es-AR" sz="2000" dirty="0"/>
          </a:p>
          <a:p>
            <a:pPr algn="just"/>
            <a:r>
              <a:rPr lang="es-AR" sz="2000" dirty="0" smtClean="0"/>
              <a:t>Las </a:t>
            </a:r>
            <a:r>
              <a:rPr lang="es-AR" sz="2000" dirty="0"/>
              <a:t>semiestructuradas consisten de una entrevista con una serie de preguntas abiertas y puntos que necesitan ser cubiertos. </a:t>
            </a:r>
            <a:endParaRPr lang="es-AR" sz="2000" dirty="0" smtClean="0"/>
          </a:p>
          <a:p>
            <a:pPr algn="just"/>
            <a:endParaRPr lang="es-AR" sz="2000" dirty="0"/>
          </a:p>
          <a:p>
            <a:pPr algn="just"/>
            <a:r>
              <a:rPr lang="es-AR" sz="2000" dirty="0" smtClean="0"/>
              <a:t>Las </a:t>
            </a:r>
            <a:r>
              <a:rPr lang="es-AR" sz="2000" dirty="0"/>
              <a:t>estructuradas consisten en una agenda muy formal que comprende preguntas específicas relacionadas a las características del sistema.</a:t>
            </a:r>
          </a:p>
          <a:p>
            <a:pPr algn="just"/>
            <a:endParaRPr lang="es-AR" sz="2000" dirty="0" smtClean="0"/>
          </a:p>
          <a:p>
            <a:pPr algn="just"/>
            <a:r>
              <a:rPr lang="es-AR" sz="2000" dirty="0" smtClean="0"/>
              <a:t>La </a:t>
            </a:r>
            <a:r>
              <a:rPr lang="es-AR" sz="2000" dirty="0"/>
              <a:t>Entrevista Tutorial consiste en que el experto le de una lectura sobre la información relevante como respuesta a una sesión de pregunta-respuesta. Esto le otorga al experto una gran libertad de expresión y le permite ser el conductor</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39687" y="781738"/>
            <a:ext cx="10893287" cy="5324535"/>
          </a:xfrm>
          <a:prstGeom prst="rect">
            <a:avLst/>
          </a:prstGeom>
        </p:spPr>
        <p:txBody>
          <a:bodyPr wrap="square">
            <a:spAutoFit/>
          </a:bodyPr>
          <a:lstStyle/>
          <a:p>
            <a:pPr algn="just"/>
            <a:r>
              <a:rPr lang="es-AR" sz="2000" b="1" u="sng" dirty="0"/>
              <a:t>Protocolos de pensar en voz </a:t>
            </a:r>
            <a:r>
              <a:rPr lang="es-AR" sz="2000" b="1" u="sng" dirty="0" smtClean="0"/>
              <a:t>alta:</a:t>
            </a:r>
          </a:p>
          <a:p>
            <a:pPr algn="just"/>
            <a:endParaRPr lang="es-AR" sz="2000" dirty="0"/>
          </a:p>
          <a:p>
            <a:pPr algn="just"/>
            <a:r>
              <a:rPr lang="es-AR" sz="2000" dirty="0"/>
              <a:t>Un método que es a veces usado para entender cómo una persona realiza una tarea es tener una persona que piensa en voz alta durante la realización de una tarea. </a:t>
            </a:r>
            <a:endParaRPr lang="es-AR" sz="2000" dirty="0" smtClean="0"/>
          </a:p>
          <a:p>
            <a:pPr algn="just"/>
            <a:endParaRPr lang="es-AR" sz="2000" dirty="0"/>
          </a:p>
          <a:p>
            <a:pPr algn="just"/>
            <a:r>
              <a:rPr lang="es-AR" sz="2000" dirty="0" smtClean="0"/>
              <a:t>Esta </a:t>
            </a:r>
            <a:r>
              <a:rPr lang="es-AR" sz="2000" dirty="0"/>
              <a:t>técnica </a:t>
            </a:r>
            <a:r>
              <a:rPr lang="es-AR" sz="2000" dirty="0" smtClean="0"/>
              <a:t>tiene </a:t>
            </a:r>
            <a:r>
              <a:rPr lang="es-AR" sz="2000" dirty="0"/>
              <a:t>una debilidad </a:t>
            </a:r>
            <a:r>
              <a:rPr lang="es-AR" sz="2000" dirty="0" smtClean="0"/>
              <a:t>inherente: el </a:t>
            </a:r>
            <a:r>
              <a:rPr lang="es-AR" sz="2000" dirty="0"/>
              <a:t>acto de verbalizar es una tarea por sí </a:t>
            </a:r>
            <a:r>
              <a:rPr lang="es-AR" sz="2000" dirty="0" smtClean="0"/>
              <a:t>misma, y puede </a:t>
            </a:r>
            <a:r>
              <a:rPr lang="es-AR" sz="2000" dirty="0"/>
              <a:t>interferir con la realización de la tarea primaria y causar el reporte de información inexacta. </a:t>
            </a:r>
            <a:endParaRPr lang="es-AR" sz="2000" dirty="0" smtClean="0"/>
          </a:p>
          <a:p>
            <a:pPr algn="just"/>
            <a:endParaRPr lang="es-AR" sz="2000" dirty="0"/>
          </a:p>
          <a:p>
            <a:pPr algn="just"/>
            <a:r>
              <a:rPr lang="es-AR" sz="2000" dirty="0" smtClean="0"/>
              <a:t>Una </a:t>
            </a:r>
            <a:r>
              <a:rPr lang="es-AR" sz="2000" dirty="0"/>
              <a:t>consideración adicional es el grado a la que esta tarea debe conformar las condiciones de tiempo real. </a:t>
            </a:r>
            <a:endParaRPr lang="es-AR" sz="2000" dirty="0" smtClean="0"/>
          </a:p>
          <a:p>
            <a:pPr algn="just"/>
            <a:endParaRPr lang="es-AR" sz="2000" dirty="0"/>
          </a:p>
          <a:p>
            <a:pPr algn="just"/>
            <a:r>
              <a:rPr lang="es-AR" sz="2000" dirty="0"/>
              <a:t>Cuando combinadas con los problemas de logística de tener al experto actualmente haciendo una tarea, la verbalización sola puede no ser un método práctico de adquisición de conocimiento para tareas no deliberadas. </a:t>
            </a:r>
            <a:endParaRPr lang="es-AR" sz="2000" dirty="0" smtClean="0"/>
          </a:p>
          <a:p>
            <a:pPr algn="just"/>
            <a:endParaRPr lang="es-AR" sz="2000" dirty="0"/>
          </a:p>
          <a:p>
            <a:pPr algn="just"/>
            <a:r>
              <a:rPr lang="es-AR" sz="2000" dirty="0" smtClean="0"/>
              <a:t>En </a:t>
            </a:r>
            <a:r>
              <a:rPr lang="es-AR" sz="2000" dirty="0"/>
              <a:t>semejantes casos, puede ser útil para el ingeniero del conocimiento observar al experto actualmente haciendo la tarea. </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54155" y="818396"/>
            <a:ext cx="11025810" cy="4893647"/>
          </a:xfrm>
          <a:prstGeom prst="rect">
            <a:avLst/>
          </a:prstGeom>
        </p:spPr>
        <p:txBody>
          <a:bodyPr wrap="square">
            <a:spAutoFit/>
          </a:bodyPr>
          <a:lstStyle/>
          <a:p>
            <a:pPr algn="just"/>
            <a:r>
              <a:rPr lang="es-AR" sz="2400" b="1" u="sng" dirty="0"/>
              <a:t>Protocolos de </a:t>
            </a:r>
            <a:r>
              <a:rPr lang="es-AR" sz="2400" b="1" u="sng" dirty="0" smtClean="0"/>
              <a:t>discusión:</a:t>
            </a:r>
          </a:p>
          <a:p>
            <a:pPr algn="just"/>
            <a:endParaRPr lang="es-AR" sz="2400" dirty="0"/>
          </a:p>
          <a:p>
            <a:pPr algn="just"/>
            <a:r>
              <a:rPr lang="es-AR" sz="2400" dirty="0"/>
              <a:t>Las discusiones de dos expertos tratando de resolver un problema pueden ser grabadas para usar en el seguimiento del proceso. </a:t>
            </a:r>
            <a:endParaRPr lang="es-AR" sz="2400" dirty="0" smtClean="0"/>
          </a:p>
          <a:p>
            <a:pPr algn="just"/>
            <a:endParaRPr lang="es-AR" sz="2400" dirty="0"/>
          </a:p>
          <a:p>
            <a:pPr algn="just"/>
            <a:r>
              <a:rPr lang="es-AR" sz="2400" dirty="0" smtClean="0"/>
              <a:t>La </a:t>
            </a:r>
            <a:r>
              <a:rPr lang="es-AR" sz="2400" dirty="0"/>
              <a:t>existencia de dos perspectivas puede crear más información para el ingeniero del conocimiento para analizar y clasificar. </a:t>
            </a:r>
            <a:endParaRPr lang="es-AR" sz="2400" dirty="0" smtClean="0"/>
          </a:p>
          <a:p>
            <a:pPr algn="just"/>
            <a:endParaRPr lang="es-AR" sz="2400" dirty="0"/>
          </a:p>
          <a:p>
            <a:pPr algn="just"/>
            <a:r>
              <a:rPr lang="es-AR" sz="2400" dirty="0" smtClean="0"/>
              <a:t>La </a:t>
            </a:r>
            <a:r>
              <a:rPr lang="es-AR" sz="2400" dirty="0"/>
              <a:t>presencia de dos expertos frecuentemente ayudará en la clasificación de alternativas de hacedores de decisiones. </a:t>
            </a:r>
            <a:endParaRPr lang="es-AR" sz="2400" dirty="0" smtClean="0"/>
          </a:p>
          <a:p>
            <a:pPr algn="just"/>
            <a:endParaRPr lang="es-AR" sz="2400" dirty="0"/>
          </a:p>
          <a:p>
            <a:pPr algn="just"/>
            <a:r>
              <a:rPr lang="es-AR" sz="2400" dirty="0" smtClean="0"/>
              <a:t>Los </a:t>
            </a:r>
            <a:r>
              <a:rPr lang="es-AR" sz="2400" dirty="0"/>
              <a:t>conflictos en las estrategias de decisión e instancias donde varias estrategias de decisión son igualmente efectivas por análisis de los protocolos de decisión.</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ADQUISICIÓN DE CONOCIMIENTOS</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81" y="983559"/>
            <a:ext cx="104298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73424" y="784048"/>
            <a:ext cx="10972802" cy="5324535"/>
          </a:xfrm>
          <a:prstGeom prst="rect">
            <a:avLst/>
          </a:prstGeom>
        </p:spPr>
        <p:txBody>
          <a:bodyPr wrap="square">
            <a:spAutoFit/>
          </a:bodyPr>
          <a:lstStyle/>
          <a:p>
            <a:pPr algn="just"/>
            <a:r>
              <a:rPr lang="es-AR" sz="2000" b="1" u="sng" dirty="0"/>
              <a:t>Verbalización </a:t>
            </a:r>
            <a:r>
              <a:rPr lang="es-AR" sz="2000" b="1" u="sng" dirty="0" smtClean="0"/>
              <a:t>Retrospectiva:</a:t>
            </a:r>
            <a:endParaRPr lang="es-AR" sz="2000" u="sng" dirty="0"/>
          </a:p>
          <a:p>
            <a:pPr algn="just"/>
            <a:endParaRPr lang="es-AR" sz="2000" dirty="0" smtClean="0"/>
          </a:p>
          <a:p>
            <a:pPr algn="just"/>
            <a:r>
              <a:rPr lang="es-AR" sz="2000" dirty="0" smtClean="0"/>
              <a:t>Este </a:t>
            </a:r>
            <a:r>
              <a:rPr lang="es-AR" sz="2000" dirty="0"/>
              <a:t>acercamiento requiere al experto realizar completamente la tarea e inmediatamente reportar el conocimiento empleado en la misma. </a:t>
            </a:r>
            <a:endParaRPr lang="es-AR" sz="2000" dirty="0" smtClean="0"/>
          </a:p>
          <a:p>
            <a:pPr algn="just"/>
            <a:endParaRPr lang="es-AR" sz="2000" dirty="0"/>
          </a:p>
          <a:p>
            <a:pPr algn="just"/>
            <a:r>
              <a:rPr lang="es-AR" sz="2000" dirty="0" smtClean="0"/>
              <a:t>Los </a:t>
            </a:r>
            <a:r>
              <a:rPr lang="es-AR" sz="2000" dirty="0"/>
              <a:t>problemas encontrados cuando se trata de verbalizar durante la tarea son evitados. </a:t>
            </a:r>
            <a:endParaRPr lang="es-AR" sz="2000" dirty="0" smtClean="0"/>
          </a:p>
          <a:p>
            <a:pPr algn="just"/>
            <a:endParaRPr lang="es-AR" sz="2000" dirty="0"/>
          </a:p>
          <a:p>
            <a:pPr algn="just"/>
            <a:r>
              <a:rPr lang="es-AR" sz="2000" dirty="0" smtClean="0"/>
              <a:t>El </a:t>
            </a:r>
            <a:r>
              <a:rPr lang="es-AR" sz="2000" dirty="0"/>
              <a:t>tiempo entre la performance de la tarea y la subsecuente entrevista deberían ser tan cortos como sea </a:t>
            </a:r>
            <a:r>
              <a:rPr lang="es-AR" sz="2000" dirty="0" smtClean="0"/>
              <a:t>posible (para que el experto no olvide los detalles de la tarea que resolvió).</a:t>
            </a:r>
          </a:p>
          <a:p>
            <a:pPr algn="just"/>
            <a:endParaRPr lang="es-AR" sz="2000" dirty="0"/>
          </a:p>
          <a:p>
            <a:pPr algn="just"/>
            <a:r>
              <a:rPr lang="es-AR" sz="2000" dirty="0" smtClean="0"/>
              <a:t>El </a:t>
            </a:r>
            <a:r>
              <a:rPr lang="es-AR" sz="2000" dirty="0"/>
              <a:t>ingeniero del conocimiento debería tratar de juntar todo el conocimiento relevante, no sólo el conocimiento que es aplicado a una tarea específica. Esto puede ser hecho exponiendo al experto del dominio un número aparentemente similar de tareas y anotar las variaciones en la performance de la estrategia. </a:t>
            </a:r>
            <a:endParaRPr lang="es-AR" sz="2000" dirty="0" smtClean="0"/>
          </a:p>
          <a:p>
            <a:pPr algn="just"/>
            <a:endParaRPr lang="es-AR" sz="2000" dirty="0"/>
          </a:p>
          <a:p>
            <a:pPr algn="just"/>
            <a:r>
              <a:rPr lang="es-AR" sz="2000" dirty="0" smtClean="0"/>
              <a:t>También </a:t>
            </a:r>
            <a:r>
              <a:rPr lang="es-AR" sz="2000" dirty="0"/>
              <a:t>el experto debería ser instruido para verbalizar cualquier alternativa de decisión que esté “fuera de regla” tanto como aquéllas que actualmente son aplicadas para la tarea particular. </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34887" y="856855"/>
            <a:ext cx="10972800" cy="3970318"/>
          </a:xfrm>
          <a:prstGeom prst="rect">
            <a:avLst/>
          </a:prstGeom>
        </p:spPr>
        <p:txBody>
          <a:bodyPr wrap="square">
            <a:spAutoFit/>
          </a:bodyPr>
          <a:lstStyle/>
          <a:p>
            <a:pPr algn="just"/>
            <a:r>
              <a:rPr lang="es-AR" sz="2800" b="1" u="sng" dirty="0"/>
              <a:t>Verbalización retrospectiva con una ayuda </a:t>
            </a:r>
            <a:r>
              <a:rPr lang="es-AR" sz="2800" b="1" u="sng" dirty="0" smtClean="0"/>
              <a:t>memoria:</a:t>
            </a:r>
            <a:endParaRPr lang="es-AR" sz="2800" u="sng" dirty="0"/>
          </a:p>
          <a:p>
            <a:pPr algn="just"/>
            <a:endParaRPr lang="es-AR" sz="2800" dirty="0" smtClean="0"/>
          </a:p>
          <a:p>
            <a:pPr algn="just"/>
            <a:r>
              <a:rPr lang="es-AR" sz="2800" dirty="0" smtClean="0"/>
              <a:t>Después </a:t>
            </a:r>
            <a:r>
              <a:rPr lang="es-AR" sz="2800" dirty="0"/>
              <a:t>que el experto haya realizado la tarea, una ayuda memoria podría ayudar en recrear los procesos cognoscitivos empleados. </a:t>
            </a:r>
            <a:endParaRPr lang="es-AR" sz="2800" dirty="0" smtClean="0"/>
          </a:p>
          <a:p>
            <a:pPr algn="just"/>
            <a:endParaRPr lang="es-AR" sz="2800" dirty="0"/>
          </a:p>
          <a:p>
            <a:pPr algn="just"/>
            <a:r>
              <a:rPr lang="es-AR" sz="2800" dirty="0" smtClean="0"/>
              <a:t>La </a:t>
            </a:r>
            <a:r>
              <a:rPr lang="es-AR" sz="2800" dirty="0"/>
              <a:t>grabación de video o de cintas de la performance del experto y pasando de nuevo partes seleccionadas pueden ser valiosos ayuda memorias para lo que el experto hizo y preguntar para determinar qué pasos específicos fueron tomados y cuáles no.</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73426" y="821635"/>
            <a:ext cx="10933043" cy="5293757"/>
          </a:xfrm>
          <a:prstGeom prst="rect">
            <a:avLst/>
          </a:prstGeom>
        </p:spPr>
        <p:txBody>
          <a:bodyPr wrap="square">
            <a:spAutoFit/>
          </a:bodyPr>
          <a:lstStyle/>
          <a:p>
            <a:pPr algn="just"/>
            <a:r>
              <a:rPr lang="es-AR" sz="2000" b="1" u="sng" dirty="0"/>
              <a:t>Análisis de tareas y </a:t>
            </a:r>
            <a:r>
              <a:rPr lang="es-AR" sz="2000" b="1" u="sng" dirty="0" smtClean="0"/>
              <a:t>protocolo:</a:t>
            </a:r>
            <a:endParaRPr lang="es-AR" sz="2000" u="sng" dirty="0"/>
          </a:p>
          <a:p>
            <a:pPr algn="just"/>
            <a:endParaRPr lang="es-AR" sz="2000" dirty="0" smtClean="0"/>
          </a:p>
          <a:p>
            <a:pPr algn="just"/>
            <a:r>
              <a:rPr lang="es-AR" sz="2000" dirty="0" smtClean="0"/>
              <a:t>El </a:t>
            </a:r>
            <a:r>
              <a:rPr lang="es-AR" sz="2000" dirty="0"/>
              <a:t>análisis de tareas se aplica antes que el análisis del protocolo. </a:t>
            </a:r>
            <a:r>
              <a:rPr lang="es-AR" sz="2000" dirty="0" smtClean="0"/>
              <a:t>En </a:t>
            </a:r>
            <a:r>
              <a:rPr lang="es-AR" sz="2000" dirty="0"/>
              <a:t>esta  técnica, se determinarán previamente las limitaciones impuestas por la naturaleza de la tarea. </a:t>
            </a:r>
            <a:endParaRPr lang="es-AR" sz="2000" dirty="0" smtClean="0"/>
          </a:p>
          <a:p>
            <a:pPr algn="just"/>
            <a:endParaRPr lang="es-AR" sz="2000" dirty="0"/>
          </a:p>
          <a:p>
            <a:pPr algn="just"/>
            <a:r>
              <a:rPr lang="es-AR" sz="2000" dirty="0" smtClean="0"/>
              <a:t>En </a:t>
            </a:r>
            <a:r>
              <a:rPr lang="es-AR" sz="2000" dirty="0"/>
              <a:t>el método clásico, se graba el comportamiento del experto mientras trabaja en la resolución del problema, y este protocolo es transcripto y analizado, para finalmente convertirlo en un conjunto de reglas de producción que transforman un estado en el siguiente. </a:t>
            </a:r>
            <a:endParaRPr lang="es-AR" sz="2000" dirty="0" smtClean="0"/>
          </a:p>
          <a:p>
            <a:pPr algn="just"/>
            <a:endParaRPr lang="es-AR" sz="2000" dirty="0"/>
          </a:p>
          <a:p>
            <a:pPr algn="just"/>
            <a:r>
              <a:rPr lang="es-AR" sz="2000" dirty="0" smtClean="0"/>
              <a:t>Su </a:t>
            </a:r>
            <a:r>
              <a:rPr lang="es-AR" sz="2000" dirty="0"/>
              <a:t>mérito está en que va más allá de lo que un experto puede explícitamente contar en una situación de solución de un problema para permitir inferencias acerca del conocimiento que está utilizando, pero que no puede ser verbalizado </a:t>
            </a:r>
            <a:r>
              <a:rPr lang="es-AR" sz="2000" dirty="0" smtClean="0"/>
              <a:t>conscientemente. Reconstruyendo </a:t>
            </a:r>
            <a:r>
              <a:rPr lang="es-AR" sz="2000" dirty="0"/>
              <a:t>la solución, utilizando sistemas de reglas inferidas, puede modelarse el conocimiento del experto. </a:t>
            </a:r>
            <a:endParaRPr lang="es-AR" sz="2000" dirty="0" smtClean="0"/>
          </a:p>
          <a:p>
            <a:pPr algn="just"/>
            <a:endParaRPr lang="es-AR" sz="2000" dirty="0"/>
          </a:p>
          <a:p>
            <a:pPr algn="just"/>
            <a:r>
              <a:rPr lang="es-AR" sz="2000" dirty="0" smtClean="0"/>
              <a:t>Este </a:t>
            </a:r>
            <a:r>
              <a:rPr lang="es-AR" sz="2000" dirty="0"/>
              <a:t>método es particularmente útil para extraer información sobre procedimientos que el experto utiliza en la solución de problemas, pero que no puede explicar</a:t>
            </a:r>
            <a:r>
              <a:rPr lang="es-AR" sz="2000" dirty="0" smtClean="0"/>
              <a:t>.</a:t>
            </a:r>
          </a:p>
          <a:p>
            <a:pPr algn="just"/>
            <a:endParaRPr lang="es-AR" sz="2000" dirty="0"/>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73426" y="821635"/>
            <a:ext cx="10933043" cy="4708981"/>
          </a:xfrm>
          <a:prstGeom prst="rect">
            <a:avLst/>
          </a:prstGeom>
        </p:spPr>
        <p:txBody>
          <a:bodyPr wrap="square">
            <a:spAutoFit/>
          </a:bodyPr>
          <a:lstStyle/>
          <a:p>
            <a:pPr algn="just"/>
            <a:r>
              <a:rPr lang="es-AR" sz="2000" b="1" u="sng" dirty="0"/>
              <a:t>Análisis de tareas y </a:t>
            </a:r>
            <a:r>
              <a:rPr lang="es-AR" sz="2000" b="1" u="sng" dirty="0" smtClean="0"/>
              <a:t>protocolo (cont.):</a:t>
            </a:r>
            <a:endParaRPr lang="es-AR" sz="2000" u="sng" dirty="0"/>
          </a:p>
          <a:p>
            <a:pPr algn="just"/>
            <a:endParaRPr lang="es-AR" sz="2000" dirty="0" smtClean="0"/>
          </a:p>
          <a:p>
            <a:pPr algn="just"/>
            <a:r>
              <a:rPr lang="es-AR" sz="2000" dirty="0" smtClean="0"/>
              <a:t>Se </a:t>
            </a:r>
            <a:r>
              <a:rPr lang="es-AR" sz="2000" dirty="0"/>
              <a:t>desarrolla en dos </a:t>
            </a:r>
            <a:r>
              <a:rPr lang="es-AR" sz="2000" dirty="0" smtClean="0"/>
              <a:t>fases. En </a:t>
            </a:r>
            <a:r>
              <a:rPr lang="es-AR" sz="2000" dirty="0"/>
              <a:t>la primera se le plantean al experto problemas concretos y se le pide que diga todas las decisiones que tomó en la solución de las mismas, que se "listan". Con esta lista, se construyen las partes derechas de las reglas. En la segunda, se vuelve a examinar con el experto cada secuencia de acciones anteriormente registradas y se le pregunta por qué tomó esas acciones, y por qué esas y no otras que al ingeniero del conocimiento pueden parecerle equivalentes o, cuando menos, posibles. Las respuestas obtenidas como consecuencia de haber planteado estas cuestiones, conforman la parte izquierda o condiciones de las reglas</a:t>
            </a:r>
            <a:r>
              <a:rPr lang="es-AR" sz="2000" dirty="0" smtClean="0"/>
              <a:t>.</a:t>
            </a:r>
          </a:p>
          <a:p>
            <a:pPr algn="just"/>
            <a:endParaRPr lang="es-AR" sz="2000" dirty="0"/>
          </a:p>
          <a:p>
            <a:pPr algn="just"/>
            <a:r>
              <a:rPr lang="es-AR" sz="2000" dirty="0"/>
              <a:t>Una vez extraídas las condiciones y acciones para cada regla, se le presentan en conjunto al experto con el fin de generalizarlas</a:t>
            </a:r>
            <a:r>
              <a:rPr lang="es-AR" sz="2000" dirty="0" smtClean="0"/>
              <a:t>.</a:t>
            </a:r>
          </a:p>
          <a:p>
            <a:pPr algn="just"/>
            <a:endParaRPr lang="es-AR" sz="2000" dirty="0"/>
          </a:p>
          <a:p>
            <a:pPr algn="just"/>
            <a:r>
              <a:rPr lang="es-AR" sz="2000" dirty="0" smtClean="0"/>
              <a:t>Estos </a:t>
            </a:r>
            <a:r>
              <a:rPr lang="es-AR" sz="2000" dirty="0"/>
              <a:t>protocolos pueden proporcionar heurísticas útiles o hechos que el ingeniero del conocimiento puede utilizar directamente como conocimiento o indirectamente como </a:t>
            </a:r>
            <a:r>
              <a:rPr lang="es-AR" sz="2000" dirty="0" err="1" smtClean="0"/>
              <a:t>metaconocimiento</a:t>
            </a:r>
            <a:endParaRPr lang="es-AR" sz="2000" dirty="0"/>
          </a:p>
        </p:txBody>
      </p:sp>
    </p:spTree>
    <p:extLst>
      <p:ext uri="{BB962C8B-B14F-4D97-AF65-F5344CB8AC3E}">
        <p14:creationId xmlns:p14="http://schemas.microsoft.com/office/powerpoint/2010/main" val="912850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79444" y="868020"/>
            <a:ext cx="10694504" cy="5016758"/>
          </a:xfrm>
          <a:prstGeom prst="rect">
            <a:avLst/>
          </a:prstGeom>
        </p:spPr>
        <p:txBody>
          <a:bodyPr wrap="square">
            <a:spAutoFit/>
          </a:bodyPr>
          <a:lstStyle/>
          <a:p>
            <a:pPr algn="just"/>
            <a:r>
              <a:rPr lang="es-AR" sz="2000" b="1" u="sng" dirty="0"/>
              <a:t>Tareas </a:t>
            </a:r>
            <a:r>
              <a:rPr lang="es-AR" sz="2000" b="1" u="sng" dirty="0" smtClean="0"/>
              <a:t>familiares:</a:t>
            </a:r>
            <a:endParaRPr lang="es-AR" sz="2000" u="sng" dirty="0"/>
          </a:p>
          <a:p>
            <a:pPr algn="just"/>
            <a:endParaRPr lang="es-AR" sz="2000" dirty="0" smtClean="0"/>
          </a:p>
          <a:p>
            <a:pPr algn="just"/>
            <a:r>
              <a:rPr lang="es-AR" sz="2000" dirty="0" smtClean="0"/>
              <a:t>La </a:t>
            </a:r>
            <a:r>
              <a:rPr lang="es-AR" sz="2000" dirty="0"/>
              <a:t>idea de este método es observar al experto cuando lleva adelante tareas que usualmente ejecuta. </a:t>
            </a:r>
            <a:endParaRPr lang="es-AR" sz="2000" dirty="0" smtClean="0"/>
          </a:p>
          <a:p>
            <a:pPr algn="just"/>
            <a:endParaRPr lang="es-AR" sz="2000" dirty="0"/>
          </a:p>
          <a:p>
            <a:pPr algn="just"/>
            <a:r>
              <a:rPr lang="es-AR" sz="2000" dirty="0" smtClean="0"/>
              <a:t>En </a:t>
            </a:r>
            <a:r>
              <a:rPr lang="es-AR" sz="2000" dirty="0"/>
              <a:t>esta observación el Ingeniero de Conocimiento debe establecer:</a:t>
            </a:r>
          </a:p>
          <a:p>
            <a:pPr algn="just"/>
            <a:endParaRPr lang="es-AR" sz="2000" dirty="0" smtClean="0"/>
          </a:p>
          <a:p>
            <a:pPr marL="742950" lvl="1" indent="-285750" algn="just">
              <a:buFont typeface="Arial" pitchFamily="34" charset="0"/>
              <a:buChar char="•"/>
            </a:pPr>
            <a:r>
              <a:rPr lang="es-AR" sz="2000" dirty="0" smtClean="0"/>
              <a:t>Las </a:t>
            </a:r>
            <a:r>
              <a:rPr lang="es-AR" sz="2000" dirty="0"/>
              <a:t>similitudes y diferencias establecidas por el experto de entre el problema en curso de solución y otros resueltos previamente, </a:t>
            </a:r>
          </a:p>
          <a:p>
            <a:pPr marL="742950" lvl="1" indent="-285750" algn="just">
              <a:buFont typeface="Arial" pitchFamily="34" charset="0"/>
              <a:buChar char="•"/>
            </a:pPr>
            <a:endParaRPr lang="es-AR" sz="2000" dirty="0" smtClean="0"/>
          </a:p>
          <a:p>
            <a:pPr marL="742950" lvl="1" indent="-285750" algn="just">
              <a:buFont typeface="Arial" pitchFamily="34" charset="0"/>
              <a:buChar char="•"/>
            </a:pPr>
            <a:r>
              <a:rPr lang="es-AR" sz="2000" dirty="0" smtClean="0"/>
              <a:t>Las </a:t>
            </a:r>
            <a:r>
              <a:rPr lang="es-AR" sz="2000" dirty="0"/>
              <a:t>diferencias de términos y categorías establecidas por el experto y </a:t>
            </a:r>
          </a:p>
          <a:p>
            <a:pPr marL="742950" lvl="1" indent="-285750" algn="just">
              <a:buFont typeface="Arial" pitchFamily="34" charset="0"/>
              <a:buChar char="•"/>
            </a:pPr>
            <a:endParaRPr lang="es-AR" sz="2000" dirty="0" smtClean="0"/>
          </a:p>
          <a:p>
            <a:pPr marL="742950" lvl="1" indent="-285750" algn="just">
              <a:buFont typeface="Arial" pitchFamily="34" charset="0"/>
              <a:buChar char="•"/>
            </a:pPr>
            <a:r>
              <a:rPr lang="es-AR" sz="2000" dirty="0" smtClean="0"/>
              <a:t>La </a:t>
            </a:r>
            <a:r>
              <a:rPr lang="es-AR" sz="2000" dirty="0"/>
              <a:t>habilidad puesta en juego por el experto para inferir nueva información y plantear nuevas hipótesis. </a:t>
            </a:r>
          </a:p>
          <a:p>
            <a:pPr algn="just"/>
            <a:endParaRPr lang="es-AR" sz="2000" dirty="0" smtClean="0"/>
          </a:p>
          <a:p>
            <a:pPr algn="just"/>
            <a:r>
              <a:rPr lang="es-AR" sz="2000" dirty="0" smtClean="0"/>
              <a:t>Se </a:t>
            </a:r>
            <a:r>
              <a:rPr lang="es-AR" sz="2000" dirty="0"/>
              <a:t>debe documentar la información obtenida en estas observaciones para utilizarla en la profundización de áreas específicas del conocimiento del experto en posteriores entrevistas.</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92696" y="842021"/>
            <a:ext cx="10668000" cy="5293757"/>
          </a:xfrm>
          <a:prstGeom prst="rect">
            <a:avLst/>
          </a:prstGeom>
        </p:spPr>
        <p:txBody>
          <a:bodyPr wrap="square">
            <a:spAutoFit/>
          </a:bodyPr>
          <a:lstStyle/>
          <a:p>
            <a:pPr algn="just"/>
            <a:r>
              <a:rPr lang="es-AR" sz="2000" b="1" u="sng" dirty="0"/>
              <a:t>Tareas de procesamiento </a:t>
            </a:r>
            <a:r>
              <a:rPr lang="es-AR" sz="2000" b="1" u="sng" dirty="0" smtClean="0"/>
              <a:t>restringido:</a:t>
            </a:r>
            <a:endParaRPr lang="es-AR" sz="2000" u="sng" dirty="0"/>
          </a:p>
          <a:p>
            <a:pPr algn="just"/>
            <a:endParaRPr lang="es-AR" sz="2000" dirty="0" smtClean="0"/>
          </a:p>
          <a:p>
            <a:pPr algn="just"/>
            <a:r>
              <a:rPr lang="es-AR" sz="2000" dirty="0" smtClean="0"/>
              <a:t>La </a:t>
            </a:r>
            <a:r>
              <a:rPr lang="es-AR" sz="2000" dirty="0"/>
              <a:t>idea de este método consiste en recurrir a distintas técnicas para deliberadamente forzar al experto a que comprima o altere las estrategias de razonamiento. </a:t>
            </a:r>
            <a:endParaRPr lang="es-AR" sz="2000" dirty="0" smtClean="0"/>
          </a:p>
          <a:p>
            <a:pPr algn="just"/>
            <a:endParaRPr lang="es-AR" sz="2000" dirty="0"/>
          </a:p>
          <a:p>
            <a:pPr algn="just"/>
            <a:r>
              <a:rPr lang="es-AR" sz="2000" dirty="0" smtClean="0"/>
              <a:t>Las </a:t>
            </a:r>
            <a:r>
              <a:rPr lang="es-AR" sz="2000" dirty="0"/>
              <a:t>técnicas mencionadas pueden ser</a:t>
            </a:r>
            <a:r>
              <a:rPr lang="es-AR" sz="2000" dirty="0" smtClean="0"/>
              <a:t>:</a:t>
            </a:r>
          </a:p>
          <a:p>
            <a:pPr algn="just"/>
            <a:endParaRPr lang="es-AR" sz="2000" dirty="0"/>
          </a:p>
          <a:p>
            <a:pPr marL="742950" lvl="1" indent="-285750" algn="just">
              <a:buFont typeface="Arial" pitchFamily="34" charset="0"/>
              <a:buChar char="•"/>
            </a:pPr>
            <a:r>
              <a:rPr lang="es-AR" sz="2000" dirty="0" smtClean="0"/>
              <a:t>Limitar </a:t>
            </a:r>
            <a:r>
              <a:rPr lang="es-AR" sz="2000" dirty="0"/>
              <a:t>la cantidad de tiempo que el experto tiene para </a:t>
            </a:r>
            <a:r>
              <a:rPr lang="es-AR" sz="2000" dirty="0" smtClean="0"/>
              <a:t>absorber </a:t>
            </a:r>
            <a:r>
              <a:rPr lang="es-AR" sz="2000" dirty="0"/>
              <a:t>información.</a:t>
            </a:r>
          </a:p>
          <a:p>
            <a:pPr marL="742950" lvl="1" indent="-285750" algn="just">
              <a:buFont typeface="Arial" pitchFamily="34" charset="0"/>
              <a:buChar char="•"/>
            </a:pPr>
            <a:r>
              <a:rPr lang="es-AR" sz="2000" dirty="0" smtClean="0"/>
              <a:t>Limitar </a:t>
            </a:r>
            <a:r>
              <a:rPr lang="es-AR" sz="2000" dirty="0"/>
              <a:t>la cantidad de tiempo que el experto tiene para emitir juicios.</a:t>
            </a:r>
          </a:p>
          <a:p>
            <a:pPr marL="742950" lvl="1" indent="-285750" algn="just">
              <a:buFont typeface="Arial" pitchFamily="34" charset="0"/>
              <a:buChar char="•"/>
            </a:pPr>
            <a:r>
              <a:rPr lang="es-AR" sz="2000" dirty="0" smtClean="0"/>
              <a:t>Elaborar </a:t>
            </a:r>
            <a:r>
              <a:rPr lang="es-AR" sz="2000" dirty="0"/>
              <a:t>cuestionarios sobre puntos específicos del problema a resolver.</a:t>
            </a:r>
          </a:p>
          <a:p>
            <a:pPr marL="742950" lvl="1" indent="-285750" algn="just">
              <a:buFont typeface="Arial" pitchFamily="34" charset="0"/>
              <a:buChar char="•"/>
            </a:pPr>
            <a:r>
              <a:rPr lang="es-AR" sz="2000" dirty="0" smtClean="0"/>
              <a:t>Aplicar </a:t>
            </a:r>
            <a:r>
              <a:rPr lang="es-AR" sz="2000" dirty="0"/>
              <a:t>el método de tareas familiares simuladas que consiste en cuestionar al experto a partir de información de archivo.</a:t>
            </a:r>
          </a:p>
          <a:p>
            <a:pPr marL="742950" lvl="1" indent="-285750" algn="just">
              <a:buFont typeface="Arial" pitchFamily="34" charset="0"/>
              <a:buChar char="•"/>
            </a:pPr>
            <a:r>
              <a:rPr lang="es-AR" sz="2000" dirty="0" smtClean="0"/>
              <a:t>Aplicar </a:t>
            </a:r>
            <a:r>
              <a:rPr lang="es-AR" sz="2000" dirty="0"/>
              <a:t>al método de escenarios que consiste en forzar al experto a que establezca analogías entre casos similares.</a:t>
            </a:r>
          </a:p>
          <a:p>
            <a:pPr marL="742950" lvl="1" indent="-285750" algn="just">
              <a:buFont typeface="Arial" pitchFamily="34" charset="0"/>
              <a:buChar char="•"/>
            </a:pPr>
            <a:r>
              <a:rPr lang="es-AR" sz="2000" dirty="0" smtClean="0"/>
              <a:t>Aplicar </a:t>
            </a:r>
            <a:r>
              <a:rPr lang="es-AR" sz="2000" dirty="0"/>
              <a:t>el método de restricciones combinadas que puede ser descripto por el siguiente algoritmo:</a:t>
            </a:r>
          </a:p>
          <a:p>
            <a:pPr algn="just"/>
            <a:endParaRPr lang="es-AR" sz="2000" dirty="0" smtClean="0"/>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92696" y="842021"/>
            <a:ext cx="10668000" cy="4524315"/>
          </a:xfrm>
          <a:prstGeom prst="rect">
            <a:avLst/>
          </a:prstGeom>
        </p:spPr>
        <p:txBody>
          <a:bodyPr wrap="square">
            <a:spAutoFit/>
          </a:bodyPr>
          <a:lstStyle/>
          <a:p>
            <a:pPr algn="just"/>
            <a:r>
              <a:rPr lang="es-AR" b="1" u="sng" dirty="0" smtClean="0"/>
              <a:t>Tareas </a:t>
            </a:r>
            <a:r>
              <a:rPr lang="es-AR" b="1" u="sng" dirty="0"/>
              <a:t>de procesamiento </a:t>
            </a:r>
            <a:r>
              <a:rPr lang="es-AR" b="1" u="sng" dirty="0" smtClean="0"/>
              <a:t>restringido (cont.):</a:t>
            </a:r>
            <a:endParaRPr lang="es-AR" u="sng" dirty="0"/>
          </a:p>
          <a:p>
            <a:pPr algn="just"/>
            <a:endParaRPr lang="es-AR" dirty="0" smtClean="0"/>
          </a:p>
          <a:p>
            <a:pPr algn="just"/>
            <a:r>
              <a:rPr lang="es-AR" dirty="0" smtClean="0"/>
              <a:t>COMIENZO</a:t>
            </a:r>
            <a:endParaRPr lang="es-AR" dirty="0"/>
          </a:p>
          <a:p>
            <a:pPr algn="just"/>
            <a:endParaRPr lang="es-AR" dirty="0" smtClean="0"/>
          </a:p>
          <a:p>
            <a:pPr marL="800100" lvl="1" indent="-342900" algn="just">
              <a:buFont typeface="+mj-lt"/>
              <a:buAutoNum type="arabicParenR"/>
            </a:pPr>
            <a:r>
              <a:rPr lang="es-AR" dirty="0" smtClean="0"/>
              <a:t>Tomar </a:t>
            </a:r>
            <a:r>
              <a:rPr lang="es-AR" dirty="0"/>
              <a:t>un caso de estudio</a:t>
            </a:r>
            <a:r>
              <a:rPr lang="es-AR" dirty="0" smtClean="0"/>
              <a:t>.</a:t>
            </a:r>
          </a:p>
          <a:p>
            <a:pPr marL="800100" lvl="1" indent="-342900" algn="just">
              <a:buFont typeface="+mj-lt"/>
              <a:buAutoNum type="arabicParenR"/>
            </a:pPr>
            <a:endParaRPr lang="es-AR" dirty="0"/>
          </a:p>
          <a:p>
            <a:pPr marL="800100" lvl="1" indent="-342900" algn="just">
              <a:buFont typeface="+mj-lt"/>
              <a:buAutoNum type="arabicParenR"/>
            </a:pPr>
            <a:r>
              <a:rPr lang="es-AR" dirty="0" smtClean="0"/>
              <a:t>Tomar </a:t>
            </a:r>
            <a:r>
              <a:rPr lang="es-AR" dirty="0"/>
              <a:t>la información pertinente al diagnóstico de la solución</a:t>
            </a:r>
            <a:r>
              <a:rPr lang="es-AR" dirty="0" smtClean="0"/>
              <a:t>.</a:t>
            </a:r>
          </a:p>
          <a:p>
            <a:pPr marL="800100" lvl="1" indent="-342900" algn="just">
              <a:buFont typeface="+mj-lt"/>
              <a:buAutoNum type="arabicParenR"/>
            </a:pPr>
            <a:endParaRPr lang="es-AR" dirty="0"/>
          </a:p>
          <a:p>
            <a:pPr marL="800100" lvl="1" indent="-342900" algn="just">
              <a:buFont typeface="+mj-lt"/>
              <a:buAutoNum type="arabicParenR"/>
            </a:pPr>
            <a:r>
              <a:rPr lang="es-AR" dirty="0" smtClean="0"/>
              <a:t>Recortar </a:t>
            </a:r>
            <a:r>
              <a:rPr lang="es-AR" dirty="0"/>
              <a:t>la Información</a:t>
            </a:r>
            <a:r>
              <a:rPr lang="es-AR" dirty="0" smtClean="0"/>
              <a:t>.</a:t>
            </a:r>
          </a:p>
          <a:p>
            <a:pPr marL="800100" lvl="1" indent="-342900" algn="just">
              <a:buFont typeface="+mj-lt"/>
              <a:buAutoNum type="arabicParenR"/>
            </a:pPr>
            <a:endParaRPr lang="es-AR" dirty="0"/>
          </a:p>
          <a:p>
            <a:pPr marL="800100" lvl="1" indent="-342900" algn="just">
              <a:buFont typeface="+mj-lt"/>
              <a:buAutoNum type="arabicParenR"/>
            </a:pPr>
            <a:r>
              <a:rPr lang="es-AR" dirty="0" smtClean="0"/>
              <a:t>Suministrar </a:t>
            </a:r>
            <a:r>
              <a:rPr lang="es-AR" dirty="0"/>
              <a:t>la información resultante al experto de campo</a:t>
            </a:r>
            <a:r>
              <a:rPr lang="es-AR" dirty="0" smtClean="0"/>
              <a:t>.</a:t>
            </a:r>
          </a:p>
          <a:p>
            <a:pPr marL="800100" lvl="1" indent="-342900" algn="just">
              <a:buFont typeface="+mj-lt"/>
              <a:buAutoNum type="arabicParenR"/>
            </a:pPr>
            <a:endParaRPr lang="es-AR" dirty="0"/>
          </a:p>
          <a:p>
            <a:pPr marL="800100" lvl="1" indent="-342900" algn="just">
              <a:buFont typeface="+mj-lt"/>
              <a:buAutoNum type="arabicParenR"/>
            </a:pPr>
            <a:r>
              <a:rPr lang="es-AR" dirty="0" smtClean="0"/>
              <a:t>Observar </a:t>
            </a:r>
            <a:r>
              <a:rPr lang="es-AR" dirty="0"/>
              <a:t>las diferencias entre el diagnóstico dado por el experto de campo y el diagnóstico dado en el caso de estudio.</a:t>
            </a:r>
          </a:p>
          <a:p>
            <a:pPr algn="just"/>
            <a:endParaRPr lang="es-AR" dirty="0" smtClean="0"/>
          </a:p>
          <a:p>
            <a:pPr algn="just"/>
            <a:r>
              <a:rPr lang="es-AR" dirty="0" smtClean="0"/>
              <a:t>FIN</a:t>
            </a:r>
            <a:endParaRPr lang="es-AR" dirty="0"/>
          </a:p>
        </p:txBody>
      </p:sp>
    </p:spTree>
    <p:extLst>
      <p:ext uri="{BB962C8B-B14F-4D97-AF65-F5344CB8AC3E}">
        <p14:creationId xmlns:p14="http://schemas.microsoft.com/office/powerpoint/2010/main" val="781370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80660" y="903887"/>
            <a:ext cx="10774017" cy="3416320"/>
          </a:xfrm>
          <a:prstGeom prst="rect">
            <a:avLst/>
          </a:prstGeom>
        </p:spPr>
        <p:txBody>
          <a:bodyPr wrap="square">
            <a:spAutoFit/>
          </a:bodyPr>
          <a:lstStyle/>
          <a:p>
            <a:pPr algn="just"/>
            <a:r>
              <a:rPr lang="es-AR" sz="2400" b="1" u="sng" dirty="0"/>
              <a:t>Tareas de información </a:t>
            </a:r>
            <a:r>
              <a:rPr lang="es-AR" sz="2400" b="1" u="sng" dirty="0" smtClean="0"/>
              <a:t>limitada:</a:t>
            </a:r>
            <a:endParaRPr lang="es-AR" sz="2400" u="sng" dirty="0"/>
          </a:p>
          <a:p>
            <a:pPr algn="just"/>
            <a:endParaRPr lang="es-AR" sz="2400" dirty="0" smtClean="0"/>
          </a:p>
          <a:p>
            <a:pPr algn="just"/>
            <a:r>
              <a:rPr lang="es-AR" sz="2400" dirty="0" smtClean="0"/>
              <a:t>La </a:t>
            </a:r>
            <a:r>
              <a:rPr lang="es-AR" sz="2400" dirty="0"/>
              <a:t>idea de este método consiste en explorar alternativas que en una primera recopilación de información no han sido suministradas por el experto; tomando cada tarea y profundizando sobre aspectos que al experto puedan parecerle más relevantes</a:t>
            </a:r>
            <a:r>
              <a:rPr lang="es-AR" sz="2400" dirty="0" smtClean="0"/>
              <a:t>.</a:t>
            </a:r>
          </a:p>
          <a:p>
            <a:pPr algn="just"/>
            <a:endParaRPr lang="es-AR" sz="2400" dirty="0"/>
          </a:p>
          <a:p>
            <a:pPr algn="just"/>
            <a:r>
              <a:rPr lang="es-AR" sz="2400" dirty="0"/>
              <a:t>Puede comenzarse con el método de tareas familiares para recopilar información y profundizar utilizando las técnicas de procesamiento restringido.</a:t>
            </a:r>
          </a:p>
        </p:txBody>
      </p:sp>
    </p:spTree>
    <p:extLst>
      <p:ext uri="{BB962C8B-B14F-4D97-AF65-F5344CB8AC3E}">
        <p14:creationId xmlns:p14="http://schemas.microsoft.com/office/powerpoint/2010/main" val="818568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36483" y="858942"/>
            <a:ext cx="10924213" cy="4801314"/>
          </a:xfrm>
          <a:prstGeom prst="rect">
            <a:avLst/>
          </a:prstGeom>
        </p:spPr>
        <p:txBody>
          <a:bodyPr wrap="square">
            <a:spAutoFit/>
          </a:bodyPr>
          <a:lstStyle/>
          <a:p>
            <a:pPr algn="just"/>
            <a:r>
              <a:rPr lang="es-AR" b="1" u="sng" dirty="0"/>
              <a:t>Análisis de </a:t>
            </a:r>
            <a:r>
              <a:rPr lang="es-AR" b="1" u="sng" dirty="0" smtClean="0"/>
              <a:t>Protocolo:</a:t>
            </a:r>
          </a:p>
          <a:p>
            <a:pPr algn="just"/>
            <a:endParaRPr lang="es-AR" dirty="0"/>
          </a:p>
          <a:p>
            <a:pPr algn="just"/>
            <a:r>
              <a:rPr lang="es-AR" dirty="0" smtClean="0"/>
              <a:t>Esta técnica se aplica en cuatro etapas y el resultado final es un conjunto de reglas de producción.</a:t>
            </a:r>
          </a:p>
          <a:p>
            <a:pPr algn="just"/>
            <a:endParaRPr lang="es-AR" dirty="0"/>
          </a:p>
          <a:p>
            <a:pPr algn="just"/>
            <a:r>
              <a:rPr lang="es-AR" dirty="0" smtClean="0"/>
              <a:t>Abarca tanto la adquisición de conocimiento como la conceptualización y formalización en un tipo de formalismo específico (formalismo basado en acciones).</a:t>
            </a:r>
          </a:p>
          <a:p>
            <a:pPr algn="just"/>
            <a:endParaRPr lang="es-AR" dirty="0"/>
          </a:p>
          <a:p>
            <a:pPr algn="just"/>
            <a:r>
              <a:rPr lang="es-AR" dirty="0" smtClean="0"/>
              <a:t>Las etapas en que se organiza esta técnica son las siguientes:</a:t>
            </a:r>
          </a:p>
          <a:p>
            <a:pPr algn="just"/>
            <a:endParaRPr lang="es-AR" dirty="0"/>
          </a:p>
          <a:p>
            <a:pPr marL="742950" lvl="1" indent="-285750" algn="just">
              <a:buFont typeface="Arial" pitchFamily="34" charset="0"/>
              <a:buChar char="•"/>
            </a:pPr>
            <a:r>
              <a:rPr lang="es-AR" dirty="0" smtClean="0"/>
              <a:t>Grabación del Protocolo: se graba al experto solucionando un problema determinado.</a:t>
            </a:r>
          </a:p>
          <a:p>
            <a:pPr marL="742950" lvl="1" indent="-285750" algn="just">
              <a:buFont typeface="Arial" pitchFamily="34" charset="0"/>
              <a:buChar char="•"/>
            </a:pPr>
            <a:endParaRPr lang="es-AR" dirty="0"/>
          </a:p>
          <a:p>
            <a:pPr marL="742950" lvl="1" indent="-285750" algn="just">
              <a:buFont typeface="Arial" pitchFamily="34" charset="0"/>
              <a:buChar char="•"/>
            </a:pPr>
            <a:r>
              <a:rPr lang="es-AR" dirty="0" smtClean="0"/>
              <a:t>Transcripción del Protocolo: e transcribe el protocolo grabado para obtener un texto único.</a:t>
            </a:r>
          </a:p>
          <a:p>
            <a:pPr marL="742950" lvl="1" indent="-285750" algn="just">
              <a:buFont typeface="Arial" pitchFamily="34" charset="0"/>
              <a:buChar char="•"/>
            </a:pPr>
            <a:endParaRPr lang="es-AR" dirty="0"/>
          </a:p>
          <a:p>
            <a:pPr marL="742950" lvl="1" indent="-285750" algn="just">
              <a:buFont typeface="Arial" pitchFamily="34" charset="0"/>
              <a:buChar char="•"/>
            </a:pPr>
            <a:r>
              <a:rPr lang="es-AR" dirty="0" smtClean="0"/>
              <a:t>Codificación: se realiza un análisis del texto transcripto, realizando clasificaciones conceptuales específicas.</a:t>
            </a:r>
          </a:p>
          <a:p>
            <a:pPr marL="742950" lvl="1" indent="-285750" algn="just">
              <a:buFont typeface="Arial" pitchFamily="34" charset="0"/>
              <a:buChar char="•"/>
            </a:pPr>
            <a:endParaRPr lang="es-AR" dirty="0"/>
          </a:p>
          <a:p>
            <a:pPr marL="742950" lvl="1" indent="-285750" algn="just">
              <a:buFont typeface="Arial" pitchFamily="34" charset="0"/>
              <a:buChar char="•"/>
            </a:pPr>
            <a:r>
              <a:rPr lang="es-AR" dirty="0" smtClean="0"/>
              <a:t>Interpretación: es la etapa de descubrimiento de reglas.</a:t>
            </a:r>
          </a:p>
          <a:p>
            <a:pPr algn="just"/>
            <a:endParaRPr lang="es-AR" dirty="0"/>
          </a:p>
        </p:txBody>
      </p:sp>
    </p:spTree>
    <p:extLst>
      <p:ext uri="{BB962C8B-B14F-4D97-AF65-F5344CB8AC3E}">
        <p14:creationId xmlns:p14="http://schemas.microsoft.com/office/powerpoint/2010/main" val="818568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ADQUISICIÓN DE CONOCIMIENTOS</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876162" y="876715"/>
            <a:ext cx="405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METODOLOGIA IDEAL</a:t>
            </a:r>
          </a:p>
        </p:txBody>
      </p:sp>
      <p:sp>
        <p:nvSpPr>
          <p:cNvPr id="12" name="11 Rectángulo"/>
          <p:cNvSpPr/>
          <p:nvPr/>
        </p:nvSpPr>
        <p:spPr>
          <a:xfrm>
            <a:off x="5177597" y="84855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3" name="12 Rectángulo"/>
          <p:cNvSpPr/>
          <p:nvPr/>
        </p:nvSpPr>
        <p:spPr>
          <a:xfrm>
            <a:off x="5187122" y="19899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4" name="13 Rectángulo"/>
          <p:cNvSpPr/>
          <p:nvPr/>
        </p:nvSpPr>
        <p:spPr>
          <a:xfrm>
            <a:off x="5187122" y="31837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6" name="15 Rectángulo"/>
          <p:cNvSpPr/>
          <p:nvPr/>
        </p:nvSpPr>
        <p:spPr>
          <a:xfrm>
            <a:off x="5195060" y="4341053"/>
            <a:ext cx="3059112"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7" name="16 Rectángulo"/>
          <p:cNvSpPr/>
          <p:nvPr/>
        </p:nvSpPr>
        <p:spPr>
          <a:xfrm>
            <a:off x="5195060" y="5491991"/>
            <a:ext cx="3059112"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8" name="17 Conector recto de flecha"/>
          <p:cNvCxnSpPr>
            <a:stCxn id="12" idx="2"/>
            <a:endCxn id="13" idx="0"/>
          </p:cNvCxnSpPr>
          <p:nvPr/>
        </p:nvCxnSpPr>
        <p:spPr>
          <a:xfrm>
            <a:off x="6707947" y="160420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6717472" y="274561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6717472" y="3939416"/>
            <a:ext cx="7938"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20 Conector recto de flecha"/>
          <p:cNvCxnSpPr>
            <a:stCxn id="16" idx="2"/>
            <a:endCxn id="17" idx="0"/>
          </p:cNvCxnSpPr>
          <p:nvPr/>
        </p:nvCxnSpPr>
        <p:spPr>
          <a:xfrm>
            <a:off x="6725410" y="509670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5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50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200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250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ADQUISICIÓN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6730"/>
            <a:ext cx="675861" cy="8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55305" y="7577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764830" y="18991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764830" y="30929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772767" y="42502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772767" y="5401158"/>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285655" y="1513370"/>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295180" y="2654783"/>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295180" y="3848583"/>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303117" y="5005870"/>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691753" y="781877"/>
            <a:ext cx="2844800" cy="70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II.1: Concepción de la solución</a:t>
            </a:r>
          </a:p>
        </p:txBody>
      </p:sp>
      <p:sp>
        <p:nvSpPr>
          <p:cNvPr id="22" name="21 Rectángulo"/>
          <p:cNvSpPr/>
          <p:nvPr/>
        </p:nvSpPr>
        <p:spPr>
          <a:xfrm>
            <a:off x="4708180" y="1597508"/>
            <a:ext cx="28448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II.2: Adquisición y conceptualización de los conocimientos</a:t>
            </a:r>
          </a:p>
        </p:txBody>
      </p:sp>
      <p:sp>
        <p:nvSpPr>
          <p:cNvPr id="23" name="22 Rectángulo"/>
          <p:cNvSpPr/>
          <p:nvPr/>
        </p:nvSpPr>
        <p:spPr>
          <a:xfrm>
            <a:off x="4708180" y="2583345"/>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II.3: Formalización de los conocimientos y definición de la arquitectura</a:t>
            </a:r>
          </a:p>
        </p:txBody>
      </p:sp>
      <p:sp>
        <p:nvSpPr>
          <p:cNvPr id="24" name="23 Rectángulo"/>
          <p:cNvSpPr/>
          <p:nvPr/>
        </p:nvSpPr>
        <p:spPr>
          <a:xfrm>
            <a:off x="4708180" y="356283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II.4: Implementación</a:t>
            </a:r>
          </a:p>
        </p:txBody>
      </p:sp>
      <p:sp>
        <p:nvSpPr>
          <p:cNvPr id="25" name="24 Rectángulo"/>
          <p:cNvSpPr/>
          <p:nvPr/>
        </p:nvSpPr>
        <p:spPr>
          <a:xfrm>
            <a:off x="4708180" y="4537558"/>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II.5: Validación y Evaluación del prototipo</a:t>
            </a:r>
          </a:p>
        </p:txBody>
      </p:sp>
      <p:sp>
        <p:nvSpPr>
          <p:cNvPr id="26" name="25 Rectángulo"/>
          <p:cNvSpPr/>
          <p:nvPr/>
        </p:nvSpPr>
        <p:spPr>
          <a:xfrm>
            <a:off x="4655792" y="557578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II.6: Definición de nuevos requisitos y diseño</a:t>
            </a:r>
          </a:p>
        </p:txBody>
      </p:sp>
      <p:cxnSp>
        <p:nvCxnSpPr>
          <p:cNvPr id="27" name="26 Conector recto"/>
          <p:cNvCxnSpPr>
            <a:stCxn id="12" idx="3"/>
            <a:endCxn id="21" idx="1"/>
          </p:cNvCxnSpPr>
          <p:nvPr/>
        </p:nvCxnSpPr>
        <p:spPr>
          <a:xfrm flipV="1">
            <a:off x="3825530" y="1133405"/>
            <a:ext cx="866223" cy="1143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3"/>
            <a:endCxn id="22" idx="1"/>
          </p:cNvCxnSpPr>
          <p:nvPr/>
        </p:nvCxnSpPr>
        <p:spPr>
          <a:xfrm flipV="1">
            <a:off x="3825530" y="1975333"/>
            <a:ext cx="8826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12" idx="3"/>
            <a:endCxn id="23" idx="1"/>
          </p:cNvCxnSpPr>
          <p:nvPr/>
        </p:nvCxnSpPr>
        <p:spPr>
          <a:xfrm>
            <a:off x="3825530" y="2276958"/>
            <a:ext cx="882650" cy="68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24" idx="1"/>
          </p:cNvCxnSpPr>
          <p:nvPr/>
        </p:nvCxnSpPr>
        <p:spPr>
          <a:xfrm>
            <a:off x="3825530" y="2276958"/>
            <a:ext cx="882650" cy="166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2" idx="3"/>
            <a:endCxn id="25" idx="1"/>
          </p:cNvCxnSpPr>
          <p:nvPr/>
        </p:nvCxnSpPr>
        <p:spPr>
          <a:xfrm>
            <a:off x="3825530" y="2276958"/>
            <a:ext cx="882650" cy="26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2" idx="3"/>
            <a:endCxn id="26" idx="1"/>
          </p:cNvCxnSpPr>
          <p:nvPr/>
        </p:nvCxnSpPr>
        <p:spPr>
          <a:xfrm>
            <a:off x="3825530" y="2276958"/>
            <a:ext cx="830262" cy="36766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errar llave"/>
          <p:cNvSpPr/>
          <p:nvPr/>
        </p:nvSpPr>
        <p:spPr>
          <a:xfrm>
            <a:off x="7613305" y="1584808"/>
            <a:ext cx="396875" cy="47339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34" name="33 Rectángulo"/>
          <p:cNvSpPr/>
          <p:nvPr/>
        </p:nvSpPr>
        <p:spPr>
          <a:xfrm>
            <a:off x="8018117" y="3092933"/>
            <a:ext cx="1295400" cy="182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Se repiten estos pasos para cada prototipo: demostración, investigación, de campo y de operación</a:t>
            </a:r>
          </a:p>
        </p:txBody>
      </p:sp>
      <p:sp>
        <p:nvSpPr>
          <p:cNvPr id="35" name="34 Rectángulo"/>
          <p:cNvSpPr/>
          <p:nvPr/>
        </p:nvSpPr>
        <p:spPr>
          <a:xfrm>
            <a:off x="10177118" y="755374"/>
            <a:ext cx="1895612" cy="134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a:t>Adquisición de conocimientos:</a:t>
            </a:r>
          </a:p>
          <a:p>
            <a:pPr marL="285750" indent="-285750">
              <a:buFont typeface="Arial" pitchFamily="34" charset="0"/>
              <a:buChar char="•"/>
              <a:defRPr/>
            </a:pPr>
            <a:r>
              <a:rPr lang="es-ES" sz="1400" dirty="0"/>
              <a:t>Extracción de conocimientos</a:t>
            </a:r>
          </a:p>
          <a:p>
            <a:pPr marL="285750" indent="-285750">
              <a:buFont typeface="Arial" pitchFamily="34" charset="0"/>
              <a:buChar char="•"/>
              <a:defRPr/>
            </a:pPr>
            <a:r>
              <a:rPr lang="es-ES" sz="1400" dirty="0"/>
              <a:t>Educción de conocimientos</a:t>
            </a:r>
          </a:p>
        </p:txBody>
      </p:sp>
      <p:sp>
        <p:nvSpPr>
          <p:cNvPr id="36" name="35 Rectángulo"/>
          <p:cNvSpPr/>
          <p:nvPr/>
        </p:nvSpPr>
        <p:spPr>
          <a:xfrm>
            <a:off x="10177118" y="2252870"/>
            <a:ext cx="1922118" cy="1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Conceptualización:</a:t>
            </a:r>
          </a:p>
          <a:p>
            <a:pPr marL="285750" indent="-285750">
              <a:buFont typeface="Arial" pitchFamily="34" charset="0"/>
              <a:buChar char="•"/>
              <a:defRPr/>
            </a:pPr>
            <a:r>
              <a:rPr lang="es-ES" sz="1400" dirty="0"/>
              <a:t>Tipos de conocimiento: estratégicos, tácticos y fácticos</a:t>
            </a:r>
          </a:p>
          <a:p>
            <a:pPr marL="285750" indent="-285750">
              <a:buFont typeface="Arial" pitchFamily="34" charset="0"/>
              <a:buChar char="•"/>
              <a:defRPr/>
            </a:pPr>
            <a:r>
              <a:rPr lang="es-ES" sz="1400" dirty="0"/>
              <a:t>Etapas: modelo estático y modelo dinámico </a:t>
            </a:r>
          </a:p>
          <a:p>
            <a:pPr>
              <a:defRPr/>
            </a:pPr>
            <a:endParaRPr lang="es-ES" sz="1400" dirty="0"/>
          </a:p>
          <a:p>
            <a:pPr>
              <a:defRPr/>
            </a:pPr>
            <a:endParaRPr lang="es-ES" sz="1400" dirty="0"/>
          </a:p>
        </p:txBody>
      </p:sp>
      <p:sp>
        <p:nvSpPr>
          <p:cNvPr id="37" name="36 Rectángulo"/>
          <p:cNvSpPr/>
          <p:nvPr/>
        </p:nvSpPr>
        <p:spPr>
          <a:xfrm>
            <a:off x="10177117" y="4200939"/>
            <a:ext cx="1895613" cy="214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Formalización:</a:t>
            </a:r>
          </a:p>
          <a:p>
            <a:pPr marL="285750" indent="-285750">
              <a:buFont typeface="Arial" pitchFamily="34" charset="0"/>
              <a:buChar char="•"/>
              <a:defRPr/>
            </a:pPr>
            <a:r>
              <a:rPr lang="es-ES" sz="1400" dirty="0"/>
              <a:t>Formalismos basados en conceptos</a:t>
            </a:r>
          </a:p>
          <a:p>
            <a:pPr marL="285750" indent="-285750">
              <a:buFont typeface="Arial" pitchFamily="34" charset="0"/>
              <a:buChar char="•"/>
              <a:defRPr/>
            </a:pPr>
            <a:r>
              <a:rPr lang="es-ES" sz="1400" dirty="0"/>
              <a:t>Formalismos basados en relaciones</a:t>
            </a:r>
          </a:p>
          <a:p>
            <a:pPr marL="285750" indent="-285750">
              <a:buFont typeface="Arial" pitchFamily="34" charset="0"/>
              <a:buChar char="•"/>
              <a:defRPr/>
            </a:pPr>
            <a:r>
              <a:rPr lang="es-ES" sz="1400" dirty="0"/>
              <a:t>Formalismos basados en acciones</a:t>
            </a:r>
          </a:p>
          <a:p>
            <a:pPr marL="285750" indent="-285750">
              <a:buFont typeface="Arial" pitchFamily="34" charset="0"/>
              <a:buChar char="•"/>
              <a:defRPr/>
            </a:pPr>
            <a:endParaRPr lang="es-ES" sz="1400" dirty="0"/>
          </a:p>
        </p:txBody>
      </p:sp>
      <p:cxnSp>
        <p:nvCxnSpPr>
          <p:cNvPr id="38" name="37 Conector angular"/>
          <p:cNvCxnSpPr>
            <a:endCxn id="35" idx="1"/>
          </p:cNvCxnSpPr>
          <p:nvPr/>
        </p:nvCxnSpPr>
        <p:spPr>
          <a:xfrm flipV="1">
            <a:off x="7549805" y="1428854"/>
            <a:ext cx="2627313" cy="373442"/>
          </a:xfrm>
          <a:prstGeom prst="bentConnector3">
            <a:avLst>
              <a:gd name="adj1" fmla="val 50000"/>
            </a:avLst>
          </a:prstGeom>
          <a:ln w="25400">
            <a:tailEnd type="arrow"/>
          </a:ln>
        </p:spPr>
        <p:style>
          <a:lnRef idx="2">
            <a:schemeClr val="accent2"/>
          </a:lnRef>
          <a:fillRef idx="0">
            <a:schemeClr val="accent2"/>
          </a:fillRef>
          <a:effectRef idx="1">
            <a:schemeClr val="accent2"/>
          </a:effectRef>
          <a:fontRef idx="minor">
            <a:schemeClr val="tx1"/>
          </a:fontRef>
        </p:style>
      </p:cxnSp>
      <p:cxnSp>
        <p:nvCxnSpPr>
          <p:cNvPr id="39" name="38 Conector angular"/>
          <p:cNvCxnSpPr>
            <a:stCxn id="22" idx="3"/>
            <a:endCxn id="36" idx="1"/>
          </p:cNvCxnSpPr>
          <p:nvPr/>
        </p:nvCxnSpPr>
        <p:spPr>
          <a:xfrm>
            <a:off x="7552980" y="1976127"/>
            <a:ext cx="2624138" cy="1177891"/>
          </a:xfrm>
          <a:prstGeom prst="bentConnector3">
            <a:avLst>
              <a:gd name="adj1" fmla="val 82826"/>
            </a:avLst>
          </a:prstGeom>
          <a:ln w="25400">
            <a:tailEnd type="arrow"/>
          </a:ln>
        </p:spPr>
        <p:style>
          <a:lnRef idx="2">
            <a:schemeClr val="accent4"/>
          </a:lnRef>
          <a:fillRef idx="0">
            <a:schemeClr val="accent4"/>
          </a:fillRef>
          <a:effectRef idx="1">
            <a:schemeClr val="accent4"/>
          </a:effectRef>
          <a:fontRef idx="minor">
            <a:schemeClr val="tx1"/>
          </a:fontRef>
        </p:style>
      </p:cxnSp>
      <p:cxnSp>
        <p:nvCxnSpPr>
          <p:cNvPr id="40" name="39 Conector angular"/>
          <p:cNvCxnSpPr>
            <a:stCxn id="23" idx="3"/>
            <a:endCxn id="37" idx="1"/>
          </p:cNvCxnSpPr>
          <p:nvPr/>
        </p:nvCxnSpPr>
        <p:spPr>
          <a:xfrm>
            <a:off x="7552980" y="2961170"/>
            <a:ext cx="2624137" cy="2313195"/>
          </a:xfrm>
          <a:prstGeom prst="bentConnector3">
            <a:avLst>
              <a:gd name="adj1" fmla="val 75251"/>
            </a:avLst>
          </a:prstGeom>
          <a:ln w="25400">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50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50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20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0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250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300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300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5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350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400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40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450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450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500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500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P spid="24" grpId="0" animBg="1"/>
      <p:bldP spid="25" grpId="0" animBg="1"/>
      <p:bldP spid="26"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ADQUISICIÓN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61981" y="797476"/>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71506" y="1938889"/>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71506" y="3132689"/>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9443" y="4289976"/>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9443" y="5440915"/>
            <a:ext cx="2862470" cy="76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593216" y="1561955"/>
            <a:ext cx="9525" cy="3769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02741" y="2703368"/>
            <a:ext cx="0" cy="4293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02741" y="3897168"/>
            <a:ext cx="7937" cy="392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610678" y="5054455"/>
            <a:ext cx="0" cy="3864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745689" y="1932539"/>
            <a:ext cx="1867146" cy="134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Adquisición de Conocimientos (Etapa II.2)</a:t>
            </a:r>
          </a:p>
        </p:txBody>
      </p:sp>
      <p:sp>
        <p:nvSpPr>
          <p:cNvPr id="22" name="21 Rectángulo"/>
          <p:cNvSpPr/>
          <p:nvPr/>
        </p:nvSpPr>
        <p:spPr>
          <a:xfrm>
            <a:off x="7765775" y="768626"/>
            <a:ext cx="4214191" cy="5618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sz="1600" dirty="0"/>
              <a:t>Fuentes de conocimiento:</a:t>
            </a:r>
          </a:p>
          <a:p>
            <a:pPr marL="742950" lvl="1" indent="-285750">
              <a:buFont typeface="Arial" pitchFamily="34" charset="0"/>
              <a:buChar char="•"/>
              <a:defRPr/>
            </a:pPr>
            <a:r>
              <a:rPr lang="es-ES" sz="1600" dirty="0"/>
              <a:t>Público: libros, documentación formal, registros internos, publicaciones, investigaciones</a:t>
            </a:r>
          </a:p>
          <a:p>
            <a:pPr marL="742950" lvl="1" indent="-285750">
              <a:buFont typeface="Arial" pitchFamily="34" charset="0"/>
              <a:buChar char="•"/>
              <a:defRPr/>
            </a:pPr>
            <a:r>
              <a:rPr lang="es-ES" sz="1600" dirty="0"/>
              <a:t>Público y privado: presentaciones y documentación informal</a:t>
            </a:r>
          </a:p>
          <a:p>
            <a:pPr marL="742950" lvl="1" indent="-285750">
              <a:buFont typeface="Arial" pitchFamily="34" charset="0"/>
              <a:buChar char="•"/>
              <a:defRPr/>
            </a:pPr>
            <a:r>
              <a:rPr lang="es-ES" sz="1600" dirty="0"/>
              <a:t>Privado: visitas y personas</a:t>
            </a:r>
          </a:p>
          <a:p>
            <a:pPr marL="285750" indent="-285750">
              <a:buFont typeface="Arial" pitchFamily="34" charset="0"/>
              <a:buChar char="•"/>
              <a:defRPr/>
            </a:pPr>
            <a:r>
              <a:rPr lang="es-ES" sz="1600" dirty="0"/>
              <a:t>Proceso de adquisición de conocimientos:</a:t>
            </a:r>
          </a:p>
          <a:p>
            <a:pPr marL="742950" lvl="1" indent="-285750">
              <a:buFont typeface="Arial" pitchFamily="34" charset="0"/>
              <a:buChar char="•"/>
              <a:defRPr/>
            </a:pPr>
            <a:r>
              <a:rPr lang="es-ES" sz="1600" dirty="0"/>
              <a:t>Primeras reuniones</a:t>
            </a:r>
          </a:p>
          <a:p>
            <a:pPr marL="742950" lvl="1" indent="-285750">
              <a:buFont typeface="Arial" pitchFamily="34" charset="0"/>
              <a:buChar char="•"/>
              <a:defRPr/>
            </a:pPr>
            <a:r>
              <a:rPr lang="es-ES" sz="1600" dirty="0"/>
              <a:t>Estudio de documentación</a:t>
            </a:r>
          </a:p>
          <a:p>
            <a:pPr marL="742950" lvl="1" indent="-285750">
              <a:buFont typeface="Arial" pitchFamily="34" charset="0"/>
              <a:buChar char="•"/>
              <a:defRPr/>
            </a:pPr>
            <a:r>
              <a:rPr lang="es-ES" sz="1600" dirty="0"/>
              <a:t>Ciclo de educción</a:t>
            </a:r>
          </a:p>
          <a:p>
            <a:pPr marL="285750" indent="-285750">
              <a:buFont typeface="Arial" pitchFamily="34" charset="0"/>
              <a:buChar char="•"/>
              <a:defRPr/>
            </a:pPr>
            <a:r>
              <a:rPr lang="es-ES" sz="1600" dirty="0"/>
              <a:t>Extracción de conocimientos:</a:t>
            </a:r>
          </a:p>
          <a:p>
            <a:pPr marL="742950" lvl="1" indent="-285750">
              <a:buFont typeface="Arial" pitchFamily="34" charset="0"/>
              <a:buChar char="•"/>
              <a:defRPr/>
            </a:pPr>
            <a:r>
              <a:rPr lang="es-ES" sz="1600" dirty="0"/>
              <a:t>Estudio de documentación</a:t>
            </a:r>
          </a:p>
          <a:p>
            <a:pPr marL="742950" lvl="1" indent="-285750">
              <a:buFont typeface="Arial" pitchFamily="34" charset="0"/>
              <a:buChar char="•"/>
              <a:defRPr/>
            </a:pPr>
            <a:r>
              <a:rPr lang="es-ES" sz="1600" dirty="0"/>
              <a:t>Análisis estructural de textos</a:t>
            </a:r>
          </a:p>
          <a:p>
            <a:pPr marL="285750" indent="-285750">
              <a:buFont typeface="Arial" pitchFamily="34" charset="0"/>
              <a:buChar char="•"/>
              <a:defRPr/>
            </a:pPr>
            <a:r>
              <a:rPr lang="es-ES" sz="1600" dirty="0"/>
              <a:t>Educción de conocimientos:</a:t>
            </a:r>
          </a:p>
          <a:p>
            <a:pPr marL="742950" lvl="1" indent="-285750">
              <a:buFont typeface="Arial" pitchFamily="34" charset="0"/>
              <a:buChar char="•"/>
              <a:defRPr/>
            </a:pPr>
            <a:r>
              <a:rPr lang="es-ES" sz="1600" dirty="0"/>
              <a:t>Ciclo de educción</a:t>
            </a:r>
          </a:p>
          <a:p>
            <a:pPr marL="742950" lvl="1" indent="-285750">
              <a:buFont typeface="Arial" pitchFamily="34" charset="0"/>
              <a:buChar char="•"/>
              <a:defRPr/>
            </a:pPr>
            <a:r>
              <a:rPr lang="es-ES" sz="1600" dirty="0"/>
              <a:t>Técnicas:</a:t>
            </a:r>
          </a:p>
          <a:p>
            <a:pPr marL="1200150" lvl="2" indent="-285750">
              <a:buFont typeface="Arial" pitchFamily="34" charset="0"/>
              <a:buChar char="•"/>
              <a:defRPr/>
            </a:pPr>
            <a:r>
              <a:rPr lang="es-ES" sz="1600" dirty="0"/>
              <a:t>Entrevistas y cuestionarios</a:t>
            </a:r>
          </a:p>
          <a:p>
            <a:pPr marL="1200150" lvl="2" indent="-285750">
              <a:buFont typeface="Arial" pitchFamily="34" charset="0"/>
              <a:buChar char="•"/>
              <a:defRPr/>
            </a:pPr>
            <a:r>
              <a:rPr lang="es-ES" sz="1600" dirty="0"/>
              <a:t>Observación de tareas habituales</a:t>
            </a:r>
          </a:p>
          <a:p>
            <a:pPr marL="1200150" lvl="2" indent="-285750">
              <a:buFont typeface="Arial" pitchFamily="34" charset="0"/>
              <a:buChar char="•"/>
              <a:defRPr/>
            </a:pPr>
            <a:r>
              <a:rPr lang="es-ES" sz="1600" dirty="0"/>
              <a:t>Incidentes críticos</a:t>
            </a:r>
          </a:p>
          <a:p>
            <a:pPr marL="1200150" lvl="2" indent="-285750">
              <a:buFont typeface="Arial" pitchFamily="34" charset="0"/>
              <a:buChar char="•"/>
              <a:defRPr/>
            </a:pPr>
            <a:r>
              <a:rPr lang="es-ES" sz="1600" dirty="0"/>
              <a:t>Análisis de protocolo</a:t>
            </a:r>
          </a:p>
          <a:p>
            <a:pPr marL="1200150" lvl="2" indent="-285750">
              <a:buFont typeface="Arial" pitchFamily="34" charset="0"/>
              <a:buChar char="•"/>
              <a:defRPr/>
            </a:pPr>
            <a:r>
              <a:rPr lang="es-ES" sz="1600" dirty="0"/>
              <a:t>Teoría de la Construcción Personal (Emparrillado</a:t>
            </a:r>
            <a:r>
              <a:rPr lang="es-ES" sz="1600" dirty="0" smtClean="0"/>
              <a:t>)</a:t>
            </a:r>
            <a:endParaRPr lang="es-ES" sz="1600" dirty="0"/>
          </a:p>
        </p:txBody>
      </p:sp>
      <p:cxnSp>
        <p:nvCxnSpPr>
          <p:cNvPr id="23" name="22 Conector recto"/>
          <p:cNvCxnSpPr>
            <a:stCxn id="12" idx="3"/>
            <a:endCxn id="21" idx="1"/>
          </p:cNvCxnSpPr>
          <p:nvPr/>
        </p:nvCxnSpPr>
        <p:spPr>
          <a:xfrm>
            <a:off x="4033976" y="2321129"/>
            <a:ext cx="711713" cy="281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angular"/>
          <p:cNvCxnSpPr>
            <a:stCxn id="21" idx="3"/>
            <a:endCxn id="22" idx="1"/>
          </p:cNvCxnSpPr>
          <p:nvPr/>
        </p:nvCxnSpPr>
        <p:spPr>
          <a:xfrm>
            <a:off x="6612835" y="2602913"/>
            <a:ext cx="1152940" cy="97517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46922" y="764091"/>
            <a:ext cx="10959548" cy="5632311"/>
          </a:xfrm>
          <a:prstGeom prst="rect">
            <a:avLst/>
          </a:prstGeom>
        </p:spPr>
        <p:txBody>
          <a:bodyPr wrap="square">
            <a:spAutoFit/>
          </a:bodyPr>
          <a:lstStyle/>
          <a:p>
            <a:r>
              <a:rPr lang="es-AR" sz="2400" b="1" u="sng" dirty="0" smtClean="0"/>
              <a:t>Adquisición </a:t>
            </a:r>
            <a:r>
              <a:rPr lang="es-AR" sz="2400" b="1" u="sng" dirty="0"/>
              <a:t>de </a:t>
            </a:r>
            <a:r>
              <a:rPr lang="es-AR" sz="2400" b="1" u="sng" dirty="0" smtClean="0"/>
              <a:t>Conocimientos :</a:t>
            </a:r>
          </a:p>
          <a:p>
            <a:endParaRPr lang="es-AR" sz="2400" dirty="0"/>
          </a:p>
          <a:p>
            <a:pPr algn="just"/>
            <a:r>
              <a:rPr lang="es-AR" sz="2400" dirty="0" smtClean="0"/>
              <a:t>Es el </a:t>
            </a:r>
            <a:r>
              <a:rPr lang="es-AR" sz="2400" dirty="0"/>
              <a:t>proceso de recolección de </a:t>
            </a:r>
            <a:r>
              <a:rPr lang="es-AR" sz="2400" dirty="0" smtClean="0"/>
              <a:t>información necesaria </a:t>
            </a:r>
            <a:r>
              <a:rPr lang="es-AR" sz="2400" dirty="0"/>
              <a:t>para construir un </a:t>
            </a:r>
            <a:r>
              <a:rPr lang="es-AR" sz="2400" dirty="0" smtClean="0"/>
              <a:t>SBC o SE.</a:t>
            </a:r>
          </a:p>
          <a:p>
            <a:pPr algn="just"/>
            <a:endParaRPr lang="es-AR" sz="2400" dirty="0"/>
          </a:p>
          <a:p>
            <a:pPr algn="just"/>
            <a:r>
              <a:rPr lang="es-AR" sz="2400" dirty="0" smtClean="0"/>
              <a:t>Es </a:t>
            </a:r>
            <a:r>
              <a:rPr lang="es-AR" sz="2400" dirty="0"/>
              <a:t>un proceso q</a:t>
            </a:r>
            <a:r>
              <a:rPr lang="es-AR" sz="2400" dirty="0" smtClean="0"/>
              <a:t>ue </a:t>
            </a:r>
            <a:r>
              <a:rPr lang="es-AR" sz="2400" dirty="0"/>
              <a:t>se produce en paralelo a todas las etapas de construcción del </a:t>
            </a:r>
            <a:r>
              <a:rPr lang="es-AR" sz="2400" dirty="0" smtClean="0"/>
              <a:t>sistema.</a:t>
            </a:r>
          </a:p>
          <a:p>
            <a:pPr algn="just"/>
            <a:endParaRPr lang="es-AR" sz="2400" dirty="0"/>
          </a:p>
          <a:p>
            <a:pPr algn="just"/>
            <a:r>
              <a:rPr lang="es-AR" sz="2400" dirty="0" smtClean="0"/>
              <a:t>Proporcionando </a:t>
            </a:r>
            <a:r>
              <a:rPr lang="es-AR" sz="2400" dirty="0"/>
              <a:t>a cada etapa del ciclo de vida la información que se requiere en cada momento del desarrollo. </a:t>
            </a:r>
            <a:endParaRPr lang="es-AR" sz="2400" dirty="0" smtClean="0"/>
          </a:p>
          <a:p>
            <a:pPr algn="just"/>
            <a:endParaRPr lang="es-AR" sz="2400" dirty="0"/>
          </a:p>
          <a:p>
            <a:pPr algn="just"/>
            <a:r>
              <a:rPr lang="es-AR" sz="2400" dirty="0" smtClean="0"/>
              <a:t>La </a:t>
            </a:r>
            <a:r>
              <a:rPr lang="es-AR" sz="2400" dirty="0"/>
              <a:t>recolección de información no se realiza en un único paso </a:t>
            </a:r>
            <a:r>
              <a:rPr lang="es-AR" sz="2400" dirty="0" smtClean="0"/>
              <a:t>aislado, sino que puede formar </a:t>
            </a:r>
            <a:r>
              <a:rPr lang="es-AR" sz="2400" dirty="0"/>
              <a:t>parte de cada </a:t>
            </a:r>
            <a:r>
              <a:rPr lang="es-AR" sz="2400" dirty="0" smtClean="0"/>
              <a:t>fase. </a:t>
            </a:r>
          </a:p>
          <a:p>
            <a:pPr algn="just"/>
            <a:endParaRPr lang="es-AR" sz="2400" dirty="0"/>
          </a:p>
          <a:p>
            <a:pPr algn="just"/>
            <a:r>
              <a:rPr lang="es-AR" sz="2400" dirty="0" smtClean="0"/>
              <a:t>Generalmente, la actividad que se da en paralelo con mayor fuerza es la conceptualización o modelado de conocimiento.</a:t>
            </a:r>
            <a:endParaRPr lang="es-AR" sz="2400" dirty="0"/>
          </a:p>
        </p:txBody>
      </p:sp>
    </p:spTree>
    <p:extLst>
      <p:ext uri="{BB962C8B-B14F-4D97-AF65-F5344CB8AC3E}">
        <p14:creationId xmlns:p14="http://schemas.microsoft.com/office/powerpoint/2010/main" val="1700208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93912" y="925229"/>
            <a:ext cx="10774017" cy="3785652"/>
          </a:xfrm>
          <a:prstGeom prst="rect">
            <a:avLst/>
          </a:prstGeom>
        </p:spPr>
        <p:txBody>
          <a:bodyPr wrap="square">
            <a:spAutoFit/>
          </a:bodyPr>
          <a:lstStyle/>
          <a:p>
            <a:pPr algn="just">
              <a:defRPr/>
            </a:pPr>
            <a:r>
              <a:rPr lang="es-ES" sz="2400" b="1" u="sng" dirty="0"/>
              <a:t>Fuentes de conocimiento</a:t>
            </a:r>
            <a:r>
              <a:rPr lang="es-ES" sz="2400" b="1" u="sng" dirty="0" smtClean="0"/>
              <a:t>:</a:t>
            </a:r>
          </a:p>
          <a:p>
            <a:pPr algn="just">
              <a:defRPr/>
            </a:pPr>
            <a:endParaRPr lang="es-ES" sz="2400" dirty="0"/>
          </a:p>
          <a:p>
            <a:pPr marL="742950" lvl="1" indent="-285750" algn="just">
              <a:buFont typeface="Arial" pitchFamily="34" charset="0"/>
              <a:buChar char="•"/>
              <a:defRPr/>
            </a:pPr>
            <a:r>
              <a:rPr lang="es-ES" sz="2400" dirty="0"/>
              <a:t>Público: libros, documentación </a:t>
            </a:r>
            <a:r>
              <a:rPr lang="es-ES" sz="2400" dirty="0" smtClean="0"/>
              <a:t>formal (políticas, procedimientos, estándares, normas, regulaciones, etc.), </a:t>
            </a:r>
            <a:r>
              <a:rPr lang="es-ES" sz="2400" dirty="0"/>
              <a:t>registros </a:t>
            </a:r>
            <a:r>
              <a:rPr lang="es-ES" sz="2400" dirty="0" smtClean="0"/>
              <a:t>internos (memos, comunicaciones internas, registros de reparación, registros de incidentes, etc.), publicaciones (versiones más actualizadas del conocimiento), investigaciones</a:t>
            </a:r>
          </a:p>
          <a:p>
            <a:pPr marL="742950" lvl="1" indent="-285750" algn="just">
              <a:buFont typeface="Arial" pitchFamily="34" charset="0"/>
              <a:buChar char="•"/>
              <a:defRPr/>
            </a:pPr>
            <a:endParaRPr lang="es-ES" sz="2400" dirty="0"/>
          </a:p>
          <a:p>
            <a:pPr marL="742950" lvl="1" indent="-285750" algn="just">
              <a:buFont typeface="Arial" pitchFamily="34" charset="0"/>
              <a:buChar char="•"/>
              <a:defRPr/>
            </a:pPr>
            <a:r>
              <a:rPr lang="es-ES" sz="2400" dirty="0"/>
              <a:t>Público y privado: presentaciones y documentación </a:t>
            </a:r>
            <a:r>
              <a:rPr lang="es-ES" sz="2400" dirty="0" smtClean="0"/>
              <a:t>informal</a:t>
            </a:r>
          </a:p>
          <a:p>
            <a:pPr marL="742950" lvl="1" indent="-285750" algn="just">
              <a:buFont typeface="Arial" pitchFamily="34" charset="0"/>
              <a:buChar char="•"/>
              <a:defRPr/>
            </a:pPr>
            <a:endParaRPr lang="es-ES" sz="2400" dirty="0"/>
          </a:p>
          <a:p>
            <a:pPr marL="742950" lvl="1" indent="-285750" algn="just">
              <a:buFont typeface="Arial" pitchFamily="34" charset="0"/>
              <a:buChar char="•"/>
              <a:defRPr/>
            </a:pPr>
            <a:r>
              <a:rPr lang="es-ES" sz="2400" dirty="0"/>
              <a:t>Privado: visitas y personas</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61390" y="924412"/>
            <a:ext cx="11025809" cy="3785652"/>
          </a:xfrm>
          <a:prstGeom prst="rect">
            <a:avLst/>
          </a:prstGeom>
        </p:spPr>
        <p:txBody>
          <a:bodyPr wrap="square">
            <a:spAutoFit/>
          </a:bodyPr>
          <a:lstStyle/>
          <a:p>
            <a:pPr algn="just"/>
            <a:r>
              <a:rPr lang="es-AR" sz="2400" b="1" u="sng" dirty="0" smtClean="0"/>
              <a:t>Etapas en la AC:</a:t>
            </a:r>
          </a:p>
          <a:p>
            <a:pPr algn="just"/>
            <a:endParaRPr lang="es-AR" sz="2400" dirty="0"/>
          </a:p>
          <a:p>
            <a:pPr algn="just"/>
            <a:r>
              <a:rPr lang="es-AR" sz="2400" dirty="0" smtClean="0"/>
              <a:t>La </a:t>
            </a:r>
            <a:r>
              <a:rPr lang="es-AR" sz="2400" dirty="0"/>
              <a:t>primera etapa </a:t>
            </a:r>
            <a:r>
              <a:rPr lang="es-AR" sz="2400" dirty="0" smtClean="0"/>
              <a:t>consiste </a:t>
            </a:r>
            <a:r>
              <a:rPr lang="es-AR" sz="2400" dirty="0"/>
              <a:t>en tener un primer acercamiento al área de conocimiento que domina el experto. </a:t>
            </a:r>
            <a:r>
              <a:rPr lang="es-AR" sz="2400" dirty="0" smtClean="0"/>
              <a:t>El Ingeniero en Conocimiento (IC) </a:t>
            </a:r>
            <a:r>
              <a:rPr lang="es-AR" sz="2400" dirty="0"/>
              <a:t>realizará un proceso de extracción de conocimientos previo a la educción con el experto, consistente en el estudio de las fuentes publicas de conocimiento. </a:t>
            </a:r>
          </a:p>
          <a:p>
            <a:pPr algn="just"/>
            <a:endParaRPr lang="es-AR" sz="2400" dirty="0" smtClean="0"/>
          </a:p>
          <a:p>
            <a:pPr algn="just"/>
            <a:r>
              <a:rPr lang="es-AR" sz="2400" dirty="0" smtClean="0"/>
              <a:t>Finalizada </a:t>
            </a:r>
            <a:r>
              <a:rPr lang="es-AR" sz="2400" dirty="0"/>
              <a:t>la </a:t>
            </a:r>
            <a:r>
              <a:rPr lang="es-AR" sz="2400" dirty="0" smtClean="0"/>
              <a:t>extracción, </a:t>
            </a:r>
            <a:r>
              <a:rPr lang="es-AR" sz="2400" dirty="0"/>
              <a:t>el IC debe estar en condiciones de identificar los principales términos y conceptos del dominio, estando en condiciones de comenzar con el proceso de educción de conocimiento con el o los expertos.</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xmlns=""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xmlns=""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xmlns=""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xmlns=""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ADQUISICIÓN DE CONOCIMIENTOS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48138" y="821780"/>
            <a:ext cx="11224591" cy="5016758"/>
          </a:xfrm>
          <a:prstGeom prst="rect">
            <a:avLst/>
          </a:prstGeom>
        </p:spPr>
        <p:txBody>
          <a:bodyPr wrap="square">
            <a:spAutoFit/>
          </a:bodyPr>
          <a:lstStyle/>
          <a:p>
            <a:pPr algn="just"/>
            <a:r>
              <a:rPr lang="es-AR" sz="2000" b="1" u="sng" dirty="0"/>
              <a:t>Ciclo de Educción de Conocimientos</a:t>
            </a:r>
            <a:r>
              <a:rPr lang="es-AR" sz="2000" b="1" u="sng" dirty="0" smtClean="0"/>
              <a:t>:</a:t>
            </a:r>
          </a:p>
          <a:p>
            <a:pPr algn="just"/>
            <a:endParaRPr lang="es-AR" sz="2000" dirty="0"/>
          </a:p>
          <a:p>
            <a:pPr algn="just"/>
            <a:r>
              <a:rPr lang="es-AR" sz="2000" dirty="0"/>
              <a:t>En toda educción de conocimientos con el experto deben prepararse las sesiones </a:t>
            </a:r>
            <a:r>
              <a:rPr lang="es-AR" sz="2000" dirty="0" smtClean="0"/>
              <a:t>y </a:t>
            </a:r>
            <a:r>
              <a:rPr lang="es-AR" sz="2000" dirty="0"/>
              <a:t>planificar su análisis y evaluación. </a:t>
            </a:r>
            <a:endParaRPr lang="es-AR" sz="2000" dirty="0" smtClean="0"/>
          </a:p>
          <a:p>
            <a:pPr algn="just"/>
            <a:endParaRPr lang="es-AR" sz="2000" dirty="0"/>
          </a:p>
          <a:p>
            <a:pPr algn="just"/>
            <a:r>
              <a:rPr lang="es-AR" sz="2000" dirty="0" smtClean="0"/>
              <a:t>Debe </a:t>
            </a:r>
            <a:r>
              <a:rPr lang="es-AR" sz="2000" dirty="0"/>
              <a:t>tenerse en cuenta, el siguiente ciclo de educción</a:t>
            </a:r>
            <a:r>
              <a:rPr lang="es-AR" sz="2000" dirty="0" smtClean="0"/>
              <a:t>:</a:t>
            </a:r>
          </a:p>
          <a:p>
            <a:pPr algn="just"/>
            <a:endParaRPr lang="es-AR" sz="2000" dirty="0"/>
          </a:p>
          <a:p>
            <a:pPr marL="742950" lvl="1" indent="-285750" algn="just">
              <a:buFont typeface="Arial" pitchFamily="34" charset="0"/>
              <a:buChar char="•"/>
            </a:pPr>
            <a:r>
              <a:rPr lang="es-AR" sz="2000" dirty="0"/>
              <a:t>Preparación de la </a:t>
            </a:r>
            <a:r>
              <a:rPr lang="es-AR" sz="2000" dirty="0" smtClean="0"/>
              <a:t>sesión</a:t>
            </a:r>
          </a:p>
          <a:p>
            <a:pPr marL="742950" lvl="1" indent="-285750" algn="just">
              <a:buFont typeface="Arial" pitchFamily="34" charset="0"/>
              <a:buChar char="•"/>
            </a:pPr>
            <a:endParaRPr lang="es-AR" sz="2000" dirty="0" smtClean="0"/>
          </a:p>
          <a:p>
            <a:pPr marL="742950" lvl="1" indent="-285750" algn="just">
              <a:buFont typeface="Arial" pitchFamily="34" charset="0"/>
              <a:buChar char="•"/>
            </a:pPr>
            <a:r>
              <a:rPr lang="es-AR" sz="2000" dirty="0" smtClean="0"/>
              <a:t>Sesión</a:t>
            </a:r>
          </a:p>
          <a:p>
            <a:pPr marL="742950" lvl="1" indent="-285750" algn="just">
              <a:buFont typeface="Arial" pitchFamily="34" charset="0"/>
              <a:buChar char="•"/>
            </a:pPr>
            <a:endParaRPr lang="es-AR" sz="2000" dirty="0" smtClean="0"/>
          </a:p>
          <a:p>
            <a:pPr marL="742950" lvl="1" indent="-285750" algn="just">
              <a:buFont typeface="Arial" pitchFamily="34" charset="0"/>
              <a:buChar char="•"/>
            </a:pPr>
            <a:r>
              <a:rPr lang="es-AR" sz="2000" dirty="0"/>
              <a:t>Transcripción de la </a:t>
            </a:r>
            <a:r>
              <a:rPr lang="es-AR" sz="2000" dirty="0" smtClean="0"/>
              <a:t>sesión</a:t>
            </a:r>
          </a:p>
          <a:p>
            <a:pPr marL="742950" lvl="1" indent="-285750" algn="just">
              <a:buFont typeface="Arial" pitchFamily="34" charset="0"/>
              <a:buChar char="•"/>
            </a:pPr>
            <a:endParaRPr lang="es-AR" sz="2000" dirty="0" smtClean="0"/>
          </a:p>
          <a:p>
            <a:pPr marL="742950" lvl="1" indent="-285750" algn="just">
              <a:buFont typeface="Arial" pitchFamily="34" charset="0"/>
              <a:buChar char="•"/>
            </a:pPr>
            <a:r>
              <a:rPr lang="es-AR" sz="2000" dirty="0"/>
              <a:t>Análisis de la </a:t>
            </a:r>
            <a:r>
              <a:rPr lang="es-AR" sz="2000" dirty="0" smtClean="0"/>
              <a:t>sesión</a:t>
            </a:r>
          </a:p>
          <a:p>
            <a:pPr marL="742950" lvl="1" indent="-285750" algn="just">
              <a:buFont typeface="Arial" pitchFamily="34" charset="0"/>
              <a:buChar char="•"/>
            </a:pPr>
            <a:endParaRPr lang="es-AR" sz="2000" dirty="0" smtClean="0"/>
          </a:p>
          <a:p>
            <a:pPr marL="742950" lvl="1" indent="-285750" algn="just">
              <a:buFont typeface="Arial" pitchFamily="34" charset="0"/>
              <a:buChar char="•"/>
            </a:pPr>
            <a:r>
              <a:rPr lang="es-AR" sz="2000" dirty="0"/>
              <a:t>Evaluación</a:t>
            </a:r>
          </a:p>
        </p:txBody>
      </p:sp>
    </p:spTree>
    <p:extLst>
      <p:ext uri="{BB962C8B-B14F-4D97-AF65-F5344CB8AC3E}">
        <p14:creationId xmlns:p14="http://schemas.microsoft.com/office/powerpoint/2010/main" val="164960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2649</Words>
  <Application>Microsoft Office PowerPoint</Application>
  <PresentationFormat>Personalizado</PresentationFormat>
  <Paragraphs>350</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Hernan</cp:lastModifiedBy>
  <cp:revision>31</cp:revision>
  <dcterms:created xsi:type="dcterms:W3CDTF">2020-03-19T18:50:23Z</dcterms:created>
  <dcterms:modified xsi:type="dcterms:W3CDTF">2020-08-16T00:50:07Z</dcterms:modified>
</cp:coreProperties>
</file>