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3" r:id="rId3"/>
    <p:sldId id="265" r:id="rId4"/>
    <p:sldId id="268" r:id="rId5"/>
    <p:sldId id="269" r:id="rId6"/>
    <p:sldId id="277" r:id="rId7"/>
    <p:sldId id="313" r:id="rId8"/>
    <p:sldId id="314" r:id="rId9"/>
    <p:sldId id="315" r:id="rId10"/>
    <p:sldId id="316" r:id="rId11"/>
    <p:sldId id="321" r:id="rId12"/>
    <p:sldId id="317" r:id="rId13"/>
    <p:sldId id="318" r:id="rId14"/>
    <p:sldId id="319" r:id="rId15"/>
    <p:sldId id="320" r:id="rId16"/>
    <p:sldId id="322" r:id="rId17"/>
    <p:sldId id="323" r:id="rId18"/>
    <p:sldId id="324" r:id="rId19"/>
    <p:sldId id="325" r:id="rId20"/>
    <p:sldId id="326" r:id="rId21"/>
    <p:sldId id="327" r:id="rId22"/>
    <p:sldId id="328" r:id="rId23"/>
    <p:sldId id="329" r:id="rId24"/>
    <p:sldId id="330" r:id="rId25"/>
    <p:sldId id="331" r:id="rId2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0" d="100"/>
          <a:sy n="70" d="100"/>
        </p:scale>
        <p:origin x="4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C63B28-680B-40BA-BAF0-CDDC1C32F20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0F6F4BC6-62A8-4F2A-A42D-0CB1F807DE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A0BAFB7C-8E0E-468F-BA89-55C5C2FE44BA}"/>
              </a:ext>
            </a:extLst>
          </p:cNvPr>
          <p:cNvSpPr>
            <a:spLocks noGrp="1"/>
          </p:cNvSpPr>
          <p:nvPr>
            <p:ph type="dt" sz="half" idx="10"/>
          </p:nvPr>
        </p:nvSpPr>
        <p:spPr/>
        <p:txBody>
          <a:bodyPr/>
          <a:lstStyle/>
          <a:p>
            <a:fld id="{D5E3F69A-07CA-4FA6-8659-3F8184DE9D62}" type="datetimeFigureOut">
              <a:rPr lang="es-AR" smtClean="0"/>
              <a:t>9/11/2021</a:t>
            </a:fld>
            <a:endParaRPr lang="es-AR"/>
          </a:p>
        </p:txBody>
      </p:sp>
      <p:sp>
        <p:nvSpPr>
          <p:cNvPr id="5" name="Marcador de pie de página 4">
            <a:extLst>
              <a:ext uri="{FF2B5EF4-FFF2-40B4-BE49-F238E27FC236}">
                <a16:creationId xmlns:a16="http://schemas.microsoft.com/office/drawing/2014/main" id="{5C0D0081-D60A-4E86-81F7-38193259F67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C70CF7D-0519-41B0-874B-4E2C56616392}"/>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7643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CA8E7-3B8D-47F4-B1A0-D0DE2E7E36A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B4FD2CF1-4A6B-468C-9999-AE864B208D3F}"/>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9215B36-3672-4CAF-BE64-1FB65A513F35}"/>
              </a:ext>
            </a:extLst>
          </p:cNvPr>
          <p:cNvSpPr>
            <a:spLocks noGrp="1"/>
          </p:cNvSpPr>
          <p:nvPr>
            <p:ph type="dt" sz="half" idx="10"/>
          </p:nvPr>
        </p:nvSpPr>
        <p:spPr/>
        <p:txBody>
          <a:bodyPr/>
          <a:lstStyle/>
          <a:p>
            <a:fld id="{D5E3F69A-07CA-4FA6-8659-3F8184DE9D62}" type="datetimeFigureOut">
              <a:rPr lang="es-AR" smtClean="0"/>
              <a:t>9/11/2021</a:t>
            </a:fld>
            <a:endParaRPr lang="es-AR"/>
          </a:p>
        </p:txBody>
      </p:sp>
      <p:sp>
        <p:nvSpPr>
          <p:cNvPr id="5" name="Marcador de pie de página 4">
            <a:extLst>
              <a:ext uri="{FF2B5EF4-FFF2-40B4-BE49-F238E27FC236}">
                <a16:creationId xmlns:a16="http://schemas.microsoft.com/office/drawing/2014/main" id="{9E73B271-8FF8-4297-82AE-18DA79189BF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40AE8A8-8DE3-4451-9530-27CC790BF54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535374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0D33723-CDF3-422D-9100-08480E6F25E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37542780-6BE9-4593-95AF-99AFC00C33B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2F9F894-81B8-47EC-9C56-0D39A5139180}"/>
              </a:ext>
            </a:extLst>
          </p:cNvPr>
          <p:cNvSpPr>
            <a:spLocks noGrp="1"/>
          </p:cNvSpPr>
          <p:nvPr>
            <p:ph type="dt" sz="half" idx="10"/>
          </p:nvPr>
        </p:nvSpPr>
        <p:spPr/>
        <p:txBody>
          <a:bodyPr/>
          <a:lstStyle/>
          <a:p>
            <a:fld id="{D5E3F69A-07CA-4FA6-8659-3F8184DE9D62}" type="datetimeFigureOut">
              <a:rPr lang="es-AR" smtClean="0"/>
              <a:t>9/11/2021</a:t>
            </a:fld>
            <a:endParaRPr lang="es-AR"/>
          </a:p>
        </p:txBody>
      </p:sp>
      <p:sp>
        <p:nvSpPr>
          <p:cNvPr id="5" name="Marcador de pie de página 4">
            <a:extLst>
              <a:ext uri="{FF2B5EF4-FFF2-40B4-BE49-F238E27FC236}">
                <a16:creationId xmlns:a16="http://schemas.microsoft.com/office/drawing/2014/main" id="{FA1B4CFC-A971-433A-817E-EDD6C68964C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8080314-209B-470D-B49D-A95C8B9CACC1}"/>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11881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20AE3C-5B09-4B46-BBE0-E673EEB4486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51456C3-604C-4687-B146-FB214A08BA0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ABEEDC8-078C-4C48-BBDF-4E4D45010C51}"/>
              </a:ext>
            </a:extLst>
          </p:cNvPr>
          <p:cNvSpPr>
            <a:spLocks noGrp="1"/>
          </p:cNvSpPr>
          <p:nvPr>
            <p:ph type="dt" sz="half" idx="10"/>
          </p:nvPr>
        </p:nvSpPr>
        <p:spPr/>
        <p:txBody>
          <a:bodyPr/>
          <a:lstStyle/>
          <a:p>
            <a:fld id="{D5E3F69A-07CA-4FA6-8659-3F8184DE9D62}" type="datetimeFigureOut">
              <a:rPr lang="es-AR" smtClean="0"/>
              <a:t>9/11/2021</a:t>
            </a:fld>
            <a:endParaRPr lang="es-AR"/>
          </a:p>
        </p:txBody>
      </p:sp>
      <p:sp>
        <p:nvSpPr>
          <p:cNvPr id="5" name="Marcador de pie de página 4">
            <a:extLst>
              <a:ext uri="{FF2B5EF4-FFF2-40B4-BE49-F238E27FC236}">
                <a16:creationId xmlns:a16="http://schemas.microsoft.com/office/drawing/2014/main" id="{61039649-4BA3-4028-A347-55F274A7EFD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D36CBE0-807B-4634-9176-7C7E6E8B0501}"/>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50743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67C40E-A093-4F77-96EE-E8F47941AA1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A465B42-274D-40BA-A6F3-946ADCF4B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7304BA1-F4EF-439F-90ED-A2CC2A9AE0D3}"/>
              </a:ext>
            </a:extLst>
          </p:cNvPr>
          <p:cNvSpPr>
            <a:spLocks noGrp="1"/>
          </p:cNvSpPr>
          <p:nvPr>
            <p:ph type="dt" sz="half" idx="10"/>
          </p:nvPr>
        </p:nvSpPr>
        <p:spPr/>
        <p:txBody>
          <a:bodyPr/>
          <a:lstStyle/>
          <a:p>
            <a:fld id="{D5E3F69A-07CA-4FA6-8659-3F8184DE9D62}" type="datetimeFigureOut">
              <a:rPr lang="es-AR" smtClean="0"/>
              <a:t>9/11/2021</a:t>
            </a:fld>
            <a:endParaRPr lang="es-AR"/>
          </a:p>
        </p:txBody>
      </p:sp>
      <p:sp>
        <p:nvSpPr>
          <p:cNvPr id="5" name="Marcador de pie de página 4">
            <a:extLst>
              <a:ext uri="{FF2B5EF4-FFF2-40B4-BE49-F238E27FC236}">
                <a16:creationId xmlns:a16="http://schemas.microsoft.com/office/drawing/2014/main" id="{F4A60864-18DE-4CFC-BF66-FE281175852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8621648-0A93-4FD8-9CB6-5343C0019BC2}"/>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43704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6F827C-B803-48F5-B86D-B92952360FD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91C588F-852B-449F-975E-7C26A4C79C7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6628B925-1FBB-4681-8B11-C508AF837B52}"/>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7BE38973-6C14-4026-9C4D-C8F1B2E8F0BB}"/>
              </a:ext>
            </a:extLst>
          </p:cNvPr>
          <p:cNvSpPr>
            <a:spLocks noGrp="1"/>
          </p:cNvSpPr>
          <p:nvPr>
            <p:ph type="dt" sz="half" idx="10"/>
          </p:nvPr>
        </p:nvSpPr>
        <p:spPr/>
        <p:txBody>
          <a:bodyPr/>
          <a:lstStyle/>
          <a:p>
            <a:fld id="{D5E3F69A-07CA-4FA6-8659-3F8184DE9D62}" type="datetimeFigureOut">
              <a:rPr lang="es-AR" smtClean="0"/>
              <a:t>9/11/2021</a:t>
            </a:fld>
            <a:endParaRPr lang="es-AR"/>
          </a:p>
        </p:txBody>
      </p:sp>
      <p:sp>
        <p:nvSpPr>
          <p:cNvPr id="6" name="Marcador de pie de página 5">
            <a:extLst>
              <a:ext uri="{FF2B5EF4-FFF2-40B4-BE49-F238E27FC236}">
                <a16:creationId xmlns:a16="http://schemas.microsoft.com/office/drawing/2014/main" id="{DDB0F547-15CD-4553-A2D1-C3755DDCC4DB}"/>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C4283AA8-CF3A-4FCB-8CD5-107F84779F5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24528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C43476-8475-4AAE-8E41-9E8F1CBF242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5472FE43-6B8E-4D8B-A3D9-6CA2EE8593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C87F4137-2056-4EE9-BE5D-B34E3F026779}"/>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CD4C370E-B9FC-4E8F-A17D-63E708CE5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ED64075D-9E2E-41D3-866F-0F4199976B84}"/>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0BF94304-FF68-429E-B125-EB35E568D0A6}"/>
              </a:ext>
            </a:extLst>
          </p:cNvPr>
          <p:cNvSpPr>
            <a:spLocks noGrp="1"/>
          </p:cNvSpPr>
          <p:nvPr>
            <p:ph type="dt" sz="half" idx="10"/>
          </p:nvPr>
        </p:nvSpPr>
        <p:spPr/>
        <p:txBody>
          <a:bodyPr/>
          <a:lstStyle/>
          <a:p>
            <a:fld id="{D5E3F69A-07CA-4FA6-8659-3F8184DE9D62}" type="datetimeFigureOut">
              <a:rPr lang="es-AR" smtClean="0"/>
              <a:t>9/11/2021</a:t>
            </a:fld>
            <a:endParaRPr lang="es-AR"/>
          </a:p>
        </p:txBody>
      </p:sp>
      <p:sp>
        <p:nvSpPr>
          <p:cNvPr id="8" name="Marcador de pie de página 7">
            <a:extLst>
              <a:ext uri="{FF2B5EF4-FFF2-40B4-BE49-F238E27FC236}">
                <a16:creationId xmlns:a16="http://schemas.microsoft.com/office/drawing/2014/main" id="{29B26C90-E586-4C20-A1EE-79559DBC7B2E}"/>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0F78CF1F-BD71-4DFC-AD85-72720AE69238}"/>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1717652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745E7-0DCE-49AB-83CC-67F69A7AA48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8CB90C12-73D7-4B91-A3FE-D9B03C5A3978}"/>
              </a:ext>
            </a:extLst>
          </p:cNvPr>
          <p:cNvSpPr>
            <a:spLocks noGrp="1"/>
          </p:cNvSpPr>
          <p:nvPr>
            <p:ph type="dt" sz="half" idx="10"/>
          </p:nvPr>
        </p:nvSpPr>
        <p:spPr/>
        <p:txBody>
          <a:bodyPr/>
          <a:lstStyle/>
          <a:p>
            <a:fld id="{D5E3F69A-07CA-4FA6-8659-3F8184DE9D62}" type="datetimeFigureOut">
              <a:rPr lang="es-AR" smtClean="0"/>
              <a:t>9/11/2021</a:t>
            </a:fld>
            <a:endParaRPr lang="es-AR"/>
          </a:p>
        </p:txBody>
      </p:sp>
      <p:sp>
        <p:nvSpPr>
          <p:cNvPr id="4" name="Marcador de pie de página 3">
            <a:extLst>
              <a:ext uri="{FF2B5EF4-FFF2-40B4-BE49-F238E27FC236}">
                <a16:creationId xmlns:a16="http://schemas.microsoft.com/office/drawing/2014/main" id="{49FF3BAE-5BC0-4D7A-BD33-A2C6B7B0BB3C}"/>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AF88DC54-A363-424C-A66E-950C9D5CC0F3}"/>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13665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5BD7976-1394-4FC8-B8D7-865E9C8DE22E}"/>
              </a:ext>
            </a:extLst>
          </p:cNvPr>
          <p:cNvSpPr>
            <a:spLocks noGrp="1"/>
          </p:cNvSpPr>
          <p:nvPr>
            <p:ph type="dt" sz="half" idx="10"/>
          </p:nvPr>
        </p:nvSpPr>
        <p:spPr/>
        <p:txBody>
          <a:bodyPr/>
          <a:lstStyle/>
          <a:p>
            <a:fld id="{D5E3F69A-07CA-4FA6-8659-3F8184DE9D62}" type="datetimeFigureOut">
              <a:rPr lang="es-AR" smtClean="0"/>
              <a:t>9/11/2021</a:t>
            </a:fld>
            <a:endParaRPr lang="es-AR"/>
          </a:p>
        </p:txBody>
      </p:sp>
      <p:sp>
        <p:nvSpPr>
          <p:cNvPr id="3" name="Marcador de pie de página 2">
            <a:extLst>
              <a:ext uri="{FF2B5EF4-FFF2-40B4-BE49-F238E27FC236}">
                <a16:creationId xmlns:a16="http://schemas.microsoft.com/office/drawing/2014/main" id="{028F63C5-9F51-4E93-91AC-A9EE785BE0D7}"/>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EF9FE922-64D4-4A87-98A1-87862CBB2FD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297064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68F91-98B7-4F11-A12E-1213B9CDFF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FA87097-9CCE-42FD-8F05-1A78140C97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8EE4BB82-AF48-4C1B-9587-B5F2D6E85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7C612D5-09C0-4352-B682-F703B649AC20}"/>
              </a:ext>
            </a:extLst>
          </p:cNvPr>
          <p:cNvSpPr>
            <a:spLocks noGrp="1"/>
          </p:cNvSpPr>
          <p:nvPr>
            <p:ph type="dt" sz="half" idx="10"/>
          </p:nvPr>
        </p:nvSpPr>
        <p:spPr/>
        <p:txBody>
          <a:bodyPr/>
          <a:lstStyle/>
          <a:p>
            <a:fld id="{D5E3F69A-07CA-4FA6-8659-3F8184DE9D62}" type="datetimeFigureOut">
              <a:rPr lang="es-AR" smtClean="0"/>
              <a:t>9/11/2021</a:t>
            </a:fld>
            <a:endParaRPr lang="es-AR"/>
          </a:p>
        </p:txBody>
      </p:sp>
      <p:sp>
        <p:nvSpPr>
          <p:cNvPr id="6" name="Marcador de pie de página 5">
            <a:extLst>
              <a:ext uri="{FF2B5EF4-FFF2-40B4-BE49-F238E27FC236}">
                <a16:creationId xmlns:a16="http://schemas.microsoft.com/office/drawing/2014/main" id="{2F1DD472-0CA2-466D-8863-FA5B915C997F}"/>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F938939B-14DE-44A5-BF29-1558C10E75FD}"/>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148954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ADDE8-35D2-4AB3-BFEB-3E15FBBF78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899135E0-503E-4D1E-BD85-3906593DE7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5EC74D96-865F-42AB-A40B-F9A6791D6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513BF82-44D5-4EC7-BF47-69B8AF762514}"/>
              </a:ext>
            </a:extLst>
          </p:cNvPr>
          <p:cNvSpPr>
            <a:spLocks noGrp="1"/>
          </p:cNvSpPr>
          <p:nvPr>
            <p:ph type="dt" sz="half" idx="10"/>
          </p:nvPr>
        </p:nvSpPr>
        <p:spPr/>
        <p:txBody>
          <a:bodyPr/>
          <a:lstStyle/>
          <a:p>
            <a:fld id="{D5E3F69A-07CA-4FA6-8659-3F8184DE9D62}" type="datetimeFigureOut">
              <a:rPr lang="es-AR" smtClean="0"/>
              <a:t>9/11/2021</a:t>
            </a:fld>
            <a:endParaRPr lang="es-AR"/>
          </a:p>
        </p:txBody>
      </p:sp>
      <p:sp>
        <p:nvSpPr>
          <p:cNvPr id="6" name="Marcador de pie de página 5">
            <a:extLst>
              <a:ext uri="{FF2B5EF4-FFF2-40B4-BE49-F238E27FC236}">
                <a16:creationId xmlns:a16="http://schemas.microsoft.com/office/drawing/2014/main" id="{A3A47EA8-0240-4B42-8C01-394F37710D45}"/>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9600F27-6E77-447C-8A24-E6FAA76757F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175796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E58368F-FEC0-423C-95A5-91E910302A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7680BC2-7904-4295-A612-13C8CEDB4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EFDD47F-EA9A-4BBB-A3D9-D197C902D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3F69A-07CA-4FA6-8659-3F8184DE9D62}" type="datetimeFigureOut">
              <a:rPr lang="es-AR" smtClean="0"/>
              <a:t>9/11/2021</a:t>
            </a:fld>
            <a:endParaRPr lang="es-AR"/>
          </a:p>
        </p:txBody>
      </p:sp>
      <p:sp>
        <p:nvSpPr>
          <p:cNvPr id="5" name="Marcador de pie de página 4">
            <a:extLst>
              <a:ext uri="{FF2B5EF4-FFF2-40B4-BE49-F238E27FC236}">
                <a16:creationId xmlns:a16="http://schemas.microsoft.com/office/drawing/2014/main" id="{023967D6-450C-40DE-969C-8C418C9491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0DBC9104-6A80-480C-BEE8-98E6B6634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DCCBA-ABFE-4282-BCDE-E7FFFF2A12BA}" type="slidenum">
              <a:rPr lang="es-AR" smtClean="0"/>
              <a:t>‹Nº›</a:t>
            </a:fld>
            <a:endParaRPr lang="es-AR"/>
          </a:p>
        </p:txBody>
      </p:sp>
    </p:spTree>
    <p:extLst>
      <p:ext uri="{BB962C8B-B14F-4D97-AF65-F5344CB8AC3E}">
        <p14:creationId xmlns:p14="http://schemas.microsoft.com/office/powerpoint/2010/main" val="3348518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48" y="6422"/>
            <a:ext cx="11410951" cy="9079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784247" cy="162375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 de texto 2">
            <a:extLst>
              <a:ext uri="{FF2B5EF4-FFF2-40B4-BE49-F238E27FC236}">
                <a16:creationId xmlns:a16="http://schemas.microsoft.com/office/drawing/2014/main" id="{AAE8F54E-1B3A-4600-AFCB-9226D0D550E2}"/>
              </a:ext>
            </a:extLst>
          </p:cNvPr>
          <p:cNvSpPr txBox="1">
            <a:spLocks noChangeArrowheads="1"/>
          </p:cNvSpPr>
          <p:nvPr/>
        </p:nvSpPr>
        <p:spPr bwMode="auto">
          <a:xfrm>
            <a:off x="1521234" y="0"/>
            <a:ext cx="10167183" cy="86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2000" b="0" i="0" u="none" strike="noStrike" cap="none" normalizeH="0" baseline="0" dirty="0">
              <a:ln>
                <a:noFill/>
              </a:ln>
              <a:solidFill>
                <a:srgbClr val="FFFFFF"/>
              </a:solidFill>
              <a:effectLst/>
              <a:latin typeface="Calibri Light" panose="020F0302020204030204" pitchFamily="34" charset="0"/>
              <a:ea typeface="Calibri" panose="020F05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2400" b="1" dirty="0">
                <a:solidFill>
                  <a:srgbClr val="FFFFFF"/>
                </a:solidFill>
                <a:latin typeface="Calibri Light" panose="020F0302020204030204" pitchFamily="34" charset="0"/>
              </a:rPr>
              <a:t>Universidad Nacional de Lanús – Licenciatura en Sistemas</a:t>
            </a:r>
            <a:endParaRPr kumimoji="0" lang="es-AR" altLang="es-AR" sz="2000" b="0" i="0" u="none" strike="noStrike" cap="none" normalizeH="0" baseline="0" dirty="0">
              <a:ln>
                <a:noFill/>
              </a:ln>
              <a:solidFill>
                <a:schemeClr val="tx1"/>
              </a:solidFill>
              <a:effectLst/>
              <a:latin typeface="Arial" panose="020B0604020202020204" pitchFamily="34" charset="0"/>
            </a:endParaRPr>
          </a:p>
        </p:txBody>
      </p:sp>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780297" y="-233866"/>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8" y="6377614"/>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77664" y="631504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pic>
        <p:nvPicPr>
          <p:cNvPr id="1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863" y="1215190"/>
            <a:ext cx="3071579" cy="3402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1272210" y="5185611"/>
            <a:ext cx="9541564" cy="707886"/>
          </a:xfrm>
          <a:prstGeom prst="rect">
            <a:avLst/>
          </a:prstGeom>
          <a:noFill/>
        </p:spPr>
        <p:txBody>
          <a:bodyPr wrap="square" rtlCol="0">
            <a:spAutoFit/>
          </a:bodyPr>
          <a:lstStyle/>
          <a:p>
            <a:pPr algn="just"/>
            <a:r>
              <a:rPr lang="es-AR" sz="4000" b="1" cap="all" dirty="0"/>
              <a:t>SISTEMAS BASADOS EN CONOCIMIENTOS</a:t>
            </a:r>
          </a:p>
        </p:txBody>
      </p:sp>
      <p:pic>
        <p:nvPicPr>
          <p:cNvPr id="15"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1076624" cy="1623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052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ANÁLISIS DE PROTOCOLO</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Rectángulo"/>
          <p:cNvSpPr/>
          <p:nvPr/>
        </p:nvSpPr>
        <p:spPr>
          <a:xfrm>
            <a:off x="927651" y="946237"/>
            <a:ext cx="10575235" cy="4524315"/>
          </a:xfrm>
          <a:prstGeom prst="rect">
            <a:avLst/>
          </a:prstGeom>
        </p:spPr>
        <p:txBody>
          <a:bodyPr wrap="square">
            <a:spAutoFit/>
          </a:bodyPr>
          <a:lstStyle/>
          <a:p>
            <a:pPr algn="just"/>
            <a:r>
              <a:rPr lang="es-AR" b="1" u="sng" dirty="0"/>
              <a:t>Paso 3. Codificación:</a:t>
            </a:r>
          </a:p>
          <a:p>
            <a:pPr algn="just"/>
            <a:endParaRPr lang="es-AR" dirty="0"/>
          </a:p>
          <a:p>
            <a:pPr lvl="1" algn="just"/>
            <a:r>
              <a:rPr lang="es-AR" dirty="0"/>
              <a:t>Paso 3.1. Identificación de conceptos, características, valores y relaciones:</a:t>
            </a:r>
          </a:p>
          <a:p>
            <a:pPr marL="1200150" lvl="2" indent="-285750" algn="just">
              <a:buFont typeface="Arial" pitchFamily="34" charset="0"/>
              <a:buChar char="•"/>
            </a:pPr>
            <a:r>
              <a:rPr lang="es-AR" dirty="0"/>
              <a:t>Debe identificarse el vocabulario del experto.</a:t>
            </a:r>
          </a:p>
          <a:p>
            <a:pPr marL="1200150" lvl="2" indent="-285750" algn="just">
              <a:buFont typeface="Arial" pitchFamily="34" charset="0"/>
              <a:buChar char="•"/>
            </a:pPr>
            <a:r>
              <a:rPr lang="es-AR" dirty="0"/>
              <a:t>Los conceptos está relacionado con cualquier tipo de entidad u objeto real o conceptual.</a:t>
            </a:r>
          </a:p>
          <a:p>
            <a:pPr marL="1200150" lvl="2" indent="-285750" algn="just">
              <a:buFont typeface="Arial" pitchFamily="34" charset="0"/>
              <a:buChar char="•"/>
            </a:pPr>
            <a:r>
              <a:rPr lang="es-AR" dirty="0"/>
              <a:t>Las características son atributos de los conceptos.</a:t>
            </a:r>
          </a:p>
          <a:p>
            <a:pPr marL="1200150" lvl="2" indent="-285750" algn="just">
              <a:buFont typeface="Arial" pitchFamily="34" charset="0"/>
              <a:buChar char="•"/>
            </a:pPr>
            <a:r>
              <a:rPr lang="es-AR" dirty="0"/>
              <a:t>Los valores son los que toman las características o atributos.</a:t>
            </a:r>
          </a:p>
          <a:p>
            <a:pPr marL="1200150" lvl="2" indent="-285750" algn="just">
              <a:buFont typeface="Arial" pitchFamily="34" charset="0"/>
              <a:buChar char="•"/>
            </a:pPr>
            <a:r>
              <a:rPr lang="es-AR" dirty="0"/>
              <a:t>Las relaciones e establecen entre conceptos.</a:t>
            </a:r>
          </a:p>
          <a:p>
            <a:pPr marL="1200150" lvl="2" indent="-285750" algn="just">
              <a:buFont typeface="Arial" pitchFamily="34" charset="0"/>
              <a:buChar char="•"/>
            </a:pPr>
            <a:r>
              <a:rPr lang="es-AR" dirty="0"/>
              <a:t>Por ejemplo, la mesa blanca: concepto=mesa, característica=color, y valor=blanco.</a:t>
            </a:r>
          </a:p>
          <a:p>
            <a:pPr marL="1200150" lvl="2" indent="-285750" algn="just">
              <a:buFont typeface="Arial" pitchFamily="34" charset="0"/>
              <a:buChar char="•"/>
            </a:pPr>
            <a:r>
              <a:rPr lang="es-AR" dirty="0"/>
              <a:t>Los conceptos, atributos y valores permiten definir posibles estados del problema.</a:t>
            </a:r>
          </a:p>
          <a:p>
            <a:pPr marL="1200150" lvl="2" indent="-285750" algn="just">
              <a:buFont typeface="Arial" pitchFamily="34" charset="0"/>
              <a:buChar char="•"/>
            </a:pPr>
            <a:r>
              <a:rPr lang="es-AR" dirty="0"/>
              <a:t>Un estado del problema es una configuración determinada de valores de variables y relaciones entre objetos.</a:t>
            </a:r>
          </a:p>
          <a:p>
            <a:pPr marL="1200150" lvl="2" indent="-285750" algn="just">
              <a:buFont typeface="Arial" pitchFamily="34" charset="0"/>
              <a:buChar char="•"/>
            </a:pPr>
            <a:endParaRPr lang="es-AR" dirty="0"/>
          </a:p>
          <a:p>
            <a:pPr lvl="1" algn="just"/>
            <a:r>
              <a:rPr lang="es-AR" dirty="0"/>
              <a:t>Paso 3.2. Identificación de la búsqueda:</a:t>
            </a:r>
          </a:p>
          <a:p>
            <a:pPr marL="1200150" lvl="2" indent="-285750" algn="just">
              <a:buFont typeface="Arial" pitchFamily="34" charset="0"/>
              <a:buChar char="•"/>
            </a:pPr>
            <a:r>
              <a:rPr lang="es-AR" dirty="0"/>
              <a:t>El razonamiento del experto puede verse como una búsqueda en el espacio de estados del problema.</a:t>
            </a:r>
          </a:p>
        </p:txBody>
      </p:sp>
    </p:spTree>
    <p:extLst>
      <p:ext uri="{BB962C8B-B14F-4D97-AF65-F5344CB8AC3E}">
        <p14:creationId xmlns:p14="http://schemas.microsoft.com/office/powerpoint/2010/main" val="309828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ANÁLISIS DE PROTOCOLO</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Rectángulo"/>
          <p:cNvSpPr/>
          <p:nvPr/>
        </p:nvSpPr>
        <p:spPr>
          <a:xfrm>
            <a:off x="927651" y="946237"/>
            <a:ext cx="10575235" cy="4524315"/>
          </a:xfrm>
          <a:prstGeom prst="rect">
            <a:avLst/>
          </a:prstGeom>
        </p:spPr>
        <p:txBody>
          <a:bodyPr wrap="square">
            <a:spAutoFit/>
          </a:bodyPr>
          <a:lstStyle/>
          <a:p>
            <a:pPr algn="just"/>
            <a:r>
              <a:rPr lang="es-AR" b="1" u="sng" dirty="0"/>
              <a:t>Paso 3. Codificación (cont.):</a:t>
            </a:r>
          </a:p>
          <a:p>
            <a:pPr algn="just"/>
            <a:endParaRPr lang="es-AR" dirty="0"/>
          </a:p>
          <a:p>
            <a:pPr lvl="1" algn="just"/>
            <a:r>
              <a:rPr lang="es-AR" dirty="0"/>
              <a:t>Paso 3.4. Identificación de las inferencias:</a:t>
            </a:r>
          </a:p>
          <a:p>
            <a:pPr marL="1200150" lvl="2" indent="-285750" algn="just">
              <a:buFont typeface="Arial" pitchFamily="34" charset="0"/>
              <a:buChar char="•"/>
            </a:pPr>
            <a:r>
              <a:rPr lang="es-AR" dirty="0"/>
              <a:t>Se identifican los operadores que son los medios lingüísticos que usa el experto para pasar de un estado a otro.</a:t>
            </a:r>
          </a:p>
          <a:p>
            <a:pPr marL="1200150" lvl="2" indent="-285750" algn="just">
              <a:buFont typeface="Arial" pitchFamily="34" charset="0"/>
              <a:buChar char="•"/>
            </a:pPr>
            <a:r>
              <a:rPr lang="es-AR" dirty="0"/>
              <a:t>Al identificar los operadores, e identifican las inferencias el razonamiento del experto.</a:t>
            </a:r>
          </a:p>
          <a:p>
            <a:pPr marL="1200150" lvl="2" indent="-285750" algn="just">
              <a:buFont typeface="Arial" pitchFamily="34" charset="0"/>
              <a:buChar char="•"/>
            </a:pPr>
            <a:endParaRPr lang="es-AR" dirty="0"/>
          </a:p>
          <a:p>
            <a:pPr lvl="1" algn="just"/>
            <a:r>
              <a:rPr lang="es-AR" dirty="0"/>
              <a:t>Paso 3.5. Identificación de sinónimos, meta comentarios, incertidumbres:</a:t>
            </a:r>
          </a:p>
          <a:p>
            <a:pPr marL="1200150" lvl="2" indent="-285750" algn="just">
              <a:buFont typeface="Arial" pitchFamily="34" charset="0"/>
              <a:buChar char="•"/>
            </a:pPr>
            <a:r>
              <a:rPr lang="es-AR" dirty="0"/>
              <a:t>Sinónimos: en el contexto del AP los sinónimos se extienden a frases o segmentos de frases que representan los mismos conceptos. </a:t>
            </a:r>
          </a:p>
          <a:p>
            <a:pPr marL="1200150" lvl="2" indent="-285750" algn="just">
              <a:buFont typeface="Arial" pitchFamily="34" charset="0"/>
              <a:buChar char="•"/>
            </a:pPr>
            <a:r>
              <a:rPr lang="es-AR" dirty="0"/>
              <a:t>Meta comentarios: son comentarios extras que realiza el experto y que no hace al razonamiento empleado en la resolución. Deben eliminarse.</a:t>
            </a:r>
          </a:p>
          <a:p>
            <a:pPr marL="1200150" lvl="2" indent="-285750" algn="just">
              <a:buFont typeface="Arial" pitchFamily="34" charset="0"/>
              <a:buChar char="•"/>
            </a:pPr>
            <a:r>
              <a:rPr lang="es-AR" dirty="0"/>
              <a:t>Incertidumbre: cualquier tipo de incertidumbre que exista en el protocolo deben especificarse para después asignar a las distintas soluciones los grados de probabilidad (cuando no haya certeza exacta).</a:t>
            </a:r>
          </a:p>
          <a:p>
            <a:pPr lvl="1" algn="just"/>
            <a:endParaRPr lang="es-AR" dirty="0"/>
          </a:p>
        </p:txBody>
      </p:sp>
    </p:spTree>
    <p:extLst>
      <p:ext uri="{BB962C8B-B14F-4D97-AF65-F5344CB8AC3E}">
        <p14:creationId xmlns:p14="http://schemas.microsoft.com/office/powerpoint/2010/main" val="2884078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ANÁLISIS DE PROTOCOLO</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Rectángulo"/>
          <p:cNvSpPr/>
          <p:nvPr/>
        </p:nvSpPr>
        <p:spPr>
          <a:xfrm>
            <a:off x="927651" y="946237"/>
            <a:ext cx="10575235" cy="3785652"/>
          </a:xfrm>
          <a:prstGeom prst="rect">
            <a:avLst/>
          </a:prstGeom>
        </p:spPr>
        <p:txBody>
          <a:bodyPr wrap="square">
            <a:spAutoFit/>
          </a:bodyPr>
          <a:lstStyle/>
          <a:p>
            <a:pPr algn="just"/>
            <a:r>
              <a:rPr lang="es-AR" sz="2400" b="1" u="sng" dirty="0"/>
              <a:t>Paso 4. Interpretación:</a:t>
            </a:r>
          </a:p>
          <a:p>
            <a:pPr algn="just"/>
            <a:endParaRPr lang="es-AR" sz="2400" dirty="0"/>
          </a:p>
          <a:p>
            <a:pPr algn="just"/>
            <a:r>
              <a:rPr lang="es-AR" sz="2400" dirty="0"/>
              <a:t>Se deben expresar las reglas implícitas, estrategias y planes utilizados por el experto en a resolución del protocolo. </a:t>
            </a:r>
          </a:p>
          <a:p>
            <a:pPr algn="just"/>
            <a:endParaRPr lang="es-AR" sz="2400" dirty="0"/>
          </a:p>
          <a:p>
            <a:pPr algn="just"/>
            <a:r>
              <a:rPr lang="es-AR" sz="2400" dirty="0"/>
              <a:t>Las estrategias y planes tendrán un formato similar a las reglas y serán los meta conocimientos de la Base de Conocimientos.</a:t>
            </a:r>
          </a:p>
          <a:p>
            <a:pPr algn="just"/>
            <a:endParaRPr lang="es-AR" sz="2400" dirty="0"/>
          </a:p>
          <a:p>
            <a:pPr algn="just"/>
            <a:r>
              <a:rPr lang="es-AR" sz="2400" dirty="0"/>
              <a:t>El protocolo se descompone en etapas, cada una de las cuales se corresponde con la utilización de una o varias reglas.</a:t>
            </a:r>
          </a:p>
        </p:txBody>
      </p:sp>
    </p:spTree>
    <p:extLst>
      <p:ext uri="{BB962C8B-B14F-4D97-AF65-F5344CB8AC3E}">
        <p14:creationId xmlns:p14="http://schemas.microsoft.com/office/powerpoint/2010/main" val="3098284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ANÁLISIS DE PROTOCOLO</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1086679" y="821493"/>
            <a:ext cx="10919792" cy="5632311"/>
          </a:xfrm>
          <a:prstGeom prst="rect">
            <a:avLst/>
          </a:prstGeom>
        </p:spPr>
        <p:txBody>
          <a:bodyPr wrap="square">
            <a:spAutoFit/>
          </a:bodyPr>
          <a:lstStyle/>
          <a:p>
            <a:pPr algn="just"/>
            <a:r>
              <a:rPr lang="es-AR" b="1" u="sng" dirty="0"/>
              <a:t>Ejercicio Nº 1 – Planeta</a:t>
            </a:r>
          </a:p>
          <a:p>
            <a:pPr algn="just"/>
            <a:endParaRPr lang="es-AR" b="1" dirty="0"/>
          </a:p>
          <a:p>
            <a:pPr algn="just"/>
            <a:r>
              <a:rPr lang="es-AR" dirty="0"/>
              <a:t>Dada la siguiente grabación, realizada a partir de un experto al que se le ha solicitado reconocer un </a:t>
            </a:r>
            <a:r>
              <a:rPr lang="es-AR" b="1" dirty="0"/>
              <a:t>determinado planeta</a:t>
            </a:r>
            <a:r>
              <a:rPr lang="es-AR" dirty="0"/>
              <a:t>, efectuar el análisis de protocolos completo.</a:t>
            </a:r>
          </a:p>
          <a:p>
            <a:pPr algn="just"/>
            <a:endParaRPr lang="es-AR" dirty="0"/>
          </a:p>
          <a:p>
            <a:pPr algn="just"/>
            <a:r>
              <a:rPr lang="es-AR" i="1" dirty="0"/>
              <a:t>En nuestra primera observación, puedo notar que este planeta posee una densidad muy baja y presenta una superficie gaseosa. Dadas estas características se podría tratar de “Urano”. Realizando una segunda observación, puedo ver que posee diez satélites y que su período de rotación es de 9 horas. Podemos concluir que este cuerpo celeste es “Júpiter”.</a:t>
            </a:r>
          </a:p>
          <a:p>
            <a:pPr algn="just"/>
            <a:endParaRPr lang="es-AR" i="1" dirty="0"/>
          </a:p>
          <a:p>
            <a:pPr algn="just"/>
            <a:r>
              <a:rPr lang="es-AR" dirty="0"/>
              <a:t>Se presenta a continuación, la transcripción del protocolo, para facilitar su análisis:</a:t>
            </a:r>
          </a:p>
          <a:p>
            <a:pPr algn="just"/>
            <a:endParaRPr lang="es-AR" dirty="0"/>
          </a:p>
          <a:p>
            <a:pPr algn="just"/>
            <a:r>
              <a:rPr lang="es-AR" dirty="0"/>
              <a:t>	1 En nuestra primera observación, 	9 Realizando una segunda observación,</a:t>
            </a:r>
          </a:p>
          <a:p>
            <a:pPr algn="just"/>
            <a:r>
              <a:rPr lang="es-AR" dirty="0"/>
              <a:t>	2 puedo notar 			10 puedo ver</a:t>
            </a:r>
          </a:p>
          <a:p>
            <a:pPr algn="just"/>
            <a:r>
              <a:rPr lang="es-AR" dirty="0"/>
              <a:t>	3 que este planeta 			11 que posee diez satélites</a:t>
            </a:r>
          </a:p>
          <a:p>
            <a:pPr algn="just"/>
            <a:r>
              <a:rPr lang="es-AR" dirty="0"/>
              <a:t>	4 posee una densidad muy baja 	12 y que su período de rotación</a:t>
            </a:r>
          </a:p>
          <a:p>
            <a:pPr algn="just"/>
            <a:r>
              <a:rPr lang="es-AR" dirty="0"/>
              <a:t>	5 y presenta una superficie gaseosa. 	13 es de 9 horas.</a:t>
            </a:r>
          </a:p>
          <a:p>
            <a:pPr algn="just"/>
            <a:r>
              <a:rPr lang="pt-BR" dirty="0"/>
              <a:t>	6 Dadas estas características 		14 Podemos concluir</a:t>
            </a:r>
          </a:p>
          <a:p>
            <a:pPr algn="just"/>
            <a:r>
              <a:rPr lang="es-AR" dirty="0"/>
              <a:t>	7 se podría tratar de 		15 que este cuerpo celeste es</a:t>
            </a:r>
          </a:p>
          <a:p>
            <a:pPr algn="just"/>
            <a:r>
              <a:rPr lang="es-AR" dirty="0"/>
              <a:t>	8 Urano. 				16 Júpiter.</a:t>
            </a:r>
          </a:p>
        </p:txBody>
      </p:sp>
    </p:spTree>
    <p:extLst>
      <p:ext uri="{BB962C8B-B14F-4D97-AF65-F5344CB8AC3E}">
        <p14:creationId xmlns:p14="http://schemas.microsoft.com/office/powerpoint/2010/main" val="3098284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ANÁLISIS DE PROTOCOLO</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834887" y="827757"/>
            <a:ext cx="4969565" cy="1200329"/>
          </a:xfrm>
          <a:prstGeom prst="rect">
            <a:avLst/>
          </a:prstGeom>
        </p:spPr>
        <p:txBody>
          <a:bodyPr wrap="square">
            <a:spAutoFit/>
          </a:bodyPr>
          <a:lstStyle/>
          <a:p>
            <a:pPr algn="just"/>
            <a:r>
              <a:rPr lang="es-AR" b="1" i="1" u="sng" dirty="0"/>
              <a:t>Etapa de Codificación:</a:t>
            </a:r>
          </a:p>
          <a:p>
            <a:pPr algn="just"/>
            <a:endParaRPr lang="es-AR" b="1" i="1" dirty="0"/>
          </a:p>
          <a:p>
            <a:pPr algn="just"/>
            <a:r>
              <a:rPr lang="es-AR" i="1" dirty="0"/>
              <a:t>Identificación de Conceptos, Características, Valores, Relaciones y Operadores</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5782" y="788504"/>
            <a:ext cx="4822548" cy="5625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284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ANÁLISIS DE PROTOCOLO</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0519" y="1198493"/>
            <a:ext cx="9610605" cy="3771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284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ANÁLISIS DE PROTOCOLO</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6594" y="1444486"/>
            <a:ext cx="7891320" cy="3918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1897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ANÁLISIS DE PROTOCOLO</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925390"/>
            <a:ext cx="10681252" cy="5160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1897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ANÁLISIS DE PROTOCOLO</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980661" y="949621"/>
            <a:ext cx="10972800" cy="3416320"/>
          </a:xfrm>
          <a:prstGeom prst="rect">
            <a:avLst/>
          </a:prstGeom>
        </p:spPr>
        <p:txBody>
          <a:bodyPr wrap="square">
            <a:spAutoFit/>
          </a:bodyPr>
          <a:lstStyle/>
          <a:p>
            <a:pPr algn="just"/>
            <a:r>
              <a:rPr lang="es-AR" sz="2400" b="1" i="1" u="sng" dirty="0"/>
              <a:t>Identificación de Sinónimos, Meta comentarios e Incertidumbres:</a:t>
            </a:r>
          </a:p>
          <a:p>
            <a:pPr algn="just"/>
            <a:endParaRPr lang="es-AR" sz="2400" i="1" dirty="0"/>
          </a:p>
          <a:p>
            <a:pPr algn="just"/>
            <a:r>
              <a:rPr lang="es-AR" sz="2400" dirty="0"/>
              <a:t>Los sinónimos que se identifican son: planeta y cuerpo celeste.</a:t>
            </a:r>
          </a:p>
          <a:p>
            <a:pPr algn="just"/>
            <a:endParaRPr lang="es-AR" sz="2400" dirty="0"/>
          </a:p>
          <a:p>
            <a:pPr algn="just"/>
            <a:r>
              <a:rPr lang="es-AR" sz="2400" dirty="0"/>
              <a:t>Los meta comentarios que se identifican son: En las líneas 1 y 10 se encuentra “en nuestra primera observación” y “realizando una segunda observación” que son dos meta comentarios que expresan secuencialidad de etapas (sub etapas).</a:t>
            </a:r>
          </a:p>
          <a:p>
            <a:pPr algn="just"/>
            <a:endParaRPr lang="es-AR" sz="2400" dirty="0"/>
          </a:p>
          <a:p>
            <a:pPr algn="just"/>
            <a:r>
              <a:rPr lang="es-AR" sz="2400" dirty="0"/>
              <a:t>Las incertidumbres que se identifican son: se podría tratar.</a:t>
            </a:r>
          </a:p>
        </p:txBody>
      </p:sp>
    </p:spTree>
    <p:extLst>
      <p:ext uri="{BB962C8B-B14F-4D97-AF65-F5344CB8AC3E}">
        <p14:creationId xmlns:p14="http://schemas.microsoft.com/office/powerpoint/2010/main" val="2501897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ANÁLISIS DE PROTOCOLO</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1046921" y="930391"/>
            <a:ext cx="10628243" cy="3046988"/>
          </a:xfrm>
          <a:prstGeom prst="rect">
            <a:avLst/>
          </a:prstGeom>
        </p:spPr>
        <p:txBody>
          <a:bodyPr wrap="square">
            <a:spAutoFit/>
          </a:bodyPr>
          <a:lstStyle/>
          <a:p>
            <a:r>
              <a:rPr lang="es-AR" sz="2400" b="1" i="1" u="sng" dirty="0"/>
              <a:t>Etapa de Interpretación:</a:t>
            </a:r>
          </a:p>
          <a:p>
            <a:endParaRPr lang="es-AR" sz="2400" b="1" i="1" dirty="0"/>
          </a:p>
          <a:p>
            <a:r>
              <a:rPr lang="es-AR" sz="2400" dirty="0"/>
              <a:t>Se detallan, a continuación, las dos reglas de razonamiento del experto:</a:t>
            </a:r>
          </a:p>
          <a:p>
            <a:endParaRPr lang="es-AR" sz="2400" dirty="0"/>
          </a:p>
          <a:p>
            <a:r>
              <a:rPr lang="es-AR" sz="2400" dirty="0"/>
              <a:t>SI (planeta. densidad = muy baja) y (superficie. forma = gaseosa) </a:t>
            </a:r>
          </a:p>
          <a:p>
            <a:r>
              <a:rPr lang="es-AR" sz="2400" dirty="0"/>
              <a:t>	ENTONCES {asignar (planeta, Urano)</a:t>
            </a:r>
          </a:p>
          <a:p>
            <a:r>
              <a:rPr lang="es-AR" sz="2400" dirty="0"/>
              <a:t>	SI (satélite. cantidad = diez) y (periodo de rotación. tiempo = 9 horas)</a:t>
            </a:r>
          </a:p>
          <a:p>
            <a:r>
              <a:rPr lang="es-AR" sz="2400" dirty="0"/>
              <a:t>		ENTONCES asignar (planeta, Júpiter)}</a:t>
            </a:r>
          </a:p>
        </p:txBody>
      </p:sp>
    </p:spTree>
    <p:extLst>
      <p:ext uri="{BB962C8B-B14F-4D97-AF65-F5344CB8AC3E}">
        <p14:creationId xmlns:p14="http://schemas.microsoft.com/office/powerpoint/2010/main" val="2501897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48" y="6422"/>
            <a:ext cx="11410951" cy="9079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1076624" cy="162375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8" y="6377614"/>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77664" y="631504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ANÁLISIS DE PROTOCOLO</a:t>
            </a:r>
          </a:p>
          <a:p>
            <a:pPr algn="ctr">
              <a:defRPr/>
            </a:pP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1881" y="983559"/>
            <a:ext cx="10429875"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7500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ANÁLISIS DE PROTOCOLO</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927652" y="925709"/>
            <a:ext cx="10972800" cy="4524315"/>
          </a:xfrm>
          <a:prstGeom prst="rect">
            <a:avLst/>
          </a:prstGeom>
        </p:spPr>
        <p:txBody>
          <a:bodyPr wrap="square">
            <a:spAutoFit/>
          </a:bodyPr>
          <a:lstStyle/>
          <a:p>
            <a:pPr algn="just"/>
            <a:r>
              <a:rPr lang="es-AR" sz="2400" b="1" u="sng" dirty="0"/>
              <a:t>Ejercicio Nº 2 – Alga</a:t>
            </a:r>
          </a:p>
          <a:p>
            <a:pPr algn="just"/>
            <a:endParaRPr lang="es-AR" sz="2400" b="1" dirty="0"/>
          </a:p>
          <a:p>
            <a:pPr algn="just"/>
            <a:r>
              <a:rPr lang="es-AR" sz="2400" dirty="0"/>
              <a:t>Dada la siguiente grabación, realizada a partir de un experto al que se le ha solicitado reconocer un </a:t>
            </a:r>
            <a:r>
              <a:rPr lang="es-AR" sz="2400" b="1" dirty="0"/>
              <a:t>tipo de alga</a:t>
            </a:r>
            <a:r>
              <a:rPr lang="es-AR" sz="2400" dirty="0"/>
              <a:t>, efectuar el análisis de protocolos completo.</a:t>
            </a:r>
          </a:p>
          <a:p>
            <a:pPr algn="just"/>
            <a:endParaRPr lang="es-AR" sz="2400" dirty="0"/>
          </a:p>
          <a:p>
            <a:pPr algn="just"/>
            <a:r>
              <a:rPr lang="es-AR" sz="2400" i="1" dirty="0"/>
              <a:t>En este alga, podemos observar sus ramas ligeramente rígidas de tonos verdes y amarillos. Sus ramas están formadas por pequeños filamentos que miden 3 mm de ancho. Deduzco que se podría tratar de una cualidad del “Alga </a:t>
            </a:r>
            <a:r>
              <a:rPr lang="es-AR" sz="2400" i="1" dirty="0" err="1"/>
              <a:t>Corallina</a:t>
            </a:r>
            <a:r>
              <a:rPr lang="es-AR" sz="2400" i="1" dirty="0"/>
              <a:t>”. Asimismo, en esta planta, podemos distinguir que sus paredes celulares son planas y contienen celulosa. Concluimos que se trata del “Alga </a:t>
            </a:r>
            <a:r>
              <a:rPr lang="es-AR" sz="2400" i="1" dirty="0" err="1"/>
              <a:t>Nostoc</a:t>
            </a:r>
            <a:r>
              <a:rPr lang="es-AR" sz="2400" i="1" dirty="0"/>
              <a:t>”.</a:t>
            </a:r>
          </a:p>
          <a:p>
            <a:pPr algn="just"/>
            <a:endParaRPr lang="es-AR" sz="2400" i="1" dirty="0"/>
          </a:p>
          <a:p>
            <a:pPr algn="just"/>
            <a:endParaRPr lang="es-AR" sz="2400" dirty="0"/>
          </a:p>
        </p:txBody>
      </p:sp>
    </p:spTree>
    <p:extLst>
      <p:ext uri="{BB962C8B-B14F-4D97-AF65-F5344CB8AC3E}">
        <p14:creationId xmlns:p14="http://schemas.microsoft.com/office/powerpoint/2010/main" val="2501897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ANÁLISIS DE PROTOCOLO</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1126435" y="897118"/>
            <a:ext cx="10561982" cy="4524315"/>
          </a:xfrm>
          <a:prstGeom prst="rect">
            <a:avLst/>
          </a:prstGeom>
        </p:spPr>
        <p:txBody>
          <a:bodyPr wrap="square">
            <a:spAutoFit/>
          </a:bodyPr>
          <a:lstStyle/>
          <a:p>
            <a:pPr algn="just"/>
            <a:r>
              <a:rPr lang="es-AR" b="1" u="sng" dirty="0"/>
              <a:t>Ejercicio Nº 3 – Araña</a:t>
            </a:r>
          </a:p>
          <a:p>
            <a:pPr algn="just"/>
            <a:endParaRPr lang="es-AR" b="1" dirty="0"/>
          </a:p>
          <a:p>
            <a:pPr algn="just"/>
            <a:r>
              <a:rPr lang="es-AR" dirty="0"/>
              <a:t>A partir de la siguiente transcripción, de un protocolo grabado a partir de un experto al que se le ha pedido reconocer un </a:t>
            </a:r>
            <a:r>
              <a:rPr lang="es-AR" b="1" dirty="0"/>
              <a:t>tipo de araña</a:t>
            </a:r>
            <a:r>
              <a:rPr lang="es-AR" dirty="0"/>
              <a:t>, efectuar el análisis de protocolos completo.</a:t>
            </a:r>
          </a:p>
          <a:p>
            <a:pPr algn="just"/>
            <a:endParaRPr lang="es-AR" dirty="0"/>
          </a:p>
          <a:p>
            <a:pPr lvl="1" algn="just"/>
            <a:r>
              <a:rPr lang="es-AR" dirty="0"/>
              <a:t>1 Observando la forma de esta araña, 		12 Todas estas características indican</a:t>
            </a:r>
          </a:p>
          <a:p>
            <a:pPr lvl="1" algn="just"/>
            <a:r>
              <a:rPr lang="es-AR" dirty="0"/>
              <a:t>2 vemos que es </a:t>
            </a:r>
            <a:r>
              <a:rPr lang="es-AR" dirty="0" err="1"/>
              <a:t>araneomorfa</a:t>
            </a:r>
            <a:r>
              <a:rPr lang="es-AR" dirty="0"/>
              <a:t>, 			13 que este insecto es </a:t>
            </a:r>
            <a:r>
              <a:rPr lang="es-AR" dirty="0" err="1"/>
              <a:t>Steatoda</a:t>
            </a:r>
            <a:r>
              <a:rPr lang="es-AR" dirty="0"/>
              <a:t>.</a:t>
            </a:r>
          </a:p>
          <a:p>
            <a:pPr lvl="1" algn="just"/>
            <a:r>
              <a:rPr lang="es-AR" dirty="0"/>
              <a:t>3 de apariencia esbelta y elegante, 		14 El tono de su cuerpo</a:t>
            </a:r>
          </a:p>
          <a:p>
            <a:pPr lvl="1" algn="just"/>
            <a:r>
              <a:rPr lang="es-AR" dirty="0"/>
              <a:t>4 con abdomen de forma globosa. 		15 es negro y marrón</a:t>
            </a:r>
          </a:p>
          <a:p>
            <a:pPr lvl="1" algn="just"/>
            <a:r>
              <a:rPr lang="es-AR" dirty="0"/>
              <a:t>5 Esto nos da la pauta 				16 y su picadura es venenosa.</a:t>
            </a:r>
          </a:p>
          <a:p>
            <a:pPr lvl="1" algn="just"/>
            <a:r>
              <a:rPr lang="es-AR" dirty="0"/>
              <a:t>6 que se trata de una araña </a:t>
            </a:r>
            <a:r>
              <a:rPr lang="es-AR" dirty="0" err="1"/>
              <a:t>Terídidos</a:t>
            </a:r>
            <a:r>
              <a:rPr lang="es-AR" dirty="0"/>
              <a:t>. 		17 Esto podría indicar</a:t>
            </a:r>
          </a:p>
          <a:p>
            <a:pPr lvl="1" algn="just"/>
            <a:r>
              <a:rPr lang="es-AR" dirty="0"/>
              <a:t>7 Continuando con el análisis, 			18 que se trata de una falsa viuda negra.</a:t>
            </a:r>
          </a:p>
          <a:p>
            <a:pPr lvl="1" algn="just"/>
            <a:r>
              <a:rPr lang="es-AR" dirty="0"/>
              <a:t>8 de éste arácnido 				19 Este tipo de arañas generalmente</a:t>
            </a:r>
          </a:p>
          <a:p>
            <a:pPr lvl="1" algn="just"/>
            <a:r>
              <a:rPr lang="es-AR" dirty="0"/>
              <a:t>9 vemos que tiene dientes </a:t>
            </a:r>
            <a:r>
              <a:rPr lang="es-AR" dirty="0" err="1"/>
              <a:t>quelicerales</a:t>
            </a:r>
            <a:r>
              <a:rPr lang="es-AR" dirty="0"/>
              <a:t> 		20 las podemos encontrar</a:t>
            </a:r>
          </a:p>
          <a:p>
            <a:pPr lvl="1" algn="just"/>
            <a:r>
              <a:rPr lang="es-AR" dirty="0"/>
              <a:t>10 y que su abdomen 				21 en los rincones más oscuros</a:t>
            </a:r>
          </a:p>
          <a:p>
            <a:pPr lvl="1" algn="just"/>
            <a:r>
              <a:rPr lang="es-AR" dirty="0"/>
              <a:t>11 es de forma más ovalada. 			22 de nuestra casa.</a:t>
            </a:r>
          </a:p>
        </p:txBody>
      </p:sp>
    </p:spTree>
    <p:extLst>
      <p:ext uri="{BB962C8B-B14F-4D97-AF65-F5344CB8AC3E}">
        <p14:creationId xmlns:p14="http://schemas.microsoft.com/office/powerpoint/2010/main" val="2501897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ANÁLISIS DE PROTOCOLO</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993913" y="791101"/>
            <a:ext cx="10800522" cy="4247317"/>
          </a:xfrm>
          <a:prstGeom prst="rect">
            <a:avLst/>
          </a:prstGeom>
        </p:spPr>
        <p:txBody>
          <a:bodyPr wrap="square">
            <a:spAutoFit/>
          </a:bodyPr>
          <a:lstStyle/>
          <a:p>
            <a:pPr algn="just"/>
            <a:r>
              <a:rPr lang="es-AR" b="1" u="sng" dirty="0"/>
              <a:t>Ejercicio Nº 4 – Hormiga:</a:t>
            </a:r>
          </a:p>
          <a:p>
            <a:pPr algn="just"/>
            <a:endParaRPr lang="es-AR" dirty="0"/>
          </a:p>
          <a:p>
            <a:pPr algn="just"/>
            <a:r>
              <a:rPr lang="es-AR" dirty="0"/>
              <a:t>Dada la siguiente transcripción, de un protocolo grabado a partir de un experto al que se le ha pedido reconocer un </a:t>
            </a:r>
            <a:r>
              <a:rPr lang="es-AR" b="1" dirty="0"/>
              <a:t>tipo de hormiga</a:t>
            </a:r>
            <a:r>
              <a:rPr lang="es-AR" dirty="0"/>
              <a:t>, efectuar el análisis de protocolos completo.</a:t>
            </a:r>
          </a:p>
          <a:p>
            <a:pPr algn="just"/>
            <a:endParaRPr lang="es-AR" dirty="0"/>
          </a:p>
          <a:p>
            <a:pPr lvl="1" algn="just"/>
            <a:r>
              <a:rPr lang="es-AR" dirty="0"/>
              <a:t>1 Esta hormiga, tal como la vemos, 		11 Esto nos podría señalar</a:t>
            </a:r>
          </a:p>
          <a:p>
            <a:pPr lvl="1" algn="just"/>
            <a:r>
              <a:rPr lang="es-AR" dirty="0"/>
              <a:t>2 es considerada una Hormiga Obrera, 		12 que se trata de la</a:t>
            </a:r>
          </a:p>
          <a:p>
            <a:pPr lvl="1" algn="just"/>
            <a:r>
              <a:rPr lang="es-AR" dirty="0"/>
              <a:t>3 dado que no posee alas y 			13 Hormiga </a:t>
            </a:r>
            <a:r>
              <a:rPr lang="es-AR" dirty="0" err="1"/>
              <a:t>Gemella</a:t>
            </a:r>
            <a:r>
              <a:rPr lang="es-AR" dirty="0"/>
              <a:t>.</a:t>
            </a:r>
          </a:p>
          <a:p>
            <a:pPr lvl="1" algn="just"/>
            <a:r>
              <a:rPr lang="es-AR" dirty="0"/>
              <a:t>4 su cuerpo tiene una longitud de 5 </a:t>
            </a:r>
            <a:r>
              <a:rPr lang="es-AR" dirty="0" err="1"/>
              <a:t>mm.</a:t>
            </a:r>
            <a:r>
              <a:rPr lang="es-AR" dirty="0"/>
              <a:t> 		14 También, en este insecto, vemos que</a:t>
            </a:r>
          </a:p>
          <a:p>
            <a:pPr lvl="1" algn="just"/>
            <a:r>
              <a:rPr lang="es-AR" dirty="0"/>
              <a:t>5 Las hormigas obreras son las que 		15 su comportamiento es agresivo y violento.</a:t>
            </a:r>
          </a:p>
          <a:p>
            <a:pPr lvl="1" algn="just"/>
            <a:r>
              <a:rPr lang="es-AR" dirty="0"/>
              <a:t>6 se encargan del cuidado del hormiguero 		16 Tiene un aguijón grueso,</a:t>
            </a:r>
          </a:p>
          <a:p>
            <a:pPr lvl="1" algn="just"/>
            <a:r>
              <a:rPr lang="es-AR" dirty="0"/>
              <a:t>7 y de la recolección de alimentos. 		17 utilizado para defenderse.</a:t>
            </a:r>
          </a:p>
          <a:p>
            <a:pPr lvl="1" algn="just"/>
            <a:r>
              <a:rPr lang="es-AR" dirty="0"/>
              <a:t>8 Observando más detalladamente, 		18 Dados estos atributos,</a:t>
            </a:r>
          </a:p>
          <a:p>
            <a:pPr lvl="1" algn="just"/>
            <a:r>
              <a:rPr lang="es-AR" dirty="0"/>
              <a:t>9 posee pequeñas espinas blancas 		19 podemos definir a la</a:t>
            </a:r>
          </a:p>
          <a:p>
            <a:pPr lvl="1" algn="just"/>
            <a:r>
              <a:rPr lang="es-AR" dirty="0"/>
              <a:t>10 en su cuerpo y su cabeza es alargada. 		20 Hormiga Argentina.</a:t>
            </a:r>
          </a:p>
        </p:txBody>
      </p:sp>
    </p:spTree>
    <p:extLst>
      <p:ext uri="{BB962C8B-B14F-4D97-AF65-F5344CB8AC3E}">
        <p14:creationId xmlns:p14="http://schemas.microsoft.com/office/powerpoint/2010/main" val="2501897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ANÁLISIS DE PROTOCOLO</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1007166" y="826176"/>
            <a:ext cx="10747512" cy="5355312"/>
          </a:xfrm>
          <a:prstGeom prst="rect">
            <a:avLst/>
          </a:prstGeom>
        </p:spPr>
        <p:txBody>
          <a:bodyPr wrap="square">
            <a:spAutoFit/>
          </a:bodyPr>
          <a:lstStyle/>
          <a:p>
            <a:pPr algn="just"/>
            <a:r>
              <a:rPr lang="es-AR" b="1" u="sng" dirty="0"/>
              <a:t>Ejercicio Nº 5 – Clima:</a:t>
            </a:r>
          </a:p>
          <a:p>
            <a:pPr algn="just"/>
            <a:endParaRPr lang="es-AR" b="1" dirty="0"/>
          </a:p>
          <a:p>
            <a:pPr algn="just"/>
            <a:r>
              <a:rPr lang="es-AR" dirty="0"/>
              <a:t>Dada la siguiente transcripción, de un protocolo grabado a partir de un experto al que se le ha pedido reconocer un </a:t>
            </a:r>
            <a:r>
              <a:rPr lang="es-AR" b="1" dirty="0"/>
              <a:t>tipo de clima</a:t>
            </a:r>
            <a:r>
              <a:rPr lang="es-AR" dirty="0"/>
              <a:t>, efectuar el análisis de protocolos completo.</a:t>
            </a:r>
          </a:p>
          <a:p>
            <a:pPr algn="just"/>
            <a:endParaRPr lang="es-AR" dirty="0"/>
          </a:p>
          <a:p>
            <a:pPr lvl="1" algn="just"/>
            <a:r>
              <a:rPr lang="es-AR" dirty="0"/>
              <a:t>1 En esta foto satelital 			15 En la región costera,</a:t>
            </a:r>
          </a:p>
          <a:p>
            <a:pPr lvl="1" algn="just"/>
            <a:r>
              <a:rPr lang="es-AR" dirty="0"/>
              <a:t>2 de la zona analizada, 			16 el registro térmico</a:t>
            </a:r>
          </a:p>
          <a:p>
            <a:pPr lvl="1" algn="just"/>
            <a:r>
              <a:rPr lang="es-AR" dirty="0"/>
              <a:t>3 observamos áreas 			17 es de 9 º C y</a:t>
            </a:r>
          </a:p>
          <a:p>
            <a:pPr lvl="1" algn="just"/>
            <a:r>
              <a:rPr lang="es-AR" dirty="0"/>
              <a:t>4 de color verde claro y oscuro, 		18 los vientos son cálidos y fuertes.</a:t>
            </a:r>
          </a:p>
          <a:p>
            <a:pPr lvl="1" algn="just"/>
            <a:r>
              <a:rPr lang="es-AR" dirty="0"/>
              <a:t>5 lo que indica vegetación exuberante. 	19 A partir de lo investigado,</a:t>
            </a:r>
          </a:p>
          <a:p>
            <a:pPr lvl="1" algn="just"/>
            <a:r>
              <a:rPr lang="es-AR" dirty="0"/>
              <a:t>6 También se observa una 		20 podríamos suponer</a:t>
            </a:r>
          </a:p>
          <a:p>
            <a:pPr lvl="1" algn="just"/>
            <a:r>
              <a:rPr lang="es-AR" dirty="0"/>
              <a:t>7 temperatura promedio de 20º C. 	21 que se trata del</a:t>
            </a:r>
          </a:p>
          <a:p>
            <a:pPr lvl="1" algn="just"/>
            <a:r>
              <a:rPr lang="es-AR" dirty="0"/>
              <a:t>8 Dados estos atributos, 		22 clima tropical ecuatorial.</a:t>
            </a:r>
          </a:p>
          <a:p>
            <a:pPr lvl="1" algn="just"/>
            <a:r>
              <a:rPr lang="es-AR" dirty="0"/>
              <a:t>9 consiste en un 			23 Sin embargo, podemos notar,</a:t>
            </a:r>
          </a:p>
          <a:p>
            <a:pPr lvl="1" algn="just"/>
            <a:r>
              <a:rPr lang="es-AR" dirty="0"/>
              <a:t>10 clima tropical lluvioso. 		24 que posee un invierno corto y seco</a:t>
            </a:r>
          </a:p>
          <a:p>
            <a:pPr lvl="1" algn="just"/>
            <a:r>
              <a:rPr lang="es-AR" dirty="0"/>
              <a:t>11 Analizando con mayor profundidad, 	25 con lluvias inferiores</a:t>
            </a:r>
          </a:p>
          <a:p>
            <a:pPr lvl="1" algn="just"/>
            <a:r>
              <a:rPr lang="es-AR" dirty="0"/>
              <a:t>12 se observa que esta zona 		26 a los 100 </a:t>
            </a:r>
            <a:r>
              <a:rPr lang="es-AR" dirty="0" err="1"/>
              <a:t>mm.</a:t>
            </a:r>
            <a:endParaRPr lang="es-AR" dirty="0"/>
          </a:p>
          <a:p>
            <a:pPr lvl="1" algn="just"/>
            <a:r>
              <a:rPr lang="es-AR" dirty="0"/>
              <a:t>13 posee lluvias 			27 Podemos afirmar con certeza que es un</a:t>
            </a:r>
          </a:p>
          <a:p>
            <a:pPr lvl="1" algn="just"/>
            <a:r>
              <a:rPr lang="es-AR" dirty="0"/>
              <a:t>14 superiores a los 750 </a:t>
            </a:r>
            <a:r>
              <a:rPr lang="es-AR" dirty="0" err="1"/>
              <a:t>mm.</a:t>
            </a:r>
            <a:r>
              <a:rPr lang="es-AR" dirty="0"/>
              <a:t> 		28 clima tropical monzónico.</a:t>
            </a:r>
          </a:p>
        </p:txBody>
      </p:sp>
    </p:spTree>
    <p:extLst>
      <p:ext uri="{BB962C8B-B14F-4D97-AF65-F5344CB8AC3E}">
        <p14:creationId xmlns:p14="http://schemas.microsoft.com/office/powerpoint/2010/main" val="2492826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ANÁLISIS DE PROTOCOLO</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914400" y="824879"/>
            <a:ext cx="10959548" cy="4247317"/>
          </a:xfrm>
          <a:prstGeom prst="rect">
            <a:avLst/>
          </a:prstGeom>
        </p:spPr>
        <p:txBody>
          <a:bodyPr wrap="square">
            <a:spAutoFit/>
          </a:bodyPr>
          <a:lstStyle/>
          <a:p>
            <a:pPr algn="just"/>
            <a:r>
              <a:rPr lang="es-AR" b="1" u="sng" dirty="0"/>
              <a:t>Ejercicio Nº 6 – Tortuga Marina:</a:t>
            </a:r>
          </a:p>
          <a:p>
            <a:pPr algn="just"/>
            <a:endParaRPr lang="es-AR" b="1" dirty="0"/>
          </a:p>
          <a:p>
            <a:pPr algn="just"/>
            <a:r>
              <a:rPr lang="es-AR" dirty="0"/>
              <a:t>Dada la siguiente transcripción de un protocolo grabado a partir de un experto al que se le ha solicitado reconocer un </a:t>
            </a:r>
            <a:r>
              <a:rPr lang="es-AR" b="1" dirty="0"/>
              <a:t>tipo de tortuga marina</a:t>
            </a:r>
            <a:r>
              <a:rPr lang="es-AR" dirty="0"/>
              <a:t>, realizar el análisis de protocolos completo.</a:t>
            </a:r>
          </a:p>
          <a:p>
            <a:pPr algn="just"/>
            <a:endParaRPr lang="es-AR" dirty="0"/>
          </a:p>
          <a:p>
            <a:pPr lvl="1" algn="just"/>
            <a:r>
              <a:rPr lang="es-AR" dirty="0"/>
              <a:t>1 Las tortugas marinas son reptiles 	11 está impregnada de aceite,</a:t>
            </a:r>
          </a:p>
          <a:p>
            <a:pPr lvl="1" algn="just"/>
            <a:r>
              <a:rPr lang="es-AR" dirty="0"/>
              <a:t>2 con caparazón, que existen 		12 lo que la capacita para conservar</a:t>
            </a:r>
          </a:p>
          <a:p>
            <a:pPr lvl="1" algn="just"/>
            <a:r>
              <a:rPr lang="es-AR" dirty="0"/>
              <a:t>3 hace más de 150 millones de años. 	13 su temperatura interna.</a:t>
            </a:r>
          </a:p>
          <a:p>
            <a:pPr lvl="1" algn="just"/>
            <a:r>
              <a:rPr lang="es-AR" dirty="0"/>
              <a:t>4 La tortuga que observamos 		14 Sin embargo, notamos</a:t>
            </a:r>
          </a:p>
          <a:p>
            <a:pPr lvl="1" algn="just"/>
            <a:r>
              <a:rPr lang="es-AR" dirty="0"/>
              <a:t>5 podría tratarse de la denominada 	15 que su cabeza es pequeña,</a:t>
            </a:r>
          </a:p>
          <a:p>
            <a:pPr lvl="1" algn="just"/>
            <a:r>
              <a:rPr lang="es-AR" dirty="0"/>
              <a:t>6 Tortuga </a:t>
            </a:r>
            <a:r>
              <a:rPr lang="es-AR" dirty="0" err="1"/>
              <a:t>Laud</a:t>
            </a:r>
            <a:r>
              <a:rPr lang="es-AR" dirty="0"/>
              <a:t>, 			16 siendo de una forma rectangular y chata.</a:t>
            </a:r>
          </a:p>
          <a:p>
            <a:pPr lvl="1" algn="just"/>
            <a:r>
              <a:rPr lang="es-AR" dirty="0"/>
              <a:t>7 dado que su cuerpo está formado 	17 Su pico es aserrado</a:t>
            </a:r>
          </a:p>
          <a:p>
            <a:pPr lvl="1" algn="just"/>
            <a:r>
              <a:rPr lang="es-AR" dirty="0"/>
              <a:t>8 de pequeñas placas óseas 		18 y está adaptado a dietas herbívoras.</a:t>
            </a:r>
          </a:p>
          <a:p>
            <a:pPr lvl="1" algn="just"/>
            <a:r>
              <a:rPr lang="es-AR" dirty="0"/>
              <a:t>9 unidas entre sí. 			19 Podemos afirmar que este animal es una</a:t>
            </a:r>
          </a:p>
          <a:p>
            <a:pPr lvl="1" algn="just"/>
            <a:r>
              <a:rPr lang="es-AR" dirty="0"/>
              <a:t>10 Su piel es muy gruesa y 		20 Tortuga Verde.</a:t>
            </a:r>
          </a:p>
        </p:txBody>
      </p:sp>
    </p:spTree>
    <p:extLst>
      <p:ext uri="{BB962C8B-B14F-4D97-AF65-F5344CB8AC3E}">
        <p14:creationId xmlns:p14="http://schemas.microsoft.com/office/powerpoint/2010/main" val="2492826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ANÁLISIS DE PROTOCOLO</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848139" y="850088"/>
            <a:ext cx="11118574" cy="4801314"/>
          </a:xfrm>
          <a:prstGeom prst="rect">
            <a:avLst/>
          </a:prstGeom>
        </p:spPr>
        <p:txBody>
          <a:bodyPr wrap="square">
            <a:spAutoFit/>
          </a:bodyPr>
          <a:lstStyle/>
          <a:p>
            <a:pPr algn="just"/>
            <a:r>
              <a:rPr lang="es-AR" b="1" u="sng" dirty="0"/>
              <a:t>Ejercicio Nº 7 – Madera:</a:t>
            </a:r>
          </a:p>
          <a:p>
            <a:pPr algn="just"/>
            <a:endParaRPr lang="es-AR" b="1" dirty="0"/>
          </a:p>
          <a:p>
            <a:pPr algn="just"/>
            <a:r>
              <a:rPr lang="es-AR" dirty="0"/>
              <a:t>Dada la siguiente transcripción, de un protocolo grabado a partir de un experto al que se le ha pedido reconocer un </a:t>
            </a:r>
            <a:r>
              <a:rPr lang="es-AR" b="1" dirty="0"/>
              <a:t>tipo de madera</a:t>
            </a:r>
            <a:r>
              <a:rPr lang="es-AR" dirty="0"/>
              <a:t>, efectuar el análisis de protocolos completo.</a:t>
            </a:r>
          </a:p>
          <a:p>
            <a:pPr algn="just"/>
            <a:endParaRPr lang="es-AR" dirty="0"/>
          </a:p>
          <a:p>
            <a:pPr lvl="1" algn="just"/>
            <a:r>
              <a:rPr lang="pt-BR" dirty="0"/>
              <a:t>1 Observando esta </a:t>
            </a:r>
            <a:r>
              <a:rPr lang="pt-BR" dirty="0" err="1"/>
              <a:t>madera</a:t>
            </a:r>
            <a:r>
              <a:rPr lang="pt-BR" dirty="0"/>
              <a:t> 		13 Abeto.</a:t>
            </a:r>
          </a:p>
          <a:p>
            <a:pPr lvl="1" algn="just"/>
            <a:r>
              <a:rPr lang="es-AR" dirty="0"/>
              <a:t>2 podemos notar, 			14 Sin embargo,</a:t>
            </a:r>
          </a:p>
          <a:p>
            <a:pPr lvl="1" algn="just"/>
            <a:r>
              <a:rPr lang="es-AR" dirty="0"/>
              <a:t>3 su color blanco cremoso 		15 observando su peso específico</a:t>
            </a:r>
          </a:p>
          <a:p>
            <a:pPr lvl="1" algn="just"/>
            <a:r>
              <a:rPr lang="es-AR" dirty="0"/>
              <a:t>4 con vetas marrones y </a:t>
            </a:r>
            <a:r>
              <a:rPr lang="es-AR" dirty="0" err="1"/>
              <a:t>beiges</a:t>
            </a:r>
            <a:r>
              <a:rPr lang="es-AR" dirty="0"/>
              <a:t>. 		16 de 0,36 g/cm3,</a:t>
            </a:r>
          </a:p>
          <a:p>
            <a:pPr lvl="1" algn="just"/>
            <a:r>
              <a:rPr lang="es-AR" dirty="0"/>
              <a:t>5 Posee fibras de estructura recta 		17 su textura fina</a:t>
            </a:r>
          </a:p>
          <a:p>
            <a:pPr lvl="1" algn="just"/>
            <a:r>
              <a:rPr lang="es-AR" dirty="0"/>
              <a:t>6 y de peso ligero, 			18 y sus fibras de tamaño irregular,</a:t>
            </a:r>
          </a:p>
          <a:p>
            <a:pPr lvl="1" algn="just"/>
            <a:r>
              <a:rPr lang="es-AR" dirty="0"/>
              <a:t>7 lo que provoca que esta madera 	19 podemos concluir que es un</a:t>
            </a:r>
          </a:p>
          <a:p>
            <a:pPr lvl="1" algn="just"/>
            <a:r>
              <a:rPr lang="es-AR" dirty="0"/>
              <a:t>8 no sea resistente, 			20 Agar.</a:t>
            </a:r>
          </a:p>
          <a:p>
            <a:pPr lvl="1" algn="just"/>
            <a:r>
              <a:rPr lang="es-AR" dirty="0"/>
              <a:t>9 y tienda a ser quebradiza. 		21 El Agar posee un brillo superior</a:t>
            </a:r>
          </a:p>
          <a:p>
            <a:pPr lvl="1" algn="just"/>
            <a:r>
              <a:rPr lang="es-AR" dirty="0"/>
              <a:t>10 Según esta información, 		22 a cualquier otra madera,</a:t>
            </a:r>
          </a:p>
          <a:p>
            <a:pPr lvl="1" algn="just"/>
            <a:r>
              <a:rPr lang="es-AR" dirty="0"/>
              <a:t>11 podemos afirmar 			23 por lo cual es utilizado</a:t>
            </a:r>
          </a:p>
          <a:p>
            <a:pPr lvl="1" algn="just"/>
            <a:r>
              <a:rPr lang="es-AR" dirty="0"/>
              <a:t>12 que estaríamos ante un 		24 para la elaboración de adornos.</a:t>
            </a:r>
          </a:p>
        </p:txBody>
      </p:sp>
    </p:spTree>
    <p:extLst>
      <p:ext uri="{BB962C8B-B14F-4D97-AF65-F5344CB8AC3E}">
        <p14:creationId xmlns:p14="http://schemas.microsoft.com/office/powerpoint/2010/main" val="2492826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ANÁLISIS DE PROTOCOLO</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3"/>
          <p:cNvSpPr txBox="1">
            <a:spLocks noChangeArrowheads="1"/>
          </p:cNvSpPr>
          <p:nvPr/>
        </p:nvSpPr>
        <p:spPr bwMode="auto">
          <a:xfrm>
            <a:off x="876162" y="876715"/>
            <a:ext cx="40544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ES" sz="2800" b="1" dirty="0"/>
              <a:t>METODOLOGIA IDEAL</a:t>
            </a:r>
          </a:p>
        </p:txBody>
      </p:sp>
      <p:sp>
        <p:nvSpPr>
          <p:cNvPr id="12" name="11 Rectángulo"/>
          <p:cNvSpPr/>
          <p:nvPr/>
        </p:nvSpPr>
        <p:spPr>
          <a:xfrm>
            <a:off x="5177597" y="84855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 IDENTIFICACION DE LA TAREA</a:t>
            </a:r>
          </a:p>
        </p:txBody>
      </p:sp>
      <p:sp>
        <p:nvSpPr>
          <p:cNvPr id="13" name="12 Rectángulo"/>
          <p:cNvSpPr/>
          <p:nvPr/>
        </p:nvSpPr>
        <p:spPr>
          <a:xfrm>
            <a:off x="5187122" y="198996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 DESARROLLO DE LOS PROTOTIPOS</a:t>
            </a:r>
          </a:p>
        </p:txBody>
      </p:sp>
      <p:sp>
        <p:nvSpPr>
          <p:cNvPr id="14" name="13 Rectángulo"/>
          <p:cNvSpPr/>
          <p:nvPr/>
        </p:nvSpPr>
        <p:spPr>
          <a:xfrm>
            <a:off x="5187122" y="318376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III: EJECUCION DE LA CONSTRUCCION DEL SISTEMA INTEGRADO</a:t>
            </a:r>
          </a:p>
        </p:txBody>
      </p:sp>
      <p:sp>
        <p:nvSpPr>
          <p:cNvPr id="16" name="15 Rectángulo"/>
          <p:cNvSpPr/>
          <p:nvPr/>
        </p:nvSpPr>
        <p:spPr>
          <a:xfrm>
            <a:off x="5195060" y="4341053"/>
            <a:ext cx="3059112"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IV: ACTUACION PARA CONSEGUIR EL MANTENIMIENTO PERFECTIVO</a:t>
            </a:r>
          </a:p>
        </p:txBody>
      </p:sp>
      <p:sp>
        <p:nvSpPr>
          <p:cNvPr id="17" name="16 Rectángulo"/>
          <p:cNvSpPr/>
          <p:nvPr/>
        </p:nvSpPr>
        <p:spPr>
          <a:xfrm>
            <a:off x="5195060" y="5491991"/>
            <a:ext cx="3059112"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V: LOGRAR UNA ADECUADA TRANSFERENCIA TECNOLOGICA</a:t>
            </a:r>
          </a:p>
        </p:txBody>
      </p:sp>
      <p:cxnSp>
        <p:nvCxnSpPr>
          <p:cNvPr id="18" name="17 Conector recto de flecha"/>
          <p:cNvCxnSpPr>
            <a:stCxn id="12" idx="2"/>
            <a:endCxn id="13" idx="0"/>
          </p:cNvCxnSpPr>
          <p:nvPr/>
        </p:nvCxnSpPr>
        <p:spPr>
          <a:xfrm>
            <a:off x="6707947" y="1604203"/>
            <a:ext cx="9525" cy="3857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18 Conector recto de flecha"/>
          <p:cNvCxnSpPr>
            <a:stCxn id="13" idx="2"/>
            <a:endCxn id="14" idx="0"/>
          </p:cNvCxnSpPr>
          <p:nvPr/>
        </p:nvCxnSpPr>
        <p:spPr>
          <a:xfrm>
            <a:off x="6717472" y="2745616"/>
            <a:ext cx="0" cy="4381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19 Conector recto de flecha"/>
          <p:cNvCxnSpPr>
            <a:stCxn id="14" idx="2"/>
            <a:endCxn id="16" idx="0"/>
          </p:cNvCxnSpPr>
          <p:nvPr/>
        </p:nvCxnSpPr>
        <p:spPr>
          <a:xfrm>
            <a:off x="6717472" y="3939416"/>
            <a:ext cx="7938" cy="40163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1" name="20 Conector recto de flecha"/>
          <p:cNvCxnSpPr>
            <a:stCxn id="16" idx="2"/>
            <a:endCxn id="17" idx="0"/>
          </p:cNvCxnSpPr>
          <p:nvPr/>
        </p:nvCxnSpPr>
        <p:spPr>
          <a:xfrm>
            <a:off x="6725410" y="5096703"/>
            <a:ext cx="0" cy="395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750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100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100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150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150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200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200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250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250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3" grpId="0" animBg="1"/>
      <p:bldP spid="14"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ANÁLISIS DE PROTOCOLO</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6730"/>
            <a:ext cx="675861" cy="88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Rectángulo"/>
          <p:cNvSpPr/>
          <p:nvPr/>
        </p:nvSpPr>
        <p:spPr>
          <a:xfrm>
            <a:off x="755305" y="757720"/>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 IDENTIFICACION DE LA TAREA</a:t>
            </a:r>
          </a:p>
        </p:txBody>
      </p:sp>
      <p:sp>
        <p:nvSpPr>
          <p:cNvPr id="12" name="11 Rectángulo"/>
          <p:cNvSpPr/>
          <p:nvPr/>
        </p:nvSpPr>
        <p:spPr>
          <a:xfrm>
            <a:off x="764830" y="18991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 DESARROLLO DE LOS PROTOTIPOS</a:t>
            </a:r>
          </a:p>
        </p:txBody>
      </p:sp>
      <p:sp>
        <p:nvSpPr>
          <p:cNvPr id="13" name="12 Rectángulo"/>
          <p:cNvSpPr/>
          <p:nvPr/>
        </p:nvSpPr>
        <p:spPr>
          <a:xfrm>
            <a:off x="764830" y="30929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III: EJECUCION DE LA CONSTRUCCION DEL SISTEMA INTEGRADO</a:t>
            </a:r>
          </a:p>
        </p:txBody>
      </p:sp>
      <p:sp>
        <p:nvSpPr>
          <p:cNvPr id="14" name="13 Rectángulo"/>
          <p:cNvSpPr/>
          <p:nvPr/>
        </p:nvSpPr>
        <p:spPr>
          <a:xfrm>
            <a:off x="772767" y="4250220"/>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IV: ACTUACION PARA CONSEGUIR EL MANTENIMIENTO PERFECTIVO</a:t>
            </a:r>
          </a:p>
        </p:txBody>
      </p:sp>
      <p:sp>
        <p:nvSpPr>
          <p:cNvPr id="16" name="15 Rectángulo"/>
          <p:cNvSpPr/>
          <p:nvPr/>
        </p:nvSpPr>
        <p:spPr>
          <a:xfrm>
            <a:off x="772767" y="5401158"/>
            <a:ext cx="3060700"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V: LOGRAR UNA ADECUADA TRANSFERENCIA TECNOLOGICA</a:t>
            </a:r>
          </a:p>
        </p:txBody>
      </p:sp>
      <p:cxnSp>
        <p:nvCxnSpPr>
          <p:cNvPr id="17" name="16 Conector recto de flecha"/>
          <p:cNvCxnSpPr>
            <a:stCxn id="10" idx="2"/>
            <a:endCxn id="12" idx="0"/>
          </p:cNvCxnSpPr>
          <p:nvPr/>
        </p:nvCxnSpPr>
        <p:spPr>
          <a:xfrm>
            <a:off x="2285655" y="1513370"/>
            <a:ext cx="9525" cy="3857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17 Conector recto de flecha"/>
          <p:cNvCxnSpPr>
            <a:stCxn id="12" idx="2"/>
            <a:endCxn id="13" idx="0"/>
          </p:cNvCxnSpPr>
          <p:nvPr/>
        </p:nvCxnSpPr>
        <p:spPr>
          <a:xfrm>
            <a:off x="2295180" y="2654783"/>
            <a:ext cx="0" cy="4381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18 Conector recto de flecha"/>
          <p:cNvCxnSpPr>
            <a:stCxn id="13" idx="2"/>
            <a:endCxn id="14" idx="0"/>
          </p:cNvCxnSpPr>
          <p:nvPr/>
        </p:nvCxnSpPr>
        <p:spPr>
          <a:xfrm>
            <a:off x="2295180" y="3848583"/>
            <a:ext cx="7937" cy="40163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19 Conector recto de flecha"/>
          <p:cNvCxnSpPr>
            <a:stCxn id="14" idx="2"/>
            <a:endCxn id="16" idx="0"/>
          </p:cNvCxnSpPr>
          <p:nvPr/>
        </p:nvCxnSpPr>
        <p:spPr>
          <a:xfrm>
            <a:off x="2303117" y="5005870"/>
            <a:ext cx="0" cy="395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20 Rectángulo"/>
          <p:cNvSpPr/>
          <p:nvPr/>
        </p:nvSpPr>
        <p:spPr>
          <a:xfrm>
            <a:off x="4691753" y="781877"/>
            <a:ext cx="2844800" cy="703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II.1: Concepción de la solución</a:t>
            </a:r>
          </a:p>
        </p:txBody>
      </p:sp>
      <p:sp>
        <p:nvSpPr>
          <p:cNvPr id="22" name="21 Rectángulo"/>
          <p:cNvSpPr/>
          <p:nvPr/>
        </p:nvSpPr>
        <p:spPr>
          <a:xfrm>
            <a:off x="4708180" y="1597508"/>
            <a:ext cx="2844800"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II.2: Adquisición y conceptualización de los conocimientos</a:t>
            </a:r>
          </a:p>
        </p:txBody>
      </p:sp>
      <p:sp>
        <p:nvSpPr>
          <p:cNvPr id="23" name="22 Rectángulo"/>
          <p:cNvSpPr/>
          <p:nvPr/>
        </p:nvSpPr>
        <p:spPr>
          <a:xfrm>
            <a:off x="4708180" y="2583345"/>
            <a:ext cx="28448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II.3: Formalización de los conocimientos y definición de la arquitectura</a:t>
            </a:r>
          </a:p>
        </p:txBody>
      </p:sp>
      <p:sp>
        <p:nvSpPr>
          <p:cNvPr id="24" name="23 Rectángulo"/>
          <p:cNvSpPr/>
          <p:nvPr/>
        </p:nvSpPr>
        <p:spPr>
          <a:xfrm>
            <a:off x="4708180" y="3562833"/>
            <a:ext cx="28448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II.4: Implementación</a:t>
            </a:r>
          </a:p>
        </p:txBody>
      </p:sp>
      <p:sp>
        <p:nvSpPr>
          <p:cNvPr id="25" name="24 Rectángulo"/>
          <p:cNvSpPr/>
          <p:nvPr/>
        </p:nvSpPr>
        <p:spPr>
          <a:xfrm>
            <a:off x="4708180" y="4537558"/>
            <a:ext cx="28448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II.5: Validación y Evaluación del prototipo</a:t>
            </a:r>
          </a:p>
        </p:txBody>
      </p:sp>
      <p:sp>
        <p:nvSpPr>
          <p:cNvPr id="26" name="25 Rectángulo"/>
          <p:cNvSpPr/>
          <p:nvPr/>
        </p:nvSpPr>
        <p:spPr>
          <a:xfrm>
            <a:off x="4655792" y="5575783"/>
            <a:ext cx="28448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II.6: Definición de nuevos requisitos y diseño</a:t>
            </a:r>
          </a:p>
        </p:txBody>
      </p:sp>
      <p:cxnSp>
        <p:nvCxnSpPr>
          <p:cNvPr id="27" name="26 Conector recto"/>
          <p:cNvCxnSpPr>
            <a:stCxn id="12" idx="3"/>
            <a:endCxn id="21" idx="1"/>
          </p:cNvCxnSpPr>
          <p:nvPr/>
        </p:nvCxnSpPr>
        <p:spPr>
          <a:xfrm flipV="1">
            <a:off x="3825530" y="1133405"/>
            <a:ext cx="866223" cy="1143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a:stCxn id="12" idx="3"/>
            <a:endCxn id="22" idx="1"/>
          </p:cNvCxnSpPr>
          <p:nvPr/>
        </p:nvCxnSpPr>
        <p:spPr>
          <a:xfrm flipV="1">
            <a:off x="3825530" y="1975333"/>
            <a:ext cx="882650" cy="301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a:stCxn id="12" idx="3"/>
            <a:endCxn id="23" idx="1"/>
          </p:cNvCxnSpPr>
          <p:nvPr/>
        </p:nvCxnSpPr>
        <p:spPr>
          <a:xfrm>
            <a:off x="3825530" y="2276958"/>
            <a:ext cx="882650" cy="684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29 Conector recto"/>
          <p:cNvCxnSpPr>
            <a:stCxn id="12" idx="3"/>
            <a:endCxn id="24" idx="1"/>
          </p:cNvCxnSpPr>
          <p:nvPr/>
        </p:nvCxnSpPr>
        <p:spPr>
          <a:xfrm>
            <a:off x="3825530" y="2276958"/>
            <a:ext cx="882650" cy="1663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30 Conector recto"/>
          <p:cNvCxnSpPr>
            <a:stCxn id="12" idx="3"/>
            <a:endCxn id="25" idx="1"/>
          </p:cNvCxnSpPr>
          <p:nvPr/>
        </p:nvCxnSpPr>
        <p:spPr>
          <a:xfrm>
            <a:off x="3825530" y="2276958"/>
            <a:ext cx="882650" cy="2638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31 Conector recto"/>
          <p:cNvCxnSpPr>
            <a:stCxn id="12" idx="3"/>
            <a:endCxn id="26" idx="1"/>
          </p:cNvCxnSpPr>
          <p:nvPr/>
        </p:nvCxnSpPr>
        <p:spPr>
          <a:xfrm>
            <a:off x="3825530" y="2276958"/>
            <a:ext cx="830262" cy="3676650"/>
          </a:xfrm>
          <a:prstGeom prst="line">
            <a:avLst/>
          </a:prstGeom>
        </p:spPr>
        <p:style>
          <a:lnRef idx="1">
            <a:schemeClr val="accent1"/>
          </a:lnRef>
          <a:fillRef idx="0">
            <a:schemeClr val="accent1"/>
          </a:fillRef>
          <a:effectRef idx="0">
            <a:schemeClr val="accent1"/>
          </a:effectRef>
          <a:fontRef idx="minor">
            <a:schemeClr val="tx1"/>
          </a:fontRef>
        </p:style>
      </p:cxnSp>
      <p:sp>
        <p:nvSpPr>
          <p:cNvPr id="33" name="32 Cerrar llave"/>
          <p:cNvSpPr/>
          <p:nvPr/>
        </p:nvSpPr>
        <p:spPr>
          <a:xfrm>
            <a:off x="7613305" y="1584808"/>
            <a:ext cx="396875" cy="473392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ES"/>
          </a:p>
        </p:txBody>
      </p:sp>
      <p:sp>
        <p:nvSpPr>
          <p:cNvPr id="34" name="33 Rectángulo"/>
          <p:cNvSpPr/>
          <p:nvPr/>
        </p:nvSpPr>
        <p:spPr>
          <a:xfrm>
            <a:off x="8018117" y="3092933"/>
            <a:ext cx="1295400" cy="182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400" dirty="0"/>
              <a:t>Se repiten estos pasos para cada prototipo: demostración, investigación, de campo y de operación</a:t>
            </a:r>
          </a:p>
        </p:txBody>
      </p:sp>
      <p:sp>
        <p:nvSpPr>
          <p:cNvPr id="35" name="34 Rectángulo"/>
          <p:cNvSpPr/>
          <p:nvPr/>
        </p:nvSpPr>
        <p:spPr>
          <a:xfrm>
            <a:off x="10177118" y="755374"/>
            <a:ext cx="1895612" cy="1346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sz="1400" dirty="0"/>
              <a:t>Adquisición de conocimientos:</a:t>
            </a:r>
          </a:p>
          <a:p>
            <a:pPr marL="285750" indent="-285750">
              <a:buFont typeface="Arial" pitchFamily="34" charset="0"/>
              <a:buChar char="•"/>
              <a:defRPr/>
            </a:pPr>
            <a:r>
              <a:rPr lang="es-ES" sz="1400" dirty="0"/>
              <a:t>Extracción de conocimientos</a:t>
            </a:r>
          </a:p>
          <a:p>
            <a:pPr marL="285750" indent="-285750">
              <a:buFont typeface="Arial" pitchFamily="34" charset="0"/>
              <a:buChar char="•"/>
              <a:defRPr/>
            </a:pPr>
            <a:r>
              <a:rPr lang="es-ES" sz="1400" dirty="0"/>
              <a:t>Educción de conocimientos</a:t>
            </a:r>
          </a:p>
        </p:txBody>
      </p:sp>
      <p:sp>
        <p:nvSpPr>
          <p:cNvPr id="36" name="35 Rectángulo"/>
          <p:cNvSpPr/>
          <p:nvPr/>
        </p:nvSpPr>
        <p:spPr>
          <a:xfrm>
            <a:off x="10177118" y="2252870"/>
            <a:ext cx="1922118" cy="1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s-ES" sz="1400" dirty="0"/>
          </a:p>
          <a:p>
            <a:pPr>
              <a:defRPr/>
            </a:pPr>
            <a:r>
              <a:rPr lang="es-ES" sz="1400" dirty="0"/>
              <a:t>Conceptualización:</a:t>
            </a:r>
          </a:p>
          <a:p>
            <a:pPr marL="285750" indent="-285750">
              <a:buFont typeface="Arial" pitchFamily="34" charset="0"/>
              <a:buChar char="•"/>
              <a:defRPr/>
            </a:pPr>
            <a:r>
              <a:rPr lang="es-ES" sz="1400" dirty="0"/>
              <a:t>Tipos de conocimiento: estratégicos, tácticos y fácticos</a:t>
            </a:r>
          </a:p>
          <a:p>
            <a:pPr marL="285750" indent="-285750">
              <a:buFont typeface="Arial" pitchFamily="34" charset="0"/>
              <a:buChar char="•"/>
              <a:defRPr/>
            </a:pPr>
            <a:r>
              <a:rPr lang="es-ES" sz="1400" dirty="0"/>
              <a:t>Etapas: modelo estático y modelo dinámico </a:t>
            </a:r>
          </a:p>
          <a:p>
            <a:pPr>
              <a:defRPr/>
            </a:pPr>
            <a:endParaRPr lang="es-ES" sz="1400" dirty="0"/>
          </a:p>
          <a:p>
            <a:pPr>
              <a:defRPr/>
            </a:pPr>
            <a:endParaRPr lang="es-ES" sz="1400" dirty="0"/>
          </a:p>
        </p:txBody>
      </p:sp>
      <p:sp>
        <p:nvSpPr>
          <p:cNvPr id="37" name="36 Rectángulo"/>
          <p:cNvSpPr/>
          <p:nvPr/>
        </p:nvSpPr>
        <p:spPr>
          <a:xfrm>
            <a:off x="10177117" y="4200939"/>
            <a:ext cx="1895613" cy="2146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s-ES" sz="1400" dirty="0"/>
          </a:p>
          <a:p>
            <a:pPr>
              <a:defRPr/>
            </a:pPr>
            <a:r>
              <a:rPr lang="es-ES" sz="1400" dirty="0"/>
              <a:t>Formalización:</a:t>
            </a:r>
          </a:p>
          <a:p>
            <a:pPr marL="285750" indent="-285750">
              <a:buFont typeface="Arial" pitchFamily="34" charset="0"/>
              <a:buChar char="•"/>
              <a:defRPr/>
            </a:pPr>
            <a:r>
              <a:rPr lang="es-ES" sz="1400" dirty="0"/>
              <a:t>Formalismos basados en conceptos</a:t>
            </a:r>
          </a:p>
          <a:p>
            <a:pPr marL="285750" indent="-285750">
              <a:buFont typeface="Arial" pitchFamily="34" charset="0"/>
              <a:buChar char="•"/>
              <a:defRPr/>
            </a:pPr>
            <a:r>
              <a:rPr lang="es-ES" sz="1400" dirty="0"/>
              <a:t>Formalismos basados en relaciones</a:t>
            </a:r>
          </a:p>
          <a:p>
            <a:pPr marL="285750" indent="-285750">
              <a:buFont typeface="Arial" pitchFamily="34" charset="0"/>
              <a:buChar char="•"/>
              <a:defRPr/>
            </a:pPr>
            <a:r>
              <a:rPr lang="es-ES" sz="1400" dirty="0"/>
              <a:t>Formalismos basados en acciones</a:t>
            </a:r>
          </a:p>
          <a:p>
            <a:pPr marL="285750" indent="-285750">
              <a:buFont typeface="Arial" pitchFamily="34" charset="0"/>
              <a:buChar char="•"/>
              <a:defRPr/>
            </a:pPr>
            <a:endParaRPr lang="es-ES" sz="1400" dirty="0"/>
          </a:p>
        </p:txBody>
      </p:sp>
      <p:cxnSp>
        <p:nvCxnSpPr>
          <p:cNvPr id="38" name="37 Conector angular"/>
          <p:cNvCxnSpPr>
            <a:endCxn id="35" idx="1"/>
          </p:cNvCxnSpPr>
          <p:nvPr/>
        </p:nvCxnSpPr>
        <p:spPr>
          <a:xfrm flipV="1">
            <a:off x="7549805" y="1428854"/>
            <a:ext cx="2627313" cy="373442"/>
          </a:xfrm>
          <a:prstGeom prst="bentConnector3">
            <a:avLst>
              <a:gd name="adj1" fmla="val 50000"/>
            </a:avLst>
          </a:prstGeom>
          <a:ln w="25400">
            <a:tailEnd type="arrow"/>
          </a:ln>
        </p:spPr>
        <p:style>
          <a:lnRef idx="2">
            <a:schemeClr val="accent2"/>
          </a:lnRef>
          <a:fillRef idx="0">
            <a:schemeClr val="accent2"/>
          </a:fillRef>
          <a:effectRef idx="1">
            <a:schemeClr val="accent2"/>
          </a:effectRef>
          <a:fontRef idx="minor">
            <a:schemeClr val="tx1"/>
          </a:fontRef>
        </p:style>
      </p:cxnSp>
      <p:cxnSp>
        <p:nvCxnSpPr>
          <p:cNvPr id="39" name="38 Conector angular"/>
          <p:cNvCxnSpPr>
            <a:stCxn id="22" idx="3"/>
            <a:endCxn id="36" idx="1"/>
          </p:cNvCxnSpPr>
          <p:nvPr/>
        </p:nvCxnSpPr>
        <p:spPr>
          <a:xfrm>
            <a:off x="7552980" y="1976127"/>
            <a:ext cx="2624138" cy="1177891"/>
          </a:xfrm>
          <a:prstGeom prst="bentConnector3">
            <a:avLst>
              <a:gd name="adj1" fmla="val 82826"/>
            </a:avLst>
          </a:prstGeom>
          <a:ln w="25400">
            <a:tailEnd type="arrow"/>
          </a:ln>
        </p:spPr>
        <p:style>
          <a:lnRef idx="2">
            <a:schemeClr val="accent4"/>
          </a:lnRef>
          <a:fillRef idx="0">
            <a:schemeClr val="accent4"/>
          </a:fillRef>
          <a:effectRef idx="1">
            <a:schemeClr val="accent4"/>
          </a:effectRef>
          <a:fontRef idx="minor">
            <a:schemeClr val="tx1"/>
          </a:fontRef>
        </p:style>
      </p:cxnSp>
      <p:cxnSp>
        <p:nvCxnSpPr>
          <p:cNvPr id="40" name="39 Conector angular"/>
          <p:cNvCxnSpPr>
            <a:stCxn id="23" idx="3"/>
            <a:endCxn id="37" idx="1"/>
          </p:cNvCxnSpPr>
          <p:nvPr/>
        </p:nvCxnSpPr>
        <p:spPr>
          <a:xfrm>
            <a:off x="7552980" y="2961170"/>
            <a:ext cx="2624137" cy="2313195"/>
          </a:xfrm>
          <a:prstGeom prst="bentConnector3">
            <a:avLst>
              <a:gd name="adj1" fmla="val 75251"/>
            </a:avLst>
          </a:prstGeom>
          <a:ln w="25400">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70020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50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100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100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150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150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200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200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250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250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300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300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3500"/>
                                  </p:stCondLst>
                                  <p:childTnLst>
                                    <p:set>
                                      <p:cBhvr>
                                        <p:cTn id="74" dur="1" fill="hold">
                                          <p:stCondLst>
                                            <p:cond delay="0"/>
                                          </p:stCondLst>
                                        </p:cTn>
                                        <p:tgtEl>
                                          <p:spTgt spid="3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350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4000"/>
                                  </p:stCondLst>
                                  <p:childTnLst>
                                    <p:set>
                                      <p:cBhvr>
                                        <p:cTn id="82" dur="1" fill="hold">
                                          <p:stCondLst>
                                            <p:cond delay="0"/>
                                          </p:stCondLst>
                                        </p:cTn>
                                        <p:tgtEl>
                                          <p:spTgt spid="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4000"/>
                                  </p:stCondLst>
                                  <p:childTnLst>
                                    <p:set>
                                      <p:cBhvr>
                                        <p:cTn id="86" dur="1" fill="hold">
                                          <p:stCondLst>
                                            <p:cond delay="0"/>
                                          </p:stCondLst>
                                        </p:cTn>
                                        <p:tgtEl>
                                          <p:spTgt spid="3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4500"/>
                                  </p:stCondLst>
                                  <p:childTnLst>
                                    <p:set>
                                      <p:cBhvr>
                                        <p:cTn id="90" dur="1" fill="hold">
                                          <p:stCondLst>
                                            <p:cond delay="0"/>
                                          </p:stCondLst>
                                        </p:cTn>
                                        <p:tgtEl>
                                          <p:spTgt spid="3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4500"/>
                                  </p:stCondLst>
                                  <p:childTnLst>
                                    <p:set>
                                      <p:cBhvr>
                                        <p:cTn id="94" dur="1" fill="hold">
                                          <p:stCondLst>
                                            <p:cond delay="0"/>
                                          </p:stCondLst>
                                        </p:cTn>
                                        <p:tgtEl>
                                          <p:spTgt spid="3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5000"/>
                                  </p:stCondLst>
                                  <p:childTnLst>
                                    <p:set>
                                      <p:cBhvr>
                                        <p:cTn id="98" dur="1" fill="hold">
                                          <p:stCondLst>
                                            <p:cond delay="0"/>
                                          </p:stCondLst>
                                        </p:cTn>
                                        <p:tgtEl>
                                          <p:spTgt spid="4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5000"/>
                                  </p:stCondLst>
                                  <p:childTnLst>
                                    <p:set>
                                      <p:cBhvr>
                                        <p:cTn id="10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6" grpId="0" animBg="1"/>
      <p:bldP spid="21" grpId="0" animBg="1"/>
      <p:bldP spid="22" grpId="0" animBg="1"/>
      <p:bldP spid="23" grpId="0" animBg="1"/>
      <p:bldP spid="24" grpId="0" animBg="1"/>
      <p:bldP spid="25" grpId="0" animBg="1"/>
      <p:bldP spid="26" grpId="0" animBg="1"/>
      <p:bldP spid="33" grpId="0" animBg="1"/>
      <p:bldP spid="34" grpId="0" animBg="1"/>
      <p:bldP spid="35" grpId="0" animBg="1"/>
      <p:bldP spid="36"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ANÁLISIS DE PROTOCOLO</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Rectángulo"/>
          <p:cNvSpPr/>
          <p:nvPr/>
        </p:nvSpPr>
        <p:spPr>
          <a:xfrm>
            <a:off x="1161981" y="797476"/>
            <a:ext cx="2862470" cy="764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 IDENTIFICACION DE LA TAREA</a:t>
            </a:r>
          </a:p>
        </p:txBody>
      </p:sp>
      <p:sp>
        <p:nvSpPr>
          <p:cNvPr id="12" name="11 Rectángulo"/>
          <p:cNvSpPr/>
          <p:nvPr/>
        </p:nvSpPr>
        <p:spPr>
          <a:xfrm>
            <a:off x="1171506" y="1938889"/>
            <a:ext cx="2862470" cy="764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 DESARROLLO DE LOS PROTOTIPOS</a:t>
            </a:r>
          </a:p>
        </p:txBody>
      </p:sp>
      <p:sp>
        <p:nvSpPr>
          <p:cNvPr id="13" name="12 Rectángulo"/>
          <p:cNvSpPr/>
          <p:nvPr/>
        </p:nvSpPr>
        <p:spPr>
          <a:xfrm>
            <a:off x="1171506" y="3132689"/>
            <a:ext cx="2862470" cy="764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III: EJECUCION DE LA CONSTRUCCION DEL SISTEMA INTEGRADO</a:t>
            </a:r>
          </a:p>
        </p:txBody>
      </p:sp>
      <p:sp>
        <p:nvSpPr>
          <p:cNvPr id="14" name="13 Rectángulo"/>
          <p:cNvSpPr/>
          <p:nvPr/>
        </p:nvSpPr>
        <p:spPr>
          <a:xfrm>
            <a:off x="1179443" y="4289976"/>
            <a:ext cx="2862470" cy="764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IV: ACTUACION PARA CONSEGUIR EL MANTENIMIENTO PERFECTIVO</a:t>
            </a:r>
          </a:p>
        </p:txBody>
      </p:sp>
      <p:sp>
        <p:nvSpPr>
          <p:cNvPr id="16" name="15 Rectángulo"/>
          <p:cNvSpPr/>
          <p:nvPr/>
        </p:nvSpPr>
        <p:spPr>
          <a:xfrm>
            <a:off x="1179443" y="5440915"/>
            <a:ext cx="2862470" cy="766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V: LOGRAR UNA ADECUADA TRANSFERENCIA TECNOLOGICA</a:t>
            </a:r>
          </a:p>
        </p:txBody>
      </p:sp>
      <p:cxnSp>
        <p:nvCxnSpPr>
          <p:cNvPr id="17" name="16 Conector recto de flecha"/>
          <p:cNvCxnSpPr>
            <a:stCxn id="10" idx="2"/>
            <a:endCxn id="12" idx="0"/>
          </p:cNvCxnSpPr>
          <p:nvPr/>
        </p:nvCxnSpPr>
        <p:spPr>
          <a:xfrm>
            <a:off x="2593216" y="1561955"/>
            <a:ext cx="9525" cy="37693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17 Conector recto de flecha"/>
          <p:cNvCxnSpPr>
            <a:stCxn id="12" idx="2"/>
            <a:endCxn id="13" idx="0"/>
          </p:cNvCxnSpPr>
          <p:nvPr/>
        </p:nvCxnSpPr>
        <p:spPr>
          <a:xfrm>
            <a:off x="2602741" y="2703368"/>
            <a:ext cx="0" cy="42932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18 Conector recto de flecha"/>
          <p:cNvCxnSpPr>
            <a:stCxn id="13" idx="2"/>
            <a:endCxn id="14" idx="0"/>
          </p:cNvCxnSpPr>
          <p:nvPr/>
        </p:nvCxnSpPr>
        <p:spPr>
          <a:xfrm>
            <a:off x="2602741" y="3897168"/>
            <a:ext cx="7937" cy="39280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19 Conector recto de flecha"/>
          <p:cNvCxnSpPr>
            <a:stCxn id="14" idx="2"/>
            <a:endCxn id="16" idx="0"/>
          </p:cNvCxnSpPr>
          <p:nvPr/>
        </p:nvCxnSpPr>
        <p:spPr>
          <a:xfrm>
            <a:off x="2610678" y="5054455"/>
            <a:ext cx="0" cy="38646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20 Rectángulo"/>
          <p:cNvSpPr/>
          <p:nvPr/>
        </p:nvSpPr>
        <p:spPr>
          <a:xfrm>
            <a:off x="4745689" y="1932539"/>
            <a:ext cx="1867146" cy="134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Adquisición de Conocimientos (Etapa II.2)</a:t>
            </a:r>
          </a:p>
        </p:txBody>
      </p:sp>
      <p:sp>
        <p:nvSpPr>
          <p:cNvPr id="22" name="21 Rectángulo"/>
          <p:cNvSpPr/>
          <p:nvPr/>
        </p:nvSpPr>
        <p:spPr>
          <a:xfrm>
            <a:off x="7765775" y="768626"/>
            <a:ext cx="4214191" cy="5618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 typeface="Arial" pitchFamily="34" charset="0"/>
              <a:buChar char="•"/>
              <a:defRPr/>
            </a:pPr>
            <a:r>
              <a:rPr lang="es-ES" sz="1600" dirty="0"/>
              <a:t>Fuentes de conocimiento:</a:t>
            </a:r>
          </a:p>
          <a:p>
            <a:pPr marL="742950" lvl="1" indent="-285750">
              <a:buFont typeface="Arial" pitchFamily="34" charset="0"/>
              <a:buChar char="•"/>
              <a:defRPr/>
            </a:pPr>
            <a:r>
              <a:rPr lang="es-ES" sz="1600" dirty="0"/>
              <a:t>Público: libros, documentación formal, registros internos, publicaciones, investigaciones</a:t>
            </a:r>
          </a:p>
          <a:p>
            <a:pPr marL="742950" lvl="1" indent="-285750">
              <a:buFont typeface="Arial" pitchFamily="34" charset="0"/>
              <a:buChar char="•"/>
              <a:defRPr/>
            </a:pPr>
            <a:r>
              <a:rPr lang="es-ES" sz="1600" dirty="0"/>
              <a:t>Público y privado: presentaciones y documentación informal</a:t>
            </a:r>
          </a:p>
          <a:p>
            <a:pPr marL="742950" lvl="1" indent="-285750">
              <a:buFont typeface="Arial" pitchFamily="34" charset="0"/>
              <a:buChar char="•"/>
              <a:defRPr/>
            </a:pPr>
            <a:r>
              <a:rPr lang="es-ES" sz="1600" dirty="0"/>
              <a:t>Privado: visitas y personas</a:t>
            </a:r>
          </a:p>
          <a:p>
            <a:pPr marL="285750" indent="-285750">
              <a:buFont typeface="Arial" pitchFamily="34" charset="0"/>
              <a:buChar char="•"/>
              <a:defRPr/>
            </a:pPr>
            <a:r>
              <a:rPr lang="es-ES" sz="1600" dirty="0"/>
              <a:t>Proceso de adquisición de conocimientos:</a:t>
            </a:r>
          </a:p>
          <a:p>
            <a:pPr marL="742950" lvl="1" indent="-285750">
              <a:buFont typeface="Arial" pitchFamily="34" charset="0"/>
              <a:buChar char="•"/>
              <a:defRPr/>
            </a:pPr>
            <a:r>
              <a:rPr lang="es-ES" sz="1600" dirty="0"/>
              <a:t>Primeras reuniones</a:t>
            </a:r>
          </a:p>
          <a:p>
            <a:pPr marL="742950" lvl="1" indent="-285750">
              <a:buFont typeface="Arial" pitchFamily="34" charset="0"/>
              <a:buChar char="•"/>
              <a:defRPr/>
            </a:pPr>
            <a:r>
              <a:rPr lang="es-ES" sz="1600" dirty="0"/>
              <a:t>Estudio de documentación</a:t>
            </a:r>
          </a:p>
          <a:p>
            <a:pPr marL="742950" lvl="1" indent="-285750">
              <a:buFont typeface="Arial" pitchFamily="34" charset="0"/>
              <a:buChar char="•"/>
              <a:defRPr/>
            </a:pPr>
            <a:r>
              <a:rPr lang="es-ES" sz="1600" dirty="0"/>
              <a:t>Ciclo de educción</a:t>
            </a:r>
          </a:p>
          <a:p>
            <a:pPr marL="285750" indent="-285750">
              <a:buFont typeface="Arial" pitchFamily="34" charset="0"/>
              <a:buChar char="•"/>
              <a:defRPr/>
            </a:pPr>
            <a:r>
              <a:rPr lang="es-ES" sz="1600" dirty="0"/>
              <a:t>Extracción de conocimientos:</a:t>
            </a:r>
          </a:p>
          <a:p>
            <a:pPr marL="742950" lvl="1" indent="-285750">
              <a:buFont typeface="Arial" pitchFamily="34" charset="0"/>
              <a:buChar char="•"/>
              <a:defRPr/>
            </a:pPr>
            <a:r>
              <a:rPr lang="es-ES" sz="1600" dirty="0"/>
              <a:t>Estudio de documentación</a:t>
            </a:r>
          </a:p>
          <a:p>
            <a:pPr marL="742950" lvl="1" indent="-285750">
              <a:buFont typeface="Arial" pitchFamily="34" charset="0"/>
              <a:buChar char="•"/>
              <a:defRPr/>
            </a:pPr>
            <a:r>
              <a:rPr lang="es-ES" sz="1600" dirty="0"/>
              <a:t>Análisis estructural de textos</a:t>
            </a:r>
          </a:p>
          <a:p>
            <a:pPr marL="285750" indent="-285750">
              <a:buFont typeface="Arial" pitchFamily="34" charset="0"/>
              <a:buChar char="•"/>
              <a:defRPr/>
            </a:pPr>
            <a:r>
              <a:rPr lang="es-ES" sz="1600" dirty="0"/>
              <a:t>Educción de conocimientos:</a:t>
            </a:r>
          </a:p>
          <a:p>
            <a:pPr marL="742950" lvl="1" indent="-285750">
              <a:buFont typeface="Arial" pitchFamily="34" charset="0"/>
              <a:buChar char="•"/>
              <a:defRPr/>
            </a:pPr>
            <a:r>
              <a:rPr lang="es-ES" sz="1600" dirty="0"/>
              <a:t>Ciclo de educción</a:t>
            </a:r>
          </a:p>
          <a:p>
            <a:pPr marL="742950" lvl="1" indent="-285750">
              <a:buFont typeface="Arial" pitchFamily="34" charset="0"/>
              <a:buChar char="•"/>
              <a:defRPr/>
            </a:pPr>
            <a:r>
              <a:rPr lang="es-ES" sz="1600" dirty="0"/>
              <a:t>Técnicas:</a:t>
            </a:r>
          </a:p>
          <a:p>
            <a:pPr marL="1200150" lvl="2" indent="-285750">
              <a:buFont typeface="Arial" pitchFamily="34" charset="0"/>
              <a:buChar char="•"/>
              <a:defRPr/>
            </a:pPr>
            <a:r>
              <a:rPr lang="es-ES" sz="1600" dirty="0"/>
              <a:t>Entrevistas y cuestionarios</a:t>
            </a:r>
          </a:p>
          <a:p>
            <a:pPr marL="1200150" lvl="2" indent="-285750">
              <a:buFont typeface="Arial" pitchFamily="34" charset="0"/>
              <a:buChar char="•"/>
              <a:defRPr/>
            </a:pPr>
            <a:r>
              <a:rPr lang="es-ES" sz="1600" dirty="0"/>
              <a:t>Observación de tareas habituales</a:t>
            </a:r>
          </a:p>
          <a:p>
            <a:pPr marL="1200150" lvl="2" indent="-285750">
              <a:buFont typeface="Arial" pitchFamily="34" charset="0"/>
              <a:buChar char="•"/>
              <a:defRPr/>
            </a:pPr>
            <a:r>
              <a:rPr lang="es-ES" sz="1600" dirty="0"/>
              <a:t>Incidentes críticos</a:t>
            </a:r>
          </a:p>
          <a:p>
            <a:pPr marL="1200150" lvl="2" indent="-285750">
              <a:buFont typeface="Arial" pitchFamily="34" charset="0"/>
              <a:buChar char="•"/>
              <a:defRPr/>
            </a:pPr>
            <a:r>
              <a:rPr lang="es-ES" sz="1600" dirty="0"/>
              <a:t>Análisis de protocolo</a:t>
            </a:r>
          </a:p>
          <a:p>
            <a:pPr marL="1200150" lvl="2" indent="-285750">
              <a:buFont typeface="Arial" pitchFamily="34" charset="0"/>
              <a:buChar char="•"/>
              <a:defRPr/>
            </a:pPr>
            <a:r>
              <a:rPr lang="es-ES" sz="1600" dirty="0"/>
              <a:t>Teoría de la Construcción Personal (Emparrillado)</a:t>
            </a:r>
          </a:p>
        </p:txBody>
      </p:sp>
      <p:cxnSp>
        <p:nvCxnSpPr>
          <p:cNvPr id="23" name="22 Conector recto"/>
          <p:cNvCxnSpPr>
            <a:stCxn id="12" idx="3"/>
            <a:endCxn id="21" idx="1"/>
          </p:cNvCxnSpPr>
          <p:nvPr/>
        </p:nvCxnSpPr>
        <p:spPr>
          <a:xfrm>
            <a:off x="4033976" y="2321129"/>
            <a:ext cx="711713" cy="281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Conector angular"/>
          <p:cNvCxnSpPr>
            <a:stCxn id="21" idx="3"/>
            <a:endCxn id="22" idx="1"/>
          </p:cNvCxnSpPr>
          <p:nvPr/>
        </p:nvCxnSpPr>
        <p:spPr>
          <a:xfrm>
            <a:off x="6612835" y="2602913"/>
            <a:ext cx="1152940" cy="975174"/>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20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50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100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100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6"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ANÁLISIS DE PROTOCOLO</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1 Rectángulo"/>
          <p:cNvSpPr/>
          <p:nvPr/>
        </p:nvSpPr>
        <p:spPr>
          <a:xfrm>
            <a:off x="936483" y="858942"/>
            <a:ext cx="10924213" cy="4985980"/>
          </a:xfrm>
          <a:prstGeom prst="rect">
            <a:avLst/>
          </a:prstGeom>
        </p:spPr>
        <p:txBody>
          <a:bodyPr wrap="square">
            <a:spAutoFit/>
          </a:bodyPr>
          <a:lstStyle/>
          <a:p>
            <a:pPr algn="just"/>
            <a:r>
              <a:rPr lang="es-AR" sz="2000" b="1" u="sng" dirty="0"/>
              <a:t>Análisis de Protocolo (AP):</a:t>
            </a:r>
          </a:p>
          <a:p>
            <a:pPr algn="just"/>
            <a:endParaRPr lang="es-AR" sz="2000" dirty="0"/>
          </a:p>
          <a:p>
            <a:pPr algn="just"/>
            <a:r>
              <a:rPr lang="es-AR" sz="2000" dirty="0"/>
              <a:t>En el método clásico, se graba el comportamiento del experto mientras trabaja en la resolución del problema, y este protocolo es transcripto y analizado, para finalmente convertirlo en un conjunto de reglas de producción que transforman un estado en el siguiente. </a:t>
            </a:r>
          </a:p>
          <a:p>
            <a:pPr algn="just"/>
            <a:endParaRPr lang="es-AR" sz="2000" dirty="0"/>
          </a:p>
          <a:p>
            <a:pPr algn="just"/>
            <a:r>
              <a:rPr lang="es-AR" sz="2000" dirty="0"/>
              <a:t>Su mérito está en que va más allá de lo que un experto puede explícitamente contar en una situación de solución de un problema para permitir inferencias acerca del conocimiento que está utilizando, pero que no puede ser verbalizado conscientemente. Reconstruyendo la solución, utilizando sistemas de reglas inferidas, puede modelarse el conocimiento del experto. </a:t>
            </a:r>
          </a:p>
          <a:p>
            <a:pPr algn="just"/>
            <a:endParaRPr lang="es-AR" sz="2000" dirty="0"/>
          </a:p>
          <a:p>
            <a:pPr algn="just"/>
            <a:r>
              <a:rPr lang="es-AR" sz="2000" dirty="0"/>
              <a:t>Esta técnica se aplica en cuatro etapas y el resultado final es un conjunto de reglas de producción.</a:t>
            </a:r>
          </a:p>
          <a:p>
            <a:pPr algn="just"/>
            <a:endParaRPr lang="es-AR" sz="2000" dirty="0"/>
          </a:p>
          <a:p>
            <a:pPr algn="just"/>
            <a:r>
              <a:rPr lang="es-AR" sz="2000" dirty="0"/>
              <a:t>Abarca tanto la adquisición de conocimiento como la conceptualización y formalización en un tipo de formalismo específico (formalismo basado en acciones).</a:t>
            </a:r>
          </a:p>
          <a:p>
            <a:pPr algn="just"/>
            <a:endParaRPr lang="es-AR" sz="2000" dirty="0"/>
          </a:p>
        </p:txBody>
      </p:sp>
    </p:spTree>
    <p:extLst>
      <p:ext uri="{BB962C8B-B14F-4D97-AF65-F5344CB8AC3E}">
        <p14:creationId xmlns:p14="http://schemas.microsoft.com/office/powerpoint/2010/main" val="1700208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ANÁLISIS DE PROTOCOLO</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887896" y="873998"/>
            <a:ext cx="10999303" cy="4093428"/>
          </a:xfrm>
          <a:prstGeom prst="rect">
            <a:avLst/>
          </a:prstGeom>
        </p:spPr>
        <p:txBody>
          <a:bodyPr wrap="square">
            <a:spAutoFit/>
          </a:bodyPr>
          <a:lstStyle/>
          <a:p>
            <a:pPr algn="just"/>
            <a:r>
              <a:rPr lang="es-AR" sz="2000" b="1" u="sng" dirty="0"/>
              <a:t>Etapas del AP:</a:t>
            </a:r>
          </a:p>
          <a:p>
            <a:pPr algn="just"/>
            <a:endParaRPr lang="es-AR" sz="2000" dirty="0"/>
          </a:p>
          <a:p>
            <a:pPr algn="just"/>
            <a:r>
              <a:rPr lang="es-AR" sz="2000" dirty="0"/>
              <a:t>Las etapas en que se organiza esta técnica son las siguientes:</a:t>
            </a:r>
          </a:p>
          <a:p>
            <a:pPr algn="just"/>
            <a:endParaRPr lang="es-AR" sz="2000" dirty="0"/>
          </a:p>
          <a:p>
            <a:pPr marL="742950" lvl="1" indent="-285750" algn="just">
              <a:buFont typeface="Arial" pitchFamily="34" charset="0"/>
              <a:buChar char="•"/>
            </a:pPr>
            <a:r>
              <a:rPr lang="es-AR" sz="2000" dirty="0"/>
              <a:t>Grabación del Protocolo: se graba al experto solucionando un problema determinado.</a:t>
            </a:r>
          </a:p>
          <a:p>
            <a:pPr marL="742950" lvl="1" indent="-285750" algn="just">
              <a:buFont typeface="Arial" pitchFamily="34" charset="0"/>
              <a:buChar char="•"/>
            </a:pPr>
            <a:endParaRPr lang="es-AR" sz="2000" dirty="0"/>
          </a:p>
          <a:p>
            <a:pPr marL="742950" lvl="1" indent="-285750" algn="just">
              <a:buFont typeface="Arial" pitchFamily="34" charset="0"/>
              <a:buChar char="•"/>
            </a:pPr>
            <a:r>
              <a:rPr lang="es-AR" sz="2000" dirty="0"/>
              <a:t>Transcripción del Protocolo: e transcribe el protocolo grabado para obtener un texto único.</a:t>
            </a:r>
          </a:p>
          <a:p>
            <a:pPr marL="742950" lvl="1" indent="-285750" algn="just">
              <a:buFont typeface="Arial" pitchFamily="34" charset="0"/>
              <a:buChar char="•"/>
            </a:pPr>
            <a:endParaRPr lang="es-AR" sz="2000" dirty="0"/>
          </a:p>
          <a:p>
            <a:pPr marL="742950" lvl="1" indent="-285750" algn="just">
              <a:buFont typeface="Arial" pitchFamily="34" charset="0"/>
              <a:buChar char="•"/>
            </a:pPr>
            <a:r>
              <a:rPr lang="es-AR" sz="2000" dirty="0"/>
              <a:t>Codificación: se realiza un análisis del texto transcripto, realizando clasificaciones conceptuales específicas.</a:t>
            </a:r>
          </a:p>
          <a:p>
            <a:pPr marL="742950" lvl="1" indent="-285750" algn="just">
              <a:buFont typeface="Arial" pitchFamily="34" charset="0"/>
              <a:buChar char="•"/>
            </a:pPr>
            <a:endParaRPr lang="es-AR" sz="2000" dirty="0"/>
          </a:p>
          <a:p>
            <a:pPr marL="742950" lvl="1" indent="-285750" algn="just">
              <a:buFont typeface="Arial" pitchFamily="34" charset="0"/>
              <a:buChar char="•"/>
            </a:pPr>
            <a:r>
              <a:rPr lang="es-AR" sz="2000" dirty="0"/>
              <a:t>Interpretación: es la etapa de descubrimiento de reglas.</a:t>
            </a:r>
          </a:p>
          <a:p>
            <a:pPr algn="just"/>
            <a:endParaRPr lang="es-AR" sz="2000" dirty="0"/>
          </a:p>
        </p:txBody>
      </p:sp>
    </p:spTree>
    <p:extLst>
      <p:ext uri="{BB962C8B-B14F-4D97-AF65-F5344CB8AC3E}">
        <p14:creationId xmlns:p14="http://schemas.microsoft.com/office/powerpoint/2010/main" val="3098284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ANÁLISIS DE PROTOCOLO</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927651" y="946237"/>
            <a:ext cx="10575235" cy="5078313"/>
          </a:xfrm>
          <a:prstGeom prst="rect">
            <a:avLst/>
          </a:prstGeom>
        </p:spPr>
        <p:txBody>
          <a:bodyPr wrap="square">
            <a:spAutoFit/>
          </a:bodyPr>
          <a:lstStyle/>
          <a:p>
            <a:pPr algn="just"/>
            <a:r>
              <a:rPr lang="es-AR" b="1" u="sng" dirty="0"/>
              <a:t>Paso 1. Grabación del protocolo: </a:t>
            </a:r>
          </a:p>
          <a:p>
            <a:pPr algn="just"/>
            <a:endParaRPr lang="es-AR" dirty="0"/>
          </a:p>
          <a:p>
            <a:pPr lvl="1" algn="just"/>
            <a:r>
              <a:rPr lang="es-AR" dirty="0"/>
              <a:t>Paso 1.1: El IC explica lo que espera del experto:</a:t>
            </a:r>
          </a:p>
          <a:p>
            <a:pPr marL="1200150" lvl="2" indent="-285750" algn="just">
              <a:buFont typeface="Arial" pitchFamily="34" charset="0"/>
              <a:buChar char="•"/>
            </a:pPr>
            <a:r>
              <a:rPr lang="es-AR" dirty="0"/>
              <a:t>El experto debe explicar cada una de las acciones que lleva a cabo para resolver el problema testigo.</a:t>
            </a:r>
          </a:p>
          <a:p>
            <a:pPr marL="1200150" lvl="2" indent="-285750" algn="just">
              <a:buFont typeface="Arial" pitchFamily="34" charset="0"/>
              <a:buChar char="•"/>
            </a:pPr>
            <a:r>
              <a:rPr lang="es-AR" dirty="0"/>
              <a:t>Debe verbalizar en voz alta cada pensamiento.</a:t>
            </a:r>
          </a:p>
          <a:p>
            <a:pPr marL="1200150" lvl="2" indent="-285750" algn="just">
              <a:buFont typeface="Arial" pitchFamily="34" charset="0"/>
              <a:buChar char="•"/>
            </a:pPr>
            <a:r>
              <a:rPr lang="es-AR" dirty="0"/>
              <a:t>El IC debe alentarlo a seguir hablando cuando guarda silencio por un tiempo.</a:t>
            </a:r>
          </a:p>
          <a:p>
            <a:pPr lvl="1" algn="just"/>
            <a:endParaRPr lang="es-AR" dirty="0"/>
          </a:p>
          <a:p>
            <a:pPr lvl="1" algn="just"/>
            <a:r>
              <a:rPr lang="es-AR" dirty="0"/>
              <a:t>Paso 1.2. Puesta en situación:</a:t>
            </a:r>
          </a:p>
          <a:p>
            <a:pPr marL="1200150" lvl="2" indent="-285750" algn="just">
              <a:buFont typeface="Arial" pitchFamily="34" charset="0"/>
              <a:buChar char="•"/>
            </a:pPr>
            <a:r>
              <a:rPr lang="es-AR" dirty="0"/>
              <a:t>Puede realizarse con ejercicio simples para que el experto se familiarice con el grabado del protocolo.</a:t>
            </a:r>
          </a:p>
          <a:p>
            <a:pPr lvl="1" algn="just"/>
            <a:endParaRPr lang="es-AR" dirty="0"/>
          </a:p>
          <a:p>
            <a:pPr lvl="1" algn="just"/>
            <a:r>
              <a:rPr lang="es-AR" dirty="0"/>
              <a:t>Paso 1.3. Registro del protocolo: </a:t>
            </a:r>
          </a:p>
          <a:p>
            <a:pPr marL="1200150" lvl="2" indent="-285750" algn="just">
              <a:buFont typeface="Arial" pitchFamily="34" charset="0"/>
              <a:buChar char="•"/>
            </a:pPr>
            <a:r>
              <a:rPr lang="es-AR" dirty="0"/>
              <a:t>Comienza la grabación.</a:t>
            </a:r>
          </a:p>
          <a:p>
            <a:pPr marL="1200150" lvl="2" indent="-285750" algn="just">
              <a:buFont typeface="Arial" pitchFamily="34" charset="0"/>
              <a:buChar char="•"/>
            </a:pPr>
            <a:r>
              <a:rPr lang="es-AR" dirty="0"/>
              <a:t>El IC debe tomar nota de lo que observa.</a:t>
            </a:r>
          </a:p>
          <a:p>
            <a:pPr marL="1200150" lvl="2" indent="-285750" algn="just">
              <a:buFont typeface="Arial" pitchFamily="34" charset="0"/>
              <a:buChar char="•"/>
            </a:pPr>
            <a:r>
              <a:rPr lang="es-AR" dirty="0"/>
              <a:t>Las notaciones del IC debe ir acompañadas con marcas temporales para poder sincronizar posteriormente las anotaciones con la grabación.</a:t>
            </a:r>
          </a:p>
          <a:p>
            <a:pPr lvl="1" algn="just"/>
            <a:endParaRPr lang="es-AR" dirty="0"/>
          </a:p>
        </p:txBody>
      </p:sp>
    </p:spTree>
    <p:extLst>
      <p:ext uri="{BB962C8B-B14F-4D97-AF65-F5344CB8AC3E}">
        <p14:creationId xmlns:p14="http://schemas.microsoft.com/office/powerpoint/2010/main" val="3098284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ANÁLISIS DE PROTOCOLO</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Rectángulo"/>
          <p:cNvSpPr/>
          <p:nvPr/>
        </p:nvSpPr>
        <p:spPr>
          <a:xfrm>
            <a:off x="927651" y="946237"/>
            <a:ext cx="10575235" cy="3785652"/>
          </a:xfrm>
          <a:prstGeom prst="rect">
            <a:avLst/>
          </a:prstGeom>
        </p:spPr>
        <p:txBody>
          <a:bodyPr wrap="square">
            <a:spAutoFit/>
          </a:bodyPr>
          <a:lstStyle/>
          <a:p>
            <a:pPr algn="just"/>
            <a:r>
              <a:rPr lang="es-AR" sz="2000" b="1" u="sng" dirty="0"/>
              <a:t>Paso 2. Transcripción:</a:t>
            </a:r>
          </a:p>
          <a:p>
            <a:pPr algn="just"/>
            <a:endParaRPr lang="es-AR" sz="2000" dirty="0"/>
          </a:p>
          <a:p>
            <a:pPr marL="742950" lvl="1" indent="-285750" algn="just">
              <a:buFont typeface="Arial" pitchFamily="34" charset="0"/>
              <a:buChar char="•"/>
            </a:pPr>
            <a:r>
              <a:rPr lang="es-AR" sz="2000" dirty="0"/>
              <a:t>A partir de la grabación, el IC debe transcribir el protocolo segmentándolo.</a:t>
            </a:r>
          </a:p>
          <a:p>
            <a:pPr marL="742950" lvl="1" indent="-285750" algn="just">
              <a:buFont typeface="Arial" pitchFamily="34" charset="0"/>
              <a:buChar char="•"/>
            </a:pPr>
            <a:endParaRPr lang="es-AR" sz="2000" dirty="0"/>
          </a:p>
          <a:p>
            <a:pPr marL="742950" lvl="1" indent="-285750" algn="just">
              <a:buFont typeface="Arial" pitchFamily="34" charset="0"/>
              <a:buChar char="•"/>
            </a:pPr>
            <a:r>
              <a:rPr lang="es-AR" sz="2000" dirty="0"/>
              <a:t>Sobre la transcripción deben escribirse las anotaciones atendiendo las marcas temporales realizadas durante la grabación para obtener la adecuada sincronización.</a:t>
            </a:r>
          </a:p>
          <a:p>
            <a:pPr marL="742950" lvl="1" indent="-285750" algn="just">
              <a:buFont typeface="Arial" pitchFamily="34" charset="0"/>
              <a:buChar char="•"/>
            </a:pPr>
            <a:endParaRPr lang="es-AR" sz="2000" dirty="0"/>
          </a:p>
          <a:p>
            <a:pPr marL="742950" lvl="1" indent="-285750" algn="just">
              <a:buFont typeface="Arial" pitchFamily="34" charset="0"/>
              <a:buChar char="•"/>
            </a:pPr>
            <a:r>
              <a:rPr lang="es-AR" sz="2000" dirty="0"/>
              <a:t>La segmentación se realiza separando en el discurso las diferentes instrucciones.</a:t>
            </a:r>
          </a:p>
          <a:p>
            <a:pPr marL="742950" lvl="1" indent="-285750" algn="just">
              <a:buFont typeface="Arial" pitchFamily="34" charset="0"/>
              <a:buChar char="•"/>
            </a:pPr>
            <a:endParaRPr lang="es-AR" sz="2000" dirty="0"/>
          </a:p>
          <a:p>
            <a:pPr marL="742950" lvl="1" indent="-285750" algn="just">
              <a:buFont typeface="Arial" pitchFamily="34" charset="0"/>
              <a:buChar char="•"/>
            </a:pPr>
            <a:r>
              <a:rPr lang="es-AR" sz="2000" dirty="0"/>
              <a:t>Todos los silencios relativamente prolongados (unos segundos es suficiente para ser considerarlo) del experto deben indicarse en la transcripción para hacer las consultas pertinentes en sesiones posteriores.</a:t>
            </a:r>
          </a:p>
        </p:txBody>
      </p:sp>
    </p:spTree>
    <p:extLst>
      <p:ext uri="{BB962C8B-B14F-4D97-AF65-F5344CB8AC3E}">
        <p14:creationId xmlns:p14="http://schemas.microsoft.com/office/powerpoint/2010/main" val="309828469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TotalTime>
  <Words>2739</Words>
  <Application>Microsoft Office PowerPoint</Application>
  <PresentationFormat>Panorámica</PresentationFormat>
  <Paragraphs>297</Paragraphs>
  <Slides>25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Marcela Lepore</dc:creator>
  <cp:lastModifiedBy>Hernán Guillermo Amatriain</cp:lastModifiedBy>
  <cp:revision>43</cp:revision>
  <dcterms:created xsi:type="dcterms:W3CDTF">2020-03-19T18:50:23Z</dcterms:created>
  <dcterms:modified xsi:type="dcterms:W3CDTF">2021-11-09T13:15:35Z</dcterms:modified>
</cp:coreProperties>
</file>