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3" r:id="rId3"/>
    <p:sldId id="265" r:id="rId4"/>
    <p:sldId id="268" r:id="rId5"/>
    <p:sldId id="332" r:id="rId6"/>
    <p:sldId id="277" r:id="rId7"/>
    <p:sldId id="333" r:id="rId8"/>
    <p:sldId id="334" r:id="rId9"/>
    <p:sldId id="359" r:id="rId10"/>
    <p:sldId id="350" r:id="rId11"/>
    <p:sldId id="335" r:id="rId12"/>
    <p:sldId id="336" r:id="rId13"/>
    <p:sldId id="337" r:id="rId14"/>
    <p:sldId id="338" r:id="rId15"/>
    <p:sldId id="339" r:id="rId16"/>
    <p:sldId id="340" r:id="rId17"/>
    <p:sldId id="341" r:id="rId18"/>
    <p:sldId id="342" r:id="rId19"/>
    <p:sldId id="343" r:id="rId20"/>
    <p:sldId id="344" r:id="rId21"/>
    <p:sldId id="345" r:id="rId22"/>
    <p:sldId id="346" r:id="rId23"/>
    <p:sldId id="347" r:id="rId24"/>
    <p:sldId id="348" r:id="rId25"/>
    <p:sldId id="351" r:id="rId26"/>
    <p:sldId id="357" r:id="rId27"/>
    <p:sldId id="358" r:id="rId28"/>
    <p:sldId id="352" r:id="rId29"/>
    <p:sldId id="349" r:id="rId30"/>
    <p:sldId id="353" r:id="rId31"/>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0" d="100"/>
          <a:sy n="70" d="100"/>
        </p:scale>
        <p:origin x="48"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C63B28-680B-40BA-BAF0-CDDC1C32F20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0F6F4BC6-62A8-4F2A-A42D-0CB1F807DE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A0BAFB7C-8E0E-468F-BA89-55C5C2FE44BA}"/>
              </a:ext>
            </a:extLst>
          </p:cNvPr>
          <p:cNvSpPr>
            <a:spLocks noGrp="1"/>
          </p:cNvSpPr>
          <p:nvPr>
            <p:ph type="dt" sz="half" idx="10"/>
          </p:nvPr>
        </p:nvSpPr>
        <p:spPr/>
        <p:txBody>
          <a:bodyPr/>
          <a:lstStyle/>
          <a:p>
            <a:fld id="{D5E3F69A-07CA-4FA6-8659-3F8184DE9D62}" type="datetimeFigureOut">
              <a:rPr lang="es-AR" smtClean="0"/>
              <a:t>16/9/2021</a:t>
            </a:fld>
            <a:endParaRPr lang="es-AR"/>
          </a:p>
        </p:txBody>
      </p:sp>
      <p:sp>
        <p:nvSpPr>
          <p:cNvPr id="5" name="Marcador de pie de página 4">
            <a:extLst>
              <a:ext uri="{FF2B5EF4-FFF2-40B4-BE49-F238E27FC236}">
                <a16:creationId xmlns:a16="http://schemas.microsoft.com/office/drawing/2014/main" id="{5C0D0081-D60A-4E86-81F7-38193259F67A}"/>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AC70CF7D-0519-41B0-874B-4E2C56616392}"/>
              </a:ext>
            </a:extLst>
          </p:cNvPr>
          <p:cNvSpPr>
            <a:spLocks noGrp="1"/>
          </p:cNvSpPr>
          <p:nvPr>
            <p:ph type="sldNum" sz="quarter" idx="12"/>
          </p:nvPr>
        </p:nvSpPr>
        <p:spPr/>
        <p:txBody>
          <a:bodyPr/>
          <a:lstStyle/>
          <a:p>
            <a:fld id="{A9CDCCBA-ABFE-4282-BCDE-E7FFFF2A12BA}" type="slidenum">
              <a:rPr lang="es-AR" smtClean="0"/>
              <a:t>‹Nº›</a:t>
            </a:fld>
            <a:endParaRPr lang="es-AR"/>
          </a:p>
        </p:txBody>
      </p:sp>
    </p:spTree>
    <p:extLst>
      <p:ext uri="{BB962C8B-B14F-4D97-AF65-F5344CB8AC3E}">
        <p14:creationId xmlns:p14="http://schemas.microsoft.com/office/powerpoint/2010/main" val="376438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FCA8E7-3B8D-47F4-B1A0-D0DE2E7E36A8}"/>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B4FD2CF1-4A6B-468C-9999-AE864B208D3F}"/>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29215B36-3672-4CAF-BE64-1FB65A513F35}"/>
              </a:ext>
            </a:extLst>
          </p:cNvPr>
          <p:cNvSpPr>
            <a:spLocks noGrp="1"/>
          </p:cNvSpPr>
          <p:nvPr>
            <p:ph type="dt" sz="half" idx="10"/>
          </p:nvPr>
        </p:nvSpPr>
        <p:spPr/>
        <p:txBody>
          <a:bodyPr/>
          <a:lstStyle/>
          <a:p>
            <a:fld id="{D5E3F69A-07CA-4FA6-8659-3F8184DE9D62}" type="datetimeFigureOut">
              <a:rPr lang="es-AR" smtClean="0"/>
              <a:t>16/9/2021</a:t>
            </a:fld>
            <a:endParaRPr lang="es-AR"/>
          </a:p>
        </p:txBody>
      </p:sp>
      <p:sp>
        <p:nvSpPr>
          <p:cNvPr id="5" name="Marcador de pie de página 4">
            <a:extLst>
              <a:ext uri="{FF2B5EF4-FFF2-40B4-BE49-F238E27FC236}">
                <a16:creationId xmlns:a16="http://schemas.microsoft.com/office/drawing/2014/main" id="{9E73B271-8FF8-4297-82AE-18DA79189BFF}"/>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F40AE8A8-8DE3-4451-9530-27CC790BF547}"/>
              </a:ext>
            </a:extLst>
          </p:cNvPr>
          <p:cNvSpPr>
            <a:spLocks noGrp="1"/>
          </p:cNvSpPr>
          <p:nvPr>
            <p:ph type="sldNum" sz="quarter" idx="12"/>
          </p:nvPr>
        </p:nvSpPr>
        <p:spPr/>
        <p:txBody>
          <a:bodyPr/>
          <a:lstStyle/>
          <a:p>
            <a:fld id="{A9CDCCBA-ABFE-4282-BCDE-E7FFFF2A12BA}" type="slidenum">
              <a:rPr lang="es-AR" smtClean="0"/>
              <a:t>‹Nº›</a:t>
            </a:fld>
            <a:endParaRPr lang="es-AR"/>
          </a:p>
        </p:txBody>
      </p:sp>
    </p:spTree>
    <p:extLst>
      <p:ext uri="{BB962C8B-B14F-4D97-AF65-F5344CB8AC3E}">
        <p14:creationId xmlns:p14="http://schemas.microsoft.com/office/powerpoint/2010/main" val="535374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0D33723-CDF3-422D-9100-08480E6F25E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37542780-6BE9-4593-95AF-99AFC00C33B5}"/>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42F9F894-81B8-47EC-9C56-0D39A5139180}"/>
              </a:ext>
            </a:extLst>
          </p:cNvPr>
          <p:cNvSpPr>
            <a:spLocks noGrp="1"/>
          </p:cNvSpPr>
          <p:nvPr>
            <p:ph type="dt" sz="half" idx="10"/>
          </p:nvPr>
        </p:nvSpPr>
        <p:spPr/>
        <p:txBody>
          <a:bodyPr/>
          <a:lstStyle/>
          <a:p>
            <a:fld id="{D5E3F69A-07CA-4FA6-8659-3F8184DE9D62}" type="datetimeFigureOut">
              <a:rPr lang="es-AR" smtClean="0"/>
              <a:t>16/9/2021</a:t>
            </a:fld>
            <a:endParaRPr lang="es-AR"/>
          </a:p>
        </p:txBody>
      </p:sp>
      <p:sp>
        <p:nvSpPr>
          <p:cNvPr id="5" name="Marcador de pie de página 4">
            <a:extLst>
              <a:ext uri="{FF2B5EF4-FFF2-40B4-BE49-F238E27FC236}">
                <a16:creationId xmlns:a16="http://schemas.microsoft.com/office/drawing/2014/main" id="{FA1B4CFC-A971-433A-817E-EDD6C68964C4}"/>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38080314-209B-470D-B49D-A95C8B9CACC1}"/>
              </a:ext>
            </a:extLst>
          </p:cNvPr>
          <p:cNvSpPr>
            <a:spLocks noGrp="1"/>
          </p:cNvSpPr>
          <p:nvPr>
            <p:ph type="sldNum" sz="quarter" idx="12"/>
          </p:nvPr>
        </p:nvSpPr>
        <p:spPr/>
        <p:txBody>
          <a:bodyPr/>
          <a:lstStyle/>
          <a:p>
            <a:fld id="{A9CDCCBA-ABFE-4282-BCDE-E7FFFF2A12BA}" type="slidenum">
              <a:rPr lang="es-AR" smtClean="0"/>
              <a:t>‹Nº›</a:t>
            </a:fld>
            <a:endParaRPr lang="es-AR"/>
          </a:p>
        </p:txBody>
      </p:sp>
    </p:spTree>
    <p:extLst>
      <p:ext uri="{BB962C8B-B14F-4D97-AF65-F5344CB8AC3E}">
        <p14:creationId xmlns:p14="http://schemas.microsoft.com/office/powerpoint/2010/main" val="3118814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20AE3C-5B09-4B46-BBE0-E673EEB4486A}"/>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E51456C3-604C-4687-B146-FB214A08BA00}"/>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AABEEDC8-078C-4C48-BBDF-4E4D45010C51}"/>
              </a:ext>
            </a:extLst>
          </p:cNvPr>
          <p:cNvSpPr>
            <a:spLocks noGrp="1"/>
          </p:cNvSpPr>
          <p:nvPr>
            <p:ph type="dt" sz="half" idx="10"/>
          </p:nvPr>
        </p:nvSpPr>
        <p:spPr/>
        <p:txBody>
          <a:bodyPr/>
          <a:lstStyle/>
          <a:p>
            <a:fld id="{D5E3F69A-07CA-4FA6-8659-3F8184DE9D62}" type="datetimeFigureOut">
              <a:rPr lang="es-AR" smtClean="0"/>
              <a:t>16/9/2021</a:t>
            </a:fld>
            <a:endParaRPr lang="es-AR"/>
          </a:p>
        </p:txBody>
      </p:sp>
      <p:sp>
        <p:nvSpPr>
          <p:cNvPr id="5" name="Marcador de pie de página 4">
            <a:extLst>
              <a:ext uri="{FF2B5EF4-FFF2-40B4-BE49-F238E27FC236}">
                <a16:creationId xmlns:a16="http://schemas.microsoft.com/office/drawing/2014/main" id="{61039649-4BA3-4028-A347-55F274A7EFDD}"/>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1D36CBE0-807B-4634-9176-7C7E6E8B0501}"/>
              </a:ext>
            </a:extLst>
          </p:cNvPr>
          <p:cNvSpPr>
            <a:spLocks noGrp="1"/>
          </p:cNvSpPr>
          <p:nvPr>
            <p:ph type="sldNum" sz="quarter" idx="12"/>
          </p:nvPr>
        </p:nvSpPr>
        <p:spPr/>
        <p:txBody>
          <a:bodyPr/>
          <a:lstStyle/>
          <a:p>
            <a:fld id="{A9CDCCBA-ABFE-4282-BCDE-E7FFFF2A12BA}" type="slidenum">
              <a:rPr lang="es-AR" smtClean="0"/>
              <a:t>‹Nº›</a:t>
            </a:fld>
            <a:endParaRPr lang="es-AR"/>
          </a:p>
        </p:txBody>
      </p:sp>
    </p:spTree>
    <p:extLst>
      <p:ext uri="{BB962C8B-B14F-4D97-AF65-F5344CB8AC3E}">
        <p14:creationId xmlns:p14="http://schemas.microsoft.com/office/powerpoint/2010/main" val="2507433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67C40E-A093-4F77-96EE-E8F47941AA1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9A465B42-274D-40BA-A6F3-946ADCF4B3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27304BA1-F4EF-439F-90ED-A2CC2A9AE0D3}"/>
              </a:ext>
            </a:extLst>
          </p:cNvPr>
          <p:cNvSpPr>
            <a:spLocks noGrp="1"/>
          </p:cNvSpPr>
          <p:nvPr>
            <p:ph type="dt" sz="half" idx="10"/>
          </p:nvPr>
        </p:nvSpPr>
        <p:spPr/>
        <p:txBody>
          <a:bodyPr/>
          <a:lstStyle/>
          <a:p>
            <a:fld id="{D5E3F69A-07CA-4FA6-8659-3F8184DE9D62}" type="datetimeFigureOut">
              <a:rPr lang="es-AR" smtClean="0"/>
              <a:t>16/9/2021</a:t>
            </a:fld>
            <a:endParaRPr lang="es-AR"/>
          </a:p>
        </p:txBody>
      </p:sp>
      <p:sp>
        <p:nvSpPr>
          <p:cNvPr id="5" name="Marcador de pie de página 4">
            <a:extLst>
              <a:ext uri="{FF2B5EF4-FFF2-40B4-BE49-F238E27FC236}">
                <a16:creationId xmlns:a16="http://schemas.microsoft.com/office/drawing/2014/main" id="{F4A60864-18DE-4CFC-BF66-FE2811758523}"/>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98621648-0A93-4FD8-9CB6-5343C0019BC2}"/>
              </a:ext>
            </a:extLst>
          </p:cNvPr>
          <p:cNvSpPr>
            <a:spLocks noGrp="1"/>
          </p:cNvSpPr>
          <p:nvPr>
            <p:ph type="sldNum" sz="quarter" idx="12"/>
          </p:nvPr>
        </p:nvSpPr>
        <p:spPr/>
        <p:txBody>
          <a:bodyPr/>
          <a:lstStyle/>
          <a:p>
            <a:fld id="{A9CDCCBA-ABFE-4282-BCDE-E7FFFF2A12BA}" type="slidenum">
              <a:rPr lang="es-AR" smtClean="0"/>
              <a:t>‹Nº›</a:t>
            </a:fld>
            <a:endParaRPr lang="es-AR"/>
          </a:p>
        </p:txBody>
      </p:sp>
    </p:spTree>
    <p:extLst>
      <p:ext uri="{BB962C8B-B14F-4D97-AF65-F5344CB8AC3E}">
        <p14:creationId xmlns:p14="http://schemas.microsoft.com/office/powerpoint/2010/main" val="3437045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6F827C-B803-48F5-B86D-B92952360FD5}"/>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C91C588F-852B-449F-975E-7C26A4C79C73}"/>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6628B925-1FBB-4681-8B11-C508AF837B52}"/>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7BE38973-6C14-4026-9C4D-C8F1B2E8F0BB}"/>
              </a:ext>
            </a:extLst>
          </p:cNvPr>
          <p:cNvSpPr>
            <a:spLocks noGrp="1"/>
          </p:cNvSpPr>
          <p:nvPr>
            <p:ph type="dt" sz="half" idx="10"/>
          </p:nvPr>
        </p:nvSpPr>
        <p:spPr/>
        <p:txBody>
          <a:bodyPr/>
          <a:lstStyle/>
          <a:p>
            <a:fld id="{D5E3F69A-07CA-4FA6-8659-3F8184DE9D62}" type="datetimeFigureOut">
              <a:rPr lang="es-AR" smtClean="0"/>
              <a:t>16/9/2021</a:t>
            </a:fld>
            <a:endParaRPr lang="es-AR"/>
          </a:p>
        </p:txBody>
      </p:sp>
      <p:sp>
        <p:nvSpPr>
          <p:cNvPr id="6" name="Marcador de pie de página 5">
            <a:extLst>
              <a:ext uri="{FF2B5EF4-FFF2-40B4-BE49-F238E27FC236}">
                <a16:creationId xmlns:a16="http://schemas.microsoft.com/office/drawing/2014/main" id="{DDB0F547-15CD-4553-A2D1-C3755DDCC4DB}"/>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C4283AA8-CF3A-4FCB-8CD5-107F84779F57}"/>
              </a:ext>
            </a:extLst>
          </p:cNvPr>
          <p:cNvSpPr>
            <a:spLocks noGrp="1"/>
          </p:cNvSpPr>
          <p:nvPr>
            <p:ph type="sldNum" sz="quarter" idx="12"/>
          </p:nvPr>
        </p:nvSpPr>
        <p:spPr/>
        <p:txBody>
          <a:bodyPr/>
          <a:lstStyle/>
          <a:p>
            <a:fld id="{A9CDCCBA-ABFE-4282-BCDE-E7FFFF2A12BA}" type="slidenum">
              <a:rPr lang="es-AR" smtClean="0"/>
              <a:t>‹Nº›</a:t>
            </a:fld>
            <a:endParaRPr lang="es-AR"/>
          </a:p>
        </p:txBody>
      </p:sp>
    </p:spTree>
    <p:extLst>
      <p:ext uri="{BB962C8B-B14F-4D97-AF65-F5344CB8AC3E}">
        <p14:creationId xmlns:p14="http://schemas.microsoft.com/office/powerpoint/2010/main" val="3245287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C43476-8475-4AAE-8E41-9E8F1CBF2426}"/>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5472FE43-6B8E-4D8B-A3D9-6CA2EE8593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C87F4137-2056-4EE9-BE5D-B34E3F026779}"/>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CD4C370E-B9FC-4E8F-A17D-63E708CE5B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ED64075D-9E2E-41D3-866F-0F4199976B84}"/>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0BF94304-FF68-429E-B125-EB35E568D0A6}"/>
              </a:ext>
            </a:extLst>
          </p:cNvPr>
          <p:cNvSpPr>
            <a:spLocks noGrp="1"/>
          </p:cNvSpPr>
          <p:nvPr>
            <p:ph type="dt" sz="half" idx="10"/>
          </p:nvPr>
        </p:nvSpPr>
        <p:spPr/>
        <p:txBody>
          <a:bodyPr/>
          <a:lstStyle/>
          <a:p>
            <a:fld id="{D5E3F69A-07CA-4FA6-8659-3F8184DE9D62}" type="datetimeFigureOut">
              <a:rPr lang="es-AR" smtClean="0"/>
              <a:t>16/9/2021</a:t>
            </a:fld>
            <a:endParaRPr lang="es-AR"/>
          </a:p>
        </p:txBody>
      </p:sp>
      <p:sp>
        <p:nvSpPr>
          <p:cNvPr id="8" name="Marcador de pie de página 7">
            <a:extLst>
              <a:ext uri="{FF2B5EF4-FFF2-40B4-BE49-F238E27FC236}">
                <a16:creationId xmlns:a16="http://schemas.microsoft.com/office/drawing/2014/main" id="{29B26C90-E586-4C20-A1EE-79559DBC7B2E}"/>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0F78CF1F-BD71-4DFC-AD85-72720AE69238}"/>
              </a:ext>
            </a:extLst>
          </p:cNvPr>
          <p:cNvSpPr>
            <a:spLocks noGrp="1"/>
          </p:cNvSpPr>
          <p:nvPr>
            <p:ph type="sldNum" sz="quarter" idx="12"/>
          </p:nvPr>
        </p:nvSpPr>
        <p:spPr/>
        <p:txBody>
          <a:bodyPr/>
          <a:lstStyle/>
          <a:p>
            <a:fld id="{A9CDCCBA-ABFE-4282-BCDE-E7FFFF2A12BA}" type="slidenum">
              <a:rPr lang="es-AR" smtClean="0"/>
              <a:t>‹Nº›</a:t>
            </a:fld>
            <a:endParaRPr lang="es-AR"/>
          </a:p>
        </p:txBody>
      </p:sp>
    </p:spTree>
    <p:extLst>
      <p:ext uri="{BB962C8B-B14F-4D97-AF65-F5344CB8AC3E}">
        <p14:creationId xmlns:p14="http://schemas.microsoft.com/office/powerpoint/2010/main" val="1717652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3745E7-0DCE-49AB-83CC-67F69A7AA482}"/>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8CB90C12-73D7-4B91-A3FE-D9B03C5A3978}"/>
              </a:ext>
            </a:extLst>
          </p:cNvPr>
          <p:cNvSpPr>
            <a:spLocks noGrp="1"/>
          </p:cNvSpPr>
          <p:nvPr>
            <p:ph type="dt" sz="half" idx="10"/>
          </p:nvPr>
        </p:nvSpPr>
        <p:spPr/>
        <p:txBody>
          <a:bodyPr/>
          <a:lstStyle/>
          <a:p>
            <a:fld id="{D5E3F69A-07CA-4FA6-8659-3F8184DE9D62}" type="datetimeFigureOut">
              <a:rPr lang="es-AR" smtClean="0"/>
              <a:t>16/9/2021</a:t>
            </a:fld>
            <a:endParaRPr lang="es-AR"/>
          </a:p>
        </p:txBody>
      </p:sp>
      <p:sp>
        <p:nvSpPr>
          <p:cNvPr id="4" name="Marcador de pie de página 3">
            <a:extLst>
              <a:ext uri="{FF2B5EF4-FFF2-40B4-BE49-F238E27FC236}">
                <a16:creationId xmlns:a16="http://schemas.microsoft.com/office/drawing/2014/main" id="{49FF3BAE-5BC0-4D7A-BD33-A2C6B7B0BB3C}"/>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AF88DC54-A363-424C-A66E-950C9D5CC0F3}"/>
              </a:ext>
            </a:extLst>
          </p:cNvPr>
          <p:cNvSpPr>
            <a:spLocks noGrp="1"/>
          </p:cNvSpPr>
          <p:nvPr>
            <p:ph type="sldNum" sz="quarter" idx="12"/>
          </p:nvPr>
        </p:nvSpPr>
        <p:spPr/>
        <p:txBody>
          <a:bodyPr/>
          <a:lstStyle/>
          <a:p>
            <a:fld id="{A9CDCCBA-ABFE-4282-BCDE-E7FFFF2A12BA}" type="slidenum">
              <a:rPr lang="es-AR" smtClean="0"/>
              <a:t>‹Nº›</a:t>
            </a:fld>
            <a:endParaRPr lang="es-AR"/>
          </a:p>
        </p:txBody>
      </p:sp>
    </p:spTree>
    <p:extLst>
      <p:ext uri="{BB962C8B-B14F-4D97-AF65-F5344CB8AC3E}">
        <p14:creationId xmlns:p14="http://schemas.microsoft.com/office/powerpoint/2010/main" val="2136651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5BD7976-1394-4FC8-B8D7-865E9C8DE22E}"/>
              </a:ext>
            </a:extLst>
          </p:cNvPr>
          <p:cNvSpPr>
            <a:spLocks noGrp="1"/>
          </p:cNvSpPr>
          <p:nvPr>
            <p:ph type="dt" sz="half" idx="10"/>
          </p:nvPr>
        </p:nvSpPr>
        <p:spPr/>
        <p:txBody>
          <a:bodyPr/>
          <a:lstStyle/>
          <a:p>
            <a:fld id="{D5E3F69A-07CA-4FA6-8659-3F8184DE9D62}" type="datetimeFigureOut">
              <a:rPr lang="es-AR" smtClean="0"/>
              <a:t>16/9/2021</a:t>
            </a:fld>
            <a:endParaRPr lang="es-AR"/>
          </a:p>
        </p:txBody>
      </p:sp>
      <p:sp>
        <p:nvSpPr>
          <p:cNvPr id="3" name="Marcador de pie de página 2">
            <a:extLst>
              <a:ext uri="{FF2B5EF4-FFF2-40B4-BE49-F238E27FC236}">
                <a16:creationId xmlns:a16="http://schemas.microsoft.com/office/drawing/2014/main" id="{028F63C5-9F51-4E93-91AC-A9EE785BE0D7}"/>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EF9FE922-64D4-4A87-98A1-87862CBB2FD7}"/>
              </a:ext>
            </a:extLst>
          </p:cNvPr>
          <p:cNvSpPr>
            <a:spLocks noGrp="1"/>
          </p:cNvSpPr>
          <p:nvPr>
            <p:ph type="sldNum" sz="quarter" idx="12"/>
          </p:nvPr>
        </p:nvSpPr>
        <p:spPr/>
        <p:txBody>
          <a:bodyPr/>
          <a:lstStyle/>
          <a:p>
            <a:fld id="{A9CDCCBA-ABFE-4282-BCDE-E7FFFF2A12BA}" type="slidenum">
              <a:rPr lang="es-AR" smtClean="0"/>
              <a:t>‹Nº›</a:t>
            </a:fld>
            <a:endParaRPr lang="es-AR"/>
          </a:p>
        </p:txBody>
      </p:sp>
    </p:spTree>
    <p:extLst>
      <p:ext uri="{BB962C8B-B14F-4D97-AF65-F5344CB8AC3E}">
        <p14:creationId xmlns:p14="http://schemas.microsoft.com/office/powerpoint/2010/main" val="2297064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E68F91-98B7-4F11-A12E-1213B9CDFF4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7FA87097-9CCE-42FD-8F05-1A78140C97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8EE4BB82-AF48-4C1B-9587-B5F2D6E851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B7C612D5-09C0-4352-B682-F703B649AC20}"/>
              </a:ext>
            </a:extLst>
          </p:cNvPr>
          <p:cNvSpPr>
            <a:spLocks noGrp="1"/>
          </p:cNvSpPr>
          <p:nvPr>
            <p:ph type="dt" sz="half" idx="10"/>
          </p:nvPr>
        </p:nvSpPr>
        <p:spPr/>
        <p:txBody>
          <a:bodyPr/>
          <a:lstStyle/>
          <a:p>
            <a:fld id="{D5E3F69A-07CA-4FA6-8659-3F8184DE9D62}" type="datetimeFigureOut">
              <a:rPr lang="es-AR" smtClean="0"/>
              <a:t>16/9/2021</a:t>
            </a:fld>
            <a:endParaRPr lang="es-AR"/>
          </a:p>
        </p:txBody>
      </p:sp>
      <p:sp>
        <p:nvSpPr>
          <p:cNvPr id="6" name="Marcador de pie de página 5">
            <a:extLst>
              <a:ext uri="{FF2B5EF4-FFF2-40B4-BE49-F238E27FC236}">
                <a16:creationId xmlns:a16="http://schemas.microsoft.com/office/drawing/2014/main" id="{2F1DD472-0CA2-466D-8863-FA5B915C997F}"/>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F938939B-14DE-44A5-BF29-1558C10E75FD}"/>
              </a:ext>
            </a:extLst>
          </p:cNvPr>
          <p:cNvSpPr>
            <a:spLocks noGrp="1"/>
          </p:cNvSpPr>
          <p:nvPr>
            <p:ph type="sldNum" sz="quarter" idx="12"/>
          </p:nvPr>
        </p:nvSpPr>
        <p:spPr/>
        <p:txBody>
          <a:bodyPr/>
          <a:lstStyle/>
          <a:p>
            <a:fld id="{A9CDCCBA-ABFE-4282-BCDE-E7FFFF2A12BA}" type="slidenum">
              <a:rPr lang="es-AR" smtClean="0"/>
              <a:t>‹Nº›</a:t>
            </a:fld>
            <a:endParaRPr lang="es-AR"/>
          </a:p>
        </p:txBody>
      </p:sp>
    </p:spTree>
    <p:extLst>
      <p:ext uri="{BB962C8B-B14F-4D97-AF65-F5344CB8AC3E}">
        <p14:creationId xmlns:p14="http://schemas.microsoft.com/office/powerpoint/2010/main" val="1489542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ADDE8-35D2-4AB3-BFEB-3E15FBBF789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899135E0-503E-4D1E-BD85-3906593DE7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5EC74D96-865F-42AB-A40B-F9A6791D6C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F513BF82-44D5-4EC7-BF47-69B8AF762514}"/>
              </a:ext>
            </a:extLst>
          </p:cNvPr>
          <p:cNvSpPr>
            <a:spLocks noGrp="1"/>
          </p:cNvSpPr>
          <p:nvPr>
            <p:ph type="dt" sz="half" idx="10"/>
          </p:nvPr>
        </p:nvSpPr>
        <p:spPr/>
        <p:txBody>
          <a:bodyPr/>
          <a:lstStyle/>
          <a:p>
            <a:fld id="{D5E3F69A-07CA-4FA6-8659-3F8184DE9D62}" type="datetimeFigureOut">
              <a:rPr lang="es-AR" smtClean="0"/>
              <a:t>16/9/2021</a:t>
            </a:fld>
            <a:endParaRPr lang="es-AR"/>
          </a:p>
        </p:txBody>
      </p:sp>
      <p:sp>
        <p:nvSpPr>
          <p:cNvPr id="6" name="Marcador de pie de página 5">
            <a:extLst>
              <a:ext uri="{FF2B5EF4-FFF2-40B4-BE49-F238E27FC236}">
                <a16:creationId xmlns:a16="http://schemas.microsoft.com/office/drawing/2014/main" id="{A3A47EA8-0240-4B42-8C01-394F37710D45}"/>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99600F27-6E77-447C-8A24-E6FAA76757F7}"/>
              </a:ext>
            </a:extLst>
          </p:cNvPr>
          <p:cNvSpPr>
            <a:spLocks noGrp="1"/>
          </p:cNvSpPr>
          <p:nvPr>
            <p:ph type="sldNum" sz="quarter" idx="12"/>
          </p:nvPr>
        </p:nvSpPr>
        <p:spPr/>
        <p:txBody>
          <a:bodyPr/>
          <a:lstStyle/>
          <a:p>
            <a:fld id="{A9CDCCBA-ABFE-4282-BCDE-E7FFFF2A12BA}" type="slidenum">
              <a:rPr lang="es-AR" smtClean="0"/>
              <a:t>‹Nº›</a:t>
            </a:fld>
            <a:endParaRPr lang="es-AR"/>
          </a:p>
        </p:txBody>
      </p:sp>
    </p:spTree>
    <p:extLst>
      <p:ext uri="{BB962C8B-B14F-4D97-AF65-F5344CB8AC3E}">
        <p14:creationId xmlns:p14="http://schemas.microsoft.com/office/powerpoint/2010/main" val="2175796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E58368F-FEC0-423C-95A5-91E910302A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67680BC2-7904-4295-A612-13C8CEDB4F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6EFDD47F-EA9A-4BBB-A3D9-D197C902D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E3F69A-07CA-4FA6-8659-3F8184DE9D62}" type="datetimeFigureOut">
              <a:rPr lang="es-AR" smtClean="0"/>
              <a:t>16/9/2021</a:t>
            </a:fld>
            <a:endParaRPr lang="es-AR"/>
          </a:p>
        </p:txBody>
      </p:sp>
      <p:sp>
        <p:nvSpPr>
          <p:cNvPr id="5" name="Marcador de pie de página 4">
            <a:extLst>
              <a:ext uri="{FF2B5EF4-FFF2-40B4-BE49-F238E27FC236}">
                <a16:creationId xmlns:a16="http://schemas.microsoft.com/office/drawing/2014/main" id="{023967D6-450C-40DE-969C-8C418C9491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0DBC9104-6A80-480C-BEE8-98E6B66349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CDCCBA-ABFE-4282-BCDE-E7FFFF2A12BA}" type="slidenum">
              <a:rPr lang="es-AR" smtClean="0"/>
              <a:t>‹Nº›</a:t>
            </a:fld>
            <a:endParaRPr lang="es-AR"/>
          </a:p>
        </p:txBody>
      </p:sp>
    </p:spTree>
    <p:extLst>
      <p:ext uri="{BB962C8B-B14F-4D97-AF65-F5344CB8AC3E}">
        <p14:creationId xmlns:p14="http://schemas.microsoft.com/office/powerpoint/2010/main" val="33485189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048" y="6422"/>
            <a:ext cx="11410951" cy="90797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784247" cy="1623753"/>
          </a:xfrm>
          <a:prstGeom prst="rect">
            <a:avLst/>
          </a:prstGeom>
          <a:noFill/>
          <a:extLst>
            <a:ext uri="{909E8E84-426E-40DD-AFC4-6F175D3DCCD1}">
              <a14:hiddenFill xmlns:a14="http://schemas.microsoft.com/office/drawing/2010/main">
                <a:solidFill>
                  <a:srgbClr val="FFFFFF"/>
                </a:solidFill>
              </a14:hiddenFill>
            </a:ext>
          </a:extLst>
        </p:spPr>
      </p:pic>
      <p:sp>
        <p:nvSpPr>
          <p:cNvPr id="7" name="Cuadro de texto 2">
            <a:extLst>
              <a:ext uri="{FF2B5EF4-FFF2-40B4-BE49-F238E27FC236}">
                <a16:creationId xmlns:a16="http://schemas.microsoft.com/office/drawing/2014/main" id="{AAE8F54E-1B3A-4600-AFCB-9226D0D550E2}"/>
              </a:ext>
            </a:extLst>
          </p:cNvPr>
          <p:cNvSpPr txBox="1">
            <a:spLocks noChangeArrowheads="1"/>
          </p:cNvSpPr>
          <p:nvPr/>
        </p:nvSpPr>
        <p:spPr bwMode="auto">
          <a:xfrm>
            <a:off x="1521234" y="0"/>
            <a:ext cx="10167183" cy="86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2000" b="0" i="0" u="none" strike="noStrike" cap="none" normalizeH="0" baseline="0" dirty="0">
              <a:ln>
                <a:noFill/>
              </a:ln>
              <a:solidFill>
                <a:srgbClr val="FFFFFF"/>
              </a:solidFill>
              <a:effectLst/>
              <a:latin typeface="Calibri Light" panose="020F0302020204030204" pitchFamily="34" charset="0"/>
              <a:ea typeface="Calibri" panose="020F0502020204030204" pitchFamily="34" charset="0"/>
              <a:cs typeface="Calibri Light" panose="020F03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s-AR" altLang="es-AR" sz="2400" b="1" dirty="0">
                <a:solidFill>
                  <a:srgbClr val="FFFFFF"/>
                </a:solidFill>
                <a:latin typeface="Calibri Light" panose="020F0302020204030204" pitchFamily="34" charset="0"/>
              </a:rPr>
              <a:t>Universidad Nacional de Lanús – Licenciatura en Sistemas</a:t>
            </a:r>
            <a:endParaRPr kumimoji="0" lang="es-AR" altLang="es-AR" sz="2000" b="0" i="0" u="none" strike="noStrike" cap="none" normalizeH="0" baseline="0" dirty="0">
              <a:ln>
                <a:noFill/>
              </a:ln>
              <a:solidFill>
                <a:schemeClr val="tx1"/>
              </a:solidFill>
              <a:effectLst/>
              <a:latin typeface="Arial" panose="020B0604020202020204" pitchFamily="34" charset="0"/>
            </a:endParaRPr>
          </a:p>
        </p:txBody>
      </p:sp>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780297" y="-233866"/>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8" y="6377614"/>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77664" y="631504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pic>
        <p:nvPicPr>
          <p:cNvPr id="12"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8863" y="1215190"/>
            <a:ext cx="3071579" cy="3402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4 CuadroTexto"/>
          <p:cNvSpPr txBox="1"/>
          <p:nvPr/>
        </p:nvSpPr>
        <p:spPr>
          <a:xfrm>
            <a:off x="1272210" y="5185611"/>
            <a:ext cx="9541564" cy="707886"/>
          </a:xfrm>
          <a:prstGeom prst="rect">
            <a:avLst/>
          </a:prstGeom>
          <a:noFill/>
        </p:spPr>
        <p:txBody>
          <a:bodyPr wrap="square" rtlCol="0">
            <a:spAutoFit/>
          </a:bodyPr>
          <a:lstStyle/>
          <a:p>
            <a:pPr algn="just"/>
            <a:r>
              <a:rPr lang="es-AR" sz="4000" b="1" cap="all" dirty="0"/>
              <a:t>SISTEMAS BASADOS EN CONOCIMIENTOS</a:t>
            </a:r>
          </a:p>
        </p:txBody>
      </p:sp>
      <p:pic>
        <p:nvPicPr>
          <p:cNvPr id="15"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1076624" cy="1623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6052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CONCEPTUALIZACIÓN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9 CuadroTexto"/>
          <p:cNvSpPr txBox="1"/>
          <p:nvPr/>
        </p:nvSpPr>
        <p:spPr>
          <a:xfrm>
            <a:off x="861392" y="781879"/>
            <a:ext cx="10999303" cy="5632311"/>
          </a:xfrm>
          <a:prstGeom prst="rect">
            <a:avLst/>
          </a:prstGeom>
          <a:noFill/>
        </p:spPr>
        <p:txBody>
          <a:bodyPr wrap="square" rtlCol="0">
            <a:spAutoFit/>
          </a:bodyPr>
          <a:lstStyle/>
          <a:p>
            <a:pPr algn="just"/>
            <a:r>
              <a:rPr lang="es-AR" sz="2000" b="1" u="sng" dirty="0"/>
              <a:t>Técnicas y Herramientas para el Modelado de Conocimientos:</a:t>
            </a:r>
          </a:p>
          <a:p>
            <a:pPr algn="just"/>
            <a:endParaRPr lang="es-AR" sz="2000" dirty="0"/>
          </a:p>
          <a:p>
            <a:pPr marL="800100" lvl="2" indent="-342900" algn="just">
              <a:buFont typeface="Arial" pitchFamily="34" charset="0"/>
              <a:buChar char="•"/>
            </a:pPr>
            <a:r>
              <a:rPr lang="es-AR" sz="2000" dirty="0"/>
              <a:t>Modelado de Conocimientos Fácticos: </a:t>
            </a:r>
          </a:p>
          <a:p>
            <a:pPr marL="1257300" lvl="2" indent="-342900" algn="just">
              <a:buFont typeface="Arial" pitchFamily="34" charset="0"/>
              <a:buChar char="•"/>
            </a:pPr>
            <a:r>
              <a:rPr lang="es-AR" sz="2000" dirty="0"/>
              <a:t>Diccionario de Conceptos</a:t>
            </a:r>
          </a:p>
          <a:p>
            <a:pPr marL="1257300" lvl="2" indent="-342900" algn="just">
              <a:buFont typeface="Arial" pitchFamily="34" charset="0"/>
              <a:buChar char="•"/>
            </a:pPr>
            <a:r>
              <a:rPr lang="es-AR" sz="2000" dirty="0"/>
              <a:t>Tabla CAV (Concepto-Atributo-Valor)</a:t>
            </a:r>
          </a:p>
          <a:p>
            <a:pPr marL="1257300" lvl="2" indent="-342900" algn="just">
              <a:buFont typeface="Arial" pitchFamily="34" charset="0"/>
              <a:buChar char="•"/>
            </a:pPr>
            <a:r>
              <a:rPr lang="es-AR" sz="2000" dirty="0"/>
              <a:t>Mapa de Relaciones</a:t>
            </a:r>
          </a:p>
          <a:p>
            <a:pPr marL="1257300" lvl="2" indent="-342900" algn="just">
              <a:buFont typeface="Arial" pitchFamily="34" charset="0"/>
              <a:buChar char="•"/>
            </a:pPr>
            <a:r>
              <a:rPr lang="es-AR" sz="2000" dirty="0"/>
              <a:t>Descripción de lo Atributos</a:t>
            </a:r>
          </a:p>
          <a:p>
            <a:pPr marL="1257300" lvl="2" indent="-342900" algn="just">
              <a:buFont typeface="Arial" pitchFamily="34" charset="0"/>
              <a:buChar char="•"/>
            </a:pPr>
            <a:endParaRPr lang="es-AR" sz="2000" dirty="0"/>
          </a:p>
          <a:p>
            <a:pPr marL="800100" lvl="1" indent="-342900" algn="just">
              <a:buFont typeface="Arial" pitchFamily="34" charset="0"/>
              <a:buChar char="•"/>
            </a:pPr>
            <a:r>
              <a:rPr lang="es-AR" sz="2000" dirty="0"/>
              <a:t>Modelado de Conocimientos Tácticos:</a:t>
            </a:r>
          </a:p>
          <a:p>
            <a:pPr marL="1257300" lvl="2" indent="-342900" algn="just">
              <a:buFont typeface="Arial" pitchFamily="34" charset="0"/>
              <a:buChar char="•"/>
            </a:pPr>
            <a:r>
              <a:rPr lang="es-AR" sz="2000" dirty="0"/>
              <a:t>Tablas de Decisión</a:t>
            </a:r>
          </a:p>
          <a:p>
            <a:pPr marL="1257300" lvl="2" indent="-342900" algn="just">
              <a:buFont typeface="Arial" pitchFamily="34" charset="0"/>
              <a:buChar char="•"/>
            </a:pPr>
            <a:r>
              <a:rPr lang="es-AR" sz="2000" dirty="0"/>
              <a:t>Seudoreglas / Tablas PER (Palabras del Experto – Regla)</a:t>
            </a:r>
          </a:p>
          <a:p>
            <a:pPr marL="1257300" lvl="2" indent="-342900" algn="just">
              <a:buFont typeface="Arial" pitchFamily="34" charset="0"/>
              <a:buChar char="•"/>
            </a:pPr>
            <a:r>
              <a:rPr lang="es-AR" sz="2000" dirty="0"/>
              <a:t>Fórmulas</a:t>
            </a:r>
          </a:p>
          <a:p>
            <a:pPr marL="1257300" lvl="2" indent="-342900" algn="just">
              <a:buFont typeface="Arial" pitchFamily="34" charset="0"/>
              <a:buChar char="•"/>
            </a:pPr>
            <a:endParaRPr lang="es-AR" sz="2000" dirty="0"/>
          </a:p>
          <a:p>
            <a:pPr marL="800100" lvl="1" indent="-342900" algn="just">
              <a:buFont typeface="Arial" pitchFamily="34" charset="0"/>
              <a:buChar char="•"/>
            </a:pPr>
            <a:r>
              <a:rPr lang="es-AR" sz="2000" dirty="0"/>
              <a:t>Modelado de Conocimientos Estratégicos:</a:t>
            </a:r>
          </a:p>
          <a:p>
            <a:pPr marL="1257300" lvl="2" indent="-342900" algn="just">
              <a:buFont typeface="Arial" pitchFamily="34" charset="0"/>
              <a:buChar char="•"/>
            </a:pPr>
            <a:r>
              <a:rPr lang="es-AR" sz="2000" dirty="0"/>
              <a:t>Árbol de Descomposición Funcional</a:t>
            </a:r>
          </a:p>
          <a:p>
            <a:pPr marL="1257300" lvl="2" indent="-342900" algn="just">
              <a:buFont typeface="Arial" pitchFamily="34" charset="0"/>
              <a:buChar char="•"/>
            </a:pPr>
            <a:r>
              <a:rPr lang="es-AR" sz="2000" dirty="0"/>
              <a:t>Diagrama Jerárquico de Tareas</a:t>
            </a:r>
          </a:p>
          <a:p>
            <a:pPr marL="1257300" lvl="2" indent="-342900" algn="just">
              <a:buFont typeface="Arial" pitchFamily="34" charset="0"/>
              <a:buChar char="•"/>
            </a:pPr>
            <a:r>
              <a:rPr lang="es-AR" sz="2000" dirty="0"/>
              <a:t>Grafos Causales</a:t>
            </a:r>
          </a:p>
          <a:p>
            <a:pPr marL="1257300" lvl="2" indent="-342900" algn="just">
              <a:buFont typeface="Arial" pitchFamily="34" charset="0"/>
              <a:buChar char="•"/>
            </a:pPr>
            <a:r>
              <a:rPr lang="es-AR" sz="2000" dirty="0"/>
              <a:t>Mapa de Conocimientos</a:t>
            </a:r>
          </a:p>
        </p:txBody>
      </p:sp>
    </p:spTree>
    <p:extLst>
      <p:ext uri="{BB962C8B-B14F-4D97-AF65-F5344CB8AC3E}">
        <p14:creationId xmlns:p14="http://schemas.microsoft.com/office/powerpoint/2010/main" val="1708422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CONCEPTUALIZACIÓN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9 CuadroTexto"/>
          <p:cNvSpPr txBox="1"/>
          <p:nvPr/>
        </p:nvSpPr>
        <p:spPr>
          <a:xfrm>
            <a:off x="861392" y="781879"/>
            <a:ext cx="10999303" cy="5632311"/>
          </a:xfrm>
          <a:prstGeom prst="rect">
            <a:avLst/>
          </a:prstGeom>
          <a:noFill/>
        </p:spPr>
        <p:txBody>
          <a:bodyPr wrap="square" rtlCol="0">
            <a:spAutoFit/>
          </a:bodyPr>
          <a:lstStyle/>
          <a:p>
            <a:pPr algn="just"/>
            <a:r>
              <a:rPr lang="es-AR" sz="2000" b="1" u="sng" dirty="0"/>
              <a:t>Diccionario (diccionario de conceptos y descripción de atributos):</a:t>
            </a:r>
          </a:p>
          <a:p>
            <a:pPr algn="just"/>
            <a:endParaRPr lang="es-AR" sz="2000" dirty="0"/>
          </a:p>
          <a:p>
            <a:pPr algn="just"/>
            <a:r>
              <a:rPr lang="es-AR" sz="2000" dirty="0"/>
              <a:t>El diccionario se realiza en etapas a medida que se realiza la adquisición de conocimientos y su posterior modelado. Durante el modelado de conocimientos (en cualquiera de sus clasificaciones funcionales) se va completando el diccionario.</a:t>
            </a:r>
          </a:p>
          <a:p>
            <a:pPr algn="just"/>
            <a:endParaRPr lang="es-AR" sz="2000" dirty="0"/>
          </a:p>
          <a:p>
            <a:pPr algn="just"/>
            <a:r>
              <a:rPr lang="es-AR" sz="2000" dirty="0"/>
              <a:t>Se comienza con un diccionario de conceptos y posteriormente se agregan los atributos y valores. Antes de cualquier otro modelado, debe tenerse un diccionario mínimo del discurso del dominio.</a:t>
            </a:r>
          </a:p>
          <a:p>
            <a:pPr algn="just"/>
            <a:endParaRPr lang="es-AR" sz="2000" dirty="0"/>
          </a:p>
          <a:p>
            <a:pPr algn="just"/>
            <a:r>
              <a:rPr lang="es-AR" sz="2000" dirty="0"/>
              <a:t>Por cada concepto, atributo y valor, el diccionario tendrá una entrada.</a:t>
            </a:r>
          </a:p>
          <a:p>
            <a:pPr algn="just"/>
            <a:endParaRPr lang="es-AR" sz="2000" dirty="0"/>
          </a:p>
          <a:p>
            <a:pPr algn="just"/>
            <a:r>
              <a:rPr lang="es-AR" sz="2000" dirty="0"/>
              <a:t>Por cada entrada, el diccionario debe tener las siguientes descripciones: </a:t>
            </a:r>
          </a:p>
          <a:p>
            <a:pPr marL="800100" lvl="1" indent="-342900" algn="just">
              <a:buFont typeface="Arial" pitchFamily="34" charset="0"/>
              <a:buChar char="•"/>
            </a:pPr>
            <a:r>
              <a:rPr lang="es-AR" sz="2000" dirty="0"/>
              <a:t>Término</a:t>
            </a:r>
          </a:p>
          <a:p>
            <a:pPr marL="800100" lvl="1" indent="-342900" algn="just">
              <a:buFont typeface="Arial" pitchFamily="34" charset="0"/>
              <a:buChar char="•"/>
            </a:pPr>
            <a:r>
              <a:rPr lang="es-AR" sz="2000" dirty="0"/>
              <a:t>Clasificación</a:t>
            </a:r>
          </a:p>
          <a:p>
            <a:pPr marL="800100" lvl="1" indent="-342900" algn="just">
              <a:buFont typeface="Arial" pitchFamily="34" charset="0"/>
              <a:buChar char="•"/>
            </a:pPr>
            <a:r>
              <a:rPr lang="es-AR" sz="2000" dirty="0"/>
              <a:t>Descripción del término</a:t>
            </a:r>
          </a:p>
          <a:p>
            <a:pPr marL="800100" lvl="1" indent="-342900" algn="just">
              <a:buFont typeface="Arial" pitchFamily="34" charset="0"/>
              <a:buChar char="•"/>
            </a:pPr>
            <a:r>
              <a:rPr lang="es-AR" sz="2000" dirty="0"/>
              <a:t>Sinónimos</a:t>
            </a:r>
          </a:p>
          <a:p>
            <a:pPr marL="800100" lvl="1" indent="-342900" algn="just">
              <a:buFont typeface="Arial" pitchFamily="34" charset="0"/>
              <a:buChar char="•"/>
            </a:pPr>
            <a:r>
              <a:rPr lang="es-AR" sz="2000" dirty="0"/>
              <a:t>Abreviaturas utilizadas en otras herramientas de modelado o formalización</a:t>
            </a:r>
          </a:p>
          <a:p>
            <a:pPr marL="800100" lvl="1" indent="-342900" algn="just">
              <a:buFont typeface="Arial" pitchFamily="34" charset="0"/>
              <a:buChar char="•"/>
            </a:pPr>
            <a:r>
              <a:rPr lang="es-AR" sz="2000" dirty="0"/>
              <a:t>Trazabilidad: de que etapa de adquisición de conocimiento se edujo</a:t>
            </a:r>
          </a:p>
        </p:txBody>
      </p:sp>
    </p:spTree>
    <p:extLst>
      <p:ext uri="{BB962C8B-B14F-4D97-AF65-F5344CB8AC3E}">
        <p14:creationId xmlns:p14="http://schemas.microsoft.com/office/powerpoint/2010/main" val="879038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CONCEPTUALIZACIÓN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9 CuadroTexto"/>
          <p:cNvSpPr txBox="1"/>
          <p:nvPr/>
        </p:nvSpPr>
        <p:spPr>
          <a:xfrm>
            <a:off x="861392" y="781879"/>
            <a:ext cx="10999303" cy="4524315"/>
          </a:xfrm>
          <a:prstGeom prst="rect">
            <a:avLst/>
          </a:prstGeom>
          <a:noFill/>
        </p:spPr>
        <p:txBody>
          <a:bodyPr wrap="square" rtlCol="0">
            <a:spAutoFit/>
          </a:bodyPr>
          <a:lstStyle/>
          <a:p>
            <a:pPr algn="just"/>
            <a:r>
              <a:rPr lang="es-AR" sz="3600" b="1" u="sng" dirty="0"/>
              <a:t>Mapa de Relaciones:</a:t>
            </a:r>
          </a:p>
          <a:p>
            <a:pPr algn="just"/>
            <a:endParaRPr lang="es-AR" sz="3600" dirty="0"/>
          </a:p>
          <a:p>
            <a:pPr marL="914400" lvl="1" indent="-457200" algn="just">
              <a:buFont typeface="Arial" pitchFamily="34" charset="0"/>
              <a:buChar char="•"/>
            </a:pPr>
            <a:r>
              <a:rPr lang="es-AR" sz="3600" dirty="0"/>
              <a:t>Una vez obtenidos todos los conceptos, se establecen las relaciones entre ellos.</a:t>
            </a:r>
          </a:p>
          <a:p>
            <a:pPr marL="914400" lvl="1" indent="-457200" algn="just">
              <a:buFont typeface="Arial" pitchFamily="34" charset="0"/>
              <a:buChar char="•"/>
            </a:pPr>
            <a:endParaRPr lang="es-AR" sz="3600" dirty="0"/>
          </a:p>
          <a:p>
            <a:pPr marL="914400" lvl="1" indent="-457200" algn="just">
              <a:buFont typeface="Arial" pitchFamily="34" charset="0"/>
              <a:buChar char="•"/>
            </a:pPr>
            <a:r>
              <a:rPr lang="es-AR" sz="3600" dirty="0"/>
              <a:t>Se puede tomar como modelo la técnica de modelado de datos de entidad - relación de la Ingeniería de Software tradicional.</a:t>
            </a:r>
          </a:p>
        </p:txBody>
      </p:sp>
    </p:spTree>
    <p:extLst>
      <p:ext uri="{BB962C8B-B14F-4D97-AF65-F5344CB8AC3E}">
        <p14:creationId xmlns:p14="http://schemas.microsoft.com/office/powerpoint/2010/main" val="879038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CONCEPTUALIZACIÓN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Rectángulo"/>
          <p:cNvSpPr/>
          <p:nvPr/>
        </p:nvSpPr>
        <p:spPr>
          <a:xfrm>
            <a:off x="887895" y="862834"/>
            <a:ext cx="11078817" cy="2031325"/>
          </a:xfrm>
          <a:prstGeom prst="rect">
            <a:avLst/>
          </a:prstGeom>
        </p:spPr>
        <p:txBody>
          <a:bodyPr wrap="square">
            <a:spAutoFit/>
          </a:bodyPr>
          <a:lstStyle/>
          <a:p>
            <a:pPr algn="just"/>
            <a:r>
              <a:rPr lang="es-AR" b="1" u="sng" dirty="0"/>
              <a:t>Tabla CAV (Concepto-Atributo-Valor):</a:t>
            </a:r>
          </a:p>
          <a:p>
            <a:pPr algn="just"/>
            <a:endParaRPr lang="es-AR" dirty="0"/>
          </a:p>
          <a:p>
            <a:pPr algn="just"/>
            <a:r>
              <a:rPr lang="es-AR" dirty="0"/>
              <a:t>La tabla CAV proporciona una lista de los conceptos que se manipulan en el dominio de conocimiento relacionados con la familia de problemas que resolverá el Sistema Experto a desarrollar. </a:t>
            </a:r>
          </a:p>
          <a:p>
            <a:pPr algn="just"/>
            <a:endParaRPr lang="es-AR" dirty="0"/>
          </a:p>
          <a:p>
            <a:pPr algn="just"/>
            <a:r>
              <a:rPr lang="es-AR" dirty="0"/>
              <a:t>Cada concepto quedará descripto en términos de los atributos que definen a cada concepto y de los valores que cada atributo puede tomar.</a:t>
            </a:r>
          </a:p>
        </p:txBody>
      </p:sp>
      <p:graphicFrame>
        <p:nvGraphicFramePr>
          <p:cNvPr id="5" name="4 Tabla"/>
          <p:cNvGraphicFramePr>
            <a:graphicFrameLocks noGrp="1"/>
          </p:cNvGraphicFramePr>
          <p:nvPr>
            <p:extLst>
              <p:ext uri="{D42A27DB-BD31-4B8C-83A1-F6EECF244321}">
                <p14:modId xmlns:p14="http://schemas.microsoft.com/office/powerpoint/2010/main" val="3700982500"/>
              </p:ext>
            </p:extLst>
          </p:nvPr>
        </p:nvGraphicFramePr>
        <p:xfrm>
          <a:off x="1462157" y="3303840"/>
          <a:ext cx="10146747" cy="2225040"/>
        </p:xfrm>
        <a:graphic>
          <a:graphicData uri="http://schemas.openxmlformats.org/drawingml/2006/table">
            <a:tbl>
              <a:tblPr firstRow="1" bandRow="1">
                <a:tableStyleId>{5C22544A-7EE6-4342-B048-85BDC9FD1C3A}</a:tableStyleId>
              </a:tblPr>
              <a:tblGrid>
                <a:gridCol w="3382249">
                  <a:extLst>
                    <a:ext uri="{9D8B030D-6E8A-4147-A177-3AD203B41FA5}">
                      <a16:colId xmlns:a16="http://schemas.microsoft.com/office/drawing/2014/main" val="20000"/>
                    </a:ext>
                  </a:extLst>
                </a:gridCol>
                <a:gridCol w="3382249">
                  <a:extLst>
                    <a:ext uri="{9D8B030D-6E8A-4147-A177-3AD203B41FA5}">
                      <a16:colId xmlns:a16="http://schemas.microsoft.com/office/drawing/2014/main" val="20001"/>
                    </a:ext>
                  </a:extLst>
                </a:gridCol>
                <a:gridCol w="3382249">
                  <a:extLst>
                    <a:ext uri="{9D8B030D-6E8A-4147-A177-3AD203B41FA5}">
                      <a16:colId xmlns:a16="http://schemas.microsoft.com/office/drawing/2014/main" val="20002"/>
                    </a:ext>
                  </a:extLst>
                </a:gridCol>
              </a:tblGrid>
              <a:tr h="370840">
                <a:tc>
                  <a:txBody>
                    <a:bodyPr/>
                    <a:lstStyle/>
                    <a:p>
                      <a:pPr algn="ctr"/>
                      <a:r>
                        <a:rPr lang="es-AR" dirty="0"/>
                        <a:t>CONCEPTO</a:t>
                      </a:r>
                    </a:p>
                  </a:txBody>
                  <a:tcPr/>
                </a:tc>
                <a:tc>
                  <a:txBody>
                    <a:bodyPr/>
                    <a:lstStyle/>
                    <a:p>
                      <a:pPr algn="ctr"/>
                      <a:r>
                        <a:rPr lang="es-AR" dirty="0"/>
                        <a:t>ATRIBUTO</a:t>
                      </a:r>
                    </a:p>
                  </a:txBody>
                  <a:tcPr/>
                </a:tc>
                <a:tc>
                  <a:txBody>
                    <a:bodyPr/>
                    <a:lstStyle/>
                    <a:p>
                      <a:pPr algn="ctr"/>
                      <a:r>
                        <a:rPr lang="es-AR" dirty="0"/>
                        <a:t>VALOR</a:t>
                      </a:r>
                    </a:p>
                  </a:txBody>
                  <a:tcPr/>
                </a:tc>
                <a:extLst>
                  <a:ext uri="{0D108BD9-81ED-4DB2-BD59-A6C34878D82A}">
                    <a16:rowId xmlns:a16="http://schemas.microsoft.com/office/drawing/2014/main" val="10000"/>
                  </a:ext>
                </a:extLst>
              </a:tr>
              <a:tr h="370840">
                <a:tc rowSpan="2">
                  <a:txBody>
                    <a:bodyPr/>
                    <a:lstStyle/>
                    <a:p>
                      <a:r>
                        <a:rPr lang="es-AR" dirty="0"/>
                        <a:t>Concepto 1</a:t>
                      </a:r>
                    </a:p>
                    <a:p>
                      <a:endParaRPr lang="es-AR" dirty="0"/>
                    </a:p>
                  </a:txBody>
                  <a:tcPr/>
                </a:tc>
                <a:tc>
                  <a:txBody>
                    <a:bodyPr/>
                    <a:lstStyle/>
                    <a:p>
                      <a:r>
                        <a:rPr lang="es-AR" dirty="0"/>
                        <a:t>Atributo 1.1</a:t>
                      </a:r>
                    </a:p>
                  </a:txBody>
                  <a:tcPr/>
                </a:tc>
                <a:tc>
                  <a:txBody>
                    <a:bodyPr/>
                    <a:lstStyle/>
                    <a:p>
                      <a:r>
                        <a:rPr lang="es-AR" dirty="0"/>
                        <a:t>Conjunto</a:t>
                      </a:r>
                      <a:r>
                        <a:rPr lang="es-AR" baseline="0" dirty="0"/>
                        <a:t> de valores 1.1</a:t>
                      </a:r>
                      <a:endParaRPr lang="es-AR" dirty="0"/>
                    </a:p>
                  </a:txBody>
                  <a:tcPr/>
                </a:tc>
                <a:extLst>
                  <a:ext uri="{0D108BD9-81ED-4DB2-BD59-A6C34878D82A}">
                    <a16:rowId xmlns:a16="http://schemas.microsoft.com/office/drawing/2014/main" val="10001"/>
                  </a:ext>
                </a:extLst>
              </a:tr>
              <a:tr h="370840">
                <a:tc vMerge="1">
                  <a:txBody>
                    <a:bodyPr/>
                    <a:lstStyle/>
                    <a:p>
                      <a:endParaRPr lang="es-AR" dirty="0"/>
                    </a:p>
                  </a:txBody>
                  <a:tcPr/>
                </a:tc>
                <a:tc>
                  <a:txBody>
                    <a:bodyPr/>
                    <a:lstStyle/>
                    <a:p>
                      <a:r>
                        <a:rPr lang="es-AR" dirty="0"/>
                        <a:t>Atributo 1.2</a:t>
                      </a:r>
                    </a:p>
                  </a:txBody>
                  <a:tcPr/>
                </a:tc>
                <a:tc>
                  <a:txBody>
                    <a:bodyPr/>
                    <a:lstStyle/>
                    <a:p>
                      <a:r>
                        <a:rPr lang="es-AR" dirty="0"/>
                        <a:t>Conjunto de valores 1.2</a:t>
                      </a:r>
                    </a:p>
                  </a:txBody>
                  <a:tcPr/>
                </a:tc>
                <a:extLst>
                  <a:ext uri="{0D108BD9-81ED-4DB2-BD59-A6C34878D82A}">
                    <a16:rowId xmlns:a16="http://schemas.microsoft.com/office/drawing/2014/main" val="10002"/>
                  </a:ext>
                </a:extLst>
              </a:tr>
              <a:tr h="370840">
                <a:tc rowSpan="3">
                  <a:txBody>
                    <a:bodyPr/>
                    <a:lstStyle/>
                    <a:p>
                      <a:r>
                        <a:rPr lang="es-AR" dirty="0"/>
                        <a:t>Concepto 2</a:t>
                      </a:r>
                    </a:p>
                  </a:txBody>
                  <a:tcPr/>
                </a:tc>
                <a:tc>
                  <a:txBody>
                    <a:bodyPr/>
                    <a:lstStyle/>
                    <a:p>
                      <a:r>
                        <a:rPr lang="es-AR" dirty="0"/>
                        <a:t>Atributo 2.1</a:t>
                      </a:r>
                    </a:p>
                  </a:txBody>
                  <a:tcPr/>
                </a:tc>
                <a:tc>
                  <a:txBody>
                    <a:bodyPr/>
                    <a:lstStyle/>
                    <a:p>
                      <a:r>
                        <a:rPr lang="es-AR" dirty="0"/>
                        <a:t>Conjunto de valores 2.1</a:t>
                      </a:r>
                    </a:p>
                  </a:txBody>
                  <a:tcPr/>
                </a:tc>
                <a:extLst>
                  <a:ext uri="{0D108BD9-81ED-4DB2-BD59-A6C34878D82A}">
                    <a16:rowId xmlns:a16="http://schemas.microsoft.com/office/drawing/2014/main" val="10003"/>
                  </a:ext>
                </a:extLst>
              </a:tr>
              <a:tr h="370840">
                <a:tc vMerge="1">
                  <a:txBody>
                    <a:bodyPr/>
                    <a:lstStyle/>
                    <a:p>
                      <a:endParaRPr lang="es-A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a:t>Atributo 2.2</a:t>
                      </a:r>
                    </a:p>
                  </a:txBody>
                  <a:tcPr/>
                </a:tc>
                <a:tc>
                  <a:txBody>
                    <a:bodyPr/>
                    <a:lstStyle/>
                    <a:p>
                      <a:r>
                        <a:rPr lang="es-AR" dirty="0"/>
                        <a:t>Conjunto de valores 2.2</a:t>
                      </a:r>
                    </a:p>
                  </a:txBody>
                  <a:tcPr/>
                </a:tc>
                <a:extLst>
                  <a:ext uri="{0D108BD9-81ED-4DB2-BD59-A6C34878D82A}">
                    <a16:rowId xmlns:a16="http://schemas.microsoft.com/office/drawing/2014/main" val="10004"/>
                  </a:ext>
                </a:extLst>
              </a:tr>
              <a:tr h="370840">
                <a:tc vMerge="1">
                  <a:txBody>
                    <a:bodyPr/>
                    <a:lstStyle/>
                    <a:p>
                      <a:endParaRPr lang="es-A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a:t>Atributo 2.3</a:t>
                      </a:r>
                    </a:p>
                  </a:txBody>
                  <a:tcPr/>
                </a:tc>
                <a:tc>
                  <a:txBody>
                    <a:bodyPr/>
                    <a:lstStyle/>
                    <a:p>
                      <a:r>
                        <a:rPr lang="es-AR" dirty="0"/>
                        <a:t>Conjunto de valores 2.3</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879038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CONCEPTUALIZACIÓN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9 CuadroTexto"/>
          <p:cNvSpPr txBox="1"/>
          <p:nvPr/>
        </p:nvSpPr>
        <p:spPr>
          <a:xfrm>
            <a:off x="862612" y="779787"/>
            <a:ext cx="10919791" cy="3970318"/>
          </a:xfrm>
          <a:prstGeom prst="rect">
            <a:avLst/>
          </a:prstGeom>
          <a:noFill/>
        </p:spPr>
        <p:txBody>
          <a:bodyPr wrap="square" rtlCol="0">
            <a:spAutoFit/>
          </a:bodyPr>
          <a:lstStyle/>
          <a:p>
            <a:pPr algn="just"/>
            <a:r>
              <a:rPr lang="es-AR" b="1" u="sng" cap="all" dirty="0"/>
              <a:t>Tablas de Decisión:</a:t>
            </a:r>
          </a:p>
          <a:p>
            <a:pPr algn="just"/>
            <a:endParaRPr lang="es-AR" cap="all" dirty="0"/>
          </a:p>
          <a:p>
            <a:pPr algn="just"/>
            <a:r>
              <a:rPr lang="es-AR" cap="all" dirty="0"/>
              <a:t>Toda tabla está formada por cuatro cuadrantes:</a:t>
            </a:r>
          </a:p>
          <a:p>
            <a:pPr algn="just"/>
            <a:endParaRPr lang="es-AR" cap="all" dirty="0"/>
          </a:p>
          <a:p>
            <a:pPr marL="742950" lvl="1" indent="-285750" algn="just">
              <a:buFont typeface="Arial" pitchFamily="34" charset="0"/>
              <a:buChar char="•"/>
            </a:pPr>
            <a:r>
              <a:rPr lang="es-AR" cap="all" dirty="0"/>
              <a:t>Cuadrante 1: se identifican las Condiciones que afectan al problema. (Matriz de Condiciones).</a:t>
            </a:r>
          </a:p>
          <a:p>
            <a:pPr marL="742950" lvl="1" indent="-285750" algn="just">
              <a:buFont typeface="Arial" pitchFamily="34" charset="0"/>
              <a:buChar char="•"/>
            </a:pPr>
            <a:endParaRPr lang="es-AR" cap="all" dirty="0"/>
          </a:p>
          <a:p>
            <a:pPr marL="742950" lvl="1" indent="-285750" algn="just">
              <a:buFont typeface="Arial" pitchFamily="34" charset="0"/>
              <a:buChar char="•"/>
            </a:pPr>
            <a:r>
              <a:rPr lang="es-AR" cap="all" dirty="0"/>
              <a:t>Cuadrante 2: se identifican las Acciones a desarrollar. (Matriz de Acciones).</a:t>
            </a:r>
          </a:p>
          <a:p>
            <a:pPr marL="742950" lvl="1" indent="-285750" algn="just">
              <a:buFont typeface="Arial" pitchFamily="34" charset="0"/>
              <a:buChar char="•"/>
            </a:pPr>
            <a:endParaRPr lang="es-AR" cap="all" dirty="0"/>
          </a:p>
          <a:p>
            <a:pPr marL="742950" lvl="1" indent="-285750" algn="just">
              <a:buFont typeface="Arial" pitchFamily="34" charset="0"/>
              <a:buChar char="•"/>
            </a:pPr>
            <a:r>
              <a:rPr lang="es-AR" cap="all" dirty="0"/>
              <a:t>Cuadrante 3: se identifican las combinaciones de valores de las condiciones que darán lugar a la toma de decisión. SE HACE UNA COMBINACION DE VALORES POSIBLES DE TODOS CON TODOS.</a:t>
            </a:r>
          </a:p>
          <a:p>
            <a:pPr marL="742950" lvl="1" indent="-285750" algn="just">
              <a:buFont typeface="Arial" pitchFamily="34" charset="0"/>
              <a:buChar char="•"/>
            </a:pPr>
            <a:endParaRPr lang="es-AR" cap="all" dirty="0"/>
          </a:p>
          <a:p>
            <a:pPr marL="742950" lvl="1" indent="-285750" algn="just">
              <a:buFont typeface="Arial" pitchFamily="34" charset="0"/>
              <a:buChar char="•"/>
            </a:pPr>
            <a:r>
              <a:rPr lang="es-AR" cap="all" dirty="0"/>
              <a:t>Cuadrante 4: se identifican las acciones a realizar de acuerdo a los valores en cada caso.</a:t>
            </a:r>
          </a:p>
        </p:txBody>
      </p:sp>
      <p:graphicFrame>
        <p:nvGraphicFramePr>
          <p:cNvPr id="12" name="11 Tabla"/>
          <p:cNvGraphicFramePr>
            <a:graphicFrameLocks noGrp="1"/>
          </p:cNvGraphicFramePr>
          <p:nvPr>
            <p:extLst>
              <p:ext uri="{D42A27DB-BD31-4B8C-83A1-F6EECF244321}">
                <p14:modId xmlns:p14="http://schemas.microsoft.com/office/powerpoint/2010/main" val="3357880378"/>
              </p:ext>
            </p:extLst>
          </p:nvPr>
        </p:nvGraphicFramePr>
        <p:xfrm>
          <a:off x="1581426" y="4947109"/>
          <a:ext cx="10106990" cy="1321868"/>
        </p:xfrm>
        <a:graphic>
          <a:graphicData uri="http://schemas.openxmlformats.org/drawingml/2006/table">
            <a:tbl>
              <a:tblPr firstRow="1" bandRow="1">
                <a:tableStyleId>{5C22544A-7EE6-4342-B048-85BDC9FD1C3A}</a:tableStyleId>
              </a:tblPr>
              <a:tblGrid>
                <a:gridCol w="5053495">
                  <a:extLst>
                    <a:ext uri="{9D8B030D-6E8A-4147-A177-3AD203B41FA5}">
                      <a16:colId xmlns:a16="http://schemas.microsoft.com/office/drawing/2014/main" val="20000"/>
                    </a:ext>
                  </a:extLst>
                </a:gridCol>
                <a:gridCol w="5053495">
                  <a:extLst>
                    <a:ext uri="{9D8B030D-6E8A-4147-A177-3AD203B41FA5}">
                      <a16:colId xmlns:a16="http://schemas.microsoft.com/office/drawing/2014/main" val="20001"/>
                    </a:ext>
                  </a:extLst>
                </a:gridCol>
              </a:tblGrid>
              <a:tr h="620828">
                <a:tc>
                  <a:txBody>
                    <a:bodyPr/>
                    <a:lstStyle/>
                    <a:p>
                      <a:pPr algn="ctr"/>
                      <a:r>
                        <a:rPr lang="es-AR" sz="2000" cap="all" dirty="0"/>
                        <a:t>Cuadrante 1 (CONDICIONES)</a:t>
                      </a:r>
                      <a:endParaRPr lang="es-AR" sz="2000" dirty="0"/>
                    </a:p>
                  </a:txBody>
                  <a:tcPr anchor="ctr"/>
                </a:tc>
                <a:tc>
                  <a:txBody>
                    <a:bodyPr/>
                    <a:lstStyle/>
                    <a:p>
                      <a:pPr algn="ctr"/>
                      <a:r>
                        <a:rPr lang="es-AR" sz="2000" cap="all" dirty="0"/>
                        <a:t>Cuadrante 3 (COMBINACIÓN DE CONDICIONES)</a:t>
                      </a:r>
                      <a:endParaRPr lang="es-AR" sz="2000" dirty="0"/>
                    </a:p>
                  </a:txBody>
                  <a:tcPr anchor="ctr"/>
                </a:tc>
                <a:extLst>
                  <a:ext uri="{0D108BD9-81ED-4DB2-BD59-A6C34878D82A}">
                    <a16:rowId xmlns:a16="http://schemas.microsoft.com/office/drawing/2014/main" val="10000"/>
                  </a:ext>
                </a:extLst>
              </a:tr>
              <a:tr h="620828">
                <a:tc>
                  <a:txBody>
                    <a:bodyPr/>
                    <a:lstStyle/>
                    <a:p>
                      <a:pPr algn="ctr"/>
                      <a:r>
                        <a:rPr lang="es-AR" sz="2000" b="1" cap="all" dirty="0"/>
                        <a:t>Cuadrante 2 (ACCIONES)</a:t>
                      </a:r>
                      <a:endParaRPr lang="es-AR" sz="2000" b="1" dirty="0"/>
                    </a:p>
                  </a:txBody>
                  <a:tcPr anchor="ctr"/>
                </a:tc>
                <a:tc>
                  <a:txBody>
                    <a:bodyPr/>
                    <a:lstStyle/>
                    <a:p>
                      <a:pPr algn="ctr"/>
                      <a:r>
                        <a:rPr lang="es-AR" sz="2000" b="1" cap="all" dirty="0"/>
                        <a:t>Cuadrante 4 (ACCIONES A REALIZAR)</a:t>
                      </a:r>
                      <a:endParaRPr lang="es-AR" sz="2000" b="1" dirty="0"/>
                    </a:p>
                  </a:txBody>
                  <a:tcPr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879038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CONCEPTUALIZACIÓN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9 CuadroTexto"/>
          <p:cNvSpPr txBox="1"/>
          <p:nvPr/>
        </p:nvSpPr>
        <p:spPr>
          <a:xfrm>
            <a:off x="954157" y="874643"/>
            <a:ext cx="10800521" cy="1754326"/>
          </a:xfrm>
          <a:prstGeom prst="rect">
            <a:avLst/>
          </a:prstGeom>
          <a:noFill/>
        </p:spPr>
        <p:txBody>
          <a:bodyPr wrap="square" rtlCol="0">
            <a:spAutoFit/>
          </a:bodyPr>
          <a:lstStyle/>
          <a:p>
            <a:pPr algn="just"/>
            <a:r>
              <a:rPr lang="es-AR" cap="all" dirty="0"/>
              <a:t>Para cada condición planteada, hay una combinación de valores especificada en el cuadrante 3 y de acuerdo a ello se origina una combinación de valores de acciones reflejada en el cuadrante 4.</a:t>
            </a:r>
          </a:p>
          <a:p>
            <a:pPr algn="just"/>
            <a:endParaRPr lang="es-AR" cap="all" dirty="0"/>
          </a:p>
          <a:p>
            <a:pPr algn="just"/>
            <a:r>
              <a:rPr lang="es-AR" cap="all" dirty="0"/>
              <a:t>Esta relación entre el cuadrante 3 y el 4 origina una REGLA de DECISIÓN.</a:t>
            </a:r>
          </a:p>
          <a:p>
            <a:pPr algn="just"/>
            <a:endParaRPr lang="es-AR" cap="all" dirty="0"/>
          </a:p>
          <a:p>
            <a:pPr algn="just"/>
            <a:r>
              <a:rPr lang="es-AR" cap="all" dirty="0"/>
              <a:t>Las reglas van numeradas de izquierda a derecha, formando cada una de ellas una columna.</a:t>
            </a:r>
          </a:p>
        </p:txBody>
      </p:sp>
      <p:graphicFrame>
        <p:nvGraphicFramePr>
          <p:cNvPr id="12" name="11 Tabla"/>
          <p:cNvGraphicFramePr>
            <a:graphicFrameLocks noGrp="1"/>
          </p:cNvGraphicFramePr>
          <p:nvPr>
            <p:extLst>
              <p:ext uri="{D42A27DB-BD31-4B8C-83A1-F6EECF244321}">
                <p14:modId xmlns:p14="http://schemas.microsoft.com/office/powerpoint/2010/main" val="1270631036"/>
              </p:ext>
            </p:extLst>
          </p:nvPr>
        </p:nvGraphicFramePr>
        <p:xfrm>
          <a:off x="1183862" y="2999039"/>
          <a:ext cx="10080486" cy="2778909"/>
        </p:xfrm>
        <a:graphic>
          <a:graphicData uri="http://schemas.openxmlformats.org/drawingml/2006/table">
            <a:tbl>
              <a:tblPr firstRow="1" bandRow="1">
                <a:tableStyleId>{69CF1AB2-1976-4502-BF36-3FF5EA218861}</a:tableStyleId>
              </a:tblPr>
              <a:tblGrid>
                <a:gridCol w="1680081">
                  <a:extLst>
                    <a:ext uri="{9D8B030D-6E8A-4147-A177-3AD203B41FA5}">
                      <a16:colId xmlns:a16="http://schemas.microsoft.com/office/drawing/2014/main" val="20000"/>
                    </a:ext>
                  </a:extLst>
                </a:gridCol>
                <a:gridCol w="1680081">
                  <a:extLst>
                    <a:ext uri="{9D8B030D-6E8A-4147-A177-3AD203B41FA5}">
                      <a16:colId xmlns:a16="http://schemas.microsoft.com/office/drawing/2014/main" val="20001"/>
                    </a:ext>
                  </a:extLst>
                </a:gridCol>
                <a:gridCol w="1680081">
                  <a:extLst>
                    <a:ext uri="{9D8B030D-6E8A-4147-A177-3AD203B41FA5}">
                      <a16:colId xmlns:a16="http://schemas.microsoft.com/office/drawing/2014/main" val="20002"/>
                    </a:ext>
                  </a:extLst>
                </a:gridCol>
                <a:gridCol w="1680081">
                  <a:extLst>
                    <a:ext uri="{9D8B030D-6E8A-4147-A177-3AD203B41FA5}">
                      <a16:colId xmlns:a16="http://schemas.microsoft.com/office/drawing/2014/main" val="20003"/>
                    </a:ext>
                  </a:extLst>
                </a:gridCol>
                <a:gridCol w="1680081">
                  <a:extLst>
                    <a:ext uri="{9D8B030D-6E8A-4147-A177-3AD203B41FA5}">
                      <a16:colId xmlns:a16="http://schemas.microsoft.com/office/drawing/2014/main" val="20004"/>
                    </a:ext>
                  </a:extLst>
                </a:gridCol>
                <a:gridCol w="1680081">
                  <a:extLst>
                    <a:ext uri="{9D8B030D-6E8A-4147-A177-3AD203B41FA5}">
                      <a16:colId xmlns:a16="http://schemas.microsoft.com/office/drawing/2014/main" val="20005"/>
                    </a:ext>
                  </a:extLst>
                </a:gridCol>
              </a:tblGrid>
              <a:tr h="396987">
                <a:tc rowSpan="2" gridSpan="2">
                  <a:txBody>
                    <a:bodyPr/>
                    <a:lstStyle/>
                    <a:p>
                      <a:pPr algn="ctr"/>
                      <a:r>
                        <a:rPr lang="es-AR" b="1" dirty="0"/>
                        <a:t>CUADRANTE 1</a:t>
                      </a: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solidFill>
                      <a:schemeClr val="accent1">
                        <a:lumMod val="40000"/>
                        <a:lumOff val="60000"/>
                      </a:schemeClr>
                    </a:solidFill>
                  </a:tcPr>
                </a:tc>
                <a:tc rowSpan="2" hMerge="1">
                  <a:txBody>
                    <a:bodyPr/>
                    <a:lstStyle/>
                    <a:p>
                      <a:endParaRPr lang="es-AR" b="1" dirty="0"/>
                    </a:p>
                  </a:txBody>
                  <a:tcPr>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tcPr>
                </a:tc>
                <a:tc gridSpan="4">
                  <a:txBody>
                    <a:bodyPr/>
                    <a:lstStyle/>
                    <a:p>
                      <a:pPr algn="ctr"/>
                      <a:r>
                        <a:rPr lang="es-AR" b="1" dirty="0"/>
                        <a:t>CUADRANTE 3</a:t>
                      </a: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92D050"/>
                    </a:solidFill>
                  </a:tcPr>
                </a:tc>
                <a:tc hMerge="1">
                  <a:txBody>
                    <a:bodyPr/>
                    <a:lstStyle/>
                    <a:p>
                      <a:endParaRPr lang="es-AR" b="1" dirty="0"/>
                    </a:p>
                  </a:txBody>
                  <a:tcPr>
                    <a:lnT w="76200" cap="flat" cmpd="sng" algn="ctr">
                      <a:solidFill>
                        <a:schemeClr val="tx1"/>
                      </a:solidFill>
                      <a:prstDash val="solid"/>
                      <a:round/>
                      <a:headEnd type="none" w="med" len="med"/>
                      <a:tailEnd type="none" w="med" len="med"/>
                    </a:lnT>
                  </a:tcPr>
                </a:tc>
                <a:tc hMerge="1">
                  <a:txBody>
                    <a:bodyPr/>
                    <a:lstStyle/>
                    <a:p>
                      <a:endParaRPr lang="es-AR" b="1" dirty="0"/>
                    </a:p>
                  </a:txBody>
                  <a:tcPr>
                    <a:lnT w="76200" cap="flat" cmpd="sng" algn="ctr">
                      <a:solidFill>
                        <a:schemeClr val="tx1"/>
                      </a:solidFill>
                      <a:prstDash val="solid"/>
                      <a:round/>
                      <a:headEnd type="none" w="med" len="med"/>
                      <a:tailEnd type="none" w="med" len="med"/>
                    </a:lnT>
                  </a:tcPr>
                </a:tc>
                <a:tc hMerge="1">
                  <a:txBody>
                    <a:bodyPr/>
                    <a:lstStyle/>
                    <a:p>
                      <a:endParaRPr lang="es-AR" b="1" dirty="0"/>
                    </a:p>
                  </a:txBody>
                  <a:tcPr>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396987">
                <a:tc gridSpan="2" vMerge="1">
                  <a:txBody>
                    <a:bodyPr/>
                    <a:lstStyle/>
                    <a:p>
                      <a:pPr marL="0" algn="l" defTabSz="914400" rtl="0" eaLnBrk="1" latinLnBrk="0" hangingPunct="1"/>
                      <a:endParaRPr lang="es-AR" sz="1800" b="1" kern="1200" dirty="0">
                        <a:solidFill>
                          <a:schemeClr val="dk1"/>
                        </a:solidFill>
                        <a:latin typeface="+mn-lt"/>
                        <a:ea typeface="+mn-ea"/>
                        <a:cs typeface="+mn-cs"/>
                      </a:endParaRPr>
                    </a:p>
                  </a:txBody>
                  <a:tcPr>
                    <a:lnL w="76200" cap="flat" cmpd="sng" algn="ctr">
                      <a:solidFill>
                        <a:schemeClr val="tx1"/>
                      </a:solidFill>
                      <a:prstDash val="solid"/>
                      <a:round/>
                      <a:headEnd type="none" w="med" len="med"/>
                      <a:tailEnd type="none" w="med" len="med"/>
                    </a:lnL>
                  </a:tcPr>
                </a:tc>
                <a:tc hMerge="1" vMerge="1">
                  <a:txBody>
                    <a:bodyPr/>
                    <a:lstStyle/>
                    <a:p>
                      <a:pPr marL="0" algn="l" defTabSz="914400" rtl="0" eaLnBrk="1" latinLnBrk="0" hangingPunct="1"/>
                      <a:endParaRPr lang="es-AR" sz="1800" b="1" kern="1200" dirty="0">
                        <a:solidFill>
                          <a:schemeClr val="dk1"/>
                        </a:solidFill>
                        <a:latin typeface="+mn-lt"/>
                        <a:ea typeface="+mn-ea"/>
                        <a:cs typeface="+mn-cs"/>
                      </a:endParaRPr>
                    </a:p>
                  </a:txBody>
                  <a:tcPr>
                    <a:lnR w="76200" cap="flat" cmpd="sng" algn="ctr">
                      <a:solidFill>
                        <a:schemeClr val="tx1"/>
                      </a:solidFill>
                      <a:prstDash val="solid"/>
                      <a:round/>
                      <a:headEnd type="none" w="med" len="med"/>
                      <a:tailEnd type="none" w="med" len="med"/>
                    </a:lnR>
                  </a:tcPr>
                </a:tc>
                <a:tc>
                  <a:txBody>
                    <a:bodyPr/>
                    <a:lstStyle/>
                    <a:p>
                      <a:pPr marL="0" algn="ctr" defTabSz="914400" rtl="0" eaLnBrk="1" latinLnBrk="0" hangingPunct="1"/>
                      <a:r>
                        <a:rPr lang="es-AR" sz="1800" b="1" kern="1200" dirty="0">
                          <a:solidFill>
                            <a:schemeClr val="dk1"/>
                          </a:solidFill>
                          <a:latin typeface="+mn-lt"/>
                          <a:ea typeface="+mn-ea"/>
                          <a:cs typeface="+mn-cs"/>
                        </a:rPr>
                        <a:t>REGLA 1</a:t>
                      </a:r>
                    </a:p>
                  </a:txBody>
                  <a:tcPr>
                    <a:lnL w="762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algn="ctr" defTabSz="914400" rtl="0" eaLnBrk="1" latinLnBrk="0" hangingPunct="1"/>
                      <a:r>
                        <a:rPr lang="es-AR" sz="1800" b="1" kern="1200" dirty="0">
                          <a:solidFill>
                            <a:schemeClr val="dk1"/>
                          </a:solidFill>
                          <a:latin typeface="+mn-lt"/>
                          <a:ea typeface="+mn-ea"/>
                          <a:cs typeface="+mn-cs"/>
                        </a:rPr>
                        <a:t>REGLA 2</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solidFill>
                      <a:schemeClr val="bg1">
                        <a:lumMod val="75000"/>
                      </a:schemeClr>
                    </a:solidFill>
                  </a:tcPr>
                </a:tc>
                <a:tc>
                  <a:txBody>
                    <a:bodyPr/>
                    <a:lstStyle/>
                    <a:p>
                      <a:pPr marL="0" algn="ctr" defTabSz="914400" rtl="0" eaLnBrk="1" latinLnBrk="0" hangingPunct="1"/>
                      <a:r>
                        <a:rPr lang="es-AR" sz="1800" b="1" kern="1200" dirty="0">
                          <a:solidFill>
                            <a:schemeClr val="dk1"/>
                          </a:solidFill>
                          <a:latin typeface="+mn-lt"/>
                          <a:ea typeface="+mn-ea"/>
                          <a:cs typeface="+mn-cs"/>
                        </a:rPr>
                        <a:t>REGLA 3</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solidFill>
                      <a:schemeClr val="bg1">
                        <a:lumMod val="65000"/>
                      </a:schemeClr>
                    </a:solidFill>
                  </a:tcPr>
                </a:tc>
                <a:tc>
                  <a:txBody>
                    <a:bodyPr/>
                    <a:lstStyle/>
                    <a:p>
                      <a:pPr marL="0" algn="ctr" defTabSz="914400" rtl="0" eaLnBrk="1" latinLnBrk="0" hangingPunct="1"/>
                      <a:r>
                        <a:rPr lang="es-AR" sz="1800" b="1" kern="1200" dirty="0">
                          <a:solidFill>
                            <a:schemeClr val="dk1"/>
                          </a:solidFill>
                          <a:latin typeface="+mn-lt"/>
                          <a:ea typeface="+mn-ea"/>
                          <a:cs typeface="+mn-cs"/>
                        </a:rPr>
                        <a:t>REGLA 4</a:t>
                      </a:r>
                    </a:p>
                  </a:txBody>
                  <a:tcPr>
                    <a:lnL w="381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solidFill>
                      <a:schemeClr val="bg1">
                        <a:lumMod val="50000"/>
                      </a:schemeClr>
                    </a:solidFill>
                  </a:tcPr>
                </a:tc>
                <a:extLst>
                  <a:ext uri="{0D108BD9-81ED-4DB2-BD59-A6C34878D82A}">
                    <a16:rowId xmlns:a16="http://schemas.microsoft.com/office/drawing/2014/main" val="10001"/>
                  </a:ext>
                </a:extLst>
              </a:tr>
              <a:tr h="396987">
                <a:tc rowSpan="2">
                  <a:txBody>
                    <a:bodyPr/>
                    <a:lstStyle/>
                    <a:p>
                      <a:r>
                        <a:rPr lang="es-AR" b="1" dirty="0"/>
                        <a:t>CONDICIONES</a:t>
                      </a:r>
                    </a:p>
                  </a:txBody>
                  <a:tcPr anchor="ctr">
                    <a:lnL w="76200" cap="flat" cmpd="sng" algn="ctr">
                      <a:solidFill>
                        <a:schemeClr val="tx1"/>
                      </a:solidFill>
                      <a:prstDash val="solid"/>
                      <a:round/>
                      <a:headEnd type="none" w="med" len="med"/>
                      <a:tailEnd type="none" w="med" len="med"/>
                    </a:lnL>
                    <a:lnB w="762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s-AR" b="1" dirty="0"/>
                        <a:t>CONDICIÓN 1</a:t>
                      </a:r>
                    </a:p>
                  </a:txBody>
                  <a:tcPr>
                    <a:lnR w="76200" cap="flat" cmpd="sng" algn="ctr">
                      <a:solidFill>
                        <a:schemeClr val="tx1"/>
                      </a:solidFill>
                      <a:prstDash val="solid"/>
                      <a:round/>
                      <a:headEnd type="none" w="med" len="med"/>
                      <a:tailEnd type="none" w="med" len="med"/>
                    </a:lnR>
                    <a:solidFill>
                      <a:schemeClr val="accent1">
                        <a:lumMod val="40000"/>
                        <a:lumOff val="60000"/>
                      </a:schemeClr>
                    </a:solidFill>
                  </a:tcPr>
                </a:tc>
                <a:tc>
                  <a:txBody>
                    <a:bodyPr/>
                    <a:lstStyle/>
                    <a:p>
                      <a:pPr algn="ctr"/>
                      <a:r>
                        <a:rPr lang="es-AR" b="1" dirty="0"/>
                        <a:t>S</a:t>
                      </a:r>
                    </a:p>
                  </a:txBody>
                  <a:tcPr>
                    <a:lnL w="762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a:r>
                        <a:rPr lang="es-AR" b="1" dirty="0"/>
                        <a:t>S</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es-AR" b="1" dirty="0"/>
                        <a:t>N</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es-AR" b="1" dirty="0"/>
                        <a:t>N</a:t>
                      </a:r>
                    </a:p>
                  </a:txBody>
                  <a:tcPr>
                    <a:lnL w="381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solidFill>
                      <a:schemeClr val="bg1">
                        <a:lumMod val="50000"/>
                      </a:schemeClr>
                    </a:solidFill>
                  </a:tcPr>
                </a:tc>
                <a:extLst>
                  <a:ext uri="{0D108BD9-81ED-4DB2-BD59-A6C34878D82A}">
                    <a16:rowId xmlns:a16="http://schemas.microsoft.com/office/drawing/2014/main" val="10002"/>
                  </a:ext>
                </a:extLst>
              </a:tr>
              <a:tr h="396987">
                <a:tc vMerge="1">
                  <a:txBody>
                    <a:bodyPr/>
                    <a:lstStyle/>
                    <a:p>
                      <a:endParaRPr lang="es-AR" b="1" dirty="0"/>
                    </a:p>
                  </a:txBody>
                  <a:tcPr/>
                </a:tc>
                <a:tc>
                  <a:txBody>
                    <a:bodyPr/>
                    <a:lstStyle/>
                    <a:p>
                      <a:r>
                        <a:rPr lang="es-AR" b="1" dirty="0"/>
                        <a:t>CONDICIÓN 2</a:t>
                      </a:r>
                    </a:p>
                  </a:txBody>
                  <a:tcPr>
                    <a:lnR w="76200" cap="flat" cmpd="sng" algn="ctr">
                      <a:solidFill>
                        <a:schemeClr val="tx1"/>
                      </a:solidFill>
                      <a:prstDash val="solid"/>
                      <a:round/>
                      <a:headEnd type="none" w="med" len="med"/>
                      <a:tailEnd type="none" w="med" len="med"/>
                    </a:lnR>
                    <a:lnB w="762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s-AR" b="1" dirty="0"/>
                        <a:t>S</a:t>
                      </a:r>
                    </a:p>
                  </a:txBody>
                  <a:tcPr>
                    <a:lnL w="762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B w="762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AR" b="1" dirty="0"/>
                        <a:t>N</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B w="762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s-AR" b="1" dirty="0"/>
                        <a:t>S</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B w="762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s-AR" b="1" dirty="0"/>
                        <a:t>N</a:t>
                      </a:r>
                    </a:p>
                  </a:txBody>
                  <a:tcPr>
                    <a:lnL w="381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B w="762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3"/>
                  </a:ext>
                </a:extLst>
              </a:tr>
              <a:tr h="396987">
                <a:tc rowSpan="2">
                  <a:txBody>
                    <a:bodyPr/>
                    <a:lstStyle/>
                    <a:p>
                      <a:r>
                        <a:rPr lang="es-AR" b="1" dirty="0"/>
                        <a:t>ACCIONES</a:t>
                      </a:r>
                    </a:p>
                  </a:txBody>
                  <a:tcPr anchor="ctr">
                    <a:lnL w="76200" cap="flat" cmpd="sng" algn="ctr">
                      <a:solidFill>
                        <a:schemeClr val="tx1"/>
                      </a:solidFill>
                      <a:prstDash val="solid"/>
                      <a:round/>
                      <a:headEnd type="none" w="med" len="med"/>
                      <a:tailEnd type="none" w="med" len="med"/>
                    </a:lnL>
                    <a:lnT w="76200" cap="flat" cmpd="sng" algn="ctr">
                      <a:solidFill>
                        <a:schemeClr val="tx1"/>
                      </a:solidFill>
                      <a:prstDash val="solid"/>
                      <a:round/>
                      <a:headEnd type="none" w="med" len="med"/>
                      <a:tailEnd type="none" w="med" len="med"/>
                    </a:lnT>
                    <a:solidFill>
                      <a:schemeClr val="accent2">
                        <a:lumMod val="40000"/>
                        <a:lumOff val="60000"/>
                      </a:schemeClr>
                    </a:solidFill>
                  </a:tcPr>
                </a:tc>
                <a:tc>
                  <a:txBody>
                    <a:bodyPr/>
                    <a:lstStyle/>
                    <a:p>
                      <a:r>
                        <a:rPr lang="es-AR" b="1" dirty="0"/>
                        <a:t>ACCIÓN 1</a:t>
                      </a:r>
                    </a:p>
                  </a:txBody>
                  <a:tcPr>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solidFill>
                      <a:schemeClr val="accent2">
                        <a:lumMod val="40000"/>
                        <a:lumOff val="60000"/>
                      </a:schemeClr>
                    </a:solidFill>
                  </a:tcPr>
                </a:tc>
                <a:tc>
                  <a:txBody>
                    <a:bodyPr/>
                    <a:lstStyle/>
                    <a:p>
                      <a:pPr algn="ctr"/>
                      <a:r>
                        <a:rPr lang="es-AR" b="1" dirty="0"/>
                        <a:t>X</a:t>
                      </a:r>
                    </a:p>
                  </a:txBody>
                  <a:tcPr>
                    <a:lnL w="762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AR" b="1" dirty="0"/>
                        <a:t>---</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s-AR" b="1" dirty="0"/>
                        <a:t>---</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solidFill>
                      <a:schemeClr val="bg1">
                        <a:lumMod val="65000"/>
                      </a:schemeClr>
                    </a:solidFill>
                  </a:tcPr>
                </a:tc>
                <a:tc>
                  <a:txBody>
                    <a:bodyPr/>
                    <a:lstStyle/>
                    <a:p>
                      <a:pPr algn="ctr"/>
                      <a:r>
                        <a:rPr lang="es-AR" b="1" dirty="0"/>
                        <a:t>---</a:t>
                      </a:r>
                    </a:p>
                  </a:txBody>
                  <a:tcPr>
                    <a:lnL w="381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solidFill>
                      <a:schemeClr val="bg1">
                        <a:lumMod val="50000"/>
                      </a:schemeClr>
                    </a:solidFill>
                  </a:tcPr>
                </a:tc>
                <a:extLst>
                  <a:ext uri="{0D108BD9-81ED-4DB2-BD59-A6C34878D82A}">
                    <a16:rowId xmlns:a16="http://schemas.microsoft.com/office/drawing/2014/main" val="10004"/>
                  </a:ext>
                </a:extLst>
              </a:tr>
              <a:tr h="396987">
                <a:tc vMerge="1">
                  <a:txBody>
                    <a:bodyPr/>
                    <a:lstStyle/>
                    <a:p>
                      <a:endParaRPr lang="es-AR" b="1" dirty="0"/>
                    </a:p>
                  </a:txBody>
                  <a:tcPr/>
                </a:tc>
                <a:tc>
                  <a:txBody>
                    <a:bodyPr/>
                    <a:lstStyle/>
                    <a:p>
                      <a:r>
                        <a:rPr lang="es-AR" b="1" dirty="0"/>
                        <a:t>ACCIÓN 2</a:t>
                      </a:r>
                    </a:p>
                  </a:txBody>
                  <a:tcPr>
                    <a:lnR w="76200" cap="flat" cmpd="sng" algn="ctr">
                      <a:solidFill>
                        <a:schemeClr val="tx1"/>
                      </a:solidFill>
                      <a:prstDash val="solid"/>
                      <a:round/>
                      <a:headEnd type="none" w="med" len="med"/>
                      <a:tailEnd type="none" w="med" len="med"/>
                    </a:lnR>
                    <a:solidFill>
                      <a:schemeClr val="accent2">
                        <a:lumMod val="40000"/>
                        <a:lumOff val="60000"/>
                      </a:schemeClr>
                    </a:solidFill>
                  </a:tcPr>
                </a:tc>
                <a:tc>
                  <a:txBody>
                    <a:bodyPr/>
                    <a:lstStyle/>
                    <a:p>
                      <a:pPr algn="ctr"/>
                      <a:r>
                        <a:rPr lang="es-AR" b="1" dirty="0"/>
                        <a:t>---</a:t>
                      </a:r>
                    </a:p>
                  </a:txBody>
                  <a:tcPr>
                    <a:lnL w="762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AR" b="1" dirty="0"/>
                        <a:t>X</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s-AR" b="1" dirty="0"/>
                        <a:t>X</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s-AR" b="1" dirty="0"/>
                        <a:t>---</a:t>
                      </a:r>
                    </a:p>
                  </a:txBody>
                  <a:tcPr>
                    <a:lnL w="381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5"/>
                  </a:ext>
                </a:extLst>
              </a:tr>
              <a:tr h="396987">
                <a:tc gridSpan="2">
                  <a:txBody>
                    <a:bodyPr/>
                    <a:lstStyle/>
                    <a:p>
                      <a:pPr algn="ctr"/>
                      <a:r>
                        <a:rPr lang="es-AR" b="1" dirty="0"/>
                        <a:t>CUADRANTE 2</a:t>
                      </a: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B w="76200" cap="flat" cmpd="sng" algn="ctr">
                      <a:solidFill>
                        <a:schemeClr val="tx1"/>
                      </a:solidFill>
                      <a:prstDash val="solid"/>
                      <a:round/>
                      <a:headEnd type="none" w="med" len="med"/>
                      <a:tailEnd type="none" w="med" len="med"/>
                    </a:lnB>
                    <a:solidFill>
                      <a:schemeClr val="accent2">
                        <a:lumMod val="40000"/>
                        <a:lumOff val="60000"/>
                      </a:schemeClr>
                    </a:solidFill>
                  </a:tcPr>
                </a:tc>
                <a:tc hMerge="1">
                  <a:txBody>
                    <a:bodyPr/>
                    <a:lstStyle/>
                    <a:p>
                      <a:endParaRPr lang="es-AR" b="1" dirty="0"/>
                    </a:p>
                  </a:txBody>
                  <a:tcPr>
                    <a:lnR w="76200" cap="flat" cmpd="sng" algn="ctr">
                      <a:solidFill>
                        <a:schemeClr val="tx1"/>
                      </a:solidFill>
                      <a:prstDash val="solid"/>
                      <a:round/>
                      <a:headEnd type="none" w="med" len="med"/>
                      <a:tailEnd type="none" w="med" len="med"/>
                    </a:lnR>
                    <a:lnB w="76200" cap="flat" cmpd="sng" algn="ctr">
                      <a:solidFill>
                        <a:schemeClr val="tx1"/>
                      </a:solidFill>
                      <a:prstDash val="solid"/>
                      <a:round/>
                      <a:headEnd type="none" w="med" len="med"/>
                      <a:tailEnd type="none" w="med" len="med"/>
                    </a:lnB>
                  </a:tcPr>
                </a:tc>
                <a:tc gridSpan="4">
                  <a:txBody>
                    <a:bodyPr/>
                    <a:lstStyle/>
                    <a:p>
                      <a:pPr algn="ctr"/>
                      <a:r>
                        <a:rPr lang="es-AR" b="1" dirty="0"/>
                        <a:t>CUADRANTE 4</a:t>
                      </a: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solidFill>
                      <a:schemeClr val="accent4">
                        <a:lumMod val="60000"/>
                        <a:lumOff val="40000"/>
                      </a:schemeClr>
                    </a:solidFill>
                  </a:tcPr>
                </a:tc>
                <a:tc hMerge="1">
                  <a:txBody>
                    <a:bodyPr/>
                    <a:lstStyle/>
                    <a:p>
                      <a:endParaRPr lang="es-AR" b="1" dirty="0"/>
                    </a:p>
                  </a:txBody>
                  <a:tcPr>
                    <a:lnB w="76200" cap="flat" cmpd="sng" algn="ctr">
                      <a:solidFill>
                        <a:schemeClr val="tx1"/>
                      </a:solidFill>
                      <a:prstDash val="solid"/>
                      <a:round/>
                      <a:headEnd type="none" w="med" len="med"/>
                      <a:tailEnd type="none" w="med" len="med"/>
                    </a:lnB>
                  </a:tcPr>
                </a:tc>
                <a:tc hMerge="1">
                  <a:txBody>
                    <a:bodyPr/>
                    <a:lstStyle/>
                    <a:p>
                      <a:endParaRPr lang="es-AR" b="1" dirty="0"/>
                    </a:p>
                  </a:txBody>
                  <a:tcPr>
                    <a:lnB w="76200" cap="flat" cmpd="sng" algn="ctr">
                      <a:solidFill>
                        <a:schemeClr val="tx1"/>
                      </a:solidFill>
                      <a:prstDash val="solid"/>
                      <a:round/>
                      <a:headEnd type="none" w="med" len="med"/>
                      <a:tailEnd type="none" w="med" len="med"/>
                    </a:lnB>
                  </a:tcPr>
                </a:tc>
                <a:tc hMerge="1">
                  <a:txBody>
                    <a:bodyPr/>
                    <a:lstStyle/>
                    <a:p>
                      <a:endParaRPr lang="es-AR" b="1" dirty="0"/>
                    </a:p>
                  </a:txBody>
                  <a:tcPr>
                    <a:lnR w="76200" cap="flat" cmpd="sng" algn="ctr">
                      <a:solidFill>
                        <a:schemeClr val="tx1"/>
                      </a:solidFill>
                      <a:prstDash val="solid"/>
                      <a:round/>
                      <a:headEnd type="none" w="med" len="med"/>
                      <a:tailEnd type="none" w="med" len="med"/>
                    </a:lnR>
                    <a:lnB w="762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79038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CONCEPTUALIZACIÓN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9 CuadroTexto"/>
          <p:cNvSpPr txBox="1"/>
          <p:nvPr/>
        </p:nvSpPr>
        <p:spPr>
          <a:xfrm>
            <a:off x="1007164" y="1073427"/>
            <a:ext cx="10827027" cy="4801314"/>
          </a:xfrm>
          <a:prstGeom prst="rect">
            <a:avLst/>
          </a:prstGeom>
          <a:noFill/>
        </p:spPr>
        <p:txBody>
          <a:bodyPr wrap="square" rtlCol="0">
            <a:spAutoFit/>
          </a:bodyPr>
          <a:lstStyle/>
          <a:p>
            <a:pPr algn="just"/>
            <a:r>
              <a:rPr lang="es-AR" cap="all" dirty="0"/>
              <a:t>En una tabla de decisión tanto las condiciones como las acciones pueden tomar valores:</a:t>
            </a:r>
          </a:p>
          <a:p>
            <a:pPr algn="just"/>
            <a:endParaRPr lang="es-AR" cap="all" dirty="0"/>
          </a:p>
          <a:p>
            <a:pPr marL="742950" lvl="1" indent="-285750" algn="just">
              <a:buFont typeface="Arial" pitchFamily="34" charset="0"/>
              <a:buChar char="•"/>
            </a:pPr>
            <a:r>
              <a:rPr lang="es-AR" cap="all" dirty="0"/>
              <a:t>Limitados</a:t>
            </a:r>
          </a:p>
          <a:p>
            <a:pPr marL="742950" lvl="1" indent="-285750" algn="just">
              <a:buFont typeface="Arial" pitchFamily="34" charset="0"/>
              <a:buChar char="•"/>
            </a:pPr>
            <a:r>
              <a:rPr lang="es-AR" cap="all" dirty="0"/>
              <a:t>Extendidos</a:t>
            </a:r>
          </a:p>
          <a:p>
            <a:pPr marL="742950" lvl="1" indent="-285750" algn="just">
              <a:buFont typeface="Arial" pitchFamily="34" charset="0"/>
              <a:buChar char="•"/>
            </a:pPr>
            <a:r>
              <a:rPr lang="es-AR" cap="all" dirty="0"/>
              <a:t>Mixtos</a:t>
            </a:r>
          </a:p>
          <a:p>
            <a:pPr algn="just"/>
            <a:endParaRPr lang="es-AR" cap="all" dirty="0"/>
          </a:p>
          <a:p>
            <a:pPr algn="just"/>
            <a:r>
              <a:rPr lang="es-AR" cap="all" dirty="0"/>
              <a:t>Los valores limitados son aquellos que pueden tomar, como máximo, dos valores opuestos mutuamente excluyentes:</a:t>
            </a:r>
          </a:p>
          <a:p>
            <a:pPr algn="just"/>
            <a:endParaRPr lang="es-AR" cap="all" dirty="0"/>
          </a:p>
          <a:p>
            <a:pPr marL="742950" lvl="1" indent="-285750" algn="just">
              <a:buFont typeface="Arial" pitchFamily="34" charset="0"/>
              <a:buChar char="•"/>
            </a:pPr>
            <a:r>
              <a:rPr lang="es-AR" cap="all" dirty="0"/>
              <a:t>Condiciones: Se cumple (S) O no se cumple (N).</a:t>
            </a:r>
          </a:p>
          <a:p>
            <a:pPr marL="742950" lvl="1" indent="-285750" algn="just">
              <a:buFont typeface="Arial" pitchFamily="34" charset="0"/>
              <a:buChar char="•"/>
            </a:pPr>
            <a:r>
              <a:rPr lang="es-AR" cap="all" dirty="0"/>
              <a:t>Acciones: Se hace (X) O no se hace (---).</a:t>
            </a:r>
          </a:p>
          <a:p>
            <a:pPr algn="just"/>
            <a:endParaRPr lang="es-AR" cap="all" dirty="0"/>
          </a:p>
          <a:p>
            <a:pPr algn="just"/>
            <a:r>
              <a:rPr lang="es-AR" cap="all" dirty="0"/>
              <a:t>Los valores extendidos son aquellos que pueden tomar más de dos valores o bien que los valores no son mutuamente excluyentes.</a:t>
            </a:r>
          </a:p>
          <a:p>
            <a:pPr algn="just"/>
            <a:endParaRPr lang="es-AR" cap="all" dirty="0"/>
          </a:p>
          <a:p>
            <a:pPr algn="just"/>
            <a:r>
              <a:rPr lang="es-AR" cap="all" dirty="0"/>
              <a:t>Los valores mixtos se utilizan cuando en una misma tabla coexisten valores limitados y extendidos para condiciones y/o acciones.</a:t>
            </a:r>
          </a:p>
        </p:txBody>
      </p:sp>
    </p:spTree>
    <p:extLst>
      <p:ext uri="{BB962C8B-B14F-4D97-AF65-F5344CB8AC3E}">
        <p14:creationId xmlns:p14="http://schemas.microsoft.com/office/powerpoint/2010/main" val="879038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CONCEPTUALIZACIÓN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9 CuadroTexto"/>
          <p:cNvSpPr txBox="1"/>
          <p:nvPr/>
        </p:nvSpPr>
        <p:spPr>
          <a:xfrm>
            <a:off x="940905" y="967408"/>
            <a:ext cx="11012556" cy="5016758"/>
          </a:xfrm>
          <a:prstGeom prst="rect">
            <a:avLst/>
          </a:prstGeom>
          <a:noFill/>
        </p:spPr>
        <p:txBody>
          <a:bodyPr wrap="square" rtlCol="0">
            <a:spAutoFit/>
          </a:bodyPr>
          <a:lstStyle/>
          <a:p>
            <a:pPr algn="just"/>
            <a:r>
              <a:rPr lang="es-AR" sz="1600" cap="all" dirty="0"/>
              <a:t>UNA VEZ CONFECCIONADA LA TABLA, DEBEMOS REVISAR LAS REGLAS OBTENIDAS Y ANALIZAR LA Consistencia DE LAS MISMAS. EL ANÁLISIS DE CONSITENCIA IMPLICA ELIMINAR LAS REGLAS REDUNDANTES Y CONTRADICTORIAS.</a:t>
            </a:r>
          </a:p>
          <a:p>
            <a:pPr algn="just"/>
            <a:endParaRPr lang="es-AR" sz="1600" cap="all" dirty="0"/>
          </a:p>
          <a:p>
            <a:pPr algn="just"/>
            <a:r>
              <a:rPr lang="es-AR" sz="1600" cap="all" dirty="0"/>
              <a:t>EXISTEN DISTINTOS TIPO DE REDUNDANCIAS, QUE NO AFECTAN A LA LÓGICA EN LA TOMA DE DECISIONES, PERO LA IMPLEMENTACIÓN AUTOMÁTICA DE LAS MISMAS PODRÍA CAUSAR UNA FALLA DE EFICIENCIA. </a:t>
            </a:r>
          </a:p>
          <a:p>
            <a:pPr algn="just"/>
            <a:endParaRPr lang="es-AR" sz="1600" cap="all" dirty="0"/>
          </a:p>
          <a:p>
            <a:pPr algn="just"/>
            <a:r>
              <a:rPr lang="es-AR" sz="1600" cap="all" dirty="0"/>
              <a:t>SIN EMBARGO, LAS CONTRADICCIONES O REGLAS CONTRADICTORIAS NOS GENERARÁN Ambigüedades. ALGO QUE NO PODEMOS PERMITIRNOS EN LA UTILIZACIÓN DE ESTA HERRAMIENTA. DOS REGLAS SON CONTRADCTORIAS CUANDO PARA LA MISMA COMBINACIÓN DE CONDICIONES TENEMOS DOS ACCIONES DISTINTAS Y CONTRADICTORIAS:</a:t>
            </a:r>
          </a:p>
          <a:p>
            <a:pPr algn="just"/>
            <a:endParaRPr lang="es-AR" sz="1600" cap="all" dirty="0"/>
          </a:p>
          <a:p>
            <a:pPr algn="just"/>
            <a:endParaRPr lang="es-AR" sz="1600" cap="all" dirty="0"/>
          </a:p>
          <a:p>
            <a:pPr algn="just"/>
            <a:endParaRPr lang="es-AR" sz="1600" cap="all" dirty="0"/>
          </a:p>
          <a:p>
            <a:pPr algn="just"/>
            <a:endParaRPr lang="es-AR" sz="1600" cap="all" dirty="0"/>
          </a:p>
          <a:p>
            <a:pPr algn="just"/>
            <a:endParaRPr lang="es-AR" sz="1600" cap="all" dirty="0"/>
          </a:p>
          <a:p>
            <a:pPr algn="just"/>
            <a:endParaRPr lang="es-AR" sz="1600" cap="all" dirty="0"/>
          </a:p>
          <a:p>
            <a:pPr algn="just"/>
            <a:endParaRPr lang="es-AR" sz="1600" cap="all" dirty="0"/>
          </a:p>
          <a:p>
            <a:pPr algn="just"/>
            <a:endParaRPr lang="es-AR" sz="1600" cap="all" dirty="0"/>
          </a:p>
          <a:p>
            <a:pPr algn="just"/>
            <a:endParaRPr lang="es-AR" sz="1600" cap="all" dirty="0"/>
          </a:p>
          <a:p>
            <a:pPr algn="just"/>
            <a:endParaRPr lang="es-AR" sz="1600" cap="all" dirty="0"/>
          </a:p>
          <a:p>
            <a:pPr algn="just"/>
            <a:endParaRPr lang="es-AR" sz="1600" cap="all" dirty="0"/>
          </a:p>
        </p:txBody>
      </p:sp>
      <p:graphicFrame>
        <p:nvGraphicFramePr>
          <p:cNvPr id="12" name="11 Tabla"/>
          <p:cNvGraphicFramePr>
            <a:graphicFrameLocks noGrp="1"/>
          </p:cNvGraphicFramePr>
          <p:nvPr>
            <p:extLst>
              <p:ext uri="{D42A27DB-BD31-4B8C-83A1-F6EECF244321}">
                <p14:modId xmlns:p14="http://schemas.microsoft.com/office/powerpoint/2010/main" val="2380920529"/>
              </p:ext>
            </p:extLst>
          </p:nvPr>
        </p:nvGraphicFramePr>
        <p:xfrm>
          <a:off x="1104347" y="3379303"/>
          <a:ext cx="10743095" cy="2507162"/>
        </p:xfrm>
        <a:graphic>
          <a:graphicData uri="http://schemas.openxmlformats.org/drawingml/2006/table">
            <a:tbl>
              <a:tblPr firstRow="1" firstCol="1" bandRow="1">
                <a:tableStyleId>{5C22544A-7EE6-4342-B048-85BDC9FD1C3A}</a:tableStyleId>
              </a:tblPr>
              <a:tblGrid>
                <a:gridCol w="2148619">
                  <a:extLst>
                    <a:ext uri="{9D8B030D-6E8A-4147-A177-3AD203B41FA5}">
                      <a16:colId xmlns:a16="http://schemas.microsoft.com/office/drawing/2014/main" val="20000"/>
                    </a:ext>
                  </a:extLst>
                </a:gridCol>
                <a:gridCol w="2148619">
                  <a:extLst>
                    <a:ext uri="{9D8B030D-6E8A-4147-A177-3AD203B41FA5}">
                      <a16:colId xmlns:a16="http://schemas.microsoft.com/office/drawing/2014/main" val="20001"/>
                    </a:ext>
                  </a:extLst>
                </a:gridCol>
                <a:gridCol w="2148619">
                  <a:extLst>
                    <a:ext uri="{9D8B030D-6E8A-4147-A177-3AD203B41FA5}">
                      <a16:colId xmlns:a16="http://schemas.microsoft.com/office/drawing/2014/main" val="20002"/>
                    </a:ext>
                  </a:extLst>
                </a:gridCol>
                <a:gridCol w="2148619">
                  <a:extLst>
                    <a:ext uri="{9D8B030D-6E8A-4147-A177-3AD203B41FA5}">
                      <a16:colId xmlns:a16="http://schemas.microsoft.com/office/drawing/2014/main" val="20003"/>
                    </a:ext>
                  </a:extLst>
                </a:gridCol>
                <a:gridCol w="2148619">
                  <a:extLst>
                    <a:ext uri="{9D8B030D-6E8A-4147-A177-3AD203B41FA5}">
                      <a16:colId xmlns:a16="http://schemas.microsoft.com/office/drawing/2014/main" val="20004"/>
                    </a:ext>
                  </a:extLst>
                </a:gridCol>
              </a:tblGrid>
              <a:tr h="358166">
                <a:tc>
                  <a:txBody>
                    <a:bodyPr/>
                    <a:lstStyle/>
                    <a:p>
                      <a:endParaRPr lang="es-AR" sz="1600" dirty="0"/>
                    </a:p>
                  </a:txBody>
                  <a:tcPr/>
                </a:tc>
                <a:tc>
                  <a:txBody>
                    <a:bodyPr/>
                    <a:lstStyle/>
                    <a:p>
                      <a:pPr algn="ctr"/>
                      <a:r>
                        <a:rPr lang="es-AR" sz="1600" dirty="0"/>
                        <a:t>R1</a:t>
                      </a:r>
                    </a:p>
                  </a:txBody>
                  <a:tcPr anchor="ctr"/>
                </a:tc>
                <a:tc>
                  <a:txBody>
                    <a:bodyPr/>
                    <a:lstStyle/>
                    <a:p>
                      <a:pPr algn="ctr"/>
                      <a:r>
                        <a:rPr lang="es-AR" sz="1600" dirty="0"/>
                        <a:t>R2</a:t>
                      </a:r>
                    </a:p>
                  </a:txBody>
                  <a:tcPr anchor="ctr"/>
                </a:tc>
                <a:tc>
                  <a:txBody>
                    <a:bodyPr/>
                    <a:lstStyle/>
                    <a:p>
                      <a:pPr algn="ctr"/>
                      <a:r>
                        <a:rPr lang="es-AR" sz="1600" dirty="0"/>
                        <a:t>R3</a:t>
                      </a:r>
                    </a:p>
                  </a:txBody>
                  <a:tcPr anchor="ctr"/>
                </a:tc>
                <a:tc>
                  <a:txBody>
                    <a:bodyPr/>
                    <a:lstStyle/>
                    <a:p>
                      <a:pPr algn="ctr"/>
                      <a:r>
                        <a:rPr lang="es-AR" sz="1600" dirty="0"/>
                        <a:t>R4</a:t>
                      </a:r>
                    </a:p>
                  </a:txBody>
                  <a:tcPr anchor="ctr"/>
                </a:tc>
                <a:extLst>
                  <a:ext uri="{0D108BD9-81ED-4DB2-BD59-A6C34878D82A}">
                    <a16:rowId xmlns:a16="http://schemas.microsoft.com/office/drawing/2014/main" val="10000"/>
                  </a:ext>
                </a:extLst>
              </a:tr>
              <a:tr h="358166">
                <a:tc>
                  <a:txBody>
                    <a:bodyPr/>
                    <a:lstStyle/>
                    <a:p>
                      <a:r>
                        <a:rPr lang="es-AR" sz="1600" dirty="0"/>
                        <a:t>CONDICIÓN</a:t>
                      </a:r>
                      <a:r>
                        <a:rPr lang="es-AR" sz="1600" baseline="0" dirty="0"/>
                        <a:t> 1</a:t>
                      </a:r>
                      <a:endParaRPr lang="es-AR" sz="1600" dirty="0"/>
                    </a:p>
                  </a:txBody>
                  <a:tcPr/>
                </a:tc>
                <a:tc>
                  <a:txBody>
                    <a:bodyPr/>
                    <a:lstStyle/>
                    <a:p>
                      <a:pPr algn="ctr"/>
                      <a:r>
                        <a:rPr lang="es-AR" sz="1600" dirty="0"/>
                        <a:t>S</a:t>
                      </a:r>
                    </a:p>
                  </a:txBody>
                  <a:tcPr anchor="ctr"/>
                </a:tc>
                <a:tc>
                  <a:txBody>
                    <a:bodyPr/>
                    <a:lstStyle/>
                    <a:p>
                      <a:pPr algn="ctr"/>
                      <a:r>
                        <a:rPr lang="es-AR" sz="1600" dirty="0"/>
                        <a:t>S</a:t>
                      </a:r>
                    </a:p>
                  </a:txBody>
                  <a:tcPr anchor="ctr"/>
                </a:tc>
                <a:tc>
                  <a:txBody>
                    <a:bodyPr/>
                    <a:lstStyle/>
                    <a:p>
                      <a:pPr algn="ctr"/>
                      <a:r>
                        <a:rPr lang="es-AR" sz="1600" dirty="0"/>
                        <a:t>N</a:t>
                      </a:r>
                    </a:p>
                  </a:txBody>
                  <a:tcPr anchor="ctr"/>
                </a:tc>
                <a:tc>
                  <a:txBody>
                    <a:bodyPr/>
                    <a:lstStyle/>
                    <a:p>
                      <a:pPr algn="ctr"/>
                      <a:r>
                        <a:rPr lang="es-AR" sz="1600" dirty="0"/>
                        <a:t>N</a:t>
                      </a:r>
                    </a:p>
                  </a:txBody>
                  <a:tcPr anchor="ctr"/>
                </a:tc>
                <a:extLst>
                  <a:ext uri="{0D108BD9-81ED-4DB2-BD59-A6C34878D82A}">
                    <a16:rowId xmlns:a16="http://schemas.microsoft.com/office/drawing/2014/main" val="10001"/>
                  </a:ext>
                </a:extLst>
              </a:tr>
              <a:tr h="358166">
                <a:tc>
                  <a:txBody>
                    <a:bodyPr/>
                    <a:lstStyle/>
                    <a:p>
                      <a:r>
                        <a:rPr lang="es-AR" sz="1600" dirty="0"/>
                        <a:t>CONDICIÓN 2</a:t>
                      </a:r>
                    </a:p>
                  </a:txBody>
                  <a:tcPr/>
                </a:tc>
                <a:tc>
                  <a:txBody>
                    <a:bodyPr/>
                    <a:lstStyle/>
                    <a:p>
                      <a:pPr algn="ctr"/>
                      <a:r>
                        <a:rPr lang="es-AR" sz="1600" dirty="0"/>
                        <a:t>S</a:t>
                      </a:r>
                    </a:p>
                  </a:txBody>
                  <a:tcPr anchor="ctr"/>
                </a:tc>
                <a:tc>
                  <a:txBody>
                    <a:bodyPr/>
                    <a:lstStyle/>
                    <a:p>
                      <a:pPr algn="ctr"/>
                      <a:r>
                        <a:rPr lang="es-AR" sz="1600" dirty="0"/>
                        <a:t>N</a:t>
                      </a:r>
                    </a:p>
                  </a:txBody>
                  <a:tcPr anchor="ctr"/>
                </a:tc>
                <a:tc>
                  <a:txBody>
                    <a:bodyPr/>
                    <a:lstStyle/>
                    <a:p>
                      <a:pPr algn="ctr"/>
                      <a:r>
                        <a:rPr lang="es-AR" sz="1600" dirty="0"/>
                        <a:t>S</a:t>
                      </a:r>
                    </a:p>
                  </a:txBody>
                  <a:tcPr anchor="ctr"/>
                </a:tc>
                <a:tc>
                  <a:txBody>
                    <a:bodyPr/>
                    <a:lstStyle/>
                    <a:p>
                      <a:pPr algn="ctr"/>
                      <a:r>
                        <a:rPr lang="es-AR" sz="1600" dirty="0"/>
                        <a:t>N</a:t>
                      </a:r>
                    </a:p>
                  </a:txBody>
                  <a:tcPr anchor="ctr"/>
                </a:tc>
                <a:extLst>
                  <a:ext uri="{0D108BD9-81ED-4DB2-BD59-A6C34878D82A}">
                    <a16:rowId xmlns:a16="http://schemas.microsoft.com/office/drawing/2014/main" val="10002"/>
                  </a:ext>
                </a:extLst>
              </a:tr>
              <a:tr h="358166">
                <a:tc>
                  <a:txBody>
                    <a:bodyPr/>
                    <a:lstStyle/>
                    <a:p>
                      <a:r>
                        <a:rPr lang="es-AR" sz="1600" dirty="0"/>
                        <a:t>EJECUTAR</a:t>
                      </a:r>
                      <a:r>
                        <a:rPr lang="es-AR" sz="1600" baseline="0" dirty="0"/>
                        <a:t> TAREA 1</a:t>
                      </a:r>
                      <a:endParaRPr lang="es-AR" sz="1600" dirty="0"/>
                    </a:p>
                  </a:txBody>
                  <a:tcPr/>
                </a:tc>
                <a:tc>
                  <a:txBody>
                    <a:bodyPr/>
                    <a:lstStyle/>
                    <a:p>
                      <a:pPr algn="ctr"/>
                      <a:r>
                        <a:rPr lang="es-AR" sz="1600" dirty="0"/>
                        <a:t>---</a:t>
                      </a:r>
                    </a:p>
                  </a:txBody>
                  <a:tcPr anchor="ctr"/>
                </a:tc>
                <a:tc>
                  <a:txBody>
                    <a:bodyPr/>
                    <a:lstStyle/>
                    <a:p>
                      <a:pPr algn="ctr"/>
                      <a:r>
                        <a:rPr lang="es-AR" sz="1600" dirty="0"/>
                        <a:t>X</a:t>
                      </a:r>
                    </a:p>
                  </a:txBody>
                  <a:tcPr anchor="ctr"/>
                </a:tc>
                <a:tc>
                  <a:txBody>
                    <a:bodyPr/>
                    <a:lstStyle/>
                    <a:p>
                      <a:pPr algn="ctr"/>
                      <a:r>
                        <a:rPr lang="es-AR" sz="1600" dirty="0"/>
                        <a:t>X</a:t>
                      </a:r>
                    </a:p>
                  </a:txBody>
                  <a:tcPr anchor="ctr"/>
                </a:tc>
                <a:tc>
                  <a:txBody>
                    <a:bodyPr/>
                    <a:lstStyle/>
                    <a:p>
                      <a:pPr algn="ctr"/>
                      <a:r>
                        <a:rPr lang="es-AR" sz="1600" dirty="0"/>
                        <a:t>---</a:t>
                      </a:r>
                    </a:p>
                  </a:txBody>
                  <a:tcPr anchor="ctr"/>
                </a:tc>
                <a:extLst>
                  <a:ext uri="{0D108BD9-81ED-4DB2-BD59-A6C34878D82A}">
                    <a16:rowId xmlns:a16="http://schemas.microsoft.com/office/drawing/2014/main" val="10003"/>
                  </a:ext>
                </a:extLst>
              </a:tr>
              <a:tr h="358166">
                <a:tc>
                  <a:txBody>
                    <a:bodyPr/>
                    <a:lstStyle/>
                    <a:p>
                      <a:r>
                        <a:rPr lang="es-AR" sz="1600" dirty="0"/>
                        <a:t>EJECUTAR TAREA 2</a:t>
                      </a:r>
                    </a:p>
                  </a:txBody>
                  <a:tcPr/>
                </a:tc>
                <a:tc>
                  <a:txBody>
                    <a:bodyPr/>
                    <a:lstStyle/>
                    <a:p>
                      <a:pPr algn="ctr"/>
                      <a:r>
                        <a:rPr lang="es-AR" sz="1600" dirty="0"/>
                        <a:t>X</a:t>
                      </a:r>
                    </a:p>
                  </a:txBody>
                  <a:tcPr anchor="ctr"/>
                </a:tc>
                <a:tc>
                  <a:txBody>
                    <a:bodyPr/>
                    <a:lstStyle/>
                    <a:p>
                      <a:pPr algn="ctr"/>
                      <a:r>
                        <a:rPr lang="es-AR" sz="1600" dirty="0"/>
                        <a:t>X</a:t>
                      </a:r>
                    </a:p>
                  </a:txBody>
                  <a:tcPr anchor="ctr"/>
                </a:tc>
                <a:tc>
                  <a:txBody>
                    <a:bodyPr/>
                    <a:lstStyle/>
                    <a:p>
                      <a:pPr algn="ctr"/>
                      <a:r>
                        <a:rPr lang="es-AR" sz="1600" dirty="0"/>
                        <a:t>---</a:t>
                      </a:r>
                    </a:p>
                  </a:txBody>
                  <a:tcPr anchor="ctr"/>
                </a:tc>
                <a:tc>
                  <a:txBody>
                    <a:bodyPr/>
                    <a:lstStyle/>
                    <a:p>
                      <a:pPr algn="ctr"/>
                      <a:r>
                        <a:rPr lang="es-AR" sz="1600" dirty="0"/>
                        <a:t>---</a:t>
                      </a:r>
                    </a:p>
                  </a:txBody>
                  <a:tcPr anchor="ctr"/>
                </a:tc>
                <a:extLst>
                  <a:ext uri="{0D108BD9-81ED-4DB2-BD59-A6C34878D82A}">
                    <a16:rowId xmlns:a16="http://schemas.microsoft.com/office/drawing/2014/main" val="10004"/>
                  </a:ext>
                </a:extLst>
              </a:tr>
              <a:tr h="358166">
                <a:tc>
                  <a:txBody>
                    <a:bodyPr/>
                    <a:lstStyle/>
                    <a:p>
                      <a:r>
                        <a:rPr lang="es-AR" sz="1600" dirty="0"/>
                        <a:t>EJECUTAR TAREA 3</a:t>
                      </a:r>
                    </a:p>
                  </a:txBody>
                  <a:tcPr/>
                </a:tc>
                <a:tc>
                  <a:txBody>
                    <a:bodyPr/>
                    <a:lstStyle/>
                    <a:p>
                      <a:pPr algn="ctr"/>
                      <a:r>
                        <a:rPr lang="es-AR" sz="1600" dirty="0"/>
                        <a:t>X</a:t>
                      </a:r>
                    </a:p>
                  </a:txBody>
                  <a:tcPr anchor="ctr"/>
                </a:tc>
                <a:tc>
                  <a:txBody>
                    <a:bodyPr/>
                    <a:lstStyle/>
                    <a:p>
                      <a:pPr algn="ctr"/>
                      <a:r>
                        <a:rPr lang="es-AR" sz="1600" dirty="0"/>
                        <a:t>---</a:t>
                      </a:r>
                    </a:p>
                  </a:txBody>
                  <a:tcPr anchor="ctr"/>
                </a:tc>
                <a:tc>
                  <a:txBody>
                    <a:bodyPr/>
                    <a:lstStyle/>
                    <a:p>
                      <a:pPr algn="ctr"/>
                      <a:r>
                        <a:rPr lang="es-AR" sz="1600" dirty="0"/>
                        <a:t>X</a:t>
                      </a:r>
                    </a:p>
                  </a:txBody>
                  <a:tcPr anchor="ctr"/>
                </a:tc>
                <a:tc>
                  <a:txBody>
                    <a:bodyPr/>
                    <a:lstStyle/>
                    <a:p>
                      <a:pPr algn="ctr"/>
                      <a:r>
                        <a:rPr lang="es-AR" sz="1600" dirty="0"/>
                        <a:t>X</a:t>
                      </a:r>
                    </a:p>
                  </a:txBody>
                  <a:tcPr anchor="ctr"/>
                </a:tc>
                <a:extLst>
                  <a:ext uri="{0D108BD9-81ED-4DB2-BD59-A6C34878D82A}">
                    <a16:rowId xmlns:a16="http://schemas.microsoft.com/office/drawing/2014/main" val="10005"/>
                  </a:ext>
                </a:extLst>
              </a:tr>
              <a:tr h="358166">
                <a:tc>
                  <a:txBody>
                    <a:bodyPr/>
                    <a:lstStyle/>
                    <a:p>
                      <a:r>
                        <a:rPr lang="es-AR" sz="1600" dirty="0"/>
                        <a:t>NO EJECUTAR TAREA 1</a:t>
                      </a:r>
                    </a:p>
                  </a:txBody>
                  <a:tcPr/>
                </a:tc>
                <a:tc>
                  <a:txBody>
                    <a:bodyPr/>
                    <a:lstStyle/>
                    <a:p>
                      <a:pPr algn="ctr"/>
                      <a:r>
                        <a:rPr lang="es-AR" sz="1600" dirty="0"/>
                        <a:t>X</a:t>
                      </a:r>
                    </a:p>
                  </a:txBody>
                  <a:tcPr anchor="ctr"/>
                </a:tc>
                <a:tc>
                  <a:txBody>
                    <a:bodyPr/>
                    <a:lstStyle/>
                    <a:p>
                      <a:pPr algn="ctr"/>
                      <a:r>
                        <a:rPr lang="es-AR" sz="1600" dirty="0"/>
                        <a:t>X</a:t>
                      </a:r>
                    </a:p>
                  </a:txBody>
                  <a:tcPr anchor="ctr"/>
                </a:tc>
                <a:tc>
                  <a:txBody>
                    <a:bodyPr/>
                    <a:lstStyle/>
                    <a:p>
                      <a:pPr algn="ctr"/>
                      <a:r>
                        <a:rPr lang="es-AR" sz="1600" dirty="0"/>
                        <a:t>---</a:t>
                      </a:r>
                    </a:p>
                  </a:txBody>
                  <a:tcPr anchor="ctr"/>
                </a:tc>
                <a:tc>
                  <a:txBody>
                    <a:bodyPr/>
                    <a:lstStyle/>
                    <a:p>
                      <a:pPr algn="ctr"/>
                      <a:r>
                        <a:rPr lang="es-AR" sz="1600" dirty="0"/>
                        <a:t>---</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790387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CONCEPTUALIZACIÓN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9 CuadroTexto"/>
          <p:cNvSpPr txBox="1"/>
          <p:nvPr/>
        </p:nvSpPr>
        <p:spPr>
          <a:xfrm>
            <a:off x="940904" y="1192696"/>
            <a:ext cx="10880035" cy="4247317"/>
          </a:xfrm>
          <a:prstGeom prst="rect">
            <a:avLst/>
          </a:prstGeom>
          <a:noFill/>
        </p:spPr>
        <p:txBody>
          <a:bodyPr wrap="square" rtlCol="0">
            <a:spAutoFit/>
          </a:bodyPr>
          <a:lstStyle/>
          <a:p>
            <a:pPr algn="just"/>
            <a:r>
              <a:rPr lang="es-AR" cap="all" dirty="0"/>
              <a:t>EN LA TABLA ANTEIOR, LA REGL R2 PRESENTA UNA CLARA CONTRADICCIÓN.</a:t>
            </a:r>
          </a:p>
          <a:p>
            <a:pPr algn="just"/>
            <a:endParaRPr lang="es-AR" cap="all" dirty="0"/>
          </a:p>
          <a:p>
            <a:pPr algn="just"/>
            <a:r>
              <a:rPr lang="es-AR" cap="all" dirty="0"/>
              <a:t>LAS REGLAS CONTRADICTORIAS APARECEN CUANDO SE COMETIÓ UN ERROR EN LA CONFECCIÓN DE LA TABLA O SE RECOLECTÓ LA NFORMACIÓN DE MANERA INCORRECTA. SI SE TIENE CUIDADO EN LA RECOLECCIÓN DE LA INFORMACIÓN Y EN CONFECCIÓN DE LA TABLA, NO DEBERÍAN APARECER ESTAS INCOSNISTENCIAS. PERO SI APARECEN, NO PODEMOS ELIMINARLAS, DEBEMOS REALIZAR EL ANÁLISIS NUEVAMENTE PARA DESCUBRIR DÓNDE SE COMETIÓ EL ERROR.</a:t>
            </a:r>
          </a:p>
          <a:p>
            <a:pPr algn="just"/>
            <a:endParaRPr lang="es-AR" cap="all" dirty="0"/>
          </a:p>
          <a:p>
            <a:pPr algn="just"/>
            <a:r>
              <a:rPr lang="es-AR" cap="all" dirty="0"/>
              <a:t>HAY REDUNDANCIA EN DOS REGLAS CUANDO SECUMPLE QUE:</a:t>
            </a:r>
          </a:p>
          <a:p>
            <a:pPr algn="just"/>
            <a:endParaRPr lang="es-AR" cap="all" dirty="0"/>
          </a:p>
          <a:p>
            <a:pPr marL="742950" lvl="1" indent="-285750" algn="just">
              <a:buFont typeface="Arial" pitchFamily="34" charset="0"/>
              <a:buChar char="•"/>
            </a:pPr>
            <a:r>
              <a:rPr lang="es-AR" cap="all" dirty="0"/>
              <a:t>LAS REGLAS SON IDÉNTICAS, EXCEPTO POR UNA CONDICIÓN</a:t>
            </a:r>
          </a:p>
          <a:p>
            <a:pPr marL="742950" lvl="1" indent="-285750" algn="just">
              <a:buFont typeface="Arial" pitchFamily="34" charset="0"/>
              <a:buChar char="•"/>
            </a:pPr>
            <a:r>
              <a:rPr lang="es-AR" cap="all" dirty="0"/>
              <a:t>LAS ACCIONES PARA ESAS DOS REGLAS SON IDÉNTICAS</a:t>
            </a:r>
          </a:p>
          <a:p>
            <a:pPr algn="just"/>
            <a:endParaRPr lang="es-AR" cap="all" dirty="0"/>
          </a:p>
          <a:p>
            <a:pPr algn="just"/>
            <a:r>
              <a:rPr lang="es-AR" cap="all" dirty="0"/>
              <a:t>ESTO IMPLICA QUE LA CONDICIÓN NO COMPARTIDA NO TIENE INCIDENCIA EN LAS ACCIONES, YA QUE SON IGUALES A PESAR DE LA DIFERENCIA EXISTENTE.</a:t>
            </a:r>
          </a:p>
        </p:txBody>
      </p:sp>
    </p:spTree>
    <p:extLst>
      <p:ext uri="{BB962C8B-B14F-4D97-AF65-F5344CB8AC3E}">
        <p14:creationId xmlns:p14="http://schemas.microsoft.com/office/powerpoint/2010/main" val="879038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CONCEPTUALIZACIÓN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9 CuadroTexto"/>
          <p:cNvSpPr txBox="1"/>
          <p:nvPr/>
        </p:nvSpPr>
        <p:spPr>
          <a:xfrm>
            <a:off x="887896" y="993914"/>
            <a:ext cx="10880035" cy="4770537"/>
          </a:xfrm>
          <a:prstGeom prst="rect">
            <a:avLst/>
          </a:prstGeom>
          <a:noFill/>
        </p:spPr>
        <p:txBody>
          <a:bodyPr wrap="square" rtlCol="0">
            <a:spAutoFit/>
          </a:bodyPr>
          <a:lstStyle/>
          <a:p>
            <a:pPr algn="just"/>
            <a:r>
              <a:rPr lang="es-AR" sz="1600" cap="all" dirty="0"/>
              <a:t>La construcción de tablas, es un procedimiento que requiere varios pasos, a continuación se detalla Una OPCIÓN QUE ES MUY ÚTIL COMO GUÍA PARA CONFECCIONARLA:</a:t>
            </a:r>
          </a:p>
          <a:p>
            <a:pPr algn="just"/>
            <a:endParaRPr lang="es-AR" sz="1600" cap="all" dirty="0"/>
          </a:p>
          <a:p>
            <a:pPr marL="800100" lvl="1" indent="-342900" algn="just">
              <a:buFont typeface="Arial" pitchFamily="34" charset="0"/>
              <a:buChar char="•"/>
            </a:pPr>
            <a:r>
              <a:rPr lang="es-AR" sz="1600" cap="all" dirty="0"/>
              <a:t>PASO 1: Identificar individualmente las condiciones de la descripción narrativa, es decir, las condiciones de la situación, qué circunstancias se necesitarán para tomar la decisión.</a:t>
            </a:r>
          </a:p>
          <a:p>
            <a:pPr marL="800100" lvl="1" indent="-342900" algn="just">
              <a:buFont typeface="Arial" pitchFamily="34" charset="0"/>
              <a:buChar char="•"/>
            </a:pPr>
            <a:endParaRPr lang="es-AR" sz="1600" cap="all" dirty="0"/>
          </a:p>
          <a:p>
            <a:pPr marL="800100" lvl="1" indent="-342900" algn="just">
              <a:buFont typeface="Arial" pitchFamily="34" charset="0"/>
              <a:buChar char="•"/>
            </a:pPr>
            <a:r>
              <a:rPr lang="es-AR" sz="1600" cap="all" dirty="0"/>
              <a:t>PASO 2: Identificar individualmente las acciones que deberán cumplirse para lograr la toma de decisión.</a:t>
            </a:r>
          </a:p>
          <a:p>
            <a:pPr marL="800100" lvl="1" indent="-342900" algn="just">
              <a:buFont typeface="Arial" pitchFamily="34" charset="0"/>
              <a:buChar char="•"/>
            </a:pPr>
            <a:endParaRPr lang="es-AR" sz="1600" cap="all" dirty="0"/>
          </a:p>
          <a:p>
            <a:pPr marL="800100" lvl="1" indent="-342900" algn="just">
              <a:buFont typeface="Arial" pitchFamily="34" charset="0"/>
              <a:buChar char="•"/>
            </a:pPr>
            <a:r>
              <a:rPr lang="es-AR" sz="1600" cap="all" dirty="0"/>
              <a:t>PASO 3: Decidir cuáles son valores limitados y cuáles son extendidos.</a:t>
            </a:r>
          </a:p>
          <a:p>
            <a:pPr marL="800100" lvl="1" indent="-342900" algn="just">
              <a:buFont typeface="Arial" pitchFamily="34" charset="0"/>
              <a:buChar char="•"/>
            </a:pPr>
            <a:endParaRPr lang="es-AR" sz="1600" cap="all" dirty="0"/>
          </a:p>
          <a:p>
            <a:pPr marL="800100" lvl="1" indent="-342900" algn="just">
              <a:buFont typeface="Arial" pitchFamily="34" charset="0"/>
              <a:buChar char="•"/>
            </a:pPr>
            <a:r>
              <a:rPr lang="es-AR" sz="1600" cap="all" dirty="0"/>
              <a:t>PASO 4: Determinar las combinaciones de valores que pueden tomar las condiciones en cada situación en particular. PARA CADA COMBINACIÓN, ASIGNAR LA O LAS ACCIONES CORRESPONDIENTES.</a:t>
            </a:r>
          </a:p>
          <a:p>
            <a:pPr marL="800100" lvl="1" indent="-342900" algn="just">
              <a:buFont typeface="Arial" pitchFamily="34" charset="0"/>
              <a:buChar char="•"/>
            </a:pPr>
            <a:endParaRPr lang="es-AR" sz="1600" cap="all" dirty="0"/>
          </a:p>
          <a:p>
            <a:pPr marL="800100" lvl="1" indent="-342900" algn="just">
              <a:buFont typeface="Arial" pitchFamily="34" charset="0"/>
              <a:buChar char="•"/>
            </a:pPr>
            <a:r>
              <a:rPr lang="es-AR" sz="1600" cap="all" dirty="0"/>
              <a:t>PASO 5: Una vez construida la tabla, debemos controlar las reglas para verificar que no existan redundancias NI CONTRADICCIONES.</a:t>
            </a:r>
          </a:p>
          <a:p>
            <a:pPr marL="800100" lvl="1" indent="-342900" algn="just">
              <a:buFont typeface="Arial" pitchFamily="34" charset="0"/>
              <a:buChar char="•"/>
            </a:pPr>
            <a:endParaRPr lang="es-AR" sz="1600" cap="all" dirty="0"/>
          </a:p>
          <a:p>
            <a:pPr marL="800100" lvl="1" indent="-342900" algn="just">
              <a:buFont typeface="Arial" pitchFamily="34" charset="0"/>
              <a:buChar char="•"/>
            </a:pPr>
            <a:r>
              <a:rPr lang="es-AR" sz="1600" cap="all" dirty="0"/>
              <a:t>PASO 6: Hacer un control final de la tabla para ver que cumpla con las características conocidas del problema.</a:t>
            </a:r>
          </a:p>
        </p:txBody>
      </p:sp>
    </p:spTree>
    <p:extLst>
      <p:ext uri="{BB962C8B-B14F-4D97-AF65-F5344CB8AC3E}">
        <p14:creationId xmlns:p14="http://schemas.microsoft.com/office/powerpoint/2010/main" val="879038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048" y="6422"/>
            <a:ext cx="11410951" cy="90797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1076624" cy="162375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8" y="6377614"/>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77664" y="631504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1125604" y="148218"/>
            <a:ext cx="10515600" cy="633661"/>
          </a:xfrm>
          <a:prstGeom prst="rect">
            <a:avLst/>
          </a:prstGeom>
        </p:spPr>
        <p:txBody>
          <a:bodyPr rtlCol="0">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CONCEPTUALIZACIÓN DE CONOCIMIENTOS</a:t>
            </a:r>
          </a:p>
          <a:p>
            <a:pPr algn="ctr">
              <a:defRPr/>
            </a:pPr>
            <a:endParaRPr lang="es-AR" b="1" dirty="0">
              <a:solidFill>
                <a:schemeClr val="bg1">
                  <a:lumMod val="95000"/>
                </a:schemeClr>
              </a:solidFill>
              <a:effectLst>
                <a:outerShdw blurRad="38100" dist="38100" dir="2700000" algn="tl">
                  <a:srgbClr val="000000">
                    <a:alpha val="43137"/>
                  </a:srgbClr>
                </a:outerShdw>
              </a:effectLst>
            </a:endParaRP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1881" y="983559"/>
            <a:ext cx="10429875" cy="531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75003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CONCEPTUALIZACIÓN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Rectángulo"/>
          <p:cNvSpPr/>
          <p:nvPr/>
        </p:nvSpPr>
        <p:spPr>
          <a:xfrm>
            <a:off x="993913" y="803847"/>
            <a:ext cx="10787270" cy="4801314"/>
          </a:xfrm>
          <a:prstGeom prst="rect">
            <a:avLst/>
          </a:prstGeom>
        </p:spPr>
        <p:txBody>
          <a:bodyPr wrap="square">
            <a:spAutoFit/>
          </a:bodyPr>
          <a:lstStyle/>
          <a:p>
            <a:pPr algn="just"/>
            <a:r>
              <a:rPr lang="es-AR" b="1" u="sng" dirty="0"/>
              <a:t>Seudoreglas:</a:t>
            </a:r>
          </a:p>
          <a:p>
            <a:pPr algn="just"/>
            <a:endParaRPr lang="es-AR" dirty="0"/>
          </a:p>
          <a:p>
            <a:pPr algn="just"/>
            <a:r>
              <a:rPr lang="es-AR" dirty="0"/>
              <a:t>Muchas veces, ciertas informaciones están en forma de reglamentos y, o, normativas. En estos casos, las normas pueden representarse en forma de seudorreglas del tipo: SI .... ENTONCES. Estas seudorreglas se representan en una un formato especificado.</a:t>
            </a:r>
          </a:p>
          <a:p>
            <a:pPr algn="just"/>
            <a:endParaRPr lang="es-AR" dirty="0"/>
          </a:p>
          <a:p>
            <a:pPr algn="just"/>
            <a:r>
              <a:rPr lang="es-AR" b="1" u="sng" dirty="0"/>
              <a:t>Tablas PER:</a:t>
            </a:r>
          </a:p>
          <a:p>
            <a:pPr algn="just"/>
            <a:endParaRPr lang="es-AR" dirty="0"/>
          </a:p>
          <a:p>
            <a:pPr algn="just"/>
            <a:r>
              <a:rPr lang="es-AR" dirty="0"/>
              <a:t>Las reglas se modelizan en tablas PER (Palabras del experto-Regla). En una tabla PER se plantea el cuerpo del conocimiento (que contiene las relaciones de causalidad explícitas ó implícitas identificadas) y la regla o reglas que lo modelan.</a:t>
            </a:r>
          </a:p>
          <a:p>
            <a:pPr algn="just"/>
            <a:endParaRPr lang="es-AR" dirty="0"/>
          </a:p>
          <a:p>
            <a:pPr algn="just"/>
            <a:r>
              <a:rPr lang="es-AR" b="1" u="sng" dirty="0"/>
              <a:t>Fórmulas:</a:t>
            </a:r>
          </a:p>
          <a:p>
            <a:pPr algn="just"/>
            <a:endParaRPr lang="es-AR" dirty="0"/>
          </a:p>
          <a:p>
            <a:pPr algn="just"/>
            <a:r>
              <a:rPr lang="es-AR" dirty="0"/>
              <a:t>En algunas aplicaciones, el experto calculará ciertos atributos numéricos de un caso a partir de otros atributos numéricos. El experto puede usar una fórmula única en todos los casos o puede usar un pequeño número de formulas cada una de las cuales es apropiada para un rango diferente de circunstancias.</a:t>
            </a:r>
          </a:p>
        </p:txBody>
      </p:sp>
    </p:spTree>
    <p:extLst>
      <p:ext uri="{BB962C8B-B14F-4D97-AF65-F5344CB8AC3E}">
        <p14:creationId xmlns:p14="http://schemas.microsoft.com/office/powerpoint/2010/main" val="8790387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CONCEPTUALIZACIÓN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Rectángulo"/>
          <p:cNvSpPr/>
          <p:nvPr/>
        </p:nvSpPr>
        <p:spPr>
          <a:xfrm>
            <a:off x="901149" y="846196"/>
            <a:ext cx="10986052" cy="5078313"/>
          </a:xfrm>
          <a:prstGeom prst="rect">
            <a:avLst/>
          </a:prstGeom>
        </p:spPr>
        <p:txBody>
          <a:bodyPr wrap="square">
            <a:spAutoFit/>
          </a:bodyPr>
          <a:lstStyle/>
          <a:p>
            <a:pPr algn="just"/>
            <a:r>
              <a:rPr lang="es-AR" b="1" u="sng" dirty="0"/>
              <a:t>Árbol de descomposición funcional:</a:t>
            </a:r>
          </a:p>
          <a:p>
            <a:pPr algn="just"/>
            <a:endParaRPr lang="es-AR" dirty="0"/>
          </a:p>
          <a:p>
            <a:pPr algn="just"/>
            <a:r>
              <a:rPr lang="es-AR" dirty="0"/>
              <a:t>Este diagrama es representado por un árbol, en cuya raíz se encuentra el objetivo del sistema, y de cada una de sus ramas las estrategias que se llevan adelante para cumplimentar el objetivo.</a:t>
            </a:r>
          </a:p>
          <a:p>
            <a:pPr algn="just"/>
            <a:endParaRPr lang="es-AR" dirty="0"/>
          </a:p>
          <a:p>
            <a:pPr algn="just"/>
            <a:r>
              <a:rPr lang="es-AR" dirty="0"/>
              <a:t>Es conveniente que los nombres que indican las estrategia estén definidos por verbos en infinitivo, ya que cada estrategia implica acciones a realizar.</a:t>
            </a:r>
          </a:p>
          <a:p>
            <a:pPr algn="just"/>
            <a:endParaRPr lang="es-AR" dirty="0"/>
          </a:p>
          <a:p>
            <a:pPr algn="just"/>
            <a:r>
              <a:rPr lang="es-AR" dirty="0"/>
              <a:t>Después de dividir la tarea en pasos modulares, hay que describir los pasos que componen las hojas del árbol de descomposición funcional o los nodos de la red; es decir, los pasos de más bajo nivel, aún no subdivididos.</a:t>
            </a:r>
          </a:p>
          <a:p>
            <a:pPr algn="just"/>
            <a:endParaRPr lang="es-AR" dirty="0"/>
          </a:p>
          <a:p>
            <a:pPr algn="just"/>
            <a:r>
              <a:rPr lang="es-AR" dirty="0"/>
              <a:t>La definición de paso debería especificar:</a:t>
            </a:r>
          </a:p>
          <a:p>
            <a:pPr marL="742950" lvl="1" indent="-285750" algn="just">
              <a:buFont typeface="Arial" pitchFamily="34" charset="0"/>
              <a:buChar char="•"/>
            </a:pPr>
            <a:r>
              <a:rPr lang="es-AR" i="1" u="sng" dirty="0"/>
              <a:t>Objetivo</a:t>
            </a:r>
            <a:r>
              <a:rPr lang="es-AR" dirty="0"/>
              <a:t>: El propósito del paso.</a:t>
            </a:r>
          </a:p>
          <a:p>
            <a:pPr marL="742950" lvl="1" indent="-285750" algn="just">
              <a:buFont typeface="Arial" pitchFamily="34" charset="0"/>
              <a:buChar char="•"/>
            </a:pPr>
            <a:r>
              <a:rPr lang="es-AR" i="1" u="sng" dirty="0"/>
              <a:t>Precondiciones</a:t>
            </a:r>
            <a:r>
              <a:rPr lang="es-AR" dirty="0"/>
              <a:t>. Describir las condiciones bajo las cuales el experto ejecuta el paso. </a:t>
            </a:r>
          </a:p>
          <a:p>
            <a:pPr marL="742950" lvl="1" indent="-285750" algn="just">
              <a:buFont typeface="Arial" pitchFamily="34" charset="0"/>
              <a:buChar char="•"/>
            </a:pPr>
            <a:r>
              <a:rPr lang="es-AR" i="1" u="sng" dirty="0"/>
              <a:t>Entrada</a:t>
            </a:r>
            <a:r>
              <a:rPr lang="es-AR" dirty="0"/>
              <a:t>: Describir que datos necesita el paso para poder ejecutarse y su fuente.</a:t>
            </a:r>
          </a:p>
          <a:p>
            <a:pPr marL="742950" lvl="1" indent="-285750" algn="just">
              <a:buFont typeface="Arial" pitchFamily="34" charset="0"/>
              <a:buChar char="•"/>
            </a:pPr>
            <a:r>
              <a:rPr lang="es-AR" i="1" u="sng" dirty="0"/>
              <a:t>Razonamiento</a:t>
            </a:r>
            <a:r>
              <a:rPr lang="es-AR" dirty="0"/>
              <a:t>: Describir las acciones, su secuencia, el modo de razonamiento y las acciones de salida, que deberían ejecutarse en el paso.</a:t>
            </a:r>
          </a:p>
          <a:p>
            <a:pPr marL="742950" lvl="1" indent="-285750" algn="just">
              <a:buFont typeface="Arial" pitchFamily="34" charset="0"/>
              <a:buChar char="•"/>
            </a:pPr>
            <a:r>
              <a:rPr lang="es-AR" i="1" u="sng" dirty="0"/>
              <a:t>Salida</a:t>
            </a:r>
            <a:r>
              <a:rPr lang="es-AR" dirty="0"/>
              <a:t>: Describir que datos muestra o envía a otro paso la estrategia ejecutada.</a:t>
            </a:r>
          </a:p>
        </p:txBody>
      </p:sp>
    </p:spTree>
    <p:extLst>
      <p:ext uri="{BB962C8B-B14F-4D97-AF65-F5344CB8AC3E}">
        <p14:creationId xmlns:p14="http://schemas.microsoft.com/office/powerpoint/2010/main" val="8790387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CONCEPTUALIZACIÓN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3135" y="917921"/>
            <a:ext cx="10500107" cy="4979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9038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CONCEPTUALIZACIÓN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9 Rectángulo"/>
          <p:cNvSpPr/>
          <p:nvPr/>
        </p:nvSpPr>
        <p:spPr>
          <a:xfrm>
            <a:off x="901149" y="846196"/>
            <a:ext cx="10986052" cy="4893647"/>
          </a:xfrm>
          <a:prstGeom prst="rect">
            <a:avLst/>
          </a:prstGeom>
        </p:spPr>
        <p:txBody>
          <a:bodyPr wrap="square">
            <a:spAutoFit/>
          </a:bodyPr>
          <a:lstStyle/>
          <a:p>
            <a:pPr algn="just"/>
            <a:r>
              <a:rPr lang="es-AR" sz="2400" b="1" u="sng" dirty="0"/>
              <a:t>Diagrama Jerárquico de Tareas:</a:t>
            </a:r>
          </a:p>
          <a:p>
            <a:pPr algn="just"/>
            <a:endParaRPr lang="es-AR" sz="2400" dirty="0"/>
          </a:p>
          <a:p>
            <a:pPr marL="742950" lvl="1" indent="-285750" algn="just">
              <a:buFont typeface="Arial" pitchFamily="34" charset="0"/>
              <a:buChar char="•"/>
            </a:pPr>
            <a:r>
              <a:rPr lang="es-AR" sz="2400" dirty="0"/>
              <a:t>El diagrama jerárquico se corresponde al árbol de descomposición funcional.</a:t>
            </a:r>
          </a:p>
          <a:p>
            <a:pPr marL="742950" lvl="1" indent="-285750" algn="just">
              <a:buFont typeface="Arial" pitchFamily="34" charset="0"/>
              <a:buChar char="•"/>
            </a:pPr>
            <a:endParaRPr lang="es-AR" sz="2400" dirty="0"/>
          </a:p>
          <a:p>
            <a:pPr marL="742950" lvl="1" indent="-285750" algn="just">
              <a:buFont typeface="Arial" pitchFamily="34" charset="0"/>
              <a:buChar char="•"/>
            </a:pPr>
            <a:r>
              <a:rPr lang="es-AR" sz="2400" dirty="0"/>
              <a:t>Las entradas, salidas y conceptos se corresponden a los conceptos y atributos definidos en la tabla concepto- atributo - valor de los conocimientos fácticos.</a:t>
            </a:r>
          </a:p>
          <a:p>
            <a:pPr marL="742950" lvl="1" indent="-285750" algn="just">
              <a:buFont typeface="Arial" pitchFamily="34" charset="0"/>
              <a:buChar char="•"/>
            </a:pPr>
            <a:endParaRPr lang="es-AR" sz="2400" dirty="0"/>
          </a:p>
          <a:p>
            <a:pPr marL="742950" lvl="1" indent="-285750" algn="just">
              <a:buFont typeface="Arial" pitchFamily="34" charset="0"/>
              <a:buChar char="•"/>
            </a:pPr>
            <a:r>
              <a:rPr lang="es-AR" sz="2400" dirty="0"/>
              <a:t>El razonamiento se corresponde a las reglas y formulas definidas en los conocimientos tácticos.</a:t>
            </a:r>
          </a:p>
          <a:p>
            <a:pPr marL="742950" lvl="1" indent="-285750" algn="just">
              <a:buFont typeface="Arial" pitchFamily="34" charset="0"/>
              <a:buChar char="•"/>
            </a:pPr>
            <a:endParaRPr lang="es-AR" sz="2400" dirty="0"/>
          </a:p>
          <a:p>
            <a:pPr marL="742950" lvl="1" indent="-285750" algn="just">
              <a:buFont typeface="Arial" pitchFamily="34" charset="0"/>
              <a:buChar char="•"/>
            </a:pPr>
            <a:r>
              <a:rPr lang="es-AR" sz="2400" dirty="0"/>
              <a:t>En el Diagrama Jerárquico de tareas quedan especificados: </a:t>
            </a:r>
          </a:p>
          <a:p>
            <a:pPr marL="1200150" lvl="2" indent="-285750" algn="just">
              <a:buFont typeface="Arial" pitchFamily="34" charset="0"/>
              <a:buChar char="•"/>
            </a:pPr>
            <a:r>
              <a:rPr lang="es-AR" sz="2400" dirty="0"/>
              <a:t>Subtareas que compone cada tarea</a:t>
            </a:r>
          </a:p>
          <a:p>
            <a:pPr marL="1200150" lvl="2" indent="-285750" algn="just">
              <a:buFont typeface="Arial" pitchFamily="34" charset="0"/>
              <a:buChar char="•"/>
            </a:pPr>
            <a:r>
              <a:rPr lang="es-AR" sz="2400" dirty="0"/>
              <a:t>Información que recibe y entrega cada tarea/subtareas.</a:t>
            </a:r>
          </a:p>
        </p:txBody>
      </p:sp>
    </p:spTree>
    <p:extLst>
      <p:ext uri="{BB962C8B-B14F-4D97-AF65-F5344CB8AC3E}">
        <p14:creationId xmlns:p14="http://schemas.microsoft.com/office/powerpoint/2010/main" val="8790387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603177"/>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0" y="6651808"/>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563658"/>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838200" y="-11128"/>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CONCEPTUALIZACIÓN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9611" y="582218"/>
            <a:ext cx="10900111" cy="6041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90387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CONCEPTUALIZACIÓN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88046" y="953122"/>
            <a:ext cx="8275154" cy="4836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78487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CONCEPTUALIZACIÓN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Rectángulo"/>
          <p:cNvSpPr/>
          <p:nvPr/>
        </p:nvSpPr>
        <p:spPr>
          <a:xfrm>
            <a:off x="1219199" y="760706"/>
            <a:ext cx="10734261" cy="5078313"/>
          </a:xfrm>
          <a:prstGeom prst="rect">
            <a:avLst/>
          </a:prstGeom>
        </p:spPr>
        <p:txBody>
          <a:bodyPr wrap="square">
            <a:spAutoFit/>
          </a:bodyPr>
          <a:lstStyle/>
          <a:p>
            <a:pPr algn="just"/>
            <a:r>
              <a:rPr lang="es-AR" b="1" u="sng" dirty="0"/>
              <a:t>Grafos Arquetípicos – Grafos Causales:</a:t>
            </a:r>
          </a:p>
          <a:p>
            <a:pPr algn="just"/>
            <a:endParaRPr lang="es-AR" dirty="0"/>
          </a:p>
          <a:p>
            <a:pPr algn="just"/>
            <a:r>
              <a:rPr lang="es-AR" dirty="0"/>
              <a:t>En muchos dominios de conocimiento, puede reconocerse una estructura de representación de la causalidad que es isomorfa con la estructura del dominio. </a:t>
            </a:r>
          </a:p>
          <a:p>
            <a:pPr algn="just"/>
            <a:endParaRPr lang="es-AR" dirty="0"/>
          </a:p>
          <a:p>
            <a:pPr algn="just"/>
            <a:r>
              <a:rPr lang="es-AR" dirty="0"/>
              <a:t>El grafo arquetípico de un dominio será el grafo compuesto por los subgrafos asociados a cada problema de ese dominio. </a:t>
            </a:r>
          </a:p>
          <a:p>
            <a:pPr algn="just"/>
            <a:endParaRPr lang="es-AR" dirty="0"/>
          </a:p>
          <a:p>
            <a:pPr algn="just"/>
            <a:r>
              <a:rPr lang="es-AR" dirty="0"/>
              <a:t>Una vez producida la educción de conocimiento, los componentes de esa estructura son rotulados y la estructura se transforma en un grafo causal. </a:t>
            </a:r>
          </a:p>
          <a:p>
            <a:pPr algn="just"/>
            <a:endParaRPr lang="es-AR" dirty="0"/>
          </a:p>
          <a:p>
            <a:pPr algn="just"/>
            <a:r>
              <a:rPr lang="es-AR" dirty="0"/>
              <a:t>El </a:t>
            </a:r>
            <a:r>
              <a:rPr lang="es-AR" b="1" u="sng" dirty="0"/>
              <a:t>grafo causal</a:t>
            </a:r>
            <a:r>
              <a:rPr lang="es-AR" dirty="0"/>
              <a:t> es una representación automáticamente manipulable del conocimiento asociado a los procesos deductivos del experto de campo.</a:t>
            </a:r>
          </a:p>
          <a:p>
            <a:pPr algn="just"/>
            <a:endParaRPr lang="es-AR" dirty="0"/>
          </a:p>
          <a:p>
            <a:pPr algn="just"/>
            <a:r>
              <a:rPr lang="es-AR" dirty="0"/>
              <a:t>El grafo arquetípico tiene tres clases de nodos:</a:t>
            </a:r>
          </a:p>
          <a:p>
            <a:pPr marL="742950" lvl="1" indent="-285750" algn="just">
              <a:buFont typeface="Arial" pitchFamily="34" charset="0"/>
              <a:buChar char="•"/>
            </a:pPr>
            <a:r>
              <a:rPr lang="es-AR" dirty="0"/>
              <a:t>Nodos problemas</a:t>
            </a:r>
          </a:p>
          <a:p>
            <a:pPr marL="742950" lvl="1" indent="-285750" algn="just">
              <a:buFont typeface="Arial" pitchFamily="34" charset="0"/>
              <a:buChar char="•"/>
            </a:pPr>
            <a:r>
              <a:rPr lang="es-AR" dirty="0"/>
              <a:t>Nodos solución</a:t>
            </a:r>
          </a:p>
          <a:p>
            <a:pPr marL="742950" lvl="1" indent="-285750" algn="just">
              <a:buFont typeface="Arial" pitchFamily="34" charset="0"/>
              <a:buChar char="•"/>
            </a:pPr>
            <a:r>
              <a:rPr lang="es-AR" dirty="0"/>
              <a:t>Nodos precondición</a:t>
            </a:r>
          </a:p>
        </p:txBody>
      </p:sp>
    </p:spTree>
    <p:extLst>
      <p:ext uri="{BB962C8B-B14F-4D97-AF65-F5344CB8AC3E}">
        <p14:creationId xmlns:p14="http://schemas.microsoft.com/office/powerpoint/2010/main" val="4698971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CONCEPTUALIZACIÓN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6069" y="1516340"/>
            <a:ext cx="11049997" cy="402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Rectángulo"/>
          <p:cNvSpPr/>
          <p:nvPr/>
        </p:nvSpPr>
        <p:spPr>
          <a:xfrm>
            <a:off x="923561" y="872195"/>
            <a:ext cx="3851311" cy="369332"/>
          </a:xfrm>
          <a:prstGeom prst="rect">
            <a:avLst/>
          </a:prstGeom>
        </p:spPr>
        <p:txBody>
          <a:bodyPr wrap="none">
            <a:spAutoFit/>
          </a:bodyPr>
          <a:lstStyle/>
          <a:p>
            <a:pPr algn="just"/>
            <a:r>
              <a:rPr lang="es-AR" b="1" u="sng" dirty="0"/>
              <a:t>Grafos Arquetípicos – Grafos Causales:</a:t>
            </a:r>
          </a:p>
        </p:txBody>
      </p:sp>
    </p:spTree>
    <p:extLst>
      <p:ext uri="{BB962C8B-B14F-4D97-AF65-F5344CB8AC3E}">
        <p14:creationId xmlns:p14="http://schemas.microsoft.com/office/powerpoint/2010/main" val="27938936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CONCEPTUALIZACIÓN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6191" y="828674"/>
            <a:ext cx="10751994" cy="5320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78487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CONCEPTUALIZACIÓN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Rectángulo"/>
          <p:cNvSpPr/>
          <p:nvPr/>
        </p:nvSpPr>
        <p:spPr>
          <a:xfrm>
            <a:off x="1073426" y="914545"/>
            <a:ext cx="10787270" cy="4031873"/>
          </a:xfrm>
          <a:prstGeom prst="rect">
            <a:avLst/>
          </a:prstGeom>
        </p:spPr>
        <p:txBody>
          <a:bodyPr wrap="square">
            <a:spAutoFit/>
          </a:bodyPr>
          <a:lstStyle/>
          <a:p>
            <a:pPr algn="just"/>
            <a:r>
              <a:rPr lang="es-AR" sz="3200" b="1" u="sng" dirty="0"/>
              <a:t>MAPA DE CONOCIMIENTO:</a:t>
            </a:r>
          </a:p>
          <a:p>
            <a:pPr algn="just"/>
            <a:endParaRPr lang="es-AR" sz="3200" dirty="0"/>
          </a:p>
          <a:p>
            <a:pPr algn="just"/>
            <a:r>
              <a:rPr lang="es-AR" sz="3200" dirty="0"/>
              <a:t>El mapa de conocimiento encapsula la estructura general de razonamiento del experto. </a:t>
            </a:r>
          </a:p>
          <a:p>
            <a:pPr algn="just"/>
            <a:endParaRPr lang="es-AR" sz="3200" dirty="0"/>
          </a:p>
          <a:p>
            <a:pPr algn="just"/>
            <a:r>
              <a:rPr lang="es-AR" sz="3200" dirty="0"/>
              <a:t>Para su construcción se realiza una generalización sobre el grafo causal del dominio que constituye un detalle de los mecanismos de razonamiento del experto.</a:t>
            </a:r>
          </a:p>
        </p:txBody>
      </p:sp>
    </p:spTree>
    <p:extLst>
      <p:ext uri="{BB962C8B-B14F-4D97-AF65-F5344CB8AC3E}">
        <p14:creationId xmlns:p14="http://schemas.microsoft.com/office/powerpoint/2010/main" val="879038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CONCEPTUALIZACIÓN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43"/>
          <p:cNvSpPr txBox="1">
            <a:spLocks noChangeArrowheads="1"/>
          </p:cNvSpPr>
          <p:nvPr/>
        </p:nvSpPr>
        <p:spPr bwMode="auto">
          <a:xfrm>
            <a:off x="876162" y="876715"/>
            <a:ext cx="40544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s-ES" sz="2800" b="1" dirty="0"/>
              <a:t>METODOLOGIA IDEAL</a:t>
            </a:r>
          </a:p>
        </p:txBody>
      </p:sp>
      <p:sp>
        <p:nvSpPr>
          <p:cNvPr id="12" name="11 Rectángulo"/>
          <p:cNvSpPr/>
          <p:nvPr/>
        </p:nvSpPr>
        <p:spPr>
          <a:xfrm>
            <a:off x="5177597" y="848553"/>
            <a:ext cx="30607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 IDENTIFICACION DE LA TAREA</a:t>
            </a:r>
          </a:p>
        </p:txBody>
      </p:sp>
      <p:sp>
        <p:nvSpPr>
          <p:cNvPr id="13" name="12 Rectángulo"/>
          <p:cNvSpPr/>
          <p:nvPr/>
        </p:nvSpPr>
        <p:spPr>
          <a:xfrm>
            <a:off x="5187122" y="1989966"/>
            <a:ext cx="30607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II: DESARROLLO DE LOS PROTOTIPOS</a:t>
            </a:r>
          </a:p>
        </p:txBody>
      </p:sp>
      <p:sp>
        <p:nvSpPr>
          <p:cNvPr id="14" name="13 Rectángulo"/>
          <p:cNvSpPr/>
          <p:nvPr/>
        </p:nvSpPr>
        <p:spPr>
          <a:xfrm>
            <a:off x="5187122" y="3183766"/>
            <a:ext cx="30607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III: EJECUCION DE LA CONSTRUCCION DEL SISTEMA INTEGRADO</a:t>
            </a:r>
          </a:p>
        </p:txBody>
      </p:sp>
      <p:sp>
        <p:nvSpPr>
          <p:cNvPr id="16" name="15 Rectángulo"/>
          <p:cNvSpPr/>
          <p:nvPr/>
        </p:nvSpPr>
        <p:spPr>
          <a:xfrm>
            <a:off x="5195060" y="4341053"/>
            <a:ext cx="3059112"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IV: ACTUACION PARA CONSEGUIR EL MANTENIMIENTO PERFECTIVO</a:t>
            </a:r>
          </a:p>
        </p:txBody>
      </p:sp>
      <p:sp>
        <p:nvSpPr>
          <p:cNvPr id="17" name="16 Rectángulo"/>
          <p:cNvSpPr/>
          <p:nvPr/>
        </p:nvSpPr>
        <p:spPr>
          <a:xfrm>
            <a:off x="5195060" y="5491991"/>
            <a:ext cx="3059112" cy="757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V: LOGRAR UNA ADECUADA TRANSFERENCIA TECNOLOGICA</a:t>
            </a:r>
          </a:p>
        </p:txBody>
      </p:sp>
      <p:cxnSp>
        <p:nvCxnSpPr>
          <p:cNvPr id="18" name="17 Conector recto de flecha"/>
          <p:cNvCxnSpPr>
            <a:stCxn id="12" idx="2"/>
            <a:endCxn id="13" idx="0"/>
          </p:cNvCxnSpPr>
          <p:nvPr/>
        </p:nvCxnSpPr>
        <p:spPr>
          <a:xfrm>
            <a:off x="6707947" y="1604203"/>
            <a:ext cx="9525" cy="38576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9" name="18 Conector recto de flecha"/>
          <p:cNvCxnSpPr>
            <a:stCxn id="13" idx="2"/>
            <a:endCxn id="14" idx="0"/>
          </p:cNvCxnSpPr>
          <p:nvPr/>
        </p:nvCxnSpPr>
        <p:spPr>
          <a:xfrm>
            <a:off x="6717472" y="2745616"/>
            <a:ext cx="0" cy="43815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0" name="19 Conector recto de flecha"/>
          <p:cNvCxnSpPr>
            <a:stCxn id="14" idx="2"/>
            <a:endCxn id="16" idx="0"/>
          </p:cNvCxnSpPr>
          <p:nvPr/>
        </p:nvCxnSpPr>
        <p:spPr>
          <a:xfrm>
            <a:off x="6717472" y="3939416"/>
            <a:ext cx="7938" cy="40163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1" name="20 Conector recto de flecha"/>
          <p:cNvCxnSpPr>
            <a:stCxn id="16" idx="2"/>
            <a:endCxn id="17" idx="0"/>
          </p:cNvCxnSpPr>
          <p:nvPr/>
        </p:nvCxnSpPr>
        <p:spPr>
          <a:xfrm>
            <a:off x="6725410" y="5096703"/>
            <a:ext cx="0" cy="3952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17500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50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100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100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150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150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200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200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250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250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animBg="1"/>
      <p:bldP spid="13" grpId="0" animBg="1"/>
      <p:bldP spid="14" grpId="0" animBg="1"/>
      <p:bldP spid="16" grpId="0" animBg="1"/>
      <p:bldP spid="1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CONCEPTUALIZACIÓN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62471" y="757238"/>
            <a:ext cx="6692346" cy="5617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7848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94301" y="174722"/>
            <a:ext cx="10515600" cy="819191"/>
          </a:xfrm>
          <a:prstGeom prst="rect">
            <a:avLst/>
          </a:prstGeom>
        </p:spPr>
        <p:txBody>
          <a:bodyPr rtlCol="0">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cap="all" dirty="0">
                <a:solidFill>
                  <a:schemeClr val="bg1">
                    <a:lumMod val="95000"/>
                  </a:schemeClr>
                </a:solidFill>
                <a:effectLst>
                  <a:outerShdw blurRad="38100" dist="38100" dir="2700000" algn="tl">
                    <a:srgbClr val="000000">
                      <a:alpha val="43137"/>
                    </a:srgbClr>
                  </a:outerShdw>
                </a:effectLst>
              </a:rPr>
              <a:t>conceptualización de los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6730"/>
            <a:ext cx="675861" cy="881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9 Rectángulo"/>
          <p:cNvSpPr/>
          <p:nvPr/>
        </p:nvSpPr>
        <p:spPr>
          <a:xfrm>
            <a:off x="755305" y="757720"/>
            <a:ext cx="30607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 IDENTIFICACION DE LA TAREA</a:t>
            </a:r>
          </a:p>
        </p:txBody>
      </p:sp>
      <p:sp>
        <p:nvSpPr>
          <p:cNvPr id="12" name="11 Rectángulo"/>
          <p:cNvSpPr/>
          <p:nvPr/>
        </p:nvSpPr>
        <p:spPr>
          <a:xfrm>
            <a:off x="764830" y="1899133"/>
            <a:ext cx="30607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II: DESARROLLO DE LOS PROTOTIPOS</a:t>
            </a:r>
          </a:p>
        </p:txBody>
      </p:sp>
      <p:sp>
        <p:nvSpPr>
          <p:cNvPr id="13" name="12 Rectángulo"/>
          <p:cNvSpPr/>
          <p:nvPr/>
        </p:nvSpPr>
        <p:spPr>
          <a:xfrm>
            <a:off x="764830" y="3092933"/>
            <a:ext cx="30607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III: EJECUCION DE LA CONSTRUCCION DEL SISTEMA INTEGRADO</a:t>
            </a:r>
          </a:p>
        </p:txBody>
      </p:sp>
      <p:sp>
        <p:nvSpPr>
          <p:cNvPr id="14" name="13 Rectángulo"/>
          <p:cNvSpPr/>
          <p:nvPr/>
        </p:nvSpPr>
        <p:spPr>
          <a:xfrm>
            <a:off x="772767" y="4250220"/>
            <a:ext cx="30607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IV: ACTUACION PARA CONSEGUIR EL MANTENIMIENTO PERFECTIVO</a:t>
            </a:r>
          </a:p>
        </p:txBody>
      </p:sp>
      <p:sp>
        <p:nvSpPr>
          <p:cNvPr id="16" name="15 Rectángulo"/>
          <p:cNvSpPr/>
          <p:nvPr/>
        </p:nvSpPr>
        <p:spPr>
          <a:xfrm>
            <a:off x="772767" y="5401158"/>
            <a:ext cx="3060700" cy="757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V: LOGRAR UNA ADECUADA TRANSFERENCIA TECNOLOGICA</a:t>
            </a:r>
          </a:p>
        </p:txBody>
      </p:sp>
      <p:cxnSp>
        <p:nvCxnSpPr>
          <p:cNvPr id="17" name="16 Conector recto de flecha"/>
          <p:cNvCxnSpPr>
            <a:stCxn id="10" idx="2"/>
            <a:endCxn id="12" idx="0"/>
          </p:cNvCxnSpPr>
          <p:nvPr/>
        </p:nvCxnSpPr>
        <p:spPr>
          <a:xfrm>
            <a:off x="2285655" y="1513370"/>
            <a:ext cx="9525" cy="38576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8" name="17 Conector recto de flecha"/>
          <p:cNvCxnSpPr>
            <a:stCxn id="12" idx="2"/>
            <a:endCxn id="13" idx="0"/>
          </p:cNvCxnSpPr>
          <p:nvPr/>
        </p:nvCxnSpPr>
        <p:spPr>
          <a:xfrm>
            <a:off x="2295180" y="2654783"/>
            <a:ext cx="0" cy="43815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9" name="18 Conector recto de flecha"/>
          <p:cNvCxnSpPr>
            <a:stCxn id="13" idx="2"/>
            <a:endCxn id="14" idx="0"/>
          </p:cNvCxnSpPr>
          <p:nvPr/>
        </p:nvCxnSpPr>
        <p:spPr>
          <a:xfrm>
            <a:off x="2295180" y="3848583"/>
            <a:ext cx="7937" cy="40163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0" name="19 Conector recto de flecha"/>
          <p:cNvCxnSpPr>
            <a:stCxn id="14" idx="2"/>
            <a:endCxn id="16" idx="0"/>
          </p:cNvCxnSpPr>
          <p:nvPr/>
        </p:nvCxnSpPr>
        <p:spPr>
          <a:xfrm>
            <a:off x="2303117" y="5005870"/>
            <a:ext cx="0" cy="3952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1" name="20 Rectángulo"/>
          <p:cNvSpPr/>
          <p:nvPr/>
        </p:nvSpPr>
        <p:spPr>
          <a:xfrm>
            <a:off x="4691753" y="781877"/>
            <a:ext cx="2844800" cy="703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a:t>Etapa II.1: Concepción de la solución</a:t>
            </a:r>
          </a:p>
        </p:txBody>
      </p:sp>
      <p:sp>
        <p:nvSpPr>
          <p:cNvPr id="22" name="21 Rectángulo"/>
          <p:cNvSpPr/>
          <p:nvPr/>
        </p:nvSpPr>
        <p:spPr>
          <a:xfrm>
            <a:off x="4708180" y="1597508"/>
            <a:ext cx="2844800" cy="757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a:t>Etapa II.2: Adquisición y conceptualización de los conocimientos</a:t>
            </a:r>
          </a:p>
        </p:txBody>
      </p:sp>
      <p:sp>
        <p:nvSpPr>
          <p:cNvPr id="23" name="22 Rectángulo"/>
          <p:cNvSpPr/>
          <p:nvPr/>
        </p:nvSpPr>
        <p:spPr>
          <a:xfrm>
            <a:off x="4708180" y="2583345"/>
            <a:ext cx="28448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a:t>Etapa II.3: Formalización de los conocimientos y definición de la arquitectura</a:t>
            </a:r>
          </a:p>
        </p:txBody>
      </p:sp>
      <p:sp>
        <p:nvSpPr>
          <p:cNvPr id="24" name="23 Rectángulo"/>
          <p:cNvSpPr/>
          <p:nvPr/>
        </p:nvSpPr>
        <p:spPr>
          <a:xfrm>
            <a:off x="4708180" y="3562833"/>
            <a:ext cx="28448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a:t>Etapa II.4: Implementación</a:t>
            </a:r>
          </a:p>
        </p:txBody>
      </p:sp>
      <p:sp>
        <p:nvSpPr>
          <p:cNvPr id="25" name="24 Rectángulo"/>
          <p:cNvSpPr/>
          <p:nvPr/>
        </p:nvSpPr>
        <p:spPr>
          <a:xfrm>
            <a:off x="4708180" y="4537558"/>
            <a:ext cx="28448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a:t>Etapa II.5: Validación y Evaluación del prototipo</a:t>
            </a:r>
          </a:p>
        </p:txBody>
      </p:sp>
      <p:sp>
        <p:nvSpPr>
          <p:cNvPr id="26" name="25 Rectángulo"/>
          <p:cNvSpPr/>
          <p:nvPr/>
        </p:nvSpPr>
        <p:spPr>
          <a:xfrm>
            <a:off x="4655792" y="5575783"/>
            <a:ext cx="28448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a:t>Etapa II.6: Definición de nuevos requisitos y diseño</a:t>
            </a:r>
          </a:p>
        </p:txBody>
      </p:sp>
      <p:cxnSp>
        <p:nvCxnSpPr>
          <p:cNvPr id="27" name="26 Conector recto"/>
          <p:cNvCxnSpPr>
            <a:stCxn id="12" idx="3"/>
            <a:endCxn id="21" idx="1"/>
          </p:cNvCxnSpPr>
          <p:nvPr/>
        </p:nvCxnSpPr>
        <p:spPr>
          <a:xfrm flipV="1">
            <a:off x="3825530" y="1133405"/>
            <a:ext cx="866223" cy="1143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27 Conector recto"/>
          <p:cNvCxnSpPr>
            <a:stCxn id="12" idx="3"/>
            <a:endCxn id="22" idx="1"/>
          </p:cNvCxnSpPr>
          <p:nvPr/>
        </p:nvCxnSpPr>
        <p:spPr>
          <a:xfrm flipV="1">
            <a:off x="3825530" y="1975333"/>
            <a:ext cx="882650" cy="301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28 Conector recto"/>
          <p:cNvCxnSpPr>
            <a:stCxn id="12" idx="3"/>
            <a:endCxn id="23" idx="1"/>
          </p:cNvCxnSpPr>
          <p:nvPr/>
        </p:nvCxnSpPr>
        <p:spPr>
          <a:xfrm>
            <a:off x="3825530" y="2276958"/>
            <a:ext cx="882650" cy="6842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29 Conector recto"/>
          <p:cNvCxnSpPr>
            <a:stCxn id="12" idx="3"/>
            <a:endCxn id="24" idx="1"/>
          </p:cNvCxnSpPr>
          <p:nvPr/>
        </p:nvCxnSpPr>
        <p:spPr>
          <a:xfrm>
            <a:off x="3825530" y="2276958"/>
            <a:ext cx="882650" cy="1663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30 Conector recto"/>
          <p:cNvCxnSpPr>
            <a:stCxn id="12" idx="3"/>
            <a:endCxn id="25" idx="1"/>
          </p:cNvCxnSpPr>
          <p:nvPr/>
        </p:nvCxnSpPr>
        <p:spPr>
          <a:xfrm>
            <a:off x="3825530" y="2276958"/>
            <a:ext cx="882650" cy="2638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31 Conector recto"/>
          <p:cNvCxnSpPr>
            <a:stCxn id="12" idx="3"/>
            <a:endCxn id="26" idx="1"/>
          </p:cNvCxnSpPr>
          <p:nvPr/>
        </p:nvCxnSpPr>
        <p:spPr>
          <a:xfrm>
            <a:off x="3825530" y="2276958"/>
            <a:ext cx="830262" cy="3676650"/>
          </a:xfrm>
          <a:prstGeom prst="line">
            <a:avLst/>
          </a:prstGeom>
        </p:spPr>
        <p:style>
          <a:lnRef idx="1">
            <a:schemeClr val="accent1"/>
          </a:lnRef>
          <a:fillRef idx="0">
            <a:schemeClr val="accent1"/>
          </a:fillRef>
          <a:effectRef idx="0">
            <a:schemeClr val="accent1"/>
          </a:effectRef>
          <a:fontRef idx="minor">
            <a:schemeClr val="tx1"/>
          </a:fontRef>
        </p:style>
      </p:cxnSp>
      <p:sp>
        <p:nvSpPr>
          <p:cNvPr id="33" name="32 Cerrar llave"/>
          <p:cNvSpPr/>
          <p:nvPr/>
        </p:nvSpPr>
        <p:spPr>
          <a:xfrm>
            <a:off x="7613305" y="1584808"/>
            <a:ext cx="396875" cy="4733925"/>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s-ES"/>
          </a:p>
        </p:txBody>
      </p:sp>
      <p:sp>
        <p:nvSpPr>
          <p:cNvPr id="34" name="33 Rectángulo"/>
          <p:cNvSpPr/>
          <p:nvPr/>
        </p:nvSpPr>
        <p:spPr>
          <a:xfrm>
            <a:off x="8018117" y="3092933"/>
            <a:ext cx="1295400" cy="1822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400" dirty="0"/>
              <a:t>Se repiten estos pasos para cada prototipo: demostración, investigación, de campo y de operación</a:t>
            </a:r>
          </a:p>
        </p:txBody>
      </p:sp>
      <p:sp>
        <p:nvSpPr>
          <p:cNvPr id="35" name="34 Rectángulo"/>
          <p:cNvSpPr/>
          <p:nvPr/>
        </p:nvSpPr>
        <p:spPr>
          <a:xfrm>
            <a:off x="10177118" y="755374"/>
            <a:ext cx="1895612" cy="13469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s-ES" sz="1400" dirty="0"/>
              <a:t>Adquisición de conocimientos:</a:t>
            </a:r>
          </a:p>
          <a:p>
            <a:pPr marL="285750" indent="-285750">
              <a:buFont typeface="Arial" pitchFamily="34" charset="0"/>
              <a:buChar char="•"/>
              <a:defRPr/>
            </a:pPr>
            <a:r>
              <a:rPr lang="es-ES" sz="1400" dirty="0"/>
              <a:t>Extracción de conocimientos</a:t>
            </a:r>
          </a:p>
          <a:p>
            <a:pPr marL="285750" indent="-285750">
              <a:buFont typeface="Arial" pitchFamily="34" charset="0"/>
              <a:buChar char="•"/>
              <a:defRPr/>
            </a:pPr>
            <a:r>
              <a:rPr lang="es-ES" sz="1400" dirty="0"/>
              <a:t>Educción de conocimientos</a:t>
            </a:r>
          </a:p>
        </p:txBody>
      </p:sp>
      <p:sp>
        <p:nvSpPr>
          <p:cNvPr id="36" name="35 Rectángulo"/>
          <p:cNvSpPr/>
          <p:nvPr/>
        </p:nvSpPr>
        <p:spPr>
          <a:xfrm>
            <a:off x="10177118" y="2252870"/>
            <a:ext cx="1922118" cy="1802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s-ES" sz="1400" dirty="0"/>
          </a:p>
          <a:p>
            <a:pPr>
              <a:defRPr/>
            </a:pPr>
            <a:r>
              <a:rPr lang="es-ES" sz="1400" dirty="0"/>
              <a:t>Conceptualización:</a:t>
            </a:r>
          </a:p>
          <a:p>
            <a:pPr marL="285750" indent="-285750">
              <a:buFont typeface="Arial" pitchFamily="34" charset="0"/>
              <a:buChar char="•"/>
              <a:defRPr/>
            </a:pPr>
            <a:r>
              <a:rPr lang="es-ES" sz="1400" dirty="0"/>
              <a:t>Tipos de conocimiento: estratégicos, tácticos y fácticos</a:t>
            </a:r>
          </a:p>
          <a:p>
            <a:pPr marL="285750" indent="-285750">
              <a:buFont typeface="Arial" pitchFamily="34" charset="0"/>
              <a:buChar char="•"/>
              <a:defRPr/>
            </a:pPr>
            <a:r>
              <a:rPr lang="es-ES" sz="1400" dirty="0"/>
              <a:t>Etapas: modelo estático y modelo dinámico </a:t>
            </a:r>
          </a:p>
          <a:p>
            <a:pPr>
              <a:defRPr/>
            </a:pPr>
            <a:endParaRPr lang="es-ES" sz="1400" dirty="0"/>
          </a:p>
          <a:p>
            <a:pPr>
              <a:defRPr/>
            </a:pPr>
            <a:endParaRPr lang="es-ES" sz="1400" dirty="0"/>
          </a:p>
        </p:txBody>
      </p:sp>
      <p:sp>
        <p:nvSpPr>
          <p:cNvPr id="37" name="36 Rectángulo"/>
          <p:cNvSpPr/>
          <p:nvPr/>
        </p:nvSpPr>
        <p:spPr>
          <a:xfrm>
            <a:off x="10177117" y="4200939"/>
            <a:ext cx="1895613" cy="2146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s-ES" sz="1400" dirty="0"/>
          </a:p>
          <a:p>
            <a:pPr>
              <a:defRPr/>
            </a:pPr>
            <a:r>
              <a:rPr lang="es-ES" sz="1400" dirty="0"/>
              <a:t>Formalización:</a:t>
            </a:r>
          </a:p>
          <a:p>
            <a:pPr marL="285750" indent="-285750">
              <a:buFont typeface="Arial" pitchFamily="34" charset="0"/>
              <a:buChar char="•"/>
              <a:defRPr/>
            </a:pPr>
            <a:r>
              <a:rPr lang="es-ES" sz="1400" dirty="0"/>
              <a:t>Formalismos basados en conceptos</a:t>
            </a:r>
          </a:p>
          <a:p>
            <a:pPr marL="285750" indent="-285750">
              <a:buFont typeface="Arial" pitchFamily="34" charset="0"/>
              <a:buChar char="•"/>
              <a:defRPr/>
            </a:pPr>
            <a:r>
              <a:rPr lang="es-ES" sz="1400" dirty="0"/>
              <a:t>Formalismos basados en relaciones</a:t>
            </a:r>
          </a:p>
          <a:p>
            <a:pPr marL="285750" indent="-285750">
              <a:buFont typeface="Arial" pitchFamily="34" charset="0"/>
              <a:buChar char="•"/>
              <a:defRPr/>
            </a:pPr>
            <a:r>
              <a:rPr lang="es-ES" sz="1400" dirty="0"/>
              <a:t>Formalismos basados en acciones</a:t>
            </a:r>
          </a:p>
          <a:p>
            <a:pPr marL="285750" indent="-285750">
              <a:buFont typeface="Arial" pitchFamily="34" charset="0"/>
              <a:buChar char="•"/>
              <a:defRPr/>
            </a:pPr>
            <a:endParaRPr lang="es-ES" sz="1400" dirty="0"/>
          </a:p>
        </p:txBody>
      </p:sp>
      <p:cxnSp>
        <p:nvCxnSpPr>
          <p:cNvPr id="38" name="37 Conector angular"/>
          <p:cNvCxnSpPr>
            <a:endCxn id="35" idx="1"/>
          </p:cNvCxnSpPr>
          <p:nvPr/>
        </p:nvCxnSpPr>
        <p:spPr>
          <a:xfrm flipV="1">
            <a:off x="7549805" y="1428854"/>
            <a:ext cx="2627313" cy="373442"/>
          </a:xfrm>
          <a:prstGeom prst="bentConnector3">
            <a:avLst>
              <a:gd name="adj1" fmla="val 50000"/>
            </a:avLst>
          </a:prstGeom>
          <a:ln w="25400">
            <a:tailEnd type="arrow"/>
          </a:ln>
        </p:spPr>
        <p:style>
          <a:lnRef idx="2">
            <a:schemeClr val="accent2"/>
          </a:lnRef>
          <a:fillRef idx="0">
            <a:schemeClr val="accent2"/>
          </a:fillRef>
          <a:effectRef idx="1">
            <a:schemeClr val="accent2"/>
          </a:effectRef>
          <a:fontRef idx="minor">
            <a:schemeClr val="tx1"/>
          </a:fontRef>
        </p:style>
      </p:cxnSp>
      <p:cxnSp>
        <p:nvCxnSpPr>
          <p:cNvPr id="39" name="38 Conector angular"/>
          <p:cNvCxnSpPr>
            <a:stCxn id="22" idx="3"/>
            <a:endCxn id="36" idx="1"/>
          </p:cNvCxnSpPr>
          <p:nvPr/>
        </p:nvCxnSpPr>
        <p:spPr>
          <a:xfrm>
            <a:off x="7552980" y="1976127"/>
            <a:ext cx="2624138" cy="1177891"/>
          </a:xfrm>
          <a:prstGeom prst="bentConnector3">
            <a:avLst>
              <a:gd name="adj1" fmla="val 82826"/>
            </a:avLst>
          </a:prstGeom>
          <a:ln w="25400">
            <a:tailEnd type="arrow"/>
          </a:ln>
        </p:spPr>
        <p:style>
          <a:lnRef idx="2">
            <a:schemeClr val="accent4"/>
          </a:lnRef>
          <a:fillRef idx="0">
            <a:schemeClr val="accent4"/>
          </a:fillRef>
          <a:effectRef idx="1">
            <a:schemeClr val="accent4"/>
          </a:effectRef>
          <a:fontRef idx="minor">
            <a:schemeClr val="tx1"/>
          </a:fontRef>
        </p:style>
      </p:cxnSp>
      <p:cxnSp>
        <p:nvCxnSpPr>
          <p:cNvPr id="40" name="39 Conector angular"/>
          <p:cNvCxnSpPr>
            <a:stCxn id="23" idx="3"/>
            <a:endCxn id="37" idx="1"/>
          </p:cNvCxnSpPr>
          <p:nvPr/>
        </p:nvCxnSpPr>
        <p:spPr>
          <a:xfrm>
            <a:off x="7552980" y="2961170"/>
            <a:ext cx="2624137" cy="2313195"/>
          </a:xfrm>
          <a:prstGeom prst="bentConnector3">
            <a:avLst>
              <a:gd name="adj1" fmla="val 75251"/>
            </a:avLst>
          </a:prstGeom>
          <a:ln w="25400">
            <a:tailEnd type="arrow"/>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1700208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50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50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100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100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150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150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2000"/>
                                  </p:stCondLst>
                                  <p:childTnLst>
                                    <p:set>
                                      <p:cBhvr>
                                        <p:cTn id="50" dur="1" fill="hold">
                                          <p:stCondLst>
                                            <p:cond delay="0"/>
                                          </p:stCondLst>
                                        </p:cTn>
                                        <p:tgtEl>
                                          <p:spTgt spid="3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2000"/>
                                  </p:stCondLst>
                                  <p:childTnLst>
                                    <p:set>
                                      <p:cBhvr>
                                        <p:cTn id="54" dur="1" fill="hold">
                                          <p:stCondLst>
                                            <p:cond delay="0"/>
                                          </p:stCondLst>
                                        </p:cTn>
                                        <p:tgtEl>
                                          <p:spTgt spid="2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2500"/>
                                  </p:stCondLst>
                                  <p:childTnLst>
                                    <p:set>
                                      <p:cBhvr>
                                        <p:cTn id="58" dur="1" fill="hold">
                                          <p:stCondLst>
                                            <p:cond delay="0"/>
                                          </p:stCondLst>
                                        </p:cTn>
                                        <p:tgtEl>
                                          <p:spTgt spid="3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2500"/>
                                  </p:stCondLst>
                                  <p:childTnLst>
                                    <p:set>
                                      <p:cBhvr>
                                        <p:cTn id="62" dur="1" fill="hold">
                                          <p:stCondLst>
                                            <p:cond delay="0"/>
                                          </p:stCondLst>
                                        </p:cTn>
                                        <p:tgtEl>
                                          <p:spTgt spid="2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3000"/>
                                  </p:stCondLst>
                                  <p:childTnLst>
                                    <p:set>
                                      <p:cBhvr>
                                        <p:cTn id="66" dur="1" fill="hold">
                                          <p:stCondLst>
                                            <p:cond delay="0"/>
                                          </p:stCondLst>
                                        </p:cTn>
                                        <p:tgtEl>
                                          <p:spTgt spid="3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3000"/>
                                  </p:stCondLst>
                                  <p:childTnLst>
                                    <p:set>
                                      <p:cBhvr>
                                        <p:cTn id="70" dur="1" fill="hold">
                                          <p:stCondLst>
                                            <p:cond delay="0"/>
                                          </p:stCondLst>
                                        </p:cTn>
                                        <p:tgtEl>
                                          <p:spTgt spid="2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3500"/>
                                  </p:stCondLst>
                                  <p:childTnLst>
                                    <p:set>
                                      <p:cBhvr>
                                        <p:cTn id="74" dur="1" fill="hold">
                                          <p:stCondLst>
                                            <p:cond delay="0"/>
                                          </p:stCondLst>
                                        </p:cTn>
                                        <p:tgtEl>
                                          <p:spTgt spid="3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3500"/>
                                  </p:stCondLst>
                                  <p:childTnLst>
                                    <p:set>
                                      <p:cBhvr>
                                        <p:cTn id="78" dur="1" fill="hold">
                                          <p:stCondLst>
                                            <p:cond delay="0"/>
                                          </p:stCondLst>
                                        </p:cTn>
                                        <p:tgtEl>
                                          <p:spTgt spid="3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4000"/>
                                  </p:stCondLst>
                                  <p:childTnLst>
                                    <p:set>
                                      <p:cBhvr>
                                        <p:cTn id="82" dur="1" fill="hold">
                                          <p:stCondLst>
                                            <p:cond delay="0"/>
                                          </p:stCondLst>
                                        </p:cTn>
                                        <p:tgtEl>
                                          <p:spTgt spid="3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4000"/>
                                  </p:stCondLst>
                                  <p:childTnLst>
                                    <p:set>
                                      <p:cBhvr>
                                        <p:cTn id="86" dur="1" fill="hold">
                                          <p:stCondLst>
                                            <p:cond delay="0"/>
                                          </p:stCondLst>
                                        </p:cTn>
                                        <p:tgtEl>
                                          <p:spTgt spid="35"/>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4500"/>
                                  </p:stCondLst>
                                  <p:childTnLst>
                                    <p:set>
                                      <p:cBhvr>
                                        <p:cTn id="90" dur="1" fill="hold">
                                          <p:stCondLst>
                                            <p:cond delay="0"/>
                                          </p:stCondLst>
                                        </p:cTn>
                                        <p:tgtEl>
                                          <p:spTgt spid="3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4500"/>
                                  </p:stCondLst>
                                  <p:childTnLst>
                                    <p:set>
                                      <p:cBhvr>
                                        <p:cTn id="94" dur="1" fill="hold">
                                          <p:stCondLst>
                                            <p:cond delay="0"/>
                                          </p:stCondLst>
                                        </p:cTn>
                                        <p:tgtEl>
                                          <p:spTgt spid="36"/>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5000"/>
                                  </p:stCondLst>
                                  <p:childTnLst>
                                    <p:set>
                                      <p:cBhvr>
                                        <p:cTn id="98" dur="1" fill="hold">
                                          <p:stCondLst>
                                            <p:cond delay="0"/>
                                          </p:stCondLst>
                                        </p:cTn>
                                        <p:tgtEl>
                                          <p:spTgt spid="40"/>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5000"/>
                                  </p:stCondLst>
                                  <p:childTnLst>
                                    <p:set>
                                      <p:cBhvr>
                                        <p:cTn id="10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4" grpId="0" animBg="1"/>
      <p:bldP spid="16" grpId="0" animBg="1"/>
      <p:bldP spid="21" grpId="0" animBg="1"/>
      <p:bldP spid="22" grpId="0" animBg="1"/>
      <p:bldP spid="23" grpId="0" animBg="1"/>
      <p:bldP spid="24" grpId="0" animBg="1"/>
      <p:bldP spid="25" grpId="0" animBg="1"/>
      <p:bldP spid="26" grpId="0" animBg="1"/>
      <p:bldP spid="33" grpId="0" animBg="1"/>
      <p:bldP spid="34" grpId="0" animBg="1"/>
      <p:bldP spid="35" grpId="0" animBg="1"/>
      <p:bldP spid="36" grpId="0" animBg="1"/>
      <p:bldP spid="3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CONCEPTUALIZACIÓN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9 Rectángulo"/>
          <p:cNvSpPr/>
          <p:nvPr/>
        </p:nvSpPr>
        <p:spPr>
          <a:xfrm>
            <a:off x="1152871" y="837233"/>
            <a:ext cx="30607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 IDENTIFICACION DE LA TAREA</a:t>
            </a:r>
          </a:p>
        </p:txBody>
      </p:sp>
      <p:sp>
        <p:nvSpPr>
          <p:cNvPr id="12" name="11 Rectángulo"/>
          <p:cNvSpPr/>
          <p:nvPr/>
        </p:nvSpPr>
        <p:spPr>
          <a:xfrm>
            <a:off x="1162396" y="1978646"/>
            <a:ext cx="30607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II: DESARROLLO DE LOS PROTOTIPOS</a:t>
            </a:r>
          </a:p>
        </p:txBody>
      </p:sp>
      <p:sp>
        <p:nvSpPr>
          <p:cNvPr id="13" name="12 Rectángulo"/>
          <p:cNvSpPr/>
          <p:nvPr/>
        </p:nvSpPr>
        <p:spPr>
          <a:xfrm>
            <a:off x="1162396" y="3172446"/>
            <a:ext cx="30607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III: EJECUCION DE LA CONSTRUCCION DEL SISTEMA INTEGRADO</a:t>
            </a:r>
          </a:p>
        </p:txBody>
      </p:sp>
      <p:sp>
        <p:nvSpPr>
          <p:cNvPr id="14" name="13 Rectángulo"/>
          <p:cNvSpPr/>
          <p:nvPr/>
        </p:nvSpPr>
        <p:spPr>
          <a:xfrm>
            <a:off x="1170333" y="4329733"/>
            <a:ext cx="30607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IV: ACTUACION PARA CONSEGUIR EL MANTENIMIENTO PERFECTIVO</a:t>
            </a:r>
          </a:p>
        </p:txBody>
      </p:sp>
      <p:sp>
        <p:nvSpPr>
          <p:cNvPr id="16" name="15 Rectángulo"/>
          <p:cNvSpPr/>
          <p:nvPr/>
        </p:nvSpPr>
        <p:spPr>
          <a:xfrm>
            <a:off x="1170333" y="5480671"/>
            <a:ext cx="3060700" cy="757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V: LOGRAR UNA ADECUADA TRANSFERENCIA TECNOLOGICA</a:t>
            </a:r>
          </a:p>
        </p:txBody>
      </p:sp>
      <p:cxnSp>
        <p:nvCxnSpPr>
          <p:cNvPr id="17" name="16 Conector recto de flecha"/>
          <p:cNvCxnSpPr>
            <a:stCxn id="10" idx="2"/>
            <a:endCxn id="12" idx="0"/>
          </p:cNvCxnSpPr>
          <p:nvPr/>
        </p:nvCxnSpPr>
        <p:spPr>
          <a:xfrm>
            <a:off x="2683221" y="1592883"/>
            <a:ext cx="9525" cy="38576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8" name="17 Conector recto de flecha"/>
          <p:cNvCxnSpPr>
            <a:stCxn id="12" idx="2"/>
            <a:endCxn id="13" idx="0"/>
          </p:cNvCxnSpPr>
          <p:nvPr/>
        </p:nvCxnSpPr>
        <p:spPr>
          <a:xfrm>
            <a:off x="2692746" y="2734296"/>
            <a:ext cx="0" cy="43815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9" name="18 Conector recto de flecha"/>
          <p:cNvCxnSpPr>
            <a:stCxn id="13" idx="2"/>
            <a:endCxn id="14" idx="0"/>
          </p:cNvCxnSpPr>
          <p:nvPr/>
        </p:nvCxnSpPr>
        <p:spPr>
          <a:xfrm>
            <a:off x="2692746" y="3928096"/>
            <a:ext cx="7937" cy="40163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0" name="19 Conector recto de flecha"/>
          <p:cNvCxnSpPr>
            <a:stCxn id="14" idx="2"/>
            <a:endCxn id="16" idx="0"/>
          </p:cNvCxnSpPr>
          <p:nvPr/>
        </p:nvCxnSpPr>
        <p:spPr>
          <a:xfrm>
            <a:off x="2700683" y="5085383"/>
            <a:ext cx="0" cy="3952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5" name="24 Rectángulo"/>
          <p:cNvSpPr/>
          <p:nvPr/>
        </p:nvSpPr>
        <p:spPr>
          <a:xfrm>
            <a:off x="4489933" y="1972297"/>
            <a:ext cx="2835275"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a:t>Conceptualización (Etapa II.2)</a:t>
            </a:r>
          </a:p>
        </p:txBody>
      </p:sp>
      <p:sp>
        <p:nvSpPr>
          <p:cNvPr id="26" name="25 Rectángulo"/>
          <p:cNvSpPr/>
          <p:nvPr/>
        </p:nvSpPr>
        <p:spPr>
          <a:xfrm>
            <a:off x="7691438" y="736394"/>
            <a:ext cx="4368040" cy="56511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285750" indent="-285750">
              <a:buFont typeface="Arial" pitchFamily="34" charset="0"/>
              <a:buChar char="•"/>
              <a:defRPr/>
            </a:pPr>
            <a:r>
              <a:rPr lang="es-ES" dirty="0"/>
              <a:t>Tipos de conocimientos:</a:t>
            </a:r>
          </a:p>
          <a:p>
            <a:pPr marL="742950" lvl="1" indent="-285750">
              <a:buFont typeface="Arial" pitchFamily="34" charset="0"/>
              <a:buChar char="•"/>
              <a:defRPr/>
            </a:pPr>
            <a:r>
              <a:rPr lang="es-ES" dirty="0"/>
              <a:t>Estratégicos: secuencia de pasos que el SE debe seguir</a:t>
            </a:r>
          </a:p>
          <a:p>
            <a:pPr marL="742950" lvl="1" indent="-285750">
              <a:buFont typeface="Arial" pitchFamily="34" charset="0"/>
              <a:buChar char="•"/>
              <a:defRPr/>
            </a:pPr>
            <a:r>
              <a:rPr lang="es-ES" dirty="0"/>
              <a:t>Tácticos: de acción u operación</a:t>
            </a:r>
          </a:p>
          <a:p>
            <a:pPr marL="742950" lvl="1" indent="-285750">
              <a:buFont typeface="Arial" pitchFamily="34" charset="0"/>
              <a:buChar char="•"/>
              <a:defRPr/>
            </a:pPr>
            <a:r>
              <a:rPr lang="es-ES" dirty="0"/>
              <a:t>Fácticos: datos requeridos</a:t>
            </a:r>
          </a:p>
          <a:p>
            <a:pPr marL="285750" indent="-285750">
              <a:buFont typeface="Arial" pitchFamily="34" charset="0"/>
              <a:buChar char="•"/>
              <a:defRPr/>
            </a:pPr>
            <a:r>
              <a:rPr lang="es-ES" dirty="0"/>
              <a:t>Etapas:</a:t>
            </a:r>
          </a:p>
          <a:p>
            <a:pPr marL="742950" lvl="1" indent="-285750">
              <a:buFont typeface="Arial" pitchFamily="34" charset="0"/>
              <a:buChar char="•"/>
              <a:defRPr/>
            </a:pPr>
            <a:r>
              <a:rPr lang="es-ES" dirty="0"/>
              <a:t>Modelo estático: </a:t>
            </a:r>
          </a:p>
          <a:p>
            <a:pPr marL="1200150" lvl="2" indent="-285750">
              <a:buFont typeface="Arial" pitchFamily="34" charset="0"/>
              <a:buChar char="•"/>
              <a:defRPr/>
            </a:pPr>
            <a:r>
              <a:rPr lang="es-ES" dirty="0"/>
              <a:t>Conocimientos fácticos: diccionario de conceptos, TCAV, relaciones entre conceptos y definición de atributos</a:t>
            </a:r>
          </a:p>
          <a:p>
            <a:pPr marL="1200150" lvl="2" indent="-285750">
              <a:buFont typeface="Arial" pitchFamily="34" charset="0"/>
              <a:buChar char="•"/>
              <a:defRPr/>
            </a:pPr>
            <a:r>
              <a:rPr lang="es-ES" dirty="0"/>
              <a:t>Conocimientos estratégicos: árbol de descomposición funcional</a:t>
            </a:r>
          </a:p>
          <a:p>
            <a:pPr marL="1200150" lvl="2" indent="-285750">
              <a:buFont typeface="Arial" pitchFamily="34" charset="0"/>
              <a:buChar char="•"/>
              <a:defRPr/>
            </a:pPr>
            <a:r>
              <a:rPr lang="es-ES" dirty="0"/>
              <a:t>Conocimientos tácticos: tabla de decisión, fórmulas y seudorreglas</a:t>
            </a:r>
          </a:p>
          <a:p>
            <a:pPr marL="742950" lvl="1" indent="-285750">
              <a:buFont typeface="Arial" pitchFamily="34" charset="0"/>
              <a:buChar char="•"/>
              <a:defRPr/>
            </a:pPr>
            <a:r>
              <a:rPr lang="es-ES" dirty="0"/>
              <a:t>Modelo dinámico: integración de los tres tipos de conocimientos en árbol jerárquico de tareas y mapa de conocimientos</a:t>
            </a:r>
          </a:p>
        </p:txBody>
      </p:sp>
      <p:cxnSp>
        <p:nvCxnSpPr>
          <p:cNvPr id="27" name="26 Conector recto"/>
          <p:cNvCxnSpPr>
            <a:stCxn id="12" idx="3"/>
            <a:endCxn id="25" idx="1"/>
          </p:cNvCxnSpPr>
          <p:nvPr/>
        </p:nvCxnSpPr>
        <p:spPr>
          <a:xfrm flipV="1">
            <a:off x="4223096" y="2353297"/>
            <a:ext cx="266837" cy="31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27 Conector angular"/>
          <p:cNvCxnSpPr>
            <a:stCxn id="25" idx="3"/>
            <a:endCxn id="26" idx="1"/>
          </p:cNvCxnSpPr>
          <p:nvPr/>
        </p:nvCxnSpPr>
        <p:spPr>
          <a:xfrm>
            <a:off x="7325208" y="2353297"/>
            <a:ext cx="366230" cy="1208674"/>
          </a:xfrm>
          <a:prstGeom prst="bentConnector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0236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50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50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100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100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4" grpId="0" animBg="1"/>
      <p:bldP spid="16" grpId="0" animBg="1"/>
      <p:bldP spid="25" grpId="0" animBg="1"/>
      <p:bldP spid="2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CONCEPTUALIZACIÓN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CuadroTexto"/>
          <p:cNvSpPr txBox="1"/>
          <p:nvPr/>
        </p:nvSpPr>
        <p:spPr>
          <a:xfrm>
            <a:off x="1033670" y="874644"/>
            <a:ext cx="10999303" cy="5262979"/>
          </a:xfrm>
          <a:prstGeom prst="rect">
            <a:avLst/>
          </a:prstGeom>
          <a:noFill/>
        </p:spPr>
        <p:txBody>
          <a:bodyPr wrap="square" rtlCol="0">
            <a:spAutoFit/>
          </a:bodyPr>
          <a:lstStyle/>
          <a:p>
            <a:pPr algn="just"/>
            <a:r>
              <a:rPr lang="es-AR" sz="2400" b="1" u="sng" dirty="0"/>
              <a:t>Conceptualización:</a:t>
            </a:r>
          </a:p>
          <a:p>
            <a:pPr algn="just"/>
            <a:endParaRPr lang="es-AR" sz="2400" dirty="0"/>
          </a:p>
          <a:p>
            <a:pPr algn="just"/>
            <a:r>
              <a:rPr lang="es-AR" sz="2400" dirty="0"/>
              <a:t>Consiste en el entendimiento del dominio del problema y la terminología usada por el experto.</a:t>
            </a:r>
          </a:p>
          <a:p>
            <a:pPr algn="just"/>
            <a:endParaRPr lang="es-AR" sz="2400" dirty="0"/>
          </a:p>
          <a:p>
            <a:pPr algn="just"/>
            <a:r>
              <a:rPr lang="es-AR" sz="2400" dirty="0"/>
              <a:t>Establece que conocimientos maneja el experto, cómo los utiliza, donde los emplea y cuando los usa.</a:t>
            </a:r>
          </a:p>
          <a:p>
            <a:pPr algn="just"/>
            <a:endParaRPr lang="es-AR" sz="2400" dirty="0"/>
          </a:p>
          <a:p>
            <a:pPr algn="just"/>
            <a:r>
              <a:rPr lang="es-AR" sz="2400" dirty="0"/>
              <a:t>Se emplean distintas técnicas para representar el conocimiento del experto y modelarlo. Para ello, la conceptualización debe realizare paralelamente a la adquisición de conocimientos.</a:t>
            </a:r>
          </a:p>
          <a:p>
            <a:pPr algn="just"/>
            <a:endParaRPr lang="es-AR" sz="2400" dirty="0"/>
          </a:p>
          <a:p>
            <a:pPr algn="just"/>
            <a:r>
              <a:rPr lang="es-AR" sz="2400" dirty="0"/>
              <a:t>La modelización y técnicas de modelado a utilizar van a depender del tipo de conocimiento que se esté representando de acuerdo a una clasificación funcional.</a:t>
            </a:r>
          </a:p>
        </p:txBody>
      </p:sp>
    </p:spTree>
    <p:extLst>
      <p:ext uri="{BB962C8B-B14F-4D97-AF65-F5344CB8AC3E}">
        <p14:creationId xmlns:p14="http://schemas.microsoft.com/office/powerpoint/2010/main" val="1700208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0"/>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CONCEPTUALIZACIÓN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9 CuadroTexto"/>
          <p:cNvSpPr txBox="1"/>
          <p:nvPr/>
        </p:nvSpPr>
        <p:spPr>
          <a:xfrm>
            <a:off x="795131" y="795130"/>
            <a:ext cx="11224591" cy="5632311"/>
          </a:xfrm>
          <a:prstGeom prst="rect">
            <a:avLst/>
          </a:prstGeom>
          <a:noFill/>
        </p:spPr>
        <p:txBody>
          <a:bodyPr wrap="square" rtlCol="0">
            <a:spAutoFit/>
          </a:bodyPr>
          <a:lstStyle/>
          <a:p>
            <a:pPr algn="just"/>
            <a:r>
              <a:rPr lang="es-AR" sz="2000" b="1" u="sng" dirty="0"/>
              <a:t>Clasificación funcional de los conocimientos para el modelado:</a:t>
            </a:r>
          </a:p>
          <a:p>
            <a:pPr algn="just"/>
            <a:endParaRPr lang="es-AR" sz="2000" dirty="0"/>
          </a:p>
          <a:p>
            <a:pPr marL="800100" lvl="2" indent="-342900" algn="just">
              <a:buFont typeface="Arial" pitchFamily="34" charset="0"/>
              <a:buChar char="•"/>
            </a:pPr>
            <a:r>
              <a:rPr lang="es-AR" sz="2000" dirty="0"/>
              <a:t>Fácticos: Este tipo conocimiento es el relacionado con la descripción de los objetos conceptuales del universo de discurso del dominio de conocimiento sobre el que se pretende hacer un sistema experto. </a:t>
            </a:r>
          </a:p>
          <a:p>
            <a:pPr lvl="1" algn="just"/>
            <a:endParaRPr lang="es-AR" sz="2000" dirty="0"/>
          </a:p>
          <a:p>
            <a:pPr marL="800100" lvl="1" indent="-342900" algn="just">
              <a:buFont typeface="Arial" pitchFamily="34" charset="0"/>
              <a:buChar char="•"/>
            </a:pPr>
            <a:r>
              <a:rPr lang="es-AR" sz="2000" dirty="0"/>
              <a:t>Tácticos: Este tipo conocimiento es el que se refiera a las relaciones que vinculan los objetos conceptuales del universo de discurso del dominio de conocimiento. La relación de más interés es la de causalidad entre conceptos, en particular, de que modo se pueden inferir los valores de determinados atributos de determinados conceptos a partir de los valores que tienen otros atributos de otros conceptos (eventualmente los mismos). Este tipo de conocimiento se modela principalmente mediante el uso de reglas.</a:t>
            </a:r>
          </a:p>
          <a:p>
            <a:pPr marL="800100" lvl="1" indent="-342900" algn="just">
              <a:buFont typeface="Arial" pitchFamily="34" charset="0"/>
              <a:buChar char="•"/>
            </a:pPr>
            <a:endParaRPr lang="es-AR" sz="2000" dirty="0"/>
          </a:p>
          <a:p>
            <a:pPr marL="800100" lvl="1" indent="-342900" algn="just">
              <a:buFont typeface="Arial" pitchFamily="34" charset="0"/>
              <a:buChar char="•"/>
            </a:pPr>
            <a:r>
              <a:rPr lang="es-AR" sz="2000" dirty="0"/>
              <a:t>Estratégicos: Este tipo conocimiento es el relacionado con la manera en que las distintas partes del dominio de conocimiento sobre el que se pretende hacer un sistema experto, son aplicadas para la resolución de una tarea. Con distintos niveles de granularidad, describe: (a) que es lo que hay que hacer, (b) bajo que condiciones puede hacerse y (c) que </a:t>
            </a:r>
            <a:r>
              <a:rPr lang="es-AR" sz="2000" dirty="0" err="1"/>
              <a:t>postcondiciones</a:t>
            </a:r>
            <a:r>
              <a:rPr lang="es-AR" sz="2000" dirty="0"/>
              <a:t> resultaran de lo que se haga.</a:t>
            </a:r>
          </a:p>
        </p:txBody>
      </p:sp>
    </p:spTree>
    <p:extLst>
      <p:ext uri="{BB962C8B-B14F-4D97-AF65-F5344CB8AC3E}">
        <p14:creationId xmlns:p14="http://schemas.microsoft.com/office/powerpoint/2010/main" val="879038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CONCEPTUALIZACIÓN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9 CuadroTexto"/>
          <p:cNvSpPr txBox="1"/>
          <p:nvPr/>
        </p:nvSpPr>
        <p:spPr>
          <a:xfrm>
            <a:off x="861392" y="781879"/>
            <a:ext cx="10999303" cy="4832092"/>
          </a:xfrm>
          <a:prstGeom prst="rect">
            <a:avLst/>
          </a:prstGeom>
          <a:noFill/>
        </p:spPr>
        <p:txBody>
          <a:bodyPr wrap="square" rtlCol="0">
            <a:spAutoFit/>
          </a:bodyPr>
          <a:lstStyle/>
          <a:p>
            <a:pPr algn="just"/>
            <a:r>
              <a:rPr lang="es-AR" sz="2800" b="1" u="sng" dirty="0"/>
              <a:t>Modelado de Conocimientos:</a:t>
            </a:r>
          </a:p>
          <a:p>
            <a:pPr algn="just"/>
            <a:endParaRPr lang="es-AR" sz="2800" dirty="0"/>
          </a:p>
          <a:p>
            <a:pPr marL="800100" lvl="2" indent="-342900" algn="just">
              <a:buFont typeface="Arial" pitchFamily="34" charset="0"/>
              <a:buChar char="•"/>
            </a:pPr>
            <a:r>
              <a:rPr lang="es-AR" sz="2800" dirty="0"/>
              <a:t>Modelado de Conocimientos Estáticos:</a:t>
            </a:r>
          </a:p>
          <a:p>
            <a:pPr marL="1257300" lvl="2" indent="-342900" algn="just">
              <a:buFont typeface="Arial" pitchFamily="34" charset="0"/>
              <a:buChar char="•"/>
            </a:pPr>
            <a:r>
              <a:rPr lang="es-AR" sz="2800" dirty="0"/>
              <a:t>Identificación de conocimientos fácticos.</a:t>
            </a:r>
          </a:p>
          <a:p>
            <a:pPr marL="1257300" lvl="2" indent="-342900" algn="just">
              <a:buFont typeface="Arial" pitchFamily="34" charset="0"/>
              <a:buChar char="•"/>
            </a:pPr>
            <a:r>
              <a:rPr lang="es-AR" sz="2800" dirty="0"/>
              <a:t>Identificación de conocimientos tácticos y estratégicos (árbol de descomposición funcional).</a:t>
            </a:r>
          </a:p>
          <a:p>
            <a:pPr marL="1257300" lvl="2" indent="-342900" algn="just">
              <a:buFont typeface="Arial" pitchFamily="34" charset="0"/>
              <a:buChar char="•"/>
            </a:pPr>
            <a:endParaRPr lang="es-AR" sz="2800" dirty="0"/>
          </a:p>
          <a:p>
            <a:pPr marL="800100" lvl="1" indent="-342900" algn="just">
              <a:buFont typeface="Arial" pitchFamily="34" charset="0"/>
              <a:buChar char="•"/>
            </a:pPr>
            <a:r>
              <a:rPr lang="es-AR" sz="2800" dirty="0"/>
              <a:t>Modelado de Conocimientos Dinámicos:</a:t>
            </a:r>
          </a:p>
          <a:p>
            <a:pPr marL="1257300" lvl="2" indent="-342900" algn="just">
              <a:buFont typeface="Arial" pitchFamily="34" charset="0"/>
              <a:buChar char="•"/>
            </a:pPr>
            <a:r>
              <a:rPr lang="es-AR" sz="2800" dirty="0"/>
              <a:t>Integración de conocimientos fácticos, tácticos y estratégicos en mapa de conocimientos, grafos causales y diagrama jerárquico de tareas.</a:t>
            </a:r>
          </a:p>
        </p:txBody>
      </p:sp>
    </p:spTree>
    <p:extLst>
      <p:ext uri="{BB962C8B-B14F-4D97-AF65-F5344CB8AC3E}">
        <p14:creationId xmlns:p14="http://schemas.microsoft.com/office/powerpoint/2010/main" val="879038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CONCEPTUALIZACIÓN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9 CuadroTexto"/>
          <p:cNvSpPr txBox="1"/>
          <p:nvPr/>
        </p:nvSpPr>
        <p:spPr>
          <a:xfrm>
            <a:off x="861392" y="781879"/>
            <a:ext cx="10999303" cy="5016758"/>
          </a:xfrm>
          <a:prstGeom prst="rect">
            <a:avLst/>
          </a:prstGeom>
          <a:noFill/>
        </p:spPr>
        <p:txBody>
          <a:bodyPr wrap="square" rtlCol="0">
            <a:spAutoFit/>
          </a:bodyPr>
          <a:lstStyle/>
          <a:p>
            <a:pPr algn="just"/>
            <a:r>
              <a:rPr lang="es-AR" sz="2000" b="1" u="sng" dirty="0"/>
              <a:t>Modelado de Conocimientos:</a:t>
            </a:r>
          </a:p>
          <a:p>
            <a:pPr algn="just"/>
            <a:endParaRPr lang="es-AR" sz="2000" dirty="0"/>
          </a:p>
          <a:p>
            <a:pPr marL="800100" lvl="2" indent="-342900" algn="just">
              <a:buFont typeface="Arial" pitchFamily="34" charset="0"/>
              <a:buChar char="•"/>
            </a:pPr>
            <a:r>
              <a:rPr lang="es-AR" sz="2000" dirty="0"/>
              <a:t>Modelado de Conocimientos Fácticos: Deben enumerarse primero, y describirse después, cada uno de los términos del discurso del dominio. La descripción implica la clasificación de los términos, descripción detallada, enumeración de sinónimos, indicación de abreviaturas y dejar establecida las relaciones entre los mismos.</a:t>
            </a:r>
          </a:p>
          <a:p>
            <a:pPr marL="1257300" lvl="2" indent="-342900" algn="just">
              <a:buFont typeface="Arial" pitchFamily="34" charset="0"/>
              <a:buChar char="•"/>
            </a:pPr>
            <a:endParaRPr lang="es-AR" sz="2000" dirty="0"/>
          </a:p>
          <a:p>
            <a:pPr marL="800100" lvl="1" indent="-342900" algn="just">
              <a:buFont typeface="Arial" pitchFamily="34" charset="0"/>
              <a:buChar char="•"/>
            </a:pPr>
            <a:r>
              <a:rPr lang="es-AR" sz="2000" dirty="0"/>
              <a:t>Modelado de Conocimientos Tácticos: En esta etapa se estudian las inferencias y las incertidumbres que componen los conocimientos tácticos en la creación de un modelo conceptual. Estos conocimientos tácticos del experto especifican cómo el SE puede usar corrientemente hechos conocidos.</a:t>
            </a:r>
          </a:p>
          <a:p>
            <a:pPr marL="1257300" lvl="2" indent="-342900" algn="just">
              <a:buFont typeface="Arial" pitchFamily="34" charset="0"/>
              <a:buChar char="•"/>
            </a:pPr>
            <a:endParaRPr lang="es-AR" sz="2000" dirty="0"/>
          </a:p>
          <a:p>
            <a:pPr marL="800100" lvl="1" indent="-342900" algn="just">
              <a:buFont typeface="Arial" pitchFamily="34" charset="0"/>
              <a:buChar char="•"/>
            </a:pPr>
            <a:r>
              <a:rPr lang="es-AR" sz="2000" dirty="0"/>
              <a:t>Modelado de Conocimientos Estratégicos: Este análisis debe producir una definición clara de los pasos modulares que completan la tarea del experto. La modularidad es importante puesto que permite tratar cada módulo independientemente al no haber efectos colaterales ni interrelaciones entre ellos, pues se trata de módulos disjuntos.</a:t>
            </a:r>
          </a:p>
        </p:txBody>
      </p:sp>
    </p:spTree>
    <p:extLst>
      <p:ext uri="{BB962C8B-B14F-4D97-AF65-F5344CB8AC3E}">
        <p14:creationId xmlns:p14="http://schemas.microsoft.com/office/powerpoint/2010/main" val="374600497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2178</TotalTime>
  <Words>2686</Words>
  <Application>Microsoft Office PowerPoint</Application>
  <PresentationFormat>Panorámica</PresentationFormat>
  <Paragraphs>388</Paragraphs>
  <Slides>30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30</vt:i4>
      </vt:variant>
    </vt:vector>
  </HeadingPairs>
  <TitlesOfParts>
    <vt:vector size="34"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Marcela Lepore</dc:creator>
  <cp:lastModifiedBy>Hernán Guillermo Amatriain</cp:lastModifiedBy>
  <cp:revision>61</cp:revision>
  <dcterms:created xsi:type="dcterms:W3CDTF">2020-03-19T18:50:23Z</dcterms:created>
  <dcterms:modified xsi:type="dcterms:W3CDTF">2021-09-16T13:10:01Z</dcterms:modified>
</cp:coreProperties>
</file>