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3" r:id="rId3"/>
    <p:sldId id="265" r:id="rId4"/>
    <p:sldId id="268" r:id="rId5"/>
    <p:sldId id="332" r:id="rId6"/>
    <p:sldId id="277"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 id="376" r:id="rId24"/>
    <p:sldId id="377" r:id="rId25"/>
    <p:sldId id="378" r:id="rId26"/>
    <p:sldId id="379" r:id="rId27"/>
    <p:sldId id="380" r:id="rId28"/>
    <p:sldId id="381" r:id="rId29"/>
    <p:sldId id="382" r:id="rId30"/>
    <p:sldId id="383" r:id="rId31"/>
    <p:sldId id="384" r:id="rId32"/>
    <p:sldId id="385" r:id="rId33"/>
    <p:sldId id="386" r:id="rId3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0" d="100"/>
          <a:sy n="70" d="100"/>
        </p:scale>
        <p:origin x="48"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63B28-680B-40BA-BAF0-CDDC1C32F20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0F6F4BC6-62A8-4F2A-A42D-0CB1F807D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A0BAFB7C-8E0E-468F-BA89-55C5C2FE44BA}"/>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5" name="Marcador de pie de página 4">
            <a:extLst>
              <a:ext uri="{FF2B5EF4-FFF2-40B4-BE49-F238E27FC236}">
                <a16:creationId xmlns:a16="http://schemas.microsoft.com/office/drawing/2014/main" id="{5C0D0081-D60A-4E86-81F7-38193259F67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C70CF7D-0519-41B0-874B-4E2C56616392}"/>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7643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CA8E7-3B8D-47F4-B1A0-D0DE2E7E36A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B4FD2CF1-4A6B-468C-9999-AE864B208D3F}"/>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9215B36-3672-4CAF-BE64-1FB65A513F35}"/>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5" name="Marcador de pie de página 4">
            <a:extLst>
              <a:ext uri="{FF2B5EF4-FFF2-40B4-BE49-F238E27FC236}">
                <a16:creationId xmlns:a16="http://schemas.microsoft.com/office/drawing/2014/main" id="{9E73B271-8FF8-4297-82AE-18DA79189BF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40AE8A8-8DE3-4451-9530-27CC790BF54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53537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0D33723-CDF3-422D-9100-08480E6F25E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37542780-6BE9-4593-95AF-99AFC00C33B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2F9F894-81B8-47EC-9C56-0D39A5139180}"/>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5" name="Marcador de pie de página 4">
            <a:extLst>
              <a:ext uri="{FF2B5EF4-FFF2-40B4-BE49-F238E27FC236}">
                <a16:creationId xmlns:a16="http://schemas.microsoft.com/office/drawing/2014/main" id="{FA1B4CFC-A971-433A-817E-EDD6C68964C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8080314-209B-470D-B49D-A95C8B9CACC1}"/>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11881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0AE3C-5B09-4B46-BBE0-E673EEB4486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51456C3-604C-4687-B146-FB214A08BA0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ABEEDC8-078C-4C48-BBDF-4E4D45010C51}"/>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5" name="Marcador de pie de página 4">
            <a:extLst>
              <a:ext uri="{FF2B5EF4-FFF2-40B4-BE49-F238E27FC236}">
                <a16:creationId xmlns:a16="http://schemas.microsoft.com/office/drawing/2014/main" id="{61039649-4BA3-4028-A347-55F274A7EFD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D36CBE0-807B-4634-9176-7C7E6E8B0501}"/>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50743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67C40E-A093-4F77-96EE-E8F47941AA1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A465B42-274D-40BA-A6F3-946ADCF4B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7304BA1-F4EF-439F-90ED-A2CC2A9AE0D3}"/>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5" name="Marcador de pie de página 4">
            <a:extLst>
              <a:ext uri="{FF2B5EF4-FFF2-40B4-BE49-F238E27FC236}">
                <a16:creationId xmlns:a16="http://schemas.microsoft.com/office/drawing/2014/main" id="{F4A60864-18DE-4CFC-BF66-FE281175852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8621648-0A93-4FD8-9CB6-5343C0019BC2}"/>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43704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F827C-B803-48F5-B86D-B92952360FD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91C588F-852B-449F-975E-7C26A4C79C7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6628B925-1FBB-4681-8B11-C508AF837B5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7BE38973-6C14-4026-9C4D-C8F1B2E8F0BB}"/>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6" name="Marcador de pie de página 5">
            <a:extLst>
              <a:ext uri="{FF2B5EF4-FFF2-40B4-BE49-F238E27FC236}">
                <a16:creationId xmlns:a16="http://schemas.microsoft.com/office/drawing/2014/main" id="{DDB0F547-15CD-4553-A2D1-C3755DDCC4D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4283AA8-CF3A-4FCB-8CD5-107F84779F5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24528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43476-8475-4AAE-8E41-9E8F1CBF242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472FE43-6B8E-4D8B-A3D9-6CA2EE8593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C87F4137-2056-4EE9-BE5D-B34E3F026779}"/>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CD4C370E-B9FC-4E8F-A17D-63E708CE5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ED64075D-9E2E-41D3-866F-0F4199976B84}"/>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0BF94304-FF68-429E-B125-EB35E568D0A6}"/>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8" name="Marcador de pie de página 7">
            <a:extLst>
              <a:ext uri="{FF2B5EF4-FFF2-40B4-BE49-F238E27FC236}">
                <a16:creationId xmlns:a16="http://schemas.microsoft.com/office/drawing/2014/main" id="{29B26C90-E586-4C20-A1EE-79559DBC7B2E}"/>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0F78CF1F-BD71-4DFC-AD85-72720AE69238}"/>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171765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745E7-0DCE-49AB-83CC-67F69A7AA48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8CB90C12-73D7-4B91-A3FE-D9B03C5A3978}"/>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4" name="Marcador de pie de página 3">
            <a:extLst>
              <a:ext uri="{FF2B5EF4-FFF2-40B4-BE49-F238E27FC236}">
                <a16:creationId xmlns:a16="http://schemas.microsoft.com/office/drawing/2014/main" id="{49FF3BAE-5BC0-4D7A-BD33-A2C6B7B0BB3C}"/>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AF88DC54-A363-424C-A66E-950C9D5CC0F3}"/>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13665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5BD7976-1394-4FC8-B8D7-865E9C8DE22E}"/>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3" name="Marcador de pie de página 2">
            <a:extLst>
              <a:ext uri="{FF2B5EF4-FFF2-40B4-BE49-F238E27FC236}">
                <a16:creationId xmlns:a16="http://schemas.microsoft.com/office/drawing/2014/main" id="{028F63C5-9F51-4E93-91AC-A9EE785BE0D7}"/>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EF9FE922-64D4-4A87-98A1-87862CBB2FD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29706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68F91-98B7-4F11-A12E-1213B9CDFF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FA87097-9CCE-42FD-8F05-1A78140C97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8EE4BB82-AF48-4C1B-9587-B5F2D6E85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7C612D5-09C0-4352-B682-F703B649AC20}"/>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6" name="Marcador de pie de página 5">
            <a:extLst>
              <a:ext uri="{FF2B5EF4-FFF2-40B4-BE49-F238E27FC236}">
                <a16:creationId xmlns:a16="http://schemas.microsoft.com/office/drawing/2014/main" id="{2F1DD472-0CA2-466D-8863-FA5B915C997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938939B-14DE-44A5-BF29-1558C10E75FD}"/>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148954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ADDE8-35D2-4AB3-BFEB-3E15FBBF78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899135E0-503E-4D1E-BD85-3906593DE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5EC74D96-865F-42AB-A40B-F9A6791D6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513BF82-44D5-4EC7-BF47-69B8AF762514}"/>
              </a:ext>
            </a:extLst>
          </p:cNvPr>
          <p:cNvSpPr>
            <a:spLocks noGrp="1"/>
          </p:cNvSpPr>
          <p:nvPr>
            <p:ph type="dt" sz="half" idx="10"/>
          </p:nvPr>
        </p:nvSpPr>
        <p:spPr/>
        <p:txBody>
          <a:bodyPr/>
          <a:lstStyle/>
          <a:p>
            <a:fld id="{D5E3F69A-07CA-4FA6-8659-3F8184DE9D62}" type="datetimeFigureOut">
              <a:rPr lang="es-AR" smtClean="0"/>
              <a:t>16/9/2021</a:t>
            </a:fld>
            <a:endParaRPr lang="es-AR"/>
          </a:p>
        </p:txBody>
      </p:sp>
      <p:sp>
        <p:nvSpPr>
          <p:cNvPr id="6" name="Marcador de pie de página 5">
            <a:extLst>
              <a:ext uri="{FF2B5EF4-FFF2-40B4-BE49-F238E27FC236}">
                <a16:creationId xmlns:a16="http://schemas.microsoft.com/office/drawing/2014/main" id="{A3A47EA8-0240-4B42-8C01-394F37710D4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9600F27-6E77-447C-8A24-E6FAA76757F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17579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E58368F-FEC0-423C-95A5-91E910302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7680BC2-7904-4295-A612-13C8CEDB4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EFDD47F-EA9A-4BBB-A3D9-D197C902D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3F69A-07CA-4FA6-8659-3F8184DE9D62}" type="datetimeFigureOut">
              <a:rPr lang="es-AR" smtClean="0"/>
              <a:t>16/9/2021</a:t>
            </a:fld>
            <a:endParaRPr lang="es-AR"/>
          </a:p>
        </p:txBody>
      </p:sp>
      <p:sp>
        <p:nvSpPr>
          <p:cNvPr id="5" name="Marcador de pie de página 4">
            <a:extLst>
              <a:ext uri="{FF2B5EF4-FFF2-40B4-BE49-F238E27FC236}">
                <a16:creationId xmlns:a16="http://schemas.microsoft.com/office/drawing/2014/main" id="{023967D6-450C-40DE-969C-8C418C949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0DBC9104-6A80-480C-BEE8-98E6B6634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DCCBA-ABFE-4282-BCDE-E7FFFF2A12BA}" type="slidenum">
              <a:rPr lang="es-AR" smtClean="0"/>
              <a:t>‹Nº›</a:t>
            </a:fld>
            <a:endParaRPr lang="es-AR"/>
          </a:p>
        </p:txBody>
      </p:sp>
    </p:spTree>
    <p:extLst>
      <p:ext uri="{BB962C8B-B14F-4D97-AF65-F5344CB8AC3E}">
        <p14:creationId xmlns:p14="http://schemas.microsoft.com/office/powerpoint/2010/main" val="3348518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emf"/><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emf"/><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emf"/><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emf"/><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emf"/><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784247" cy="162375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 de texto 2">
            <a:extLst>
              <a:ext uri="{FF2B5EF4-FFF2-40B4-BE49-F238E27FC236}">
                <a16:creationId xmlns:a16="http://schemas.microsoft.com/office/drawing/2014/main" id="{AAE8F54E-1B3A-4600-AFCB-9226D0D550E2}"/>
              </a:ext>
            </a:extLst>
          </p:cNvPr>
          <p:cNvSpPr txBox="1">
            <a:spLocks noChangeArrowheads="1"/>
          </p:cNvSpPr>
          <p:nvPr/>
        </p:nvSpPr>
        <p:spPr bwMode="auto">
          <a:xfrm>
            <a:off x="1521234" y="0"/>
            <a:ext cx="10167183" cy="86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rgbClr val="FFFFFF"/>
              </a:solidFill>
              <a:effectLst/>
              <a:latin typeface="Calibri Light" panose="020F0302020204030204" pitchFamily="34" charset="0"/>
              <a:ea typeface="Calibri" panose="020F05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2400" b="1" dirty="0">
                <a:solidFill>
                  <a:srgbClr val="FFFFFF"/>
                </a:solidFill>
                <a:latin typeface="Calibri Light" panose="020F0302020204030204" pitchFamily="34" charset="0"/>
              </a:rPr>
              <a:t>Universidad Nacional de Lanús – Licenciatura en Sistemas</a:t>
            </a:r>
            <a:endParaRPr kumimoji="0" lang="es-AR" altLang="es-AR" sz="2000" b="0" i="0" u="none" strike="noStrike" cap="none" normalizeH="0" baseline="0" dirty="0">
              <a:ln>
                <a:noFill/>
              </a:ln>
              <a:solidFill>
                <a:schemeClr val="tx1"/>
              </a:solidFill>
              <a:effectLst/>
              <a:latin typeface="Arial" panose="020B0604020202020204" pitchFamily="34" charset="0"/>
            </a:endParaRPr>
          </a:p>
        </p:txBody>
      </p:sp>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780297" y="-233866"/>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pic>
        <p:nvPicPr>
          <p:cNvPr id="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863" y="1215190"/>
            <a:ext cx="3071579" cy="340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1272210" y="5185611"/>
            <a:ext cx="9541564" cy="707886"/>
          </a:xfrm>
          <a:prstGeom prst="rect">
            <a:avLst/>
          </a:prstGeom>
          <a:noFill/>
        </p:spPr>
        <p:txBody>
          <a:bodyPr wrap="square" rtlCol="0">
            <a:spAutoFit/>
          </a:bodyPr>
          <a:lstStyle/>
          <a:p>
            <a:pPr algn="just"/>
            <a:r>
              <a:rPr lang="es-AR" sz="4000" b="1" cap="all" dirty="0"/>
              <a:t>SISTEMAS BASADOS EN CONOCIMIENTOS</a:t>
            </a:r>
          </a:p>
        </p:txBody>
      </p:sp>
      <p:pic>
        <p:nvPicPr>
          <p:cNvPr id="15"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052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Imagen 2"/>
          <p:cNvPicPr>
            <a:picLocks noChangeAspect="1" noChangeArrowheads="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1746872" y="805898"/>
            <a:ext cx="7927215"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8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Rectángulo"/>
          <p:cNvSpPr/>
          <p:nvPr/>
        </p:nvSpPr>
        <p:spPr>
          <a:xfrm>
            <a:off x="848139" y="848284"/>
            <a:ext cx="10933043" cy="3539430"/>
          </a:xfrm>
          <a:prstGeom prst="rect">
            <a:avLst/>
          </a:prstGeom>
        </p:spPr>
        <p:txBody>
          <a:bodyPr wrap="square">
            <a:spAutoFit/>
          </a:bodyPr>
          <a:lstStyle/>
          <a:p>
            <a:pPr algn="just"/>
            <a:r>
              <a:rPr lang="es-AR" sz="3200" b="1" u="sng" dirty="0"/>
              <a:t>Diccionario:</a:t>
            </a:r>
          </a:p>
          <a:p>
            <a:pPr algn="just"/>
            <a:endParaRPr lang="es-AR" sz="3200" dirty="0"/>
          </a:p>
          <a:p>
            <a:pPr algn="just"/>
            <a:r>
              <a:rPr lang="es-AR" sz="3200" dirty="0"/>
              <a:t>El diccionario debe dar una descripción de cada uno de los conceptos, atributos y valores que forman parte de la tabla CAV. </a:t>
            </a:r>
          </a:p>
          <a:p>
            <a:pPr algn="just"/>
            <a:endParaRPr lang="es-AR" sz="3200" dirty="0"/>
          </a:p>
          <a:p>
            <a:pPr algn="just"/>
            <a:r>
              <a:rPr lang="es-AR" sz="3200" dirty="0"/>
              <a:t>Queda articulado mediante la cita del término y su definición ordenado lexicográficamente.</a:t>
            </a:r>
          </a:p>
        </p:txBody>
      </p:sp>
    </p:spTree>
    <p:extLst>
      <p:ext uri="{BB962C8B-B14F-4D97-AF65-F5344CB8AC3E}">
        <p14:creationId xmlns:p14="http://schemas.microsoft.com/office/powerpoint/2010/main" val="13868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Imagen 3"/>
          <p:cNvPicPr>
            <a:picLocks noChangeAspect="1" noChangeArrowheads="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1733620" y="772422"/>
            <a:ext cx="8960885" cy="540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8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Imagen 8"/>
          <p:cNvPicPr>
            <a:picLocks noChangeAspect="1" noChangeArrowheads="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1693863" y="766141"/>
            <a:ext cx="8603076" cy="5568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Imagen 9"/>
          <p:cNvPicPr>
            <a:picLocks noChangeAspect="1" noChangeArrowheads="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1746871" y="763796"/>
            <a:ext cx="9159667" cy="554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8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 name="Imagen 13"/>
          <p:cNvPicPr>
            <a:picLocks noChangeAspect="1" noChangeArrowheads="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1852890" y="858906"/>
            <a:ext cx="8907876" cy="5555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8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Imagen 14"/>
          <p:cNvPicPr>
            <a:picLocks noChangeAspect="1" noChangeArrowheads="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2263706" y="828536"/>
            <a:ext cx="8536816" cy="555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Rectángulo"/>
          <p:cNvSpPr/>
          <p:nvPr/>
        </p:nvSpPr>
        <p:spPr>
          <a:xfrm>
            <a:off x="1272208" y="764596"/>
            <a:ext cx="10429461" cy="5016758"/>
          </a:xfrm>
          <a:prstGeom prst="rect">
            <a:avLst/>
          </a:prstGeom>
        </p:spPr>
        <p:txBody>
          <a:bodyPr wrap="square">
            <a:spAutoFit/>
          </a:bodyPr>
          <a:lstStyle/>
          <a:p>
            <a:pPr algn="just"/>
            <a:r>
              <a:rPr lang="es-AR" sz="2000" b="1" u="sng" dirty="0"/>
              <a:t>Tablas PER:</a:t>
            </a:r>
            <a:endParaRPr lang="es-AR" sz="2000" u="sng" dirty="0"/>
          </a:p>
          <a:p>
            <a:pPr algn="just"/>
            <a:endParaRPr lang="es-AR" sz="2000" dirty="0"/>
          </a:p>
          <a:p>
            <a:pPr algn="just"/>
            <a:r>
              <a:rPr lang="es-AR" sz="2000" dirty="0"/>
              <a:t>Modela el conocimiento táctico. Este tipo conocimiento es el que se refiera a las relaciones que vinculan los objetos conceptuales del universo de discurso del dominio de conocimiento sobre el que se pretende hacer un sistema experto. </a:t>
            </a:r>
          </a:p>
          <a:p>
            <a:pPr algn="just"/>
            <a:endParaRPr lang="es-AR" sz="2000" dirty="0"/>
          </a:p>
          <a:p>
            <a:pPr algn="just"/>
            <a:r>
              <a:rPr lang="es-AR" sz="2000" dirty="0"/>
              <a:t>La relación de más interés es la de causalidad entre conceptos, en particular, de que modo se pueden inferir los valores de determinados atributos de determinados conceptos a partir de los valores que tienen otros atributos de otros conceptos (eventualmente los mismos). </a:t>
            </a:r>
          </a:p>
          <a:p>
            <a:pPr algn="just"/>
            <a:endParaRPr lang="es-AR" sz="2000" dirty="0"/>
          </a:p>
          <a:p>
            <a:pPr algn="just"/>
            <a:r>
              <a:rPr lang="es-AR" sz="2000" dirty="0"/>
              <a:t>En una tabla PER (Palabras del Experto-Regla) se plantea el cuerpo del conocimiento (que contiene las relaciones de causalidad explícitas ó implícitas identificadas) y la regla o reglas que lo modelan.</a:t>
            </a:r>
          </a:p>
          <a:p>
            <a:pPr algn="just"/>
            <a:endParaRPr lang="es-AR" sz="2000" dirty="0"/>
          </a:p>
          <a:p>
            <a:pPr algn="just"/>
            <a:r>
              <a:rPr lang="es-AR" sz="2000" dirty="0"/>
              <a:t>En nuestro ejemplo hay: (a) relaciones de causalidad que se infieren directamente de las palabras del experto y (b) relaciones de causalidad que están implícitamente definidas en las palabras del experto.</a:t>
            </a:r>
          </a:p>
        </p:txBody>
      </p:sp>
    </p:spTree>
    <p:extLst>
      <p:ext uri="{BB962C8B-B14F-4D97-AF65-F5344CB8AC3E}">
        <p14:creationId xmlns:p14="http://schemas.microsoft.com/office/powerpoint/2010/main" val="1386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 name="Imagen 15"/>
          <p:cNvPicPr>
            <a:picLocks noChangeAspect="1" noChangeArrowheads="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2382976" y="790782"/>
            <a:ext cx="7980224" cy="5517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18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Imagen 16"/>
          <p:cNvPicPr>
            <a:picLocks noChangeAspect="1" noChangeArrowheads="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2038419" y="741777"/>
            <a:ext cx="8775354" cy="559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1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1125604" y="148218"/>
            <a:ext cx="10515600" cy="633661"/>
          </a:xfrm>
          <a:prstGeom prst="rect">
            <a:avLst/>
          </a:prstGeom>
        </p:spPr>
        <p:txBody>
          <a:bodyPr rtlCol="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a:p>
            <a:pPr algn="ctr">
              <a:defRPr/>
            </a:pP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1881" y="983559"/>
            <a:ext cx="10429875"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500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2" name="Imagen 17"/>
          <p:cNvPicPr>
            <a:picLocks noChangeAspect="1" noChangeArrowheads="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2117932" y="801135"/>
            <a:ext cx="8563320" cy="55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18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874644" y="873492"/>
            <a:ext cx="2637182" cy="2031325"/>
          </a:xfrm>
          <a:prstGeom prst="rect">
            <a:avLst/>
          </a:prstGeom>
        </p:spPr>
        <p:txBody>
          <a:bodyPr wrap="square">
            <a:spAutoFit/>
          </a:bodyPr>
          <a:lstStyle/>
          <a:p>
            <a:pPr algn="just"/>
            <a:r>
              <a:rPr lang="es-AR" dirty="0"/>
              <a:t>El conjunto de tablas PER para el caso “(b)”, en el que las relaciones de causalidad están implícitamente definidas en las palabras del experto, quedaría:</a:t>
            </a:r>
          </a:p>
        </p:txBody>
      </p:sp>
      <p:pic>
        <p:nvPicPr>
          <p:cNvPr id="11266" name="Imagen 18"/>
          <p:cNvPicPr>
            <a:picLocks noChangeAspect="1" noChangeArrowheads="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3628681" y="887896"/>
            <a:ext cx="8059737" cy="5420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18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2"/>
          <p:cNvPicPr>
            <a:picLocks noChangeAspect="1" noChangeArrowheads="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2266121" y="742121"/>
            <a:ext cx="7977810" cy="545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18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4" name="Picture 2"/>
          <p:cNvPicPr>
            <a:picLocks noChangeAspect="1" noChangeArrowheads="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2011916" y="858906"/>
            <a:ext cx="8669336" cy="534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18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8" name="Imagen 20"/>
          <p:cNvPicPr>
            <a:picLocks noChangeAspect="1" noChangeArrowheads="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1190280" y="832196"/>
            <a:ext cx="7158590" cy="554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8415131" y="895315"/>
            <a:ext cx="3525078" cy="2862322"/>
          </a:xfrm>
          <a:prstGeom prst="rect">
            <a:avLst/>
          </a:prstGeom>
        </p:spPr>
        <p:txBody>
          <a:bodyPr wrap="square">
            <a:spAutoFit/>
          </a:bodyPr>
          <a:lstStyle/>
          <a:p>
            <a:pPr algn="just"/>
            <a:r>
              <a:rPr lang="es-AR" dirty="0"/>
              <a:t>Observar que en el caso de SOLDADURA ← OPERATIVIDAD REQUERIDA y SOLDADURA ← OPERATIVIDAD DADA si bien existe en el cuerpo de conocimiento dado como ejemplo la referencia al valor REGULAR, no hay relación de causalidad que lo involucre y en consecuencia no aparece ninguna regla que lo contenga.</a:t>
            </a:r>
          </a:p>
        </p:txBody>
      </p:sp>
    </p:spTree>
    <p:extLst>
      <p:ext uri="{BB962C8B-B14F-4D97-AF65-F5344CB8AC3E}">
        <p14:creationId xmlns:p14="http://schemas.microsoft.com/office/powerpoint/2010/main" val="237418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887896" y="925710"/>
            <a:ext cx="10866782" cy="4401205"/>
          </a:xfrm>
          <a:prstGeom prst="rect">
            <a:avLst/>
          </a:prstGeom>
        </p:spPr>
        <p:txBody>
          <a:bodyPr wrap="square">
            <a:spAutoFit/>
          </a:bodyPr>
          <a:lstStyle/>
          <a:p>
            <a:pPr algn="just"/>
            <a:r>
              <a:rPr lang="es-AR" sz="2000" b="1" u="sng" dirty="0"/>
              <a:t>Diagrama Jerárquico de Tareas:</a:t>
            </a:r>
          </a:p>
          <a:p>
            <a:pPr algn="just"/>
            <a:endParaRPr lang="es-AR" sz="2000" dirty="0"/>
          </a:p>
          <a:p>
            <a:pPr algn="just"/>
            <a:r>
              <a:rPr lang="es-AR" sz="2000" dirty="0"/>
              <a:t>El conocimiento estratégico es el relacionado con la manera en que las distintas partes del dominio de conocimiento sobre el que se pretende hacer un sistema experto, son aplicadas para la resolución de una tarea. </a:t>
            </a:r>
          </a:p>
          <a:p>
            <a:pPr algn="just"/>
            <a:endParaRPr lang="es-AR" sz="2000" dirty="0"/>
          </a:p>
          <a:p>
            <a:pPr algn="just"/>
            <a:r>
              <a:rPr lang="es-AR" sz="2000" dirty="0"/>
              <a:t>Con distintos niveles de granularidad, describe: (a) que es lo que hay que hacer, (b) bajo que condiciones puede hacerse y (c) que pos condiciones resultaran de lo que se haga.</a:t>
            </a:r>
          </a:p>
          <a:p>
            <a:pPr algn="just"/>
            <a:endParaRPr lang="es-AR" sz="2000" dirty="0"/>
          </a:p>
          <a:p>
            <a:pPr algn="just"/>
            <a:r>
              <a:rPr lang="es-AR" sz="2000" dirty="0"/>
              <a:t>Este tipo de conocimiento se modela principalmente mediante la técnica Diagrama Jerárquico de Tareas. </a:t>
            </a:r>
          </a:p>
          <a:p>
            <a:pPr algn="just"/>
            <a:endParaRPr lang="es-AR" sz="2000" dirty="0"/>
          </a:p>
          <a:p>
            <a:pPr algn="just"/>
            <a:r>
              <a:rPr lang="es-AR" sz="2000" dirty="0"/>
              <a:t>En el Diagrama Jerárquico de tareas quedan especificados: (a) que subtareas compone cada tarea y (b) que información recibe y entrega cada tarea/ subtareas.</a:t>
            </a:r>
          </a:p>
        </p:txBody>
      </p:sp>
    </p:spTree>
    <p:extLst>
      <p:ext uri="{BB962C8B-B14F-4D97-AF65-F5344CB8AC3E}">
        <p14:creationId xmlns:p14="http://schemas.microsoft.com/office/powerpoint/2010/main" val="237418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2" name="Imagen 21"/>
          <p:cNvPicPr>
            <a:picLocks noChangeAspect="1" noChangeArrowheads="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3946732" y="870502"/>
            <a:ext cx="7953720" cy="502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901148" y="1032518"/>
            <a:ext cx="2769704" cy="3416320"/>
          </a:xfrm>
          <a:prstGeom prst="rect">
            <a:avLst/>
          </a:prstGeom>
        </p:spPr>
        <p:txBody>
          <a:bodyPr wrap="square">
            <a:spAutoFit/>
          </a:bodyPr>
          <a:lstStyle/>
          <a:p>
            <a:pPr algn="just"/>
            <a:r>
              <a:rPr lang="es-AR" sz="2400" dirty="0"/>
              <a:t>Observar que las precondiciones de la “Tarea 1.1.” son las precondiciones de la “Tarea 1.” y las pos condiciones de la “Tarea 1.2.” son las pos condiciones de la “Tarea 1.” </a:t>
            </a:r>
          </a:p>
        </p:txBody>
      </p:sp>
    </p:spTree>
    <p:extLst>
      <p:ext uri="{BB962C8B-B14F-4D97-AF65-F5344CB8AC3E}">
        <p14:creationId xmlns:p14="http://schemas.microsoft.com/office/powerpoint/2010/main" val="237418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709112" y="779430"/>
            <a:ext cx="1930657" cy="400110"/>
          </a:xfrm>
          <a:prstGeom prst="rect">
            <a:avLst/>
          </a:prstGeom>
        </p:spPr>
        <p:txBody>
          <a:bodyPr wrap="none">
            <a:spAutoFit/>
          </a:bodyPr>
          <a:lstStyle/>
          <a:p>
            <a:r>
              <a:rPr lang="es-AR" sz="2000" b="1" u="sng" dirty="0"/>
              <a:t>Grafos Causales:</a:t>
            </a:r>
          </a:p>
        </p:txBody>
      </p:sp>
      <p:pic>
        <p:nvPicPr>
          <p:cNvPr id="163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1477" y="1225093"/>
            <a:ext cx="10455965" cy="5009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418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4798" y="796166"/>
            <a:ext cx="10811427" cy="561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418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1305" y="782914"/>
            <a:ext cx="10745166" cy="561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418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3"/>
          <p:cNvSpPr txBox="1">
            <a:spLocks noChangeArrowheads="1"/>
          </p:cNvSpPr>
          <p:nvPr/>
        </p:nvSpPr>
        <p:spPr bwMode="auto">
          <a:xfrm>
            <a:off x="876162" y="876715"/>
            <a:ext cx="40544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ES" sz="2800" b="1" dirty="0"/>
              <a:t>METODOLOGIA IDEAL</a:t>
            </a:r>
          </a:p>
        </p:txBody>
      </p:sp>
      <p:sp>
        <p:nvSpPr>
          <p:cNvPr id="12" name="11 Rectángulo"/>
          <p:cNvSpPr/>
          <p:nvPr/>
        </p:nvSpPr>
        <p:spPr>
          <a:xfrm>
            <a:off x="5177597" y="84855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3" name="12 Rectángulo"/>
          <p:cNvSpPr/>
          <p:nvPr/>
        </p:nvSpPr>
        <p:spPr>
          <a:xfrm>
            <a:off x="5187122" y="198996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4" name="13 Rectángulo"/>
          <p:cNvSpPr/>
          <p:nvPr/>
        </p:nvSpPr>
        <p:spPr>
          <a:xfrm>
            <a:off x="5187122" y="318376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6" name="15 Rectángulo"/>
          <p:cNvSpPr/>
          <p:nvPr/>
        </p:nvSpPr>
        <p:spPr>
          <a:xfrm>
            <a:off x="5195060" y="4341053"/>
            <a:ext cx="3059112"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7" name="16 Rectángulo"/>
          <p:cNvSpPr/>
          <p:nvPr/>
        </p:nvSpPr>
        <p:spPr>
          <a:xfrm>
            <a:off x="5195060" y="5491991"/>
            <a:ext cx="3059112"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8" name="17 Conector recto de flecha"/>
          <p:cNvCxnSpPr>
            <a:stCxn id="12" idx="2"/>
            <a:endCxn id="13" idx="0"/>
          </p:cNvCxnSpPr>
          <p:nvPr/>
        </p:nvCxnSpPr>
        <p:spPr>
          <a:xfrm>
            <a:off x="6707947" y="1604203"/>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6717472" y="2745616"/>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6717472" y="3939416"/>
            <a:ext cx="7938"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1" name="20 Conector recto de flecha"/>
          <p:cNvCxnSpPr>
            <a:stCxn id="16" idx="2"/>
            <a:endCxn id="17" idx="0"/>
          </p:cNvCxnSpPr>
          <p:nvPr/>
        </p:nvCxnSpPr>
        <p:spPr>
          <a:xfrm>
            <a:off x="6725410" y="5096703"/>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750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100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100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150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150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200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200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250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250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animBg="1"/>
      <p:bldP spid="14"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052" y="786642"/>
            <a:ext cx="10705410" cy="562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418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709112" y="779430"/>
            <a:ext cx="2835969" cy="400110"/>
          </a:xfrm>
          <a:prstGeom prst="rect">
            <a:avLst/>
          </a:prstGeom>
        </p:spPr>
        <p:txBody>
          <a:bodyPr wrap="none">
            <a:spAutoFit/>
          </a:bodyPr>
          <a:lstStyle/>
          <a:p>
            <a:r>
              <a:rPr lang="es-AR" sz="2000" b="1" u="sng" dirty="0"/>
              <a:t>Mapa de Conocimientos:</a:t>
            </a:r>
          </a:p>
        </p:txBody>
      </p:sp>
      <p:pic>
        <p:nvPicPr>
          <p:cNvPr id="204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1876" y="768833"/>
            <a:ext cx="7535724" cy="5578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418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709112" y="779430"/>
            <a:ext cx="2764475" cy="400110"/>
          </a:xfrm>
          <a:prstGeom prst="rect">
            <a:avLst/>
          </a:prstGeom>
        </p:spPr>
        <p:txBody>
          <a:bodyPr wrap="none">
            <a:spAutoFit/>
          </a:bodyPr>
          <a:lstStyle/>
          <a:p>
            <a:r>
              <a:rPr lang="es-AR" sz="2000" b="1" u="sng" dirty="0"/>
              <a:t>Relación entre modelos:</a:t>
            </a:r>
          </a:p>
        </p:txBody>
      </p:sp>
      <p:pic>
        <p:nvPicPr>
          <p:cNvPr id="2150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0235" y="1194974"/>
            <a:ext cx="9781347" cy="5060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418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113182" y="899205"/>
            <a:ext cx="10800521" cy="5262979"/>
          </a:xfrm>
          <a:prstGeom prst="rect">
            <a:avLst/>
          </a:prstGeom>
        </p:spPr>
        <p:txBody>
          <a:bodyPr wrap="square">
            <a:spAutoFit/>
          </a:bodyPr>
          <a:lstStyle/>
          <a:p>
            <a:pPr algn="just"/>
            <a:r>
              <a:rPr lang="es-AR" sz="2800" dirty="0"/>
              <a:t>Los Concepto-Atributo-Valores de CAV forman se utilizan en la parte izquierda y derecha de la reglas en PER</a:t>
            </a:r>
          </a:p>
          <a:p>
            <a:pPr algn="just"/>
            <a:endParaRPr lang="es-AR" sz="2800" dirty="0"/>
          </a:p>
          <a:p>
            <a:pPr algn="just"/>
            <a:r>
              <a:rPr lang="es-AR" sz="2800" dirty="0"/>
              <a:t>Un subconjunto de reglas en PER se utilizan para resolver una tarea en DJT</a:t>
            </a:r>
          </a:p>
          <a:p>
            <a:pPr algn="just"/>
            <a:endParaRPr lang="es-AR" sz="2800" dirty="0"/>
          </a:p>
          <a:p>
            <a:pPr algn="just"/>
            <a:r>
              <a:rPr lang="es-AR" sz="2800" dirty="0"/>
              <a:t>Todo las reglas tablas PER se utilizan para confeccionar el Grafo Causal (GC es por definición un Grafico Arquetípico)</a:t>
            </a:r>
          </a:p>
          <a:p>
            <a:pPr algn="just"/>
            <a:endParaRPr lang="es-AR" sz="2800" dirty="0"/>
          </a:p>
          <a:p>
            <a:pPr algn="just"/>
            <a:r>
              <a:rPr lang="es-AR" sz="2800" dirty="0"/>
              <a:t>El MC surge como una simplificación del GC y permite ver cuales son todos los caminos posibles para alcanzar el objetivo (solución), de una forma mas sencilla</a:t>
            </a:r>
          </a:p>
        </p:txBody>
      </p:sp>
    </p:spTree>
    <p:extLst>
      <p:ext uri="{BB962C8B-B14F-4D97-AF65-F5344CB8AC3E}">
        <p14:creationId xmlns:p14="http://schemas.microsoft.com/office/powerpoint/2010/main" val="237418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94301" y="174722"/>
            <a:ext cx="10515600" cy="819191"/>
          </a:xfrm>
          <a:prstGeom prst="rect">
            <a:avLst/>
          </a:prstGeom>
        </p:spPr>
        <p:txBody>
          <a:bodyPr rtlCol="0">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cap="all" dirty="0">
                <a:solidFill>
                  <a:schemeClr val="bg1">
                    <a:lumMod val="95000"/>
                  </a:schemeClr>
                </a:solidFill>
                <a:effectLst>
                  <a:outerShdw blurRad="38100" dist="38100" dir="2700000" algn="tl">
                    <a:srgbClr val="000000">
                      <a:alpha val="43137"/>
                    </a:srgbClr>
                  </a:outerShdw>
                </a:effectLst>
              </a:rPr>
              <a:t>MODELADO de los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6730"/>
            <a:ext cx="675861" cy="88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755305" y="757720"/>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2" name="11 Rectángulo"/>
          <p:cNvSpPr/>
          <p:nvPr/>
        </p:nvSpPr>
        <p:spPr>
          <a:xfrm>
            <a:off x="764830" y="18991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3" name="12 Rectángulo"/>
          <p:cNvSpPr/>
          <p:nvPr/>
        </p:nvSpPr>
        <p:spPr>
          <a:xfrm>
            <a:off x="764830" y="30929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4" name="13 Rectángulo"/>
          <p:cNvSpPr/>
          <p:nvPr/>
        </p:nvSpPr>
        <p:spPr>
          <a:xfrm>
            <a:off x="772767" y="4250220"/>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6" name="15 Rectángulo"/>
          <p:cNvSpPr/>
          <p:nvPr/>
        </p:nvSpPr>
        <p:spPr>
          <a:xfrm>
            <a:off x="772767" y="5401158"/>
            <a:ext cx="30607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7" name="16 Conector recto de flecha"/>
          <p:cNvCxnSpPr>
            <a:stCxn id="10" idx="2"/>
            <a:endCxn id="12" idx="0"/>
          </p:cNvCxnSpPr>
          <p:nvPr/>
        </p:nvCxnSpPr>
        <p:spPr>
          <a:xfrm>
            <a:off x="2285655" y="1513370"/>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17 Conector recto de flecha"/>
          <p:cNvCxnSpPr>
            <a:stCxn id="12" idx="2"/>
            <a:endCxn id="13" idx="0"/>
          </p:cNvCxnSpPr>
          <p:nvPr/>
        </p:nvCxnSpPr>
        <p:spPr>
          <a:xfrm>
            <a:off x="2295180" y="2654783"/>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2295180" y="3848583"/>
            <a:ext cx="7937"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2303117" y="5005870"/>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20 Rectángulo"/>
          <p:cNvSpPr/>
          <p:nvPr/>
        </p:nvSpPr>
        <p:spPr>
          <a:xfrm>
            <a:off x="4691753" y="781877"/>
            <a:ext cx="2844800" cy="703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II.1: Concepción de la solución</a:t>
            </a:r>
          </a:p>
        </p:txBody>
      </p:sp>
      <p:sp>
        <p:nvSpPr>
          <p:cNvPr id="22" name="21 Rectángulo"/>
          <p:cNvSpPr/>
          <p:nvPr/>
        </p:nvSpPr>
        <p:spPr>
          <a:xfrm>
            <a:off x="4708180" y="1597508"/>
            <a:ext cx="28448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II.2: Adquisición y conceptualización de los conocimientos</a:t>
            </a:r>
          </a:p>
        </p:txBody>
      </p:sp>
      <p:sp>
        <p:nvSpPr>
          <p:cNvPr id="23" name="22 Rectángulo"/>
          <p:cNvSpPr/>
          <p:nvPr/>
        </p:nvSpPr>
        <p:spPr>
          <a:xfrm>
            <a:off x="4708180" y="2583345"/>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II.3: Formalización de los conocimientos y definición de la arquitectura</a:t>
            </a:r>
          </a:p>
        </p:txBody>
      </p:sp>
      <p:sp>
        <p:nvSpPr>
          <p:cNvPr id="24" name="23 Rectángulo"/>
          <p:cNvSpPr/>
          <p:nvPr/>
        </p:nvSpPr>
        <p:spPr>
          <a:xfrm>
            <a:off x="4708180" y="3562833"/>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II.4: Implementación</a:t>
            </a:r>
          </a:p>
        </p:txBody>
      </p:sp>
      <p:sp>
        <p:nvSpPr>
          <p:cNvPr id="25" name="24 Rectángulo"/>
          <p:cNvSpPr/>
          <p:nvPr/>
        </p:nvSpPr>
        <p:spPr>
          <a:xfrm>
            <a:off x="4708180" y="4537558"/>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II.5: Validación y Evaluación del prototipo</a:t>
            </a:r>
          </a:p>
        </p:txBody>
      </p:sp>
      <p:sp>
        <p:nvSpPr>
          <p:cNvPr id="26" name="25 Rectángulo"/>
          <p:cNvSpPr/>
          <p:nvPr/>
        </p:nvSpPr>
        <p:spPr>
          <a:xfrm>
            <a:off x="4655792" y="5575783"/>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II.6: Definición de nuevos requisitos y diseño</a:t>
            </a:r>
          </a:p>
        </p:txBody>
      </p:sp>
      <p:cxnSp>
        <p:nvCxnSpPr>
          <p:cNvPr id="27" name="26 Conector recto"/>
          <p:cNvCxnSpPr>
            <a:stCxn id="12" idx="3"/>
            <a:endCxn id="21" idx="1"/>
          </p:cNvCxnSpPr>
          <p:nvPr/>
        </p:nvCxnSpPr>
        <p:spPr>
          <a:xfrm flipV="1">
            <a:off x="3825530" y="1133405"/>
            <a:ext cx="866223" cy="1143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12" idx="3"/>
            <a:endCxn id="22" idx="1"/>
          </p:cNvCxnSpPr>
          <p:nvPr/>
        </p:nvCxnSpPr>
        <p:spPr>
          <a:xfrm flipV="1">
            <a:off x="3825530" y="1975333"/>
            <a:ext cx="882650" cy="301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a:stCxn id="12" idx="3"/>
            <a:endCxn id="23" idx="1"/>
          </p:cNvCxnSpPr>
          <p:nvPr/>
        </p:nvCxnSpPr>
        <p:spPr>
          <a:xfrm>
            <a:off x="3825530" y="2276958"/>
            <a:ext cx="882650" cy="684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a:stCxn id="12" idx="3"/>
            <a:endCxn id="24" idx="1"/>
          </p:cNvCxnSpPr>
          <p:nvPr/>
        </p:nvCxnSpPr>
        <p:spPr>
          <a:xfrm>
            <a:off x="3825530" y="2276958"/>
            <a:ext cx="882650" cy="1663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a:stCxn id="12" idx="3"/>
            <a:endCxn id="25" idx="1"/>
          </p:cNvCxnSpPr>
          <p:nvPr/>
        </p:nvCxnSpPr>
        <p:spPr>
          <a:xfrm>
            <a:off x="3825530" y="2276958"/>
            <a:ext cx="882650" cy="2638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Conector recto"/>
          <p:cNvCxnSpPr>
            <a:stCxn id="12" idx="3"/>
            <a:endCxn id="26" idx="1"/>
          </p:cNvCxnSpPr>
          <p:nvPr/>
        </p:nvCxnSpPr>
        <p:spPr>
          <a:xfrm>
            <a:off x="3825530" y="2276958"/>
            <a:ext cx="830262" cy="3676650"/>
          </a:xfrm>
          <a:prstGeom prst="line">
            <a:avLst/>
          </a:prstGeom>
        </p:spPr>
        <p:style>
          <a:lnRef idx="1">
            <a:schemeClr val="accent1"/>
          </a:lnRef>
          <a:fillRef idx="0">
            <a:schemeClr val="accent1"/>
          </a:fillRef>
          <a:effectRef idx="0">
            <a:schemeClr val="accent1"/>
          </a:effectRef>
          <a:fontRef idx="minor">
            <a:schemeClr val="tx1"/>
          </a:fontRef>
        </p:style>
      </p:cxnSp>
      <p:sp>
        <p:nvSpPr>
          <p:cNvPr id="33" name="32 Cerrar llave"/>
          <p:cNvSpPr/>
          <p:nvPr/>
        </p:nvSpPr>
        <p:spPr>
          <a:xfrm>
            <a:off x="7613305" y="1584808"/>
            <a:ext cx="396875" cy="47339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sp>
        <p:nvSpPr>
          <p:cNvPr id="34" name="33 Rectángulo"/>
          <p:cNvSpPr/>
          <p:nvPr/>
        </p:nvSpPr>
        <p:spPr>
          <a:xfrm>
            <a:off x="8018117" y="3092933"/>
            <a:ext cx="1295400" cy="182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t>Se repiten estos pasos para cada prototipo: demostración, investigación, de campo y de operación</a:t>
            </a:r>
          </a:p>
        </p:txBody>
      </p:sp>
      <p:sp>
        <p:nvSpPr>
          <p:cNvPr id="35" name="34 Rectángulo"/>
          <p:cNvSpPr/>
          <p:nvPr/>
        </p:nvSpPr>
        <p:spPr>
          <a:xfrm>
            <a:off x="10177118" y="755374"/>
            <a:ext cx="1895612" cy="1346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400" dirty="0"/>
              <a:t>Adquisición de conocimientos:</a:t>
            </a:r>
          </a:p>
          <a:p>
            <a:pPr marL="285750" indent="-285750">
              <a:buFont typeface="Arial" pitchFamily="34" charset="0"/>
              <a:buChar char="•"/>
              <a:defRPr/>
            </a:pPr>
            <a:r>
              <a:rPr lang="es-ES" sz="1400" dirty="0"/>
              <a:t>Extracción de conocimientos</a:t>
            </a:r>
          </a:p>
          <a:p>
            <a:pPr marL="285750" indent="-285750">
              <a:buFont typeface="Arial" pitchFamily="34" charset="0"/>
              <a:buChar char="•"/>
              <a:defRPr/>
            </a:pPr>
            <a:r>
              <a:rPr lang="es-ES" sz="1400" dirty="0"/>
              <a:t>Educción de conocimientos</a:t>
            </a:r>
          </a:p>
        </p:txBody>
      </p:sp>
      <p:sp>
        <p:nvSpPr>
          <p:cNvPr id="36" name="35 Rectángulo"/>
          <p:cNvSpPr/>
          <p:nvPr/>
        </p:nvSpPr>
        <p:spPr>
          <a:xfrm>
            <a:off x="10177118" y="2252870"/>
            <a:ext cx="1922118" cy="1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ES" sz="1400" dirty="0"/>
          </a:p>
          <a:p>
            <a:pPr>
              <a:defRPr/>
            </a:pPr>
            <a:r>
              <a:rPr lang="es-ES" sz="1400" dirty="0"/>
              <a:t>Conceptualización:</a:t>
            </a:r>
          </a:p>
          <a:p>
            <a:pPr marL="285750" indent="-285750">
              <a:buFont typeface="Arial" pitchFamily="34" charset="0"/>
              <a:buChar char="•"/>
              <a:defRPr/>
            </a:pPr>
            <a:r>
              <a:rPr lang="es-ES" sz="1400" dirty="0"/>
              <a:t>Tipos de conocimiento: estratégicos, tácticos y fácticos</a:t>
            </a:r>
          </a:p>
          <a:p>
            <a:pPr marL="285750" indent="-285750">
              <a:buFont typeface="Arial" pitchFamily="34" charset="0"/>
              <a:buChar char="•"/>
              <a:defRPr/>
            </a:pPr>
            <a:r>
              <a:rPr lang="es-ES" sz="1400" dirty="0"/>
              <a:t>Etapas: modelo estático y modelo dinámico </a:t>
            </a:r>
          </a:p>
          <a:p>
            <a:pPr>
              <a:defRPr/>
            </a:pPr>
            <a:endParaRPr lang="es-ES" sz="1400" dirty="0"/>
          </a:p>
          <a:p>
            <a:pPr>
              <a:defRPr/>
            </a:pPr>
            <a:endParaRPr lang="es-ES" sz="1400" dirty="0"/>
          </a:p>
        </p:txBody>
      </p:sp>
      <p:sp>
        <p:nvSpPr>
          <p:cNvPr id="37" name="36 Rectángulo"/>
          <p:cNvSpPr/>
          <p:nvPr/>
        </p:nvSpPr>
        <p:spPr>
          <a:xfrm>
            <a:off x="10177117" y="4200939"/>
            <a:ext cx="1895613" cy="2146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ES" sz="1400" dirty="0"/>
          </a:p>
          <a:p>
            <a:pPr>
              <a:defRPr/>
            </a:pPr>
            <a:r>
              <a:rPr lang="es-ES" sz="1400" dirty="0"/>
              <a:t>Formalización:</a:t>
            </a:r>
          </a:p>
          <a:p>
            <a:pPr marL="285750" indent="-285750">
              <a:buFont typeface="Arial" pitchFamily="34" charset="0"/>
              <a:buChar char="•"/>
              <a:defRPr/>
            </a:pPr>
            <a:r>
              <a:rPr lang="es-ES" sz="1400" dirty="0"/>
              <a:t>Formalismos basados en conceptos</a:t>
            </a:r>
          </a:p>
          <a:p>
            <a:pPr marL="285750" indent="-285750">
              <a:buFont typeface="Arial" pitchFamily="34" charset="0"/>
              <a:buChar char="•"/>
              <a:defRPr/>
            </a:pPr>
            <a:r>
              <a:rPr lang="es-ES" sz="1400" dirty="0"/>
              <a:t>Formalismos basados en relaciones</a:t>
            </a:r>
          </a:p>
          <a:p>
            <a:pPr marL="285750" indent="-285750">
              <a:buFont typeface="Arial" pitchFamily="34" charset="0"/>
              <a:buChar char="•"/>
              <a:defRPr/>
            </a:pPr>
            <a:r>
              <a:rPr lang="es-ES" sz="1400" dirty="0"/>
              <a:t>Formalismos basados en acciones</a:t>
            </a:r>
          </a:p>
          <a:p>
            <a:pPr marL="285750" indent="-285750">
              <a:buFont typeface="Arial" pitchFamily="34" charset="0"/>
              <a:buChar char="•"/>
              <a:defRPr/>
            </a:pPr>
            <a:endParaRPr lang="es-ES" sz="1400" dirty="0"/>
          </a:p>
        </p:txBody>
      </p:sp>
      <p:cxnSp>
        <p:nvCxnSpPr>
          <p:cNvPr id="38" name="37 Conector angular"/>
          <p:cNvCxnSpPr>
            <a:endCxn id="35" idx="1"/>
          </p:cNvCxnSpPr>
          <p:nvPr/>
        </p:nvCxnSpPr>
        <p:spPr>
          <a:xfrm flipV="1">
            <a:off x="7549805" y="1428854"/>
            <a:ext cx="2627313" cy="373442"/>
          </a:xfrm>
          <a:prstGeom prst="bentConnector3">
            <a:avLst>
              <a:gd name="adj1" fmla="val 50000"/>
            </a:avLst>
          </a:prstGeom>
          <a:ln w="25400">
            <a:tailEnd type="arrow"/>
          </a:ln>
        </p:spPr>
        <p:style>
          <a:lnRef idx="2">
            <a:schemeClr val="accent2"/>
          </a:lnRef>
          <a:fillRef idx="0">
            <a:schemeClr val="accent2"/>
          </a:fillRef>
          <a:effectRef idx="1">
            <a:schemeClr val="accent2"/>
          </a:effectRef>
          <a:fontRef idx="minor">
            <a:schemeClr val="tx1"/>
          </a:fontRef>
        </p:style>
      </p:cxnSp>
      <p:cxnSp>
        <p:nvCxnSpPr>
          <p:cNvPr id="39" name="38 Conector angular"/>
          <p:cNvCxnSpPr>
            <a:stCxn id="22" idx="3"/>
            <a:endCxn id="36" idx="1"/>
          </p:cNvCxnSpPr>
          <p:nvPr/>
        </p:nvCxnSpPr>
        <p:spPr>
          <a:xfrm>
            <a:off x="7552980" y="1976127"/>
            <a:ext cx="2624138" cy="1177891"/>
          </a:xfrm>
          <a:prstGeom prst="bentConnector3">
            <a:avLst>
              <a:gd name="adj1" fmla="val 82826"/>
            </a:avLst>
          </a:prstGeom>
          <a:ln w="25400">
            <a:tailEnd type="arrow"/>
          </a:ln>
        </p:spPr>
        <p:style>
          <a:lnRef idx="2">
            <a:schemeClr val="accent4"/>
          </a:lnRef>
          <a:fillRef idx="0">
            <a:schemeClr val="accent4"/>
          </a:fillRef>
          <a:effectRef idx="1">
            <a:schemeClr val="accent4"/>
          </a:effectRef>
          <a:fontRef idx="minor">
            <a:schemeClr val="tx1"/>
          </a:fontRef>
        </p:style>
      </p:cxnSp>
      <p:cxnSp>
        <p:nvCxnSpPr>
          <p:cNvPr id="40" name="39 Conector angular"/>
          <p:cNvCxnSpPr>
            <a:stCxn id="23" idx="3"/>
            <a:endCxn id="37" idx="1"/>
          </p:cNvCxnSpPr>
          <p:nvPr/>
        </p:nvCxnSpPr>
        <p:spPr>
          <a:xfrm>
            <a:off x="7552980" y="2961170"/>
            <a:ext cx="2624137" cy="2313195"/>
          </a:xfrm>
          <a:prstGeom prst="bentConnector3">
            <a:avLst>
              <a:gd name="adj1" fmla="val 75251"/>
            </a:avLst>
          </a:prstGeom>
          <a:ln w="25400">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70020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50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100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100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150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150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200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200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250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250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300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300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350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350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4000"/>
                                  </p:stCondLst>
                                  <p:childTnLst>
                                    <p:set>
                                      <p:cBhvr>
                                        <p:cTn id="82" dur="1" fill="hold">
                                          <p:stCondLst>
                                            <p:cond delay="0"/>
                                          </p:stCondLst>
                                        </p:cTn>
                                        <p:tgtEl>
                                          <p:spTgt spid="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4000"/>
                                  </p:stCondLst>
                                  <p:childTnLst>
                                    <p:set>
                                      <p:cBhvr>
                                        <p:cTn id="86" dur="1" fill="hold">
                                          <p:stCondLst>
                                            <p:cond delay="0"/>
                                          </p:stCondLst>
                                        </p:cTn>
                                        <p:tgtEl>
                                          <p:spTgt spid="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4500"/>
                                  </p:stCondLst>
                                  <p:childTnLst>
                                    <p:set>
                                      <p:cBhvr>
                                        <p:cTn id="90" dur="1" fill="hold">
                                          <p:stCondLst>
                                            <p:cond delay="0"/>
                                          </p:stCondLst>
                                        </p:cTn>
                                        <p:tgtEl>
                                          <p:spTgt spid="3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4500"/>
                                  </p:stCondLst>
                                  <p:childTnLst>
                                    <p:set>
                                      <p:cBhvr>
                                        <p:cTn id="94" dur="1" fill="hold">
                                          <p:stCondLst>
                                            <p:cond delay="0"/>
                                          </p:stCondLst>
                                        </p:cTn>
                                        <p:tgtEl>
                                          <p:spTgt spid="3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5000"/>
                                  </p:stCondLst>
                                  <p:childTnLst>
                                    <p:set>
                                      <p:cBhvr>
                                        <p:cTn id="98" dur="1" fill="hold">
                                          <p:stCondLst>
                                            <p:cond delay="0"/>
                                          </p:stCondLst>
                                        </p:cTn>
                                        <p:tgtEl>
                                          <p:spTgt spid="4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5000"/>
                                  </p:stCondLst>
                                  <p:childTnLst>
                                    <p:set>
                                      <p:cBhvr>
                                        <p:cTn id="10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P spid="21" grpId="0" animBg="1"/>
      <p:bldP spid="22" grpId="0" animBg="1"/>
      <p:bldP spid="23" grpId="0" animBg="1"/>
      <p:bldP spid="24" grpId="0" animBg="1"/>
      <p:bldP spid="25" grpId="0" animBg="1"/>
      <p:bldP spid="26" grpId="0" animBg="1"/>
      <p:bldP spid="33" grpId="0" animBg="1"/>
      <p:bldP spid="34" grpId="0" animBg="1"/>
      <p:bldP spid="35" grpId="0" animBg="1"/>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1152871" y="8372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2" name="11 Rectángulo"/>
          <p:cNvSpPr/>
          <p:nvPr/>
        </p:nvSpPr>
        <p:spPr>
          <a:xfrm>
            <a:off x="1162396" y="197864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3" name="12 Rectángulo"/>
          <p:cNvSpPr/>
          <p:nvPr/>
        </p:nvSpPr>
        <p:spPr>
          <a:xfrm>
            <a:off x="1162396" y="317244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4" name="13 Rectángulo"/>
          <p:cNvSpPr/>
          <p:nvPr/>
        </p:nvSpPr>
        <p:spPr>
          <a:xfrm>
            <a:off x="1170333" y="43297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6" name="15 Rectángulo"/>
          <p:cNvSpPr/>
          <p:nvPr/>
        </p:nvSpPr>
        <p:spPr>
          <a:xfrm>
            <a:off x="1170333" y="5480671"/>
            <a:ext cx="30607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7" name="16 Conector recto de flecha"/>
          <p:cNvCxnSpPr>
            <a:stCxn id="10" idx="2"/>
            <a:endCxn id="12" idx="0"/>
          </p:cNvCxnSpPr>
          <p:nvPr/>
        </p:nvCxnSpPr>
        <p:spPr>
          <a:xfrm>
            <a:off x="2683221" y="1592883"/>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17 Conector recto de flecha"/>
          <p:cNvCxnSpPr>
            <a:stCxn id="12" idx="2"/>
            <a:endCxn id="13" idx="0"/>
          </p:cNvCxnSpPr>
          <p:nvPr/>
        </p:nvCxnSpPr>
        <p:spPr>
          <a:xfrm>
            <a:off x="2692746" y="2734296"/>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2692746" y="3928096"/>
            <a:ext cx="7937"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2700683" y="5085383"/>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24 Rectángulo"/>
          <p:cNvSpPr/>
          <p:nvPr/>
        </p:nvSpPr>
        <p:spPr>
          <a:xfrm>
            <a:off x="4489933" y="1972297"/>
            <a:ext cx="28352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Conceptualización (Etapa II.2)</a:t>
            </a:r>
          </a:p>
        </p:txBody>
      </p:sp>
      <p:sp>
        <p:nvSpPr>
          <p:cNvPr id="26" name="25 Rectángulo"/>
          <p:cNvSpPr/>
          <p:nvPr/>
        </p:nvSpPr>
        <p:spPr>
          <a:xfrm>
            <a:off x="7691438" y="736394"/>
            <a:ext cx="4368040" cy="5651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Arial" pitchFamily="34" charset="0"/>
              <a:buChar char="•"/>
              <a:defRPr/>
            </a:pPr>
            <a:r>
              <a:rPr lang="es-ES" dirty="0"/>
              <a:t>Tipos de conocimientos:</a:t>
            </a:r>
          </a:p>
          <a:p>
            <a:pPr marL="742950" lvl="1" indent="-285750">
              <a:buFont typeface="Arial" pitchFamily="34" charset="0"/>
              <a:buChar char="•"/>
              <a:defRPr/>
            </a:pPr>
            <a:r>
              <a:rPr lang="es-ES" dirty="0"/>
              <a:t>Estratégicos: secuencia de pasos que el SE debe seguir</a:t>
            </a:r>
          </a:p>
          <a:p>
            <a:pPr marL="742950" lvl="1" indent="-285750">
              <a:buFont typeface="Arial" pitchFamily="34" charset="0"/>
              <a:buChar char="•"/>
              <a:defRPr/>
            </a:pPr>
            <a:r>
              <a:rPr lang="es-ES" dirty="0"/>
              <a:t>Tácticos: de acción u operación</a:t>
            </a:r>
          </a:p>
          <a:p>
            <a:pPr marL="742950" lvl="1" indent="-285750">
              <a:buFont typeface="Arial" pitchFamily="34" charset="0"/>
              <a:buChar char="•"/>
              <a:defRPr/>
            </a:pPr>
            <a:r>
              <a:rPr lang="es-ES" dirty="0"/>
              <a:t>Fácticos: datos requeridos</a:t>
            </a:r>
          </a:p>
          <a:p>
            <a:pPr marL="285750" indent="-285750">
              <a:buFont typeface="Arial" pitchFamily="34" charset="0"/>
              <a:buChar char="•"/>
              <a:defRPr/>
            </a:pPr>
            <a:r>
              <a:rPr lang="es-ES" dirty="0"/>
              <a:t>Etapas:</a:t>
            </a:r>
          </a:p>
          <a:p>
            <a:pPr marL="742950" lvl="1" indent="-285750">
              <a:buFont typeface="Arial" pitchFamily="34" charset="0"/>
              <a:buChar char="•"/>
              <a:defRPr/>
            </a:pPr>
            <a:r>
              <a:rPr lang="es-ES" dirty="0"/>
              <a:t>Modelo estático: </a:t>
            </a:r>
          </a:p>
          <a:p>
            <a:pPr marL="1200150" lvl="2" indent="-285750">
              <a:buFont typeface="Arial" pitchFamily="34" charset="0"/>
              <a:buChar char="•"/>
              <a:defRPr/>
            </a:pPr>
            <a:r>
              <a:rPr lang="es-ES" dirty="0"/>
              <a:t>Conocimientos fácticos: diccionario de conceptos, TCAV, relaciones entre conceptos y definición de atributos</a:t>
            </a:r>
          </a:p>
          <a:p>
            <a:pPr marL="1200150" lvl="2" indent="-285750">
              <a:buFont typeface="Arial" pitchFamily="34" charset="0"/>
              <a:buChar char="•"/>
              <a:defRPr/>
            </a:pPr>
            <a:r>
              <a:rPr lang="es-ES" dirty="0"/>
              <a:t>Conocimientos estratégicos: árbol de descomposición funcional</a:t>
            </a:r>
          </a:p>
          <a:p>
            <a:pPr marL="1200150" lvl="2" indent="-285750">
              <a:buFont typeface="Arial" pitchFamily="34" charset="0"/>
              <a:buChar char="•"/>
              <a:defRPr/>
            </a:pPr>
            <a:r>
              <a:rPr lang="es-ES" dirty="0"/>
              <a:t>Conocimientos tácticos: tabla de decisión, fórmulas y seudorreglas</a:t>
            </a:r>
          </a:p>
          <a:p>
            <a:pPr marL="742950" lvl="1" indent="-285750">
              <a:buFont typeface="Arial" pitchFamily="34" charset="0"/>
              <a:buChar char="•"/>
              <a:defRPr/>
            </a:pPr>
            <a:r>
              <a:rPr lang="es-ES" dirty="0"/>
              <a:t>Modelo dinámico: integración de los tres tipos de conocimientos en árbol jerárquico de tareas y mapa de conocimientos</a:t>
            </a:r>
          </a:p>
        </p:txBody>
      </p:sp>
      <p:cxnSp>
        <p:nvCxnSpPr>
          <p:cNvPr id="27" name="26 Conector recto"/>
          <p:cNvCxnSpPr>
            <a:stCxn id="12" idx="3"/>
            <a:endCxn id="25" idx="1"/>
          </p:cNvCxnSpPr>
          <p:nvPr/>
        </p:nvCxnSpPr>
        <p:spPr>
          <a:xfrm flipV="1">
            <a:off x="4223096" y="2353297"/>
            <a:ext cx="266837" cy="3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5" idx="3"/>
            <a:endCxn id="26" idx="1"/>
          </p:cNvCxnSpPr>
          <p:nvPr/>
        </p:nvCxnSpPr>
        <p:spPr>
          <a:xfrm>
            <a:off x="7325208" y="2353297"/>
            <a:ext cx="366230" cy="1208674"/>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23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50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100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100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708981"/>
          </a:xfrm>
          <a:prstGeom prst="rect">
            <a:avLst/>
          </a:prstGeom>
          <a:noFill/>
        </p:spPr>
        <p:txBody>
          <a:bodyPr wrap="square" rtlCol="0">
            <a:spAutoFit/>
          </a:bodyPr>
          <a:lstStyle/>
          <a:p>
            <a:pPr algn="just"/>
            <a:r>
              <a:rPr lang="es-AR" sz="2000" b="1" u="sng" dirty="0"/>
              <a:t>Modelado del Conocimiento:</a:t>
            </a:r>
          </a:p>
          <a:p>
            <a:pPr algn="just"/>
            <a:endParaRPr lang="es-AR" sz="2000" dirty="0"/>
          </a:p>
          <a:p>
            <a:pPr algn="just"/>
            <a:r>
              <a:rPr lang="es-AR" sz="2000" dirty="0"/>
              <a:t>Tiene como propósito dar forma automáticamente manipulable a los distintos tipos de conocimientos del dominio que maneja el experto.</a:t>
            </a:r>
          </a:p>
          <a:p>
            <a:pPr algn="just"/>
            <a:endParaRPr lang="es-AR" sz="2000" dirty="0"/>
          </a:p>
          <a:p>
            <a:pPr algn="just"/>
            <a:r>
              <a:rPr lang="es-AR" sz="2000" dirty="0"/>
              <a:t>El modelado se da durante la conceptualización de conocimientos.</a:t>
            </a:r>
          </a:p>
          <a:p>
            <a:pPr algn="just"/>
            <a:endParaRPr lang="es-AR" sz="2000" dirty="0"/>
          </a:p>
          <a:p>
            <a:pPr algn="just"/>
            <a:r>
              <a:rPr lang="es-AR" sz="2000" dirty="0"/>
              <a:t>En esencia la mayoría de los dominios admiten que el conocimiento asociado se modele en términos de tres tipos de Conocimiento: </a:t>
            </a:r>
          </a:p>
          <a:p>
            <a:pPr algn="just"/>
            <a:endParaRPr lang="es-AR" sz="2000" dirty="0"/>
          </a:p>
          <a:p>
            <a:pPr marL="800100" lvl="1" indent="-342900" algn="just">
              <a:buFont typeface="Arial" pitchFamily="34" charset="0"/>
              <a:buChar char="•"/>
            </a:pPr>
            <a:r>
              <a:rPr lang="es-AR" sz="2000" dirty="0"/>
              <a:t>Fácticos</a:t>
            </a:r>
          </a:p>
          <a:p>
            <a:pPr marL="800100" lvl="1" indent="-342900" algn="just">
              <a:buFont typeface="Arial" pitchFamily="34" charset="0"/>
              <a:buChar char="•"/>
            </a:pPr>
            <a:r>
              <a:rPr lang="es-AR" sz="2000" dirty="0"/>
              <a:t>Tácticos</a:t>
            </a:r>
          </a:p>
          <a:p>
            <a:pPr marL="800100" lvl="1" indent="-342900" algn="just">
              <a:buFont typeface="Arial" pitchFamily="34" charset="0"/>
              <a:buChar char="•"/>
            </a:pPr>
            <a:r>
              <a:rPr lang="es-AR" sz="2000" dirty="0"/>
              <a:t>Estratégicos</a:t>
            </a:r>
          </a:p>
          <a:p>
            <a:pPr algn="just"/>
            <a:endParaRPr lang="es-AR" sz="2000" dirty="0"/>
          </a:p>
          <a:p>
            <a:pPr algn="just"/>
            <a:r>
              <a:rPr lang="es-AR" sz="2000" dirty="0"/>
              <a:t>Se verá la utilización de las distintas técnicas de modelado vistas a través de un ejemplo </a:t>
            </a:r>
            <a:r>
              <a:rPr lang="es-AR" sz="2000" dirty="0" err="1"/>
              <a:t>encillo</a:t>
            </a:r>
            <a:r>
              <a:rPr lang="es-AR" sz="2000" dirty="0"/>
              <a:t>.</a:t>
            </a:r>
          </a:p>
        </p:txBody>
      </p:sp>
    </p:spTree>
    <p:extLst>
      <p:ext uri="{BB962C8B-B14F-4D97-AF65-F5344CB8AC3E}">
        <p14:creationId xmlns:p14="http://schemas.microsoft.com/office/powerpoint/2010/main" val="170020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093428"/>
          </a:xfrm>
          <a:prstGeom prst="rect">
            <a:avLst/>
          </a:prstGeom>
          <a:noFill/>
        </p:spPr>
        <p:txBody>
          <a:bodyPr wrap="square" rtlCol="0">
            <a:spAutoFit/>
          </a:bodyPr>
          <a:lstStyle/>
          <a:p>
            <a:pPr algn="just"/>
            <a:r>
              <a:rPr lang="es-AR" sz="2000" b="1" u="sng" dirty="0"/>
              <a:t>Ejemplo:</a:t>
            </a:r>
          </a:p>
          <a:p>
            <a:pPr algn="just"/>
            <a:endParaRPr lang="es-AR" sz="2000" dirty="0"/>
          </a:p>
          <a:p>
            <a:pPr algn="just"/>
            <a:r>
              <a:rPr lang="es-AR" sz="2000" dirty="0"/>
              <a:t>“... en el problema de la determinación de electrodos para la soldadura eléctrica, juegan un papel importante distintas características finales que la soldadura debe tener, como ser: penetración, propiedades mecánicas, operatividad, contenido de hidrógeno, terminación del cordón. Los tipos de electrodos a tener presente son: </a:t>
            </a:r>
            <a:r>
              <a:rPr lang="es-AR" sz="2000" dirty="0" err="1"/>
              <a:t>rutílicos</a:t>
            </a:r>
            <a:r>
              <a:rPr lang="es-AR" sz="2000" dirty="0"/>
              <a:t>, básicos, celulósicos y </a:t>
            </a:r>
            <a:r>
              <a:rPr lang="es-AR" sz="2000" dirty="0" err="1"/>
              <a:t>rutilcelulósicos</a:t>
            </a:r>
            <a:r>
              <a:rPr lang="es-AR" sz="2000" dirty="0"/>
              <a:t>. Los </a:t>
            </a:r>
            <a:r>
              <a:rPr lang="es-AR" sz="2000" dirty="0" err="1"/>
              <a:t>rutilcelulósicos</a:t>
            </a:r>
            <a:r>
              <a:rPr lang="es-AR" sz="2000" dirty="0"/>
              <a:t> tienen penetración media, propiedades mecánicas entre regulares y malas, operatividad buena, contenido de hidrógeno entre medio y alto y terminación del cordón entre buena y regular. Los </a:t>
            </a:r>
            <a:r>
              <a:rPr lang="es-AR" sz="2000" dirty="0" err="1"/>
              <a:t>rutílicos</a:t>
            </a:r>
            <a:r>
              <a:rPr lang="es-AR" sz="2000" dirty="0"/>
              <a:t> tienen penetración baja, propiedades mecánicas malas, operatividad buena, contenido de hidrógeno medio y terminación del cordón buena. Los celulósicos tienen penetración alta, propiedades mecánicas regulares, operatividad buena, contenido de hidrógeno medio y terminación del cordón mala. Los básicos tienen penetración media, propiedades mecánicas buenas, operatividad mala, contenido de hidrógeno bajo y terminación del cordón regular...”</a:t>
            </a:r>
          </a:p>
        </p:txBody>
      </p:sp>
    </p:spTree>
    <p:extLst>
      <p:ext uri="{BB962C8B-B14F-4D97-AF65-F5344CB8AC3E}">
        <p14:creationId xmlns:p14="http://schemas.microsoft.com/office/powerpoint/2010/main" val="1386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3046988"/>
          </a:xfrm>
          <a:prstGeom prst="rect">
            <a:avLst/>
          </a:prstGeom>
          <a:noFill/>
        </p:spPr>
        <p:txBody>
          <a:bodyPr wrap="square" rtlCol="0">
            <a:spAutoFit/>
          </a:bodyPr>
          <a:lstStyle/>
          <a:p>
            <a:pPr algn="just"/>
            <a:r>
              <a:rPr lang="es-AR" sz="2400" b="1" u="sng" dirty="0"/>
              <a:t>Tabla CAV (Concepto-Atributo-Valor):</a:t>
            </a:r>
          </a:p>
          <a:p>
            <a:pPr algn="just"/>
            <a:endParaRPr lang="es-AR" sz="2400" dirty="0"/>
          </a:p>
          <a:p>
            <a:pPr algn="just"/>
            <a:r>
              <a:rPr lang="es-AR" sz="2400" dirty="0"/>
              <a:t>La tabla CAV proporciona una lista de los conceptos que se manipulan en el dominio de conocimiento relacionados con la familia de problemas que resolverá el Sistema Experto a desarrollar. </a:t>
            </a:r>
          </a:p>
          <a:p>
            <a:pPr algn="just"/>
            <a:endParaRPr lang="es-AR" sz="2400" dirty="0"/>
          </a:p>
          <a:p>
            <a:pPr algn="just"/>
            <a:r>
              <a:rPr lang="es-AR" sz="2400" dirty="0"/>
              <a:t>Cada concepto quedará descripto en términos de los atributos que definen a cada concepto y de los valores que cada atributo puede tomar.</a:t>
            </a:r>
          </a:p>
        </p:txBody>
      </p:sp>
    </p:spTree>
    <p:extLst>
      <p:ext uri="{BB962C8B-B14F-4D97-AF65-F5344CB8AC3E}">
        <p14:creationId xmlns:p14="http://schemas.microsoft.com/office/powerpoint/2010/main" val="13868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MODELADO DE CONOCIMIENTOS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Imagen 1"/>
          <p:cNvPicPr>
            <a:picLocks noChangeAspect="1" noChangeArrowheads="1"/>
          </p:cNvPicPr>
          <p:nvPr/>
        </p:nvPicPr>
        <p:blipFill>
          <a:blip r:embed="rId5">
            <a:lum bright="-20000" contrast="40000"/>
            <a:extLst>
              <a:ext uri="{28A0092B-C50C-407E-A947-70E740481C1C}">
                <a14:useLocalDpi xmlns:a14="http://schemas.microsoft.com/office/drawing/2010/main" val="0"/>
              </a:ext>
            </a:extLst>
          </a:blip>
          <a:srcRect/>
          <a:stretch>
            <a:fillRect/>
          </a:stretch>
        </p:blipFill>
        <p:spPr bwMode="auto">
          <a:xfrm>
            <a:off x="1693863" y="762070"/>
            <a:ext cx="7794694" cy="5612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896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3853</TotalTime>
  <Words>1351</Words>
  <Application>Microsoft Office PowerPoint</Application>
  <PresentationFormat>Panorámica</PresentationFormat>
  <Paragraphs>171</Paragraphs>
  <Slides>33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33</vt:i4>
      </vt:variant>
    </vt:vector>
  </HeadingPairs>
  <TitlesOfParts>
    <vt:vector size="37"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Marcela Lepore</dc:creator>
  <cp:lastModifiedBy>Hernán Guillermo Amatriain</cp:lastModifiedBy>
  <cp:revision>70</cp:revision>
  <dcterms:created xsi:type="dcterms:W3CDTF">2020-03-19T18:50:23Z</dcterms:created>
  <dcterms:modified xsi:type="dcterms:W3CDTF">2021-09-16T13:44:00Z</dcterms:modified>
</cp:coreProperties>
</file>