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5" r:id="rId4"/>
    <p:sldId id="268" r:id="rId5"/>
    <p:sldId id="366" r:id="rId6"/>
    <p:sldId id="277" r:id="rId7"/>
    <p:sldId id="359" r:id="rId8"/>
    <p:sldId id="360" r:id="rId9"/>
    <p:sldId id="361" r:id="rId10"/>
    <p:sldId id="362" r:id="rId11"/>
    <p:sldId id="363" r:id="rId12"/>
    <p:sldId id="364" r:id="rId13"/>
    <p:sldId id="365"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60"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 xmlns:a16="http://schemas.microsoft.com/office/drawing/2014/main"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 xmlns:a16="http://schemas.microsoft.com/office/drawing/2014/main" id="{A0BAFB7C-8E0E-468F-BA89-55C5C2FE44BA}"/>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5" name="Marcador de pie de página 4">
            <a:extLst>
              <a:ext uri="{FF2B5EF4-FFF2-40B4-BE49-F238E27FC236}">
                <a16:creationId xmlns="" xmlns:a16="http://schemas.microsoft.com/office/drawing/2014/main"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29215B36-3672-4CAF-BE64-1FB65A513F35}"/>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5" name="Marcador de pie de página 4">
            <a:extLst>
              <a:ext uri="{FF2B5EF4-FFF2-40B4-BE49-F238E27FC236}">
                <a16:creationId xmlns="" xmlns:a16="http://schemas.microsoft.com/office/drawing/2014/main"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42F9F894-81B8-47EC-9C56-0D39A5139180}"/>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5" name="Marcador de pie de página 4">
            <a:extLst>
              <a:ext uri="{FF2B5EF4-FFF2-40B4-BE49-F238E27FC236}">
                <a16:creationId xmlns="" xmlns:a16="http://schemas.microsoft.com/office/drawing/2014/main"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AABEEDC8-078C-4C48-BBDF-4E4D45010C51}"/>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5" name="Marcador de pie de página 4">
            <a:extLst>
              <a:ext uri="{FF2B5EF4-FFF2-40B4-BE49-F238E27FC236}">
                <a16:creationId xmlns="" xmlns:a16="http://schemas.microsoft.com/office/drawing/2014/main"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 xmlns:a16="http://schemas.microsoft.com/office/drawing/2014/main" id="{27304BA1-F4EF-439F-90ED-A2CC2A9AE0D3}"/>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5" name="Marcador de pie de página 4">
            <a:extLst>
              <a:ext uri="{FF2B5EF4-FFF2-40B4-BE49-F238E27FC236}">
                <a16:creationId xmlns="" xmlns:a16="http://schemas.microsoft.com/office/drawing/2014/main"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 xmlns:a16="http://schemas.microsoft.com/office/drawing/2014/main"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 xmlns:a16="http://schemas.microsoft.com/office/drawing/2014/main" id="{7BE38973-6C14-4026-9C4D-C8F1B2E8F0BB}"/>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6" name="Marcador de pie de página 5">
            <a:extLst>
              <a:ext uri="{FF2B5EF4-FFF2-40B4-BE49-F238E27FC236}">
                <a16:creationId xmlns="" xmlns:a16="http://schemas.microsoft.com/office/drawing/2014/main"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 xmlns:a16="http://schemas.microsoft.com/office/drawing/2014/main"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 xmlns:a16="http://schemas.microsoft.com/office/drawing/2014/main"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 xmlns:a16="http://schemas.microsoft.com/office/drawing/2014/main"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 xmlns:a16="http://schemas.microsoft.com/office/drawing/2014/main" id="{0BF94304-FF68-429E-B125-EB35E568D0A6}"/>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8" name="Marcador de pie de página 7">
            <a:extLst>
              <a:ext uri="{FF2B5EF4-FFF2-40B4-BE49-F238E27FC236}">
                <a16:creationId xmlns="" xmlns:a16="http://schemas.microsoft.com/office/drawing/2014/main"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 xmlns:a16="http://schemas.microsoft.com/office/drawing/2014/main"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 xmlns:a16="http://schemas.microsoft.com/office/drawing/2014/main" id="{8CB90C12-73D7-4B91-A3FE-D9B03C5A3978}"/>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4" name="Marcador de pie de página 3">
            <a:extLst>
              <a:ext uri="{FF2B5EF4-FFF2-40B4-BE49-F238E27FC236}">
                <a16:creationId xmlns="" xmlns:a16="http://schemas.microsoft.com/office/drawing/2014/main"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 xmlns:a16="http://schemas.microsoft.com/office/drawing/2014/main"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5BD7976-1394-4FC8-B8D7-865E9C8DE22E}"/>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3" name="Marcador de pie de página 2">
            <a:extLst>
              <a:ext uri="{FF2B5EF4-FFF2-40B4-BE49-F238E27FC236}">
                <a16:creationId xmlns="" xmlns:a16="http://schemas.microsoft.com/office/drawing/2014/main"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 xmlns:a16="http://schemas.microsoft.com/office/drawing/2014/main"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 xmlns:a16="http://schemas.microsoft.com/office/drawing/2014/main"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B7C612D5-09C0-4352-B682-F703B649AC20}"/>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6" name="Marcador de pie de página 5">
            <a:extLst>
              <a:ext uri="{FF2B5EF4-FFF2-40B4-BE49-F238E27FC236}">
                <a16:creationId xmlns="" xmlns:a16="http://schemas.microsoft.com/office/drawing/2014/main"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 xmlns:a16="http://schemas.microsoft.com/office/drawing/2014/main"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 xmlns:a16="http://schemas.microsoft.com/office/drawing/2014/main"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F513BF82-44D5-4EC7-BF47-69B8AF762514}"/>
              </a:ext>
            </a:extLst>
          </p:cNvPr>
          <p:cNvSpPr>
            <a:spLocks noGrp="1"/>
          </p:cNvSpPr>
          <p:nvPr>
            <p:ph type="dt" sz="half" idx="10"/>
          </p:nvPr>
        </p:nvSpPr>
        <p:spPr/>
        <p:txBody>
          <a:bodyPr/>
          <a:lstStyle/>
          <a:p>
            <a:fld id="{D5E3F69A-07CA-4FA6-8659-3F8184DE9D62}" type="datetimeFigureOut">
              <a:rPr lang="es-AR" smtClean="0"/>
              <a:t>29/10/2020</a:t>
            </a:fld>
            <a:endParaRPr lang="es-AR"/>
          </a:p>
        </p:txBody>
      </p:sp>
      <p:sp>
        <p:nvSpPr>
          <p:cNvPr id="6" name="Marcador de pie de página 5">
            <a:extLst>
              <a:ext uri="{FF2B5EF4-FFF2-40B4-BE49-F238E27FC236}">
                <a16:creationId xmlns="" xmlns:a16="http://schemas.microsoft.com/office/drawing/2014/main"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29/10/2020</a:t>
            </a:fld>
            <a:endParaRPr lang="es-AR"/>
          </a:p>
        </p:txBody>
      </p:sp>
      <p:sp>
        <p:nvSpPr>
          <p:cNvPr id="5" name="Marcador de pie de página 4">
            <a:extLst>
              <a:ext uri="{FF2B5EF4-FFF2-40B4-BE49-F238E27FC236}">
                <a16:creationId xmlns="" xmlns:a16="http://schemas.microsoft.com/office/drawing/2014/main"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 xmlns:a16="http://schemas.microsoft.com/office/drawing/2014/main"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 xmlns:a16="http://schemas.microsoft.com/office/drawing/2014/main"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smtClean="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smtClean="0"/>
              <a:t>SISTEMAS BASADOS EN CONOCIMIENTOS</a:t>
            </a:r>
            <a:endParaRPr lang="es-AR" sz="4000" b="1" cap="all" dirty="0"/>
          </a:p>
        </p:txBody>
      </p:sp>
      <p:pic>
        <p:nvPicPr>
          <p:cNvPr id="15"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60174" y="808383"/>
            <a:ext cx="10999303" cy="5632311"/>
          </a:xfrm>
          <a:prstGeom prst="rect">
            <a:avLst/>
          </a:prstGeom>
          <a:noFill/>
        </p:spPr>
        <p:txBody>
          <a:bodyPr wrap="square" rtlCol="0">
            <a:spAutoFit/>
          </a:bodyPr>
          <a:lstStyle/>
          <a:p>
            <a:pPr algn="just"/>
            <a:r>
              <a:rPr lang="es-AR" sz="2400" b="1" u="sng" dirty="0" smtClean="0"/>
              <a:t>Formalismos basados en acciones:</a:t>
            </a:r>
          </a:p>
          <a:p>
            <a:pPr algn="just"/>
            <a:endParaRPr lang="es-AR" sz="2400" dirty="0"/>
          </a:p>
          <a:p>
            <a:pPr algn="just"/>
            <a:r>
              <a:rPr lang="es-AR" sz="2400" dirty="0" smtClean="0"/>
              <a:t>Describen </a:t>
            </a:r>
            <a:r>
              <a:rPr lang="es-AR" sz="2400" dirty="0"/>
              <a:t>los conocimientos </a:t>
            </a:r>
            <a:r>
              <a:rPr lang="es-AR" sz="2400" dirty="0" smtClean="0"/>
              <a:t>del dominio </a:t>
            </a:r>
            <a:r>
              <a:rPr lang="es-AR" sz="2400" dirty="0"/>
              <a:t>como un conjunto de acciones básicas. </a:t>
            </a:r>
            <a:endParaRPr lang="es-AR" sz="2400" dirty="0" smtClean="0"/>
          </a:p>
          <a:p>
            <a:pPr algn="just"/>
            <a:endParaRPr lang="es-AR" sz="2400" dirty="0"/>
          </a:p>
          <a:p>
            <a:pPr algn="just"/>
            <a:r>
              <a:rPr lang="es-AR" sz="2400" dirty="0" smtClean="0"/>
              <a:t>Los </a:t>
            </a:r>
            <a:r>
              <a:rPr lang="es-AR" sz="2400" dirty="0"/>
              <a:t>principales </a:t>
            </a:r>
            <a:r>
              <a:rPr lang="es-AR" sz="2400" dirty="0" smtClean="0"/>
              <a:t>formalismos son </a:t>
            </a:r>
            <a:r>
              <a:rPr lang="es-AR" sz="2400" dirty="0"/>
              <a:t>los sistemas de producción. </a:t>
            </a:r>
            <a:endParaRPr lang="es-AR" sz="2400" dirty="0" smtClean="0"/>
          </a:p>
          <a:p>
            <a:pPr algn="just"/>
            <a:endParaRPr lang="es-AR" sz="2400" dirty="0"/>
          </a:p>
          <a:p>
            <a:pPr algn="just"/>
            <a:r>
              <a:rPr lang="es-AR" sz="2400" dirty="0" smtClean="0"/>
              <a:t>Un </a:t>
            </a:r>
            <a:r>
              <a:rPr lang="es-AR" sz="2400" dirty="0"/>
              <a:t>sistema de </a:t>
            </a:r>
            <a:r>
              <a:rPr lang="es-AR" sz="2400" dirty="0" smtClean="0"/>
              <a:t>producción está formado por una base de reglas, una base de hechos o memoria de trabajo y una estrategia de control.</a:t>
            </a:r>
          </a:p>
          <a:p>
            <a:pPr algn="just"/>
            <a:endParaRPr lang="es-AR" sz="2400" dirty="0"/>
          </a:p>
          <a:p>
            <a:pPr algn="just"/>
            <a:r>
              <a:rPr lang="es-AR" sz="2400" dirty="0" smtClean="0"/>
              <a:t>Otro tipo de formalismo basado en acciones son los guiones.</a:t>
            </a:r>
          </a:p>
          <a:p>
            <a:pPr algn="just"/>
            <a:endParaRPr lang="es-AR" sz="2400" dirty="0"/>
          </a:p>
          <a:p>
            <a:pPr algn="just"/>
            <a:r>
              <a:rPr lang="es-AR" sz="2400" dirty="0"/>
              <a:t>Los guiones se utilizan para </a:t>
            </a:r>
            <a:r>
              <a:rPr lang="es-AR" sz="2400" dirty="0" smtClean="0"/>
              <a:t>describir secuencias </a:t>
            </a:r>
            <a:r>
              <a:rPr lang="es-AR" sz="2400" dirty="0"/>
              <a:t>de sucesos estereotipados que tienen lugar en un dominio</a:t>
            </a:r>
            <a:r>
              <a:rPr lang="es-AR" sz="2400" dirty="0" smtClean="0"/>
              <a:t>.</a:t>
            </a:r>
          </a:p>
          <a:p>
            <a:pPr algn="just"/>
            <a:endParaRPr lang="es-AR" sz="2400" dirty="0"/>
          </a:p>
          <a:p>
            <a:pPr algn="just"/>
            <a:r>
              <a:rPr lang="es-AR" sz="2400" dirty="0"/>
              <a:t>Los guiones se ajustan bien para tratar situaciones </a:t>
            </a:r>
            <a:r>
              <a:rPr lang="es-AR" sz="2400" dirty="0" smtClean="0"/>
              <a:t>dinámicas.</a:t>
            </a:r>
          </a:p>
        </p:txBody>
      </p:sp>
    </p:spTree>
    <p:extLst>
      <p:ext uri="{BB962C8B-B14F-4D97-AF65-F5344CB8AC3E}">
        <p14:creationId xmlns:p14="http://schemas.microsoft.com/office/powerpoint/2010/main" val="456757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smtClean="0"/>
              <a:t>REDES SEMÁNTICAS:</a:t>
            </a:r>
          </a:p>
          <a:p>
            <a:pPr algn="just"/>
            <a:endParaRPr lang="es-AR" sz="2400" dirty="0"/>
          </a:p>
          <a:p>
            <a:pPr algn="just"/>
            <a:r>
              <a:rPr lang="es-AR" sz="2400" dirty="0"/>
              <a:t>Las redes semánticas son una técnica de representación de </a:t>
            </a:r>
            <a:r>
              <a:rPr lang="es-AR" sz="2400" dirty="0" smtClean="0"/>
              <a:t>conocimientos para </a:t>
            </a:r>
            <a:r>
              <a:rPr lang="es-AR" sz="2400" dirty="0"/>
              <a:t>expresar relaciones entre conceptos de un </a:t>
            </a:r>
            <a:r>
              <a:rPr lang="es-AR" sz="2400" dirty="0" smtClean="0"/>
              <a:t>dominio. </a:t>
            </a:r>
          </a:p>
          <a:p>
            <a:pPr algn="just"/>
            <a:endParaRPr lang="es-AR" sz="2400" dirty="0"/>
          </a:p>
          <a:p>
            <a:pPr algn="just"/>
            <a:r>
              <a:rPr lang="es-AR" sz="2400" dirty="0" smtClean="0"/>
              <a:t>En </a:t>
            </a:r>
            <a:r>
              <a:rPr lang="es-AR" sz="2400" dirty="0"/>
              <a:t>una red semántica, </a:t>
            </a:r>
            <a:r>
              <a:rPr lang="es-AR" sz="2400" dirty="0" smtClean="0"/>
              <a:t>la </a:t>
            </a:r>
            <a:r>
              <a:rPr lang="es-AR" sz="2400" dirty="0"/>
              <a:t>información se representa, en un grafo </a:t>
            </a:r>
            <a:r>
              <a:rPr lang="es-AR" sz="2400" dirty="0" smtClean="0"/>
              <a:t>orientado que </a:t>
            </a:r>
            <a:r>
              <a:rPr lang="es-AR" sz="2400" dirty="0"/>
              <a:t>está formado por un conjunto de nodos y arcos unidireccionales</a:t>
            </a:r>
            <a:r>
              <a:rPr lang="es-AR" sz="2400" dirty="0" smtClean="0"/>
              <a:t>, ambos </a:t>
            </a:r>
            <a:r>
              <a:rPr lang="es-AR" sz="2400" dirty="0"/>
              <a:t>etiquetados. </a:t>
            </a:r>
            <a:endParaRPr lang="es-AR" sz="2400" dirty="0" smtClean="0"/>
          </a:p>
          <a:p>
            <a:pPr algn="just"/>
            <a:endParaRPr lang="es-AR" sz="2400" dirty="0"/>
          </a:p>
          <a:p>
            <a:pPr algn="just"/>
            <a:r>
              <a:rPr lang="es-AR" sz="2400" dirty="0" smtClean="0"/>
              <a:t>Los </a:t>
            </a:r>
            <a:r>
              <a:rPr lang="es-AR" sz="2400" dirty="0"/>
              <a:t>nodos representan conceptos e instancias de </a:t>
            </a:r>
            <a:r>
              <a:rPr lang="es-AR" sz="2400" dirty="0" smtClean="0"/>
              <a:t>dichos  conceptos. </a:t>
            </a:r>
          </a:p>
          <a:p>
            <a:pPr algn="just"/>
            <a:endParaRPr lang="es-AR" sz="2400" dirty="0"/>
          </a:p>
          <a:p>
            <a:pPr algn="just"/>
            <a:r>
              <a:rPr lang="es-AR" sz="2400" dirty="0" smtClean="0"/>
              <a:t>Los </a:t>
            </a:r>
            <a:r>
              <a:rPr lang="es-AR" sz="2400" dirty="0"/>
              <a:t>arcos, que conectan nodos, representan relaciones </a:t>
            </a:r>
            <a:r>
              <a:rPr lang="es-AR" sz="2400" dirty="0" smtClean="0"/>
              <a:t>binarias entre </a:t>
            </a:r>
            <a:r>
              <a:rPr lang="es-AR" sz="2400" dirty="0"/>
              <a:t>ellos. </a:t>
            </a:r>
            <a:endParaRPr lang="es-AR" sz="2400" dirty="0" smtClean="0"/>
          </a:p>
          <a:p>
            <a:pPr algn="just"/>
            <a:endParaRPr lang="es-AR" sz="2400" dirty="0"/>
          </a:p>
          <a:p>
            <a:pPr algn="just"/>
            <a:r>
              <a:rPr lang="es-AR" sz="2400" dirty="0" smtClean="0"/>
              <a:t>Por </a:t>
            </a:r>
            <a:r>
              <a:rPr lang="es-AR" sz="2400" dirty="0"/>
              <a:t>tanto, el significado de un concepto en la red dependerá de </a:t>
            </a:r>
            <a:r>
              <a:rPr lang="es-AR" sz="2400" dirty="0" smtClean="0"/>
              <a:t>la forma </a:t>
            </a:r>
            <a:r>
              <a:rPr lang="es-AR" sz="2400" dirty="0"/>
              <a:t>en la que dicho concepto se relaciona con otros conceptos. </a:t>
            </a:r>
            <a:endParaRPr lang="es-AR" sz="2400" dirty="0" smtClean="0"/>
          </a:p>
        </p:txBody>
      </p:sp>
    </p:spTree>
    <p:extLst>
      <p:ext uri="{BB962C8B-B14F-4D97-AF65-F5344CB8AC3E}">
        <p14:creationId xmlns:p14="http://schemas.microsoft.com/office/powerpoint/2010/main" val="456757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632311"/>
          </a:xfrm>
          <a:prstGeom prst="rect">
            <a:avLst/>
          </a:prstGeom>
          <a:noFill/>
        </p:spPr>
        <p:txBody>
          <a:bodyPr wrap="square" rtlCol="0">
            <a:spAutoFit/>
          </a:bodyPr>
          <a:lstStyle/>
          <a:p>
            <a:pPr algn="just"/>
            <a:r>
              <a:rPr lang="es-AR" sz="2400" dirty="0" smtClean="0"/>
              <a:t>Los </a:t>
            </a:r>
            <a:r>
              <a:rPr lang="es-AR" sz="2400" dirty="0"/>
              <a:t>arcos en las redes </a:t>
            </a:r>
            <a:r>
              <a:rPr lang="es-AR" sz="2400" dirty="0" smtClean="0"/>
              <a:t>semánticas </a:t>
            </a:r>
            <a:r>
              <a:rPr lang="es-AR" sz="2400" dirty="0"/>
              <a:t>se agrupan en dos categorías</a:t>
            </a:r>
            <a:r>
              <a:rPr lang="es-AR" sz="2400" dirty="0" smtClean="0"/>
              <a:t>: arcos </a:t>
            </a:r>
            <a:r>
              <a:rPr lang="es-AR" sz="2400" dirty="0"/>
              <a:t>descriptivos y arcos estructurales. </a:t>
            </a:r>
            <a:endParaRPr lang="es-AR" sz="2400" dirty="0" smtClean="0"/>
          </a:p>
          <a:p>
            <a:pPr algn="just"/>
            <a:endParaRPr lang="es-AR" sz="2400" dirty="0"/>
          </a:p>
          <a:p>
            <a:pPr algn="just"/>
            <a:r>
              <a:rPr lang="es-AR" sz="2400" dirty="0" smtClean="0"/>
              <a:t>Los </a:t>
            </a:r>
            <a:r>
              <a:rPr lang="es-AR" sz="2400" dirty="0"/>
              <a:t>arcos </a:t>
            </a:r>
            <a:r>
              <a:rPr lang="es-AR" sz="2400" dirty="0" smtClean="0"/>
              <a:t>descriptivos describen </a:t>
            </a:r>
            <a:r>
              <a:rPr lang="es-AR" sz="2400" dirty="0"/>
              <a:t>entidades y conceptos</a:t>
            </a:r>
            <a:r>
              <a:rPr lang="es-AR" sz="2400" dirty="0" smtClean="0"/>
              <a:t>. Los arcos estructurales pueden ser de instancia, generalización o agregación.</a:t>
            </a:r>
          </a:p>
          <a:p>
            <a:pPr algn="just"/>
            <a:endParaRPr lang="es-AR" sz="2400" dirty="0"/>
          </a:p>
          <a:p>
            <a:pPr marL="914400" lvl="1" indent="-457200" algn="just">
              <a:buFont typeface="+mj-lt"/>
              <a:buAutoNum type="arabicPeriod"/>
            </a:pPr>
            <a:r>
              <a:rPr lang="es-AR" sz="2400" dirty="0" smtClean="0"/>
              <a:t>El arco instancia liga un objeto concreto con su tipo genérico. </a:t>
            </a:r>
          </a:p>
          <a:p>
            <a:pPr marL="914400" lvl="1" indent="-457200" algn="just">
              <a:buFont typeface="+mj-lt"/>
              <a:buAutoNum type="arabicPeriod"/>
            </a:pPr>
            <a:endParaRPr lang="es-AR" sz="2400" dirty="0" smtClean="0"/>
          </a:p>
          <a:p>
            <a:pPr marL="914400" lvl="1" indent="-457200" algn="just">
              <a:buFont typeface="+mj-lt"/>
              <a:buAutoNum type="arabicPeriod"/>
            </a:pPr>
            <a:r>
              <a:rPr lang="es-AR" sz="2400" dirty="0" smtClean="0"/>
              <a:t>La generalización pone en relación una clase con otra más general, formando una red de nodos por especialización de conceptos. En dicha red, las propiedades definidas en los nodos generales son heredadas por nodos que son especializaciones de los primeros, permitiendo efectuar deducciones en la red siguiendo los arcos subclase-de. </a:t>
            </a:r>
          </a:p>
          <a:p>
            <a:pPr marL="914400" lvl="1" indent="-457200" algn="just">
              <a:buFont typeface="+mj-lt"/>
              <a:buAutoNum type="arabicPeriod"/>
            </a:pPr>
            <a:endParaRPr lang="es-AR" sz="2400" dirty="0" smtClean="0"/>
          </a:p>
          <a:p>
            <a:pPr marL="914400" lvl="1" indent="-457200" algn="just">
              <a:buFont typeface="+mj-lt"/>
              <a:buAutoNum type="arabicPeriod"/>
            </a:pPr>
            <a:r>
              <a:rPr lang="es-AR" sz="2400" dirty="0" smtClean="0"/>
              <a:t>La </a:t>
            </a:r>
            <a:r>
              <a:rPr lang="es-AR" sz="2400" dirty="0"/>
              <a:t>agregación liga un objeto con sus componentes.</a:t>
            </a:r>
            <a:endParaRPr lang="es-AR" sz="2400" dirty="0" smtClean="0"/>
          </a:p>
        </p:txBody>
      </p:sp>
    </p:spTree>
    <p:extLst>
      <p:ext uri="{BB962C8B-B14F-4D97-AF65-F5344CB8AC3E}">
        <p14:creationId xmlns:p14="http://schemas.microsoft.com/office/powerpoint/2010/main" val="456757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32092"/>
          </a:xfrm>
          <a:prstGeom prst="rect">
            <a:avLst/>
          </a:prstGeom>
          <a:noFill/>
        </p:spPr>
        <p:txBody>
          <a:bodyPr wrap="square" rtlCol="0">
            <a:spAutoFit/>
          </a:bodyPr>
          <a:lstStyle/>
          <a:p>
            <a:pPr algn="just"/>
            <a:r>
              <a:rPr lang="es-AR" sz="2800" b="1" u="sng" dirty="0" smtClean="0"/>
              <a:t>MARCOS:</a:t>
            </a:r>
          </a:p>
          <a:p>
            <a:pPr algn="just"/>
            <a:endParaRPr lang="es-AR" sz="2800" dirty="0"/>
          </a:p>
          <a:p>
            <a:pPr algn="just"/>
            <a:r>
              <a:rPr lang="es-AR" sz="2800" dirty="0"/>
              <a:t>Los conceptos que </a:t>
            </a:r>
            <a:r>
              <a:rPr lang="es-AR" sz="2800" dirty="0" smtClean="0"/>
              <a:t>se utilizan para </a:t>
            </a:r>
            <a:r>
              <a:rPr lang="es-AR" sz="2800" dirty="0"/>
              <a:t>formalizar la </a:t>
            </a:r>
            <a:r>
              <a:rPr lang="es-AR" sz="2800" dirty="0" smtClean="0"/>
              <a:t>BC en marcos son: marcos </a:t>
            </a:r>
            <a:r>
              <a:rPr lang="es-AR" sz="2800" dirty="0"/>
              <a:t>para </a:t>
            </a:r>
            <a:r>
              <a:rPr lang="es-AR" sz="2800" dirty="0" smtClean="0"/>
              <a:t>representar </a:t>
            </a:r>
            <a:r>
              <a:rPr lang="es-AR" sz="2800" dirty="0"/>
              <a:t>conceptos, relaciones para </a:t>
            </a:r>
            <a:r>
              <a:rPr lang="es-AR" sz="2800" dirty="0" smtClean="0"/>
              <a:t>expresar dependencias entre conceptos, propiedades para describir cada conceptos y facetas para expresar de múltiples formas los valores con los que se puede rellenar cada propiedad.</a:t>
            </a:r>
          </a:p>
          <a:p>
            <a:pPr algn="just"/>
            <a:endParaRPr lang="es-AR" sz="2800" dirty="0"/>
          </a:p>
          <a:p>
            <a:pPr algn="just"/>
            <a:r>
              <a:rPr lang="es-AR" sz="2800" dirty="0" smtClean="0"/>
              <a:t>Existen </a:t>
            </a:r>
            <a:r>
              <a:rPr lang="es-AR" sz="2800" dirty="0"/>
              <a:t>dos tipos de marcos: marcos clase y marcos instancias</a:t>
            </a:r>
            <a:r>
              <a:rPr lang="es-AR" sz="2800" dirty="0" smtClean="0"/>
              <a:t>. Los </a:t>
            </a:r>
            <a:r>
              <a:rPr lang="es-AR" sz="2800" dirty="0"/>
              <a:t>marcos clase se utilizan para representar conceptos, clases o </a:t>
            </a:r>
            <a:r>
              <a:rPr lang="es-AR" sz="2800" dirty="0" smtClean="0"/>
              <a:t>situaciones genéricas </a:t>
            </a:r>
            <a:r>
              <a:rPr lang="es-AR" sz="2800" dirty="0"/>
              <a:t>descritos por un conjunto de </a:t>
            </a:r>
            <a:r>
              <a:rPr lang="es-AR" sz="2800" dirty="0" smtClean="0"/>
              <a:t>propiedades.</a:t>
            </a:r>
          </a:p>
        </p:txBody>
      </p:sp>
    </p:spTree>
    <p:extLst>
      <p:ext uri="{BB962C8B-B14F-4D97-AF65-F5344CB8AC3E}">
        <p14:creationId xmlns:p14="http://schemas.microsoft.com/office/powerpoint/2010/main" val="456757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401205"/>
          </a:xfrm>
          <a:prstGeom prst="rect">
            <a:avLst/>
          </a:prstGeom>
          <a:noFill/>
        </p:spPr>
        <p:txBody>
          <a:bodyPr wrap="square" rtlCol="0">
            <a:spAutoFit/>
          </a:bodyPr>
          <a:lstStyle/>
          <a:p>
            <a:pPr algn="just"/>
            <a:r>
              <a:rPr lang="es-AR" sz="2800" dirty="0" smtClean="0"/>
              <a:t>Se utilizan </a:t>
            </a:r>
            <a:r>
              <a:rPr lang="es-AR" sz="2800" dirty="0"/>
              <a:t>dos tipos de propiedades cuando </a:t>
            </a:r>
            <a:r>
              <a:rPr lang="es-AR" sz="2800" dirty="0" smtClean="0"/>
              <a:t>se formaliza la </a:t>
            </a:r>
            <a:r>
              <a:rPr lang="es-AR" sz="2800" dirty="0"/>
              <a:t>BC en marcos</a:t>
            </a:r>
            <a:r>
              <a:rPr lang="es-AR" sz="2800" dirty="0" smtClean="0"/>
              <a:t>: propiedades </a:t>
            </a:r>
            <a:r>
              <a:rPr lang="es-AR" sz="2800" dirty="0"/>
              <a:t>de clase y propiedades de instancia</a:t>
            </a:r>
            <a:r>
              <a:rPr lang="es-AR" sz="2800" dirty="0" smtClean="0"/>
              <a:t>.</a:t>
            </a:r>
          </a:p>
          <a:p>
            <a:pPr algn="just"/>
            <a:endParaRPr lang="es-AR" sz="2800" dirty="0"/>
          </a:p>
          <a:p>
            <a:pPr algn="just"/>
            <a:r>
              <a:rPr lang="es-AR" sz="2800" dirty="0" smtClean="0"/>
              <a:t>Las </a:t>
            </a:r>
            <a:r>
              <a:rPr lang="es-AR" sz="2800" dirty="0"/>
              <a:t>propiedades de clase representan atributos o </a:t>
            </a:r>
            <a:r>
              <a:rPr lang="es-AR" sz="2800" dirty="0" smtClean="0"/>
              <a:t>características genéricas </a:t>
            </a:r>
            <a:r>
              <a:rPr lang="es-AR" sz="2800" dirty="0"/>
              <a:t>de un concepto o clase</a:t>
            </a:r>
            <a:r>
              <a:rPr lang="es-AR" sz="2800" dirty="0" smtClean="0"/>
              <a:t>.</a:t>
            </a:r>
          </a:p>
          <a:p>
            <a:pPr algn="just"/>
            <a:endParaRPr lang="es-AR" sz="2800" dirty="0"/>
          </a:p>
          <a:p>
            <a:pPr algn="just"/>
            <a:r>
              <a:rPr lang="es-AR" sz="2800" dirty="0"/>
              <a:t>Las propiedades de instancia, aunque el IC </a:t>
            </a:r>
            <a:r>
              <a:rPr lang="es-AR" sz="2800" dirty="0" smtClean="0"/>
              <a:t>las </a:t>
            </a:r>
            <a:r>
              <a:rPr lang="es-AR" sz="2800" dirty="0"/>
              <a:t>define en el </a:t>
            </a:r>
            <a:r>
              <a:rPr lang="es-AR" sz="2800" dirty="0" smtClean="0"/>
              <a:t>marco clase </a:t>
            </a:r>
            <a:r>
              <a:rPr lang="es-AR" sz="2800" dirty="0"/>
              <a:t>y son comunes a todas las instancias del marco clase, se </a:t>
            </a:r>
            <a:r>
              <a:rPr lang="es-AR" sz="2800" dirty="0" smtClean="0"/>
              <a:t>rellenan en </a:t>
            </a:r>
            <a:r>
              <a:rPr lang="es-AR" sz="2800" dirty="0"/>
              <a:t>cada instancia con valores concretos que dependen del </a:t>
            </a:r>
            <a:r>
              <a:rPr lang="es-AR" sz="2800" dirty="0" smtClean="0"/>
              <a:t>elemento de </a:t>
            </a:r>
            <a:r>
              <a:rPr lang="es-AR" sz="2800" dirty="0"/>
              <a:t>la clase que se esté representando.</a:t>
            </a:r>
            <a:endParaRPr lang="es-AR" sz="28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524315"/>
          </a:xfrm>
          <a:prstGeom prst="rect">
            <a:avLst/>
          </a:prstGeom>
          <a:noFill/>
        </p:spPr>
        <p:txBody>
          <a:bodyPr wrap="square" rtlCol="0">
            <a:spAutoFit/>
          </a:bodyPr>
          <a:lstStyle/>
          <a:p>
            <a:pPr algn="just"/>
            <a:r>
              <a:rPr lang="es-AR" sz="2400" dirty="0" smtClean="0"/>
              <a:t>Las </a:t>
            </a:r>
            <a:r>
              <a:rPr lang="es-AR" sz="2400" dirty="0"/>
              <a:t>facetas son características de las propiedades y </a:t>
            </a:r>
            <a:r>
              <a:rPr lang="es-AR" sz="2400" dirty="0" smtClean="0"/>
              <a:t>relaciones entre </a:t>
            </a:r>
            <a:r>
              <a:rPr lang="es-AR" sz="2400" dirty="0"/>
              <a:t>los marcos clase</a:t>
            </a:r>
            <a:r>
              <a:rPr lang="es-AR" sz="2400" dirty="0" smtClean="0"/>
              <a:t>.</a:t>
            </a:r>
          </a:p>
          <a:p>
            <a:pPr algn="just"/>
            <a:endParaRPr lang="es-AR" sz="2400" dirty="0"/>
          </a:p>
          <a:p>
            <a:pPr algn="just"/>
            <a:r>
              <a:rPr lang="es-AR" sz="2400" dirty="0" smtClean="0"/>
              <a:t>Se </a:t>
            </a:r>
            <a:r>
              <a:rPr lang="es-AR" sz="2400" dirty="0"/>
              <a:t>clasifican en tres categorías</a:t>
            </a:r>
            <a:r>
              <a:rPr lang="es-AR" sz="2400" dirty="0" smtClean="0"/>
              <a:t>:</a:t>
            </a:r>
          </a:p>
          <a:p>
            <a:pPr algn="just"/>
            <a:endParaRPr lang="es-AR" sz="2400" dirty="0"/>
          </a:p>
          <a:p>
            <a:pPr marL="800100" lvl="1" indent="-342900" algn="just">
              <a:buFont typeface="Arial" pitchFamily="34" charset="0"/>
              <a:buChar char="•"/>
            </a:pPr>
            <a:r>
              <a:rPr lang="es-AR" sz="2400" dirty="0" smtClean="0"/>
              <a:t>Facetas que definen propiedades </a:t>
            </a:r>
            <a:r>
              <a:rPr lang="es-AR" sz="2400" dirty="0"/>
              <a:t>de clase, de instancia, y </a:t>
            </a:r>
            <a:r>
              <a:rPr lang="es-AR" sz="2400" dirty="0" smtClean="0"/>
              <a:t>relación</a:t>
            </a:r>
            <a:r>
              <a:rPr lang="es-AR" sz="2400" dirty="0"/>
              <a:t>. </a:t>
            </a:r>
            <a:r>
              <a:rPr lang="es-AR" sz="2400" dirty="0" smtClean="0"/>
              <a:t>Las facetas más típicas de este tipo son: tipo ranura, cardinalidad, modalidad y multivaluada.</a:t>
            </a:r>
          </a:p>
          <a:p>
            <a:pPr marL="800100" lvl="1" indent="-342900" algn="just">
              <a:buFont typeface="Arial" pitchFamily="34" charset="0"/>
              <a:buChar char="•"/>
            </a:pPr>
            <a:endParaRPr lang="es-AR" sz="2400" dirty="0" smtClean="0"/>
          </a:p>
          <a:p>
            <a:pPr marL="800100" lvl="1" indent="-342900" algn="just">
              <a:buFont typeface="Arial" pitchFamily="34" charset="0"/>
              <a:buChar char="•"/>
            </a:pPr>
            <a:r>
              <a:rPr lang="es-AR" sz="2400" dirty="0" smtClean="0"/>
              <a:t>Facetas que definen propiedades de clase y relaciones.</a:t>
            </a:r>
          </a:p>
          <a:p>
            <a:pPr marL="800100" lvl="1" indent="-342900" algn="just">
              <a:buFont typeface="Arial" pitchFamily="34" charset="0"/>
              <a:buChar char="•"/>
            </a:pPr>
            <a:endParaRPr lang="es-AR" sz="2400" dirty="0"/>
          </a:p>
          <a:p>
            <a:pPr marL="800100" lvl="1" indent="-342900" algn="just">
              <a:buFont typeface="Arial" pitchFamily="34" charset="0"/>
              <a:buChar char="•"/>
            </a:pPr>
            <a:r>
              <a:rPr lang="es-AR" sz="2400" dirty="0" smtClean="0"/>
              <a:t>Facetas que definen propiedades de instancia. Las más típicas son: valores permitidos de la propiedad, valores por omisión o por defecto asignado a </a:t>
            </a:r>
            <a:r>
              <a:rPr lang="es-AR" sz="2400" dirty="0"/>
              <a:t>la propiedad, si necesito, si modifico si añado y si borro.</a:t>
            </a:r>
            <a:endParaRPr lang="es-AR" sz="24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800" dirty="0" smtClean="0"/>
              <a:t>Tipo </a:t>
            </a:r>
            <a:r>
              <a:rPr lang="es-AR" sz="2800" dirty="0"/>
              <a:t>ranura: Esta faceta establece el tipo de datos con los que se </a:t>
            </a:r>
            <a:r>
              <a:rPr lang="es-AR" sz="2800" dirty="0" smtClean="0"/>
              <a:t>rellenará la </a:t>
            </a:r>
            <a:r>
              <a:rPr lang="es-AR" sz="2800" dirty="0"/>
              <a:t>propiedad o </a:t>
            </a:r>
            <a:r>
              <a:rPr lang="es-AR" sz="2800" dirty="0" smtClean="0"/>
              <a:t>relación, </a:t>
            </a:r>
            <a:r>
              <a:rPr lang="es-AR" sz="2800" dirty="0"/>
              <a:t>garantizando que, una vez </a:t>
            </a:r>
            <a:r>
              <a:rPr lang="es-AR" sz="2800" dirty="0" smtClean="0"/>
              <a:t>rellenada la propiedad </a:t>
            </a:r>
            <a:r>
              <a:rPr lang="es-AR" sz="2800" dirty="0"/>
              <a:t>o relación con unos valores concretos dichos </a:t>
            </a:r>
            <a:r>
              <a:rPr lang="es-AR" sz="2800" dirty="0" smtClean="0"/>
              <a:t>valores pertenecerán al </a:t>
            </a:r>
            <a:r>
              <a:rPr lang="es-AR" sz="2800" dirty="0"/>
              <a:t>tipo </a:t>
            </a:r>
            <a:r>
              <a:rPr lang="es-AR" sz="2800" dirty="0" smtClean="0"/>
              <a:t>especificado </a:t>
            </a:r>
            <a:r>
              <a:rPr lang="es-AR" sz="2800" dirty="0"/>
              <a:t>en ella</a:t>
            </a:r>
            <a:r>
              <a:rPr lang="es-AR" sz="2800" dirty="0" smtClean="0"/>
              <a:t>.</a:t>
            </a:r>
          </a:p>
          <a:p>
            <a:pPr algn="just"/>
            <a:endParaRPr lang="es-AR" sz="2800" dirty="0"/>
          </a:p>
          <a:p>
            <a:pPr algn="just"/>
            <a:r>
              <a:rPr lang="es-AR" sz="2800" dirty="0" smtClean="0"/>
              <a:t>Modalidad: </a:t>
            </a:r>
            <a:r>
              <a:rPr lang="es-AR" sz="2800" dirty="0"/>
              <a:t>Esta faceta establece el número mínimo de valores </a:t>
            </a:r>
            <a:r>
              <a:rPr lang="es-AR" sz="2800" dirty="0" smtClean="0"/>
              <a:t>con los </a:t>
            </a:r>
            <a:r>
              <a:rPr lang="es-AR" sz="2800" dirty="0"/>
              <a:t>que se rellena </a:t>
            </a:r>
            <a:r>
              <a:rPr lang="es-AR" sz="2800" dirty="0" smtClean="0"/>
              <a:t>la ranura</a:t>
            </a:r>
            <a:r>
              <a:rPr lang="es-AR" sz="2800" dirty="0"/>
              <a:t>, siempre que ésta se rellene, de acuerdo </a:t>
            </a:r>
            <a:r>
              <a:rPr lang="es-AR" sz="2800" dirty="0" smtClean="0"/>
              <a:t>a lo definido </a:t>
            </a:r>
            <a:r>
              <a:rPr lang="es-AR" sz="2800" dirty="0"/>
              <a:t>en el mapa de relaciones en la etapa de conceptualización</a:t>
            </a:r>
            <a:r>
              <a:rPr lang="es-AR" sz="2800" dirty="0" smtClean="0"/>
              <a:t>.</a:t>
            </a:r>
          </a:p>
          <a:p>
            <a:pPr algn="just"/>
            <a:endParaRPr lang="es-AR" sz="2800" dirty="0"/>
          </a:p>
          <a:p>
            <a:pPr algn="just"/>
            <a:r>
              <a:rPr lang="es-AR" sz="2800" dirty="0" smtClean="0"/>
              <a:t>Cardinalidad: </a:t>
            </a:r>
            <a:r>
              <a:rPr lang="es-AR" sz="2800" dirty="0"/>
              <a:t>Esta faceta informa </a:t>
            </a:r>
            <a:r>
              <a:rPr lang="es-AR" sz="2800" dirty="0" smtClean="0"/>
              <a:t>del número máximo </a:t>
            </a:r>
            <a:r>
              <a:rPr lang="es-AR" sz="2800" dirty="0"/>
              <a:t>de </a:t>
            </a:r>
            <a:r>
              <a:rPr lang="es-AR" sz="2800" dirty="0" smtClean="0"/>
              <a:t>valores con </a:t>
            </a:r>
            <a:r>
              <a:rPr lang="es-AR" sz="2800" dirty="0"/>
              <a:t>los que se puede rellenar la ranura, de acuerdo a </a:t>
            </a:r>
            <a:r>
              <a:rPr lang="es-AR" sz="2800" dirty="0" smtClean="0"/>
              <a:t>lo </a:t>
            </a:r>
            <a:r>
              <a:rPr lang="es-AR" sz="2800" dirty="0"/>
              <a:t>definido en </a:t>
            </a:r>
            <a:r>
              <a:rPr lang="es-AR" sz="2800" dirty="0" smtClean="0"/>
              <a:t>el mapa </a:t>
            </a:r>
            <a:r>
              <a:rPr lang="es-AR" sz="2800" dirty="0"/>
              <a:t>de relaciones en la etapa de </a:t>
            </a:r>
            <a:r>
              <a:rPr lang="es-AR" sz="2800" dirty="0" smtClean="0"/>
              <a:t>conceptualización.</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800" dirty="0"/>
              <a:t>Multivaluada: Esta faceta </a:t>
            </a:r>
            <a:r>
              <a:rPr lang="es-AR" sz="2800" dirty="0" smtClean="0"/>
              <a:t>informa </a:t>
            </a:r>
            <a:r>
              <a:rPr lang="es-AR" sz="2800" dirty="0"/>
              <a:t>si la propiedad puede tener </a:t>
            </a:r>
            <a:r>
              <a:rPr lang="es-AR" sz="2800" dirty="0" smtClean="0"/>
              <a:t>más de </a:t>
            </a:r>
            <a:r>
              <a:rPr lang="es-AR" sz="2800" dirty="0"/>
              <a:t>un valor o no. Nótese que si la cardinalidad </a:t>
            </a:r>
            <a:r>
              <a:rPr lang="es-AR" sz="2800" dirty="0" smtClean="0"/>
              <a:t>es </a:t>
            </a:r>
            <a:r>
              <a:rPr lang="es-AR" sz="2800" dirty="0"/>
              <a:t>igual a </a:t>
            </a:r>
            <a:r>
              <a:rPr lang="es-AR" sz="2800" dirty="0" smtClean="0"/>
              <a:t>la </a:t>
            </a:r>
            <a:r>
              <a:rPr lang="es-AR" sz="2800" dirty="0" smtClean="0"/>
              <a:t>modalidad y </a:t>
            </a:r>
            <a:r>
              <a:rPr lang="es-AR" sz="2800" dirty="0"/>
              <a:t>ambas iguales a uno, la propiedad no es multivaluada</a:t>
            </a:r>
            <a:r>
              <a:rPr lang="es-AR" sz="2800" dirty="0" smtClean="0"/>
              <a:t>.</a:t>
            </a:r>
          </a:p>
          <a:p>
            <a:pPr algn="just"/>
            <a:endParaRPr lang="es-AR" sz="2800" dirty="0"/>
          </a:p>
          <a:p>
            <a:pPr algn="just"/>
            <a:r>
              <a:rPr lang="es-AR" sz="2800" dirty="0"/>
              <a:t>Propiedades de clase y de relaciones: Las propiedades de clase, que </a:t>
            </a:r>
            <a:r>
              <a:rPr lang="es-AR" sz="2800" dirty="0" smtClean="0"/>
              <a:t>se definieron </a:t>
            </a:r>
            <a:r>
              <a:rPr lang="es-AR" sz="2800" dirty="0"/>
              <a:t>en la faceta tipo ranura como un tipo de datos, rellenan </a:t>
            </a:r>
            <a:r>
              <a:rPr lang="es-AR" sz="2800" dirty="0" smtClean="0"/>
              <a:t>la faceta </a:t>
            </a:r>
            <a:r>
              <a:rPr lang="es-AR" sz="2800" dirty="0"/>
              <a:t>propiedad general con los </a:t>
            </a:r>
            <a:r>
              <a:rPr lang="es-AR" sz="2800" dirty="0" smtClean="0"/>
              <a:t>valores </a:t>
            </a:r>
            <a:r>
              <a:rPr lang="es-AR" sz="2800" dirty="0"/>
              <a:t>que toma la propiedad en </a:t>
            </a:r>
            <a:r>
              <a:rPr lang="es-AR" sz="2800" dirty="0" smtClean="0"/>
              <a:t>el marco clase.</a:t>
            </a:r>
          </a:p>
          <a:p>
            <a:pPr algn="just"/>
            <a:endParaRPr lang="es-AR" sz="2800" dirty="0"/>
          </a:p>
          <a:p>
            <a:pPr algn="just"/>
            <a:r>
              <a:rPr lang="es-AR" sz="2800" dirty="0"/>
              <a:t>Propiedades de instancia: Para </a:t>
            </a:r>
            <a:r>
              <a:rPr lang="es-AR" sz="2800" dirty="0" smtClean="0"/>
              <a:t>cada una de las propiedades de instancia definidas en un marco clase, se definirán las facetas: valores permitidos</a:t>
            </a:r>
            <a:r>
              <a:rPr lang="es-AR" sz="2800" dirty="0"/>
              <a:t>, valores por omisión, si necesito, si modifico, si añado y </a:t>
            </a:r>
            <a:r>
              <a:rPr lang="es-AR" sz="2800" dirty="0" smtClean="0"/>
              <a:t>si borro</a:t>
            </a:r>
            <a:r>
              <a:rPr lang="es-AR" sz="2800" dirty="0"/>
              <a:t>.</a:t>
            </a:r>
            <a:endParaRPr lang="es-AR" sz="28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632311"/>
          </a:xfrm>
          <a:prstGeom prst="rect">
            <a:avLst/>
          </a:prstGeom>
          <a:noFill/>
        </p:spPr>
        <p:txBody>
          <a:bodyPr wrap="square" rtlCol="0">
            <a:spAutoFit/>
          </a:bodyPr>
          <a:lstStyle/>
          <a:p>
            <a:pPr algn="just"/>
            <a:r>
              <a:rPr lang="es-AR" sz="2400" dirty="0"/>
              <a:t>Valores permitidos: Esta faceta especifica el conjunto de valores </a:t>
            </a:r>
            <a:r>
              <a:rPr lang="es-AR" sz="2400" dirty="0" smtClean="0"/>
              <a:t>válidos que </a:t>
            </a:r>
            <a:r>
              <a:rPr lang="es-AR" sz="2400" dirty="0"/>
              <a:t>puede tomar la propiedad de instancia. Concretamente, </a:t>
            </a:r>
            <a:r>
              <a:rPr lang="es-AR" sz="2400" dirty="0" smtClean="0"/>
              <a:t>se utilizará</a:t>
            </a:r>
            <a:r>
              <a:rPr lang="es-AR" sz="2400" dirty="0"/>
              <a:t>: un tipo de datos, un rango de valores, o un puntero a </a:t>
            </a:r>
            <a:r>
              <a:rPr lang="es-AR" sz="2400" dirty="0" smtClean="0"/>
              <a:t>un marco </a:t>
            </a:r>
            <a:r>
              <a:rPr lang="es-AR" sz="2400" dirty="0"/>
              <a:t>clase</a:t>
            </a:r>
            <a:r>
              <a:rPr lang="es-AR" sz="2400" dirty="0" smtClean="0"/>
              <a:t>.</a:t>
            </a:r>
          </a:p>
          <a:p>
            <a:pPr algn="just"/>
            <a:endParaRPr lang="es-AR" sz="2400" dirty="0"/>
          </a:p>
          <a:p>
            <a:pPr algn="just"/>
            <a:r>
              <a:rPr lang="es-AR" sz="2400" dirty="0"/>
              <a:t>Valor por omisión: Esta faceta define los valores que debe tomar </a:t>
            </a:r>
            <a:r>
              <a:rPr lang="es-AR" sz="2400" dirty="0" smtClean="0"/>
              <a:t>la propiedad </a:t>
            </a:r>
            <a:r>
              <a:rPr lang="es-AR" sz="2400" dirty="0"/>
              <a:t>de instancia en un marco instanciado si no se conoce </a:t>
            </a:r>
            <a:r>
              <a:rPr lang="es-AR" sz="2400" dirty="0" smtClean="0"/>
              <a:t>de forma </a:t>
            </a:r>
            <a:r>
              <a:rPr lang="es-AR" sz="2400" dirty="0"/>
              <a:t>explícita otro valor</a:t>
            </a:r>
            <a:r>
              <a:rPr lang="es-AR" sz="2400" dirty="0" smtClean="0"/>
              <a:t>.</a:t>
            </a:r>
          </a:p>
          <a:p>
            <a:pPr algn="just"/>
            <a:endParaRPr lang="es-AR" sz="2400" dirty="0"/>
          </a:p>
          <a:p>
            <a:pPr algn="just"/>
            <a:r>
              <a:rPr lang="es-AR" sz="2400" dirty="0"/>
              <a:t>Si necesito: La faceta si necesito almacena un procedimiento o </a:t>
            </a:r>
            <a:r>
              <a:rPr lang="es-AR" sz="2400" dirty="0" smtClean="0"/>
              <a:t>regla que </a:t>
            </a:r>
            <a:r>
              <a:rPr lang="es-AR" sz="2400" dirty="0"/>
              <a:t>se ejecuta al solicitar </a:t>
            </a:r>
            <a:r>
              <a:rPr lang="es-AR" sz="2400" dirty="0" smtClean="0"/>
              <a:t>el valor </a:t>
            </a:r>
            <a:r>
              <a:rPr lang="es-AR" sz="2400" dirty="0"/>
              <a:t>de una propiedad de instancia en </a:t>
            </a:r>
            <a:r>
              <a:rPr lang="es-AR" sz="2400" dirty="0" smtClean="0"/>
              <a:t>un marco </a:t>
            </a:r>
            <a:r>
              <a:rPr lang="es-AR" sz="2400" dirty="0"/>
              <a:t>instanciado y ser desconocido dicho valor. Estos </a:t>
            </a:r>
            <a:r>
              <a:rPr lang="es-AR" sz="2400" dirty="0" smtClean="0"/>
              <a:t>procedimientos se </a:t>
            </a:r>
            <a:r>
              <a:rPr lang="es-AR" sz="2400" dirty="0"/>
              <a:t>utilizan para: requerir el valor de una propiedad </a:t>
            </a:r>
            <a:r>
              <a:rPr lang="es-AR" sz="2400" dirty="0" smtClean="0"/>
              <a:t>de instancia </a:t>
            </a:r>
            <a:r>
              <a:rPr lang="es-AR" sz="2400" dirty="0"/>
              <a:t>en un marco instanciado mediante una pregunta al </a:t>
            </a:r>
            <a:r>
              <a:rPr lang="es-AR" sz="2400" dirty="0" smtClean="0"/>
              <a:t>usuario; mantener </a:t>
            </a:r>
            <a:r>
              <a:rPr lang="es-AR" sz="2400" dirty="0"/>
              <a:t>la integridad semántica de la </a:t>
            </a:r>
            <a:r>
              <a:rPr lang="es-AR" sz="2400" dirty="0" smtClean="0"/>
              <a:t>BC; </a:t>
            </a:r>
            <a:r>
              <a:rPr lang="es-AR" sz="2400" dirty="0"/>
              <a:t>gestiona </a:t>
            </a:r>
            <a:r>
              <a:rPr lang="es-AR" sz="2400" dirty="0" smtClean="0"/>
              <a:t>dinámicamente valores </a:t>
            </a:r>
            <a:r>
              <a:rPr lang="es-AR" sz="2400" dirty="0"/>
              <a:t>o lo que es lo mismo, hacer explícitos valores de </a:t>
            </a:r>
            <a:r>
              <a:rPr lang="es-AR" sz="2400" dirty="0" smtClean="0"/>
              <a:t>propiedades utilizando </a:t>
            </a:r>
            <a:r>
              <a:rPr lang="es-AR" sz="2400" dirty="0"/>
              <a:t>valores de otras propiedades que están almacenados en </a:t>
            </a:r>
            <a:r>
              <a:rPr lang="es-AR" sz="2400" dirty="0" smtClean="0"/>
              <a:t>la BC; y </a:t>
            </a:r>
            <a:r>
              <a:rPr lang="es-AR" sz="2400" dirty="0"/>
              <a:t>finalmente, para determinar dinámicamente el rango de </a:t>
            </a:r>
            <a:r>
              <a:rPr lang="es-AR" sz="2400" dirty="0" smtClean="0"/>
              <a:t>valores de </a:t>
            </a:r>
            <a:r>
              <a:rPr lang="es-AR" sz="2400" dirty="0"/>
              <a:t>una propiedad.</a:t>
            </a:r>
            <a:endParaRPr lang="es-AR" sz="24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632311"/>
          </a:xfrm>
          <a:prstGeom prst="rect">
            <a:avLst/>
          </a:prstGeom>
          <a:noFill/>
        </p:spPr>
        <p:txBody>
          <a:bodyPr wrap="square" rtlCol="0">
            <a:spAutoFit/>
          </a:bodyPr>
          <a:lstStyle/>
          <a:p>
            <a:pPr algn="just"/>
            <a:r>
              <a:rPr lang="es-AR" sz="2400" dirty="0"/>
              <a:t>Si añado: En esta faceta se almacenan procedimientos que se </a:t>
            </a:r>
            <a:r>
              <a:rPr lang="es-AR" sz="2400" dirty="0" smtClean="0"/>
              <a:t>ejecutan antes </a:t>
            </a:r>
            <a:r>
              <a:rPr lang="es-AR" sz="2400" dirty="0"/>
              <a:t>de introducir un </a:t>
            </a:r>
            <a:r>
              <a:rPr lang="es-AR" sz="2400" dirty="0" smtClean="0"/>
              <a:t>valor </a:t>
            </a:r>
            <a:r>
              <a:rPr lang="es-AR" sz="2400" dirty="0"/>
              <a:t>en una propiedad de un marco </a:t>
            </a:r>
            <a:r>
              <a:rPr lang="es-AR" sz="2400" dirty="0" smtClean="0"/>
              <a:t>instanciado que </a:t>
            </a:r>
            <a:r>
              <a:rPr lang="es-AR" sz="2400" dirty="0"/>
              <a:t>estaba </a:t>
            </a:r>
            <a:r>
              <a:rPr lang="es-AR" sz="2400" dirty="0" smtClean="0"/>
              <a:t>vacía</a:t>
            </a:r>
            <a:r>
              <a:rPr lang="es-AR" sz="2400" dirty="0"/>
              <a:t>. Estos procedimientos mantienen la </a:t>
            </a:r>
            <a:r>
              <a:rPr lang="es-AR" sz="2400" dirty="0" smtClean="0"/>
              <a:t>integridad semántica </a:t>
            </a:r>
            <a:r>
              <a:rPr lang="es-AR" sz="2400" dirty="0"/>
              <a:t>de la BC y </a:t>
            </a:r>
            <a:r>
              <a:rPr lang="es-AR" sz="2400" dirty="0" smtClean="0"/>
              <a:t>permiten </a:t>
            </a:r>
            <a:r>
              <a:rPr lang="es-AR" sz="2400" dirty="0"/>
              <a:t>añadir, modificar o borrar valores </a:t>
            </a:r>
            <a:r>
              <a:rPr lang="es-AR" sz="2400" dirty="0" smtClean="0"/>
              <a:t>de otras </a:t>
            </a:r>
            <a:r>
              <a:rPr lang="es-AR" sz="2400" dirty="0"/>
              <a:t>propiedades</a:t>
            </a:r>
            <a:r>
              <a:rPr lang="es-AR" sz="2400" dirty="0" smtClean="0"/>
              <a:t>.</a:t>
            </a:r>
          </a:p>
          <a:p>
            <a:pPr algn="just"/>
            <a:endParaRPr lang="es-AR" sz="2400" dirty="0"/>
          </a:p>
          <a:p>
            <a:pPr algn="just"/>
            <a:r>
              <a:rPr lang="es-AR" sz="2400" dirty="0" smtClean="0"/>
              <a:t>Si </a:t>
            </a:r>
            <a:r>
              <a:rPr lang="es-AR" sz="2400" dirty="0"/>
              <a:t>modifico: La faceta si modifico de una propiedad de instancia en </a:t>
            </a:r>
            <a:r>
              <a:rPr lang="es-AR" sz="2400" dirty="0" smtClean="0"/>
              <a:t>un marco </a:t>
            </a:r>
            <a:r>
              <a:rPr lang="es-AR" sz="2400" dirty="0"/>
              <a:t>clase almacena el procedimiento que se ejecuta antes de </a:t>
            </a:r>
            <a:r>
              <a:rPr lang="es-AR" sz="2400" dirty="0" smtClean="0"/>
              <a:t>modificar un </a:t>
            </a:r>
            <a:r>
              <a:rPr lang="es-AR" sz="2400" dirty="0"/>
              <a:t>valor de una propiedad de un marco instanciado. La </a:t>
            </a:r>
            <a:r>
              <a:rPr lang="es-AR" sz="2400" dirty="0" smtClean="0"/>
              <a:t>ejecución de </a:t>
            </a:r>
            <a:r>
              <a:rPr lang="es-AR" sz="2400" dirty="0"/>
              <a:t>este </a:t>
            </a:r>
            <a:r>
              <a:rPr lang="es-AR" sz="2400" dirty="0" smtClean="0"/>
              <a:t>procedimiento </a:t>
            </a:r>
            <a:r>
              <a:rPr lang="es-AR" sz="2400" dirty="0"/>
              <a:t>puede añadir, modificar, y borrar valores </a:t>
            </a:r>
            <a:r>
              <a:rPr lang="es-AR" sz="2400" dirty="0" smtClean="0"/>
              <a:t>en otras </a:t>
            </a:r>
            <a:r>
              <a:rPr lang="es-AR" sz="2400" dirty="0"/>
              <a:t>ranuras, disparando así sus </a:t>
            </a:r>
            <a:r>
              <a:rPr lang="es-AR" sz="2400" dirty="0" smtClean="0"/>
              <a:t>procedimientos </a:t>
            </a:r>
            <a:r>
              <a:rPr lang="es-AR" sz="2400" dirty="0"/>
              <a:t>asociados</a:t>
            </a:r>
            <a:r>
              <a:rPr lang="es-AR" sz="2400" dirty="0" smtClean="0"/>
              <a:t>.</a:t>
            </a:r>
          </a:p>
          <a:p>
            <a:pPr algn="just"/>
            <a:endParaRPr lang="es-AR" sz="2400" dirty="0"/>
          </a:p>
          <a:p>
            <a:pPr algn="just"/>
            <a:r>
              <a:rPr lang="es-AR" sz="2400" dirty="0" smtClean="0"/>
              <a:t>Si </a:t>
            </a:r>
            <a:r>
              <a:rPr lang="es-AR" sz="2400" dirty="0"/>
              <a:t>borro: Esta faceta </a:t>
            </a:r>
            <a:r>
              <a:rPr lang="es-AR" sz="2400" dirty="0" smtClean="0"/>
              <a:t>almacena </a:t>
            </a:r>
            <a:r>
              <a:rPr lang="es-AR" sz="2400" dirty="0"/>
              <a:t>el </a:t>
            </a:r>
            <a:r>
              <a:rPr lang="es-AR" sz="2400" dirty="0" smtClean="0"/>
              <a:t>procedimiento </a:t>
            </a:r>
            <a:r>
              <a:rPr lang="es-AR" sz="2400" dirty="0"/>
              <a:t>que se ejecuta al </a:t>
            </a:r>
            <a:r>
              <a:rPr lang="es-AR" sz="2400" dirty="0" smtClean="0"/>
              <a:t>borrar un </a:t>
            </a:r>
            <a:r>
              <a:rPr lang="es-AR" sz="2400" dirty="0"/>
              <a:t>valor en una propiedad de un marco instanciado. La </a:t>
            </a:r>
            <a:r>
              <a:rPr lang="es-AR" sz="2400" dirty="0" smtClean="0"/>
              <a:t>ejecución de </a:t>
            </a:r>
            <a:r>
              <a:rPr lang="es-AR" sz="2400" dirty="0"/>
              <a:t>este procedimiento puede añadir, modificar, y borrar </a:t>
            </a:r>
            <a:r>
              <a:rPr lang="es-AR" sz="2400" dirty="0" smtClean="0"/>
              <a:t>valores en </a:t>
            </a:r>
            <a:r>
              <a:rPr lang="es-AR" sz="2400" dirty="0"/>
              <a:t>otras ranuras, disparando así sus procedimientos asociados</a:t>
            </a:r>
            <a:r>
              <a:rPr lang="es-AR" sz="2400" dirty="0" smtClean="0"/>
              <a:t>.</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1125604" y="148218"/>
            <a:ext cx="10515600" cy="633661"/>
          </a:xfrm>
          <a:prstGeom prst="rect">
            <a:avLst/>
          </a:prstGeom>
        </p:spPr>
        <p:txBody>
          <a:bodyPr rtlCol="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FORMALIZACIÓN DE CONOCIMIENTOS</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881" y="983559"/>
            <a:ext cx="1042987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00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031873"/>
          </a:xfrm>
          <a:prstGeom prst="rect">
            <a:avLst/>
          </a:prstGeom>
          <a:noFill/>
        </p:spPr>
        <p:txBody>
          <a:bodyPr wrap="square" rtlCol="0">
            <a:spAutoFit/>
          </a:bodyPr>
          <a:lstStyle/>
          <a:p>
            <a:pPr algn="just"/>
            <a:r>
              <a:rPr lang="es-AR" sz="3200" b="1" u="sng" dirty="0"/>
              <a:t>Inferencia de los Marcos:</a:t>
            </a:r>
            <a:endParaRPr lang="es-AR" sz="3200" b="1" u="sng" dirty="0" smtClean="0"/>
          </a:p>
          <a:p>
            <a:pPr algn="just"/>
            <a:endParaRPr lang="es-AR" sz="3200" dirty="0"/>
          </a:p>
          <a:p>
            <a:pPr algn="just"/>
            <a:r>
              <a:rPr lang="es-AR" sz="3200" dirty="0"/>
              <a:t>Las tres técnicas de </a:t>
            </a:r>
            <a:r>
              <a:rPr lang="es-AR" sz="3200" dirty="0" smtClean="0"/>
              <a:t>razonamiento </a:t>
            </a:r>
            <a:r>
              <a:rPr lang="es-AR" sz="3200" dirty="0"/>
              <a:t>que utilizan los marcos, de </a:t>
            </a:r>
            <a:r>
              <a:rPr lang="es-AR" sz="3200" dirty="0" smtClean="0"/>
              <a:t>forma integrada </a:t>
            </a:r>
            <a:r>
              <a:rPr lang="es-AR" sz="3200" dirty="0"/>
              <a:t>o de manera individualizada, son: equiparación, para </a:t>
            </a:r>
            <a:r>
              <a:rPr lang="es-AR" sz="3200" dirty="0" smtClean="0"/>
              <a:t>clasificar entidades </a:t>
            </a:r>
            <a:r>
              <a:rPr lang="es-AR" sz="3200" dirty="0"/>
              <a:t>en la BC; herencia de propiedades, para compartir </a:t>
            </a:r>
            <a:r>
              <a:rPr lang="es-AR" sz="3200" dirty="0" smtClean="0"/>
              <a:t>propiedades entre </a:t>
            </a:r>
            <a:r>
              <a:rPr lang="es-AR" sz="3200" dirty="0"/>
              <a:t>marcos; y valores activos, para representar la conducta del </a:t>
            </a:r>
            <a:r>
              <a:rPr lang="es-AR" sz="3200" dirty="0" smtClean="0"/>
              <a:t>sistema y mantener </a:t>
            </a:r>
            <a:r>
              <a:rPr lang="es-AR" sz="3200" dirty="0"/>
              <a:t>la integridad de los datos almacenados.</a:t>
            </a:r>
            <a:endParaRPr lang="es-AR" sz="32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154984"/>
          </a:xfrm>
          <a:prstGeom prst="rect">
            <a:avLst/>
          </a:prstGeom>
          <a:noFill/>
        </p:spPr>
        <p:txBody>
          <a:bodyPr wrap="square" rtlCol="0">
            <a:spAutoFit/>
          </a:bodyPr>
          <a:lstStyle/>
          <a:p>
            <a:pPr algn="just"/>
            <a:r>
              <a:rPr lang="es-AR" sz="2400" b="1" u="sng" dirty="0" smtClean="0"/>
              <a:t>Demonios o Disparadores:</a:t>
            </a:r>
          </a:p>
          <a:p>
            <a:pPr algn="just"/>
            <a:endParaRPr lang="es-AR" sz="2400" dirty="0" smtClean="0"/>
          </a:p>
          <a:p>
            <a:pPr algn="just"/>
            <a:r>
              <a:rPr lang="es-AR" sz="2400" dirty="0" smtClean="0"/>
              <a:t>En </a:t>
            </a:r>
            <a:r>
              <a:rPr lang="es-AR" sz="2400" dirty="0"/>
              <a:t>la estructura declarativa de los marcos, existe un aspecto dinámico </a:t>
            </a:r>
            <a:r>
              <a:rPr lang="es-AR" sz="2400" dirty="0" smtClean="0"/>
              <a:t>o procedimental </a:t>
            </a:r>
            <a:r>
              <a:rPr lang="es-AR" sz="2400" dirty="0"/>
              <a:t>de los </a:t>
            </a:r>
            <a:r>
              <a:rPr lang="es-AR" sz="2400" dirty="0" smtClean="0"/>
              <a:t>mismos. </a:t>
            </a:r>
          </a:p>
          <a:p>
            <a:pPr algn="just"/>
            <a:endParaRPr lang="es-AR" sz="2400" dirty="0"/>
          </a:p>
          <a:p>
            <a:pPr algn="just"/>
            <a:r>
              <a:rPr lang="es-AR" sz="2400" dirty="0" smtClean="0"/>
              <a:t>Con </a:t>
            </a:r>
            <a:r>
              <a:rPr lang="es-AR" sz="2400" dirty="0"/>
              <a:t>los nombres de</a:t>
            </a:r>
            <a:r>
              <a:rPr lang="es-AR" sz="2400" dirty="0" smtClean="0"/>
              <a:t>: demonios</a:t>
            </a:r>
            <a:r>
              <a:rPr lang="es-AR" sz="2400" dirty="0"/>
              <a:t>, valores activos o disparadores </a:t>
            </a:r>
            <a:r>
              <a:rPr lang="es-AR" sz="2400" dirty="0" smtClean="0"/>
              <a:t>se </a:t>
            </a:r>
            <a:r>
              <a:rPr lang="es-AR" sz="2400" dirty="0"/>
              <a:t>conocen a los </a:t>
            </a:r>
            <a:r>
              <a:rPr lang="es-AR" sz="2400" dirty="0" smtClean="0"/>
              <a:t>procedimientos que </a:t>
            </a:r>
            <a:r>
              <a:rPr lang="es-AR" sz="2400" dirty="0"/>
              <a:t>recuperan, almacenan, y borran información en los </a:t>
            </a:r>
            <a:r>
              <a:rPr lang="es-AR" sz="2400" dirty="0" smtClean="0"/>
              <a:t>SBM (Sistemas Basados en Marcos). </a:t>
            </a:r>
          </a:p>
          <a:p>
            <a:pPr algn="just"/>
            <a:endParaRPr lang="es-AR" sz="2400" dirty="0"/>
          </a:p>
          <a:p>
            <a:pPr algn="just"/>
            <a:r>
              <a:rPr lang="es-AR" sz="2400" dirty="0" smtClean="0"/>
              <a:t>Estos </a:t>
            </a:r>
            <a:r>
              <a:rPr lang="es-AR" sz="2400" dirty="0"/>
              <a:t>procedimientos</a:t>
            </a:r>
            <a:r>
              <a:rPr lang="es-AR" sz="2400" dirty="0" smtClean="0"/>
              <a:t>, se </a:t>
            </a:r>
            <a:r>
              <a:rPr lang="es-AR" sz="2400" dirty="0"/>
              <a:t>definen en las facetas si necesito, si añado, si modifico, y si </a:t>
            </a:r>
            <a:r>
              <a:rPr lang="es-AR" sz="2400" dirty="0" smtClean="0"/>
              <a:t>borro de </a:t>
            </a:r>
            <a:r>
              <a:rPr lang="es-AR" sz="2400" dirty="0"/>
              <a:t>las propiedades de instancia de los marcos </a:t>
            </a:r>
            <a:r>
              <a:rPr lang="es-AR" sz="2400" dirty="0" smtClean="0"/>
              <a:t>clase</a:t>
            </a:r>
            <a:r>
              <a:rPr lang="es-AR" sz="2400" dirty="0"/>
              <a:t>.</a:t>
            </a:r>
            <a:endParaRPr lang="es-AR" sz="24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524315"/>
          </a:xfrm>
          <a:prstGeom prst="rect">
            <a:avLst/>
          </a:prstGeom>
          <a:noFill/>
        </p:spPr>
        <p:txBody>
          <a:bodyPr wrap="square" rtlCol="0">
            <a:spAutoFit/>
          </a:bodyPr>
          <a:lstStyle/>
          <a:p>
            <a:pPr algn="just"/>
            <a:r>
              <a:rPr lang="es-AR" sz="2400" b="1" u="sng" dirty="0" smtClean="0"/>
              <a:t>GUIONES:</a:t>
            </a:r>
          </a:p>
          <a:p>
            <a:pPr algn="just"/>
            <a:endParaRPr lang="es-AR" sz="2400" dirty="0"/>
          </a:p>
          <a:p>
            <a:pPr algn="just"/>
            <a:r>
              <a:rPr lang="es-AR" sz="2400" dirty="0"/>
              <a:t>Los guiones son un </a:t>
            </a:r>
            <a:r>
              <a:rPr lang="es-AR" sz="2400" dirty="0" smtClean="0"/>
              <a:t>formalismo </a:t>
            </a:r>
            <a:r>
              <a:rPr lang="es-AR" sz="2400" dirty="0"/>
              <a:t>de representación de los </a:t>
            </a:r>
            <a:r>
              <a:rPr lang="es-AR" sz="2400" dirty="0" smtClean="0"/>
              <a:t>conocimientos utilizados </a:t>
            </a:r>
            <a:r>
              <a:rPr lang="es-AR" sz="2400" dirty="0"/>
              <a:t>para representar secuencias estereotipadas de </a:t>
            </a:r>
            <a:r>
              <a:rPr lang="es-AR" sz="2400" dirty="0" smtClean="0"/>
              <a:t>sucesos. </a:t>
            </a:r>
          </a:p>
          <a:p>
            <a:pPr algn="just"/>
            <a:endParaRPr lang="es-AR" sz="2400" dirty="0"/>
          </a:p>
          <a:p>
            <a:pPr algn="just"/>
            <a:r>
              <a:rPr lang="es-AR" sz="2400" dirty="0" smtClean="0"/>
              <a:t>Por </a:t>
            </a:r>
            <a:r>
              <a:rPr lang="es-AR" sz="2400" dirty="0"/>
              <a:t>tanto, un guión es una estructura que representa una </a:t>
            </a:r>
            <a:r>
              <a:rPr lang="es-AR" sz="2400" dirty="0" smtClean="0"/>
              <a:t>secuencia de </a:t>
            </a:r>
            <a:r>
              <a:rPr lang="es-AR" sz="2400" dirty="0"/>
              <a:t>acontecimientos que ocurren comúnmente. </a:t>
            </a:r>
            <a:endParaRPr lang="es-AR" sz="2400" dirty="0" smtClean="0"/>
          </a:p>
          <a:p>
            <a:pPr algn="just"/>
            <a:endParaRPr lang="es-AR" sz="2400" dirty="0"/>
          </a:p>
          <a:p>
            <a:pPr algn="just"/>
            <a:r>
              <a:rPr lang="es-AR" sz="2400" dirty="0" smtClean="0"/>
              <a:t>En </a:t>
            </a:r>
            <a:r>
              <a:rPr lang="es-AR" sz="2400" dirty="0"/>
              <a:t>este sentido, el </a:t>
            </a:r>
            <a:r>
              <a:rPr lang="es-AR" sz="2400" dirty="0" smtClean="0"/>
              <a:t>guión permite </a:t>
            </a:r>
            <a:r>
              <a:rPr lang="es-AR" sz="2400" dirty="0"/>
              <a:t>introducir </a:t>
            </a:r>
            <a:r>
              <a:rPr lang="es-AR" sz="2400" dirty="0" smtClean="0"/>
              <a:t>ayudas</a:t>
            </a:r>
            <a:r>
              <a:rPr lang="es-AR" sz="2400" dirty="0"/>
              <a:t>, o </a:t>
            </a:r>
            <a:r>
              <a:rPr lang="es-AR" sz="2400" dirty="0" err="1"/>
              <a:t>helps</a:t>
            </a:r>
            <a:r>
              <a:rPr lang="es-AR" sz="2400" dirty="0"/>
              <a:t> dentro del SBC, es decir, representar </a:t>
            </a:r>
            <a:r>
              <a:rPr lang="es-AR" sz="2400" dirty="0" smtClean="0"/>
              <a:t>una secuencia </a:t>
            </a:r>
            <a:r>
              <a:rPr lang="es-AR" sz="2400" dirty="0"/>
              <a:t>de acciones que aconsejarán al usuario final del SBC cómo </a:t>
            </a:r>
            <a:r>
              <a:rPr lang="es-AR" sz="2400" dirty="0" smtClean="0"/>
              <a:t>proceder ante </a:t>
            </a:r>
            <a:r>
              <a:rPr lang="es-AR" sz="2400" dirty="0"/>
              <a:t>ciertas situaciones </a:t>
            </a:r>
            <a:r>
              <a:rPr lang="es-AR" sz="2400" dirty="0" smtClean="0"/>
              <a:t>concretas, </a:t>
            </a:r>
            <a:r>
              <a:rPr lang="es-AR" sz="2400" dirty="0"/>
              <a:t>o cómo analizar un problema y </a:t>
            </a:r>
            <a:r>
              <a:rPr lang="es-AR" sz="2400" dirty="0" smtClean="0"/>
              <a:t>buscar qué </a:t>
            </a:r>
            <a:r>
              <a:rPr lang="es-AR" sz="2400" dirty="0"/>
              <a:t>ha producido anomalías</a:t>
            </a:r>
            <a:r>
              <a:rPr lang="es-AR" sz="2400" dirty="0" smtClean="0"/>
              <a:t>.</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970318"/>
          </a:xfrm>
          <a:prstGeom prst="rect">
            <a:avLst/>
          </a:prstGeom>
          <a:noFill/>
        </p:spPr>
        <p:txBody>
          <a:bodyPr wrap="square" rtlCol="0">
            <a:spAutoFit/>
          </a:bodyPr>
          <a:lstStyle/>
          <a:p>
            <a:pPr algn="just"/>
            <a:r>
              <a:rPr lang="es-AR" sz="2800" b="1" u="sng" dirty="0" smtClean="0"/>
              <a:t>Componentes de los GUIONES:</a:t>
            </a:r>
          </a:p>
          <a:p>
            <a:pPr algn="just"/>
            <a:endParaRPr lang="es-AR" sz="2800" dirty="0"/>
          </a:p>
          <a:p>
            <a:pPr marL="914400" lvl="1" indent="-457200" algn="just">
              <a:buFont typeface="+mj-lt"/>
              <a:buAutoNum type="arabicPeriod"/>
            </a:pPr>
            <a:r>
              <a:rPr lang="es-AR" sz="2800" dirty="0" smtClean="0"/>
              <a:t>Cabecera.</a:t>
            </a:r>
          </a:p>
          <a:p>
            <a:pPr marL="914400" lvl="1" indent="-457200" algn="just">
              <a:buFont typeface="+mj-lt"/>
              <a:buAutoNum type="arabicPeriod"/>
            </a:pPr>
            <a:endParaRPr lang="es-AR" sz="2800" dirty="0"/>
          </a:p>
          <a:p>
            <a:pPr marL="914400" lvl="1" indent="-457200" algn="just">
              <a:buFont typeface="+mj-lt"/>
              <a:buAutoNum type="arabicPeriod"/>
            </a:pPr>
            <a:r>
              <a:rPr lang="es-AR" sz="2800" dirty="0" smtClean="0"/>
              <a:t>Condiciones de entrada.</a:t>
            </a:r>
          </a:p>
          <a:p>
            <a:pPr marL="914400" lvl="1" indent="-457200" algn="just">
              <a:buFont typeface="+mj-lt"/>
              <a:buAutoNum type="arabicPeriod"/>
            </a:pPr>
            <a:endParaRPr lang="es-AR" sz="2800" dirty="0"/>
          </a:p>
          <a:p>
            <a:pPr marL="914400" lvl="1" indent="-457200" algn="just">
              <a:buFont typeface="+mj-lt"/>
              <a:buAutoNum type="arabicPeriod"/>
            </a:pPr>
            <a:r>
              <a:rPr lang="es-AR" sz="2800" dirty="0" smtClean="0"/>
              <a:t>Condiciones de salida o resultados.</a:t>
            </a:r>
          </a:p>
          <a:p>
            <a:pPr marL="914400" lvl="1" indent="-457200" algn="just">
              <a:buFont typeface="+mj-lt"/>
              <a:buAutoNum type="arabicPeriod"/>
            </a:pPr>
            <a:endParaRPr lang="es-AR" sz="2800" dirty="0"/>
          </a:p>
          <a:p>
            <a:pPr marL="914400" lvl="1" indent="-457200" algn="just">
              <a:buFont typeface="+mj-lt"/>
              <a:buAutoNum type="arabicPeriod"/>
            </a:pPr>
            <a:r>
              <a:rPr lang="es-AR" sz="2800" dirty="0" smtClean="0"/>
              <a:t>Escenas.</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154984"/>
          </a:xfrm>
          <a:prstGeom prst="rect">
            <a:avLst/>
          </a:prstGeom>
          <a:noFill/>
        </p:spPr>
        <p:txBody>
          <a:bodyPr wrap="square" rtlCol="0">
            <a:spAutoFit/>
          </a:bodyPr>
          <a:lstStyle/>
          <a:p>
            <a:pPr algn="just"/>
            <a:r>
              <a:rPr lang="es-AR" sz="2400" b="1" u="sng" dirty="0" smtClean="0"/>
              <a:t>Cabecera en los GUIONES:</a:t>
            </a:r>
          </a:p>
          <a:p>
            <a:pPr algn="just"/>
            <a:endParaRPr lang="es-AR" sz="2400" dirty="0"/>
          </a:p>
          <a:p>
            <a:pPr marL="914400" lvl="1" indent="-457200" algn="just">
              <a:buFont typeface="+mj-lt"/>
              <a:buAutoNum type="arabicPeriod"/>
            </a:pPr>
            <a:r>
              <a:rPr lang="es-AR" sz="2400" dirty="0" smtClean="0"/>
              <a:t>Nombre </a:t>
            </a:r>
            <a:r>
              <a:rPr lang="es-AR" sz="2400" dirty="0"/>
              <a:t>del guión</a:t>
            </a:r>
            <a:r>
              <a:rPr lang="es-AR" sz="2400" dirty="0" smtClean="0"/>
              <a:t>.</a:t>
            </a:r>
          </a:p>
          <a:p>
            <a:pPr marL="914400" lvl="1" indent="-457200" algn="just">
              <a:buFont typeface="+mj-lt"/>
              <a:buAutoNum type="arabicPeriod"/>
            </a:pPr>
            <a:endParaRPr lang="es-AR" sz="2400" dirty="0"/>
          </a:p>
          <a:p>
            <a:pPr marL="914400" lvl="1" indent="-457200" algn="just">
              <a:buFont typeface="+mj-lt"/>
              <a:buAutoNum type="arabicPeriod"/>
            </a:pPr>
            <a:r>
              <a:rPr lang="es-AR" sz="2400" dirty="0" smtClean="0"/>
              <a:t>Papeles </a:t>
            </a:r>
            <a:r>
              <a:rPr lang="es-AR" sz="2400" dirty="0"/>
              <a:t>o roles, que contienen los actores </a:t>
            </a:r>
            <a:r>
              <a:rPr lang="es-AR" sz="2400" dirty="0" smtClean="0"/>
              <a:t>involucrados </a:t>
            </a:r>
            <a:r>
              <a:rPr lang="es-AR" sz="2400" dirty="0"/>
              <a:t>en </a:t>
            </a:r>
            <a:r>
              <a:rPr lang="es-AR" sz="2400" dirty="0" smtClean="0"/>
              <a:t>el </a:t>
            </a:r>
            <a:r>
              <a:rPr lang="es-AR" sz="2400" dirty="0"/>
              <a:t>guión</a:t>
            </a:r>
            <a:r>
              <a:rPr lang="es-AR" sz="2400" dirty="0" smtClean="0"/>
              <a:t>.</a:t>
            </a:r>
          </a:p>
          <a:p>
            <a:pPr marL="914400" lvl="1" indent="-457200" algn="just">
              <a:buFont typeface="+mj-lt"/>
              <a:buAutoNum type="arabicPeriod"/>
            </a:pPr>
            <a:endParaRPr lang="es-AR" sz="2400" dirty="0"/>
          </a:p>
          <a:p>
            <a:pPr marL="914400" lvl="1" indent="-457200" algn="just">
              <a:buFont typeface="+mj-lt"/>
              <a:buAutoNum type="arabicPeriod"/>
            </a:pPr>
            <a:r>
              <a:rPr lang="es-AR" sz="2400" dirty="0" smtClean="0"/>
              <a:t>Apoyos</a:t>
            </a:r>
            <a:r>
              <a:rPr lang="es-AR" sz="2400" dirty="0"/>
              <a:t>, que contiene los objetos que están involucrados en </a:t>
            </a:r>
            <a:r>
              <a:rPr lang="es-AR" sz="2400" dirty="0" smtClean="0"/>
              <a:t>el desarrollo </a:t>
            </a:r>
            <a:r>
              <a:rPr lang="es-AR" sz="2400" dirty="0"/>
              <a:t>del guión</a:t>
            </a:r>
            <a:r>
              <a:rPr lang="es-AR" sz="2400" dirty="0" smtClean="0"/>
              <a:t>.</a:t>
            </a:r>
          </a:p>
          <a:p>
            <a:pPr marL="914400" lvl="1" indent="-457200" algn="just">
              <a:buFont typeface="+mj-lt"/>
              <a:buAutoNum type="arabicPeriod"/>
            </a:pPr>
            <a:endParaRPr lang="es-AR" sz="2400" dirty="0"/>
          </a:p>
          <a:p>
            <a:pPr marL="914400" lvl="1" indent="-457200" algn="just">
              <a:buFont typeface="+mj-lt"/>
              <a:buAutoNum type="arabicPeriod"/>
            </a:pPr>
            <a:r>
              <a:rPr lang="es-AR" sz="2400" dirty="0" smtClean="0"/>
              <a:t>Punto </a:t>
            </a:r>
            <a:r>
              <a:rPr lang="es-AR" sz="2400" dirty="0"/>
              <a:t>de vista, que describe el punto de vista desde el cual se ve </a:t>
            </a:r>
            <a:r>
              <a:rPr lang="es-AR" sz="2400" dirty="0" smtClean="0"/>
              <a:t>la secuencia </a:t>
            </a:r>
            <a:r>
              <a:rPr lang="es-AR" sz="2400" dirty="0"/>
              <a:t>de acciones que el guión </a:t>
            </a:r>
            <a:r>
              <a:rPr lang="es-AR" sz="2400" dirty="0" smtClean="0"/>
              <a:t>describe.</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73426" y="768627"/>
            <a:ext cx="10999303" cy="5016758"/>
          </a:xfrm>
          <a:prstGeom prst="rect">
            <a:avLst/>
          </a:prstGeom>
          <a:noFill/>
        </p:spPr>
        <p:txBody>
          <a:bodyPr wrap="square" rtlCol="0">
            <a:spAutoFit/>
          </a:bodyPr>
          <a:lstStyle/>
          <a:p>
            <a:pPr algn="just"/>
            <a:r>
              <a:rPr lang="es-AR" sz="3200" b="1" u="sng" dirty="0" smtClean="0"/>
              <a:t>Condiciones </a:t>
            </a:r>
            <a:r>
              <a:rPr lang="es-AR" sz="3200" b="1" u="sng" dirty="0"/>
              <a:t>de entrada:</a:t>
            </a:r>
            <a:r>
              <a:rPr lang="es-AR" sz="3200" dirty="0"/>
              <a:t> </a:t>
            </a:r>
            <a:endParaRPr lang="es-AR" sz="3200" dirty="0" smtClean="0"/>
          </a:p>
          <a:p>
            <a:pPr algn="just"/>
            <a:endParaRPr lang="es-AR" sz="3200" dirty="0"/>
          </a:p>
          <a:p>
            <a:pPr algn="just"/>
            <a:r>
              <a:rPr lang="es-AR" sz="3200" dirty="0" smtClean="0"/>
              <a:t>Son </a:t>
            </a:r>
            <a:r>
              <a:rPr lang="es-AR" sz="3200" dirty="0"/>
              <a:t>un conjunto de condiciones que </a:t>
            </a:r>
            <a:r>
              <a:rPr lang="es-AR" sz="3200" dirty="0" smtClean="0"/>
              <a:t>deben satisfacerse </a:t>
            </a:r>
            <a:r>
              <a:rPr lang="es-AR" sz="3200" dirty="0"/>
              <a:t>para que el guión sea instanciado</a:t>
            </a:r>
            <a:r>
              <a:rPr lang="es-AR" sz="3200" dirty="0" smtClean="0"/>
              <a:t>.</a:t>
            </a:r>
          </a:p>
          <a:p>
            <a:pPr algn="just"/>
            <a:endParaRPr lang="es-AR" sz="3200" dirty="0" smtClean="0"/>
          </a:p>
          <a:p>
            <a:pPr algn="just"/>
            <a:endParaRPr lang="es-AR" sz="3200" dirty="0"/>
          </a:p>
          <a:p>
            <a:pPr algn="just"/>
            <a:r>
              <a:rPr lang="es-AR" sz="3200" b="1" u="sng" dirty="0" smtClean="0"/>
              <a:t>Condiciones </a:t>
            </a:r>
            <a:r>
              <a:rPr lang="es-AR" sz="3200" b="1" u="sng" dirty="0"/>
              <a:t>de salida o resultados:</a:t>
            </a:r>
            <a:r>
              <a:rPr lang="es-AR" sz="3200" dirty="0"/>
              <a:t> </a:t>
            </a:r>
            <a:endParaRPr lang="es-AR" sz="3200" dirty="0" smtClean="0"/>
          </a:p>
          <a:p>
            <a:pPr algn="just"/>
            <a:endParaRPr lang="es-AR" sz="3200" dirty="0"/>
          </a:p>
          <a:p>
            <a:pPr algn="just"/>
            <a:r>
              <a:rPr lang="es-AR" sz="3200" dirty="0" smtClean="0"/>
              <a:t>Conjunto </a:t>
            </a:r>
            <a:r>
              <a:rPr lang="es-AR" sz="3200" dirty="0"/>
              <a:t>de acciones ciertas </a:t>
            </a:r>
            <a:r>
              <a:rPr lang="es-AR" sz="3200" dirty="0" smtClean="0"/>
              <a:t>una vez </a:t>
            </a:r>
            <a:r>
              <a:rPr lang="es-AR" sz="3200" dirty="0"/>
              <a:t>ejecutados los eventos descritos en el guión</a:t>
            </a:r>
            <a:r>
              <a:rPr lang="es-AR" sz="3200" dirty="0" smtClean="0"/>
              <a:t>.</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192698" y="834888"/>
            <a:ext cx="10893286" cy="5262979"/>
          </a:xfrm>
          <a:prstGeom prst="rect">
            <a:avLst/>
          </a:prstGeom>
          <a:noFill/>
        </p:spPr>
        <p:txBody>
          <a:bodyPr wrap="square" rtlCol="0">
            <a:spAutoFit/>
          </a:bodyPr>
          <a:lstStyle/>
          <a:p>
            <a:pPr algn="just"/>
            <a:r>
              <a:rPr lang="es-AR" sz="2400" b="1" u="sng" dirty="0" smtClean="0"/>
              <a:t>Escenas en GUIONES:</a:t>
            </a:r>
          </a:p>
          <a:p>
            <a:pPr algn="just"/>
            <a:endParaRPr lang="es-AR" sz="2400" dirty="0"/>
          </a:p>
          <a:p>
            <a:pPr algn="just"/>
            <a:r>
              <a:rPr lang="es-AR" sz="2400" dirty="0"/>
              <a:t>Cada escena es una descripción de todos los eventos </a:t>
            </a:r>
            <a:r>
              <a:rPr lang="es-AR" sz="2400" dirty="0" smtClean="0"/>
              <a:t>que ocurren </a:t>
            </a:r>
            <a:r>
              <a:rPr lang="es-AR" sz="2400" dirty="0"/>
              <a:t>en la situación descrita por el guión. </a:t>
            </a:r>
            <a:endParaRPr lang="es-AR" sz="2400" dirty="0" smtClean="0"/>
          </a:p>
          <a:p>
            <a:pPr algn="just"/>
            <a:endParaRPr lang="es-AR" sz="2400" dirty="0"/>
          </a:p>
          <a:p>
            <a:pPr algn="just"/>
            <a:r>
              <a:rPr lang="es-AR" sz="2400" dirty="0" smtClean="0"/>
              <a:t>Una </a:t>
            </a:r>
            <a:r>
              <a:rPr lang="es-AR" sz="2400" dirty="0"/>
              <a:t>escena no tiene </a:t>
            </a:r>
            <a:r>
              <a:rPr lang="es-AR" sz="2400" dirty="0" smtClean="0"/>
              <a:t>que ser </a:t>
            </a:r>
            <a:r>
              <a:rPr lang="es-AR" sz="2400" dirty="0"/>
              <a:t>lineal, existiendo secuencias alternativas de eventos que se </a:t>
            </a:r>
            <a:r>
              <a:rPr lang="es-AR" sz="2400" dirty="0" smtClean="0"/>
              <a:t>suceden opcionalmente y </a:t>
            </a:r>
            <a:r>
              <a:rPr lang="es-AR" sz="2400" dirty="0"/>
              <a:t>que incluso pueden repetirse varias veces</a:t>
            </a:r>
            <a:r>
              <a:rPr lang="es-AR" sz="2400" dirty="0" smtClean="0"/>
              <a:t>.</a:t>
            </a:r>
          </a:p>
          <a:p>
            <a:pPr algn="just"/>
            <a:endParaRPr lang="es-AR" sz="2400" dirty="0"/>
          </a:p>
          <a:p>
            <a:pPr algn="just"/>
            <a:r>
              <a:rPr lang="es-AR" sz="2400" dirty="0" smtClean="0"/>
              <a:t>Además, se pueden producir anidamientos </a:t>
            </a:r>
            <a:r>
              <a:rPr lang="es-AR" sz="2400" dirty="0"/>
              <a:t>de guiones si desde </a:t>
            </a:r>
            <a:r>
              <a:rPr lang="es-AR" sz="2400" dirty="0" smtClean="0"/>
              <a:t>una escena de un guión se llama a otro guión. </a:t>
            </a:r>
          </a:p>
          <a:p>
            <a:pPr algn="just"/>
            <a:endParaRPr lang="es-AR" sz="2400" dirty="0"/>
          </a:p>
          <a:p>
            <a:pPr algn="just"/>
            <a:r>
              <a:rPr lang="es-AR" sz="2400" dirty="0" smtClean="0"/>
              <a:t>Los </a:t>
            </a:r>
            <a:r>
              <a:rPr lang="es-AR" sz="2400" dirty="0"/>
              <a:t>eventos descriptos en un guión forman una cadena, que comienza con el </a:t>
            </a:r>
            <a:r>
              <a:rPr lang="es-AR" sz="2400" dirty="0" smtClean="0"/>
              <a:t>conjunto </a:t>
            </a:r>
            <a:r>
              <a:rPr lang="es-AR" sz="2400" dirty="0"/>
              <a:t>de </a:t>
            </a:r>
            <a:r>
              <a:rPr lang="es-AR" sz="2400" dirty="0" smtClean="0"/>
              <a:t>condiciones de </a:t>
            </a:r>
            <a:r>
              <a:rPr lang="es-AR" sz="2400" dirty="0"/>
              <a:t>entrada y termina con los resultados, que pueden dar </a:t>
            </a:r>
            <a:r>
              <a:rPr lang="es-AR" sz="2400" dirty="0" smtClean="0"/>
              <a:t>origen a </a:t>
            </a:r>
            <a:r>
              <a:rPr lang="es-AR" sz="2400" dirty="0"/>
              <a:t>otros eventos descritos en otros </a:t>
            </a:r>
            <a:r>
              <a:rPr lang="es-AR" sz="2400" dirty="0" smtClean="0"/>
              <a:t>guiones.</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smtClean="0"/>
              <a:t>SISTEMAS DE PRODUCCIÓN:</a:t>
            </a:r>
          </a:p>
          <a:p>
            <a:pPr algn="just"/>
            <a:endParaRPr lang="es-AR" sz="2400" dirty="0"/>
          </a:p>
          <a:p>
            <a:pPr algn="just"/>
            <a:r>
              <a:rPr lang="es-AR" sz="2400" dirty="0" smtClean="0"/>
              <a:t>Los Sistemas de Producción (SP) son el formalismo más utilizado para representar el conocimiento en una BC.</a:t>
            </a:r>
          </a:p>
          <a:p>
            <a:pPr algn="just"/>
            <a:endParaRPr lang="es-AR" sz="2400" dirty="0"/>
          </a:p>
          <a:p>
            <a:pPr algn="just"/>
            <a:r>
              <a:rPr lang="es-AR" sz="2400" dirty="0" smtClean="0"/>
              <a:t>La Arquitectura de un Sistema de Producción (también conocidos como Sistemas Basados en Reglas – SBR) está constituido por tres elementos:</a:t>
            </a:r>
          </a:p>
          <a:p>
            <a:pPr algn="just"/>
            <a:endParaRPr lang="es-AR" sz="2400" dirty="0"/>
          </a:p>
          <a:p>
            <a:pPr marL="914400" lvl="1" indent="-457200" algn="just">
              <a:buFont typeface="+mj-lt"/>
              <a:buAutoNum type="arabicPeriod"/>
            </a:pPr>
            <a:r>
              <a:rPr lang="es-AR" sz="2400" dirty="0" smtClean="0"/>
              <a:t>Base de Hechos o Memoria de Trabajo.</a:t>
            </a:r>
          </a:p>
          <a:p>
            <a:pPr marL="914400" lvl="1" indent="-457200" algn="just">
              <a:buFont typeface="+mj-lt"/>
              <a:buAutoNum type="arabicPeriod"/>
            </a:pPr>
            <a:endParaRPr lang="es-AR" sz="2400" dirty="0"/>
          </a:p>
          <a:p>
            <a:pPr marL="914400" lvl="1" indent="-457200" algn="just">
              <a:buFont typeface="+mj-lt"/>
              <a:buAutoNum type="arabicPeriod"/>
            </a:pPr>
            <a:r>
              <a:rPr lang="es-AR" sz="2400" dirty="0" smtClean="0"/>
              <a:t>Base de Reglas.</a:t>
            </a:r>
          </a:p>
          <a:p>
            <a:pPr marL="914400" lvl="1" indent="-457200" algn="just">
              <a:buFont typeface="+mj-lt"/>
              <a:buAutoNum type="arabicPeriod"/>
            </a:pPr>
            <a:endParaRPr lang="es-AR" sz="2400" dirty="0"/>
          </a:p>
          <a:p>
            <a:pPr marL="914400" lvl="1" indent="-457200" algn="just">
              <a:buFont typeface="+mj-lt"/>
              <a:buAutoNum type="arabicPeriod"/>
            </a:pPr>
            <a:r>
              <a:rPr lang="es-AR" sz="2400" dirty="0" smtClean="0"/>
              <a:t>Estrategia de Control (representada en el Motor de Inferencia).</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smtClean="0"/>
              <a:t>Base de Reglas:</a:t>
            </a:r>
          </a:p>
          <a:p>
            <a:pPr algn="just"/>
            <a:endParaRPr lang="es-AR" sz="2400" dirty="0"/>
          </a:p>
          <a:p>
            <a:pPr algn="just"/>
            <a:r>
              <a:rPr lang="es-AR" sz="2400" dirty="0" smtClean="0"/>
              <a:t>Las reglas en la BR tienen la forma:</a:t>
            </a:r>
          </a:p>
          <a:p>
            <a:pPr algn="just"/>
            <a:endParaRPr lang="es-AR" sz="2400" dirty="0"/>
          </a:p>
          <a:p>
            <a:pPr algn="just"/>
            <a:r>
              <a:rPr lang="es-AR" sz="2400" dirty="0" smtClean="0"/>
              <a:t>		ANTECEDENTES -&gt; CONSECUENTE</a:t>
            </a:r>
          </a:p>
          <a:p>
            <a:pPr algn="just"/>
            <a:endParaRPr lang="es-AR" sz="2400" dirty="0"/>
          </a:p>
          <a:p>
            <a:pPr algn="just"/>
            <a:r>
              <a:rPr lang="es-AR" sz="2400" dirty="0" smtClean="0"/>
              <a:t>En general, el antecedente de una regla puede estar formado por varios hechos unidos en conjunción.</a:t>
            </a:r>
          </a:p>
          <a:p>
            <a:pPr algn="just"/>
            <a:endParaRPr lang="es-AR" sz="2400" dirty="0" smtClean="0"/>
          </a:p>
          <a:p>
            <a:pPr algn="just"/>
            <a:r>
              <a:rPr lang="es-AR" sz="2400" dirty="0" smtClean="0"/>
              <a:t>Debe existir un conjunto de REGLAS DE PARADA.</a:t>
            </a:r>
          </a:p>
          <a:p>
            <a:pPr algn="just"/>
            <a:endParaRPr lang="es-AR" sz="2400" dirty="0"/>
          </a:p>
          <a:p>
            <a:pPr algn="just"/>
            <a:r>
              <a:rPr lang="es-AR" sz="2400" dirty="0" smtClean="0"/>
              <a:t>Cuando en una tabla PER tenemos un conjunto de reglas que tiene antecedentes unidos con disyunciones, éstas deben eliminarse en el proceso de formalización, generando tantas reglas como sean necesarias.</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smtClean="0"/>
              <a:t>Eliminación de disyunciones:</a:t>
            </a:r>
          </a:p>
          <a:p>
            <a:pPr algn="just"/>
            <a:endParaRPr lang="es-AR" sz="2400" dirty="0"/>
          </a:p>
          <a:p>
            <a:pPr algn="just"/>
            <a:r>
              <a:rPr lang="es-AR" sz="2400" dirty="0" smtClean="0"/>
              <a:t>Para eliminar una disyunción de un antecedente, basta con generar dos reglas, una para cada parte de la disyunción.</a:t>
            </a:r>
          </a:p>
          <a:p>
            <a:pPr algn="just"/>
            <a:endParaRPr lang="es-AR" sz="2400" dirty="0"/>
          </a:p>
          <a:p>
            <a:pPr algn="just"/>
            <a:r>
              <a:rPr lang="es-AR" sz="2400" dirty="0" smtClean="0"/>
              <a:t>Ejemplo:</a:t>
            </a:r>
          </a:p>
          <a:p>
            <a:pPr algn="just"/>
            <a:endParaRPr lang="es-AR" sz="2400" dirty="0"/>
          </a:p>
          <a:p>
            <a:pPr algn="just"/>
            <a:r>
              <a:rPr lang="es-AR" sz="2400" dirty="0" smtClean="0"/>
              <a:t>	R1 OR R2 -&gt; S1</a:t>
            </a:r>
          </a:p>
          <a:p>
            <a:pPr algn="just"/>
            <a:endParaRPr lang="es-AR" sz="2400" dirty="0"/>
          </a:p>
          <a:p>
            <a:pPr algn="just"/>
            <a:r>
              <a:rPr lang="es-AR" sz="2400" dirty="0" smtClean="0"/>
              <a:t>	Genera dos reglas:</a:t>
            </a:r>
          </a:p>
          <a:p>
            <a:pPr algn="just"/>
            <a:r>
              <a:rPr lang="es-AR" sz="2400" dirty="0"/>
              <a:t>	</a:t>
            </a:r>
            <a:r>
              <a:rPr lang="es-AR" sz="2400" dirty="0" smtClean="0"/>
              <a:t>R1 -&gt; S1</a:t>
            </a:r>
          </a:p>
          <a:p>
            <a:pPr algn="just"/>
            <a:r>
              <a:rPr lang="es-AR" sz="2400" dirty="0"/>
              <a:t>	</a:t>
            </a:r>
            <a:r>
              <a:rPr lang="es-AR" sz="2400" dirty="0" smtClean="0"/>
              <a:t>R2 -&gt; S1</a:t>
            </a:r>
          </a:p>
          <a:p>
            <a:pPr algn="just"/>
            <a:endParaRPr lang="es-AR" sz="24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3"/>
          <p:cNvSpPr txBox="1">
            <a:spLocks noChangeArrowheads="1"/>
          </p:cNvSpPr>
          <p:nvPr/>
        </p:nvSpPr>
        <p:spPr bwMode="auto">
          <a:xfrm>
            <a:off x="876162" y="876715"/>
            <a:ext cx="405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800" b="1" dirty="0"/>
              <a:t>METODOLOGIA IDEAL</a:t>
            </a:r>
          </a:p>
        </p:txBody>
      </p:sp>
      <p:sp>
        <p:nvSpPr>
          <p:cNvPr id="12" name="11 Rectángulo"/>
          <p:cNvSpPr/>
          <p:nvPr/>
        </p:nvSpPr>
        <p:spPr>
          <a:xfrm>
            <a:off x="5177597" y="84855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3" name="12 Rectángulo"/>
          <p:cNvSpPr/>
          <p:nvPr/>
        </p:nvSpPr>
        <p:spPr>
          <a:xfrm>
            <a:off x="5187122" y="19899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4" name="13 Rectángulo"/>
          <p:cNvSpPr/>
          <p:nvPr/>
        </p:nvSpPr>
        <p:spPr>
          <a:xfrm>
            <a:off x="5187122" y="31837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6" name="15 Rectángulo"/>
          <p:cNvSpPr/>
          <p:nvPr/>
        </p:nvSpPr>
        <p:spPr>
          <a:xfrm>
            <a:off x="5195060" y="4341053"/>
            <a:ext cx="3059112"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7" name="16 Rectángulo"/>
          <p:cNvSpPr/>
          <p:nvPr/>
        </p:nvSpPr>
        <p:spPr>
          <a:xfrm>
            <a:off x="5195060" y="5491991"/>
            <a:ext cx="3059112"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8" name="17 Conector recto de flecha"/>
          <p:cNvCxnSpPr>
            <a:stCxn id="12" idx="2"/>
            <a:endCxn id="13" idx="0"/>
          </p:cNvCxnSpPr>
          <p:nvPr/>
        </p:nvCxnSpPr>
        <p:spPr>
          <a:xfrm>
            <a:off x="6707947" y="160420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6717472" y="274561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6717472" y="3939416"/>
            <a:ext cx="7938"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20 Conector recto de flecha"/>
          <p:cNvCxnSpPr>
            <a:stCxn id="16" idx="2"/>
            <a:endCxn id="17" idx="0"/>
          </p:cNvCxnSpPr>
          <p:nvPr/>
        </p:nvCxnSpPr>
        <p:spPr>
          <a:xfrm>
            <a:off x="6725410" y="509670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5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5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50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200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250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250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632311"/>
          </a:xfrm>
          <a:prstGeom prst="rect">
            <a:avLst/>
          </a:prstGeom>
          <a:noFill/>
        </p:spPr>
        <p:txBody>
          <a:bodyPr wrap="square" rtlCol="0">
            <a:spAutoFit/>
          </a:bodyPr>
          <a:lstStyle/>
          <a:p>
            <a:pPr algn="just"/>
            <a:r>
              <a:rPr lang="es-AR" sz="2400" dirty="0" smtClean="0"/>
              <a:t>Otro ejemplo más complejo podría incluir conjunciones:</a:t>
            </a:r>
          </a:p>
          <a:p>
            <a:pPr algn="just"/>
            <a:endParaRPr lang="es-AR" sz="2400" dirty="0"/>
          </a:p>
          <a:p>
            <a:pPr algn="just"/>
            <a:r>
              <a:rPr lang="es-AR" sz="2400" dirty="0" smtClean="0"/>
              <a:t>	R1 AND R2 AND (R3 OR R4) -&gt; S1</a:t>
            </a:r>
          </a:p>
          <a:p>
            <a:pPr algn="just"/>
            <a:r>
              <a:rPr lang="es-AR" sz="2400" dirty="0"/>
              <a:t>	</a:t>
            </a:r>
            <a:r>
              <a:rPr lang="es-AR" sz="2400" dirty="0" smtClean="0"/>
              <a:t>Genera:</a:t>
            </a:r>
          </a:p>
          <a:p>
            <a:pPr algn="just"/>
            <a:r>
              <a:rPr lang="es-AR" sz="2400" dirty="0"/>
              <a:t>	</a:t>
            </a:r>
            <a:r>
              <a:rPr lang="es-AR" sz="2400" dirty="0" smtClean="0"/>
              <a:t>R1 AND R2 AND R3 -&gt; S1</a:t>
            </a:r>
          </a:p>
          <a:p>
            <a:pPr algn="just"/>
            <a:r>
              <a:rPr lang="es-AR" sz="2400" dirty="0"/>
              <a:t>	</a:t>
            </a:r>
            <a:r>
              <a:rPr lang="es-AR" sz="2400" dirty="0" smtClean="0"/>
              <a:t>R2 AND R2 AND R4 -&gt; S1</a:t>
            </a:r>
          </a:p>
          <a:p>
            <a:pPr algn="just"/>
            <a:endParaRPr lang="es-AR" sz="2400" dirty="0"/>
          </a:p>
          <a:p>
            <a:pPr algn="just"/>
            <a:r>
              <a:rPr lang="es-AR" sz="2400" dirty="0" smtClean="0"/>
              <a:t>También puede darse:</a:t>
            </a:r>
          </a:p>
          <a:p>
            <a:pPr algn="just"/>
            <a:endParaRPr lang="es-AR" sz="2400" dirty="0"/>
          </a:p>
          <a:p>
            <a:pPr algn="just"/>
            <a:r>
              <a:rPr lang="es-AR" sz="2400" dirty="0" smtClean="0"/>
              <a:t>	R1 AND (R2 OR R3) AND R4 AND (R5 OR R6) -&gt; S1</a:t>
            </a:r>
          </a:p>
          <a:p>
            <a:pPr algn="just"/>
            <a:r>
              <a:rPr lang="es-AR" sz="2400" dirty="0"/>
              <a:t>	</a:t>
            </a:r>
            <a:r>
              <a:rPr lang="es-AR" sz="2400" dirty="0" smtClean="0"/>
              <a:t>Genera cuatro reglas:</a:t>
            </a:r>
          </a:p>
          <a:p>
            <a:pPr algn="just"/>
            <a:r>
              <a:rPr lang="es-AR" sz="2400" dirty="0"/>
              <a:t>	</a:t>
            </a:r>
            <a:r>
              <a:rPr lang="es-AR" sz="2400" dirty="0" smtClean="0"/>
              <a:t>R1 AND R2 AND R4 AND R5 -&gt; S1</a:t>
            </a:r>
          </a:p>
          <a:p>
            <a:pPr algn="just"/>
            <a:r>
              <a:rPr lang="es-AR" sz="2400" dirty="0" smtClean="0"/>
              <a:t>	R1 </a:t>
            </a:r>
            <a:r>
              <a:rPr lang="es-AR" sz="2400" dirty="0"/>
              <a:t>AND R2 AND R4 AND </a:t>
            </a:r>
            <a:r>
              <a:rPr lang="es-AR" sz="2400" dirty="0" smtClean="0"/>
              <a:t>R6 </a:t>
            </a:r>
            <a:r>
              <a:rPr lang="es-AR" sz="2400" dirty="0"/>
              <a:t>-&gt; </a:t>
            </a:r>
            <a:r>
              <a:rPr lang="es-AR" sz="2400" dirty="0" smtClean="0"/>
              <a:t>S1</a:t>
            </a:r>
          </a:p>
          <a:p>
            <a:pPr algn="just"/>
            <a:r>
              <a:rPr lang="es-AR" sz="2400" dirty="0"/>
              <a:t>	</a:t>
            </a:r>
            <a:r>
              <a:rPr lang="es-AR" sz="2400" dirty="0" smtClean="0"/>
              <a:t>R1 </a:t>
            </a:r>
            <a:r>
              <a:rPr lang="es-AR" sz="2400" dirty="0"/>
              <a:t>AND </a:t>
            </a:r>
            <a:r>
              <a:rPr lang="es-AR" sz="2400" dirty="0" smtClean="0"/>
              <a:t>R3 </a:t>
            </a:r>
            <a:r>
              <a:rPr lang="es-AR" sz="2400" dirty="0"/>
              <a:t>AND R4 AND R5 -&gt; </a:t>
            </a:r>
            <a:r>
              <a:rPr lang="es-AR" sz="2400" dirty="0" smtClean="0"/>
              <a:t>S1</a:t>
            </a:r>
          </a:p>
          <a:p>
            <a:pPr algn="just"/>
            <a:r>
              <a:rPr lang="es-AR" sz="2400" dirty="0"/>
              <a:t>	</a:t>
            </a:r>
            <a:r>
              <a:rPr lang="es-AR" sz="2400" dirty="0" smtClean="0"/>
              <a:t>R1 </a:t>
            </a:r>
            <a:r>
              <a:rPr lang="es-AR" sz="2400" dirty="0"/>
              <a:t>AND </a:t>
            </a:r>
            <a:r>
              <a:rPr lang="es-AR" sz="2400" dirty="0" smtClean="0"/>
              <a:t>R3 </a:t>
            </a:r>
            <a:r>
              <a:rPr lang="es-AR" sz="2400" dirty="0"/>
              <a:t>AND R4 AND </a:t>
            </a:r>
            <a:r>
              <a:rPr lang="es-AR" sz="2400" dirty="0" smtClean="0"/>
              <a:t>R6 </a:t>
            </a:r>
            <a:r>
              <a:rPr lang="es-AR" sz="2400" dirty="0"/>
              <a:t>-&gt; S1</a:t>
            </a:r>
            <a:endParaRPr lang="es-AR" sz="24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smtClean="0"/>
              <a:t>Memoria de Trabajo o Base de Hechos:</a:t>
            </a:r>
          </a:p>
          <a:p>
            <a:pPr algn="just"/>
            <a:endParaRPr lang="es-AR" sz="2400" dirty="0"/>
          </a:p>
          <a:p>
            <a:pPr algn="just"/>
            <a:r>
              <a:rPr lang="es-AR" sz="2400" dirty="0" smtClean="0"/>
              <a:t>Posee todos los hechos con que se trabaja en la resolución de un problema en concreto.</a:t>
            </a:r>
          </a:p>
          <a:p>
            <a:pPr algn="just"/>
            <a:endParaRPr lang="es-AR" sz="2400" dirty="0"/>
          </a:p>
          <a:p>
            <a:pPr algn="just"/>
            <a:r>
              <a:rPr lang="es-AR" sz="2400" dirty="0" smtClean="0"/>
              <a:t>Inicia conteniendo los hechos iniciales, que son los que utilizará la Estrategia de Control para emparejar con los antecedentes de las reglas de la BR para disparar las reglas que se activen.</a:t>
            </a:r>
          </a:p>
          <a:p>
            <a:pPr algn="just"/>
            <a:endParaRPr lang="es-AR" sz="2400" dirty="0"/>
          </a:p>
          <a:p>
            <a:pPr algn="just"/>
            <a:r>
              <a:rPr lang="es-AR" sz="2400" dirty="0" smtClean="0"/>
              <a:t>Cada vez que se dispara una regla, genera una conclusión que serán nuevos hechos que se introducirán en la Base de Hechos.</a:t>
            </a:r>
          </a:p>
          <a:p>
            <a:pPr algn="just"/>
            <a:endParaRPr lang="es-AR" sz="2400" dirty="0"/>
          </a:p>
          <a:p>
            <a:pPr algn="just"/>
            <a:r>
              <a:rPr lang="es-AR" sz="2400" dirty="0" smtClean="0"/>
              <a:t>Los hechos objetivos, en general, son las conclusiones de las reglas de parada.</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800" b="1" u="sng" dirty="0" smtClean="0"/>
              <a:t>Estrategia de Control (EC):</a:t>
            </a:r>
          </a:p>
          <a:p>
            <a:pPr algn="just"/>
            <a:endParaRPr lang="es-AR" sz="2800" dirty="0"/>
          </a:p>
          <a:p>
            <a:pPr algn="just"/>
            <a:r>
              <a:rPr lang="es-AR" sz="2800" dirty="0"/>
              <a:t>La EC, o motor de inferencias, examina en cada ciclo de </a:t>
            </a:r>
            <a:r>
              <a:rPr lang="es-AR" sz="2800" dirty="0" smtClean="0"/>
              <a:t>funcionamiento la </a:t>
            </a:r>
            <a:r>
              <a:rPr lang="es-AR" sz="2800" dirty="0"/>
              <a:t>BH y decide qué regla ejecutar, encadenando las </a:t>
            </a:r>
            <a:r>
              <a:rPr lang="es-AR" sz="2800" dirty="0" smtClean="0"/>
              <a:t>reglas e</a:t>
            </a:r>
            <a:r>
              <a:rPr lang="es-AR" sz="2800" dirty="0"/>
              <a:t>n</a:t>
            </a:r>
            <a:r>
              <a:rPr lang="es-AR" sz="2800" dirty="0" smtClean="0"/>
              <a:t> </a:t>
            </a:r>
            <a:r>
              <a:rPr lang="es-AR" sz="2800" dirty="0"/>
              <a:t>los </a:t>
            </a:r>
            <a:r>
              <a:rPr lang="es-AR" sz="2800" dirty="0" smtClean="0"/>
              <a:t>llamados ciclos de </a:t>
            </a:r>
            <a:r>
              <a:rPr lang="es-AR" sz="2800" dirty="0"/>
              <a:t>resolución</a:t>
            </a:r>
            <a:r>
              <a:rPr lang="es-AR" sz="2800" dirty="0" smtClean="0"/>
              <a:t>.</a:t>
            </a:r>
          </a:p>
          <a:p>
            <a:pPr algn="just"/>
            <a:endParaRPr lang="es-AR" sz="2800" dirty="0"/>
          </a:p>
          <a:p>
            <a:pPr algn="just"/>
            <a:r>
              <a:rPr lang="es-AR" sz="2800" dirty="0" smtClean="0"/>
              <a:t>El esquema </a:t>
            </a:r>
            <a:r>
              <a:rPr lang="es-AR" sz="2800" dirty="0"/>
              <a:t>de funcionamiento de una EC consiste en seleccionar </a:t>
            </a:r>
            <a:r>
              <a:rPr lang="es-AR" sz="2800" dirty="0" smtClean="0"/>
              <a:t>alguna </a:t>
            </a:r>
            <a:r>
              <a:rPr lang="es-AR" sz="2800" dirty="0"/>
              <a:t>regla de la BR que pueda </a:t>
            </a:r>
            <a:r>
              <a:rPr lang="es-AR" sz="2800" dirty="0" smtClean="0"/>
              <a:t>aplicarse a la </a:t>
            </a:r>
            <a:r>
              <a:rPr lang="es-AR" sz="2800" dirty="0"/>
              <a:t>situación actual, mientras que los hechos de la BH no satisfagan </a:t>
            </a:r>
            <a:r>
              <a:rPr lang="es-AR" sz="2800" dirty="0" smtClean="0"/>
              <a:t>una condición </a:t>
            </a:r>
            <a:r>
              <a:rPr lang="es-AR" sz="2800" dirty="0"/>
              <a:t>de terminación o se ejecute una regla de </a:t>
            </a:r>
            <a:r>
              <a:rPr lang="es-AR" sz="2800" dirty="0" smtClean="0"/>
              <a:t>parada.</a:t>
            </a:r>
          </a:p>
          <a:p>
            <a:pPr algn="just"/>
            <a:endParaRPr lang="es-AR" sz="2800" dirty="0"/>
          </a:p>
          <a:p>
            <a:pPr algn="just"/>
            <a:endParaRPr lang="es-AR" sz="28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32092"/>
          </a:xfrm>
          <a:prstGeom prst="rect">
            <a:avLst/>
          </a:prstGeom>
          <a:noFill/>
        </p:spPr>
        <p:txBody>
          <a:bodyPr wrap="square" rtlCol="0">
            <a:spAutoFit/>
          </a:bodyPr>
          <a:lstStyle/>
          <a:p>
            <a:pPr algn="just"/>
            <a:r>
              <a:rPr lang="es-AR" sz="2800" b="1" u="sng" dirty="0" smtClean="0"/>
              <a:t>Características de las EC:</a:t>
            </a:r>
          </a:p>
          <a:p>
            <a:pPr algn="just"/>
            <a:endParaRPr lang="es-AR" sz="2800" dirty="0"/>
          </a:p>
          <a:p>
            <a:pPr algn="just"/>
            <a:r>
              <a:rPr lang="es-AR" sz="2800" dirty="0"/>
              <a:t>Cualquier </a:t>
            </a:r>
            <a:r>
              <a:rPr lang="es-AR" sz="2800" dirty="0" smtClean="0"/>
              <a:t>EC debe </a:t>
            </a:r>
            <a:r>
              <a:rPr lang="es-AR" sz="2800" dirty="0"/>
              <a:t>causar movimiento para evitar que una misma regla se </a:t>
            </a:r>
            <a:r>
              <a:rPr lang="es-AR" sz="2800" dirty="0" smtClean="0"/>
              <a:t>esté ejecutando indefinidamente.</a:t>
            </a:r>
          </a:p>
          <a:p>
            <a:pPr algn="just"/>
            <a:endParaRPr lang="es-AR" sz="2800" dirty="0"/>
          </a:p>
          <a:p>
            <a:pPr algn="just"/>
            <a:r>
              <a:rPr lang="es-AR" sz="2800" dirty="0" smtClean="0"/>
              <a:t>Debe </a:t>
            </a:r>
            <a:r>
              <a:rPr lang="es-AR" sz="2800" dirty="0"/>
              <a:t>ser sistemática, para impedir que al </a:t>
            </a:r>
            <a:r>
              <a:rPr lang="es-AR" sz="2800" dirty="0" smtClean="0"/>
              <a:t>seleccionar aleatoriamente </a:t>
            </a:r>
            <a:r>
              <a:rPr lang="es-AR" sz="2800" dirty="0"/>
              <a:t>las reglas se pasen por estados innecesarios y se genere, reiteradamente</a:t>
            </a:r>
            <a:r>
              <a:rPr lang="es-AR" sz="2800" dirty="0" smtClean="0"/>
              <a:t>, la </a:t>
            </a:r>
            <a:r>
              <a:rPr lang="es-AR" sz="2800" dirty="0"/>
              <a:t>misma </a:t>
            </a:r>
            <a:r>
              <a:rPr lang="es-AR" sz="2800" dirty="0" smtClean="0"/>
              <a:t>BH. </a:t>
            </a:r>
          </a:p>
          <a:p>
            <a:pPr algn="just"/>
            <a:endParaRPr lang="es-AR" sz="2800" dirty="0"/>
          </a:p>
          <a:p>
            <a:pPr algn="just"/>
            <a:r>
              <a:rPr lang="es-AR" sz="2800" dirty="0" smtClean="0"/>
              <a:t>Debe ser </a:t>
            </a:r>
            <a:r>
              <a:rPr lang="es-AR" sz="2800" dirty="0"/>
              <a:t>eficiente, para alcanzar la solución utilizando </a:t>
            </a:r>
            <a:r>
              <a:rPr lang="es-AR" sz="2800" dirty="0" smtClean="0"/>
              <a:t>el menor </a:t>
            </a:r>
            <a:r>
              <a:rPr lang="es-AR" sz="2800" dirty="0"/>
              <a:t>número de recursos disponibles.</a:t>
            </a:r>
            <a:endParaRPr lang="es-AR" sz="28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800" b="1" u="sng" dirty="0" smtClean="0"/>
              <a:t>Tipos de EC:</a:t>
            </a:r>
          </a:p>
          <a:p>
            <a:pPr algn="just"/>
            <a:endParaRPr lang="es-AR" sz="2800" dirty="0"/>
          </a:p>
          <a:p>
            <a:pPr algn="just"/>
            <a:r>
              <a:rPr lang="es-AR" sz="2800" dirty="0" smtClean="0"/>
              <a:t>Encadenamiento hacia adelante (Modus </a:t>
            </a:r>
            <a:r>
              <a:rPr lang="es-AR" sz="2800" dirty="0" err="1" smtClean="0"/>
              <a:t>Ponendo</a:t>
            </a:r>
            <a:r>
              <a:rPr lang="es-AR" sz="2800" dirty="0" smtClean="0"/>
              <a:t> </a:t>
            </a:r>
            <a:r>
              <a:rPr lang="es-AR" sz="2800" dirty="0" err="1" smtClean="0"/>
              <a:t>Ponens</a:t>
            </a:r>
            <a:r>
              <a:rPr lang="es-AR" sz="2800" dirty="0" smtClean="0"/>
              <a:t>): se parte de los hechos iniciales y a través de la aplicación de las reglas seleccionadas se generan nuevos hechos que disparan nuevas reglas hasta llegar a un hecho objetivo. Ejemplo de estas EC son CLIPS y DROOLS.</a:t>
            </a:r>
          </a:p>
          <a:p>
            <a:pPr algn="just"/>
            <a:endParaRPr lang="es-AR" sz="2800" dirty="0"/>
          </a:p>
          <a:p>
            <a:pPr algn="just"/>
            <a:r>
              <a:rPr lang="es-AR" sz="2800" dirty="0" smtClean="0"/>
              <a:t>Encadenamiento hacia atrás (Modus </a:t>
            </a:r>
            <a:r>
              <a:rPr lang="es-AR" sz="2800" dirty="0" err="1" smtClean="0"/>
              <a:t>Tollendo</a:t>
            </a:r>
            <a:r>
              <a:rPr lang="es-AR" sz="2800" dirty="0" smtClean="0"/>
              <a:t> </a:t>
            </a:r>
            <a:r>
              <a:rPr lang="es-AR" sz="2800" dirty="0" err="1" smtClean="0"/>
              <a:t>Tollen</a:t>
            </a:r>
            <a:r>
              <a:rPr lang="es-AR" sz="2800" dirty="0" smtClean="0"/>
              <a:t>): se parte de los hechos objetivos y se intenta llegar a los hechos iniciales. Aquí lo importante es encontrar el camino (por ejemplo, para demostración de teoremas matemáticos, campo donde se han usado en sus inicios los SRB). Ejemplo de esta EC es PROLOG.</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32092"/>
          </a:xfrm>
          <a:prstGeom prst="rect">
            <a:avLst/>
          </a:prstGeom>
          <a:noFill/>
        </p:spPr>
        <p:txBody>
          <a:bodyPr wrap="square" rtlCol="0">
            <a:spAutoFit/>
          </a:bodyPr>
          <a:lstStyle/>
          <a:p>
            <a:pPr algn="just"/>
            <a:r>
              <a:rPr lang="es-AR" sz="2800" b="1" u="sng" dirty="0" smtClean="0"/>
              <a:t>Encadenamiento hacia adelante:</a:t>
            </a:r>
          </a:p>
          <a:p>
            <a:pPr algn="just"/>
            <a:endParaRPr lang="es-AR" sz="2800" dirty="0"/>
          </a:p>
          <a:p>
            <a:pPr algn="just"/>
            <a:r>
              <a:rPr lang="es-AR" sz="2800" dirty="0" smtClean="0"/>
              <a:t>El ciclo que se cumple en un encadenamiento hacia adelante es el siguiente:</a:t>
            </a:r>
          </a:p>
          <a:p>
            <a:pPr algn="just"/>
            <a:endParaRPr lang="es-AR" sz="2800" dirty="0"/>
          </a:p>
          <a:p>
            <a:pPr marL="914400" lvl="1" indent="-457200" algn="just">
              <a:buFont typeface="+mj-lt"/>
              <a:buAutoNum type="arabicPeriod"/>
            </a:pPr>
            <a:r>
              <a:rPr lang="es-AR" sz="2800" dirty="0" smtClean="0"/>
              <a:t>Emparejamiento.</a:t>
            </a:r>
          </a:p>
          <a:p>
            <a:pPr marL="914400" lvl="1" indent="-457200" algn="just">
              <a:buFont typeface="+mj-lt"/>
              <a:buAutoNum type="arabicPeriod"/>
            </a:pPr>
            <a:r>
              <a:rPr lang="es-AR" sz="2800" dirty="0" smtClean="0"/>
              <a:t>Conformación del Conjunto Conflicto.</a:t>
            </a:r>
          </a:p>
          <a:p>
            <a:pPr marL="914400" lvl="1" indent="-457200" algn="just">
              <a:buFont typeface="+mj-lt"/>
              <a:buAutoNum type="arabicPeriod"/>
            </a:pPr>
            <a:r>
              <a:rPr lang="es-AR" sz="2800" dirty="0" smtClean="0"/>
              <a:t>Selección de una regla del Conjunto Conflicto.</a:t>
            </a:r>
          </a:p>
          <a:p>
            <a:pPr marL="914400" lvl="1" indent="-457200" algn="just">
              <a:buFont typeface="+mj-lt"/>
              <a:buAutoNum type="arabicPeriod"/>
            </a:pPr>
            <a:r>
              <a:rPr lang="es-AR" sz="2800" dirty="0" smtClean="0"/>
              <a:t>Ejecución de la regla seleccionada.</a:t>
            </a:r>
          </a:p>
          <a:p>
            <a:pPr marL="914400" lvl="1" indent="-457200" algn="just">
              <a:buFont typeface="+mj-lt"/>
              <a:buAutoNum type="arabicPeriod"/>
            </a:pPr>
            <a:endParaRPr lang="es-AR" sz="2800" dirty="0"/>
          </a:p>
          <a:p>
            <a:pPr algn="just"/>
            <a:endParaRPr lang="es-AR" sz="28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524315"/>
          </a:xfrm>
          <a:prstGeom prst="rect">
            <a:avLst/>
          </a:prstGeom>
          <a:noFill/>
        </p:spPr>
        <p:txBody>
          <a:bodyPr wrap="square" rtlCol="0">
            <a:spAutoFit/>
          </a:bodyPr>
          <a:lstStyle/>
          <a:p>
            <a:pPr algn="just"/>
            <a:r>
              <a:rPr lang="es-AR" sz="2400" b="1" u="sng" dirty="0" smtClean="0"/>
              <a:t>Emparejamiento:</a:t>
            </a:r>
          </a:p>
          <a:p>
            <a:pPr algn="just"/>
            <a:endParaRPr lang="es-AR" sz="2400" dirty="0"/>
          </a:p>
          <a:p>
            <a:pPr algn="just"/>
            <a:r>
              <a:rPr lang="es-AR" sz="2400" dirty="0" smtClean="0"/>
              <a:t>En esta etapa, el Motor de Inferencia o Estrategia de Control busca el emparejamiento de los hechos en la base de hechos o memoria de trabajo y los antecedentes de las reglas en la base de reglas.</a:t>
            </a:r>
          </a:p>
          <a:p>
            <a:pPr algn="just"/>
            <a:endParaRPr lang="es-AR" sz="2400" dirty="0"/>
          </a:p>
          <a:p>
            <a:pPr algn="just"/>
            <a:r>
              <a:rPr lang="es-AR" sz="2400" dirty="0" smtClean="0"/>
              <a:t>Cuando todos los antecedentes de una regla son hechos que se encuentran en la memoria de trabajo, entonces estos los antecedentes de la regla se satisfacen y la regla podría ejecutarse.</a:t>
            </a:r>
          </a:p>
          <a:p>
            <a:pPr algn="just"/>
            <a:endParaRPr lang="es-AR" sz="2400" dirty="0"/>
          </a:p>
          <a:p>
            <a:pPr algn="just"/>
            <a:r>
              <a:rPr lang="es-AR" sz="2400" dirty="0" smtClean="0"/>
              <a:t>Cuando se produce el emparejamiento de todos los antecedentes de una regla con algunos de los hechos en la base de hechos, entonces la regla se activa.</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smtClean="0"/>
              <a:t>Conjunto Conflicto:</a:t>
            </a:r>
          </a:p>
          <a:p>
            <a:pPr algn="just"/>
            <a:endParaRPr lang="es-AR" sz="2400" dirty="0"/>
          </a:p>
          <a:p>
            <a:pPr algn="just"/>
            <a:r>
              <a:rPr lang="es-AR" sz="2400" dirty="0" smtClean="0"/>
              <a:t>Cuando en la etapa de emparejamiento del ciclo de encadenamiento hacia adelante se encuentra que se satisfacen todos los antecedentes de una regla, entonces se dice que esa regla se activa.</a:t>
            </a:r>
          </a:p>
          <a:p>
            <a:pPr algn="just"/>
            <a:endParaRPr lang="es-AR" sz="2400" dirty="0"/>
          </a:p>
          <a:p>
            <a:pPr algn="just"/>
            <a:r>
              <a:rPr lang="es-AR" sz="2400" dirty="0" smtClean="0"/>
              <a:t>En la etapa de emparejamiento pueden activarse más de una regla.</a:t>
            </a:r>
          </a:p>
          <a:p>
            <a:pPr algn="just"/>
            <a:endParaRPr lang="es-AR" sz="2400" dirty="0"/>
          </a:p>
          <a:p>
            <a:pPr algn="just"/>
            <a:r>
              <a:rPr lang="es-AR" sz="2400" dirty="0" smtClean="0"/>
              <a:t>El conjunto de todas las reglas activas en esta etapa conforman el Conjunto de Conflicto.</a:t>
            </a:r>
          </a:p>
          <a:p>
            <a:pPr algn="just"/>
            <a:endParaRPr lang="es-AR" sz="2400" dirty="0"/>
          </a:p>
          <a:p>
            <a:pPr algn="just"/>
            <a:r>
              <a:rPr lang="es-AR" sz="2400" dirty="0" smtClean="0"/>
              <a:t>El conjunto conflicto está formado por todas las reglas que se activaron en la etapa anterior y todas las reglas que éste ya contuviera de etapas anteriores.</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6001643"/>
          </a:xfrm>
          <a:prstGeom prst="rect">
            <a:avLst/>
          </a:prstGeom>
          <a:noFill/>
        </p:spPr>
        <p:txBody>
          <a:bodyPr wrap="square" rtlCol="0">
            <a:spAutoFit/>
          </a:bodyPr>
          <a:lstStyle/>
          <a:p>
            <a:pPr algn="just"/>
            <a:r>
              <a:rPr lang="es-AR" sz="2400" b="1" u="sng" dirty="0" smtClean="0"/>
              <a:t>Selección de una regla:</a:t>
            </a:r>
          </a:p>
          <a:p>
            <a:pPr algn="just"/>
            <a:endParaRPr lang="es-AR" sz="2400" dirty="0"/>
          </a:p>
          <a:p>
            <a:pPr algn="just"/>
            <a:r>
              <a:rPr lang="es-AR" sz="2400" dirty="0" smtClean="0"/>
              <a:t>Consiste simplemente en seleccionar una regla del Conjunto Conflicto para su ejecución. Existen distintos criterios para la selección de una regla del Conjunto Conflicto:</a:t>
            </a:r>
          </a:p>
          <a:p>
            <a:pPr marL="800100" lvl="1" indent="-342900" algn="just">
              <a:buFont typeface="Arial" pitchFamily="34" charset="0"/>
              <a:buChar char="•"/>
            </a:pPr>
            <a:r>
              <a:rPr lang="es-AR" sz="2400" dirty="0" smtClean="0"/>
              <a:t>Primero en profundidad (LIFO): se selecciona la última regla en entrar al conjunto conflicto.</a:t>
            </a:r>
          </a:p>
          <a:p>
            <a:pPr marL="800100" lvl="1" indent="-342900" algn="just">
              <a:buFont typeface="Arial" pitchFamily="34" charset="0"/>
              <a:buChar char="•"/>
            </a:pPr>
            <a:r>
              <a:rPr lang="es-AR" sz="2400" dirty="0" smtClean="0"/>
              <a:t>Primero en anchura (FIFO): se selecciona la regla más antigua del conjunto conflicto.</a:t>
            </a:r>
          </a:p>
          <a:p>
            <a:pPr marL="800100" lvl="1" indent="-342900" algn="just">
              <a:buFont typeface="Arial" pitchFamily="34" charset="0"/>
              <a:buChar char="•"/>
            </a:pPr>
            <a:r>
              <a:rPr lang="es-AR" sz="2400" dirty="0"/>
              <a:t>Por complejidad: </a:t>
            </a:r>
            <a:r>
              <a:rPr lang="es-AR" sz="2400" dirty="0" smtClean="0"/>
              <a:t>se seleccionan </a:t>
            </a:r>
            <a:r>
              <a:rPr lang="es-AR" sz="2400" dirty="0"/>
              <a:t>antes aquellas reglas que tienen un mayor número de antecedentes, ya </a:t>
            </a:r>
            <a:r>
              <a:rPr lang="es-AR" sz="2400" dirty="0" smtClean="0"/>
              <a:t>que se </a:t>
            </a:r>
            <a:r>
              <a:rPr lang="es-AR" sz="2400" dirty="0"/>
              <a:t>consideran reglas más específicas (menos generales</a:t>
            </a:r>
            <a:r>
              <a:rPr lang="es-AR" sz="2400" dirty="0" smtClean="0"/>
              <a:t>).</a:t>
            </a:r>
          </a:p>
          <a:p>
            <a:pPr marL="800100" lvl="1" indent="-342900" algn="just">
              <a:buFont typeface="Arial" pitchFamily="34" charset="0"/>
              <a:buChar char="•"/>
            </a:pPr>
            <a:r>
              <a:rPr lang="es-AR" sz="2400" dirty="0"/>
              <a:t>Por antigüedad: </a:t>
            </a:r>
            <a:r>
              <a:rPr lang="es-AR" sz="2400" dirty="0" smtClean="0"/>
              <a:t>se seleccionan </a:t>
            </a:r>
            <a:r>
              <a:rPr lang="es-AR" sz="2400" dirty="0"/>
              <a:t>antes aquellas reglas que se emparejan con los hechos más recientes de </a:t>
            </a:r>
            <a:r>
              <a:rPr lang="es-AR" sz="2400" dirty="0" smtClean="0"/>
              <a:t>la memoria </a:t>
            </a:r>
            <a:r>
              <a:rPr lang="es-AR" sz="2400" dirty="0"/>
              <a:t>de trabajo (los que se supone aportan la información más </a:t>
            </a:r>
            <a:r>
              <a:rPr lang="es-AR" sz="2400" dirty="0" smtClean="0"/>
              <a:t>novedosa).</a:t>
            </a:r>
            <a:endParaRPr lang="es-AR" sz="2400" dirty="0"/>
          </a:p>
          <a:p>
            <a:pPr algn="just"/>
            <a:endParaRPr lang="es-AR" sz="2400" dirty="0" smtClean="0"/>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smtClean="0"/>
              <a:t>Ejecución de la regla seleccionada:</a:t>
            </a:r>
          </a:p>
          <a:p>
            <a:pPr algn="just"/>
            <a:endParaRPr lang="es-AR" sz="2400" dirty="0"/>
          </a:p>
          <a:p>
            <a:pPr algn="just"/>
            <a:r>
              <a:rPr lang="es-AR" sz="2400" dirty="0" smtClean="0"/>
              <a:t>Simplemente consiste en ejecutar o disparar la regla seleccionada en la etapa anterior.</a:t>
            </a:r>
          </a:p>
          <a:p>
            <a:pPr algn="just"/>
            <a:endParaRPr lang="es-AR" sz="2400" dirty="0"/>
          </a:p>
          <a:p>
            <a:pPr algn="just"/>
            <a:r>
              <a:rPr lang="es-AR" sz="2400" dirty="0" smtClean="0"/>
              <a:t>El efecto de disparar una regla es llevar a cabo las acciones especificadas en el consecuente.</a:t>
            </a:r>
          </a:p>
          <a:p>
            <a:pPr algn="just"/>
            <a:endParaRPr lang="es-AR" sz="2400" dirty="0"/>
          </a:p>
          <a:p>
            <a:pPr algn="just"/>
            <a:r>
              <a:rPr lang="es-AR" sz="2400" dirty="0" smtClean="0"/>
              <a:t>En general, serán nuevos hechos a agregar a la Base de Hechos o Memoria de Trabajo.</a:t>
            </a:r>
          </a:p>
          <a:p>
            <a:pPr algn="just"/>
            <a:endParaRPr lang="es-AR" sz="2400" dirty="0"/>
          </a:p>
          <a:p>
            <a:pPr algn="just"/>
            <a:r>
              <a:rPr lang="es-AR" sz="2400" dirty="0" smtClean="0"/>
              <a:t>También, la acción puede ser borrar alguno de los hechos en la Memoria de Trabajo.</a:t>
            </a:r>
          </a:p>
          <a:p>
            <a:pPr algn="just"/>
            <a:endParaRPr lang="es-AR" sz="2400" dirty="0"/>
          </a:p>
          <a:p>
            <a:pPr algn="just"/>
            <a:r>
              <a:rPr lang="es-AR" sz="2400" dirty="0" smtClean="0"/>
              <a:t>Si la regla que se ejecuta es una regla de parada o la conclusión es un objetivo, finaliza el ciclo de funcionamiento y se presenta el resultado al usuario.</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94301" y="174722"/>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6730"/>
            <a:ext cx="675861" cy="88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55305" y="7577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764830" y="18991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764830" y="30929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772767" y="42502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772767" y="5401158"/>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285655" y="1513370"/>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295180" y="2654783"/>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295180" y="3848583"/>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303117" y="5005870"/>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691753" y="781877"/>
            <a:ext cx="2844800" cy="70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II.1: Concepción de la solución</a:t>
            </a:r>
          </a:p>
        </p:txBody>
      </p:sp>
      <p:sp>
        <p:nvSpPr>
          <p:cNvPr id="22" name="21 Rectángulo"/>
          <p:cNvSpPr/>
          <p:nvPr/>
        </p:nvSpPr>
        <p:spPr>
          <a:xfrm>
            <a:off x="4708180" y="1597508"/>
            <a:ext cx="28448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II.2: Adquisición y conceptualización de los conocimientos</a:t>
            </a:r>
          </a:p>
        </p:txBody>
      </p:sp>
      <p:sp>
        <p:nvSpPr>
          <p:cNvPr id="23" name="22 Rectángulo"/>
          <p:cNvSpPr/>
          <p:nvPr/>
        </p:nvSpPr>
        <p:spPr>
          <a:xfrm>
            <a:off x="4708180" y="2583345"/>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II.3: Formalización de los conocimientos y definición de la arquitectura</a:t>
            </a:r>
          </a:p>
        </p:txBody>
      </p:sp>
      <p:sp>
        <p:nvSpPr>
          <p:cNvPr id="24" name="23 Rectángulo"/>
          <p:cNvSpPr/>
          <p:nvPr/>
        </p:nvSpPr>
        <p:spPr>
          <a:xfrm>
            <a:off x="4708180" y="356283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II.4: Implementación</a:t>
            </a:r>
          </a:p>
        </p:txBody>
      </p:sp>
      <p:sp>
        <p:nvSpPr>
          <p:cNvPr id="25" name="24 Rectángulo"/>
          <p:cNvSpPr/>
          <p:nvPr/>
        </p:nvSpPr>
        <p:spPr>
          <a:xfrm>
            <a:off x="4708180" y="4537558"/>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II.5: Validación y Evaluación del prototipo</a:t>
            </a:r>
          </a:p>
        </p:txBody>
      </p:sp>
      <p:sp>
        <p:nvSpPr>
          <p:cNvPr id="26" name="25 Rectángulo"/>
          <p:cNvSpPr/>
          <p:nvPr/>
        </p:nvSpPr>
        <p:spPr>
          <a:xfrm>
            <a:off x="4655792" y="557578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II.6: Definición de nuevos requisitos y diseño</a:t>
            </a:r>
          </a:p>
        </p:txBody>
      </p:sp>
      <p:cxnSp>
        <p:nvCxnSpPr>
          <p:cNvPr id="27" name="26 Conector recto"/>
          <p:cNvCxnSpPr>
            <a:stCxn id="12" idx="3"/>
            <a:endCxn id="21" idx="1"/>
          </p:cNvCxnSpPr>
          <p:nvPr/>
        </p:nvCxnSpPr>
        <p:spPr>
          <a:xfrm flipV="1">
            <a:off x="3825530" y="1133405"/>
            <a:ext cx="866223" cy="1143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2" idx="3"/>
            <a:endCxn id="22" idx="1"/>
          </p:cNvCxnSpPr>
          <p:nvPr/>
        </p:nvCxnSpPr>
        <p:spPr>
          <a:xfrm flipV="1">
            <a:off x="3825530" y="1975333"/>
            <a:ext cx="8826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12" idx="3"/>
            <a:endCxn id="23" idx="1"/>
          </p:cNvCxnSpPr>
          <p:nvPr/>
        </p:nvCxnSpPr>
        <p:spPr>
          <a:xfrm>
            <a:off x="3825530" y="2276958"/>
            <a:ext cx="882650" cy="68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2" idx="3"/>
            <a:endCxn id="24" idx="1"/>
          </p:cNvCxnSpPr>
          <p:nvPr/>
        </p:nvCxnSpPr>
        <p:spPr>
          <a:xfrm>
            <a:off x="3825530" y="2276958"/>
            <a:ext cx="882650" cy="166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2" idx="3"/>
            <a:endCxn id="25" idx="1"/>
          </p:cNvCxnSpPr>
          <p:nvPr/>
        </p:nvCxnSpPr>
        <p:spPr>
          <a:xfrm>
            <a:off x="3825530" y="2276958"/>
            <a:ext cx="882650" cy="263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12" idx="3"/>
            <a:endCxn id="26" idx="1"/>
          </p:cNvCxnSpPr>
          <p:nvPr/>
        </p:nvCxnSpPr>
        <p:spPr>
          <a:xfrm>
            <a:off x="3825530" y="2276958"/>
            <a:ext cx="830262" cy="36766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errar llave"/>
          <p:cNvSpPr/>
          <p:nvPr/>
        </p:nvSpPr>
        <p:spPr>
          <a:xfrm>
            <a:off x="7613305" y="1584808"/>
            <a:ext cx="396875" cy="47339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34" name="33 Rectángulo"/>
          <p:cNvSpPr/>
          <p:nvPr/>
        </p:nvSpPr>
        <p:spPr>
          <a:xfrm>
            <a:off x="8018117" y="3092933"/>
            <a:ext cx="1295400" cy="182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Se repiten estos pasos para cada prototipo: demostración, investigación, de campo y de operación</a:t>
            </a:r>
          </a:p>
        </p:txBody>
      </p:sp>
      <p:sp>
        <p:nvSpPr>
          <p:cNvPr id="35" name="34 Rectángulo"/>
          <p:cNvSpPr/>
          <p:nvPr/>
        </p:nvSpPr>
        <p:spPr>
          <a:xfrm>
            <a:off x="10177118" y="755374"/>
            <a:ext cx="1895612" cy="1346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a:t>Adquisición de conocimientos:</a:t>
            </a:r>
          </a:p>
          <a:p>
            <a:pPr marL="285750" indent="-285750">
              <a:buFont typeface="Arial" pitchFamily="34" charset="0"/>
              <a:buChar char="•"/>
              <a:defRPr/>
            </a:pPr>
            <a:r>
              <a:rPr lang="es-ES" sz="1400" dirty="0"/>
              <a:t>Extracción de conocimientos</a:t>
            </a:r>
          </a:p>
          <a:p>
            <a:pPr marL="285750" indent="-285750">
              <a:buFont typeface="Arial" pitchFamily="34" charset="0"/>
              <a:buChar char="•"/>
              <a:defRPr/>
            </a:pPr>
            <a:r>
              <a:rPr lang="es-ES" sz="1400" dirty="0"/>
              <a:t>Educción de conocimientos</a:t>
            </a:r>
          </a:p>
        </p:txBody>
      </p:sp>
      <p:sp>
        <p:nvSpPr>
          <p:cNvPr id="36" name="35 Rectángulo"/>
          <p:cNvSpPr/>
          <p:nvPr/>
        </p:nvSpPr>
        <p:spPr>
          <a:xfrm>
            <a:off x="10177118" y="2252870"/>
            <a:ext cx="1922118" cy="1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Conceptualización:</a:t>
            </a:r>
          </a:p>
          <a:p>
            <a:pPr marL="285750" indent="-285750">
              <a:buFont typeface="Arial" pitchFamily="34" charset="0"/>
              <a:buChar char="•"/>
              <a:defRPr/>
            </a:pPr>
            <a:r>
              <a:rPr lang="es-ES" sz="1400" dirty="0"/>
              <a:t>Tipos de conocimiento: estratégicos, tácticos y fácticos</a:t>
            </a:r>
          </a:p>
          <a:p>
            <a:pPr marL="285750" indent="-285750">
              <a:buFont typeface="Arial" pitchFamily="34" charset="0"/>
              <a:buChar char="•"/>
              <a:defRPr/>
            </a:pPr>
            <a:r>
              <a:rPr lang="es-ES" sz="1400" dirty="0"/>
              <a:t>Etapas: modelo estático y modelo dinámico </a:t>
            </a:r>
          </a:p>
          <a:p>
            <a:pPr>
              <a:defRPr/>
            </a:pPr>
            <a:endParaRPr lang="es-ES" sz="1400" dirty="0"/>
          </a:p>
          <a:p>
            <a:pPr>
              <a:defRPr/>
            </a:pPr>
            <a:endParaRPr lang="es-ES" sz="1400" dirty="0"/>
          </a:p>
        </p:txBody>
      </p:sp>
      <p:sp>
        <p:nvSpPr>
          <p:cNvPr id="37" name="36 Rectángulo"/>
          <p:cNvSpPr/>
          <p:nvPr/>
        </p:nvSpPr>
        <p:spPr>
          <a:xfrm>
            <a:off x="10177117" y="4200939"/>
            <a:ext cx="1895613" cy="214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Formalización:</a:t>
            </a:r>
          </a:p>
          <a:p>
            <a:pPr marL="285750" indent="-285750">
              <a:buFont typeface="Arial" pitchFamily="34" charset="0"/>
              <a:buChar char="•"/>
              <a:defRPr/>
            </a:pPr>
            <a:r>
              <a:rPr lang="es-ES" sz="1400" dirty="0"/>
              <a:t>Formalismos basados en conceptos</a:t>
            </a:r>
          </a:p>
          <a:p>
            <a:pPr marL="285750" indent="-285750">
              <a:buFont typeface="Arial" pitchFamily="34" charset="0"/>
              <a:buChar char="•"/>
              <a:defRPr/>
            </a:pPr>
            <a:r>
              <a:rPr lang="es-ES" sz="1400" dirty="0"/>
              <a:t>Formalismos basados en relaciones</a:t>
            </a:r>
          </a:p>
          <a:p>
            <a:pPr marL="285750" indent="-285750">
              <a:buFont typeface="Arial" pitchFamily="34" charset="0"/>
              <a:buChar char="•"/>
              <a:defRPr/>
            </a:pPr>
            <a:r>
              <a:rPr lang="es-ES" sz="1400" dirty="0"/>
              <a:t>Formalismos basados en acciones</a:t>
            </a:r>
          </a:p>
          <a:p>
            <a:pPr marL="285750" indent="-285750">
              <a:buFont typeface="Arial" pitchFamily="34" charset="0"/>
              <a:buChar char="•"/>
              <a:defRPr/>
            </a:pPr>
            <a:endParaRPr lang="es-ES" sz="1400" dirty="0"/>
          </a:p>
        </p:txBody>
      </p:sp>
      <p:cxnSp>
        <p:nvCxnSpPr>
          <p:cNvPr id="38" name="37 Conector angular"/>
          <p:cNvCxnSpPr>
            <a:endCxn id="35" idx="1"/>
          </p:cNvCxnSpPr>
          <p:nvPr/>
        </p:nvCxnSpPr>
        <p:spPr>
          <a:xfrm flipV="1">
            <a:off x="7549805" y="1428854"/>
            <a:ext cx="2627313" cy="373442"/>
          </a:xfrm>
          <a:prstGeom prst="bentConnector3">
            <a:avLst>
              <a:gd name="adj1" fmla="val 50000"/>
            </a:avLst>
          </a:prstGeom>
          <a:ln w="25400">
            <a:tailEnd type="arrow"/>
          </a:ln>
        </p:spPr>
        <p:style>
          <a:lnRef idx="2">
            <a:schemeClr val="accent2"/>
          </a:lnRef>
          <a:fillRef idx="0">
            <a:schemeClr val="accent2"/>
          </a:fillRef>
          <a:effectRef idx="1">
            <a:schemeClr val="accent2"/>
          </a:effectRef>
          <a:fontRef idx="minor">
            <a:schemeClr val="tx1"/>
          </a:fontRef>
        </p:style>
      </p:cxnSp>
      <p:cxnSp>
        <p:nvCxnSpPr>
          <p:cNvPr id="39" name="38 Conector angular"/>
          <p:cNvCxnSpPr>
            <a:stCxn id="22" idx="3"/>
            <a:endCxn id="36" idx="1"/>
          </p:cNvCxnSpPr>
          <p:nvPr/>
        </p:nvCxnSpPr>
        <p:spPr>
          <a:xfrm>
            <a:off x="7552980" y="1976127"/>
            <a:ext cx="2624138" cy="1177891"/>
          </a:xfrm>
          <a:prstGeom prst="bentConnector3">
            <a:avLst>
              <a:gd name="adj1" fmla="val 82826"/>
            </a:avLst>
          </a:prstGeom>
          <a:ln w="25400">
            <a:tailEnd type="arrow"/>
          </a:ln>
        </p:spPr>
        <p:style>
          <a:lnRef idx="2">
            <a:schemeClr val="accent4"/>
          </a:lnRef>
          <a:fillRef idx="0">
            <a:schemeClr val="accent4"/>
          </a:fillRef>
          <a:effectRef idx="1">
            <a:schemeClr val="accent4"/>
          </a:effectRef>
          <a:fontRef idx="minor">
            <a:schemeClr val="tx1"/>
          </a:fontRef>
        </p:style>
      </p:cxnSp>
      <p:cxnSp>
        <p:nvCxnSpPr>
          <p:cNvPr id="40" name="39 Conector angular"/>
          <p:cNvCxnSpPr>
            <a:stCxn id="23" idx="3"/>
            <a:endCxn id="37" idx="1"/>
          </p:cNvCxnSpPr>
          <p:nvPr/>
        </p:nvCxnSpPr>
        <p:spPr>
          <a:xfrm>
            <a:off x="7552980" y="2961170"/>
            <a:ext cx="2624137" cy="2313195"/>
          </a:xfrm>
          <a:prstGeom prst="bentConnector3">
            <a:avLst>
              <a:gd name="adj1" fmla="val 75251"/>
            </a:avLst>
          </a:prstGeom>
          <a:ln w="25400">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50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50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200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20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250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250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300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300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50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350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400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400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450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450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500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500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P spid="23" grpId="0" animBg="1"/>
      <p:bldP spid="24" grpId="0" animBg="1"/>
      <p:bldP spid="25" grpId="0" animBg="1"/>
      <p:bldP spid="26" grpId="0" animBg="1"/>
      <p:bldP spid="33" grpId="0" animBg="1"/>
      <p:bldP spid="34" grpId="0" animBg="1"/>
      <p:bldP spid="35" grpId="0" animBg="1"/>
      <p:bldP spid="36" grpId="0" animBg="1"/>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32092"/>
          </a:xfrm>
          <a:prstGeom prst="rect">
            <a:avLst/>
          </a:prstGeom>
          <a:noFill/>
        </p:spPr>
        <p:txBody>
          <a:bodyPr wrap="square" rtlCol="0">
            <a:spAutoFit/>
          </a:bodyPr>
          <a:lstStyle/>
          <a:p>
            <a:pPr algn="just"/>
            <a:r>
              <a:rPr lang="es-AR" sz="2800" b="1" u="sng" dirty="0" smtClean="0"/>
              <a:t>Principio de Refracción:</a:t>
            </a:r>
          </a:p>
          <a:p>
            <a:pPr algn="just"/>
            <a:endParaRPr lang="es-AR" sz="2800" dirty="0"/>
          </a:p>
          <a:p>
            <a:pPr algn="just"/>
            <a:r>
              <a:rPr lang="es-AR" sz="2800" dirty="0" smtClean="0"/>
              <a:t>Para evitar ciclos infinitos al generar siempre la misma Base de Hechos, se debe evitar la ejecución de la misma regla.</a:t>
            </a:r>
          </a:p>
          <a:p>
            <a:pPr algn="just"/>
            <a:endParaRPr lang="es-AR" sz="2800" dirty="0"/>
          </a:p>
          <a:p>
            <a:pPr algn="just"/>
            <a:r>
              <a:rPr lang="es-AR" sz="2800" dirty="0" smtClean="0"/>
              <a:t>El principio de refracción es para asegurar esta propiedad que debe tener un SBR.</a:t>
            </a:r>
          </a:p>
          <a:p>
            <a:pPr algn="just"/>
            <a:endParaRPr lang="es-AR" sz="2800" dirty="0"/>
          </a:p>
          <a:p>
            <a:pPr algn="just"/>
            <a:r>
              <a:rPr lang="es-AR" sz="2800" dirty="0" smtClean="0"/>
              <a:t>Una vez que se ejecuta una regla, la misma no podrá volver a activarse hasta que no ingrese nuevamente a la Base de Hechos alguno de los hechos necesarios para que se satisfagan sus antecedentes.</a:t>
            </a:r>
          </a:p>
        </p:txBody>
      </p:sp>
    </p:spTree>
    <p:extLst>
      <p:ext uri="{BB962C8B-B14F-4D97-AF65-F5344CB8AC3E}">
        <p14:creationId xmlns:p14="http://schemas.microsoft.com/office/powerpoint/2010/main" val="34456267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smtClean="0"/>
              <a:t>Ejemplo:</a:t>
            </a:r>
          </a:p>
          <a:p>
            <a:pPr algn="just"/>
            <a:endParaRPr lang="es-AR" sz="2400" dirty="0"/>
          </a:p>
          <a:p>
            <a:pPr algn="just"/>
            <a:r>
              <a:rPr lang="es-AR" sz="2400" dirty="0"/>
              <a:t>R0: </a:t>
            </a:r>
            <a:r>
              <a:rPr lang="es-AR" sz="2400" dirty="0" smtClean="0"/>
              <a:t>	SI </a:t>
            </a:r>
            <a:r>
              <a:rPr lang="es-AR" sz="2400" dirty="0"/>
              <a:t>hay placas (puntos blancos) en la garganta</a:t>
            </a:r>
          </a:p>
          <a:p>
            <a:pPr algn="just"/>
            <a:r>
              <a:rPr lang="es-AR" sz="2400" dirty="0" smtClean="0"/>
              <a:t>	ENTONCES </a:t>
            </a:r>
            <a:r>
              <a:rPr lang="es-AR" sz="2400" dirty="0"/>
              <a:t>diagnóstico: posible infección de garganta</a:t>
            </a:r>
          </a:p>
          <a:p>
            <a:pPr algn="just"/>
            <a:r>
              <a:rPr lang="es-AR" sz="2400" dirty="0"/>
              <a:t>R1: </a:t>
            </a:r>
            <a:r>
              <a:rPr lang="es-AR" sz="2400" dirty="0" smtClean="0"/>
              <a:t>	SI </a:t>
            </a:r>
            <a:r>
              <a:rPr lang="es-AR" sz="2400" dirty="0"/>
              <a:t>garganta inflamada</a:t>
            </a:r>
          </a:p>
          <a:p>
            <a:pPr algn="just"/>
            <a:r>
              <a:rPr lang="es-AR" sz="2400" dirty="0" smtClean="0"/>
              <a:t>	AND </a:t>
            </a:r>
            <a:r>
              <a:rPr lang="es-AR" sz="2400" dirty="0"/>
              <a:t>sospechamos infección bacteriana</a:t>
            </a:r>
          </a:p>
          <a:p>
            <a:pPr algn="just"/>
            <a:r>
              <a:rPr lang="es-AR" sz="2400" dirty="0" smtClean="0"/>
              <a:t>	ENTONCES </a:t>
            </a:r>
            <a:r>
              <a:rPr lang="es-AR" sz="2400" dirty="0"/>
              <a:t>diagnóstico: posible infección de garganta</a:t>
            </a:r>
          </a:p>
          <a:p>
            <a:pPr algn="just"/>
            <a:r>
              <a:rPr lang="es-AR" sz="2400" dirty="0"/>
              <a:t>R2: </a:t>
            </a:r>
            <a:r>
              <a:rPr lang="es-AR" sz="2400" dirty="0" smtClean="0"/>
              <a:t>	SI </a:t>
            </a:r>
            <a:r>
              <a:rPr lang="es-AR" sz="2400" dirty="0"/>
              <a:t>temperatura paciente &gt; </a:t>
            </a:r>
            <a:r>
              <a:rPr lang="es-AR" sz="2400" dirty="0" smtClean="0"/>
              <a:t>38</a:t>
            </a:r>
            <a:endParaRPr lang="es-AR" sz="2400" dirty="0"/>
          </a:p>
          <a:p>
            <a:pPr algn="just"/>
            <a:r>
              <a:rPr lang="es-AR" sz="2400" dirty="0" smtClean="0"/>
              <a:t>	ENTONCES </a:t>
            </a:r>
            <a:r>
              <a:rPr lang="es-AR" sz="2400" dirty="0"/>
              <a:t>paciente tiene fiebre</a:t>
            </a:r>
          </a:p>
          <a:p>
            <a:pPr algn="just"/>
            <a:r>
              <a:rPr lang="es-AR" sz="2400" dirty="0"/>
              <a:t>R3: </a:t>
            </a:r>
            <a:r>
              <a:rPr lang="es-AR" sz="2400" dirty="0" smtClean="0"/>
              <a:t>	SI </a:t>
            </a:r>
            <a:r>
              <a:rPr lang="es-AR" sz="2400" dirty="0"/>
              <a:t>paciente enfermo más de una semana</a:t>
            </a:r>
          </a:p>
          <a:p>
            <a:pPr algn="just"/>
            <a:r>
              <a:rPr lang="es-AR" sz="2400" dirty="0" smtClean="0"/>
              <a:t>	AND </a:t>
            </a:r>
            <a:r>
              <a:rPr lang="es-AR" sz="2400" dirty="0"/>
              <a:t>paciente tiene fiebre</a:t>
            </a:r>
          </a:p>
          <a:p>
            <a:pPr algn="just"/>
            <a:r>
              <a:rPr lang="es-AR" sz="2400" dirty="0" smtClean="0"/>
              <a:t>	ENTONCES </a:t>
            </a:r>
            <a:r>
              <a:rPr lang="es-AR" sz="2400" dirty="0"/>
              <a:t>sospechamos infección </a:t>
            </a:r>
            <a:r>
              <a:rPr lang="es-AR" sz="2400" dirty="0" smtClean="0"/>
              <a:t>bacteriana.</a:t>
            </a:r>
          </a:p>
          <a:p>
            <a:pPr algn="just"/>
            <a:endParaRPr lang="es-AR" sz="2400" dirty="0"/>
          </a:p>
          <a:p>
            <a:pPr algn="just"/>
            <a:r>
              <a:rPr lang="es-AR" sz="2400" dirty="0" smtClean="0"/>
              <a:t>Reglas de parada: R0 y R1 (objetivo: obtención de un diagnóstico)</a:t>
            </a:r>
          </a:p>
        </p:txBody>
      </p:sp>
    </p:spTree>
    <p:extLst>
      <p:ext uri="{BB962C8B-B14F-4D97-AF65-F5344CB8AC3E}">
        <p14:creationId xmlns:p14="http://schemas.microsoft.com/office/powerpoint/2010/main" val="3640673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539430"/>
          </a:xfrm>
          <a:prstGeom prst="rect">
            <a:avLst/>
          </a:prstGeom>
          <a:noFill/>
        </p:spPr>
        <p:txBody>
          <a:bodyPr wrap="square" rtlCol="0">
            <a:spAutoFit/>
          </a:bodyPr>
          <a:lstStyle/>
          <a:p>
            <a:pPr algn="just"/>
            <a:r>
              <a:rPr lang="es-AR" sz="2800" b="1" u="sng" dirty="0" smtClean="0"/>
              <a:t>Hechos iniciales:</a:t>
            </a:r>
          </a:p>
          <a:p>
            <a:pPr algn="just"/>
            <a:endParaRPr lang="es-AR" sz="2800" dirty="0"/>
          </a:p>
          <a:p>
            <a:pPr algn="just"/>
            <a:r>
              <a:rPr lang="es-AR" sz="2800" dirty="0" smtClean="0"/>
              <a:t>Se presenta un paciente con los siguientes síntomas:</a:t>
            </a:r>
          </a:p>
          <a:p>
            <a:pPr algn="just"/>
            <a:endParaRPr lang="es-AR" sz="2800" dirty="0"/>
          </a:p>
          <a:p>
            <a:pPr lvl="2" algn="just"/>
            <a:r>
              <a:rPr lang="es-AR" sz="2800" dirty="0"/>
              <a:t>temperatura = 40</a:t>
            </a:r>
          </a:p>
          <a:p>
            <a:pPr lvl="2" algn="just"/>
            <a:r>
              <a:rPr lang="es-AR" sz="2800" dirty="0"/>
              <a:t>enfermo dos semanas</a:t>
            </a:r>
          </a:p>
          <a:p>
            <a:pPr lvl="2" algn="just"/>
            <a:r>
              <a:rPr lang="es-AR" sz="2800" dirty="0"/>
              <a:t>garganta </a:t>
            </a:r>
            <a:r>
              <a:rPr lang="es-AR" sz="2800" dirty="0" smtClean="0"/>
              <a:t>inflamada</a:t>
            </a:r>
            <a:endParaRPr lang="es-AR" sz="2800" dirty="0"/>
          </a:p>
          <a:p>
            <a:pPr algn="just"/>
            <a:endParaRPr lang="es-AR" sz="2800" dirty="0" smtClean="0"/>
          </a:p>
        </p:txBody>
      </p:sp>
    </p:spTree>
    <p:extLst>
      <p:ext uri="{BB962C8B-B14F-4D97-AF65-F5344CB8AC3E}">
        <p14:creationId xmlns:p14="http://schemas.microsoft.com/office/powerpoint/2010/main" val="2722076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0" y="6503512"/>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4 Tabla"/>
          <p:cNvGraphicFramePr>
            <a:graphicFrameLocks noGrp="1"/>
          </p:cNvGraphicFramePr>
          <p:nvPr>
            <p:extLst>
              <p:ext uri="{D42A27DB-BD31-4B8C-83A1-F6EECF244321}">
                <p14:modId xmlns:p14="http://schemas.microsoft.com/office/powerpoint/2010/main" val="2810469357"/>
              </p:ext>
            </p:extLst>
          </p:nvPr>
        </p:nvGraphicFramePr>
        <p:xfrm>
          <a:off x="1289878" y="812429"/>
          <a:ext cx="10133496" cy="5674360"/>
        </p:xfrm>
        <a:graphic>
          <a:graphicData uri="http://schemas.openxmlformats.org/drawingml/2006/table">
            <a:tbl>
              <a:tblPr firstRow="1" bandRow="1">
                <a:tableStyleId>{5C22544A-7EE6-4342-B048-85BDC9FD1C3A}</a:tableStyleId>
              </a:tblPr>
              <a:tblGrid>
                <a:gridCol w="4289287"/>
                <a:gridCol w="2941983"/>
                <a:gridCol w="2902226"/>
              </a:tblGrid>
              <a:tr h="370840">
                <a:tc>
                  <a:txBody>
                    <a:bodyPr/>
                    <a:lstStyle/>
                    <a:p>
                      <a:pPr algn="ctr"/>
                      <a:r>
                        <a:rPr lang="es-AR" dirty="0" smtClean="0"/>
                        <a:t>MEMORIA DE TRABAJO</a:t>
                      </a:r>
                      <a:endParaRPr lang="es-AR" dirty="0"/>
                    </a:p>
                  </a:txBody>
                  <a:tcPr/>
                </a:tc>
                <a:tc>
                  <a:txBody>
                    <a:bodyPr/>
                    <a:lstStyle/>
                    <a:p>
                      <a:pPr algn="ctr"/>
                      <a:r>
                        <a:rPr lang="es-AR" dirty="0" smtClean="0"/>
                        <a:t>CONJUNTO CONFLICTO</a:t>
                      </a:r>
                      <a:endParaRPr lang="es-AR" dirty="0"/>
                    </a:p>
                  </a:txBody>
                  <a:tcPr/>
                </a:tc>
                <a:tc>
                  <a:txBody>
                    <a:bodyPr/>
                    <a:lstStyle/>
                    <a:p>
                      <a:pPr algn="ctr"/>
                      <a:r>
                        <a:rPr lang="es-AR" dirty="0" smtClean="0"/>
                        <a:t>RESOLUCIÓN</a:t>
                      </a:r>
                      <a:endParaRPr lang="es-AR" dirty="0"/>
                    </a:p>
                  </a:txBody>
                  <a:tcPr/>
                </a:tc>
              </a:tr>
              <a:tr h="370840">
                <a:tc>
                  <a:txBody>
                    <a:bodyPr/>
                    <a:lstStyle/>
                    <a:p>
                      <a:r>
                        <a:rPr lang="pt-BR" dirty="0" smtClean="0"/>
                        <a:t>temperatura = 40</a:t>
                      </a:r>
                    </a:p>
                    <a:p>
                      <a:r>
                        <a:rPr lang="pt-BR" dirty="0" smtClean="0"/>
                        <a:t>enfermo dos semanas</a:t>
                      </a:r>
                    </a:p>
                    <a:p>
                      <a:r>
                        <a:rPr lang="pt-BR" dirty="0" smtClean="0"/>
                        <a:t>garganta inflamada</a:t>
                      </a:r>
                      <a:endParaRPr lang="es-AR" dirty="0"/>
                    </a:p>
                  </a:txBody>
                  <a:tcPr/>
                </a:tc>
                <a:tc>
                  <a:txBody>
                    <a:bodyPr/>
                    <a:lstStyle/>
                    <a:p>
                      <a:pPr algn="ctr"/>
                      <a:r>
                        <a:rPr lang="es-AR" dirty="0" smtClean="0"/>
                        <a:t>R2</a:t>
                      </a:r>
                      <a:endParaRPr lang="es-AR" dirty="0"/>
                    </a:p>
                  </a:txBody>
                  <a:tcPr anchor="ctr"/>
                </a:tc>
                <a:tc>
                  <a:txBody>
                    <a:bodyPr/>
                    <a:lstStyle/>
                    <a:p>
                      <a:pPr algn="ctr"/>
                      <a:r>
                        <a:rPr lang="es-AR" dirty="0" smtClean="0"/>
                        <a:t>R2</a:t>
                      </a:r>
                      <a:endParaRPr lang="es-AR" dirty="0"/>
                    </a:p>
                  </a:txBody>
                  <a:tcPr anchor="ctr"/>
                </a:tc>
              </a:tr>
              <a:tr h="370840">
                <a:tc>
                  <a:txBody>
                    <a:bodyPr/>
                    <a:lstStyle/>
                    <a:p>
                      <a:r>
                        <a:rPr lang="es-AR" dirty="0" smtClean="0"/>
                        <a:t>temperatura = 40</a:t>
                      </a:r>
                    </a:p>
                    <a:p>
                      <a:r>
                        <a:rPr lang="es-AR" dirty="0" smtClean="0"/>
                        <a:t>enfermo dos semanas</a:t>
                      </a:r>
                    </a:p>
                    <a:p>
                      <a:r>
                        <a:rPr lang="es-AR" dirty="0" smtClean="0"/>
                        <a:t>garganta inflamada</a:t>
                      </a:r>
                    </a:p>
                    <a:p>
                      <a:r>
                        <a:rPr lang="es-AR" dirty="0" smtClean="0"/>
                        <a:t>fiebre</a:t>
                      </a:r>
                      <a:endParaRPr lang="es-AR" dirty="0"/>
                    </a:p>
                  </a:txBody>
                  <a:tcPr/>
                </a:tc>
                <a:tc>
                  <a:txBody>
                    <a:bodyPr/>
                    <a:lstStyle/>
                    <a:p>
                      <a:pPr algn="ctr"/>
                      <a:r>
                        <a:rPr lang="es-AR" dirty="0" smtClean="0"/>
                        <a:t>R3</a:t>
                      </a:r>
                      <a:endParaRPr lang="es-AR" dirty="0"/>
                    </a:p>
                  </a:txBody>
                  <a:tcPr anchor="ctr"/>
                </a:tc>
                <a:tc>
                  <a:txBody>
                    <a:bodyPr/>
                    <a:lstStyle/>
                    <a:p>
                      <a:pPr algn="ctr"/>
                      <a:r>
                        <a:rPr lang="es-AR" dirty="0" smtClean="0"/>
                        <a:t>R3</a:t>
                      </a:r>
                      <a:endParaRPr lang="es-AR" dirty="0"/>
                    </a:p>
                  </a:txBody>
                  <a:tcPr anchor="ctr"/>
                </a:tc>
              </a:tr>
              <a:tr h="370840">
                <a:tc>
                  <a:txBody>
                    <a:bodyPr/>
                    <a:lstStyle/>
                    <a:p>
                      <a:r>
                        <a:rPr lang="es-AR" dirty="0" smtClean="0"/>
                        <a:t>temperatura = 40</a:t>
                      </a:r>
                    </a:p>
                    <a:p>
                      <a:r>
                        <a:rPr lang="es-AR" dirty="0" smtClean="0"/>
                        <a:t>enfermo dos semanas</a:t>
                      </a:r>
                    </a:p>
                    <a:p>
                      <a:r>
                        <a:rPr lang="es-AR" dirty="0" smtClean="0"/>
                        <a:t>garganta inflamada</a:t>
                      </a:r>
                    </a:p>
                    <a:p>
                      <a:r>
                        <a:rPr lang="es-AR" dirty="0" smtClean="0"/>
                        <a:t>fiebre</a:t>
                      </a:r>
                    </a:p>
                    <a:p>
                      <a:r>
                        <a:rPr lang="es-AR" dirty="0" smtClean="0"/>
                        <a:t>posible infección bacteriana</a:t>
                      </a:r>
                      <a:endParaRPr lang="es-AR" dirty="0"/>
                    </a:p>
                  </a:txBody>
                  <a:tcPr/>
                </a:tc>
                <a:tc>
                  <a:txBody>
                    <a:bodyPr/>
                    <a:lstStyle/>
                    <a:p>
                      <a:pPr algn="ctr"/>
                      <a:r>
                        <a:rPr lang="es-AR" dirty="0" smtClean="0"/>
                        <a:t>R1</a:t>
                      </a:r>
                      <a:endParaRPr lang="es-AR" dirty="0"/>
                    </a:p>
                  </a:txBody>
                  <a:tcPr anchor="ctr"/>
                </a:tc>
                <a:tc>
                  <a:txBody>
                    <a:bodyPr/>
                    <a:lstStyle/>
                    <a:p>
                      <a:pPr algn="ctr"/>
                      <a:r>
                        <a:rPr lang="es-AR" dirty="0" smtClean="0"/>
                        <a:t>R1</a:t>
                      </a:r>
                      <a:endParaRPr lang="es-AR" dirty="0"/>
                    </a:p>
                  </a:txBody>
                  <a:tcPr anchor="ctr"/>
                </a:tc>
              </a:tr>
              <a:tr h="370840">
                <a:tc>
                  <a:txBody>
                    <a:bodyPr/>
                    <a:lstStyle/>
                    <a:p>
                      <a:r>
                        <a:rPr lang="es-AR" dirty="0" smtClean="0"/>
                        <a:t>temperatura = 40</a:t>
                      </a:r>
                    </a:p>
                    <a:p>
                      <a:r>
                        <a:rPr lang="es-AR" dirty="0" smtClean="0"/>
                        <a:t>enfermo dos semanas</a:t>
                      </a:r>
                    </a:p>
                    <a:p>
                      <a:r>
                        <a:rPr lang="es-AR" dirty="0" smtClean="0"/>
                        <a:t>garganta inflamada</a:t>
                      </a:r>
                    </a:p>
                    <a:p>
                      <a:r>
                        <a:rPr lang="es-AR" dirty="0" smtClean="0"/>
                        <a:t>fiebre</a:t>
                      </a:r>
                    </a:p>
                    <a:p>
                      <a:r>
                        <a:rPr lang="es-AR" dirty="0" smtClean="0"/>
                        <a:t>posible infección bacteriana</a:t>
                      </a:r>
                    </a:p>
                    <a:p>
                      <a:r>
                        <a:rPr lang="es-AR" b="1" u="sng" dirty="0" smtClean="0"/>
                        <a:t>DIAGNÓSTICO: infección en la garganta</a:t>
                      </a:r>
                    </a:p>
                  </a:txBody>
                  <a:tcPr/>
                </a:tc>
                <a:tc>
                  <a:txBody>
                    <a:bodyPr/>
                    <a:lstStyle/>
                    <a:p>
                      <a:endParaRPr lang="es-AR" dirty="0"/>
                    </a:p>
                  </a:txBody>
                  <a:tcPr/>
                </a:tc>
                <a:tc>
                  <a:txBody>
                    <a:bodyPr/>
                    <a:lstStyle/>
                    <a:p>
                      <a:endParaRPr lang="es-AR" dirty="0"/>
                    </a:p>
                  </a:txBody>
                  <a:tcPr/>
                </a:tc>
              </a:tr>
            </a:tbl>
          </a:graphicData>
        </a:graphic>
      </p:graphicFrame>
    </p:spTree>
    <p:extLst>
      <p:ext uri="{BB962C8B-B14F-4D97-AF65-F5344CB8AC3E}">
        <p14:creationId xmlns:p14="http://schemas.microsoft.com/office/powerpoint/2010/main" val="272207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436925" y="2016899"/>
            <a:ext cx="2800350" cy="69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Formalización (Etapa II.3)</a:t>
            </a:r>
          </a:p>
        </p:txBody>
      </p:sp>
      <p:sp>
        <p:nvSpPr>
          <p:cNvPr id="22" name="21 Rectángulo"/>
          <p:cNvSpPr/>
          <p:nvPr/>
        </p:nvSpPr>
        <p:spPr>
          <a:xfrm>
            <a:off x="8004313" y="861391"/>
            <a:ext cx="4068418" cy="520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dirty="0"/>
              <a:t>Tipos de formalismos:</a:t>
            </a:r>
          </a:p>
          <a:p>
            <a:pPr marL="742950" lvl="1" indent="-285750">
              <a:buFont typeface="Arial" pitchFamily="34" charset="0"/>
              <a:buChar char="•"/>
              <a:defRPr/>
            </a:pPr>
            <a:r>
              <a:rPr lang="es-ES" dirty="0"/>
              <a:t>Formalismos basados en conceptos</a:t>
            </a:r>
          </a:p>
          <a:p>
            <a:pPr marL="742950" lvl="1" indent="-285750">
              <a:buFont typeface="Arial" pitchFamily="34" charset="0"/>
              <a:buChar char="•"/>
              <a:defRPr/>
            </a:pPr>
            <a:r>
              <a:rPr lang="es-ES" dirty="0"/>
              <a:t>Formalismos basados en relaciones</a:t>
            </a:r>
          </a:p>
          <a:p>
            <a:pPr marL="742950" lvl="1" indent="-285750">
              <a:buFont typeface="Arial" pitchFamily="34" charset="0"/>
              <a:buChar char="•"/>
              <a:defRPr/>
            </a:pPr>
            <a:r>
              <a:rPr lang="es-ES" dirty="0"/>
              <a:t>Formalismos basados en acciones</a:t>
            </a:r>
          </a:p>
          <a:p>
            <a:pPr marL="285750" indent="-285750">
              <a:buFont typeface="Arial" pitchFamily="34" charset="0"/>
              <a:buChar char="•"/>
              <a:defRPr/>
            </a:pPr>
            <a:r>
              <a:rPr lang="es-ES" dirty="0"/>
              <a:t>Técnicas de formalización:</a:t>
            </a:r>
          </a:p>
          <a:p>
            <a:pPr marL="742950" lvl="1" indent="-285750">
              <a:buFont typeface="Arial" pitchFamily="34" charset="0"/>
              <a:buChar char="•"/>
              <a:defRPr/>
            </a:pPr>
            <a:r>
              <a:rPr lang="es-ES" dirty="0"/>
              <a:t>Marcos</a:t>
            </a:r>
          </a:p>
          <a:p>
            <a:pPr marL="742950" lvl="1" indent="-285750">
              <a:buFont typeface="Arial" pitchFamily="34" charset="0"/>
              <a:buChar char="•"/>
              <a:defRPr/>
            </a:pPr>
            <a:r>
              <a:rPr lang="es-ES" dirty="0"/>
              <a:t>Redes semánticas</a:t>
            </a:r>
          </a:p>
          <a:p>
            <a:pPr marL="742950" lvl="1" indent="-285750">
              <a:buFont typeface="Arial" pitchFamily="34" charset="0"/>
              <a:buChar char="•"/>
              <a:defRPr/>
            </a:pPr>
            <a:r>
              <a:rPr lang="es-ES" dirty="0"/>
              <a:t>Sistemas de producción:</a:t>
            </a:r>
          </a:p>
          <a:p>
            <a:pPr marL="1200150" lvl="2" indent="-285750">
              <a:buFont typeface="Arial" pitchFamily="34" charset="0"/>
              <a:buChar char="•"/>
              <a:defRPr/>
            </a:pPr>
            <a:r>
              <a:rPr lang="es-ES" dirty="0"/>
              <a:t>Representación de la base de hechos</a:t>
            </a:r>
          </a:p>
          <a:p>
            <a:pPr marL="1200150" lvl="2" indent="-285750">
              <a:buFont typeface="Arial" pitchFamily="34" charset="0"/>
              <a:buChar char="•"/>
              <a:defRPr/>
            </a:pPr>
            <a:r>
              <a:rPr lang="es-ES" dirty="0"/>
              <a:t>Representación de la base de reglas</a:t>
            </a:r>
          </a:p>
          <a:p>
            <a:pPr marL="1200150" lvl="2" indent="-285750">
              <a:buFont typeface="Arial" pitchFamily="34" charset="0"/>
              <a:buChar char="•"/>
              <a:defRPr/>
            </a:pPr>
            <a:r>
              <a:rPr lang="es-ES" dirty="0"/>
              <a:t>Representación de inferencias y estrategias de control</a:t>
            </a:r>
          </a:p>
          <a:p>
            <a:pPr marL="742950" lvl="1" indent="-285750">
              <a:buFont typeface="Arial" pitchFamily="34" charset="0"/>
              <a:buChar char="•"/>
              <a:defRPr/>
            </a:pPr>
            <a:r>
              <a:rPr lang="es-ES" dirty="0"/>
              <a:t>Guiones</a:t>
            </a:r>
          </a:p>
        </p:txBody>
      </p:sp>
      <p:cxnSp>
        <p:nvCxnSpPr>
          <p:cNvPr id="23" name="22 Conector recto"/>
          <p:cNvCxnSpPr>
            <a:stCxn id="12" idx="3"/>
            <a:endCxn id="21" idx="1"/>
          </p:cNvCxnSpPr>
          <p:nvPr/>
        </p:nvCxnSpPr>
        <p:spPr>
          <a:xfrm>
            <a:off x="4223096" y="2356471"/>
            <a:ext cx="213829" cy="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angular"/>
          <p:cNvCxnSpPr>
            <a:stCxn id="21" idx="3"/>
            <a:endCxn id="22" idx="1"/>
          </p:cNvCxnSpPr>
          <p:nvPr/>
        </p:nvCxnSpPr>
        <p:spPr>
          <a:xfrm>
            <a:off x="7237275" y="2362346"/>
            <a:ext cx="767038" cy="110213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00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970318"/>
          </a:xfrm>
          <a:prstGeom prst="rect">
            <a:avLst/>
          </a:prstGeom>
          <a:noFill/>
        </p:spPr>
        <p:txBody>
          <a:bodyPr wrap="square" rtlCol="0">
            <a:spAutoFit/>
          </a:bodyPr>
          <a:lstStyle/>
          <a:p>
            <a:pPr algn="just"/>
            <a:r>
              <a:rPr lang="es-AR" sz="2800" b="1" u="sng" dirty="0" smtClean="0"/>
              <a:t>FORMALIZACIÓN:</a:t>
            </a:r>
          </a:p>
          <a:p>
            <a:pPr algn="just"/>
            <a:endParaRPr lang="es-AR" sz="2800" dirty="0"/>
          </a:p>
          <a:p>
            <a:pPr algn="just"/>
            <a:r>
              <a:rPr lang="es-AR" sz="2800" dirty="0"/>
              <a:t>La etapa de </a:t>
            </a:r>
            <a:r>
              <a:rPr lang="es-AR" sz="2800" dirty="0" smtClean="0"/>
              <a:t>formalización tiene </a:t>
            </a:r>
            <a:r>
              <a:rPr lang="es-AR" sz="2800" dirty="0"/>
              <a:t>como objetivo expresar los conocimientos sobre el problema y su </a:t>
            </a:r>
            <a:r>
              <a:rPr lang="es-AR" sz="2800" dirty="0" smtClean="0"/>
              <a:t>resolución </a:t>
            </a:r>
            <a:r>
              <a:rPr lang="es-AR" sz="2800" dirty="0"/>
              <a:t>en estructuras que puedan ser utilizadas por una computadora</a:t>
            </a:r>
            <a:r>
              <a:rPr lang="es-AR" sz="2800" dirty="0" smtClean="0"/>
              <a:t>.</a:t>
            </a:r>
          </a:p>
          <a:p>
            <a:pPr algn="just"/>
            <a:endParaRPr lang="es-AR" sz="2800" dirty="0"/>
          </a:p>
          <a:p>
            <a:pPr algn="just"/>
            <a:r>
              <a:rPr lang="es-AR" sz="2800" dirty="0"/>
              <a:t>Las distintas estructuras </a:t>
            </a:r>
            <a:r>
              <a:rPr lang="es-AR" sz="2800" dirty="0" smtClean="0"/>
              <a:t>que permiten expresar </a:t>
            </a:r>
            <a:r>
              <a:rPr lang="es-AR" sz="2800" dirty="0"/>
              <a:t>formalmente los conocimientos de un dominio </a:t>
            </a:r>
            <a:r>
              <a:rPr lang="es-AR" sz="2800" dirty="0" smtClean="0"/>
              <a:t>reciben el nombre </a:t>
            </a:r>
            <a:r>
              <a:rPr lang="es-AR" sz="2800" dirty="0"/>
              <a:t>de formalismos o técnicas de representación </a:t>
            </a:r>
            <a:r>
              <a:rPr lang="es-AR" sz="2800" dirty="0" smtClean="0"/>
              <a:t>del conocimiento.</a:t>
            </a:r>
          </a:p>
        </p:txBody>
      </p:sp>
    </p:spTree>
    <p:extLst>
      <p:ext uri="{BB962C8B-B14F-4D97-AF65-F5344CB8AC3E}">
        <p14:creationId xmlns:p14="http://schemas.microsoft.com/office/powerpoint/2010/main" val="1700208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708981"/>
          </a:xfrm>
          <a:prstGeom prst="rect">
            <a:avLst/>
          </a:prstGeom>
          <a:noFill/>
        </p:spPr>
        <p:txBody>
          <a:bodyPr wrap="square" rtlCol="0">
            <a:spAutoFit/>
          </a:bodyPr>
          <a:lstStyle/>
          <a:p>
            <a:pPr algn="just"/>
            <a:r>
              <a:rPr lang="es-AR" sz="2000" b="1" u="sng" dirty="0" smtClean="0"/>
              <a:t>TIPOS DE FORMALISMOS:</a:t>
            </a:r>
          </a:p>
          <a:p>
            <a:pPr algn="just"/>
            <a:endParaRPr lang="es-AR" sz="2000" dirty="0"/>
          </a:p>
          <a:p>
            <a:pPr algn="just"/>
            <a:r>
              <a:rPr lang="es-AR" sz="2000" dirty="0"/>
              <a:t>Los distintos formalismos permiten representar cualquier tipo de conocimiento</a:t>
            </a:r>
            <a:r>
              <a:rPr lang="es-AR" sz="2000" dirty="0" smtClean="0"/>
              <a:t>, sin </a:t>
            </a:r>
            <a:r>
              <a:rPr lang="es-AR" sz="2000" dirty="0"/>
              <a:t>embargo, unos formalismos son más adecuados que otros </a:t>
            </a:r>
            <a:r>
              <a:rPr lang="es-AR" sz="2000" dirty="0" smtClean="0"/>
              <a:t>para representar </a:t>
            </a:r>
            <a:r>
              <a:rPr lang="es-AR" sz="2000" dirty="0"/>
              <a:t>los distintos tipos de conocimientos. </a:t>
            </a:r>
            <a:endParaRPr lang="es-AR" sz="2000" dirty="0" smtClean="0"/>
          </a:p>
          <a:p>
            <a:pPr algn="just"/>
            <a:endParaRPr lang="es-AR" sz="2000" dirty="0"/>
          </a:p>
          <a:p>
            <a:pPr algn="just"/>
            <a:r>
              <a:rPr lang="es-AR" sz="2000" dirty="0" smtClean="0"/>
              <a:t>Cuando </a:t>
            </a:r>
            <a:r>
              <a:rPr lang="es-AR" sz="2000" dirty="0"/>
              <a:t>el IC selecciona </a:t>
            </a:r>
            <a:r>
              <a:rPr lang="es-AR" sz="2000" dirty="0" smtClean="0"/>
              <a:t>un formalismo </a:t>
            </a:r>
            <a:r>
              <a:rPr lang="es-AR" sz="2000" dirty="0"/>
              <a:t>de representación debe identificar, en primer lugar, los tipos </a:t>
            </a:r>
            <a:r>
              <a:rPr lang="es-AR" sz="2000" dirty="0" smtClean="0"/>
              <a:t>de conocimientos </a:t>
            </a:r>
            <a:r>
              <a:rPr lang="es-AR" sz="2000" dirty="0"/>
              <a:t>presentes en el dominio de la aplicación para poder </a:t>
            </a:r>
            <a:r>
              <a:rPr lang="es-AR" sz="2000" dirty="0" smtClean="0"/>
              <a:t>seleccionar los </a:t>
            </a:r>
            <a:r>
              <a:rPr lang="es-AR" sz="2000" dirty="0"/>
              <a:t>formalismos que mejor los representan. </a:t>
            </a:r>
            <a:endParaRPr lang="es-AR" sz="2000" dirty="0" smtClean="0"/>
          </a:p>
          <a:p>
            <a:pPr algn="just"/>
            <a:endParaRPr lang="es-AR" sz="2000" dirty="0"/>
          </a:p>
          <a:p>
            <a:pPr algn="just"/>
            <a:r>
              <a:rPr lang="es-AR" sz="2000" dirty="0" smtClean="0"/>
              <a:t>Además</a:t>
            </a:r>
            <a:r>
              <a:rPr lang="es-AR" sz="2000" dirty="0"/>
              <a:t>, </a:t>
            </a:r>
            <a:r>
              <a:rPr lang="es-AR" sz="2000" dirty="0" smtClean="0"/>
              <a:t>debe asegurarse que </a:t>
            </a:r>
            <a:r>
              <a:rPr lang="es-AR" sz="2000" dirty="0"/>
              <a:t>sus técnicas de inferencia asociadas permiten resolver el problema</a:t>
            </a:r>
            <a:r>
              <a:rPr lang="es-AR" sz="2000" dirty="0" smtClean="0"/>
              <a:t>.</a:t>
            </a:r>
          </a:p>
          <a:p>
            <a:pPr algn="just"/>
            <a:endParaRPr lang="es-AR" sz="2000" dirty="0"/>
          </a:p>
          <a:p>
            <a:pPr algn="just"/>
            <a:r>
              <a:rPr lang="es-AR" sz="2000" dirty="0"/>
              <a:t>Existen distintos tipo de formalismos</a:t>
            </a:r>
            <a:r>
              <a:rPr lang="es-AR" sz="2000" dirty="0" smtClean="0"/>
              <a:t>:</a:t>
            </a:r>
          </a:p>
          <a:p>
            <a:pPr marL="914400" lvl="1" indent="-457200" algn="just">
              <a:buFont typeface="+mj-lt"/>
              <a:buAutoNum type="arabicPeriod"/>
            </a:pPr>
            <a:r>
              <a:rPr lang="es-AR" sz="2000" dirty="0" smtClean="0"/>
              <a:t>Formalismos basados en conceptos.</a:t>
            </a:r>
          </a:p>
          <a:p>
            <a:pPr marL="914400" lvl="1" indent="-457200" algn="just">
              <a:buFont typeface="+mj-lt"/>
              <a:buAutoNum type="arabicPeriod"/>
            </a:pPr>
            <a:r>
              <a:rPr lang="es-AR" sz="2000" dirty="0" smtClean="0"/>
              <a:t>Formalismos basados en relaciones.</a:t>
            </a:r>
          </a:p>
          <a:p>
            <a:pPr marL="914400" lvl="1" indent="-457200" algn="just">
              <a:buFont typeface="+mj-lt"/>
              <a:buAutoNum type="arabicPeriod"/>
            </a:pPr>
            <a:r>
              <a:rPr lang="es-AR" sz="2000" dirty="0" smtClean="0"/>
              <a:t>Formalismos basados en acciones.</a:t>
            </a:r>
            <a:endParaRPr lang="es-AR" sz="2000" dirty="0"/>
          </a:p>
        </p:txBody>
      </p:sp>
    </p:spTree>
    <p:extLst>
      <p:ext uri="{BB962C8B-B14F-4D97-AF65-F5344CB8AC3E}">
        <p14:creationId xmlns:p14="http://schemas.microsoft.com/office/powerpoint/2010/main" val="456757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874644" y="861392"/>
            <a:ext cx="10999303" cy="4154984"/>
          </a:xfrm>
          <a:prstGeom prst="rect">
            <a:avLst/>
          </a:prstGeom>
          <a:noFill/>
        </p:spPr>
        <p:txBody>
          <a:bodyPr wrap="square" rtlCol="0">
            <a:spAutoFit/>
          </a:bodyPr>
          <a:lstStyle/>
          <a:p>
            <a:pPr algn="just"/>
            <a:r>
              <a:rPr lang="es-AR" sz="2400" b="1" u="sng" dirty="0"/>
              <a:t>Formalismos basados en </a:t>
            </a:r>
            <a:r>
              <a:rPr lang="es-AR" sz="2400" b="1" u="sng" dirty="0" smtClean="0"/>
              <a:t>conceptos:</a:t>
            </a:r>
          </a:p>
          <a:p>
            <a:pPr algn="just"/>
            <a:endParaRPr lang="es-AR" sz="2400" dirty="0"/>
          </a:p>
          <a:p>
            <a:pPr algn="just"/>
            <a:r>
              <a:rPr lang="es-AR" sz="2400" dirty="0" smtClean="0"/>
              <a:t>Representan </a:t>
            </a:r>
            <a:r>
              <a:rPr lang="es-AR" sz="2400" dirty="0"/>
              <a:t>los </a:t>
            </a:r>
            <a:r>
              <a:rPr lang="es-AR" sz="2400" dirty="0" smtClean="0"/>
              <a:t>principales conceptos </a:t>
            </a:r>
            <a:r>
              <a:rPr lang="es-AR" sz="2400" dirty="0"/>
              <a:t>del dominio. </a:t>
            </a:r>
            <a:endParaRPr lang="es-AR" sz="2400" dirty="0" smtClean="0"/>
          </a:p>
          <a:p>
            <a:pPr algn="just"/>
            <a:endParaRPr lang="es-AR" sz="2400" dirty="0"/>
          </a:p>
          <a:p>
            <a:pPr algn="just"/>
            <a:r>
              <a:rPr lang="es-AR" sz="2400" dirty="0" smtClean="0"/>
              <a:t>Para </a:t>
            </a:r>
            <a:r>
              <a:rPr lang="es-AR" sz="2400" dirty="0"/>
              <a:t>ello se utiliza el formalismo </a:t>
            </a:r>
            <a:r>
              <a:rPr lang="es-AR" sz="2400" dirty="0" smtClean="0"/>
              <a:t>de marcos </a:t>
            </a:r>
            <a:r>
              <a:rPr lang="es-AR" sz="2400" dirty="0"/>
              <a:t>los cuales son estructuras de datos formadas por un </a:t>
            </a:r>
            <a:r>
              <a:rPr lang="es-AR" sz="2400" dirty="0" smtClean="0"/>
              <a:t>nombre y </a:t>
            </a:r>
            <a:r>
              <a:rPr lang="es-AR" sz="2400" dirty="0"/>
              <a:t>un conjunto de propiedades. </a:t>
            </a:r>
            <a:endParaRPr lang="es-AR" sz="2400" dirty="0" smtClean="0"/>
          </a:p>
          <a:p>
            <a:pPr algn="just"/>
            <a:endParaRPr lang="es-AR" sz="2400" dirty="0"/>
          </a:p>
          <a:p>
            <a:pPr algn="just"/>
            <a:r>
              <a:rPr lang="es-AR" sz="2400" dirty="0" smtClean="0"/>
              <a:t>Los </a:t>
            </a:r>
            <a:r>
              <a:rPr lang="es-AR" sz="2400" dirty="0"/>
              <a:t>valores de cada propiedad </a:t>
            </a:r>
            <a:r>
              <a:rPr lang="es-AR" sz="2400" dirty="0" smtClean="0"/>
              <a:t>se describen </a:t>
            </a:r>
            <a:r>
              <a:rPr lang="es-AR" sz="2400" dirty="0"/>
              <a:t>en el marco utilizando un conjunto de facetas. </a:t>
            </a:r>
            <a:endParaRPr lang="es-AR" sz="2400" dirty="0" smtClean="0"/>
          </a:p>
          <a:p>
            <a:pPr algn="just"/>
            <a:endParaRPr lang="es-AR" sz="2400" dirty="0"/>
          </a:p>
          <a:p>
            <a:pPr algn="just"/>
            <a:r>
              <a:rPr lang="es-AR" sz="2400" dirty="0" smtClean="0"/>
              <a:t>Los marcos se </a:t>
            </a:r>
            <a:r>
              <a:rPr lang="es-AR" sz="2400" dirty="0"/>
              <a:t>unen con otros marcos en la BC mediante relaciones.</a:t>
            </a:r>
            <a:endParaRPr lang="es-AR" sz="2400" dirty="0" smtClean="0"/>
          </a:p>
        </p:txBody>
      </p:sp>
    </p:spTree>
    <p:extLst>
      <p:ext uri="{BB962C8B-B14F-4D97-AF65-F5344CB8AC3E}">
        <p14:creationId xmlns:p14="http://schemas.microsoft.com/office/powerpoint/2010/main" val="456757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FORMALIZACIÓN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smtClean="0"/>
              <a:t>Formalismos basados en relaciones:</a:t>
            </a:r>
          </a:p>
          <a:p>
            <a:pPr algn="just"/>
            <a:endParaRPr lang="es-AR" sz="2400" dirty="0"/>
          </a:p>
          <a:p>
            <a:pPr algn="just"/>
            <a:r>
              <a:rPr lang="es-AR" sz="2400" dirty="0" smtClean="0"/>
              <a:t>Centran </a:t>
            </a:r>
            <a:r>
              <a:rPr lang="es-AR" sz="2400" dirty="0"/>
              <a:t>su atención en las </a:t>
            </a:r>
            <a:r>
              <a:rPr lang="es-AR" sz="2400" dirty="0" smtClean="0"/>
              <a:t>relaciones que </a:t>
            </a:r>
            <a:r>
              <a:rPr lang="es-AR" sz="2400" dirty="0"/>
              <a:t>aparecen entre los conceptos o entidades del dominio. </a:t>
            </a:r>
            <a:endParaRPr lang="es-AR" sz="2400" dirty="0" smtClean="0"/>
          </a:p>
          <a:p>
            <a:pPr algn="just"/>
            <a:endParaRPr lang="es-AR" sz="2400" dirty="0"/>
          </a:p>
          <a:p>
            <a:pPr algn="just"/>
            <a:r>
              <a:rPr lang="es-AR" sz="2400" dirty="0" smtClean="0"/>
              <a:t>Los más </a:t>
            </a:r>
            <a:r>
              <a:rPr lang="es-AR" sz="2400" dirty="0"/>
              <a:t>importantes son las redes semánticas y la teoría de la </a:t>
            </a:r>
            <a:r>
              <a:rPr lang="es-AR" sz="2400" dirty="0" smtClean="0"/>
              <a:t>dependencia conceptual</a:t>
            </a:r>
            <a:r>
              <a:rPr lang="es-AR" sz="2400" dirty="0"/>
              <a:t>. </a:t>
            </a:r>
            <a:endParaRPr lang="es-AR" sz="2400" dirty="0" smtClean="0"/>
          </a:p>
          <a:p>
            <a:pPr algn="just"/>
            <a:endParaRPr lang="es-AR" sz="2400" dirty="0"/>
          </a:p>
          <a:p>
            <a:pPr algn="just"/>
            <a:r>
              <a:rPr lang="es-AR" sz="2400" dirty="0" smtClean="0"/>
              <a:t>Una </a:t>
            </a:r>
            <a:r>
              <a:rPr lang="es-AR" sz="2400" dirty="0"/>
              <a:t>red semántica es un grafo orientado formado por </a:t>
            </a:r>
            <a:r>
              <a:rPr lang="es-AR" sz="2400" dirty="0" smtClean="0"/>
              <a:t>nodos y </a:t>
            </a:r>
            <a:r>
              <a:rPr lang="es-AR" sz="2400" dirty="0"/>
              <a:t>por arcos unidireccionales, ambos etiquetados, los nodos </a:t>
            </a:r>
            <a:r>
              <a:rPr lang="es-AR" sz="2400" dirty="0" smtClean="0"/>
              <a:t>representan conceptos </a:t>
            </a:r>
            <a:r>
              <a:rPr lang="es-AR" sz="2400" dirty="0"/>
              <a:t>y los arcos representan relaciones entre conceptos. </a:t>
            </a:r>
            <a:endParaRPr lang="es-AR" sz="2400" dirty="0" smtClean="0"/>
          </a:p>
          <a:p>
            <a:pPr algn="just"/>
            <a:endParaRPr lang="es-AR" sz="2400" dirty="0" smtClean="0"/>
          </a:p>
          <a:p>
            <a:pPr algn="just"/>
            <a:r>
              <a:rPr lang="es-AR" sz="2400" dirty="0" smtClean="0"/>
              <a:t>La teoría </a:t>
            </a:r>
            <a:r>
              <a:rPr lang="es-AR" sz="2400" dirty="0"/>
              <a:t>de la dependencia conceptual </a:t>
            </a:r>
            <a:r>
              <a:rPr lang="es-AR" sz="2400" dirty="0" smtClean="0"/>
              <a:t>expresa </a:t>
            </a:r>
            <a:r>
              <a:rPr lang="es-AR" sz="2400" dirty="0"/>
              <a:t>declarativamente </a:t>
            </a:r>
            <a:r>
              <a:rPr lang="es-AR" sz="2400" dirty="0" smtClean="0"/>
              <a:t>las </a:t>
            </a:r>
            <a:r>
              <a:rPr lang="es-AR" sz="2400" dirty="0"/>
              <a:t>relaciones </a:t>
            </a:r>
            <a:r>
              <a:rPr lang="es-AR" sz="2400" dirty="0" smtClean="0"/>
              <a:t>entre los </a:t>
            </a:r>
            <a:r>
              <a:rPr lang="es-AR" sz="2400" dirty="0"/>
              <a:t>elementos de una frase escrita en lenguaje natural</a:t>
            </a:r>
            <a:r>
              <a:rPr lang="es-AR" sz="2400" dirty="0" smtClean="0"/>
              <a:t>.</a:t>
            </a:r>
          </a:p>
        </p:txBody>
      </p:sp>
    </p:spTree>
    <p:extLst>
      <p:ext uri="{BB962C8B-B14F-4D97-AF65-F5344CB8AC3E}">
        <p14:creationId xmlns:p14="http://schemas.microsoft.com/office/powerpoint/2010/main" val="456757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2861</TotalTime>
  <Words>3517</Words>
  <Application>Microsoft Office PowerPoint</Application>
  <PresentationFormat>Personalizado</PresentationFormat>
  <Paragraphs>466</Paragraphs>
  <Slides>43</Slides>
  <Notes>0</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Hernan</cp:lastModifiedBy>
  <cp:revision>93</cp:revision>
  <dcterms:created xsi:type="dcterms:W3CDTF">2020-03-19T18:50:23Z</dcterms:created>
  <dcterms:modified xsi:type="dcterms:W3CDTF">2020-10-29T22:06:41Z</dcterms:modified>
</cp:coreProperties>
</file>