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397" r:id="rId3"/>
    <p:sldId id="398" r:id="rId4"/>
    <p:sldId id="399"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5" r:id="rId18"/>
    <p:sldId id="412" r:id="rId19"/>
    <p:sldId id="413" r:id="rId20"/>
    <p:sldId id="414" r:id="rId2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4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63B28-680B-40BA-BAF0-CDDC1C32F2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F6F4BC6-62A8-4F2A-A42D-0CB1F807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0BAFB7C-8E0E-468F-BA89-55C5C2FE44BA}"/>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5" name="Marcador de pie de página 4">
            <a:extLst>
              <a:ext uri="{FF2B5EF4-FFF2-40B4-BE49-F238E27FC236}">
                <a16:creationId xmlns:a16="http://schemas.microsoft.com/office/drawing/2014/main" id="{5C0D0081-D60A-4E86-81F7-38193259F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C70CF7D-0519-41B0-874B-4E2C5661639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764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CA8E7-3B8D-47F4-B1A0-D0DE2E7E36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4FD2CF1-4A6B-468C-9999-AE864B208D3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9215B36-3672-4CAF-BE64-1FB65A513F35}"/>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5" name="Marcador de pie de página 4">
            <a:extLst>
              <a:ext uri="{FF2B5EF4-FFF2-40B4-BE49-F238E27FC236}">
                <a16:creationId xmlns:a16="http://schemas.microsoft.com/office/drawing/2014/main" id="{9E73B271-8FF8-4297-82AE-18DA79189BF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40AE8A8-8DE3-4451-9530-27CC790BF54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53537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D33723-CDF3-422D-9100-08480E6F25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7542780-6BE9-4593-95AF-99AFC00C33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2F9F894-81B8-47EC-9C56-0D39A5139180}"/>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5" name="Marcador de pie de página 4">
            <a:extLst>
              <a:ext uri="{FF2B5EF4-FFF2-40B4-BE49-F238E27FC236}">
                <a16:creationId xmlns:a16="http://schemas.microsoft.com/office/drawing/2014/main" id="{FA1B4CFC-A971-433A-817E-EDD6C68964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8080314-209B-470D-B49D-A95C8B9CACC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1188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0AE3C-5B09-4B46-BBE0-E673EEB448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51456C3-604C-4687-B146-FB214A08BA0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ABEEDC8-078C-4C48-BBDF-4E4D45010C51}"/>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5" name="Marcador de pie de página 4">
            <a:extLst>
              <a:ext uri="{FF2B5EF4-FFF2-40B4-BE49-F238E27FC236}">
                <a16:creationId xmlns:a16="http://schemas.microsoft.com/office/drawing/2014/main" id="{61039649-4BA3-4028-A347-55F274A7EF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D36CBE0-807B-4634-9176-7C7E6E8B050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5074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7C40E-A093-4F77-96EE-E8F47941AA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A465B42-274D-40BA-A6F3-946ADCF4B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7304BA1-F4EF-439F-90ED-A2CC2A9AE0D3}"/>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5" name="Marcador de pie de página 4">
            <a:extLst>
              <a:ext uri="{FF2B5EF4-FFF2-40B4-BE49-F238E27FC236}">
                <a16:creationId xmlns:a16="http://schemas.microsoft.com/office/drawing/2014/main" id="{F4A60864-18DE-4CFC-BF66-FE281175852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8621648-0A93-4FD8-9CB6-5343C0019BC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4370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F827C-B803-48F5-B86D-B92952360FD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91C588F-852B-449F-975E-7C26A4C79C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628B925-1FBB-4681-8B11-C508AF837B5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BE38973-6C14-4026-9C4D-C8F1B2E8F0BB}"/>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6" name="Marcador de pie de página 5">
            <a:extLst>
              <a:ext uri="{FF2B5EF4-FFF2-40B4-BE49-F238E27FC236}">
                <a16:creationId xmlns:a16="http://schemas.microsoft.com/office/drawing/2014/main" id="{DDB0F547-15CD-4553-A2D1-C3755DDCC4D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4283AA8-CF3A-4FCB-8CD5-107F84779F5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2452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3476-8475-4AAE-8E41-9E8F1CBF24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472FE43-6B8E-4D8B-A3D9-6CA2EE859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87F4137-2056-4EE9-BE5D-B34E3F02677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D4C370E-B9FC-4E8F-A17D-63E708CE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D64075D-9E2E-41D3-866F-0F4199976B8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BF94304-FF68-429E-B125-EB35E568D0A6}"/>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8" name="Marcador de pie de página 7">
            <a:extLst>
              <a:ext uri="{FF2B5EF4-FFF2-40B4-BE49-F238E27FC236}">
                <a16:creationId xmlns:a16="http://schemas.microsoft.com/office/drawing/2014/main" id="{29B26C90-E586-4C20-A1EE-79559DBC7B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F78CF1F-BD71-4DFC-AD85-72720AE69238}"/>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71765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745E7-0DCE-49AB-83CC-67F69A7AA4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CB90C12-73D7-4B91-A3FE-D9B03C5A3978}"/>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4" name="Marcador de pie de página 3">
            <a:extLst>
              <a:ext uri="{FF2B5EF4-FFF2-40B4-BE49-F238E27FC236}">
                <a16:creationId xmlns:a16="http://schemas.microsoft.com/office/drawing/2014/main" id="{49FF3BAE-5BC0-4D7A-BD33-A2C6B7B0BB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F88DC54-A363-424C-A66E-950C9D5CC0F3}"/>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366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BD7976-1394-4FC8-B8D7-865E9C8DE22E}"/>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3" name="Marcador de pie de página 2">
            <a:extLst>
              <a:ext uri="{FF2B5EF4-FFF2-40B4-BE49-F238E27FC236}">
                <a16:creationId xmlns:a16="http://schemas.microsoft.com/office/drawing/2014/main" id="{028F63C5-9F51-4E93-91AC-A9EE785BE0D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F9FE922-64D4-4A87-98A1-87862CBB2FD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2970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68F91-98B7-4F11-A12E-1213B9CDFF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FA87097-9CCE-42FD-8F05-1A78140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EE4BB82-AF48-4C1B-9587-B5F2D6E8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7C612D5-09C0-4352-B682-F703B649AC20}"/>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6" name="Marcador de pie de página 5">
            <a:extLst>
              <a:ext uri="{FF2B5EF4-FFF2-40B4-BE49-F238E27FC236}">
                <a16:creationId xmlns:a16="http://schemas.microsoft.com/office/drawing/2014/main" id="{2F1DD472-0CA2-466D-8863-FA5B915C997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938939B-14DE-44A5-BF29-1558C10E75FD}"/>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4895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ADDE8-35D2-4AB3-BFEB-3E15FBBF78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99135E0-503E-4D1E-BD85-3906593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EC74D96-865F-42AB-A40B-F9A6791D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513BF82-44D5-4EC7-BF47-69B8AF762514}"/>
              </a:ext>
            </a:extLst>
          </p:cNvPr>
          <p:cNvSpPr>
            <a:spLocks noGrp="1"/>
          </p:cNvSpPr>
          <p:nvPr>
            <p:ph type="dt" sz="half" idx="10"/>
          </p:nvPr>
        </p:nvSpPr>
        <p:spPr/>
        <p:txBody>
          <a:bodyPr/>
          <a:lstStyle/>
          <a:p>
            <a:fld id="{D5E3F69A-07CA-4FA6-8659-3F8184DE9D62}" type="datetimeFigureOut">
              <a:rPr lang="es-AR" smtClean="0"/>
              <a:t>21/10/2021</a:t>
            </a:fld>
            <a:endParaRPr lang="es-AR"/>
          </a:p>
        </p:txBody>
      </p:sp>
      <p:sp>
        <p:nvSpPr>
          <p:cNvPr id="6" name="Marcador de pie de página 5">
            <a:extLst>
              <a:ext uri="{FF2B5EF4-FFF2-40B4-BE49-F238E27FC236}">
                <a16:creationId xmlns:a16="http://schemas.microsoft.com/office/drawing/2014/main" id="{A3A47EA8-0240-4B42-8C01-394F37710D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9600F27-6E77-447C-8A24-E6FAA76757F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757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58368F-FEC0-423C-95A5-91E910302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7680BC2-7904-4295-A612-13C8CEDB4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FDD47F-EA9A-4BBB-A3D9-D197C902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F69A-07CA-4FA6-8659-3F8184DE9D62}" type="datetimeFigureOut">
              <a:rPr lang="es-AR" smtClean="0"/>
              <a:t>21/10/2021</a:t>
            </a:fld>
            <a:endParaRPr lang="es-AR"/>
          </a:p>
        </p:txBody>
      </p:sp>
      <p:sp>
        <p:nvSpPr>
          <p:cNvPr id="5" name="Marcador de pie de página 4">
            <a:extLst>
              <a:ext uri="{FF2B5EF4-FFF2-40B4-BE49-F238E27FC236}">
                <a16:creationId xmlns:a16="http://schemas.microsoft.com/office/drawing/2014/main" id="{023967D6-450C-40DE-969C-8C418C949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DBC9104-6A80-480C-BEE8-98E6B6634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CCBA-ABFE-4282-BCDE-E7FFFF2A12BA}" type="slidenum">
              <a:rPr lang="es-AR" smtClean="0"/>
              <a:t>‹Nº›</a:t>
            </a:fld>
            <a:endParaRPr lang="es-AR"/>
          </a:p>
        </p:txBody>
      </p:sp>
    </p:spTree>
    <p:extLst>
      <p:ext uri="{BB962C8B-B14F-4D97-AF65-F5344CB8AC3E}">
        <p14:creationId xmlns:p14="http://schemas.microsoft.com/office/powerpoint/2010/main" val="334851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784247" cy="16237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 de texto 2">
            <a:extLst>
              <a:ext uri="{FF2B5EF4-FFF2-40B4-BE49-F238E27FC236}">
                <a16:creationId xmlns:a16="http://schemas.microsoft.com/office/drawing/2014/main" id="{AAE8F54E-1B3A-4600-AFCB-9226D0D550E2}"/>
              </a:ext>
            </a:extLst>
          </p:cNvPr>
          <p:cNvSpPr txBox="1">
            <a:spLocks noChangeArrowheads="1"/>
          </p:cNvSpPr>
          <p:nvPr/>
        </p:nvSpPr>
        <p:spPr bwMode="auto">
          <a:xfrm>
            <a:off x="1521234" y="0"/>
            <a:ext cx="10167183" cy="8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FFFFFF"/>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400" b="1" dirty="0">
                <a:solidFill>
                  <a:srgbClr val="FFFFFF"/>
                </a:solidFill>
                <a:latin typeface="Calibri Light" panose="020F0302020204030204" pitchFamily="34" charset="0"/>
              </a:rPr>
              <a:t>Universidad Nacional de Lanús – Licenciatura en Sistemas</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780297" y="-233866"/>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63" y="1215190"/>
            <a:ext cx="3071579" cy="34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272210" y="5185611"/>
            <a:ext cx="9541564" cy="707886"/>
          </a:xfrm>
          <a:prstGeom prst="rect">
            <a:avLst/>
          </a:prstGeom>
          <a:noFill/>
        </p:spPr>
        <p:txBody>
          <a:bodyPr wrap="square" rtlCol="0">
            <a:spAutoFit/>
          </a:bodyPr>
          <a:lstStyle/>
          <a:p>
            <a:pPr algn="just"/>
            <a:r>
              <a:rPr lang="es-AR" sz="4000" b="1" cap="all" dirty="0"/>
              <a:t>SISTEMAS BASADOS EN CONOCIMIENTOS</a:t>
            </a:r>
          </a:p>
        </p:txBody>
      </p:sp>
      <p:pic>
        <p:nvPicPr>
          <p:cNvPr id="15"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5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524315"/>
          </a:xfrm>
          <a:prstGeom prst="rect">
            <a:avLst/>
          </a:prstGeom>
          <a:noFill/>
        </p:spPr>
        <p:txBody>
          <a:bodyPr wrap="square" rtlCol="0">
            <a:spAutoFit/>
          </a:bodyPr>
          <a:lstStyle/>
          <a:p>
            <a:pPr algn="just"/>
            <a:r>
              <a:rPr lang="es-AR" sz="2400" b="1" u="sng" dirty="0"/>
              <a:t>Problemas de eficiencia en el emparejamiento:</a:t>
            </a:r>
          </a:p>
          <a:p>
            <a:pPr algn="just"/>
            <a:endParaRPr lang="es-AR" sz="2400" dirty="0"/>
          </a:p>
          <a:p>
            <a:pPr algn="just"/>
            <a:r>
              <a:rPr lang="es-AR" sz="2400" dirty="0"/>
              <a:t>Una implementación ingenua de un sistema experto podría comparar cada regla con hechos conocidos en una base de conocimientos, activando esa regla si es necesario, y luego pasar a la siguiente regla (y regresar a la primera regla cuando haya terminado). </a:t>
            </a:r>
          </a:p>
          <a:p>
            <a:pPr algn="just"/>
            <a:endParaRPr lang="es-AR" sz="2400" dirty="0"/>
          </a:p>
          <a:p>
            <a:pPr algn="just"/>
            <a:r>
              <a:rPr lang="es-AR" sz="2400" dirty="0"/>
              <a:t>Incluso para reglas de tamaño moderado y bases de conocimiento de hechos, este enfoque ingenuo funciona demasiado lento. </a:t>
            </a:r>
          </a:p>
          <a:p>
            <a:pPr algn="just"/>
            <a:endParaRPr lang="es-AR" sz="2400" dirty="0"/>
          </a:p>
          <a:p>
            <a:pPr algn="just"/>
            <a:r>
              <a:rPr lang="es-AR" sz="2400" dirty="0"/>
              <a:t>A medida que crece el tamaño de la BC con más reglas y las reglas son complejas en cuanto tienen numerosos antecedentes, la ineficiencia de esta implementación se hace más notoria.</a:t>
            </a:r>
          </a:p>
        </p:txBody>
      </p:sp>
    </p:spTree>
    <p:extLst>
      <p:ext uri="{BB962C8B-B14F-4D97-AF65-F5344CB8AC3E}">
        <p14:creationId xmlns:p14="http://schemas.microsoft.com/office/powerpoint/2010/main" val="323957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80838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914400" y="742122"/>
            <a:ext cx="11171583" cy="4524315"/>
          </a:xfrm>
          <a:prstGeom prst="rect">
            <a:avLst/>
          </a:prstGeom>
          <a:noFill/>
        </p:spPr>
        <p:txBody>
          <a:bodyPr wrap="square" rtlCol="0">
            <a:spAutoFit/>
          </a:bodyPr>
          <a:lstStyle/>
          <a:p>
            <a:pPr algn="just"/>
            <a:r>
              <a:rPr lang="es-AR" sz="2400" b="1" u="sng" dirty="0"/>
              <a:t>Algoritmo RETE:</a:t>
            </a:r>
          </a:p>
          <a:p>
            <a:pPr algn="just"/>
            <a:endParaRPr lang="es-AR" sz="2400" dirty="0"/>
          </a:p>
          <a:p>
            <a:pPr algn="just"/>
            <a:r>
              <a:rPr lang="es-AR" sz="2400" dirty="0"/>
              <a:t>Una solución al problema de ineficiencia en la ejecución ingenua la proporciona el Algoritmo RETE, que sacrifica memoria en pos de la velocidad de ejecución, basándose en la característica intrínseca de los SBR que es la redundancia temporal.</a:t>
            </a:r>
          </a:p>
          <a:p>
            <a:pPr algn="just"/>
            <a:endParaRPr lang="es-AR" sz="2400" dirty="0"/>
          </a:p>
          <a:p>
            <a:pPr algn="just"/>
            <a:r>
              <a:rPr lang="es-AR" sz="2400" dirty="0"/>
              <a:t>La redundancia temporal consiste en la escasa variabilidad del tamaño de la Memoria de Trabajo en cada ciclo de ejecución. Entonces, el algoritmo RETE lo que hace es memorizar entre ciclos los hechos ya afirmados y los emparejamientos parciales de los antecedentes de las reglas de producción. Entonces, en cada ciclo, solamente se deben comparar los nuevos hechos con las partes de los antecedentes aún no emparejados y no todos los antecedentes.</a:t>
            </a:r>
          </a:p>
        </p:txBody>
      </p:sp>
    </p:spTree>
    <p:extLst>
      <p:ext uri="{BB962C8B-B14F-4D97-AF65-F5344CB8AC3E}">
        <p14:creationId xmlns:p14="http://schemas.microsoft.com/office/powerpoint/2010/main" val="3239572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01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99929" y="742122"/>
            <a:ext cx="10986053" cy="5632311"/>
          </a:xfrm>
          <a:prstGeom prst="rect">
            <a:avLst/>
          </a:prstGeom>
          <a:noFill/>
        </p:spPr>
        <p:txBody>
          <a:bodyPr wrap="square" rtlCol="0">
            <a:spAutoFit/>
          </a:bodyPr>
          <a:lstStyle/>
          <a:p>
            <a:pPr algn="just"/>
            <a:r>
              <a:rPr lang="es-AR" sz="2400" b="1" u="sng" dirty="0"/>
              <a:t>Algoritmo RETE (cont.):</a:t>
            </a:r>
          </a:p>
          <a:p>
            <a:pPr algn="just"/>
            <a:endParaRPr lang="es-AR" sz="2400" dirty="0"/>
          </a:p>
          <a:p>
            <a:pPr algn="just"/>
            <a:r>
              <a:rPr lang="es-AR" sz="2400" dirty="0"/>
              <a:t>Un sistema experto basado en Rete construye una red de nodos, donde cada nodo (excepto la raíz) corresponde a un patrón que se produce en el lado izquierdo (la parte de condición) de una regla. </a:t>
            </a:r>
          </a:p>
          <a:p>
            <a:pPr algn="just"/>
            <a:endParaRPr lang="es-AR" sz="2400" dirty="0"/>
          </a:p>
          <a:p>
            <a:pPr algn="just"/>
            <a:r>
              <a:rPr lang="es-AR" sz="2400" dirty="0"/>
              <a:t>La ruta desde el nodo raíz a un nodo de hoja define una regla completa a la izquierda. Cada nodo tiene una memoria de hechos que satisfacen ese patrón. Esta estructura es esencialmente un árbol generalizado. A medida que se afirman o modifican nuevos hechos, se propagan a lo largo de la red, lo que hace que los nodos se anoten cuando ese hecho coincida con ese patrón. </a:t>
            </a:r>
          </a:p>
          <a:p>
            <a:pPr algn="just"/>
            <a:endParaRPr lang="es-AR" sz="2400" dirty="0"/>
          </a:p>
          <a:p>
            <a:pPr algn="just"/>
            <a:r>
              <a:rPr lang="es-AR" sz="2400" dirty="0"/>
              <a:t>Cuando un hecho o una combinación de hechos hace que se cumplan todos los patrones de una regla determinada, se llega a un nodo hoja y se activa la regla correspondiente.</a:t>
            </a:r>
          </a:p>
        </p:txBody>
      </p:sp>
    </p:spTree>
    <p:extLst>
      <p:ext uri="{BB962C8B-B14F-4D97-AF65-F5344CB8AC3E}">
        <p14:creationId xmlns:p14="http://schemas.microsoft.com/office/powerpoint/2010/main" val="323957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632311"/>
          </a:xfrm>
          <a:prstGeom prst="rect">
            <a:avLst/>
          </a:prstGeom>
          <a:noFill/>
        </p:spPr>
        <p:txBody>
          <a:bodyPr wrap="square" rtlCol="0">
            <a:spAutoFit/>
          </a:bodyPr>
          <a:lstStyle/>
          <a:p>
            <a:pPr algn="just"/>
            <a:r>
              <a:rPr lang="es-AR" sz="2400" b="1" u="sng" dirty="0"/>
              <a:t>Algoritmo RETE (cont. 2):</a:t>
            </a:r>
          </a:p>
          <a:p>
            <a:pPr algn="just"/>
            <a:endParaRPr lang="es-AR" sz="2400" dirty="0"/>
          </a:p>
          <a:p>
            <a:pPr algn="just"/>
            <a:r>
              <a:rPr lang="es-AR" sz="2400" dirty="0"/>
              <a:t>Sin importar la cantidad de reglas (salvo que el crecimiento sea realmente excesivo) que tenga el SBR, el incremento del tamaño de la Memoria de Trabajo en cada ciclo es parejo, y por ello, el tiempo de ejecución no crece con la cantidad de reglas como lo hace en una implementación ingenua.</a:t>
            </a:r>
          </a:p>
          <a:p>
            <a:pPr algn="just"/>
            <a:endParaRPr lang="es-AR" sz="2400" dirty="0"/>
          </a:p>
          <a:p>
            <a:pPr algn="just"/>
            <a:r>
              <a:rPr lang="es-AR" sz="2400" dirty="0"/>
              <a:t>El Algoritmo RETE no implementa la estrategia de selección de reglas del conjunto conflicto (que en CLIPS se denomina Agenda) ni el principio de refracción, solamente se encarga del emparejamiento de hechos y antecedentes de las reglas de producción. Éstas cuestiones deben ser resueltas por el Motor de Inferencia (que es el encargado de implementar el algoritmo RETE también). Una posibilidad es implementar la Agenda como una estructura de cola con prioridad, donde las reglas que se activan se encolan de acuerdo a la prioridad que le es asignada de acuerdo al criterio de selección que se use (LIFO, FIFO, por complejidad, etc.).</a:t>
            </a:r>
          </a:p>
        </p:txBody>
      </p:sp>
    </p:spTree>
    <p:extLst>
      <p:ext uri="{BB962C8B-B14F-4D97-AF65-F5344CB8AC3E}">
        <p14:creationId xmlns:p14="http://schemas.microsoft.com/office/powerpoint/2010/main" val="323957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a:t>Red RETE:</a:t>
            </a:r>
          </a:p>
          <a:p>
            <a:pPr algn="just"/>
            <a:endParaRPr lang="es-AR" sz="2400" dirty="0"/>
          </a:p>
          <a:p>
            <a:pPr algn="just"/>
            <a:r>
              <a:rPr lang="es-AR" sz="2400" dirty="0"/>
              <a:t>El Algoritmo RETE se implementa a través de una Red RETE, que es una estructura no lineal con forma de árbol general. La Red RETE discrimina dos tipos distintos de nodos, cada uno con su propia memoria (de ahí el mayor uso de memoria). </a:t>
            </a:r>
          </a:p>
          <a:p>
            <a:pPr algn="just"/>
            <a:endParaRPr lang="es-AR" sz="2400" dirty="0"/>
          </a:p>
          <a:p>
            <a:pPr algn="just"/>
            <a:r>
              <a:rPr lang="es-AR" sz="2400" b="1" i="1" u="sng" dirty="0"/>
              <a:t>Nodos alfa</a:t>
            </a:r>
            <a:r>
              <a:rPr lang="es-AR" sz="2400" dirty="0"/>
              <a:t>: son nodos de una sola entrada, y conforman la subred alfa.</a:t>
            </a:r>
          </a:p>
          <a:p>
            <a:pPr algn="just"/>
            <a:endParaRPr lang="es-AR" sz="2400" dirty="0"/>
          </a:p>
          <a:p>
            <a:pPr algn="just"/>
            <a:r>
              <a:rPr lang="es-AR" sz="2400" b="1" i="1" u="sng" dirty="0"/>
              <a:t>Nodos beta</a:t>
            </a:r>
            <a:r>
              <a:rPr lang="es-AR" sz="2400" dirty="0"/>
              <a:t>: son nodos de dos entradas, y conforman la subred beta.</a:t>
            </a:r>
          </a:p>
          <a:p>
            <a:pPr algn="just"/>
            <a:endParaRPr lang="es-AR" sz="2400" dirty="0"/>
          </a:p>
          <a:p>
            <a:pPr algn="just"/>
            <a:r>
              <a:rPr lang="es-AR" sz="2400" dirty="0"/>
              <a:t>Las hojas de éste árbol constituyen las conclusiones de una regla.</a:t>
            </a:r>
          </a:p>
          <a:p>
            <a:pPr algn="just"/>
            <a:endParaRPr lang="es-AR" sz="2400" dirty="0"/>
          </a:p>
          <a:p>
            <a:pPr algn="just"/>
            <a:r>
              <a:rPr lang="es-AR" sz="2400" dirty="0"/>
              <a:t>Esta red tiene una raíz y desde ella se puede llegar a una hoja pasando por los distintos nodos, conformándose así una regla completa.</a:t>
            </a:r>
          </a:p>
        </p:txBody>
      </p:sp>
    </p:spTree>
    <p:extLst>
      <p:ext uri="{BB962C8B-B14F-4D97-AF65-F5344CB8AC3E}">
        <p14:creationId xmlns:p14="http://schemas.microsoft.com/office/powerpoint/2010/main" val="323957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887896" y="768626"/>
            <a:ext cx="10999303" cy="461665"/>
          </a:xfrm>
          <a:prstGeom prst="rect">
            <a:avLst/>
          </a:prstGeom>
          <a:noFill/>
        </p:spPr>
        <p:txBody>
          <a:bodyPr wrap="square" rtlCol="0">
            <a:spAutoFit/>
          </a:bodyPr>
          <a:lstStyle/>
          <a:p>
            <a:pPr algn="just"/>
            <a:r>
              <a:rPr lang="es-AR" sz="2400" b="1" u="sng" dirty="0"/>
              <a:t>Ejemplo 1:</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5450" y="1262097"/>
            <a:ext cx="10582480" cy="5098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72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808383" y="781879"/>
            <a:ext cx="10999303" cy="461665"/>
          </a:xfrm>
          <a:prstGeom prst="rect">
            <a:avLst/>
          </a:prstGeom>
          <a:noFill/>
        </p:spPr>
        <p:txBody>
          <a:bodyPr wrap="square" rtlCol="0">
            <a:spAutoFit/>
          </a:bodyPr>
          <a:lstStyle/>
          <a:p>
            <a:pPr algn="just"/>
            <a:r>
              <a:rPr lang="es-AR" sz="2400" b="1" u="sng" dirty="0"/>
              <a:t>Ejemplo 2:</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944" y="1205949"/>
            <a:ext cx="10438986" cy="5155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7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179444" y="781878"/>
            <a:ext cx="6705600" cy="5632311"/>
          </a:xfrm>
          <a:prstGeom prst="rect">
            <a:avLst/>
          </a:prstGeom>
          <a:noFill/>
        </p:spPr>
        <p:txBody>
          <a:bodyPr wrap="square" rtlCol="0">
            <a:spAutoFit/>
          </a:bodyPr>
          <a:lstStyle/>
          <a:p>
            <a:pPr algn="just"/>
            <a:r>
              <a:rPr lang="es-AR" sz="2000" b="1" u="sng" dirty="0"/>
              <a:t>Ejemplo 3:</a:t>
            </a:r>
          </a:p>
          <a:p>
            <a:pPr algn="just"/>
            <a:r>
              <a:rPr lang="es-AR" sz="2000" dirty="0"/>
              <a:t>R1: 	SI hay placas (puntos blancos) en la garganta</a:t>
            </a:r>
          </a:p>
          <a:p>
            <a:pPr algn="just"/>
            <a:r>
              <a:rPr lang="es-AR" sz="2000" dirty="0"/>
              <a:t>	ENTONCES diagnóstico: posible infección de garganta</a:t>
            </a:r>
          </a:p>
          <a:p>
            <a:pPr algn="just"/>
            <a:r>
              <a:rPr lang="es-AR" sz="2000" dirty="0"/>
              <a:t>R2: 	SI garganta inflamada</a:t>
            </a:r>
          </a:p>
          <a:p>
            <a:pPr algn="just"/>
            <a:r>
              <a:rPr lang="es-AR" sz="2000" dirty="0"/>
              <a:t>	AND sospechamos infección bacteriana</a:t>
            </a:r>
          </a:p>
          <a:p>
            <a:pPr algn="just"/>
            <a:r>
              <a:rPr lang="es-AR" sz="2000" dirty="0"/>
              <a:t>	ENTONCES diagnóstico: posible infección de garganta</a:t>
            </a:r>
          </a:p>
          <a:p>
            <a:pPr algn="just"/>
            <a:r>
              <a:rPr lang="es-AR" sz="2000" dirty="0"/>
              <a:t>R3: 	SI temperatura paciente &gt; 38</a:t>
            </a:r>
          </a:p>
          <a:p>
            <a:pPr algn="just"/>
            <a:r>
              <a:rPr lang="es-AR" sz="2000" dirty="0"/>
              <a:t>	ENTONCES paciente tiene fiebre</a:t>
            </a:r>
          </a:p>
          <a:p>
            <a:pPr algn="just"/>
            <a:r>
              <a:rPr lang="es-AR" sz="2000" dirty="0"/>
              <a:t>R4: 	SI paciente enfermo más de una semana</a:t>
            </a:r>
          </a:p>
          <a:p>
            <a:pPr algn="just"/>
            <a:r>
              <a:rPr lang="es-AR" sz="2000" dirty="0"/>
              <a:t>	AND paciente tiene fiebre</a:t>
            </a:r>
          </a:p>
          <a:p>
            <a:pPr algn="just"/>
            <a:r>
              <a:rPr lang="es-AR" sz="2000" dirty="0"/>
              <a:t>	ENTONCES sospechamos infección bacteriana.</a:t>
            </a:r>
          </a:p>
          <a:p>
            <a:pPr algn="just"/>
            <a:r>
              <a:rPr lang="es-AR" sz="2000" dirty="0"/>
              <a:t>H1: temperatura paciente &gt; 38</a:t>
            </a:r>
          </a:p>
          <a:p>
            <a:pPr algn="just"/>
            <a:r>
              <a:rPr lang="es-AR" sz="2000" dirty="0"/>
              <a:t>H2: paciente enfermo más de una semana</a:t>
            </a:r>
          </a:p>
          <a:p>
            <a:pPr algn="just"/>
            <a:r>
              <a:rPr lang="es-AR" sz="2000" dirty="0"/>
              <a:t>H3: garganta inflamada</a:t>
            </a:r>
          </a:p>
          <a:p>
            <a:pPr algn="just"/>
            <a:r>
              <a:rPr lang="es-AR" sz="2000" dirty="0"/>
              <a:t>H4: hay placas (puntos blancos) en la garganta</a:t>
            </a:r>
          </a:p>
          <a:p>
            <a:pPr algn="just"/>
            <a:r>
              <a:rPr lang="es-AR" sz="2000" dirty="0"/>
              <a:t>H5: sospechamos infección bacteriana</a:t>
            </a:r>
          </a:p>
          <a:p>
            <a:pPr algn="just"/>
            <a:r>
              <a:rPr lang="es-AR" sz="2000" dirty="0"/>
              <a:t>H6: paciente tiene fiebre</a:t>
            </a:r>
          </a:p>
          <a:p>
            <a:pPr algn="just"/>
            <a:r>
              <a:rPr lang="es-AR" sz="2000" dirty="0"/>
              <a:t>D: diagnóstico: posible infección de garganta (objetivo)</a:t>
            </a:r>
          </a:p>
        </p:txBody>
      </p:sp>
      <p:sp>
        <p:nvSpPr>
          <p:cNvPr id="5" name="4 CuadroTexto"/>
          <p:cNvSpPr txBox="1"/>
          <p:nvPr/>
        </p:nvSpPr>
        <p:spPr>
          <a:xfrm>
            <a:off x="8189843" y="4386470"/>
            <a:ext cx="3697357" cy="1938992"/>
          </a:xfrm>
          <a:prstGeom prst="rect">
            <a:avLst/>
          </a:prstGeom>
          <a:noFill/>
        </p:spPr>
        <p:txBody>
          <a:bodyPr wrap="square" rtlCol="0">
            <a:spAutoFit/>
          </a:bodyPr>
          <a:lstStyle/>
          <a:p>
            <a:r>
              <a:rPr lang="es-AR" sz="2000" dirty="0"/>
              <a:t>Problema:</a:t>
            </a:r>
          </a:p>
          <a:p>
            <a:r>
              <a:rPr lang="es-AR" sz="2000" dirty="0"/>
              <a:t>Paciente con siguientes síntomas:</a:t>
            </a:r>
          </a:p>
          <a:p>
            <a:endParaRPr lang="es-AR" sz="2000" dirty="0"/>
          </a:p>
          <a:p>
            <a:r>
              <a:rPr lang="es-AR" sz="2000" dirty="0"/>
              <a:t>Temperatura = 39 (H1)</a:t>
            </a:r>
          </a:p>
          <a:p>
            <a:r>
              <a:rPr lang="es-AR" sz="2000" dirty="0"/>
              <a:t>Enfermo dos semanas (H2)</a:t>
            </a:r>
          </a:p>
          <a:p>
            <a:r>
              <a:rPr lang="es-AR" sz="2000" dirty="0"/>
              <a:t>Garganta inflamada (H3)</a:t>
            </a:r>
          </a:p>
        </p:txBody>
      </p:sp>
    </p:spTree>
    <p:extLst>
      <p:ext uri="{BB962C8B-B14F-4D97-AF65-F5344CB8AC3E}">
        <p14:creationId xmlns:p14="http://schemas.microsoft.com/office/powerpoint/2010/main" val="323957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795131" y="768626"/>
            <a:ext cx="10999303" cy="461665"/>
          </a:xfrm>
          <a:prstGeom prst="rect">
            <a:avLst/>
          </a:prstGeom>
          <a:noFill/>
        </p:spPr>
        <p:txBody>
          <a:bodyPr wrap="square" rtlCol="0">
            <a:spAutoFit/>
          </a:bodyPr>
          <a:lstStyle/>
          <a:p>
            <a:pPr algn="just"/>
            <a:r>
              <a:rPr lang="es-AR" sz="2400" b="1" u="sng" dirty="0"/>
              <a:t>Ejemplo 3 (cont.):</a:t>
            </a: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331" y="1257229"/>
            <a:ext cx="10848147" cy="506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7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795131" y="768626"/>
            <a:ext cx="10999303" cy="461665"/>
          </a:xfrm>
          <a:prstGeom prst="rect">
            <a:avLst/>
          </a:prstGeom>
          <a:noFill/>
        </p:spPr>
        <p:txBody>
          <a:bodyPr wrap="square" rtlCol="0">
            <a:spAutoFit/>
          </a:bodyPr>
          <a:lstStyle/>
          <a:p>
            <a:pPr algn="just"/>
            <a:r>
              <a:rPr lang="es-AR" sz="2400" b="1" u="sng" dirty="0"/>
              <a:t>Ejemplo 3 (cont. 2):</a:t>
            </a: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322" y="1257231"/>
            <a:ext cx="10861400" cy="5050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7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13 CuadroTexto"/>
          <p:cNvSpPr txBox="1"/>
          <p:nvPr/>
        </p:nvSpPr>
        <p:spPr>
          <a:xfrm>
            <a:off x="1033670" y="874644"/>
            <a:ext cx="10999303" cy="4893647"/>
          </a:xfrm>
          <a:prstGeom prst="rect">
            <a:avLst/>
          </a:prstGeom>
          <a:noFill/>
        </p:spPr>
        <p:txBody>
          <a:bodyPr wrap="square" rtlCol="0">
            <a:spAutoFit/>
          </a:bodyPr>
          <a:lstStyle/>
          <a:p>
            <a:pPr algn="just"/>
            <a:r>
              <a:rPr lang="es-AR" sz="2400" b="1" u="sng" dirty="0"/>
              <a:t>SISTEMAS DE PRODUCCIÓN:</a:t>
            </a:r>
          </a:p>
          <a:p>
            <a:pPr algn="just"/>
            <a:endParaRPr lang="es-AR" sz="2400" dirty="0"/>
          </a:p>
          <a:p>
            <a:pPr algn="just"/>
            <a:r>
              <a:rPr lang="es-AR" sz="2400" dirty="0"/>
              <a:t>Los Sistemas de Producción (SP) son el formalismo más utilizado para representar el conocimiento en una BC.</a:t>
            </a:r>
          </a:p>
          <a:p>
            <a:pPr algn="just"/>
            <a:endParaRPr lang="es-AR" sz="2400" dirty="0"/>
          </a:p>
          <a:p>
            <a:pPr algn="just"/>
            <a:r>
              <a:rPr lang="es-AR" sz="2400" dirty="0"/>
              <a:t>La Arquitectura de un Sistema de Producción (también conocidos como Sistemas Basados en Reglas – SBR) está constituido por tres elementos:</a:t>
            </a:r>
          </a:p>
          <a:p>
            <a:pPr algn="just"/>
            <a:endParaRPr lang="es-AR" sz="2400" dirty="0"/>
          </a:p>
          <a:p>
            <a:pPr marL="914400" lvl="1" indent="-457200" algn="just">
              <a:buFont typeface="+mj-lt"/>
              <a:buAutoNum type="arabicPeriod"/>
            </a:pPr>
            <a:r>
              <a:rPr lang="es-AR" sz="2400" dirty="0"/>
              <a:t>Base de Hechos o Memoria de Trabajo.</a:t>
            </a:r>
          </a:p>
          <a:p>
            <a:pPr marL="914400" lvl="1" indent="-457200" algn="just">
              <a:buFont typeface="+mj-lt"/>
              <a:buAutoNum type="arabicPeriod"/>
            </a:pPr>
            <a:endParaRPr lang="es-AR" sz="2400" dirty="0"/>
          </a:p>
          <a:p>
            <a:pPr marL="914400" lvl="1" indent="-457200" algn="just">
              <a:buFont typeface="+mj-lt"/>
              <a:buAutoNum type="arabicPeriod"/>
            </a:pPr>
            <a:r>
              <a:rPr lang="es-AR" sz="2400" dirty="0"/>
              <a:t>Base de Reglas.</a:t>
            </a:r>
          </a:p>
          <a:p>
            <a:pPr marL="914400" lvl="1" indent="-457200" algn="just">
              <a:buFont typeface="+mj-lt"/>
              <a:buAutoNum type="arabicPeriod"/>
            </a:pPr>
            <a:endParaRPr lang="es-AR" sz="2400" dirty="0"/>
          </a:p>
          <a:p>
            <a:pPr marL="914400" lvl="1" indent="-457200" algn="just">
              <a:buFont typeface="+mj-lt"/>
              <a:buAutoNum type="arabicPeriod"/>
            </a:pPr>
            <a:r>
              <a:rPr lang="es-AR" sz="2400" dirty="0"/>
              <a:t>Estrategia de Control (representada en el Motor de Inferencia).</a:t>
            </a:r>
          </a:p>
        </p:txBody>
      </p:sp>
    </p:spTree>
    <p:extLst>
      <p:ext uri="{BB962C8B-B14F-4D97-AF65-F5344CB8AC3E}">
        <p14:creationId xmlns:p14="http://schemas.microsoft.com/office/powerpoint/2010/main" val="2722076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795131" y="768626"/>
            <a:ext cx="10999303" cy="461665"/>
          </a:xfrm>
          <a:prstGeom prst="rect">
            <a:avLst/>
          </a:prstGeom>
          <a:noFill/>
        </p:spPr>
        <p:txBody>
          <a:bodyPr wrap="square" rtlCol="0">
            <a:spAutoFit/>
          </a:bodyPr>
          <a:lstStyle/>
          <a:p>
            <a:pPr algn="just"/>
            <a:r>
              <a:rPr lang="es-AR" sz="2400" b="1" u="sng" dirty="0"/>
              <a:t>Ejemplo 3 (cont. 3):</a:t>
            </a: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575" y="1219201"/>
            <a:ext cx="10874651" cy="5128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7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5262979"/>
          </a:xfrm>
          <a:prstGeom prst="rect">
            <a:avLst/>
          </a:prstGeom>
          <a:noFill/>
        </p:spPr>
        <p:txBody>
          <a:bodyPr wrap="square" rtlCol="0">
            <a:spAutoFit/>
          </a:bodyPr>
          <a:lstStyle/>
          <a:p>
            <a:pPr algn="just"/>
            <a:r>
              <a:rPr lang="es-AR" sz="2400" b="1" u="sng" dirty="0"/>
              <a:t>Base de Reglas:</a:t>
            </a:r>
          </a:p>
          <a:p>
            <a:pPr algn="just"/>
            <a:endParaRPr lang="es-AR" sz="2400" dirty="0"/>
          </a:p>
          <a:p>
            <a:pPr algn="just"/>
            <a:r>
              <a:rPr lang="es-AR" sz="2400" dirty="0"/>
              <a:t>Las reglas en la BR tienen la forma:</a:t>
            </a:r>
          </a:p>
          <a:p>
            <a:pPr algn="just"/>
            <a:endParaRPr lang="es-AR" sz="2400" dirty="0"/>
          </a:p>
          <a:p>
            <a:pPr algn="just"/>
            <a:r>
              <a:rPr lang="es-AR" sz="2400" dirty="0"/>
              <a:t>		ANTECEDENTES -&gt; CONSECUENTE</a:t>
            </a:r>
          </a:p>
          <a:p>
            <a:pPr algn="just"/>
            <a:endParaRPr lang="es-AR" sz="2400" dirty="0"/>
          </a:p>
          <a:p>
            <a:pPr algn="just"/>
            <a:r>
              <a:rPr lang="es-AR" sz="2400" dirty="0"/>
              <a:t>En general, el antecedente de una regla puede estar formado por varios hechos unidos en conjunción.</a:t>
            </a:r>
          </a:p>
          <a:p>
            <a:pPr algn="just"/>
            <a:endParaRPr lang="es-AR" sz="2400" dirty="0"/>
          </a:p>
          <a:p>
            <a:pPr algn="just"/>
            <a:r>
              <a:rPr lang="es-AR" sz="2400" dirty="0"/>
              <a:t>Debe existir un conjunto de REGLAS DE PARADA.</a:t>
            </a:r>
          </a:p>
          <a:p>
            <a:pPr algn="just"/>
            <a:endParaRPr lang="es-AR" sz="2400" dirty="0"/>
          </a:p>
          <a:p>
            <a:pPr algn="just"/>
            <a:r>
              <a:rPr lang="es-AR" sz="2400" dirty="0"/>
              <a:t>Cuando en una tabla PER tenemos un conjunto de reglas que tiene antecedentes unidos con disyunciones, éstas deben eliminarse en el proceso de formalización, generando tantas reglas como sean necesarias.</a:t>
            </a:r>
          </a:p>
        </p:txBody>
      </p:sp>
    </p:spTree>
    <p:extLst>
      <p:ext uri="{BB962C8B-B14F-4D97-AF65-F5344CB8AC3E}">
        <p14:creationId xmlns:p14="http://schemas.microsoft.com/office/powerpoint/2010/main" val="323957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4893647"/>
          </a:xfrm>
          <a:prstGeom prst="rect">
            <a:avLst/>
          </a:prstGeom>
          <a:noFill/>
        </p:spPr>
        <p:txBody>
          <a:bodyPr wrap="square" rtlCol="0">
            <a:spAutoFit/>
          </a:bodyPr>
          <a:lstStyle/>
          <a:p>
            <a:pPr algn="just"/>
            <a:r>
              <a:rPr lang="es-AR" sz="2400" b="1" u="sng" dirty="0"/>
              <a:t>Memoria de Trabajo o Base de Hechos:</a:t>
            </a:r>
          </a:p>
          <a:p>
            <a:pPr algn="just"/>
            <a:endParaRPr lang="es-AR" sz="2400" dirty="0"/>
          </a:p>
          <a:p>
            <a:pPr algn="just"/>
            <a:r>
              <a:rPr lang="es-AR" sz="2400" dirty="0"/>
              <a:t>Posee todos los hechos con que se trabaja en la resolución de un problema en concreto.</a:t>
            </a:r>
          </a:p>
          <a:p>
            <a:pPr algn="just"/>
            <a:endParaRPr lang="es-AR" sz="2400" dirty="0"/>
          </a:p>
          <a:p>
            <a:pPr algn="just"/>
            <a:r>
              <a:rPr lang="es-AR" sz="2400" dirty="0"/>
              <a:t>Inicia conteniendo los hechos iniciales, que son los que utilizará la Estrategia de Control para emparejar con los antecedentes de las reglas de la BR para disparar las reglas que se activen.</a:t>
            </a:r>
          </a:p>
          <a:p>
            <a:pPr algn="just"/>
            <a:endParaRPr lang="es-AR" sz="2400" dirty="0"/>
          </a:p>
          <a:p>
            <a:pPr algn="just"/>
            <a:r>
              <a:rPr lang="es-AR" sz="2400" dirty="0"/>
              <a:t>Cada vez que se dispara una regla, genera una conclusión que serán nuevos hechos que se introducirán en la Base de Hechos.</a:t>
            </a:r>
          </a:p>
          <a:p>
            <a:pPr algn="just"/>
            <a:endParaRPr lang="es-AR" sz="2400" dirty="0"/>
          </a:p>
          <a:p>
            <a:pPr algn="just"/>
            <a:r>
              <a:rPr lang="es-AR" sz="2400" dirty="0"/>
              <a:t>Los hechos objetivos, en general, son las conclusiones de las reglas de parada.</a:t>
            </a:r>
          </a:p>
        </p:txBody>
      </p:sp>
    </p:spTree>
    <p:extLst>
      <p:ext uri="{BB962C8B-B14F-4D97-AF65-F5344CB8AC3E}">
        <p14:creationId xmlns:p14="http://schemas.microsoft.com/office/powerpoint/2010/main" val="323957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5262979"/>
          </a:xfrm>
          <a:prstGeom prst="rect">
            <a:avLst/>
          </a:prstGeom>
          <a:noFill/>
        </p:spPr>
        <p:txBody>
          <a:bodyPr wrap="square" rtlCol="0">
            <a:spAutoFit/>
          </a:bodyPr>
          <a:lstStyle/>
          <a:p>
            <a:pPr algn="just"/>
            <a:r>
              <a:rPr lang="es-AR" sz="2800" b="1" u="sng" dirty="0"/>
              <a:t>Estrategia de Control (EC):</a:t>
            </a:r>
          </a:p>
          <a:p>
            <a:pPr algn="just"/>
            <a:endParaRPr lang="es-AR" sz="2800" dirty="0"/>
          </a:p>
          <a:p>
            <a:pPr algn="just"/>
            <a:r>
              <a:rPr lang="es-AR" sz="2800" dirty="0"/>
              <a:t>La EC, o motor de inferencias, examina en cada ciclo de funcionamiento la BH y decide qué regla ejecutar, encadenando las reglas en los llamados ciclos de resolución.</a:t>
            </a:r>
          </a:p>
          <a:p>
            <a:pPr algn="just"/>
            <a:endParaRPr lang="es-AR" sz="2800" dirty="0"/>
          </a:p>
          <a:p>
            <a:pPr algn="just"/>
            <a:r>
              <a:rPr lang="es-AR" sz="2800" dirty="0"/>
              <a:t>El esquema de funcionamiento de una EC consiste en seleccionar alguna regla de la BR que pueda aplicarse a la situación actual, mientras que los hechos de la BH no satisfagan una condición de terminación o se ejecute una regla de parada.</a:t>
            </a:r>
          </a:p>
          <a:p>
            <a:pPr algn="just"/>
            <a:endParaRPr lang="es-AR" sz="2800" dirty="0"/>
          </a:p>
          <a:p>
            <a:pPr algn="just"/>
            <a:endParaRPr lang="es-AR" sz="2800" dirty="0"/>
          </a:p>
        </p:txBody>
      </p:sp>
    </p:spTree>
    <p:extLst>
      <p:ext uri="{BB962C8B-B14F-4D97-AF65-F5344CB8AC3E}">
        <p14:creationId xmlns:p14="http://schemas.microsoft.com/office/powerpoint/2010/main" val="323957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5262979"/>
          </a:xfrm>
          <a:prstGeom prst="rect">
            <a:avLst/>
          </a:prstGeom>
          <a:noFill/>
        </p:spPr>
        <p:txBody>
          <a:bodyPr wrap="square" rtlCol="0">
            <a:spAutoFit/>
          </a:bodyPr>
          <a:lstStyle/>
          <a:p>
            <a:pPr algn="just"/>
            <a:r>
              <a:rPr lang="es-AR" sz="2800" b="1" u="sng" dirty="0"/>
              <a:t>Tipos de EC:</a:t>
            </a:r>
          </a:p>
          <a:p>
            <a:pPr algn="just"/>
            <a:endParaRPr lang="es-AR" sz="2800" dirty="0"/>
          </a:p>
          <a:p>
            <a:pPr algn="just"/>
            <a:r>
              <a:rPr lang="es-AR" sz="2800" dirty="0"/>
              <a:t>Encadenamiento hacia adelante (Modus </a:t>
            </a:r>
            <a:r>
              <a:rPr lang="es-AR" sz="2800" dirty="0" err="1"/>
              <a:t>Ponendo</a:t>
            </a:r>
            <a:r>
              <a:rPr lang="es-AR" sz="2800" dirty="0"/>
              <a:t> </a:t>
            </a:r>
            <a:r>
              <a:rPr lang="es-AR" sz="2800" dirty="0" err="1"/>
              <a:t>Ponens</a:t>
            </a:r>
            <a:r>
              <a:rPr lang="es-AR" sz="2800" dirty="0"/>
              <a:t>): se parte de los hechos iniciales y a través de la aplicación de las reglas seleccionadas se generan nuevos hechos que disparan nuevas reglas hasta llegar a un hecho objetivo. Ejemplo de estas EC son CLIPS y DROOLS.</a:t>
            </a:r>
          </a:p>
          <a:p>
            <a:pPr algn="just"/>
            <a:endParaRPr lang="es-AR" sz="2800" dirty="0"/>
          </a:p>
          <a:p>
            <a:pPr algn="just"/>
            <a:r>
              <a:rPr lang="es-AR" sz="2800" dirty="0"/>
              <a:t>Encadenamiento hacia atrás (Modus </a:t>
            </a:r>
            <a:r>
              <a:rPr lang="es-AR" sz="2800" dirty="0" err="1"/>
              <a:t>Tollendo</a:t>
            </a:r>
            <a:r>
              <a:rPr lang="es-AR" sz="2800" dirty="0"/>
              <a:t> </a:t>
            </a:r>
            <a:r>
              <a:rPr lang="es-AR" sz="2800" dirty="0" err="1"/>
              <a:t>Tollen</a:t>
            </a:r>
            <a:r>
              <a:rPr lang="es-AR" sz="2800" dirty="0"/>
              <a:t>): se parte de los hechos objetivos y se intenta llegar a los hechos iniciales. Aquí lo importante es encontrar el camino (por ejemplo, para demostración de teoremas matemáticos, campo donde se han usado en sus inicios los SRB). Ejemplo de esta EC es PROLOG.</a:t>
            </a:r>
          </a:p>
        </p:txBody>
      </p:sp>
    </p:spTree>
    <p:extLst>
      <p:ext uri="{BB962C8B-B14F-4D97-AF65-F5344CB8AC3E}">
        <p14:creationId xmlns:p14="http://schemas.microsoft.com/office/powerpoint/2010/main" val="323957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93647"/>
          </a:xfrm>
          <a:prstGeom prst="rect">
            <a:avLst/>
          </a:prstGeom>
          <a:noFill/>
        </p:spPr>
        <p:txBody>
          <a:bodyPr wrap="square" rtlCol="0">
            <a:spAutoFit/>
          </a:bodyPr>
          <a:lstStyle/>
          <a:p>
            <a:pPr algn="just"/>
            <a:r>
              <a:rPr lang="es-AR" sz="2400" b="1" u="sng" dirty="0"/>
              <a:t>Modus </a:t>
            </a:r>
            <a:r>
              <a:rPr lang="es-AR" sz="2400" b="1" u="sng" dirty="0" err="1"/>
              <a:t>Ponendo</a:t>
            </a:r>
            <a:r>
              <a:rPr lang="es-AR" sz="2400" b="1" u="sng" dirty="0"/>
              <a:t> </a:t>
            </a:r>
            <a:r>
              <a:rPr lang="es-AR" sz="2400" b="1" u="sng" dirty="0" err="1"/>
              <a:t>Ponens</a:t>
            </a:r>
            <a:r>
              <a:rPr lang="es-AR" sz="2400" b="1" u="sng" dirty="0"/>
              <a:t>:</a:t>
            </a:r>
          </a:p>
          <a:p>
            <a:pPr algn="just"/>
            <a:endParaRPr lang="es-AR" sz="2400" dirty="0"/>
          </a:p>
          <a:p>
            <a:pPr algn="just"/>
            <a:r>
              <a:rPr lang="es-AR" sz="2400" b="1" i="1" u="sng" dirty="0"/>
              <a:t>Hechos</a:t>
            </a:r>
            <a:r>
              <a:rPr lang="es-AR" sz="2400" dirty="0"/>
              <a:t>:</a:t>
            </a:r>
          </a:p>
          <a:p>
            <a:pPr lvl="2" algn="just"/>
            <a:r>
              <a:rPr lang="es-AR" sz="2400" dirty="0"/>
              <a:t>H1: A</a:t>
            </a:r>
          </a:p>
          <a:p>
            <a:pPr lvl="2" algn="just"/>
            <a:r>
              <a:rPr lang="es-AR" sz="2400" dirty="0"/>
              <a:t>H2: B</a:t>
            </a:r>
          </a:p>
          <a:p>
            <a:pPr lvl="2" algn="just"/>
            <a:r>
              <a:rPr lang="es-AR" sz="2400" dirty="0"/>
              <a:t>H3: C</a:t>
            </a:r>
          </a:p>
          <a:p>
            <a:pPr algn="just"/>
            <a:r>
              <a:rPr lang="es-AR" sz="2400" b="1" i="1" u="sng" dirty="0"/>
              <a:t>Reglas</a:t>
            </a:r>
            <a:r>
              <a:rPr lang="es-AR" sz="2400" dirty="0"/>
              <a:t>:</a:t>
            </a:r>
          </a:p>
          <a:p>
            <a:pPr lvl="2" algn="just"/>
            <a:r>
              <a:rPr lang="es-AR" sz="2400" dirty="0"/>
              <a:t>R1: A and B -&gt; D</a:t>
            </a:r>
          </a:p>
          <a:p>
            <a:pPr lvl="2" algn="just"/>
            <a:r>
              <a:rPr lang="es-AR" sz="2400" dirty="0"/>
              <a:t>R2: C and D -&gt; Z (objetivo)</a:t>
            </a:r>
          </a:p>
          <a:p>
            <a:pPr algn="just"/>
            <a:r>
              <a:rPr lang="es-AR" sz="2400" b="1" i="1" u="sng" dirty="0"/>
              <a:t>Razonamiento</a:t>
            </a:r>
            <a:r>
              <a:rPr lang="es-AR" sz="2400" dirty="0"/>
              <a:t>:</a:t>
            </a:r>
          </a:p>
          <a:p>
            <a:pPr marL="1371600" lvl="2" indent="-457200" algn="just">
              <a:buFont typeface="+mj-lt"/>
              <a:buAutoNum type="arabicParenR"/>
            </a:pPr>
            <a:r>
              <a:rPr lang="es-AR" sz="2400" dirty="0"/>
              <a:t>Emparejo H1 y H2 con los antecedentes de R1, conclusión: D (H4 que se agrega a los hechos de la memoria de trabajo)</a:t>
            </a:r>
          </a:p>
          <a:p>
            <a:pPr marL="1371600" lvl="2" indent="-457200" algn="just">
              <a:buFont typeface="+mj-lt"/>
              <a:buAutoNum type="arabicParenR"/>
            </a:pPr>
            <a:r>
              <a:rPr lang="es-AR" sz="2400" dirty="0"/>
              <a:t>Emparejo H3 y H4 con los antecedentes de R2, conclusión: Z (objetivo)</a:t>
            </a:r>
          </a:p>
        </p:txBody>
      </p:sp>
    </p:spTree>
    <p:extLst>
      <p:ext uri="{BB962C8B-B14F-4D97-AF65-F5344CB8AC3E}">
        <p14:creationId xmlns:p14="http://schemas.microsoft.com/office/powerpoint/2010/main" val="323957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4832092"/>
          </a:xfrm>
          <a:prstGeom prst="rect">
            <a:avLst/>
          </a:prstGeom>
          <a:noFill/>
        </p:spPr>
        <p:txBody>
          <a:bodyPr wrap="square" rtlCol="0">
            <a:spAutoFit/>
          </a:bodyPr>
          <a:lstStyle/>
          <a:p>
            <a:pPr algn="just"/>
            <a:r>
              <a:rPr lang="es-AR" sz="2800" b="1" u="sng" dirty="0"/>
              <a:t>Encadenamiento hacia adelante:</a:t>
            </a:r>
          </a:p>
          <a:p>
            <a:pPr algn="just"/>
            <a:endParaRPr lang="es-AR" sz="2800" dirty="0"/>
          </a:p>
          <a:p>
            <a:pPr algn="just"/>
            <a:r>
              <a:rPr lang="es-AR" sz="2800" dirty="0"/>
              <a:t>El ciclo que se cumple en un encadenamiento hacia adelante es el siguiente:</a:t>
            </a:r>
          </a:p>
          <a:p>
            <a:pPr algn="just"/>
            <a:endParaRPr lang="es-AR" sz="2800" dirty="0"/>
          </a:p>
          <a:p>
            <a:pPr marL="914400" lvl="1" indent="-457200" algn="just">
              <a:buFont typeface="+mj-lt"/>
              <a:buAutoNum type="arabicPeriod"/>
            </a:pPr>
            <a:r>
              <a:rPr lang="es-AR" sz="2800" dirty="0"/>
              <a:t>Emparejamiento.</a:t>
            </a:r>
          </a:p>
          <a:p>
            <a:pPr marL="914400" lvl="1" indent="-457200" algn="just">
              <a:buFont typeface="+mj-lt"/>
              <a:buAutoNum type="arabicPeriod"/>
            </a:pPr>
            <a:r>
              <a:rPr lang="es-AR" sz="2800" dirty="0"/>
              <a:t>Conformación del Conjunto Conflicto.</a:t>
            </a:r>
          </a:p>
          <a:p>
            <a:pPr marL="914400" lvl="1" indent="-457200" algn="just">
              <a:buFont typeface="+mj-lt"/>
              <a:buAutoNum type="arabicPeriod"/>
            </a:pPr>
            <a:r>
              <a:rPr lang="es-AR" sz="2800" dirty="0"/>
              <a:t>Selección de una regla del Conjunto Conflicto.</a:t>
            </a:r>
          </a:p>
          <a:p>
            <a:pPr marL="914400" lvl="1" indent="-457200" algn="just">
              <a:buFont typeface="+mj-lt"/>
              <a:buAutoNum type="arabicPeriod"/>
            </a:pPr>
            <a:r>
              <a:rPr lang="es-AR" sz="2800" dirty="0"/>
              <a:t>Ejecución de la regla seleccionada.</a:t>
            </a:r>
          </a:p>
          <a:p>
            <a:pPr marL="914400" lvl="1" indent="-457200" algn="just">
              <a:buFont typeface="+mj-lt"/>
              <a:buAutoNum type="arabicPeriod"/>
            </a:pPr>
            <a:endParaRPr lang="es-AR" sz="2800" dirty="0"/>
          </a:p>
          <a:p>
            <a:pPr algn="just"/>
            <a:endParaRPr lang="es-AR" sz="2800" dirty="0"/>
          </a:p>
        </p:txBody>
      </p:sp>
    </p:spTree>
    <p:extLst>
      <p:ext uri="{BB962C8B-B14F-4D97-AF65-F5344CB8AC3E}">
        <p14:creationId xmlns:p14="http://schemas.microsoft.com/office/powerpoint/2010/main" val="323957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ALGORITMO RETE</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2 CuadroTexto"/>
          <p:cNvSpPr txBox="1"/>
          <p:nvPr/>
        </p:nvSpPr>
        <p:spPr>
          <a:xfrm>
            <a:off x="1033670" y="874644"/>
            <a:ext cx="10999303" cy="4524315"/>
          </a:xfrm>
          <a:prstGeom prst="rect">
            <a:avLst/>
          </a:prstGeom>
          <a:noFill/>
        </p:spPr>
        <p:txBody>
          <a:bodyPr wrap="square" rtlCol="0">
            <a:spAutoFit/>
          </a:bodyPr>
          <a:lstStyle/>
          <a:p>
            <a:pPr algn="just"/>
            <a:r>
              <a:rPr lang="es-AR" sz="2400" b="1" u="sng" dirty="0"/>
              <a:t>Emparejamiento:</a:t>
            </a:r>
          </a:p>
          <a:p>
            <a:pPr algn="just"/>
            <a:endParaRPr lang="es-AR" sz="2400" dirty="0"/>
          </a:p>
          <a:p>
            <a:pPr algn="just"/>
            <a:r>
              <a:rPr lang="es-AR" sz="2400" dirty="0"/>
              <a:t>En esta etapa, el Motor de Inferencia o Estrategia de Control busca el emparejamiento de los hechos en la base de hechos o memoria de trabajo y los antecedentes de las reglas en la base de reglas.</a:t>
            </a:r>
          </a:p>
          <a:p>
            <a:pPr algn="just"/>
            <a:endParaRPr lang="es-AR" sz="2400" dirty="0"/>
          </a:p>
          <a:p>
            <a:pPr algn="just"/>
            <a:r>
              <a:rPr lang="es-AR" sz="2400" dirty="0"/>
              <a:t>Cuando todos los antecedentes de una regla son hechos que se encuentran en la memoria de trabajo, entonces estos los antecedentes de la regla se satisfacen y la regla podría ejecutarse.</a:t>
            </a:r>
          </a:p>
          <a:p>
            <a:pPr algn="just"/>
            <a:endParaRPr lang="es-AR" sz="2400" dirty="0"/>
          </a:p>
          <a:p>
            <a:pPr algn="just"/>
            <a:r>
              <a:rPr lang="es-AR" sz="2400" dirty="0"/>
              <a:t>Cuando se produce el emparejamiento de todos los antecedentes de una regla con algunos de los hechos en la base de hechos, entonces la regla se activa.</a:t>
            </a:r>
          </a:p>
        </p:txBody>
      </p:sp>
    </p:spTree>
    <p:extLst>
      <p:ext uri="{BB962C8B-B14F-4D97-AF65-F5344CB8AC3E}">
        <p14:creationId xmlns:p14="http://schemas.microsoft.com/office/powerpoint/2010/main" val="32395725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3229</TotalTime>
  <Words>1608</Words>
  <Application>Microsoft Office PowerPoint</Application>
  <PresentationFormat>Panorámica</PresentationFormat>
  <Paragraphs>174</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Lepore</dc:creator>
  <cp:lastModifiedBy>Hernán Guillermo Amatriain</cp:lastModifiedBy>
  <cp:revision>99</cp:revision>
  <dcterms:created xsi:type="dcterms:W3CDTF">2020-03-19T18:50:23Z</dcterms:created>
  <dcterms:modified xsi:type="dcterms:W3CDTF">2021-10-21T10:37:15Z</dcterms:modified>
</cp:coreProperties>
</file>