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97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398" r:id="rId16"/>
    <p:sldId id="399" r:id="rId17"/>
    <p:sldId id="454" r:id="rId18"/>
    <p:sldId id="455" r:id="rId19"/>
    <p:sldId id="456" r:id="rId20"/>
    <p:sldId id="400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12)%20UNLa\004%20Sistemas%20Basados%20en%20Conocimiento\000\TEST%20DE%20VIABILIDAD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9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s-AR"/>
              <a:t>Resultado Final</a:t>
            </a:r>
          </a:p>
        </c:rich>
      </c:tx>
      <c:layout>
        <c:manualLayout>
          <c:xMode val="edge"/>
          <c:yMode val="edge"/>
          <c:x val="0.39194949599405143"/>
          <c:y val="3.618421052631579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5339081678571982E-2"/>
          <c:y val="0.20065821703172709"/>
          <c:w val="0.66949221800952774"/>
          <c:h val="0.651316835611179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Final!$D$17</c:f>
              <c:strCache>
                <c:ptCount val="1"/>
                <c:pt idx="0">
                  <c:v>Nada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Final!$C$18:$C$31</c:f>
              <c:numCache>
                <c:formatCode>General</c:formatCode>
                <c:ptCount val="14"/>
                <c:pt idx="0">
                  <c:v>0</c:v>
                </c:pt>
                <c:pt idx="1">
                  <c:v>1.2</c:v>
                </c:pt>
                <c:pt idx="2">
                  <c:v>2.2000000000000002</c:v>
                </c:pt>
                <c:pt idx="3">
                  <c:v>3.4</c:v>
                </c:pt>
                <c:pt idx="4">
                  <c:v>4.4000000000000004</c:v>
                </c:pt>
                <c:pt idx="5">
                  <c:v>5.6</c:v>
                </c:pt>
                <c:pt idx="6">
                  <c:v>6.6</c:v>
                </c:pt>
                <c:pt idx="7">
                  <c:v>6.8</c:v>
                </c:pt>
                <c:pt idx="8">
                  <c:v>7.3</c:v>
                </c:pt>
                <c:pt idx="9">
                  <c:v>7.8</c:v>
                </c:pt>
                <c:pt idx="10">
                  <c:v>8</c:v>
                </c:pt>
                <c:pt idx="11">
                  <c:v>8.3000000000000007</c:v>
                </c:pt>
                <c:pt idx="12">
                  <c:v>8.8000000000000007</c:v>
                </c:pt>
                <c:pt idx="13">
                  <c:v>9</c:v>
                </c:pt>
              </c:numCache>
            </c:numRef>
          </c:xVal>
          <c:yVal>
            <c:numRef>
              <c:f>Final!$D$18:$D$31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Final!$E$17</c:f>
              <c:strCache>
                <c:ptCount val="1"/>
                <c:pt idx="0">
                  <c:v>Poco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Final!$C$18:$C$31</c:f>
              <c:numCache>
                <c:formatCode>General</c:formatCode>
                <c:ptCount val="14"/>
                <c:pt idx="0">
                  <c:v>0</c:v>
                </c:pt>
                <c:pt idx="1">
                  <c:v>1.2</c:v>
                </c:pt>
                <c:pt idx="2">
                  <c:v>2.2000000000000002</c:v>
                </c:pt>
                <c:pt idx="3">
                  <c:v>3.4</c:v>
                </c:pt>
                <c:pt idx="4">
                  <c:v>4.4000000000000004</c:v>
                </c:pt>
                <c:pt idx="5">
                  <c:v>5.6</c:v>
                </c:pt>
                <c:pt idx="6">
                  <c:v>6.6</c:v>
                </c:pt>
                <c:pt idx="7">
                  <c:v>6.8</c:v>
                </c:pt>
                <c:pt idx="8">
                  <c:v>7.3</c:v>
                </c:pt>
                <c:pt idx="9">
                  <c:v>7.8</c:v>
                </c:pt>
                <c:pt idx="10">
                  <c:v>8</c:v>
                </c:pt>
                <c:pt idx="11">
                  <c:v>8.3000000000000007</c:v>
                </c:pt>
                <c:pt idx="12">
                  <c:v>8.8000000000000007</c:v>
                </c:pt>
                <c:pt idx="13">
                  <c:v>9</c:v>
                </c:pt>
              </c:numCache>
            </c:numRef>
          </c:xVal>
          <c:yVal>
            <c:numRef>
              <c:f>Final!$E$18:$E$31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Final!$F$17</c:f>
              <c:strCache>
                <c:ptCount val="1"/>
                <c:pt idx="0">
                  <c:v>Regular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none"/>
          </c:marker>
          <c:xVal>
            <c:numRef>
              <c:f>Final!$C$18:$C$31</c:f>
              <c:numCache>
                <c:formatCode>General</c:formatCode>
                <c:ptCount val="14"/>
                <c:pt idx="0">
                  <c:v>0</c:v>
                </c:pt>
                <c:pt idx="1">
                  <c:v>1.2</c:v>
                </c:pt>
                <c:pt idx="2">
                  <c:v>2.2000000000000002</c:v>
                </c:pt>
                <c:pt idx="3">
                  <c:v>3.4</c:v>
                </c:pt>
                <c:pt idx="4">
                  <c:v>4.4000000000000004</c:v>
                </c:pt>
                <c:pt idx="5">
                  <c:v>5.6</c:v>
                </c:pt>
                <c:pt idx="6">
                  <c:v>6.6</c:v>
                </c:pt>
                <c:pt idx="7">
                  <c:v>6.8</c:v>
                </c:pt>
                <c:pt idx="8">
                  <c:v>7.3</c:v>
                </c:pt>
                <c:pt idx="9">
                  <c:v>7.8</c:v>
                </c:pt>
                <c:pt idx="10">
                  <c:v>8</c:v>
                </c:pt>
                <c:pt idx="11">
                  <c:v>8.3000000000000007</c:v>
                </c:pt>
                <c:pt idx="12">
                  <c:v>8.8000000000000007</c:v>
                </c:pt>
                <c:pt idx="13">
                  <c:v>9</c:v>
                </c:pt>
              </c:numCache>
            </c:numRef>
          </c:xVal>
          <c:yVal>
            <c:numRef>
              <c:f>Final!$F$18:$F$31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Final!$G$17</c:f>
              <c:strCache>
                <c:ptCount val="1"/>
                <c:pt idx="0">
                  <c:v>Mucho</c:v>
                </c:pt>
              </c:strCache>
            </c:strRef>
          </c:tx>
          <c:spPr>
            <a:ln w="12700">
              <a:solidFill>
                <a:srgbClr val="00FFFF"/>
              </a:solidFill>
              <a:prstDash val="solid"/>
            </a:ln>
          </c:spPr>
          <c:marker>
            <c:symbol val="none"/>
          </c:marker>
          <c:xVal>
            <c:numRef>
              <c:f>Final!$C$18:$C$31</c:f>
              <c:numCache>
                <c:formatCode>General</c:formatCode>
                <c:ptCount val="14"/>
                <c:pt idx="0">
                  <c:v>0</c:v>
                </c:pt>
                <c:pt idx="1">
                  <c:v>1.2</c:v>
                </c:pt>
                <c:pt idx="2">
                  <c:v>2.2000000000000002</c:v>
                </c:pt>
                <c:pt idx="3">
                  <c:v>3.4</c:v>
                </c:pt>
                <c:pt idx="4">
                  <c:v>4.4000000000000004</c:v>
                </c:pt>
                <c:pt idx="5">
                  <c:v>5.6</c:v>
                </c:pt>
                <c:pt idx="6">
                  <c:v>6.6</c:v>
                </c:pt>
                <c:pt idx="7">
                  <c:v>6.8</c:v>
                </c:pt>
                <c:pt idx="8">
                  <c:v>7.3</c:v>
                </c:pt>
                <c:pt idx="9">
                  <c:v>7.8</c:v>
                </c:pt>
                <c:pt idx="10">
                  <c:v>8</c:v>
                </c:pt>
                <c:pt idx="11">
                  <c:v>8.3000000000000007</c:v>
                </c:pt>
                <c:pt idx="12">
                  <c:v>8.8000000000000007</c:v>
                </c:pt>
                <c:pt idx="13">
                  <c:v>9</c:v>
                </c:pt>
              </c:numCache>
            </c:numRef>
          </c:xVal>
          <c:yVal>
            <c:numRef>
              <c:f>Final!$G$18:$G$31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Final!$H$17</c:f>
              <c:strCache>
                <c:ptCount val="1"/>
                <c:pt idx="0">
                  <c:v>Todo</c:v>
                </c:pt>
              </c:strCache>
            </c:strRef>
          </c:tx>
          <c:spPr>
            <a:ln w="12700">
              <a:solidFill>
                <a:srgbClr val="800080"/>
              </a:solidFill>
              <a:prstDash val="solid"/>
            </a:ln>
          </c:spPr>
          <c:marker>
            <c:symbol val="none"/>
          </c:marker>
          <c:xVal>
            <c:numRef>
              <c:f>Final!$C$18:$C$31</c:f>
              <c:numCache>
                <c:formatCode>General</c:formatCode>
                <c:ptCount val="14"/>
                <c:pt idx="0">
                  <c:v>0</c:v>
                </c:pt>
                <c:pt idx="1">
                  <c:v>1.2</c:v>
                </c:pt>
                <c:pt idx="2">
                  <c:v>2.2000000000000002</c:v>
                </c:pt>
                <c:pt idx="3">
                  <c:v>3.4</c:v>
                </c:pt>
                <c:pt idx="4">
                  <c:v>4.4000000000000004</c:v>
                </c:pt>
                <c:pt idx="5">
                  <c:v>5.6</c:v>
                </c:pt>
                <c:pt idx="6">
                  <c:v>6.6</c:v>
                </c:pt>
                <c:pt idx="7">
                  <c:v>6.8</c:v>
                </c:pt>
                <c:pt idx="8">
                  <c:v>7.3</c:v>
                </c:pt>
                <c:pt idx="9">
                  <c:v>7.8</c:v>
                </c:pt>
                <c:pt idx="10">
                  <c:v>8</c:v>
                </c:pt>
                <c:pt idx="11">
                  <c:v>8.3000000000000007</c:v>
                </c:pt>
                <c:pt idx="12">
                  <c:v>8.8000000000000007</c:v>
                </c:pt>
                <c:pt idx="13">
                  <c:v>9</c:v>
                </c:pt>
              </c:numCache>
            </c:numRef>
          </c:xVal>
          <c:yVal>
            <c:numRef>
              <c:f>Final!$H$18:$H$31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Final!$J$17</c:f>
              <c:strCache>
                <c:ptCount val="1"/>
                <c:pt idx="0">
                  <c:v>Final</c:v>
                </c:pt>
              </c:strCache>
            </c:strRef>
          </c:tx>
          <c:spPr>
            <a:ln w="381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Final!$I$18:$I$31</c:f>
              <c:numCache>
                <c:formatCode>General</c:formatCode>
                <c:ptCount val="14"/>
                <c:pt idx="0">
                  <c:v>0</c:v>
                </c:pt>
                <c:pt idx="1">
                  <c:v>1.2</c:v>
                </c:pt>
                <c:pt idx="2">
                  <c:v>2.2000000000000002</c:v>
                </c:pt>
                <c:pt idx="3">
                  <c:v>3.4</c:v>
                </c:pt>
                <c:pt idx="4">
                  <c:v>4.0999999999999996</c:v>
                </c:pt>
                <c:pt idx="5">
                  <c:v>5.6</c:v>
                </c:pt>
                <c:pt idx="6">
                  <c:v>6.2</c:v>
                </c:pt>
                <c:pt idx="7">
                  <c:v>6.7</c:v>
                </c:pt>
                <c:pt idx="8">
                  <c:v>7.3</c:v>
                </c:pt>
                <c:pt idx="9">
                  <c:v>7.8</c:v>
                </c:pt>
                <c:pt idx="10">
                  <c:v>8</c:v>
                </c:pt>
                <c:pt idx="11">
                  <c:v>8.3000000000000007</c:v>
                </c:pt>
                <c:pt idx="12">
                  <c:v>8.8000000000000007</c:v>
                </c:pt>
                <c:pt idx="13">
                  <c:v>9</c:v>
                </c:pt>
              </c:numCache>
            </c:numRef>
          </c:xVal>
          <c:yVal>
            <c:numRef>
              <c:f>Final!$J$18:$J$31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837760"/>
        <c:axId val="52873856"/>
      </c:scatterChart>
      <c:valAx>
        <c:axId val="52837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52873856"/>
        <c:crosses val="autoZero"/>
        <c:crossBetween val="midCat"/>
      </c:valAx>
      <c:valAx>
        <c:axId val="5287385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52837760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0720430584075675"/>
          <c:y val="0.31907929271998892"/>
          <c:w val="0.17584770008814565"/>
          <c:h val="0.41776384859787263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9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s-AR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A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C63B28-680B-40BA-BAF0-CDDC1C32F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F6F4BC6-62A8-4F2A-A42D-0CB1F807D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0BAFB7C-8E0E-468F-BA89-55C5C2FE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C0D0081-D60A-4E86-81F7-38193259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70CF7D-0519-41B0-874B-4E2C5661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4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FCA8E7-3B8D-47F4-B1A0-D0DE2E7E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B4FD2CF1-4A6B-468C-9999-AE864B208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9215B36-3672-4CAF-BE64-1FB65A51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E73B271-8FF8-4297-82AE-18DA7918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40AE8A8-8DE3-4451-9530-27CC790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537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0D33723-CDF3-422D-9100-08480E6F2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37542780-6BE9-4593-95AF-99AFC00C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2F9F894-81B8-47EC-9C56-0D39A513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A1B4CFC-A971-433A-817E-EDD6C689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8080314-209B-470D-B49D-A95C8B9C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881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20AE3C-5B09-4B46-BBE0-E673EEB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51456C3-604C-4687-B146-FB214A08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ABEEDC8-078C-4C48-BBDF-4E4D4501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039649-4BA3-4028-A347-55F274A7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D36CBE0-807B-4634-9176-7C7E6E8B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74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67C40E-A093-4F77-96EE-E8F47941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A465B42-274D-40BA-A6F3-946ADCF4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7304BA1-F4EF-439F-90ED-A2CC2A9A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4A60864-18DE-4CFC-BF66-FE281175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8621648-0A93-4FD8-9CB6-5343C001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04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B6F827C-B803-48F5-B86D-B9295236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91C588F-852B-449F-975E-7C26A4C79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628B925-1FBB-4681-8B11-C508AF83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BE38973-6C14-4026-9C4D-C8F1B2E8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DB0F547-15CD-4553-A2D1-C3755DDC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4283AA8-CF3A-4FCB-8CD5-107F8477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52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C43476-8475-4AAE-8E41-9E8F1CBF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472FE43-6B8E-4D8B-A3D9-6CA2EE859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C87F4137-2056-4EE9-BE5D-B34E3F026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D4C370E-B9FC-4E8F-A17D-63E708CE5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D64075D-9E2E-41D3-866F-0F4199976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0BF94304-FF68-429E-B125-EB35E568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29B26C90-E586-4C20-A1EE-79559DBC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0F78CF1F-BD71-4DFC-AD85-72720AE6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765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3745E7-0DCE-49AB-83CC-67F69A7A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8CB90C12-73D7-4B91-A3FE-D9B03C5A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9FF3BAE-5BC0-4D7A-BD33-A2C6B7B0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AF88DC54-A363-424C-A66E-950C9D5C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65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5BD7976-1394-4FC8-B8D7-865E9C8D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028F63C5-9F51-4E93-91AC-A9EE785B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EF9FE922-64D4-4A87-98A1-87862CBB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70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FE68F91-98B7-4F11-A12E-1213B9CD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FA87097-9CCE-42FD-8F05-1A78140C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EE4BB82-AF48-4C1B-9587-B5F2D6E8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B7C612D5-09C0-4352-B682-F703B649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F1DD472-0CA2-466D-8863-FA5B915C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F938939B-14DE-44A5-BF29-1558C10E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95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7ADDE8-35D2-4AB3-BFEB-3E15FBBF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899135E0-503E-4D1E-BD85-3906593DE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EC74D96-865F-42AB-A40B-F9A6791D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513BF82-44D5-4EC7-BF47-69B8AF76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A3A47EA8-0240-4B42-8C01-394F377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9600F27-6E77-447C-8A24-E6FAA767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79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E58368F-FEC0-423C-95A5-91E91030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7680BC2-7904-4295-A612-13C8CEDB4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FDD47F-EA9A-4BBB-A3D9-D197C902D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F69A-07CA-4FA6-8659-3F8184DE9D62}" type="datetimeFigureOut">
              <a:rPr lang="es-AR" smtClean="0"/>
              <a:t>16/10/2020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23967D6-450C-40DE-969C-8C418C949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BC9104-6A80-480C-BEE8-98E6B663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85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6422"/>
            <a:ext cx="11410951" cy="9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784247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 de texto 2">
            <a:extLst>
              <a:ext uri="{FF2B5EF4-FFF2-40B4-BE49-F238E27FC236}">
                <a16:creationId xmlns="" xmlns:a16="http://schemas.microsoft.com/office/drawing/2014/main" id="{AAE8F54E-1B3A-4600-AFCB-9226D0D55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234" y="0"/>
            <a:ext cx="10167183" cy="8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400" b="1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Universidad Nacional de Lanús – Licenciatura en Sistemas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97" y="-233866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8" y="6377614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77664" y="631504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63" y="1215190"/>
            <a:ext cx="3071579" cy="340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272210" y="5185611"/>
            <a:ext cx="954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4000" b="1" cap="all" dirty="0" smtClean="0"/>
              <a:t>SISTEMAS BASADOS EN CONOCIMIENTOS</a:t>
            </a:r>
            <a:endParaRPr lang="es-AR" sz="4000" b="1" cap="all" dirty="0"/>
          </a:p>
        </p:txBody>
      </p:sp>
      <p:pic>
        <p:nvPicPr>
          <p:cNvPr id="15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1076624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744330" y="730935"/>
            <a:ext cx="11301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b="1" u="sng" dirty="0"/>
              <a:t>DESCRIPCIÓN </a:t>
            </a:r>
            <a:r>
              <a:rPr lang="es-AR" sz="2000" b="1" u="sng" dirty="0" smtClean="0"/>
              <a:t>DE LAS CARACTERÍSTICAS:</a:t>
            </a:r>
            <a:endParaRPr lang="es-AR" sz="2000" b="1" u="sng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37" y="1120635"/>
            <a:ext cx="10119898" cy="524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4" y="742122"/>
            <a:ext cx="10668000" cy="553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92" y="781878"/>
            <a:ext cx="10506904" cy="555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64" y="755375"/>
            <a:ext cx="10513736" cy="569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8" y="1412807"/>
            <a:ext cx="11241571" cy="387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</a:p>
          <a:p>
            <a:pPr algn="ctr">
              <a:defRPr/>
            </a:pP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744330" y="810448"/>
            <a:ext cx="1130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800" b="1" u="sng" dirty="0" smtClean="0"/>
              <a:t>EJEMPLO DE USO:</a:t>
            </a:r>
            <a:endParaRPr lang="es-AR" sz="2800" b="1" u="sng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3915"/>
              </p:ext>
            </p:extLst>
          </p:nvPr>
        </p:nvGraphicFramePr>
        <p:xfrm>
          <a:off x="1115666" y="1553817"/>
          <a:ext cx="10413727" cy="385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771"/>
                <a:gridCol w="583948"/>
                <a:gridCol w="875921"/>
                <a:gridCol w="806403"/>
                <a:gridCol w="704444"/>
                <a:gridCol w="722982"/>
                <a:gridCol w="685906"/>
                <a:gridCol w="597851"/>
                <a:gridCol w="597851"/>
                <a:gridCol w="597851"/>
                <a:gridCol w="597851"/>
                <a:gridCol w="542237"/>
                <a:gridCol w="542237"/>
                <a:gridCol w="542237"/>
                <a:gridCol w="542237"/>
              </a:tblGrid>
              <a:tr h="37842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</a:rPr>
                        <a:t>Dimensión de Plausibilidad</a:t>
                      </a:r>
                      <a:endParaRPr lang="es-AR" sz="1800" b="1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95627"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7842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</a:rPr>
                        <a:t>Característica</a:t>
                      </a:r>
                      <a:endParaRPr lang="es-AR" sz="1800" b="1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Peso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Valor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</a:rPr>
                        <a:t>Intervalo Difuso</a:t>
                      </a:r>
                      <a:endParaRPr lang="es-AR" sz="1800" b="1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Peso*Valor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Peso/Valor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78427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</a:rPr>
                        <a:t>P1</a:t>
                      </a:r>
                      <a:endParaRPr lang="es-AR" sz="1800" b="0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</a:rPr>
                        <a:t>10</a:t>
                      </a:r>
                      <a:endParaRPr lang="es-AR" sz="1800" b="0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SI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78427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P2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</a:rPr>
                        <a:t>7</a:t>
                      </a:r>
                      <a:endParaRPr lang="es-AR" sz="1800" b="0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</a:rPr>
                        <a:t>Todo</a:t>
                      </a:r>
                      <a:endParaRPr lang="es-AR" sz="1800" b="0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8,8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55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62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0,9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0,7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0,7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78427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P3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Todo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8,8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62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80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80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0,9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78427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P4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100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95627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P5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81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81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81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81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95627"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44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398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413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431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431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4,9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4,7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4,5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4,5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95627"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Resultado: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 dirty="0">
                          <a:effectLst/>
                        </a:rPr>
                        <a:t>9</a:t>
                      </a:r>
                      <a:endParaRPr lang="es-AR" sz="1800" b="1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9,4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9,8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9,8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5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</a:p>
          <a:p>
            <a:pPr algn="ctr">
              <a:defRPr/>
            </a:pP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27887"/>
              </p:ext>
            </p:extLst>
          </p:nvPr>
        </p:nvGraphicFramePr>
        <p:xfrm>
          <a:off x="1171713" y="1234934"/>
          <a:ext cx="10291414" cy="4183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470"/>
                <a:gridCol w="563530"/>
                <a:gridCol w="791340"/>
                <a:gridCol w="703413"/>
                <a:gridCol w="703413"/>
                <a:gridCol w="703413"/>
                <a:gridCol w="703413"/>
                <a:gridCol w="479600"/>
                <a:gridCol w="479600"/>
                <a:gridCol w="479600"/>
                <a:gridCol w="479600"/>
                <a:gridCol w="623480"/>
                <a:gridCol w="563530"/>
                <a:gridCol w="591506"/>
                <a:gridCol w="591506"/>
              </a:tblGrid>
              <a:tr h="3366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effectLst/>
                        </a:rPr>
                        <a:t>Dimensión de Justificación</a:t>
                      </a:r>
                      <a:endParaRPr lang="es-AR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88531"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661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Característica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Peso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Valor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Intervalo Difuso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Peso*Valor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Peso/Valor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36619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J1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Mucho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5,6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45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53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62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1,43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1,21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1,03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0,91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6619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J2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7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7</a:t>
                      </a:r>
                      <a:endParaRPr lang="es-AR" sz="1600" b="0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49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49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49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49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1,00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1,00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1,00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1,00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6619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J3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6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Mucho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5,6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34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47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53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1,07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0,91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0,77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0,68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6619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J4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Poco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2,2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3,4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4,4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12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22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34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44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8,33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4,55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2,94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2,27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6619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J5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Mucho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5,6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56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66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1,79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1,52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1,28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1,14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6619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J6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Todo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1,28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1,14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1,00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1,00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52649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J7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8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SI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10,00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10,00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10,00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10,00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0,80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0,80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0,80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0,80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52649"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59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353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397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450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484</a:t>
                      </a:r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15,701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11,118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8,8181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52649"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Resultado: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4,9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7,2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7,9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5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6315"/>
              </p:ext>
            </p:extLst>
          </p:nvPr>
        </p:nvGraphicFramePr>
        <p:xfrm>
          <a:off x="1148245" y="1097446"/>
          <a:ext cx="10937739" cy="506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633"/>
                <a:gridCol w="756383"/>
                <a:gridCol w="719078"/>
                <a:gridCol w="563983"/>
                <a:gridCol w="563983"/>
                <a:gridCol w="563983"/>
                <a:gridCol w="563983"/>
                <a:gridCol w="877698"/>
                <a:gridCol w="877698"/>
                <a:gridCol w="877698"/>
                <a:gridCol w="877698"/>
                <a:gridCol w="592181"/>
                <a:gridCol w="648580"/>
                <a:gridCol w="648580"/>
                <a:gridCol w="648580"/>
              </a:tblGrid>
              <a:tr h="24131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Dimensión de Adecuación</a:t>
                      </a:r>
                      <a:endParaRPr lang="es-AR" sz="16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06840"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Característica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Peso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Valor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Intervalo Difuso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Peso*Valor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Peso/Valor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Mucho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39,2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46,2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54,6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61,6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1,061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0,897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0,795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Mucho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1,79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1,515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1,282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1,136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Mucho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11,2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13,2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15,6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17,6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0,36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0,303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0,256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0,227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Mucho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39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0,89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0,758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0,641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0,568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Mucho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39,2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46,2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54,6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61,6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1,061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0,897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0,795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SI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Mucho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44,8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52,8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62,4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70,4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1,43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1,212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1,026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0,909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Poco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3,4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4,4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9,6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17,6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27,2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35,2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3,636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2,353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1,818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A9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Mucho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33,6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39,6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46,8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52,8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1,07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0,909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0,769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0,682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SI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A11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SI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A12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Nada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0,01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3,4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0,03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6,6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300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1,364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0,882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A13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Todo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8,8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23,4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26,4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0,38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0,341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41314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A14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10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NO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0,01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0,01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0,01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0,01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1000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1000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1000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1000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5280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A15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Nada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0,01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0,01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0,06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0,06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7,2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13,2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600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600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2,727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52805"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94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475,19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534,76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612,1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674,7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1917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1615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1017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1013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252805"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>
                          <a:effectLst/>
                        </a:rPr>
                        <a:t>Resultado: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2,5521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2,8736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3,3021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u="none" strike="noStrike">
                          <a:effectLst/>
                        </a:rPr>
                        <a:t>3,6352</a:t>
                      </a:r>
                      <a:endParaRPr lang="es-AR" sz="16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08659"/>
              </p:ext>
            </p:extLst>
          </p:nvPr>
        </p:nvGraphicFramePr>
        <p:xfrm>
          <a:off x="1104072" y="874637"/>
          <a:ext cx="10584345" cy="547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434"/>
                <a:gridCol w="770231"/>
                <a:gridCol w="813625"/>
                <a:gridCol w="621970"/>
                <a:gridCol w="621970"/>
                <a:gridCol w="621970"/>
                <a:gridCol w="621970"/>
                <a:gridCol w="535184"/>
                <a:gridCol w="535184"/>
                <a:gridCol w="640051"/>
                <a:gridCol w="621970"/>
                <a:gridCol w="708757"/>
                <a:gridCol w="708757"/>
                <a:gridCol w="683444"/>
                <a:gridCol w="679828"/>
              </a:tblGrid>
              <a:tr h="1941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Dimensión de Éxito</a:t>
                      </a:r>
                      <a:endParaRPr lang="es-AR" sz="1200" b="1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</a:tr>
              <a:tr h="166451"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Arial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Característica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Peso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Valor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Intervalo Difuso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Peso*Valor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Peso/Valor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Todo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54,6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61,6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0,897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0,795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SI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NO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Poco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19,8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30,6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39,6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4,091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2,647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2,045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Regular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27,2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35,2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44,8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52,8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2,353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1,818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1,429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1,212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Poco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15,4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23,8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5,833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3,182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2,059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1,591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Todo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31,2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35,2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0,513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0,455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Todo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31,2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35,2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0,513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0,455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Todo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62,4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70,4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1,026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0,909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Todo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0,641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0,568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Todo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46,8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52,8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0,769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0,682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Poco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15,4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23,8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5,833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3,182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2,059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1,591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Todo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31,2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35,2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0,513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0,455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Mucho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44,8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52,8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62,4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70,4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1,429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1,212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1,026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0,909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Mucho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0,893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0,758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0,641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0,568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SI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Regular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20,4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26,4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33,6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39,6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1,765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1,364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1,071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0,909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Mucho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39,2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46,2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54,6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61,6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1,25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1,061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0,897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0,795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E19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Poco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1,667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0,909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0,588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0,455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E20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Mucho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22,4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26,4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31,2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35,2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0,714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0,606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0,513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0,455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E21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NO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0,06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1941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E22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Mucho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6,6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44,8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52,8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62,4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70,4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1,429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1,212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1,026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0,909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203440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E23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SI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10,00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50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0,5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203440"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141</a:t>
                      </a:r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763</a:t>
                      </a:r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872</a:t>
                      </a:r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1003</a:t>
                      </a:r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1074</a:t>
                      </a:r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1137,6</a:t>
                      </a:r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1125,8</a:t>
                      </a:r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1119,9</a:t>
                      </a:r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1117,3</a:t>
                      </a:r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  <a:tr h="212686"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Resultado: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2,8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3,2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3,62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u="none" strike="noStrike">
                          <a:effectLst/>
                        </a:rPr>
                        <a:t>3,87</a:t>
                      </a:r>
                      <a:endParaRPr lang="es-AR" sz="1200" b="1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 dirty="0">
                        <a:effectLst/>
                        <a:latin typeface="Bookman Old Style"/>
                      </a:endParaRPr>
                    </a:p>
                  </a:txBody>
                  <a:tcPr marL="7388" marR="7388" marT="738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82280"/>
              </p:ext>
            </p:extLst>
          </p:nvPr>
        </p:nvGraphicFramePr>
        <p:xfrm>
          <a:off x="1643820" y="1089371"/>
          <a:ext cx="9236215" cy="4351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0942"/>
                <a:gridCol w="1273961"/>
                <a:gridCol w="684754"/>
                <a:gridCol w="684754"/>
                <a:gridCol w="684754"/>
                <a:gridCol w="684754"/>
                <a:gridCol w="828074"/>
                <a:gridCol w="828074"/>
                <a:gridCol w="828074"/>
                <a:gridCol w="828074"/>
              </a:tblGrid>
              <a:tr h="3283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Cálculo final de Viabilidad</a:t>
                      </a:r>
                      <a:endParaRPr lang="es-A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5787"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81422"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396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Dimensión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Peso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Valores Intervalo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Peso*Valor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28325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Plausibilidad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9,4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9,8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71,9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75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78,3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78,3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28325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Justificación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3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4,9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6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7,2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7,9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14,6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18,1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21,5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23,7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28325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Adecuación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2,6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2,9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3,3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3,6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20,4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23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26,4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29,1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4396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Éxito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5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2,8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3,2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3,6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3,9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13,8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15,8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18,1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19,4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59594"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24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121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132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144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150</a:t>
                      </a:r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59594"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59594"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Intervalo Resultado Final: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5,03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5,49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6,01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6,27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59594"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  <a:tr h="343960"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RESULTADO FINAL: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 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5,7</a:t>
                      </a:r>
                      <a:endParaRPr lang="es-AR" sz="1800" b="1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effectLst/>
                        <a:latin typeface="Bookman Old Style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744330" y="810448"/>
            <a:ext cx="113018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3200" b="1" u="sng" dirty="0"/>
              <a:t>TEST DE VIABILIDAD:</a:t>
            </a:r>
            <a:endParaRPr lang="es-AR" sz="3200" b="1" u="sng" dirty="0" smtClean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El estudio de viabilidad permite determinar si se puede abordar el problema mediante las técnicas de INCO. </a:t>
            </a:r>
            <a:endParaRPr lang="es-AR" sz="2800" dirty="0" smtClean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Dicho test está conformado por un conjunto de características, a las que debe asignar valores el Ingeniero en </a:t>
            </a:r>
            <a:r>
              <a:rPr lang="es-AR" sz="2800" dirty="0" smtClean="0"/>
              <a:t>Conocimientos (IC) </a:t>
            </a:r>
            <a:r>
              <a:rPr lang="es-AR" sz="2800" dirty="0"/>
              <a:t>de acuerdo al grado de compresión que éste posea del problema, de los expertos con los que se cuenta, de los usuarios del sistema y sus </a:t>
            </a:r>
            <a:r>
              <a:rPr lang="es-AR" sz="2800" dirty="0" smtClean="0"/>
              <a:t>colaboradores.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27220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</a:p>
          <a:p>
            <a:pPr algn="ctr">
              <a:defRPr/>
            </a:pP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841653"/>
              </p:ext>
            </p:extLst>
          </p:nvPr>
        </p:nvGraphicFramePr>
        <p:xfrm>
          <a:off x="2045252" y="1051477"/>
          <a:ext cx="8450470" cy="4487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395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219200" y="810448"/>
            <a:ext cx="1082702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800" b="1" u="sng" cap="all" dirty="0"/>
              <a:t>D</a:t>
            </a:r>
            <a:r>
              <a:rPr lang="es-AR" sz="2800" b="1" u="sng" cap="all" dirty="0" smtClean="0"/>
              <a:t>imensiones</a:t>
            </a:r>
            <a:r>
              <a:rPr lang="es-AR" sz="2800" b="1" u="sng" dirty="0"/>
              <a:t>:</a:t>
            </a:r>
            <a:endParaRPr lang="es-AR" sz="28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200" b="1" i="1" u="sng" dirty="0"/>
              <a:t>Plausibilidad</a:t>
            </a:r>
            <a:r>
              <a:rPr lang="es-AR" sz="2200" dirty="0"/>
              <a:t>: Determina si es posible utilizar la INCO para el sistema planteado. Es decir, si se cuenta con los medios necesarios para poder abordar el problema desde la INCO</a:t>
            </a:r>
            <a:r>
              <a:rPr lang="es-AR" sz="2200" dirty="0" smtClean="0"/>
              <a:t>.</a:t>
            </a:r>
          </a:p>
          <a:p>
            <a:pPr algn="just"/>
            <a:endParaRPr lang="es-AR" sz="2200" dirty="0"/>
          </a:p>
          <a:p>
            <a:pPr algn="just"/>
            <a:r>
              <a:rPr lang="es-AR" sz="2200" b="1" i="1" u="sng" dirty="0"/>
              <a:t>Justificación</a:t>
            </a:r>
            <a:r>
              <a:rPr lang="es-AR" sz="2200" dirty="0"/>
              <a:t>: Determina si se justifica utilizar la INCO para resolver el problema, o es que se está forzando a resolver el problema con una tecnología costosa desde varios puntos de vistas: económicos, de eficiencia, de efectividad, etc</a:t>
            </a:r>
            <a:r>
              <a:rPr lang="es-AR" sz="2200" dirty="0" smtClean="0"/>
              <a:t>.</a:t>
            </a:r>
          </a:p>
          <a:p>
            <a:pPr algn="just"/>
            <a:endParaRPr lang="es-AR" sz="2200" dirty="0"/>
          </a:p>
          <a:p>
            <a:pPr algn="just"/>
            <a:r>
              <a:rPr lang="es-AR" sz="2200" b="1" i="1" u="sng" dirty="0"/>
              <a:t>Adecuación</a:t>
            </a:r>
            <a:r>
              <a:rPr lang="es-AR" sz="2200" dirty="0"/>
              <a:t>: Determina si la INCO permite abordar el problema. Es decir si las características de la INCO realmente permiten abordar el problema</a:t>
            </a:r>
            <a:r>
              <a:rPr lang="es-AR" sz="2200" dirty="0" smtClean="0"/>
              <a:t>.</a:t>
            </a:r>
          </a:p>
          <a:p>
            <a:pPr algn="just"/>
            <a:endParaRPr lang="es-AR" sz="2200" dirty="0" smtClean="0"/>
          </a:p>
          <a:p>
            <a:pPr algn="just"/>
            <a:r>
              <a:rPr lang="es-AR" sz="2200" b="1" i="1" u="sng" dirty="0"/>
              <a:t>Éxito</a:t>
            </a:r>
            <a:r>
              <a:rPr lang="es-AR" sz="2200" dirty="0"/>
              <a:t>: Determina si existe la alta colaboración y predisposición por parte del experto para el desarrollo del sistema y alta convicción de los directivos para afrontar los costos de este tipo de ingeniería.</a:t>
            </a:r>
          </a:p>
        </p:txBody>
      </p:sp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113183" y="757440"/>
            <a:ext cx="1093304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u="sng" dirty="0"/>
              <a:t>DESCRIPCIÓN DE LAS CARACTERÍSTICAS:</a:t>
            </a:r>
            <a:endParaRPr lang="es-AR" sz="2400" b="1" u="sng" dirty="0" smtClean="0"/>
          </a:p>
          <a:p>
            <a:pPr algn="just"/>
            <a:endParaRPr lang="es-AR" sz="2000" dirty="0"/>
          </a:p>
          <a:p>
            <a:pPr algn="just"/>
            <a:r>
              <a:rPr lang="es-AR" sz="2000" b="1" i="1" u="sng" dirty="0"/>
              <a:t>Categoría</a:t>
            </a:r>
            <a:r>
              <a:rPr lang="es-AR" sz="2000" dirty="0"/>
              <a:t>: Muestra a quien se referirá la característica: Directivos, Usuarios o a los Expertos</a:t>
            </a:r>
            <a:r>
              <a:rPr lang="es-AR" sz="2000" dirty="0" smtClean="0"/>
              <a:t>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b="1" i="1" u="sng" dirty="0"/>
              <a:t>Peso</a:t>
            </a:r>
            <a:r>
              <a:rPr lang="es-AR" sz="2000" dirty="0"/>
              <a:t>: Permite dar una importancia relativa a cada característica en la globalidad del test. El peso tiene dos componentes, uno de carácter numérico, que puede tomar un valor entero en el intervalo [1..10]. La otra es de carácter binario, la cual toma el valor + si la importancia favorece la construcción del SE y – si disminuye el grado de interés en el desarrollo del sistema</a:t>
            </a:r>
            <a:r>
              <a:rPr lang="es-AR" sz="2000" dirty="0" smtClean="0"/>
              <a:t>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b="1" i="1" u="sng" dirty="0"/>
              <a:t>Naturaleza del valor asociado a la característica</a:t>
            </a:r>
            <a:r>
              <a:rPr lang="es-AR" sz="2000" dirty="0"/>
              <a:t>: Puede ser booleano, numérico o lingüístico</a:t>
            </a:r>
            <a:r>
              <a:rPr lang="es-AR" sz="2000" dirty="0" smtClean="0"/>
              <a:t>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b="1" i="1" u="sng" dirty="0"/>
              <a:t>Tipo</a:t>
            </a:r>
            <a:r>
              <a:rPr lang="es-AR" sz="2000" dirty="0"/>
              <a:t>: Una característica puede ser deseable o esencial y muestra su importancia</a:t>
            </a:r>
            <a:r>
              <a:rPr lang="es-AR" sz="2000" dirty="0" smtClean="0"/>
              <a:t>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b="1" i="1" u="sng" dirty="0"/>
              <a:t>Umbral</a:t>
            </a:r>
            <a:r>
              <a:rPr lang="es-AR" sz="2000" dirty="0"/>
              <a:t>: Es una referencia para características esenciales, este valor es fijo, pero es necesariamente igual en todas las características, y es de la misma naturaleza que el valor de las características</a:t>
            </a:r>
            <a:r>
              <a:rPr lang="es-AR" sz="2000" dirty="0" smtClean="0"/>
              <a:t>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b="1" i="1" u="sng" dirty="0"/>
              <a:t>Valor</a:t>
            </a:r>
            <a:r>
              <a:rPr lang="es-AR" sz="2000" dirty="0"/>
              <a:t>: Para cada proyecto hay que asignarle un valor a cada característica dentro del conjunto de valores adecuados de acuerdo a su naturaleza.</a:t>
            </a:r>
          </a:p>
        </p:txBody>
      </p:sp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744330" y="810448"/>
            <a:ext cx="113018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3200" b="1" u="sng" dirty="0"/>
              <a:t>VALORACIÓN DE LAS CARACTERISTICAS:</a:t>
            </a:r>
            <a:endParaRPr lang="es-AR" sz="3200" b="1" u="sng" dirty="0" smtClean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Este método considera los siguientes tipos de valores: </a:t>
            </a:r>
            <a:endParaRPr lang="es-AR" sz="2800" dirty="0" smtClean="0"/>
          </a:p>
          <a:p>
            <a:pPr algn="just"/>
            <a:endParaRPr lang="es-AR" sz="2800" dirty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sz="2800" dirty="0" smtClean="0"/>
              <a:t>Boolenos </a:t>
            </a:r>
            <a:r>
              <a:rPr lang="es-AR" sz="2800" dirty="0"/>
              <a:t>(Valores: Sí -</a:t>
            </a:r>
            <a:r>
              <a:rPr lang="es-AR" sz="2800" dirty="0" smtClean="0"/>
              <a:t>No)</a:t>
            </a:r>
          </a:p>
          <a:p>
            <a:pPr marL="800100" lvl="1" indent="-342900" algn="just">
              <a:buFont typeface="Arial" pitchFamily="34" charset="0"/>
              <a:buChar char="•"/>
            </a:pPr>
            <a:endParaRPr lang="es-AR" sz="2800" dirty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sz="2800" dirty="0" smtClean="0"/>
              <a:t>Numéricos </a:t>
            </a:r>
            <a:r>
              <a:rPr lang="es-AR" sz="2800" dirty="0"/>
              <a:t>(Valores en el intervalo [1, 10</a:t>
            </a:r>
            <a:r>
              <a:rPr lang="es-AR" sz="2800" dirty="0" smtClean="0"/>
              <a:t>])</a:t>
            </a:r>
          </a:p>
          <a:p>
            <a:pPr marL="800100" lvl="1" indent="-342900" algn="just">
              <a:buFont typeface="Arial" pitchFamily="34" charset="0"/>
              <a:buChar char="•"/>
            </a:pPr>
            <a:endParaRPr lang="es-AR" sz="2800" dirty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sz="2800" dirty="0" smtClean="0"/>
              <a:t>Lingüísticos </a:t>
            </a:r>
            <a:r>
              <a:rPr lang="es-AR" sz="2800" dirty="0"/>
              <a:t>(Valores: Nada, poco, regular, mucho, todo).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744330" y="810448"/>
            <a:ext cx="1130189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800" b="1" u="sng" dirty="0"/>
              <a:t>VALORES LINGÜÍSTICOS:</a:t>
            </a:r>
            <a:endParaRPr lang="es-AR" sz="28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Un valor lingüístico se define por su función de pertenencia del intervalo [0, 10] en el intervalo [0, 1]; que indica en qué grado se ajusta a dicho valor lingüístico, sabiendo que cuanto más se acerca la función a 1, más cierto es el valor lingüístico</a:t>
            </a:r>
            <a:r>
              <a:rPr lang="es-AR" sz="2400" dirty="0" smtClean="0"/>
              <a:t>.</a:t>
            </a:r>
            <a:endParaRPr lang="es-AR" sz="2400" dirty="0" smtClean="0"/>
          </a:p>
        </p:txBody>
      </p:sp>
      <p:pic>
        <p:nvPicPr>
          <p:cNvPr id="1026" name="Imagen 2"/>
          <p:cNvPicPr>
            <a:picLocks noChangeAspect="1" noChangeArrowheads="1"/>
          </p:cNvPicPr>
          <p:nvPr/>
        </p:nvPicPr>
        <p:blipFill>
          <a:blip r:embed="rId5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1" y="2853082"/>
            <a:ext cx="4839527" cy="341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n 1"/>
          <p:cNvPicPr>
            <a:picLocks noChangeAspect="1" noChangeArrowheads="1"/>
          </p:cNvPicPr>
          <p:nvPr/>
        </p:nvPicPr>
        <p:blipFill>
          <a:blip r:embed="rId6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004" y="3277013"/>
            <a:ext cx="6100970" cy="254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744330" y="810448"/>
            <a:ext cx="1130189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800" b="1" u="sng" dirty="0"/>
              <a:t>VALORES BOOLEANOS:</a:t>
            </a:r>
            <a:endParaRPr lang="es-AR" sz="28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Los </a:t>
            </a:r>
            <a:r>
              <a:rPr lang="es-AR" sz="2400" dirty="0"/>
              <a:t>puntos angulares para los valores booleanos se definen en la tabla</a:t>
            </a:r>
            <a:r>
              <a:rPr lang="es-AR" sz="2400" dirty="0" smtClean="0"/>
              <a:t>:</a:t>
            </a:r>
          </a:p>
          <a:p>
            <a:pPr algn="just"/>
            <a:endParaRPr lang="es-AR" sz="2400" dirty="0"/>
          </a:p>
          <a:p>
            <a:pPr algn="just"/>
            <a:endParaRPr lang="es-AR" sz="2400" dirty="0" smtClean="0"/>
          </a:p>
          <a:p>
            <a:pPr algn="just"/>
            <a:endParaRPr lang="es-AR" sz="2400" dirty="0"/>
          </a:p>
          <a:p>
            <a:pPr algn="just"/>
            <a:endParaRPr lang="es-AR" sz="2400" dirty="0" smtClean="0"/>
          </a:p>
          <a:p>
            <a:pPr algn="just"/>
            <a:endParaRPr lang="es-AR" sz="2400" dirty="0"/>
          </a:p>
          <a:p>
            <a:pPr algn="just"/>
            <a:r>
              <a:rPr lang="es-AR" sz="2800" b="1" u="sng" dirty="0" smtClean="0"/>
              <a:t>VALORES</a:t>
            </a:r>
            <a:r>
              <a:rPr lang="es-AR" sz="2400" b="1" u="sng" dirty="0" smtClean="0"/>
              <a:t> </a:t>
            </a:r>
            <a:r>
              <a:rPr lang="es-AR" sz="2800" b="1" u="sng" dirty="0"/>
              <a:t>NUMÉRICOS: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Los cuatro puntos angulares toman el mismo valor, que coincide con el numérico.</a:t>
            </a:r>
          </a:p>
          <a:p>
            <a:pPr algn="just"/>
            <a:endParaRPr lang="es-AR" sz="2400" dirty="0" smtClean="0"/>
          </a:p>
        </p:txBody>
      </p:sp>
      <p:pic>
        <p:nvPicPr>
          <p:cNvPr id="2050" name="Imagen 3"/>
          <p:cNvPicPr>
            <a:picLocks noChangeAspect="1" noChangeArrowheads="1"/>
          </p:cNvPicPr>
          <p:nvPr/>
        </p:nvPicPr>
        <p:blipFill>
          <a:blip r:embed="rId5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92" y="2199032"/>
            <a:ext cx="7037985" cy="115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126435" y="810448"/>
            <a:ext cx="1091979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800" b="1" u="sng" dirty="0"/>
              <a:t>LA MÉTRICA:</a:t>
            </a:r>
            <a:endParaRPr lang="es-AR" sz="28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Para cada dimensión se calcula el valor </a:t>
            </a:r>
            <a:r>
              <a:rPr lang="es-AR" sz="2400" dirty="0" err="1"/>
              <a:t>VCj</a:t>
            </a:r>
            <a:r>
              <a:rPr lang="es-AR" sz="2400" dirty="0"/>
              <a:t> mediante la siguiente fórmula</a:t>
            </a:r>
            <a:r>
              <a:rPr lang="es-AR" sz="2400" dirty="0" smtClean="0"/>
              <a:t>:</a:t>
            </a:r>
          </a:p>
        </p:txBody>
      </p:sp>
      <p:pic>
        <p:nvPicPr>
          <p:cNvPr id="3074" name="Imagen 4"/>
          <p:cNvPicPr>
            <a:picLocks noChangeAspect="1" noChangeArrowheads="1"/>
          </p:cNvPicPr>
          <p:nvPr/>
        </p:nvPicPr>
        <p:blipFill>
          <a:blip r:embed="rId5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88" y="2107094"/>
            <a:ext cx="9754750" cy="390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95209"/>
            <a:ext cx="10515600" cy="81919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VIABILIDAD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166191" y="810448"/>
            <a:ext cx="1088003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800" b="1" u="sng" dirty="0" smtClean="0"/>
              <a:t>VIABILIDAD:</a:t>
            </a:r>
            <a:endParaRPr lang="es-AR" sz="28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Para calcular la evaluación de viabilidad del proyecto, considerando todas las dimensiones se utiliza la media aritmética ponderada de los valores obtenidos para cada dimensión con los siguientes pesos:</a:t>
            </a:r>
          </a:p>
          <a:p>
            <a:pPr algn="just"/>
            <a:r>
              <a:rPr lang="es-AR" sz="2400" dirty="0"/>
              <a:t> </a:t>
            </a:r>
            <a:endParaRPr lang="es-AR" sz="2400" dirty="0" smtClean="0"/>
          </a:p>
          <a:p>
            <a:pPr algn="just"/>
            <a:endParaRPr lang="es-AR" sz="2400" dirty="0"/>
          </a:p>
          <a:p>
            <a:pPr algn="just"/>
            <a:endParaRPr lang="es-AR" sz="2400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Usando la siguiente fórmula:</a:t>
            </a:r>
          </a:p>
          <a:p>
            <a:pPr algn="just"/>
            <a:r>
              <a:rPr lang="es-AR" sz="2400" dirty="0"/>
              <a:t> </a:t>
            </a:r>
            <a:endParaRPr lang="es-AR" sz="2400" dirty="0" smtClean="0"/>
          </a:p>
          <a:p>
            <a:pPr algn="just"/>
            <a:endParaRPr lang="es-AR" sz="2400" dirty="0" smtClean="0"/>
          </a:p>
          <a:p>
            <a:pPr algn="just"/>
            <a:endParaRPr lang="es-AR" sz="2400" dirty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La tarea se acepta si presenta un valor igual o superior a 6.</a:t>
            </a:r>
          </a:p>
        </p:txBody>
      </p:sp>
      <p:pic>
        <p:nvPicPr>
          <p:cNvPr id="4098" name="Imagen 5"/>
          <p:cNvPicPr>
            <a:picLocks noChangeAspect="1" noChangeArrowheads="1"/>
          </p:cNvPicPr>
          <p:nvPr/>
        </p:nvPicPr>
        <p:blipFill>
          <a:blip r:embed="rId5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86" y="2776469"/>
            <a:ext cx="3601692" cy="141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n 6"/>
          <p:cNvPicPr>
            <a:picLocks noChangeAspect="1" noChangeArrowheads="1"/>
          </p:cNvPicPr>
          <p:nvPr/>
        </p:nvPicPr>
        <p:blipFill>
          <a:blip r:embed="rId6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557" y="4436063"/>
            <a:ext cx="2345634" cy="16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1649</Words>
  <Application>Microsoft Office PowerPoint</Application>
  <PresentationFormat>Personalizado</PresentationFormat>
  <Paragraphs>1003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Lepore</dc:creator>
  <cp:lastModifiedBy>Hernan</cp:lastModifiedBy>
  <cp:revision>117</cp:revision>
  <dcterms:created xsi:type="dcterms:W3CDTF">2020-03-19T18:50:23Z</dcterms:created>
  <dcterms:modified xsi:type="dcterms:W3CDTF">2020-10-17T01:17:16Z</dcterms:modified>
</cp:coreProperties>
</file>