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C63B28-680B-40BA-BAF0-CDDC1C32F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F6F4BC6-62A8-4F2A-A42D-0CB1F807D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0BAFB7C-8E0E-468F-BA89-55C5C2FE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08/10/2020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C0D0081-D60A-4E86-81F7-38193259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70CF7D-0519-41B0-874B-4E2C5661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4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FCA8E7-3B8D-47F4-B1A0-D0DE2E7E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B4FD2CF1-4A6B-468C-9999-AE864B208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9215B36-3672-4CAF-BE64-1FB65A51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08/10/2020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E73B271-8FF8-4297-82AE-18DA7918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40AE8A8-8DE3-4451-9530-27CC790B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537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0D33723-CDF3-422D-9100-08480E6F2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37542780-6BE9-4593-95AF-99AFC00C3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2F9F894-81B8-47EC-9C56-0D39A513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08/10/2020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A1B4CFC-A971-433A-817E-EDD6C689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8080314-209B-470D-B49D-A95C8B9C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881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520AE3C-5B09-4B46-BBE0-E673EEB4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51456C3-604C-4687-B146-FB214A08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ABEEDC8-078C-4C48-BBDF-4E4D4501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08/10/2020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039649-4BA3-4028-A347-55F274A7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D36CBE0-807B-4634-9176-7C7E6E8B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743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67C40E-A093-4F77-96EE-E8F47941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A465B42-274D-40BA-A6F3-946ADCF4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7304BA1-F4EF-439F-90ED-A2CC2A9A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08/10/2020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4A60864-18DE-4CFC-BF66-FE281175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8621648-0A93-4FD8-9CB6-5343C001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04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B6F827C-B803-48F5-B86D-B9295236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91C588F-852B-449F-975E-7C26A4C79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628B925-1FBB-4681-8B11-C508AF83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7BE38973-6C14-4026-9C4D-C8F1B2E8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08/10/2020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DB0F547-15CD-4553-A2D1-C3755DDC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C4283AA8-CF3A-4FCB-8CD5-107F8477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52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C43476-8475-4AAE-8E41-9E8F1CBF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472FE43-6B8E-4D8B-A3D9-6CA2EE859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C87F4137-2056-4EE9-BE5D-B34E3F026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D4C370E-B9FC-4E8F-A17D-63E708CE5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D64075D-9E2E-41D3-866F-0F4199976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0BF94304-FF68-429E-B125-EB35E568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08/10/2020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29B26C90-E586-4C20-A1EE-79559DBC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0F78CF1F-BD71-4DFC-AD85-72720AE6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765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3745E7-0DCE-49AB-83CC-67F69A7A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8CB90C12-73D7-4B91-A3FE-D9B03C5A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08/10/2020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9FF3BAE-5BC0-4D7A-BD33-A2C6B7B0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AF88DC54-A363-424C-A66E-950C9D5C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65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5BD7976-1394-4FC8-B8D7-865E9C8D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08/10/2020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028F63C5-9F51-4E93-91AC-A9EE785B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EF9FE922-64D4-4A87-98A1-87862CBB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70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FE68F91-98B7-4F11-A12E-1213B9CD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FA87097-9CCE-42FD-8F05-1A78140C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EE4BB82-AF48-4C1B-9587-B5F2D6E8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B7C612D5-09C0-4352-B682-F703B649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08/10/2020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2F1DD472-0CA2-466D-8863-FA5B915C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F938939B-14DE-44A5-BF29-1558C10E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95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D7ADDE8-35D2-4AB3-BFEB-3E15FBBF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899135E0-503E-4D1E-BD85-3906593DE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5EC74D96-865F-42AB-A40B-F9A6791D6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F513BF82-44D5-4EC7-BF47-69B8AF76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  <a:t>08/10/2020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A3A47EA8-0240-4B42-8C01-394F377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9600F27-6E77-447C-8A24-E6FAA767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579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E58368F-FEC0-423C-95A5-91E91030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67680BC2-7904-4295-A612-13C8CEDB4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EFDD47F-EA9A-4BBB-A3D9-D197C902D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F69A-07CA-4FA6-8659-3F8184DE9D62}" type="datetimeFigureOut">
              <a:rPr lang="es-AR" smtClean="0"/>
              <a:t>08/10/2020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23967D6-450C-40DE-969C-8C418C949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BC9104-6A80-480C-BEE8-98E6B663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DCCBA-ABFE-4282-BCDE-E7FFFF2A12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85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6422"/>
            <a:ext cx="11410951" cy="9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784247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 de texto 2">
            <a:extLst>
              <a:ext uri="{FF2B5EF4-FFF2-40B4-BE49-F238E27FC236}">
                <a16:creationId xmlns="" xmlns:a16="http://schemas.microsoft.com/office/drawing/2014/main" id="{AAE8F54E-1B3A-4600-AFCB-9226D0D55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234" y="0"/>
            <a:ext cx="10167183" cy="8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400" b="1" dirty="0" smtClean="0">
                <a:solidFill>
                  <a:srgbClr val="FFFFFF"/>
                </a:solidFill>
                <a:latin typeface="Calibri Light" panose="020F0302020204030204" pitchFamily="34" charset="0"/>
              </a:rPr>
              <a:t>Universidad Nacional de Lanús – Licenciatura en Sistemas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97" y="-233866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8" y="6377614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77664" y="631504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63" y="1215190"/>
            <a:ext cx="3071579" cy="340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272210" y="5185611"/>
            <a:ext cx="954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4000" b="1" cap="all" dirty="0" smtClean="0"/>
              <a:t>SISTEMAS BASADOS EN CONOCIMIENTOS</a:t>
            </a:r>
            <a:endParaRPr lang="es-AR" sz="4000" b="1" cap="all" dirty="0"/>
          </a:p>
        </p:txBody>
      </p:sp>
      <p:pic>
        <p:nvPicPr>
          <p:cNvPr id="15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1076624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b="1" u="sng" dirty="0"/>
              <a:t>REGLAS CÍCLICAS:</a:t>
            </a:r>
            <a:endParaRPr lang="es-AR" sz="2400" b="1" u="sng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Este problema se presenta cuando </a:t>
            </a:r>
            <a:r>
              <a:rPr lang="es-AR" sz="2400" dirty="0" smtClean="0"/>
              <a:t>el encadenamiento </a:t>
            </a:r>
            <a:r>
              <a:rPr lang="es-AR" sz="2400" dirty="0"/>
              <a:t>lógico de un conjunto de </a:t>
            </a:r>
            <a:r>
              <a:rPr lang="es-AR" sz="2400" dirty="0" smtClean="0"/>
              <a:t>reglas genera </a:t>
            </a:r>
            <a:r>
              <a:rPr lang="es-AR" sz="2400" dirty="0"/>
              <a:t>un ciclo</a:t>
            </a:r>
            <a:r>
              <a:rPr lang="es-AR" sz="2400" dirty="0" smtClean="0"/>
              <a:t>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Ejemplo</a:t>
            </a:r>
            <a:r>
              <a:rPr lang="es-AR" sz="2400" dirty="0" smtClean="0"/>
              <a:t>:</a:t>
            </a:r>
          </a:p>
          <a:p>
            <a:pPr algn="just"/>
            <a:endParaRPr lang="es-AR" sz="2400" dirty="0"/>
          </a:p>
          <a:p>
            <a:pPr lvl="3" algn="just"/>
            <a:r>
              <a:rPr lang="es-AR" sz="2400" dirty="0" smtClean="0"/>
              <a:t>R1: P -&gt; Q</a:t>
            </a:r>
          </a:p>
          <a:p>
            <a:pPr lvl="3" algn="just"/>
            <a:r>
              <a:rPr lang="es-AR" sz="2400" dirty="0" smtClean="0"/>
              <a:t>R2: Q -&gt; R</a:t>
            </a:r>
          </a:p>
          <a:p>
            <a:pPr lvl="3" algn="just"/>
            <a:r>
              <a:rPr lang="es-AR" sz="2400" dirty="0" smtClean="0"/>
              <a:t>R3: R -&gt; P</a:t>
            </a:r>
            <a:endParaRPr lang="es-AR" sz="2400" dirty="0"/>
          </a:p>
          <a:p>
            <a:pPr algn="just"/>
            <a:endParaRPr lang="es-AR" sz="2400" dirty="0" smtClean="0"/>
          </a:p>
          <a:p>
            <a:pPr algn="just"/>
            <a:r>
              <a:rPr lang="es-AR" sz="2400" dirty="0" smtClean="0"/>
              <a:t>Este tipo de problema hace que debamos volver hacia atrás en el análisis (adquisición y conceptualización) para detectar el error.</a:t>
            </a:r>
          </a:p>
        </p:txBody>
      </p:sp>
    </p:spTree>
    <p:extLst>
      <p:ext uri="{BB962C8B-B14F-4D97-AF65-F5344CB8AC3E}">
        <p14:creationId xmlns:p14="http://schemas.microsoft.com/office/powerpoint/2010/main" val="3581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u="sng" dirty="0"/>
              <a:t>VALORES DE ATRIBUTO SIN REFERENCIA:</a:t>
            </a:r>
            <a:endParaRPr lang="es-AR" sz="2800" b="1" u="sng" dirty="0" smtClean="0"/>
          </a:p>
          <a:p>
            <a:pPr algn="just"/>
            <a:endParaRPr lang="es-AR" sz="2800" dirty="0"/>
          </a:p>
          <a:p>
            <a:pPr algn="just"/>
            <a:r>
              <a:rPr lang="es-AR" sz="2800" dirty="0"/>
              <a:t>Ocurre cuando se han definido valores en </a:t>
            </a:r>
            <a:r>
              <a:rPr lang="es-AR" sz="2800" dirty="0" smtClean="0"/>
              <a:t>el dominio </a:t>
            </a:r>
            <a:r>
              <a:rPr lang="es-AR" sz="2800" dirty="0"/>
              <a:t>de un atributo o </a:t>
            </a:r>
            <a:r>
              <a:rPr lang="es-AR" sz="2800" dirty="0" smtClean="0"/>
              <a:t>precondición </a:t>
            </a:r>
            <a:r>
              <a:rPr lang="es-AR" sz="2800" dirty="0"/>
              <a:t>que </a:t>
            </a:r>
            <a:r>
              <a:rPr lang="es-AR" sz="2800" dirty="0" smtClean="0"/>
              <a:t>no son </a:t>
            </a:r>
            <a:r>
              <a:rPr lang="es-AR" sz="2800" dirty="0"/>
              <a:t>utilizados por ninguna regla. </a:t>
            </a:r>
            <a:endParaRPr lang="es-AR" sz="2800" dirty="0" smtClean="0"/>
          </a:p>
          <a:p>
            <a:pPr algn="just"/>
            <a:endParaRPr lang="es-AR" sz="2800" dirty="0"/>
          </a:p>
          <a:p>
            <a:pPr algn="just"/>
            <a:r>
              <a:rPr lang="es-AR" sz="2800" dirty="0" smtClean="0"/>
              <a:t>No involucra problemas </a:t>
            </a:r>
            <a:r>
              <a:rPr lang="es-AR" sz="2800" dirty="0"/>
              <a:t>lógicos pero es un problema para </a:t>
            </a:r>
            <a:r>
              <a:rPr lang="es-AR" sz="2800" dirty="0" smtClean="0"/>
              <a:t>el mantenimiento </a:t>
            </a:r>
            <a:r>
              <a:rPr lang="es-AR" sz="2800" dirty="0"/>
              <a:t>de la Base de Conocimiento</a:t>
            </a:r>
            <a:r>
              <a:rPr lang="es-AR" sz="2800" dirty="0" smtClean="0"/>
              <a:t>.</a:t>
            </a:r>
          </a:p>
          <a:p>
            <a:pPr algn="just"/>
            <a:endParaRPr lang="es-AR" sz="2800" dirty="0"/>
          </a:p>
          <a:p>
            <a:pPr algn="just"/>
            <a:r>
              <a:rPr lang="es-AR" sz="2800" dirty="0"/>
              <a:t>Ejemplo: Una </a:t>
            </a:r>
            <a:r>
              <a:rPr lang="es-AR" sz="2800" dirty="0" smtClean="0"/>
              <a:t>precondición </a:t>
            </a:r>
            <a:r>
              <a:rPr lang="es-AR" sz="2800" dirty="0"/>
              <a:t>numérica que </a:t>
            </a:r>
            <a:r>
              <a:rPr lang="es-AR" sz="2800" dirty="0" smtClean="0"/>
              <a:t>fue definida </a:t>
            </a:r>
            <a:r>
              <a:rPr lang="es-AR" sz="2800" dirty="0"/>
              <a:t>como real y solo toma valores enteros.</a:t>
            </a: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3581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b="1" u="sng" dirty="0"/>
              <a:t>CONDICIONES SI DE PUNTO MUERTO:</a:t>
            </a:r>
            <a:endParaRPr lang="es-AR" sz="2400" b="1" u="sng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Ocurre cuando en determinadas </a:t>
            </a:r>
            <a:r>
              <a:rPr lang="es-AR" sz="2400" dirty="0" smtClean="0"/>
              <a:t>reglas encontramos </a:t>
            </a:r>
            <a:r>
              <a:rPr lang="es-AR" sz="2400" dirty="0"/>
              <a:t>condiciones que son inalcanzables</a:t>
            </a:r>
          </a:p>
          <a:p>
            <a:pPr algn="just"/>
            <a:r>
              <a:rPr lang="es-AR" sz="2400" dirty="0"/>
              <a:t>por disparo de otras reglas</a:t>
            </a:r>
            <a:r>
              <a:rPr lang="es-AR" sz="2400" dirty="0" smtClean="0"/>
              <a:t>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Ejemplo</a:t>
            </a:r>
            <a:r>
              <a:rPr lang="es-AR" sz="2400" dirty="0" smtClean="0"/>
              <a:t>:</a:t>
            </a:r>
          </a:p>
          <a:p>
            <a:pPr algn="just"/>
            <a:endParaRPr lang="es-AR" sz="2400" dirty="0"/>
          </a:p>
          <a:p>
            <a:pPr lvl="3" algn="just"/>
            <a:r>
              <a:rPr lang="es-AR" sz="2400" dirty="0" smtClean="0"/>
              <a:t>R1: P -&gt; T</a:t>
            </a:r>
          </a:p>
          <a:p>
            <a:pPr lvl="3" algn="just"/>
            <a:r>
              <a:rPr lang="es-AR" sz="2400" dirty="0" smtClean="0"/>
              <a:t>R2: T -&gt; Q</a:t>
            </a:r>
          </a:p>
          <a:p>
            <a:pPr lvl="3" algn="just"/>
            <a:r>
              <a:rPr lang="es-AR" sz="2400" dirty="0" smtClean="0"/>
              <a:t>R3: R -&gt; Q</a:t>
            </a:r>
          </a:p>
          <a:p>
            <a:pPr algn="just"/>
            <a:endParaRPr lang="es-AR" sz="2400" dirty="0" smtClean="0"/>
          </a:p>
          <a:p>
            <a:pPr algn="just"/>
            <a:r>
              <a:rPr lang="es-AR" sz="2400" dirty="0"/>
              <a:t>La precondición de la tercera regla </a:t>
            </a:r>
            <a:r>
              <a:rPr lang="es-AR" sz="2400" dirty="0" smtClean="0"/>
              <a:t>R </a:t>
            </a:r>
            <a:r>
              <a:rPr lang="es-AR" sz="2400" dirty="0"/>
              <a:t>no </a:t>
            </a:r>
            <a:r>
              <a:rPr lang="es-AR" sz="2400" dirty="0" smtClean="0"/>
              <a:t>es disparada </a:t>
            </a:r>
            <a:r>
              <a:rPr lang="es-AR" sz="2400" dirty="0"/>
              <a:t>como conclusión por ninguna de las </a:t>
            </a:r>
            <a:r>
              <a:rPr lang="es-AR" sz="2400" dirty="0" smtClean="0"/>
              <a:t>otras dos </a:t>
            </a:r>
            <a:r>
              <a:rPr lang="es-AR" sz="2400" dirty="0"/>
              <a:t>reglas.</a:t>
            </a:r>
            <a:endParaRPr lang="es-AR" sz="2400" dirty="0" smtClean="0"/>
          </a:p>
        </p:txBody>
      </p:sp>
    </p:spTree>
    <p:extLst>
      <p:ext uri="{BB962C8B-B14F-4D97-AF65-F5344CB8AC3E}">
        <p14:creationId xmlns:p14="http://schemas.microsoft.com/office/powerpoint/2010/main" val="3581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b="1" u="sng" dirty="0"/>
              <a:t>OBJETIVOS DE PUNTO MUERTO:</a:t>
            </a:r>
            <a:endParaRPr lang="es-AR" sz="2400" b="1" u="sng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Ocurre cuando se plantea un objetivo que </a:t>
            </a:r>
            <a:r>
              <a:rPr lang="es-AR" sz="2400" dirty="0" smtClean="0"/>
              <a:t>es inalcanzable </a:t>
            </a:r>
            <a:r>
              <a:rPr lang="es-AR" sz="2400" dirty="0"/>
              <a:t>por disparo de las reglas </a:t>
            </a:r>
            <a:r>
              <a:rPr lang="es-AR" sz="2400" dirty="0" smtClean="0"/>
              <a:t>pertenecientes a </a:t>
            </a:r>
            <a:r>
              <a:rPr lang="es-AR" sz="2400" dirty="0"/>
              <a:t>la Base de Conocimiento</a:t>
            </a:r>
            <a:r>
              <a:rPr lang="es-AR" sz="2400" dirty="0" smtClean="0"/>
              <a:t>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Ejemplo</a:t>
            </a:r>
            <a:r>
              <a:rPr lang="es-AR" sz="2400" dirty="0" smtClean="0"/>
              <a:t>:</a:t>
            </a:r>
          </a:p>
          <a:p>
            <a:pPr algn="just"/>
            <a:endParaRPr lang="es-AR" sz="2400" dirty="0"/>
          </a:p>
          <a:p>
            <a:pPr lvl="3" algn="just"/>
            <a:r>
              <a:rPr lang="es-AR" sz="2400" dirty="0" smtClean="0"/>
              <a:t>R1: P -&gt; T</a:t>
            </a:r>
          </a:p>
          <a:p>
            <a:pPr lvl="3" algn="just"/>
            <a:r>
              <a:rPr lang="es-AR" sz="2400" dirty="0" smtClean="0"/>
              <a:t>R2: T -&gt; Q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Para este ejemplo el objetivo </a:t>
            </a:r>
            <a:r>
              <a:rPr lang="es-AR" sz="2400" dirty="0" smtClean="0"/>
              <a:t>R </a:t>
            </a:r>
            <a:r>
              <a:rPr lang="es-AR" sz="2400" dirty="0"/>
              <a:t>sería de </a:t>
            </a:r>
            <a:r>
              <a:rPr lang="es-AR" sz="2400" dirty="0" smtClean="0"/>
              <a:t>punto muerto </a:t>
            </a:r>
            <a:r>
              <a:rPr lang="es-AR" sz="2400" dirty="0"/>
              <a:t>pues no es disparado como conclusión </a:t>
            </a:r>
            <a:r>
              <a:rPr lang="es-AR" sz="2400" dirty="0" smtClean="0"/>
              <a:t>por ninguna </a:t>
            </a:r>
            <a:r>
              <a:rPr lang="es-AR" sz="2400" dirty="0"/>
              <a:t>de las reglas.</a:t>
            </a:r>
            <a:endParaRPr lang="es-AR" sz="2400" dirty="0" smtClean="0"/>
          </a:p>
        </p:txBody>
      </p:sp>
    </p:spTree>
    <p:extLst>
      <p:ext uri="{BB962C8B-B14F-4D97-AF65-F5344CB8AC3E}">
        <p14:creationId xmlns:p14="http://schemas.microsoft.com/office/powerpoint/2010/main" val="3581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b="1" u="sng" dirty="0"/>
              <a:t>CONCLUSIONES INALCANZABLES:</a:t>
            </a:r>
            <a:endParaRPr lang="es-AR" sz="2400" b="1" u="sng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Este tipo de conclusiones pertenecen a reglas </a:t>
            </a:r>
            <a:r>
              <a:rPr lang="es-AR" sz="2400" dirty="0" smtClean="0"/>
              <a:t>con precondiciones </a:t>
            </a:r>
            <a:r>
              <a:rPr lang="es-AR" sz="2400" dirty="0"/>
              <a:t>que son de punto muerto</a:t>
            </a:r>
            <a:r>
              <a:rPr lang="es-AR" sz="2400" dirty="0" smtClean="0"/>
              <a:t>. 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Ejemplo</a:t>
            </a:r>
            <a:r>
              <a:rPr lang="es-AR" sz="2400" dirty="0" smtClean="0"/>
              <a:t>:</a:t>
            </a:r>
          </a:p>
          <a:p>
            <a:pPr algn="just"/>
            <a:endParaRPr lang="es-AR" sz="2400" dirty="0"/>
          </a:p>
          <a:p>
            <a:pPr lvl="3" algn="just"/>
            <a:r>
              <a:rPr lang="es-AR" sz="2400" dirty="0" smtClean="0"/>
              <a:t>R1: P -&gt; T</a:t>
            </a:r>
          </a:p>
          <a:p>
            <a:pPr lvl="3" algn="just"/>
            <a:r>
              <a:rPr lang="es-AR" sz="2400" dirty="0" smtClean="0"/>
              <a:t>R2: T -&gt; S</a:t>
            </a:r>
          </a:p>
          <a:p>
            <a:pPr lvl="3" algn="just"/>
            <a:r>
              <a:rPr lang="es-AR" sz="2400" dirty="0" smtClean="0"/>
              <a:t>R3: R -&gt; Q</a:t>
            </a:r>
          </a:p>
          <a:p>
            <a:pPr algn="just"/>
            <a:endParaRPr lang="es-AR" sz="2400" dirty="0" smtClean="0"/>
          </a:p>
          <a:p>
            <a:pPr algn="just"/>
            <a:r>
              <a:rPr lang="es-AR" sz="2400" dirty="0"/>
              <a:t>La pre-condición de la tercera regla </a:t>
            </a:r>
            <a:r>
              <a:rPr lang="es-AR" sz="2400" dirty="0" smtClean="0"/>
              <a:t>R </a:t>
            </a:r>
            <a:r>
              <a:rPr lang="es-AR" sz="2400" dirty="0"/>
              <a:t>no </a:t>
            </a:r>
            <a:r>
              <a:rPr lang="es-AR" sz="2400" dirty="0" smtClean="0"/>
              <a:t>es disparada </a:t>
            </a:r>
            <a:r>
              <a:rPr lang="es-AR" sz="2400" dirty="0"/>
              <a:t>como conclusión por ninguna de las otras </a:t>
            </a:r>
            <a:r>
              <a:rPr lang="es-AR" sz="2400" dirty="0" smtClean="0"/>
              <a:t>dos reglas</a:t>
            </a:r>
            <a:r>
              <a:rPr lang="es-AR" sz="2400" dirty="0"/>
              <a:t>, por lo que </a:t>
            </a:r>
            <a:r>
              <a:rPr lang="es-AR" sz="2400" dirty="0" smtClean="0"/>
              <a:t>Q </a:t>
            </a:r>
            <a:r>
              <a:rPr lang="es-AR" sz="2400" dirty="0"/>
              <a:t>se convierte en una </a:t>
            </a:r>
            <a:r>
              <a:rPr lang="es-AR" sz="2400" dirty="0" smtClean="0"/>
              <a:t>conclusión inalcanzable</a:t>
            </a:r>
            <a:r>
              <a:rPr lang="es-AR" sz="2400" dirty="0"/>
              <a:t>.</a:t>
            </a:r>
            <a:endParaRPr lang="es-AR" sz="2400" dirty="0" smtClean="0"/>
          </a:p>
        </p:txBody>
      </p:sp>
    </p:spTree>
    <p:extLst>
      <p:ext uri="{BB962C8B-B14F-4D97-AF65-F5344CB8AC3E}">
        <p14:creationId xmlns:p14="http://schemas.microsoft.com/office/powerpoint/2010/main" val="3581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b="1" u="sng" dirty="0"/>
              <a:t>CRITERIOS DE </a:t>
            </a:r>
            <a:r>
              <a:rPr lang="es-AR" sz="2000" b="1" u="sng" dirty="0" smtClean="0"/>
              <a:t>EVALUACION DE </a:t>
            </a:r>
            <a:r>
              <a:rPr lang="es-AR" sz="2000" b="1" u="sng" dirty="0"/>
              <a:t>UNA BASE DE CONOCIMIENTO:</a:t>
            </a:r>
            <a:endParaRPr lang="es-AR" sz="2000" b="1" u="sng" dirty="0" smtClean="0"/>
          </a:p>
          <a:p>
            <a:pPr algn="just"/>
            <a:endParaRPr lang="es-AR" sz="2000" dirty="0"/>
          </a:p>
          <a:p>
            <a:pPr algn="just"/>
            <a:r>
              <a:rPr lang="es-AR" sz="2000" b="1" i="1" u="sng" dirty="0"/>
              <a:t>Exactitud</a:t>
            </a:r>
            <a:r>
              <a:rPr lang="es-AR" sz="2000" dirty="0"/>
              <a:t>: Cuan bien el Sistema Experto refleja </a:t>
            </a:r>
            <a:r>
              <a:rPr lang="es-AR" sz="2000" dirty="0" smtClean="0"/>
              <a:t>el comportamiento </a:t>
            </a:r>
            <a:r>
              <a:rPr lang="es-AR" sz="2000" dirty="0"/>
              <a:t>del experto humano</a:t>
            </a:r>
            <a:r>
              <a:rPr lang="es-AR" sz="2000" dirty="0" smtClean="0"/>
              <a:t>. </a:t>
            </a:r>
          </a:p>
          <a:p>
            <a:pPr algn="just"/>
            <a:r>
              <a:rPr lang="es-AR" sz="2000" b="1" i="1" u="sng" dirty="0"/>
              <a:t>Adaptabilidad</a:t>
            </a:r>
            <a:r>
              <a:rPr lang="es-AR" sz="2000" dirty="0"/>
              <a:t>: Posibilidad de extender la </a:t>
            </a:r>
            <a:r>
              <a:rPr lang="es-AR" sz="2000" dirty="0" smtClean="0"/>
              <a:t>experticia del </a:t>
            </a:r>
            <a:r>
              <a:rPr lang="es-AR" sz="2000" dirty="0"/>
              <a:t>Sistemas Experto en un </a:t>
            </a:r>
            <a:r>
              <a:rPr lang="es-AR" sz="2000" dirty="0" smtClean="0"/>
              <a:t>desarrollo futuro.</a:t>
            </a:r>
          </a:p>
          <a:p>
            <a:pPr algn="just"/>
            <a:r>
              <a:rPr lang="es-AR" sz="2000" b="1" i="1" u="sng" dirty="0"/>
              <a:t>Envergadura</a:t>
            </a:r>
            <a:r>
              <a:rPr lang="es-AR" sz="2000" dirty="0"/>
              <a:t>: Cantidad de tareas que el </a:t>
            </a:r>
            <a:r>
              <a:rPr lang="es-AR" sz="2000" dirty="0" smtClean="0"/>
              <a:t>sistema experto </a:t>
            </a:r>
            <a:r>
              <a:rPr lang="es-AR" sz="2000" dirty="0"/>
              <a:t>es capaz de llevar adelante</a:t>
            </a:r>
            <a:r>
              <a:rPr lang="es-AR" sz="2000" dirty="0" smtClean="0"/>
              <a:t>. Normalmente </a:t>
            </a:r>
            <a:r>
              <a:rPr lang="es-AR" sz="2000" dirty="0"/>
              <a:t>esta relacionado con </a:t>
            </a:r>
            <a:r>
              <a:rPr lang="es-AR" sz="2000" dirty="0" smtClean="0"/>
              <a:t>la cantidad </a:t>
            </a:r>
            <a:r>
              <a:rPr lang="es-AR" sz="2000" dirty="0"/>
              <a:t>de reglas o con grupos </a:t>
            </a:r>
            <a:r>
              <a:rPr lang="es-AR" sz="2000" dirty="0" smtClean="0"/>
              <a:t>de estas </a:t>
            </a:r>
            <a:r>
              <a:rPr lang="es-AR" sz="2000" dirty="0"/>
              <a:t>asociadas a tareas o problemas</a:t>
            </a:r>
            <a:r>
              <a:rPr lang="es-AR" sz="2000" dirty="0" smtClean="0"/>
              <a:t>.</a:t>
            </a:r>
          </a:p>
          <a:p>
            <a:pPr algn="just"/>
            <a:r>
              <a:rPr lang="es-AR" sz="2000" b="1" i="1" u="sng" dirty="0"/>
              <a:t>Profundidad</a:t>
            </a:r>
            <a:r>
              <a:rPr lang="es-AR" sz="2000" dirty="0"/>
              <a:t>: Cantidad necesaria de restricciones </a:t>
            </a:r>
            <a:r>
              <a:rPr lang="es-AR" sz="2000" dirty="0" smtClean="0"/>
              <a:t>a satisfacer </a:t>
            </a:r>
            <a:r>
              <a:rPr lang="es-AR" sz="2000" dirty="0"/>
              <a:t>para lograr la identificación </a:t>
            </a:r>
            <a:r>
              <a:rPr lang="es-AR" sz="2000" dirty="0" smtClean="0"/>
              <a:t>de un </a:t>
            </a:r>
            <a:r>
              <a:rPr lang="es-AR" sz="2000" dirty="0"/>
              <a:t>problema o tarea</a:t>
            </a:r>
            <a:r>
              <a:rPr lang="es-AR" sz="2000" dirty="0" smtClean="0"/>
              <a:t>.</a:t>
            </a:r>
          </a:p>
          <a:p>
            <a:pPr algn="just"/>
            <a:r>
              <a:rPr lang="es-AR" sz="2000" b="1" i="1" u="sng" dirty="0"/>
              <a:t>Generalidad</a:t>
            </a:r>
            <a:r>
              <a:rPr lang="es-AR" sz="2000" dirty="0"/>
              <a:t>: Capacidad de un Sistemas Experto </a:t>
            </a:r>
            <a:r>
              <a:rPr lang="es-AR" sz="2000" dirty="0" smtClean="0"/>
              <a:t>de ser </a:t>
            </a:r>
            <a:r>
              <a:rPr lang="es-AR" sz="2000" dirty="0"/>
              <a:t>utilizado en un amplio rango </a:t>
            </a:r>
            <a:r>
              <a:rPr lang="es-AR" sz="2000" dirty="0" smtClean="0"/>
              <a:t>de problemas</a:t>
            </a:r>
            <a:r>
              <a:rPr lang="es-AR" sz="2000" dirty="0" smtClean="0"/>
              <a:t>.</a:t>
            </a:r>
          </a:p>
          <a:p>
            <a:pPr algn="just"/>
            <a:r>
              <a:rPr lang="es-AR" sz="2000" b="1" i="1" u="sng" dirty="0"/>
              <a:t>Validez</a:t>
            </a:r>
            <a:r>
              <a:rPr lang="es-AR" sz="2000" dirty="0"/>
              <a:t>: Capacidad de un Sistemas Experto </a:t>
            </a:r>
            <a:r>
              <a:rPr lang="es-AR" sz="2000" dirty="0" smtClean="0"/>
              <a:t>de producir </a:t>
            </a:r>
            <a:r>
              <a:rPr lang="es-AR" sz="2000" dirty="0"/>
              <a:t>predicciones “empíricamente</a:t>
            </a:r>
            <a:r>
              <a:rPr lang="es-AR" sz="2000" dirty="0" smtClean="0"/>
              <a:t>” correctas.</a:t>
            </a:r>
          </a:p>
          <a:p>
            <a:pPr algn="just"/>
            <a:r>
              <a:rPr lang="es-AR" sz="2000" b="1" i="1" u="sng" dirty="0"/>
              <a:t>Robustez</a:t>
            </a:r>
            <a:r>
              <a:rPr lang="es-AR" sz="2000" dirty="0"/>
              <a:t>: Capacidad del Sistemas Experto </a:t>
            </a:r>
            <a:r>
              <a:rPr lang="es-AR" sz="2000" dirty="0" smtClean="0"/>
              <a:t>de determinar </a:t>
            </a:r>
            <a:r>
              <a:rPr lang="es-AR" sz="2000" dirty="0"/>
              <a:t>la relevancia de </a:t>
            </a:r>
            <a:r>
              <a:rPr lang="es-AR" sz="2000" dirty="0" smtClean="0"/>
              <a:t>determinada información </a:t>
            </a:r>
            <a:r>
              <a:rPr lang="es-AR" sz="2000" dirty="0"/>
              <a:t>en orden a obtener </a:t>
            </a:r>
            <a:r>
              <a:rPr lang="es-AR" sz="2000" dirty="0" smtClean="0"/>
              <a:t>sus objetivos</a:t>
            </a:r>
            <a:r>
              <a:rPr lang="es-AR" sz="2000" dirty="0"/>
              <a:t>.</a:t>
            </a:r>
          </a:p>
          <a:p>
            <a:pPr algn="just"/>
            <a:r>
              <a:rPr lang="es-AR" sz="2000" b="1" i="1" u="sng" dirty="0"/>
              <a:t>Disponibilidad</a:t>
            </a:r>
            <a:r>
              <a:rPr lang="es-AR" sz="2000" dirty="0"/>
              <a:t>: La posibilidad de poder construir </a:t>
            </a:r>
            <a:r>
              <a:rPr lang="es-AR" sz="2000" dirty="0" smtClean="0"/>
              <a:t>un modelo </a:t>
            </a:r>
            <a:r>
              <a:rPr lang="es-AR" sz="2000" dirty="0"/>
              <a:t>más simple que con </a:t>
            </a:r>
            <a:r>
              <a:rPr lang="es-AR" sz="2000" dirty="0" smtClean="0"/>
              <a:t>pocas restricciones </a:t>
            </a:r>
            <a:r>
              <a:rPr lang="es-AR" sz="2000" dirty="0"/>
              <a:t>exhiba un </a:t>
            </a:r>
            <a:r>
              <a:rPr lang="es-AR" sz="2000" dirty="0" smtClean="0"/>
              <a:t>comportamiento similar </a:t>
            </a:r>
            <a:r>
              <a:rPr lang="es-AR" sz="2000" dirty="0"/>
              <a:t>al del Sistemas Experto.</a:t>
            </a:r>
            <a:endParaRPr lang="es-AR" sz="2000" dirty="0" smtClean="0"/>
          </a:p>
        </p:txBody>
      </p:sp>
    </p:spTree>
    <p:extLst>
      <p:ext uri="{BB962C8B-B14F-4D97-AF65-F5344CB8AC3E}">
        <p14:creationId xmlns:p14="http://schemas.microsoft.com/office/powerpoint/2010/main" val="3581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b="1" u="sng" dirty="0" smtClean="0"/>
              <a:t>Verificación de la Base de Conocimiento: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 smtClean="0"/>
              <a:t>Cuando se completa la Base de Conocimientos, deben realizarse ciertas verificaciones para comprobar que la misma está bien construida (verificación).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 smtClean="0"/>
              <a:t>Este proceso de verificación es independiente de la validación donde se debe certificar que el Sistema hace lo que se supone deba hacer.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 smtClean="0"/>
              <a:t>Durante la verificación de la BC deben revisarse que las reglas y sus componentes cumplan con ciertos requisitos básicos para que no existan incongruencias, ambigüedades u otros problemas de integridad.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 smtClean="0"/>
              <a:t>Estas verificaciones deben realizarse al completar la BC y cada vez que se haga mantenimiento de la misma agregando o modificando su contenido (agregando o modificando reglas de la misma).</a:t>
            </a:r>
          </a:p>
          <a:p>
            <a:pPr algn="just"/>
            <a:endParaRPr lang="es-AR" sz="2000" dirty="0"/>
          </a:p>
          <a:p>
            <a:pPr algn="just"/>
            <a:r>
              <a:rPr lang="es-AR" sz="2000" dirty="0" smtClean="0"/>
              <a:t>El proceso de verificación podría automatizarse a partir de la codificación de algoritmos diseñados al efecto.</a:t>
            </a:r>
          </a:p>
        </p:txBody>
      </p:sp>
    </p:spTree>
    <p:extLst>
      <p:ext uri="{BB962C8B-B14F-4D97-AF65-F5344CB8AC3E}">
        <p14:creationId xmlns:p14="http://schemas.microsoft.com/office/powerpoint/2010/main" val="27220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u="sng" dirty="0" smtClean="0"/>
              <a:t>Tipos de </a:t>
            </a:r>
            <a:r>
              <a:rPr lang="es-AR" sz="2800" b="1" u="sng" dirty="0" err="1" smtClean="0"/>
              <a:t>probelmas</a:t>
            </a:r>
            <a:r>
              <a:rPr lang="es-AR" sz="2800" b="1" u="sng" dirty="0" smtClean="0"/>
              <a:t> de la BC:</a:t>
            </a:r>
          </a:p>
          <a:p>
            <a:pPr algn="just"/>
            <a:endParaRPr lang="es-AR" sz="2800" dirty="0" smtClean="0"/>
          </a:p>
          <a:p>
            <a:pPr algn="just"/>
            <a:r>
              <a:rPr lang="es-AR" sz="2800" dirty="0" smtClean="0"/>
              <a:t>Los tipos de problemas que pueden hallarse en la Base de Conocimientos son:</a:t>
            </a:r>
          </a:p>
          <a:p>
            <a:pPr algn="just"/>
            <a:endParaRPr lang="es-AR" sz="2800" dirty="0"/>
          </a:p>
          <a:p>
            <a:pPr marL="971550" lvl="1" indent="-514350" algn="just">
              <a:buFont typeface="+mj-lt"/>
              <a:buAutoNum type="arabicParenR"/>
            </a:pPr>
            <a:r>
              <a:rPr lang="es-AR" sz="2800" dirty="0" smtClean="0"/>
              <a:t>Según </a:t>
            </a:r>
            <a:r>
              <a:rPr lang="es-AR" sz="2800" dirty="0"/>
              <a:t>las reglas</a:t>
            </a:r>
            <a:r>
              <a:rPr lang="es-AR" sz="2800" dirty="0" smtClean="0"/>
              <a:t>:</a:t>
            </a:r>
          </a:p>
          <a:p>
            <a:pPr lvl="3" algn="just"/>
            <a:r>
              <a:rPr lang="es-AR" sz="2800" dirty="0"/>
              <a:t>TIPOS DE </a:t>
            </a:r>
            <a:r>
              <a:rPr lang="es-AR" sz="2800" dirty="0" smtClean="0"/>
              <a:t>INCONSISTENCIAS</a:t>
            </a:r>
          </a:p>
          <a:p>
            <a:pPr lvl="3" algn="just"/>
            <a:endParaRPr lang="es-AR" sz="2800" dirty="0"/>
          </a:p>
          <a:p>
            <a:pPr marL="971550" lvl="1" indent="-514350" algn="just">
              <a:buFont typeface="+mj-lt"/>
              <a:buAutoNum type="arabicParenR"/>
            </a:pPr>
            <a:r>
              <a:rPr lang="es-AR" sz="2800" dirty="0" smtClean="0"/>
              <a:t>Según </a:t>
            </a:r>
            <a:r>
              <a:rPr lang="es-AR" sz="2800" dirty="0"/>
              <a:t>los componentes de las reglas:</a:t>
            </a:r>
          </a:p>
          <a:p>
            <a:pPr algn="just"/>
            <a:r>
              <a:rPr lang="es-AR" sz="2800" dirty="0"/>
              <a:t>	</a:t>
            </a:r>
            <a:r>
              <a:rPr lang="es-AR" sz="2800" dirty="0" smtClean="0"/>
              <a:t>	PROBLEMAS </a:t>
            </a:r>
            <a:r>
              <a:rPr lang="es-AR" sz="2800" dirty="0"/>
              <a:t>DE INTEGRIDAD</a:t>
            </a: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3581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u="sng" dirty="0"/>
              <a:t>TIPOS DE INCONSITENCIAS:</a:t>
            </a:r>
            <a:endParaRPr lang="es-AR" sz="2800" b="1" u="sng" dirty="0" smtClean="0"/>
          </a:p>
          <a:p>
            <a:pPr algn="just"/>
            <a:endParaRPr lang="es-AR" sz="2800" dirty="0"/>
          </a:p>
          <a:p>
            <a:pPr marL="800100" lvl="1" indent="-342900" algn="just">
              <a:buFontTx/>
              <a:buChar char="-"/>
            </a:pPr>
            <a:r>
              <a:rPr lang="es-AR" sz="2800" dirty="0" smtClean="0"/>
              <a:t>Reglas redundantes</a:t>
            </a:r>
          </a:p>
          <a:p>
            <a:pPr marL="800100" lvl="1" indent="-342900" algn="just">
              <a:buFontTx/>
              <a:buChar char="-"/>
            </a:pPr>
            <a:endParaRPr lang="es-AR" sz="2800" dirty="0"/>
          </a:p>
          <a:p>
            <a:pPr marL="800100" lvl="1" indent="-342900" algn="just">
              <a:buFontTx/>
              <a:buChar char="-"/>
            </a:pPr>
            <a:r>
              <a:rPr lang="es-AR" sz="2800" dirty="0" smtClean="0"/>
              <a:t>Reglas conflictivas</a:t>
            </a:r>
          </a:p>
          <a:p>
            <a:pPr marL="800100" lvl="1" indent="-342900" algn="just">
              <a:buFontTx/>
              <a:buChar char="-"/>
            </a:pPr>
            <a:endParaRPr lang="es-AR" sz="2800" dirty="0"/>
          </a:p>
          <a:p>
            <a:pPr marL="800100" lvl="1" indent="-342900" algn="just">
              <a:buFontTx/>
              <a:buChar char="-"/>
            </a:pPr>
            <a:r>
              <a:rPr lang="es-AR" sz="2800" dirty="0" smtClean="0"/>
              <a:t>Reglas </a:t>
            </a:r>
            <a:r>
              <a:rPr lang="es-AR" sz="2800" dirty="0"/>
              <a:t>incluidas en </a:t>
            </a:r>
            <a:r>
              <a:rPr lang="es-AR" sz="2800" dirty="0" smtClean="0"/>
              <a:t>otras</a:t>
            </a:r>
          </a:p>
          <a:p>
            <a:pPr marL="800100" lvl="1" indent="-342900" algn="just">
              <a:buFontTx/>
              <a:buChar char="-"/>
            </a:pPr>
            <a:endParaRPr lang="es-AR" sz="2800" dirty="0"/>
          </a:p>
          <a:p>
            <a:pPr marL="800100" lvl="1" indent="-342900" algn="just">
              <a:buFontTx/>
              <a:buChar char="-"/>
            </a:pPr>
            <a:r>
              <a:rPr lang="es-AR" sz="2800" dirty="0" smtClean="0"/>
              <a:t>Condiciones </a:t>
            </a:r>
            <a:r>
              <a:rPr lang="es-AR" sz="2800" dirty="0"/>
              <a:t>SI </a:t>
            </a:r>
            <a:r>
              <a:rPr lang="es-AR" sz="2800" dirty="0" smtClean="0"/>
              <a:t>innecesarias</a:t>
            </a:r>
          </a:p>
          <a:p>
            <a:pPr marL="800100" lvl="1" indent="-342900" algn="just">
              <a:buFontTx/>
              <a:buChar char="-"/>
            </a:pPr>
            <a:endParaRPr lang="es-AR" sz="2800" dirty="0"/>
          </a:p>
          <a:p>
            <a:pPr marL="800100" lvl="1" indent="-342900" algn="just">
              <a:buFontTx/>
              <a:buChar char="-"/>
            </a:pPr>
            <a:r>
              <a:rPr lang="es-AR" sz="2800" dirty="0" smtClean="0"/>
              <a:t>Reglas cíclicas</a:t>
            </a:r>
          </a:p>
          <a:p>
            <a:pPr marL="342900" indent="-342900" algn="just">
              <a:buFontTx/>
              <a:buChar char="-"/>
            </a:pP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3581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b="1" u="sng" dirty="0" smtClean="0"/>
              <a:t>PROBLEMAS DE INTEGRIDAD:</a:t>
            </a:r>
          </a:p>
          <a:p>
            <a:pPr algn="just"/>
            <a:endParaRPr lang="es-AR" sz="2800" dirty="0" smtClean="0"/>
          </a:p>
          <a:p>
            <a:pPr marL="800100" lvl="1" indent="-342900" algn="just">
              <a:buFontTx/>
              <a:buChar char="-"/>
            </a:pPr>
            <a:r>
              <a:rPr lang="es-AR" sz="2800" dirty="0" smtClean="0"/>
              <a:t>Valores </a:t>
            </a:r>
            <a:r>
              <a:rPr lang="es-AR" sz="2800" dirty="0"/>
              <a:t>de atributo sin </a:t>
            </a:r>
            <a:r>
              <a:rPr lang="es-AR" sz="2800" dirty="0" smtClean="0"/>
              <a:t>referencia</a:t>
            </a:r>
          </a:p>
          <a:p>
            <a:pPr marL="800100" lvl="1" indent="-342900" algn="just">
              <a:buFontTx/>
              <a:buChar char="-"/>
            </a:pPr>
            <a:endParaRPr lang="es-AR" sz="2800" dirty="0"/>
          </a:p>
          <a:p>
            <a:pPr marL="800100" lvl="1" indent="-342900" algn="just">
              <a:buFontTx/>
              <a:buChar char="-"/>
            </a:pPr>
            <a:r>
              <a:rPr lang="es-AR" sz="2800" dirty="0" smtClean="0"/>
              <a:t>Condiciones </a:t>
            </a:r>
            <a:r>
              <a:rPr lang="es-AR" sz="2800" dirty="0"/>
              <a:t>SI de punto </a:t>
            </a:r>
            <a:r>
              <a:rPr lang="es-AR" sz="2800" dirty="0" smtClean="0"/>
              <a:t>muerto</a:t>
            </a:r>
          </a:p>
          <a:p>
            <a:pPr marL="800100" lvl="1" indent="-342900" algn="just">
              <a:buFontTx/>
              <a:buChar char="-"/>
            </a:pPr>
            <a:endParaRPr lang="es-AR" sz="2800" dirty="0"/>
          </a:p>
          <a:p>
            <a:pPr marL="800100" lvl="1" indent="-342900" algn="just">
              <a:buFontTx/>
              <a:buChar char="-"/>
            </a:pPr>
            <a:r>
              <a:rPr lang="es-AR" sz="2800" dirty="0" smtClean="0"/>
              <a:t>Objetivos </a:t>
            </a:r>
            <a:r>
              <a:rPr lang="es-AR" sz="2800" dirty="0"/>
              <a:t>de punto </a:t>
            </a:r>
            <a:r>
              <a:rPr lang="es-AR" sz="2800" dirty="0" smtClean="0"/>
              <a:t>muerto</a:t>
            </a:r>
          </a:p>
          <a:p>
            <a:pPr marL="800100" lvl="1" indent="-342900" algn="just">
              <a:buFontTx/>
              <a:buChar char="-"/>
            </a:pPr>
            <a:endParaRPr lang="es-AR" sz="2800" dirty="0"/>
          </a:p>
          <a:p>
            <a:pPr marL="800100" lvl="1" indent="-342900" algn="just">
              <a:buFontTx/>
              <a:buChar char="-"/>
            </a:pPr>
            <a:r>
              <a:rPr lang="es-AR" sz="2800" dirty="0" smtClean="0"/>
              <a:t>Conclusiones inalcanzables</a:t>
            </a:r>
          </a:p>
          <a:p>
            <a:pPr marL="342900" indent="-342900" algn="just">
              <a:buFontTx/>
              <a:buChar char="-"/>
            </a:pP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3581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b="1" u="sng" dirty="0"/>
              <a:t>REGLAS REDUNDANTES:</a:t>
            </a:r>
            <a:endParaRPr lang="es-AR" sz="2400" b="1" u="sng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Dos reglas son redundantes si las </a:t>
            </a:r>
            <a:r>
              <a:rPr lang="es-AR" sz="2400" dirty="0" smtClean="0"/>
              <a:t>precondiciones son </a:t>
            </a:r>
            <a:r>
              <a:rPr lang="es-AR" sz="2400" dirty="0"/>
              <a:t>equivalentes y una o </a:t>
            </a:r>
            <a:r>
              <a:rPr lang="es-AR" sz="2400" dirty="0" smtClean="0"/>
              <a:t>más conclusiones </a:t>
            </a:r>
            <a:r>
              <a:rPr lang="es-AR" sz="2400" dirty="0"/>
              <a:t>son equivalentes. </a:t>
            </a:r>
            <a:endParaRPr lang="es-AR" sz="2400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Este problema no </a:t>
            </a:r>
            <a:r>
              <a:rPr lang="es-AR" sz="2400" dirty="0"/>
              <a:t>causa problemas lógicos pero afecta a </a:t>
            </a:r>
            <a:r>
              <a:rPr lang="es-AR" sz="2400" dirty="0" smtClean="0"/>
              <a:t>la eficiencia.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Ejemplo:</a:t>
            </a:r>
          </a:p>
          <a:p>
            <a:pPr algn="just"/>
            <a:endParaRPr lang="es-AR" sz="2400" dirty="0"/>
          </a:p>
          <a:p>
            <a:pPr lvl="3" algn="just"/>
            <a:r>
              <a:rPr lang="es-AR" sz="2400" dirty="0" smtClean="0"/>
              <a:t>R1: P -&gt; Q</a:t>
            </a:r>
          </a:p>
          <a:p>
            <a:pPr lvl="3" algn="just"/>
            <a:r>
              <a:rPr lang="es-AR" sz="2400" dirty="0" smtClean="0"/>
              <a:t>R2: P -&gt; Q and R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En este caso la </a:t>
            </a:r>
            <a:r>
              <a:rPr lang="es-AR" sz="2400" dirty="0" smtClean="0"/>
              <a:t>primera regla </a:t>
            </a:r>
            <a:r>
              <a:rPr lang="es-AR" sz="2400" dirty="0" smtClean="0"/>
              <a:t>(</a:t>
            </a:r>
            <a:r>
              <a:rPr lang="es-AR" sz="2400" dirty="0" smtClean="0"/>
              <a:t>R1) </a:t>
            </a:r>
            <a:r>
              <a:rPr lang="es-AR" sz="2400" dirty="0" smtClean="0"/>
              <a:t>es redundante y queda abarcada por la </a:t>
            </a:r>
            <a:r>
              <a:rPr lang="es-AR" sz="2400" dirty="0" smtClean="0"/>
              <a:t>segunda (R2). </a:t>
            </a:r>
            <a:r>
              <a:rPr lang="es-AR" sz="2400" dirty="0" smtClean="0"/>
              <a:t>Entonces puede eliminarse </a:t>
            </a:r>
            <a:r>
              <a:rPr lang="es-AR" sz="2400" dirty="0" smtClean="0"/>
              <a:t>R1 </a:t>
            </a:r>
            <a:r>
              <a:rPr lang="es-AR" sz="2400" dirty="0" smtClean="0"/>
              <a:t>de la BC.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81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b="1" u="sng" dirty="0"/>
              <a:t>REGLAS CONFLICTIVAS:</a:t>
            </a:r>
            <a:endParaRPr lang="es-AR" sz="2400" b="1" u="sng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Dos reglas son conflictivas si tienen </a:t>
            </a:r>
            <a:r>
              <a:rPr lang="es-AR" sz="2400" dirty="0" smtClean="0"/>
              <a:t>equivalentes precondiciones </a:t>
            </a:r>
            <a:r>
              <a:rPr lang="es-AR" sz="2400" dirty="0"/>
              <a:t>y conclusiones contradictoras</a:t>
            </a:r>
            <a:r>
              <a:rPr lang="es-AR" sz="2400" dirty="0" smtClean="0"/>
              <a:t>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Ejemplo:</a:t>
            </a:r>
          </a:p>
          <a:p>
            <a:pPr algn="just"/>
            <a:endParaRPr lang="es-AR" sz="2400" dirty="0"/>
          </a:p>
          <a:p>
            <a:pPr lvl="3" algn="just"/>
            <a:r>
              <a:rPr lang="es-AR" sz="2400" dirty="0" smtClean="0"/>
              <a:t>R1: P -&gt; Q</a:t>
            </a:r>
          </a:p>
          <a:p>
            <a:pPr lvl="3" algn="just"/>
            <a:r>
              <a:rPr lang="es-AR" sz="2400" dirty="0" smtClean="0"/>
              <a:t>R2: P -&gt; </a:t>
            </a:r>
            <a:r>
              <a:rPr lang="es-AR" sz="2400" dirty="0" err="1" smtClean="0"/>
              <a:t>not</a:t>
            </a:r>
            <a:r>
              <a:rPr lang="es-AR" sz="2400" dirty="0" smtClean="0"/>
              <a:t> Q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En este caso, ambas reglas (R1 y R2) son conflictivas y no pueden dejarse ambas en la BC. Sin embargo, la eliminación de una de ellas no es simple. Hay que revisar hacia atrás para rastrear el error que llevó a la incorporación de ambas reglas.</a:t>
            </a:r>
          </a:p>
        </p:txBody>
      </p:sp>
    </p:spTree>
    <p:extLst>
      <p:ext uri="{BB962C8B-B14F-4D97-AF65-F5344CB8AC3E}">
        <p14:creationId xmlns:p14="http://schemas.microsoft.com/office/powerpoint/2010/main" val="3581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b="1" u="sng" dirty="0"/>
              <a:t>REGLAS INCLUIDAS EN OTRAS:</a:t>
            </a:r>
            <a:endParaRPr lang="es-AR" sz="2400" b="1" u="sng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Una regla esta incluida dentro de otra, si </a:t>
            </a:r>
            <a:r>
              <a:rPr lang="es-AR" sz="2400" dirty="0" smtClean="0"/>
              <a:t>ambas tienen </a:t>
            </a:r>
            <a:r>
              <a:rPr lang="es-AR" sz="2400" dirty="0"/>
              <a:t>las mismas conclusiones y las </a:t>
            </a:r>
            <a:r>
              <a:rPr lang="es-AR" sz="2400" dirty="0" smtClean="0"/>
              <a:t>precondiciones de </a:t>
            </a:r>
            <a:r>
              <a:rPr lang="es-AR" sz="2400" dirty="0"/>
              <a:t>una se satisfacen si las </a:t>
            </a:r>
            <a:r>
              <a:rPr lang="es-AR" sz="2400" dirty="0" smtClean="0"/>
              <a:t>precondiciones de </a:t>
            </a:r>
            <a:r>
              <a:rPr lang="es-AR" sz="2400" dirty="0"/>
              <a:t>la otra se satisfacen</a:t>
            </a:r>
            <a:r>
              <a:rPr lang="es-AR" sz="2400" dirty="0" smtClean="0"/>
              <a:t>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Ejemplo:</a:t>
            </a:r>
          </a:p>
          <a:p>
            <a:pPr algn="just"/>
            <a:endParaRPr lang="es-AR" sz="2400" dirty="0"/>
          </a:p>
          <a:p>
            <a:pPr lvl="3" algn="just"/>
            <a:r>
              <a:rPr lang="es-AR" sz="2400" dirty="0" smtClean="0"/>
              <a:t>R1: P -&gt; Q</a:t>
            </a:r>
          </a:p>
          <a:p>
            <a:pPr lvl="3" algn="just"/>
            <a:r>
              <a:rPr lang="es-AR" sz="2400" dirty="0" smtClean="0"/>
              <a:t>R2: P and R -&gt; Q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En este caso, la regla R2 está incluida en R1 y puede eliminarse de la BC, ya que siempre que se cumpla P se ejecutará Q independientemente de que se cumpla o no R.</a:t>
            </a:r>
          </a:p>
        </p:txBody>
      </p:sp>
    </p:spTree>
    <p:extLst>
      <p:ext uri="{BB962C8B-B14F-4D97-AF65-F5344CB8AC3E}">
        <p14:creationId xmlns:p14="http://schemas.microsoft.com/office/powerpoint/2010/main" val="3581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>
            <a:extLst>
              <a:ext uri="{FF2B5EF4-FFF2-40B4-BE49-F238E27FC236}">
                <a16:creationId xmlns="" xmlns:a16="http://schemas.microsoft.com/office/drawing/2014/main" id="{452E838D-7BB9-4864-AE07-88664BFD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2" y="6423"/>
            <a:ext cx="11516138" cy="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>
            <a:extLst>
              <a:ext uri="{FF2B5EF4-FFF2-40B4-BE49-F238E27FC236}">
                <a16:creationId xmlns="" xmlns:a16="http://schemas.microsoft.com/office/drawing/2014/main" id="{8E90C719-CF33-4486-9AEB-EA64319F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692311" cy="14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326196E-A94C-40EF-B474-40473576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9" name="Rectangle 12">
            <a:extLst>
              <a:ext uri="{FF2B5EF4-FFF2-40B4-BE49-F238E27FC236}">
                <a16:creationId xmlns="" xmlns:a16="http://schemas.microsoft.com/office/drawing/2014/main" id="{C65EEF6C-1D99-492E-BB59-40F0F192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-3197" y="6443875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11409" y="638130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xmlns="" id="{580E64F2-5285-450B-9979-ADA4942F6DF8}"/>
              </a:ext>
            </a:extLst>
          </p:cNvPr>
          <p:cNvSpPr txBox="1">
            <a:spLocks/>
          </p:cNvSpPr>
          <p:nvPr/>
        </p:nvSpPr>
        <p:spPr>
          <a:xfrm>
            <a:off x="781048" y="108461"/>
            <a:ext cx="11119404" cy="514391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VERIFICACIÓN DE LA BASE DE CONOCIMIENTOS</a:t>
            </a:r>
            <a:endParaRPr lang="es-AR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033670" y="874644"/>
            <a:ext cx="109993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b="1" u="sng" dirty="0"/>
              <a:t>CONDICIONES SI INNECESARIAS:</a:t>
            </a:r>
            <a:endParaRPr lang="es-AR" sz="2400" b="1" u="sng" dirty="0" smtClean="0"/>
          </a:p>
          <a:p>
            <a:pPr algn="just"/>
            <a:endParaRPr lang="es-AR" sz="2400" dirty="0"/>
          </a:p>
          <a:p>
            <a:pPr algn="just"/>
            <a:r>
              <a:rPr lang="es-AR" sz="2400" dirty="0"/>
              <a:t>Dos reglas presentan este problema cuando </a:t>
            </a:r>
            <a:r>
              <a:rPr lang="es-AR" sz="2400" dirty="0" smtClean="0"/>
              <a:t>las conclusiones </a:t>
            </a:r>
            <a:r>
              <a:rPr lang="es-AR" sz="2400" dirty="0"/>
              <a:t>de ambas son equivalentes y una </a:t>
            </a:r>
            <a:r>
              <a:rPr lang="es-AR" sz="2400" dirty="0" smtClean="0"/>
              <a:t>de las precondiciones </a:t>
            </a:r>
            <a:r>
              <a:rPr lang="es-AR" sz="2400" dirty="0"/>
              <a:t>en la primer regla es </a:t>
            </a:r>
            <a:r>
              <a:rPr lang="es-AR" sz="2400" dirty="0" smtClean="0"/>
              <a:t>la negación </a:t>
            </a:r>
            <a:r>
              <a:rPr lang="es-AR" sz="2400" dirty="0"/>
              <a:t>de una de las </a:t>
            </a:r>
            <a:r>
              <a:rPr lang="es-AR" sz="2400" dirty="0" smtClean="0"/>
              <a:t>precondiciones </a:t>
            </a:r>
            <a:r>
              <a:rPr lang="es-AR" sz="2400" dirty="0"/>
              <a:t>en </a:t>
            </a:r>
            <a:r>
              <a:rPr lang="es-AR" sz="2400" dirty="0" smtClean="0"/>
              <a:t>la segunda </a:t>
            </a:r>
            <a:r>
              <a:rPr lang="es-AR" sz="2400" dirty="0"/>
              <a:t>regla, siendo el resto de las </a:t>
            </a:r>
            <a:r>
              <a:rPr lang="es-AR" sz="2400" dirty="0" smtClean="0"/>
              <a:t>precondiciones equivalentes.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Ejemplo:</a:t>
            </a:r>
          </a:p>
          <a:p>
            <a:pPr algn="just"/>
            <a:endParaRPr lang="es-AR" sz="2400" dirty="0"/>
          </a:p>
          <a:p>
            <a:pPr lvl="3" algn="just"/>
            <a:r>
              <a:rPr lang="es-AR" sz="2400" dirty="0" smtClean="0"/>
              <a:t>R1: P and Q -&gt; R</a:t>
            </a:r>
          </a:p>
          <a:p>
            <a:pPr lvl="3" algn="just"/>
            <a:r>
              <a:rPr lang="es-AR" sz="2400" dirty="0" smtClean="0"/>
              <a:t>R2: P and </a:t>
            </a:r>
            <a:r>
              <a:rPr lang="es-AR" sz="2400" dirty="0" err="1" smtClean="0"/>
              <a:t>not</a:t>
            </a:r>
            <a:r>
              <a:rPr lang="es-AR" sz="2400" dirty="0" smtClean="0"/>
              <a:t> Q -&gt; R</a:t>
            </a:r>
          </a:p>
          <a:p>
            <a:pPr algn="just"/>
            <a:endParaRPr lang="es-AR" sz="2400" dirty="0"/>
          </a:p>
          <a:p>
            <a:pPr algn="just"/>
            <a:r>
              <a:rPr lang="es-AR" sz="2400" dirty="0" smtClean="0"/>
              <a:t>En este caso, la condición Q es innecesaria y puede excluirse de ambas reglas, quedando dos reglas iguales, o sea una sola regla.</a:t>
            </a:r>
          </a:p>
        </p:txBody>
      </p:sp>
    </p:spTree>
    <p:extLst>
      <p:ext uri="{BB962C8B-B14F-4D97-AF65-F5344CB8AC3E}">
        <p14:creationId xmlns:p14="http://schemas.microsoft.com/office/powerpoint/2010/main" val="3581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1136</Words>
  <Application>Microsoft Office PowerPoint</Application>
  <PresentationFormat>Personalizado</PresentationFormat>
  <Paragraphs>175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Lepore</dc:creator>
  <cp:lastModifiedBy>Hernan</cp:lastModifiedBy>
  <cp:revision>94</cp:revision>
  <dcterms:created xsi:type="dcterms:W3CDTF">2020-03-19T18:50:23Z</dcterms:created>
  <dcterms:modified xsi:type="dcterms:W3CDTF">2020-10-08T12:56:31Z</dcterms:modified>
</cp:coreProperties>
</file>