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397" r:id="rId3"/>
    <p:sldId id="398" r:id="rId4"/>
    <p:sldId id="399" r:id="rId5"/>
    <p:sldId id="400" r:id="rId6"/>
    <p:sldId id="401" r:id="rId7"/>
    <p:sldId id="402" r:id="rId8"/>
    <p:sldId id="403" r:id="rId9"/>
    <p:sldId id="404" r:id="rId10"/>
    <p:sldId id="405" r:id="rId11"/>
    <p:sldId id="406" r:id="rId12"/>
    <p:sldId id="407" r:id="rId13"/>
    <p:sldId id="408" r:id="rId14"/>
    <p:sldId id="409" r:id="rId15"/>
    <p:sldId id="410" r:id="rId16"/>
    <p:sldId id="411" r:id="rId17"/>
    <p:sldId id="412" r:id="rId18"/>
    <p:sldId id="414" r:id="rId19"/>
    <p:sldId id="416" r:id="rId20"/>
    <p:sldId id="417" r:id="rId21"/>
    <p:sldId id="418" r:id="rId22"/>
    <p:sldId id="419" r:id="rId23"/>
    <p:sldId id="420" r:id="rId24"/>
    <p:sldId id="421" r:id="rId25"/>
    <p:sldId id="422" r:id="rId26"/>
    <p:sldId id="423" r:id="rId27"/>
    <p:sldId id="424" r:id="rId28"/>
    <p:sldId id="425" r:id="rId29"/>
    <p:sldId id="426" r:id="rId30"/>
    <p:sldId id="415" r:id="rId31"/>
    <p:sldId id="427" r:id="rId32"/>
    <p:sldId id="428" r:id="rId33"/>
    <p:sldId id="429" r:id="rId34"/>
    <p:sldId id="430" r:id="rId35"/>
    <p:sldId id="431" r:id="rId36"/>
    <p:sldId id="437" r:id="rId37"/>
    <p:sldId id="438" r:id="rId38"/>
    <p:sldId id="432" r:id="rId39"/>
    <p:sldId id="433" r:id="rId40"/>
    <p:sldId id="434" r:id="rId41"/>
    <p:sldId id="435" r:id="rId42"/>
    <p:sldId id="436" r:id="rId43"/>
    <p:sldId id="439" r:id="rId44"/>
    <p:sldId id="440" r:id="rId45"/>
    <p:sldId id="441" r:id="rId46"/>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2" d="100"/>
          <a:sy n="72" d="100"/>
        </p:scale>
        <p:origin x="-288"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0C63B28-680B-40BA-BAF0-CDDC1C32F20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 xmlns:a16="http://schemas.microsoft.com/office/drawing/2014/main" id="{0F6F4BC6-62A8-4F2A-A42D-0CB1F807DE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 xmlns:a16="http://schemas.microsoft.com/office/drawing/2014/main" id="{A0BAFB7C-8E0E-468F-BA89-55C5C2FE44BA}"/>
              </a:ext>
            </a:extLst>
          </p:cNvPr>
          <p:cNvSpPr>
            <a:spLocks noGrp="1"/>
          </p:cNvSpPr>
          <p:nvPr>
            <p:ph type="dt" sz="half" idx="10"/>
          </p:nvPr>
        </p:nvSpPr>
        <p:spPr/>
        <p:txBody>
          <a:bodyPr/>
          <a:lstStyle/>
          <a:p>
            <a:fld id="{D5E3F69A-07CA-4FA6-8659-3F8184DE9D62}" type="datetimeFigureOut">
              <a:rPr lang="es-AR" smtClean="0"/>
              <a:t>14/10/2020</a:t>
            </a:fld>
            <a:endParaRPr lang="es-AR"/>
          </a:p>
        </p:txBody>
      </p:sp>
      <p:sp>
        <p:nvSpPr>
          <p:cNvPr id="5" name="Marcador de pie de página 4">
            <a:extLst>
              <a:ext uri="{FF2B5EF4-FFF2-40B4-BE49-F238E27FC236}">
                <a16:creationId xmlns="" xmlns:a16="http://schemas.microsoft.com/office/drawing/2014/main" id="{5C0D0081-D60A-4E86-81F7-38193259F67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 xmlns:a16="http://schemas.microsoft.com/office/drawing/2014/main" id="{AC70CF7D-0519-41B0-874B-4E2C56616392}"/>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376438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1FCA8E7-3B8D-47F4-B1A0-D0DE2E7E36A8}"/>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 xmlns:a16="http://schemas.microsoft.com/office/drawing/2014/main" id="{B4FD2CF1-4A6B-468C-9999-AE864B208D3F}"/>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 xmlns:a16="http://schemas.microsoft.com/office/drawing/2014/main" id="{29215B36-3672-4CAF-BE64-1FB65A513F35}"/>
              </a:ext>
            </a:extLst>
          </p:cNvPr>
          <p:cNvSpPr>
            <a:spLocks noGrp="1"/>
          </p:cNvSpPr>
          <p:nvPr>
            <p:ph type="dt" sz="half" idx="10"/>
          </p:nvPr>
        </p:nvSpPr>
        <p:spPr/>
        <p:txBody>
          <a:bodyPr/>
          <a:lstStyle/>
          <a:p>
            <a:fld id="{D5E3F69A-07CA-4FA6-8659-3F8184DE9D62}" type="datetimeFigureOut">
              <a:rPr lang="es-AR" smtClean="0"/>
              <a:t>14/10/2020</a:t>
            </a:fld>
            <a:endParaRPr lang="es-AR"/>
          </a:p>
        </p:txBody>
      </p:sp>
      <p:sp>
        <p:nvSpPr>
          <p:cNvPr id="5" name="Marcador de pie de página 4">
            <a:extLst>
              <a:ext uri="{FF2B5EF4-FFF2-40B4-BE49-F238E27FC236}">
                <a16:creationId xmlns="" xmlns:a16="http://schemas.microsoft.com/office/drawing/2014/main" id="{9E73B271-8FF8-4297-82AE-18DA79189BF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 xmlns:a16="http://schemas.microsoft.com/office/drawing/2014/main" id="{F40AE8A8-8DE3-4451-9530-27CC790BF547}"/>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535374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10D33723-CDF3-422D-9100-08480E6F25E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 xmlns:a16="http://schemas.microsoft.com/office/drawing/2014/main" id="{37542780-6BE9-4593-95AF-99AFC00C33B5}"/>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 xmlns:a16="http://schemas.microsoft.com/office/drawing/2014/main" id="{42F9F894-81B8-47EC-9C56-0D39A5139180}"/>
              </a:ext>
            </a:extLst>
          </p:cNvPr>
          <p:cNvSpPr>
            <a:spLocks noGrp="1"/>
          </p:cNvSpPr>
          <p:nvPr>
            <p:ph type="dt" sz="half" idx="10"/>
          </p:nvPr>
        </p:nvSpPr>
        <p:spPr/>
        <p:txBody>
          <a:bodyPr/>
          <a:lstStyle/>
          <a:p>
            <a:fld id="{D5E3F69A-07CA-4FA6-8659-3F8184DE9D62}" type="datetimeFigureOut">
              <a:rPr lang="es-AR" smtClean="0"/>
              <a:t>14/10/2020</a:t>
            </a:fld>
            <a:endParaRPr lang="es-AR"/>
          </a:p>
        </p:txBody>
      </p:sp>
      <p:sp>
        <p:nvSpPr>
          <p:cNvPr id="5" name="Marcador de pie de página 4">
            <a:extLst>
              <a:ext uri="{FF2B5EF4-FFF2-40B4-BE49-F238E27FC236}">
                <a16:creationId xmlns="" xmlns:a16="http://schemas.microsoft.com/office/drawing/2014/main" id="{FA1B4CFC-A971-433A-817E-EDD6C68964C4}"/>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 xmlns:a16="http://schemas.microsoft.com/office/drawing/2014/main" id="{38080314-209B-470D-B49D-A95C8B9CACC1}"/>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3118814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520AE3C-5B09-4B46-BBE0-E673EEB4486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 xmlns:a16="http://schemas.microsoft.com/office/drawing/2014/main" id="{E51456C3-604C-4687-B146-FB214A08BA00}"/>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 xmlns:a16="http://schemas.microsoft.com/office/drawing/2014/main" id="{AABEEDC8-078C-4C48-BBDF-4E4D45010C51}"/>
              </a:ext>
            </a:extLst>
          </p:cNvPr>
          <p:cNvSpPr>
            <a:spLocks noGrp="1"/>
          </p:cNvSpPr>
          <p:nvPr>
            <p:ph type="dt" sz="half" idx="10"/>
          </p:nvPr>
        </p:nvSpPr>
        <p:spPr/>
        <p:txBody>
          <a:bodyPr/>
          <a:lstStyle/>
          <a:p>
            <a:fld id="{D5E3F69A-07CA-4FA6-8659-3F8184DE9D62}" type="datetimeFigureOut">
              <a:rPr lang="es-AR" smtClean="0"/>
              <a:t>14/10/2020</a:t>
            </a:fld>
            <a:endParaRPr lang="es-AR"/>
          </a:p>
        </p:txBody>
      </p:sp>
      <p:sp>
        <p:nvSpPr>
          <p:cNvPr id="5" name="Marcador de pie de página 4">
            <a:extLst>
              <a:ext uri="{FF2B5EF4-FFF2-40B4-BE49-F238E27FC236}">
                <a16:creationId xmlns="" xmlns:a16="http://schemas.microsoft.com/office/drawing/2014/main" id="{61039649-4BA3-4028-A347-55F274A7EFDD}"/>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 xmlns:a16="http://schemas.microsoft.com/office/drawing/2014/main" id="{1D36CBE0-807B-4634-9176-7C7E6E8B0501}"/>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2507433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367C40E-A093-4F77-96EE-E8F47941AA1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 xmlns:a16="http://schemas.microsoft.com/office/drawing/2014/main" id="{9A465B42-274D-40BA-A6F3-946ADCF4B3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 xmlns:a16="http://schemas.microsoft.com/office/drawing/2014/main" id="{27304BA1-F4EF-439F-90ED-A2CC2A9AE0D3}"/>
              </a:ext>
            </a:extLst>
          </p:cNvPr>
          <p:cNvSpPr>
            <a:spLocks noGrp="1"/>
          </p:cNvSpPr>
          <p:nvPr>
            <p:ph type="dt" sz="half" idx="10"/>
          </p:nvPr>
        </p:nvSpPr>
        <p:spPr/>
        <p:txBody>
          <a:bodyPr/>
          <a:lstStyle/>
          <a:p>
            <a:fld id="{D5E3F69A-07CA-4FA6-8659-3F8184DE9D62}" type="datetimeFigureOut">
              <a:rPr lang="es-AR" smtClean="0"/>
              <a:t>14/10/2020</a:t>
            </a:fld>
            <a:endParaRPr lang="es-AR"/>
          </a:p>
        </p:txBody>
      </p:sp>
      <p:sp>
        <p:nvSpPr>
          <p:cNvPr id="5" name="Marcador de pie de página 4">
            <a:extLst>
              <a:ext uri="{FF2B5EF4-FFF2-40B4-BE49-F238E27FC236}">
                <a16:creationId xmlns="" xmlns:a16="http://schemas.microsoft.com/office/drawing/2014/main" id="{F4A60864-18DE-4CFC-BF66-FE2811758523}"/>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 xmlns:a16="http://schemas.microsoft.com/office/drawing/2014/main" id="{98621648-0A93-4FD8-9CB6-5343C0019BC2}"/>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3437045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B6F827C-B803-48F5-B86D-B92952360FD5}"/>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 xmlns:a16="http://schemas.microsoft.com/office/drawing/2014/main" id="{C91C588F-852B-449F-975E-7C26A4C79C73}"/>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 xmlns:a16="http://schemas.microsoft.com/office/drawing/2014/main" id="{6628B925-1FBB-4681-8B11-C508AF837B52}"/>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 xmlns:a16="http://schemas.microsoft.com/office/drawing/2014/main" id="{7BE38973-6C14-4026-9C4D-C8F1B2E8F0BB}"/>
              </a:ext>
            </a:extLst>
          </p:cNvPr>
          <p:cNvSpPr>
            <a:spLocks noGrp="1"/>
          </p:cNvSpPr>
          <p:nvPr>
            <p:ph type="dt" sz="half" idx="10"/>
          </p:nvPr>
        </p:nvSpPr>
        <p:spPr/>
        <p:txBody>
          <a:bodyPr/>
          <a:lstStyle/>
          <a:p>
            <a:fld id="{D5E3F69A-07CA-4FA6-8659-3F8184DE9D62}" type="datetimeFigureOut">
              <a:rPr lang="es-AR" smtClean="0"/>
              <a:t>14/10/2020</a:t>
            </a:fld>
            <a:endParaRPr lang="es-AR"/>
          </a:p>
        </p:txBody>
      </p:sp>
      <p:sp>
        <p:nvSpPr>
          <p:cNvPr id="6" name="Marcador de pie de página 5">
            <a:extLst>
              <a:ext uri="{FF2B5EF4-FFF2-40B4-BE49-F238E27FC236}">
                <a16:creationId xmlns="" xmlns:a16="http://schemas.microsoft.com/office/drawing/2014/main" id="{DDB0F547-15CD-4553-A2D1-C3755DDCC4DB}"/>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 xmlns:a16="http://schemas.microsoft.com/office/drawing/2014/main" id="{C4283AA8-CF3A-4FCB-8CD5-107F84779F57}"/>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3245287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3C43476-8475-4AAE-8E41-9E8F1CBF242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 xmlns:a16="http://schemas.microsoft.com/office/drawing/2014/main" id="{5472FE43-6B8E-4D8B-A3D9-6CA2EE8593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 xmlns:a16="http://schemas.microsoft.com/office/drawing/2014/main" id="{C87F4137-2056-4EE9-BE5D-B34E3F026779}"/>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 xmlns:a16="http://schemas.microsoft.com/office/drawing/2014/main" id="{CD4C370E-B9FC-4E8F-A17D-63E708CE5B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 xmlns:a16="http://schemas.microsoft.com/office/drawing/2014/main" id="{ED64075D-9E2E-41D3-866F-0F4199976B84}"/>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 xmlns:a16="http://schemas.microsoft.com/office/drawing/2014/main" id="{0BF94304-FF68-429E-B125-EB35E568D0A6}"/>
              </a:ext>
            </a:extLst>
          </p:cNvPr>
          <p:cNvSpPr>
            <a:spLocks noGrp="1"/>
          </p:cNvSpPr>
          <p:nvPr>
            <p:ph type="dt" sz="half" idx="10"/>
          </p:nvPr>
        </p:nvSpPr>
        <p:spPr/>
        <p:txBody>
          <a:bodyPr/>
          <a:lstStyle/>
          <a:p>
            <a:fld id="{D5E3F69A-07CA-4FA6-8659-3F8184DE9D62}" type="datetimeFigureOut">
              <a:rPr lang="es-AR" smtClean="0"/>
              <a:t>14/10/2020</a:t>
            </a:fld>
            <a:endParaRPr lang="es-AR"/>
          </a:p>
        </p:txBody>
      </p:sp>
      <p:sp>
        <p:nvSpPr>
          <p:cNvPr id="8" name="Marcador de pie de página 7">
            <a:extLst>
              <a:ext uri="{FF2B5EF4-FFF2-40B4-BE49-F238E27FC236}">
                <a16:creationId xmlns="" xmlns:a16="http://schemas.microsoft.com/office/drawing/2014/main" id="{29B26C90-E586-4C20-A1EE-79559DBC7B2E}"/>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 xmlns:a16="http://schemas.microsoft.com/office/drawing/2014/main" id="{0F78CF1F-BD71-4DFC-AD85-72720AE69238}"/>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1717652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13745E7-0DCE-49AB-83CC-67F69A7AA482}"/>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 xmlns:a16="http://schemas.microsoft.com/office/drawing/2014/main" id="{8CB90C12-73D7-4B91-A3FE-D9B03C5A3978}"/>
              </a:ext>
            </a:extLst>
          </p:cNvPr>
          <p:cNvSpPr>
            <a:spLocks noGrp="1"/>
          </p:cNvSpPr>
          <p:nvPr>
            <p:ph type="dt" sz="half" idx="10"/>
          </p:nvPr>
        </p:nvSpPr>
        <p:spPr/>
        <p:txBody>
          <a:bodyPr/>
          <a:lstStyle/>
          <a:p>
            <a:fld id="{D5E3F69A-07CA-4FA6-8659-3F8184DE9D62}" type="datetimeFigureOut">
              <a:rPr lang="es-AR" smtClean="0"/>
              <a:t>14/10/2020</a:t>
            </a:fld>
            <a:endParaRPr lang="es-AR"/>
          </a:p>
        </p:txBody>
      </p:sp>
      <p:sp>
        <p:nvSpPr>
          <p:cNvPr id="4" name="Marcador de pie de página 3">
            <a:extLst>
              <a:ext uri="{FF2B5EF4-FFF2-40B4-BE49-F238E27FC236}">
                <a16:creationId xmlns="" xmlns:a16="http://schemas.microsoft.com/office/drawing/2014/main" id="{49FF3BAE-5BC0-4D7A-BD33-A2C6B7B0BB3C}"/>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 xmlns:a16="http://schemas.microsoft.com/office/drawing/2014/main" id="{AF88DC54-A363-424C-A66E-950C9D5CC0F3}"/>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2136651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 xmlns:a16="http://schemas.microsoft.com/office/drawing/2014/main" id="{E5BD7976-1394-4FC8-B8D7-865E9C8DE22E}"/>
              </a:ext>
            </a:extLst>
          </p:cNvPr>
          <p:cNvSpPr>
            <a:spLocks noGrp="1"/>
          </p:cNvSpPr>
          <p:nvPr>
            <p:ph type="dt" sz="half" idx="10"/>
          </p:nvPr>
        </p:nvSpPr>
        <p:spPr/>
        <p:txBody>
          <a:bodyPr/>
          <a:lstStyle/>
          <a:p>
            <a:fld id="{D5E3F69A-07CA-4FA6-8659-3F8184DE9D62}" type="datetimeFigureOut">
              <a:rPr lang="es-AR" smtClean="0"/>
              <a:t>14/10/2020</a:t>
            </a:fld>
            <a:endParaRPr lang="es-AR"/>
          </a:p>
        </p:txBody>
      </p:sp>
      <p:sp>
        <p:nvSpPr>
          <p:cNvPr id="3" name="Marcador de pie de página 2">
            <a:extLst>
              <a:ext uri="{FF2B5EF4-FFF2-40B4-BE49-F238E27FC236}">
                <a16:creationId xmlns="" xmlns:a16="http://schemas.microsoft.com/office/drawing/2014/main" id="{028F63C5-9F51-4E93-91AC-A9EE785BE0D7}"/>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 xmlns:a16="http://schemas.microsoft.com/office/drawing/2014/main" id="{EF9FE922-64D4-4A87-98A1-87862CBB2FD7}"/>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2297064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FE68F91-98B7-4F11-A12E-1213B9CDFF4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 xmlns:a16="http://schemas.microsoft.com/office/drawing/2014/main" id="{7FA87097-9CCE-42FD-8F05-1A78140C97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 xmlns:a16="http://schemas.microsoft.com/office/drawing/2014/main" id="{8EE4BB82-AF48-4C1B-9587-B5F2D6E851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 xmlns:a16="http://schemas.microsoft.com/office/drawing/2014/main" id="{B7C612D5-09C0-4352-B682-F703B649AC20}"/>
              </a:ext>
            </a:extLst>
          </p:cNvPr>
          <p:cNvSpPr>
            <a:spLocks noGrp="1"/>
          </p:cNvSpPr>
          <p:nvPr>
            <p:ph type="dt" sz="half" idx="10"/>
          </p:nvPr>
        </p:nvSpPr>
        <p:spPr/>
        <p:txBody>
          <a:bodyPr/>
          <a:lstStyle/>
          <a:p>
            <a:fld id="{D5E3F69A-07CA-4FA6-8659-3F8184DE9D62}" type="datetimeFigureOut">
              <a:rPr lang="es-AR" smtClean="0"/>
              <a:t>14/10/2020</a:t>
            </a:fld>
            <a:endParaRPr lang="es-AR"/>
          </a:p>
        </p:txBody>
      </p:sp>
      <p:sp>
        <p:nvSpPr>
          <p:cNvPr id="6" name="Marcador de pie de página 5">
            <a:extLst>
              <a:ext uri="{FF2B5EF4-FFF2-40B4-BE49-F238E27FC236}">
                <a16:creationId xmlns="" xmlns:a16="http://schemas.microsoft.com/office/drawing/2014/main" id="{2F1DD472-0CA2-466D-8863-FA5B915C997F}"/>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 xmlns:a16="http://schemas.microsoft.com/office/drawing/2014/main" id="{F938939B-14DE-44A5-BF29-1558C10E75FD}"/>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1489542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D7ADDE8-35D2-4AB3-BFEB-3E15FBBF789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 xmlns:a16="http://schemas.microsoft.com/office/drawing/2014/main" id="{899135E0-503E-4D1E-BD85-3906593DE7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 xmlns:a16="http://schemas.microsoft.com/office/drawing/2014/main" id="{5EC74D96-865F-42AB-A40B-F9A6791D6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 xmlns:a16="http://schemas.microsoft.com/office/drawing/2014/main" id="{F513BF82-44D5-4EC7-BF47-69B8AF762514}"/>
              </a:ext>
            </a:extLst>
          </p:cNvPr>
          <p:cNvSpPr>
            <a:spLocks noGrp="1"/>
          </p:cNvSpPr>
          <p:nvPr>
            <p:ph type="dt" sz="half" idx="10"/>
          </p:nvPr>
        </p:nvSpPr>
        <p:spPr/>
        <p:txBody>
          <a:bodyPr/>
          <a:lstStyle/>
          <a:p>
            <a:fld id="{D5E3F69A-07CA-4FA6-8659-3F8184DE9D62}" type="datetimeFigureOut">
              <a:rPr lang="es-AR" smtClean="0"/>
              <a:t>14/10/2020</a:t>
            </a:fld>
            <a:endParaRPr lang="es-AR"/>
          </a:p>
        </p:txBody>
      </p:sp>
      <p:sp>
        <p:nvSpPr>
          <p:cNvPr id="6" name="Marcador de pie de página 5">
            <a:extLst>
              <a:ext uri="{FF2B5EF4-FFF2-40B4-BE49-F238E27FC236}">
                <a16:creationId xmlns="" xmlns:a16="http://schemas.microsoft.com/office/drawing/2014/main" id="{A3A47EA8-0240-4B42-8C01-394F37710D45}"/>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 xmlns:a16="http://schemas.microsoft.com/office/drawing/2014/main" id="{99600F27-6E77-447C-8A24-E6FAA76757F7}"/>
              </a:ext>
            </a:extLst>
          </p:cNvPr>
          <p:cNvSpPr>
            <a:spLocks noGrp="1"/>
          </p:cNvSpPr>
          <p:nvPr>
            <p:ph type="sldNum" sz="quarter" idx="12"/>
          </p:nvPr>
        </p:nvSpPr>
        <p:spPr/>
        <p:txBody>
          <a:bodyPr/>
          <a:lstStyle/>
          <a:p>
            <a:fld id="{A9CDCCBA-ABFE-4282-BCDE-E7FFFF2A12BA}" type="slidenum">
              <a:rPr lang="es-AR" smtClean="0"/>
              <a:t>‹Nº›</a:t>
            </a:fld>
            <a:endParaRPr lang="es-AR"/>
          </a:p>
        </p:txBody>
      </p:sp>
    </p:spTree>
    <p:extLst>
      <p:ext uri="{BB962C8B-B14F-4D97-AF65-F5344CB8AC3E}">
        <p14:creationId xmlns:p14="http://schemas.microsoft.com/office/powerpoint/2010/main" val="2175796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 xmlns:a16="http://schemas.microsoft.com/office/drawing/2014/main" id="{9E58368F-FEC0-423C-95A5-91E910302A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 xmlns:a16="http://schemas.microsoft.com/office/drawing/2014/main" id="{67680BC2-7904-4295-A612-13C8CEDB4F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 xmlns:a16="http://schemas.microsoft.com/office/drawing/2014/main" id="{6EFDD47F-EA9A-4BBB-A3D9-D197C902D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E3F69A-07CA-4FA6-8659-3F8184DE9D62}" type="datetimeFigureOut">
              <a:rPr lang="es-AR" smtClean="0"/>
              <a:t>14/10/2020</a:t>
            </a:fld>
            <a:endParaRPr lang="es-AR"/>
          </a:p>
        </p:txBody>
      </p:sp>
      <p:sp>
        <p:nvSpPr>
          <p:cNvPr id="5" name="Marcador de pie de página 4">
            <a:extLst>
              <a:ext uri="{FF2B5EF4-FFF2-40B4-BE49-F238E27FC236}">
                <a16:creationId xmlns="" xmlns:a16="http://schemas.microsoft.com/office/drawing/2014/main" id="{023967D6-450C-40DE-969C-8C418C9491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 xmlns:a16="http://schemas.microsoft.com/office/drawing/2014/main" id="{0DBC9104-6A80-480C-BEE8-98E6B66349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CDCCBA-ABFE-4282-BCDE-E7FFFF2A12BA}" type="slidenum">
              <a:rPr lang="es-AR" smtClean="0"/>
              <a:t>‹Nº›</a:t>
            </a:fld>
            <a:endParaRPr lang="es-AR"/>
          </a:p>
        </p:txBody>
      </p:sp>
    </p:spTree>
    <p:extLst>
      <p:ext uri="{BB962C8B-B14F-4D97-AF65-F5344CB8AC3E}">
        <p14:creationId xmlns:p14="http://schemas.microsoft.com/office/powerpoint/2010/main" val="3348518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drive.google.com/drive/folders/1fj6V55bclWwg4Cj8-nlksJv_QKDtUGL-?usp=sharing" TargetMode="External"/><Relationship Id="rId5" Type="http://schemas.openxmlformats.org/officeDocument/2006/relationships/hyperlink" Target="http://clipsrules.sourceforge.net/" TargetMode="Externa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48" y="6422"/>
            <a:ext cx="11410951" cy="90797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784247" cy="1623753"/>
          </a:xfrm>
          <a:prstGeom prst="rect">
            <a:avLst/>
          </a:prstGeom>
          <a:noFill/>
          <a:extLst>
            <a:ext uri="{909E8E84-426E-40DD-AFC4-6F175D3DCCD1}">
              <a14:hiddenFill xmlns:a14="http://schemas.microsoft.com/office/drawing/2010/main">
                <a:solidFill>
                  <a:srgbClr val="FFFFFF"/>
                </a:solidFill>
              </a14:hiddenFill>
            </a:ext>
          </a:extLst>
        </p:spPr>
      </p:pic>
      <p:sp>
        <p:nvSpPr>
          <p:cNvPr id="7" name="Cuadro de texto 2">
            <a:extLst>
              <a:ext uri="{FF2B5EF4-FFF2-40B4-BE49-F238E27FC236}">
                <a16:creationId xmlns="" xmlns:a16="http://schemas.microsoft.com/office/drawing/2014/main" id="{AAE8F54E-1B3A-4600-AFCB-9226D0D550E2}"/>
              </a:ext>
            </a:extLst>
          </p:cNvPr>
          <p:cNvSpPr txBox="1">
            <a:spLocks noChangeArrowheads="1"/>
          </p:cNvSpPr>
          <p:nvPr/>
        </p:nvSpPr>
        <p:spPr bwMode="auto">
          <a:xfrm>
            <a:off x="1521234" y="0"/>
            <a:ext cx="10167183" cy="86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2000" b="0" i="0" u="none" strike="noStrike" cap="none" normalizeH="0" baseline="0" dirty="0">
              <a:ln>
                <a:noFill/>
              </a:ln>
              <a:solidFill>
                <a:srgbClr val="FFFFFF"/>
              </a:solidFill>
              <a:effectLst/>
              <a:latin typeface="Calibri Light" panose="020F0302020204030204" pitchFamily="34" charset="0"/>
              <a:ea typeface="Calibri" panose="020F0502020204030204" pitchFamily="34"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s-AR" altLang="es-AR" sz="2400" b="1" dirty="0" smtClean="0">
                <a:solidFill>
                  <a:srgbClr val="FFFFFF"/>
                </a:solidFill>
                <a:latin typeface="Calibri Light" panose="020F0302020204030204" pitchFamily="34" charset="0"/>
              </a:rPr>
              <a:t>Universidad Nacional de Lanús – Licenciatura en Sistemas</a:t>
            </a:r>
            <a:endParaRPr kumimoji="0" lang="es-AR" altLang="es-AR" sz="2000" b="0" i="0" u="none" strike="noStrike" cap="none" normalizeH="0" baseline="0" dirty="0">
              <a:ln>
                <a:noFill/>
              </a:ln>
              <a:solidFill>
                <a:schemeClr val="tx1"/>
              </a:solidFill>
              <a:effectLst/>
              <a:latin typeface="Arial" panose="020B0604020202020204" pitchFamily="34" charset="0"/>
            </a:endParaRPr>
          </a:p>
        </p:txBody>
      </p:sp>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780297" y="-233866"/>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8" y="6377614"/>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77664" y="631504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pic>
        <p:nvPicPr>
          <p:cNvPr id="1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8863" y="1215190"/>
            <a:ext cx="3071579" cy="3402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CuadroTexto"/>
          <p:cNvSpPr txBox="1"/>
          <p:nvPr/>
        </p:nvSpPr>
        <p:spPr>
          <a:xfrm>
            <a:off x="1272210" y="5185611"/>
            <a:ext cx="9541564" cy="707886"/>
          </a:xfrm>
          <a:prstGeom prst="rect">
            <a:avLst/>
          </a:prstGeom>
          <a:noFill/>
        </p:spPr>
        <p:txBody>
          <a:bodyPr wrap="square" rtlCol="0">
            <a:spAutoFit/>
          </a:bodyPr>
          <a:lstStyle/>
          <a:p>
            <a:pPr algn="just"/>
            <a:r>
              <a:rPr lang="es-AR" sz="4000" b="1" cap="all" dirty="0" smtClean="0"/>
              <a:t>SISTEMAS BASADOS EN CONOCIMIENTOS</a:t>
            </a:r>
            <a:endParaRPr lang="es-AR" sz="4000" b="1" cap="all" dirty="0"/>
          </a:p>
        </p:txBody>
      </p:sp>
      <p:pic>
        <p:nvPicPr>
          <p:cNvPr id="15"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1076624" cy="1623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0526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CLIPS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4154984"/>
          </a:xfrm>
          <a:prstGeom prst="rect">
            <a:avLst/>
          </a:prstGeom>
          <a:noFill/>
        </p:spPr>
        <p:txBody>
          <a:bodyPr wrap="square" rtlCol="0">
            <a:spAutoFit/>
          </a:bodyPr>
          <a:lstStyle/>
          <a:p>
            <a:pPr algn="just"/>
            <a:r>
              <a:rPr lang="es-AR" sz="2400" b="1" u="sng" dirty="0"/>
              <a:t>Definición de </a:t>
            </a:r>
            <a:r>
              <a:rPr lang="es-AR" sz="2400" b="1" u="sng" dirty="0" smtClean="0"/>
              <a:t>plantillas (cont.):</a:t>
            </a:r>
            <a:endParaRPr lang="es-AR" sz="2400" b="1" u="sng" dirty="0"/>
          </a:p>
          <a:p>
            <a:pPr algn="just"/>
            <a:endParaRPr lang="es-AR" sz="2400" dirty="0"/>
          </a:p>
          <a:p>
            <a:pPr algn="just"/>
            <a:r>
              <a:rPr lang="es-AR" sz="2400" dirty="0" smtClean="0"/>
              <a:t>En CLIPS, los comentarios comienzan con punto y coma. La primera línea del archivo es un comentario con la ubicación del archivo.</a:t>
            </a:r>
          </a:p>
          <a:p>
            <a:pPr algn="just"/>
            <a:endParaRPr lang="es-AR" sz="2400" dirty="0"/>
          </a:p>
          <a:p>
            <a:pPr algn="just"/>
            <a:r>
              <a:rPr lang="es-AR" sz="2400" dirty="0" smtClean="0"/>
              <a:t>Luego viene la definición de la plantilla con la palabra reservada </a:t>
            </a:r>
            <a:r>
              <a:rPr lang="es-AR" sz="2400" dirty="0" err="1" smtClean="0"/>
              <a:t>deftemplate</a:t>
            </a:r>
            <a:r>
              <a:rPr lang="es-AR" sz="2400" dirty="0" smtClean="0"/>
              <a:t>.</a:t>
            </a:r>
          </a:p>
          <a:p>
            <a:pPr algn="just"/>
            <a:endParaRPr lang="es-AR" sz="2400" dirty="0"/>
          </a:p>
          <a:p>
            <a:pPr algn="just"/>
            <a:r>
              <a:rPr lang="es-AR" sz="2400" dirty="0" smtClean="0"/>
              <a:t>Todas las definiciones en CLIPS estarán encerradas entre paréntesis.</a:t>
            </a:r>
          </a:p>
          <a:p>
            <a:pPr algn="just"/>
            <a:endParaRPr lang="es-AR" sz="2400" dirty="0"/>
          </a:p>
          <a:p>
            <a:pPr algn="just"/>
            <a:r>
              <a:rPr lang="es-AR" sz="2400" dirty="0" smtClean="0"/>
              <a:t>Luego viene el nombre del concepto, en este caso Estudiante (CLIPS es </a:t>
            </a:r>
            <a:r>
              <a:rPr lang="es-AR" sz="2400" dirty="0" err="1" smtClean="0"/>
              <a:t>sencible</a:t>
            </a:r>
            <a:r>
              <a:rPr lang="es-AR" sz="2400" dirty="0" smtClean="0"/>
              <a:t> a mayúsculas y minúsculas).</a:t>
            </a:r>
            <a:endParaRPr lang="es-AR" sz="2400" dirty="0" smtClean="0"/>
          </a:p>
        </p:txBody>
      </p:sp>
    </p:spTree>
    <p:extLst>
      <p:ext uri="{BB962C8B-B14F-4D97-AF65-F5344CB8AC3E}">
        <p14:creationId xmlns:p14="http://schemas.microsoft.com/office/powerpoint/2010/main" val="32395725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CLIPS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4154984"/>
          </a:xfrm>
          <a:prstGeom prst="rect">
            <a:avLst/>
          </a:prstGeom>
          <a:noFill/>
        </p:spPr>
        <p:txBody>
          <a:bodyPr wrap="square" rtlCol="0">
            <a:spAutoFit/>
          </a:bodyPr>
          <a:lstStyle/>
          <a:p>
            <a:pPr algn="just"/>
            <a:r>
              <a:rPr lang="es-AR" sz="2400" b="1" u="sng" dirty="0"/>
              <a:t>Definición de plantillas (cont</a:t>
            </a:r>
            <a:r>
              <a:rPr lang="es-AR" sz="2400" b="1" u="sng" dirty="0" smtClean="0"/>
              <a:t>. 2):</a:t>
            </a:r>
            <a:endParaRPr lang="es-AR" sz="2400" b="1" u="sng" dirty="0"/>
          </a:p>
          <a:p>
            <a:pPr algn="just"/>
            <a:endParaRPr lang="es-AR" sz="2400" dirty="0"/>
          </a:p>
          <a:p>
            <a:pPr algn="just"/>
            <a:r>
              <a:rPr lang="es-AR" sz="2400" dirty="0" smtClean="0"/>
              <a:t>Luego del concepto, serán encerrados entre paréntesis cada uno de los atributos del concepto.</a:t>
            </a:r>
          </a:p>
          <a:p>
            <a:pPr algn="just"/>
            <a:endParaRPr lang="es-AR" sz="2400" dirty="0"/>
          </a:p>
          <a:p>
            <a:pPr algn="just"/>
            <a:r>
              <a:rPr lang="es-AR" sz="2400" dirty="0" smtClean="0"/>
              <a:t>El primer campo (atributo) es un campo (Nombre) que acepta múltiples valores: </a:t>
            </a:r>
            <a:r>
              <a:rPr lang="es-AR" sz="2400" dirty="0" err="1" smtClean="0"/>
              <a:t>multifield</a:t>
            </a:r>
            <a:r>
              <a:rPr lang="es-AR" sz="2400" dirty="0" smtClean="0"/>
              <a:t>. Es así para poder introducir el nombre completo, como Juan Pedro, de lo contrario se produciría un error al introducir una cadena con espacios en blanco.</a:t>
            </a:r>
          </a:p>
          <a:p>
            <a:pPr algn="just"/>
            <a:endParaRPr lang="es-AR" sz="2400" dirty="0"/>
          </a:p>
          <a:p>
            <a:pPr algn="just"/>
            <a:r>
              <a:rPr lang="es-AR" sz="2400" dirty="0" smtClean="0"/>
              <a:t>El resto de los atributos son campos simples, en nuestro caso, los campos son: Edad, Carrera, Pelo y Legajo.</a:t>
            </a:r>
            <a:endParaRPr lang="es-AR" sz="2400" dirty="0" smtClean="0"/>
          </a:p>
        </p:txBody>
      </p:sp>
    </p:spTree>
    <p:extLst>
      <p:ext uri="{BB962C8B-B14F-4D97-AF65-F5344CB8AC3E}">
        <p14:creationId xmlns:p14="http://schemas.microsoft.com/office/powerpoint/2010/main" val="32395725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CLIPS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3970318"/>
          </a:xfrm>
          <a:prstGeom prst="rect">
            <a:avLst/>
          </a:prstGeom>
          <a:noFill/>
        </p:spPr>
        <p:txBody>
          <a:bodyPr wrap="square" rtlCol="0">
            <a:spAutoFit/>
          </a:bodyPr>
          <a:lstStyle/>
          <a:p>
            <a:pPr algn="just"/>
            <a:r>
              <a:rPr lang="es-AR" sz="2800" b="1" u="sng" dirty="0" smtClean="0"/>
              <a:t>Aserción de hechos:</a:t>
            </a:r>
            <a:endParaRPr lang="es-AR" sz="2800" b="1" u="sng" dirty="0" smtClean="0"/>
          </a:p>
          <a:p>
            <a:pPr algn="just"/>
            <a:endParaRPr lang="es-AR" sz="2800" dirty="0"/>
          </a:p>
          <a:p>
            <a:pPr algn="just"/>
            <a:r>
              <a:rPr lang="es-AR" sz="2800" dirty="0" smtClean="0"/>
              <a:t>Una vez establecido el formato de los conceptos, se pueden introducir los hechos.</a:t>
            </a:r>
          </a:p>
          <a:p>
            <a:pPr algn="just"/>
            <a:endParaRPr lang="es-AR" sz="2800" dirty="0"/>
          </a:p>
          <a:p>
            <a:pPr algn="just"/>
            <a:r>
              <a:rPr lang="es-AR" sz="2800" dirty="0" smtClean="0"/>
              <a:t>Es conveniente, tener las plantillas y los hechos almacenados en archivos separados, al igual que las reglas. Esto responde a que las reglas y las plantillas se corresponden con la implementación de un Sistema Experto, y los hechos a un problema puntual que debe resolver ese sistema.</a:t>
            </a:r>
            <a:endParaRPr lang="es-AR" sz="2800" dirty="0" smtClean="0"/>
          </a:p>
        </p:txBody>
      </p:sp>
    </p:spTree>
    <p:extLst>
      <p:ext uri="{BB962C8B-B14F-4D97-AF65-F5344CB8AC3E}">
        <p14:creationId xmlns:p14="http://schemas.microsoft.com/office/powerpoint/2010/main" val="32395725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CLIPS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781879" y="781879"/>
            <a:ext cx="5552660" cy="5324535"/>
          </a:xfrm>
          <a:prstGeom prst="rect">
            <a:avLst/>
          </a:prstGeom>
          <a:noFill/>
        </p:spPr>
        <p:txBody>
          <a:bodyPr wrap="square" rtlCol="0">
            <a:spAutoFit/>
          </a:bodyPr>
          <a:lstStyle/>
          <a:p>
            <a:pPr algn="just"/>
            <a:r>
              <a:rPr lang="es-AR" sz="2000" b="1" u="sng" dirty="0"/>
              <a:t>Aserción de </a:t>
            </a:r>
            <a:r>
              <a:rPr lang="es-AR" sz="2000" b="1" u="sng" dirty="0" smtClean="0"/>
              <a:t>hechos (cont.):</a:t>
            </a:r>
            <a:endParaRPr lang="es-AR" sz="2000" b="1" u="sng" dirty="0"/>
          </a:p>
          <a:p>
            <a:pPr algn="just"/>
            <a:endParaRPr lang="es-AR" sz="2000" dirty="0"/>
          </a:p>
          <a:p>
            <a:pPr algn="just"/>
            <a:r>
              <a:rPr lang="es-AR" sz="2000" dirty="0"/>
              <a:t>;C:\CLIPS\Hechos\hechos_estudiantes.clp</a:t>
            </a:r>
          </a:p>
          <a:p>
            <a:pPr algn="just"/>
            <a:r>
              <a:rPr lang="es-AR" sz="2000" dirty="0"/>
              <a:t>(</a:t>
            </a:r>
            <a:r>
              <a:rPr lang="es-AR" sz="2000" dirty="0" err="1"/>
              <a:t>deffacts</a:t>
            </a:r>
            <a:r>
              <a:rPr lang="es-AR" sz="2000" dirty="0"/>
              <a:t> </a:t>
            </a:r>
            <a:r>
              <a:rPr lang="es-AR" sz="2000" dirty="0" err="1"/>
              <a:t>VariosEstudiantes</a:t>
            </a:r>
            <a:endParaRPr lang="es-AR" sz="2000" dirty="0"/>
          </a:p>
          <a:p>
            <a:pPr algn="just"/>
            <a:r>
              <a:rPr lang="es-AR" sz="2000" dirty="0"/>
              <a:t>	(Estudiante</a:t>
            </a:r>
          </a:p>
          <a:p>
            <a:pPr algn="just"/>
            <a:r>
              <a:rPr lang="es-AR" sz="2000" dirty="0"/>
              <a:t>		(Nombre Juan Pedro)</a:t>
            </a:r>
          </a:p>
          <a:p>
            <a:pPr algn="just"/>
            <a:r>
              <a:rPr lang="es-AR" sz="2000" dirty="0"/>
              <a:t>		(Edad 21)</a:t>
            </a:r>
          </a:p>
          <a:p>
            <a:pPr algn="just"/>
            <a:r>
              <a:rPr lang="es-AR" sz="2000" dirty="0"/>
              <a:t>		(Carrera Sistemas)</a:t>
            </a:r>
          </a:p>
          <a:p>
            <a:pPr algn="just"/>
            <a:r>
              <a:rPr lang="es-AR" sz="2000" dirty="0"/>
              <a:t>		(Pelo Rubio)</a:t>
            </a:r>
          </a:p>
          <a:p>
            <a:pPr algn="just"/>
            <a:r>
              <a:rPr lang="es-AR" sz="2000" dirty="0"/>
              <a:t>		(Legajo 22112))</a:t>
            </a:r>
          </a:p>
          <a:p>
            <a:pPr algn="just"/>
            <a:r>
              <a:rPr lang="es-AR" sz="2000" dirty="0"/>
              <a:t>	(Estudiante</a:t>
            </a:r>
          </a:p>
          <a:p>
            <a:pPr algn="just"/>
            <a:r>
              <a:rPr lang="es-AR" sz="2000" dirty="0"/>
              <a:t>		(Nombre Tomas Rubio)</a:t>
            </a:r>
          </a:p>
          <a:p>
            <a:pPr algn="just"/>
            <a:r>
              <a:rPr lang="es-AR" sz="2000" dirty="0"/>
              <a:t>		(Edad 20)</a:t>
            </a:r>
          </a:p>
          <a:p>
            <a:pPr algn="just"/>
            <a:r>
              <a:rPr lang="es-AR" sz="2000" dirty="0"/>
              <a:t>		(Carrera Medicina)</a:t>
            </a:r>
          </a:p>
          <a:p>
            <a:pPr algn="just"/>
            <a:r>
              <a:rPr lang="es-AR" sz="2000" dirty="0"/>
              <a:t>		(Pelo Negro)</a:t>
            </a:r>
          </a:p>
          <a:p>
            <a:pPr algn="just"/>
            <a:r>
              <a:rPr lang="es-AR" sz="2000" dirty="0"/>
              <a:t>		(Legajo 42234))</a:t>
            </a:r>
          </a:p>
          <a:p>
            <a:pPr algn="just"/>
            <a:r>
              <a:rPr lang="es-AR" sz="2000" dirty="0"/>
              <a:t>	</a:t>
            </a:r>
            <a:endParaRPr lang="es-AR" sz="2000" dirty="0" smtClean="0"/>
          </a:p>
        </p:txBody>
      </p:sp>
      <p:sp>
        <p:nvSpPr>
          <p:cNvPr id="12" name="11 CuadroTexto"/>
          <p:cNvSpPr txBox="1"/>
          <p:nvPr/>
        </p:nvSpPr>
        <p:spPr>
          <a:xfrm>
            <a:off x="5963480" y="821635"/>
            <a:ext cx="5711686" cy="5940088"/>
          </a:xfrm>
          <a:prstGeom prst="rect">
            <a:avLst/>
          </a:prstGeom>
          <a:noFill/>
        </p:spPr>
        <p:txBody>
          <a:bodyPr wrap="square" rtlCol="0">
            <a:spAutoFit/>
          </a:bodyPr>
          <a:lstStyle/>
          <a:p>
            <a:pPr algn="just"/>
            <a:r>
              <a:rPr lang="es-AR" sz="2000" dirty="0"/>
              <a:t>	(Estudiante</a:t>
            </a:r>
          </a:p>
          <a:p>
            <a:pPr algn="just"/>
            <a:r>
              <a:rPr lang="es-AR" sz="2000" dirty="0"/>
              <a:t>		(Nombre Carolina Herrera)</a:t>
            </a:r>
          </a:p>
          <a:p>
            <a:pPr algn="just"/>
            <a:r>
              <a:rPr lang="es-AR" sz="2000" dirty="0"/>
              <a:t>		(Edad 30)</a:t>
            </a:r>
          </a:p>
          <a:p>
            <a:pPr algn="just"/>
            <a:r>
              <a:rPr lang="es-AR" sz="2000" dirty="0"/>
              <a:t>		(Carrera Arquitectura)</a:t>
            </a:r>
          </a:p>
          <a:p>
            <a:pPr algn="just"/>
            <a:r>
              <a:rPr lang="es-AR" sz="2000" dirty="0"/>
              <a:t>		(Pelo </a:t>
            </a:r>
            <a:r>
              <a:rPr lang="es-AR" sz="2000" dirty="0" err="1"/>
              <a:t>Marron</a:t>
            </a:r>
            <a:r>
              <a:rPr lang="es-AR" sz="2000" dirty="0"/>
              <a:t>)</a:t>
            </a:r>
          </a:p>
          <a:p>
            <a:pPr algn="just"/>
            <a:r>
              <a:rPr lang="es-AR" sz="2000" dirty="0"/>
              <a:t>		(Legajo 34136))</a:t>
            </a:r>
          </a:p>
          <a:p>
            <a:pPr algn="just"/>
            <a:r>
              <a:rPr lang="es-AR" sz="2000" dirty="0"/>
              <a:t>	(Estudiante</a:t>
            </a:r>
          </a:p>
          <a:p>
            <a:pPr algn="just"/>
            <a:r>
              <a:rPr lang="es-AR" sz="2000" dirty="0"/>
              <a:t>		(Nombre Juan </a:t>
            </a:r>
            <a:r>
              <a:rPr lang="es-AR" sz="2000" dirty="0" err="1"/>
              <a:t>Ramirez</a:t>
            </a:r>
            <a:r>
              <a:rPr lang="es-AR" sz="2000" dirty="0"/>
              <a:t>)</a:t>
            </a:r>
          </a:p>
          <a:p>
            <a:pPr algn="just"/>
            <a:r>
              <a:rPr lang="es-AR" sz="2000" dirty="0"/>
              <a:t>		(Edad 22)</a:t>
            </a:r>
          </a:p>
          <a:p>
            <a:pPr algn="just"/>
            <a:r>
              <a:rPr lang="es-AR" sz="2000" dirty="0"/>
              <a:t>		(Carrera Sistemas)</a:t>
            </a:r>
          </a:p>
          <a:p>
            <a:pPr algn="just"/>
            <a:r>
              <a:rPr lang="es-AR" sz="2000" dirty="0"/>
              <a:t>		(Pelo Negro)</a:t>
            </a:r>
          </a:p>
          <a:p>
            <a:pPr algn="just"/>
            <a:r>
              <a:rPr lang="es-AR" sz="2000" dirty="0"/>
              <a:t>		(Legajo 22312))</a:t>
            </a:r>
          </a:p>
          <a:p>
            <a:pPr algn="just"/>
            <a:r>
              <a:rPr lang="es-AR" sz="2000" dirty="0"/>
              <a:t>	(Estudiante</a:t>
            </a:r>
          </a:p>
          <a:p>
            <a:pPr algn="just"/>
            <a:r>
              <a:rPr lang="es-AR" sz="2000" dirty="0"/>
              <a:t>		(Nombre Tomas Ezequiel)</a:t>
            </a:r>
          </a:p>
          <a:p>
            <a:pPr algn="just"/>
            <a:r>
              <a:rPr lang="es-AR" sz="2000" dirty="0"/>
              <a:t>		(Edad 19)</a:t>
            </a:r>
          </a:p>
          <a:p>
            <a:pPr algn="just"/>
            <a:r>
              <a:rPr lang="es-AR" sz="2000" dirty="0"/>
              <a:t>		(Carrera Medicina)</a:t>
            </a:r>
          </a:p>
          <a:p>
            <a:pPr algn="just"/>
            <a:r>
              <a:rPr lang="es-AR" sz="2000" dirty="0"/>
              <a:t>		(Pelo Negro)</a:t>
            </a:r>
          </a:p>
          <a:p>
            <a:pPr algn="just"/>
            <a:r>
              <a:rPr lang="es-AR" sz="2000" dirty="0"/>
              <a:t>		(Legajo 43334))</a:t>
            </a:r>
          </a:p>
          <a:p>
            <a:pPr algn="just"/>
            <a:r>
              <a:rPr lang="es-AR" sz="2000" dirty="0"/>
              <a:t>	</a:t>
            </a:r>
            <a:endParaRPr lang="es-AR" sz="2000" dirty="0" smtClean="0"/>
          </a:p>
        </p:txBody>
      </p:sp>
    </p:spTree>
    <p:extLst>
      <p:ext uri="{BB962C8B-B14F-4D97-AF65-F5344CB8AC3E}">
        <p14:creationId xmlns:p14="http://schemas.microsoft.com/office/powerpoint/2010/main" val="32395725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CLIPS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11 CuadroTexto"/>
          <p:cNvSpPr txBox="1"/>
          <p:nvPr/>
        </p:nvSpPr>
        <p:spPr>
          <a:xfrm>
            <a:off x="728871" y="755375"/>
            <a:ext cx="5499652" cy="5940088"/>
          </a:xfrm>
          <a:prstGeom prst="rect">
            <a:avLst/>
          </a:prstGeom>
          <a:noFill/>
        </p:spPr>
        <p:txBody>
          <a:bodyPr wrap="square" rtlCol="0">
            <a:spAutoFit/>
          </a:bodyPr>
          <a:lstStyle/>
          <a:p>
            <a:pPr algn="just"/>
            <a:r>
              <a:rPr lang="es-AR" sz="2000" b="1" u="sng" dirty="0"/>
              <a:t>Aserción de </a:t>
            </a:r>
            <a:r>
              <a:rPr lang="es-AR" sz="2000" b="1" u="sng" dirty="0" smtClean="0"/>
              <a:t>hechos (cont. 2):</a:t>
            </a:r>
            <a:endParaRPr lang="es-AR" sz="2000" b="1" u="sng" dirty="0"/>
          </a:p>
          <a:p>
            <a:pPr algn="just"/>
            <a:r>
              <a:rPr lang="es-AR" sz="2000" dirty="0"/>
              <a:t>	(Estudiante</a:t>
            </a:r>
          </a:p>
          <a:p>
            <a:pPr algn="just"/>
            <a:r>
              <a:rPr lang="es-AR" sz="2000" dirty="0"/>
              <a:t>		(Nombre Carolina </a:t>
            </a:r>
            <a:r>
              <a:rPr lang="es-AR" sz="2000" dirty="0" err="1"/>
              <a:t>Hernandez</a:t>
            </a:r>
            <a:r>
              <a:rPr lang="es-AR" sz="2000" dirty="0"/>
              <a:t>)</a:t>
            </a:r>
          </a:p>
          <a:p>
            <a:pPr algn="just"/>
            <a:r>
              <a:rPr lang="es-AR" sz="2000" dirty="0"/>
              <a:t>		(Edad 20)</a:t>
            </a:r>
          </a:p>
          <a:p>
            <a:pPr algn="just"/>
            <a:r>
              <a:rPr lang="es-AR" sz="2000" dirty="0"/>
              <a:t>		(Carrera Arquitectura)</a:t>
            </a:r>
          </a:p>
          <a:p>
            <a:pPr algn="just"/>
            <a:r>
              <a:rPr lang="es-AR" sz="2000" dirty="0"/>
              <a:t>		(Pelo </a:t>
            </a:r>
            <a:r>
              <a:rPr lang="es-AR" sz="2000" dirty="0" err="1"/>
              <a:t>Marron</a:t>
            </a:r>
            <a:r>
              <a:rPr lang="es-AR" sz="2000" dirty="0"/>
              <a:t>)</a:t>
            </a:r>
          </a:p>
          <a:p>
            <a:pPr algn="just"/>
            <a:r>
              <a:rPr lang="es-AR" sz="2000" dirty="0"/>
              <a:t>		(Legajo 32137))</a:t>
            </a:r>
          </a:p>
          <a:p>
            <a:pPr algn="just"/>
            <a:r>
              <a:rPr lang="es-AR" sz="2000" dirty="0"/>
              <a:t>	(Estudiante</a:t>
            </a:r>
          </a:p>
          <a:p>
            <a:pPr algn="just"/>
            <a:r>
              <a:rPr lang="es-AR" sz="2000" dirty="0"/>
              <a:t>		(Nombre Pablo Tomas)</a:t>
            </a:r>
          </a:p>
          <a:p>
            <a:pPr algn="just"/>
            <a:r>
              <a:rPr lang="es-AR" sz="2000" dirty="0"/>
              <a:t>		(Edad 21)</a:t>
            </a:r>
          </a:p>
          <a:p>
            <a:pPr algn="just"/>
            <a:r>
              <a:rPr lang="es-AR" sz="2000" dirty="0"/>
              <a:t>		(Pelo Rubio)</a:t>
            </a:r>
          </a:p>
          <a:p>
            <a:pPr algn="just"/>
            <a:r>
              <a:rPr lang="es-AR" sz="2000" dirty="0"/>
              <a:t>		(Legajo 24512))</a:t>
            </a:r>
          </a:p>
          <a:p>
            <a:pPr algn="just"/>
            <a:r>
              <a:rPr lang="es-AR" sz="2000" dirty="0"/>
              <a:t>	(Estudiante</a:t>
            </a:r>
          </a:p>
          <a:p>
            <a:pPr algn="just"/>
            <a:r>
              <a:rPr lang="es-AR" sz="2000" dirty="0"/>
              <a:t>		(Nombre Gustavo Rubio)</a:t>
            </a:r>
          </a:p>
          <a:p>
            <a:pPr algn="just"/>
            <a:r>
              <a:rPr lang="es-AR" sz="2000" dirty="0"/>
              <a:t>		(Edad 21)</a:t>
            </a:r>
          </a:p>
          <a:p>
            <a:pPr algn="just"/>
            <a:r>
              <a:rPr lang="es-AR" sz="2000" dirty="0"/>
              <a:t>		(Carrera Medicina)</a:t>
            </a:r>
          </a:p>
          <a:p>
            <a:pPr algn="just"/>
            <a:r>
              <a:rPr lang="es-AR" sz="2000" dirty="0"/>
              <a:t>		(Pelo Negro)</a:t>
            </a:r>
          </a:p>
          <a:p>
            <a:pPr algn="just"/>
            <a:r>
              <a:rPr lang="es-AR" sz="2000" dirty="0"/>
              <a:t>		(Legajo 42235))</a:t>
            </a:r>
          </a:p>
          <a:p>
            <a:pPr algn="just"/>
            <a:r>
              <a:rPr lang="es-AR" sz="2000" dirty="0"/>
              <a:t>	</a:t>
            </a:r>
            <a:endParaRPr lang="es-AR" sz="2000" dirty="0" smtClean="0"/>
          </a:p>
        </p:txBody>
      </p:sp>
      <p:sp>
        <p:nvSpPr>
          <p:cNvPr id="13" name="12 CuadroTexto"/>
          <p:cNvSpPr txBox="1"/>
          <p:nvPr/>
        </p:nvSpPr>
        <p:spPr>
          <a:xfrm>
            <a:off x="6447184" y="775253"/>
            <a:ext cx="5499652" cy="5940088"/>
          </a:xfrm>
          <a:prstGeom prst="rect">
            <a:avLst/>
          </a:prstGeom>
          <a:noFill/>
        </p:spPr>
        <p:txBody>
          <a:bodyPr wrap="square" rtlCol="0">
            <a:spAutoFit/>
          </a:bodyPr>
          <a:lstStyle/>
          <a:p>
            <a:pPr algn="just"/>
            <a:r>
              <a:rPr lang="es-AR" sz="2000" dirty="0"/>
              <a:t>	(Estudiante</a:t>
            </a:r>
          </a:p>
          <a:p>
            <a:pPr algn="just"/>
            <a:r>
              <a:rPr lang="es-AR" sz="2000" dirty="0"/>
              <a:t>		(Nombre Carolina </a:t>
            </a:r>
            <a:r>
              <a:rPr lang="es-AR" sz="2000" dirty="0" err="1"/>
              <a:t>Fernandez</a:t>
            </a:r>
            <a:r>
              <a:rPr lang="es-AR" sz="2000" dirty="0"/>
              <a:t>)</a:t>
            </a:r>
          </a:p>
          <a:p>
            <a:pPr algn="just"/>
            <a:r>
              <a:rPr lang="es-AR" sz="2000" dirty="0"/>
              <a:t>		(Edad 21)</a:t>
            </a:r>
          </a:p>
          <a:p>
            <a:pPr algn="just"/>
            <a:r>
              <a:rPr lang="es-AR" sz="2000" dirty="0"/>
              <a:t>		(Carrera Arquitectura)</a:t>
            </a:r>
          </a:p>
          <a:p>
            <a:pPr algn="just"/>
            <a:r>
              <a:rPr lang="es-AR" sz="2000" dirty="0"/>
              <a:t>		(Pelo Rubio)</a:t>
            </a:r>
          </a:p>
          <a:p>
            <a:pPr algn="just"/>
            <a:r>
              <a:rPr lang="es-AR" sz="2000" dirty="0"/>
              <a:t>		(Legajo 32135))</a:t>
            </a:r>
          </a:p>
          <a:p>
            <a:pPr algn="just"/>
            <a:r>
              <a:rPr lang="es-AR" sz="2000" dirty="0"/>
              <a:t>	(Estudiante</a:t>
            </a:r>
          </a:p>
          <a:p>
            <a:pPr algn="just"/>
            <a:r>
              <a:rPr lang="es-AR" sz="2000" dirty="0"/>
              <a:t>		(Nombre Ariel </a:t>
            </a:r>
            <a:r>
              <a:rPr lang="es-AR" sz="2000" dirty="0" err="1"/>
              <a:t>Avarez</a:t>
            </a:r>
            <a:r>
              <a:rPr lang="es-AR" sz="2000" dirty="0"/>
              <a:t>)</a:t>
            </a:r>
          </a:p>
          <a:p>
            <a:pPr algn="just"/>
            <a:r>
              <a:rPr lang="es-AR" sz="2000" dirty="0"/>
              <a:t>		(Edad 23)</a:t>
            </a:r>
          </a:p>
          <a:p>
            <a:pPr algn="just"/>
            <a:r>
              <a:rPr lang="es-AR" sz="2000" dirty="0"/>
              <a:t>		(Carrera Sistemas)</a:t>
            </a:r>
          </a:p>
          <a:p>
            <a:pPr algn="just"/>
            <a:r>
              <a:rPr lang="es-AR" sz="2000" dirty="0"/>
              <a:t>		(Pelo Rubio)</a:t>
            </a:r>
          </a:p>
          <a:p>
            <a:pPr algn="just"/>
            <a:r>
              <a:rPr lang="es-AR" sz="2000" dirty="0"/>
              <a:t>		(Legajo 22442))</a:t>
            </a:r>
          </a:p>
          <a:p>
            <a:pPr algn="just"/>
            <a:r>
              <a:rPr lang="es-AR" sz="2000" dirty="0"/>
              <a:t>	(Estudiante</a:t>
            </a:r>
          </a:p>
          <a:p>
            <a:pPr algn="just"/>
            <a:r>
              <a:rPr lang="es-AR" sz="2000" dirty="0"/>
              <a:t>		(Nombre Gustavo Navarro)</a:t>
            </a:r>
          </a:p>
          <a:p>
            <a:pPr algn="just"/>
            <a:r>
              <a:rPr lang="es-AR" sz="2000" dirty="0"/>
              <a:t>		(Edad 21)</a:t>
            </a:r>
          </a:p>
          <a:p>
            <a:pPr algn="just"/>
            <a:r>
              <a:rPr lang="es-AR" sz="2000" dirty="0"/>
              <a:t>		(Carrera Medicina)</a:t>
            </a:r>
          </a:p>
          <a:p>
            <a:pPr algn="just"/>
            <a:r>
              <a:rPr lang="es-AR" sz="2000" dirty="0"/>
              <a:t>		(Pelo Negro)</a:t>
            </a:r>
          </a:p>
          <a:p>
            <a:pPr algn="just"/>
            <a:r>
              <a:rPr lang="es-AR" sz="2000" dirty="0"/>
              <a:t>		(Legajo 46634))</a:t>
            </a:r>
          </a:p>
          <a:p>
            <a:pPr algn="just"/>
            <a:r>
              <a:rPr lang="es-AR" sz="2000" dirty="0"/>
              <a:t>	</a:t>
            </a:r>
            <a:endParaRPr lang="es-AR" sz="2000" dirty="0" smtClean="0"/>
          </a:p>
        </p:txBody>
      </p:sp>
    </p:spTree>
    <p:extLst>
      <p:ext uri="{BB962C8B-B14F-4D97-AF65-F5344CB8AC3E}">
        <p14:creationId xmlns:p14="http://schemas.microsoft.com/office/powerpoint/2010/main" val="32395725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CLIPS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11 CuadroTexto"/>
          <p:cNvSpPr txBox="1"/>
          <p:nvPr/>
        </p:nvSpPr>
        <p:spPr>
          <a:xfrm>
            <a:off x="728870" y="755375"/>
            <a:ext cx="11184833" cy="5016758"/>
          </a:xfrm>
          <a:prstGeom prst="rect">
            <a:avLst/>
          </a:prstGeom>
          <a:noFill/>
        </p:spPr>
        <p:txBody>
          <a:bodyPr wrap="square" rtlCol="0">
            <a:spAutoFit/>
          </a:bodyPr>
          <a:lstStyle/>
          <a:p>
            <a:pPr algn="just"/>
            <a:r>
              <a:rPr lang="es-AR" sz="2000" b="1" u="sng" dirty="0"/>
              <a:t>Aserción de </a:t>
            </a:r>
            <a:r>
              <a:rPr lang="es-AR" sz="2000" b="1" u="sng" dirty="0" smtClean="0"/>
              <a:t>hechos (cont. 3):</a:t>
            </a:r>
            <a:endParaRPr lang="es-AR" sz="2000" b="1" u="sng" dirty="0"/>
          </a:p>
          <a:p>
            <a:pPr algn="just"/>
            <a:endParaRPr lang="es-AR" sz="2000" dirty="0" smtClean="0"/>
          </a:p>
          <a:p>
            <a:pPr algn="just"/>
            <a:r>
              <a:rPr lang="es-AR" sz="2000" dirty="0"/>
              <a:t>	(Estudiante</a:t>
            </a:r>
          </a:p>
          <a:p>
            <a:pPr algn="just"/>
            <a:r>
              <a:rPr lang="es-AR" sz="2000" dirty="0"/>
              <a:t>		(Nombre Enrique Nervo)</a:t>
            </a:r>
          </a:p>
          <a:p>
            <a:pPr algn="just"/>
            <a:r>
              <a:rPr lang="es-AR" sz="2000" dirty="0"/>
              <a:t>		(Edad 20)</a:t>
            </a:r>
          </a:p>
          <a:p>
            <a:pPr algn="just"/>
            <a:r>
              <a:rPr lang="es-AR" sz="2000" dirty="0"/>
              <a:t>		(Carrera Arquitectura)</a:t>
            </a:r>
          </a:p>
          <a:p>
            <a:pPr algn="just"/>
            <a:r>
              <a:rPr lang="es-AR" sz="2000" dirty="0"/>
              <a:t>		(Pelo </a:t>
            </a:r>
            <a:r>
              <a:rPr lang="es-AR" sz="2000" dirty="0" err="1"/>
              <a:t>Marron</a:t>
            </a:r>
            <a:r>
              <a:rPr lang="es-AR" sz="2000" dirty="0"/>
              <a:t>)</a:t>
            </a:r>
          </a:p>
          <a:p>
            <a:pPr algn="just"/>
            <a:r>
              <a:rPr lang="es-AR" sz="2000" dirty="0"/>
              <a:t>		(Legajo 34296</a:t>
            </a:r>
            <a:r>
              <a:rPr lang="es-AR" sz="2000" dirty="0" smtClean="0"/>
              <a:t>)))</a:t>
            </a:r>
          </a:p>
          <a:p>
            <a:pPr algn="just"/>
            <a:endParaRPr lang="es-AR" sz="2000" dirty="0"/>
          </a:p>
          <a:p>
            <a:pPr algn="just"/>
            <a:r>
              <a:rPr lang="es-AR" sz="2000" dirty="0" smtClean="0"/>
              <a:t>Vemos que la aserción de hechos simplemente sigue la estructura de la plantilla generada con anterioridad y que responde al diseño previo de la tabla CAV que se hizo durante las etapas de Adquisición de Conocimientos y Conceptualización de Conocimientos.</a:t>
            </a:r>
          </a:p>
          <a:p>
            <a:pPr algn="just"/>
            <a:endParaRPr lang="es-AR" sz="2000" dirty="0"/>
          </a:p>
          <a:p>
            <a:pPr algn="just"/>
            <a:r>
              <a:rPr lang="es-AR" sz="2000" dirty="0" smtClean="0"/>
              <a:t>Una aclaración necesaria: cuando se definen los hechos del problema, no es necesario que todos los campos tengan un valor, si no tenemos un valor para un campo, simplemente no lo colocamos. En nuestro ejemplo, carecemos del dato de la Carrera del Estudiante cuyo Nombre es Pablo Tomás.</a:t>
            </a:r>
            <a:endParaRPr lang="es-AR" sz="2000" dirty="0" smtClean="0"/>
          </a:p>
        </p:txBody>
      </p:sp>
    </p:spTree>
    <p:extLst>
      <p:ext uri="{BB962C8B-B14F-4D97-AF65-F5344CB8AC3E}">
        <p14:creationId xmlns:p14="http://schemas.microsoft.com/office/powerpoint/2010/main" val="32395725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CLIPS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4893647"/>
          </a:xfrm>
          <a:prstGeom prst="rect">
            <a:avLst/>
          </a:prstGeom>
          <a:noFill/>
        </p:spPr>
        <p:txBody>
          <a:bodyPr wrap="square" rtlCol="0">
            <a:spAutoFit/>
          </a:bodyPr>
          <a:lstStyle/>
          <a:p>
            <a:pPr algn="just"/>
            <a:r>
              <a:rPr lang="es-AR" sz="2400" b="1" u="sng" dirty="0" smtClean="0"/>
              <a:t>Carga de hechos:</a:t>
            </a:r>
            <a:endParaRPr lang="es-AR" sz="2400" b="1" u="sng" dirty="0" smtClean="0"/>
          </a:p>
          <a:p>
            <a:pPr algn="just"/>
            <a:endParaRPr lang="es-AR" sz="2400" dirty="0"/>
          </a:p>
          <a:p>
            <a:pPr algn="just"/>
            <a:r>
              <a:rPr lang="es-AR" sz="2400" dirty="0" smtClean="0"/>
              <a:t>Para cargar los archivos y realizar la aserción de los hechos que se encuentran en los mismos, se deben escribir por consola las siguientes instrucciones:</a:t>
            </a:r>
          </a:p>
          <a:p>
            <a:pPr algn="just"/>
            <a:endParaRPr lang="es-AR" sz="2400" dirty="0" smtClean="0"/>
          </a:p>
          <a:p>
            <a:pPr lvl="2" algn="just"/>
            <a:r>
              <a:rPr lang="es-AR" sz="2400" dirty="0" smtClean="0"/>
              <a:t>CLIPS&gt;(load «&lt;ruta&gt;/nombre_archivo.clp»)</a:t>
            </a:r>
          </a:p>
          <a:p>
            <a:pPr lvl="2" algn="just"/>
            <a:r>
              <a:rPr lang="es-AR" sz="2400" dirty="0" smtClean="0"/>
              <a:t>CLIPS&gt;(</a:t>
            </a:r>
            <a:r>
              <a:rPr lang="es-AR" sz="2400" dirty="0" err="1" smtClean="0"/>
              <a:t>reset</a:t>
            </a:r>
            <a:r>
              <a:rPr lang="es-AR" sz="2400" dirty="0" smtClean="0"/>
              <a:t>)</a:t>
            </a:r>
          </a:p>
          <a:p>
            <a:pPr algn="just"/>
            <a:endParaRPr lang="es-AR" sz="2400" dirty="0" smtClean="0"/>
          </a:p>
          <a:p>
            <a:pPr algn="just"/>
            <a:r>
              <a:rPr lang="es-AR" sz="2400" dirty="0" smtClean="0"/>
              <a:t>La primera instrucción carga los archivos que se encuentran en la ruta especificada y la segunda (</a:t>
            </a:r>
            <a:r>
              <a:rPr lang="es-AR" sz="2400" dirty="0" err="1" smtClean="0"/>
              <a:t>reset</a:t>
            </a:r>
            <a:r>
              <a:rPr lang="es-AR" sz="2400" dirty="0" smtClean="0"/>
              <a:t>) ejecuta dos acciones:</a:t>
            </a:r>
          </a:p>
          <a:p>
            <a:pPr algn="just"/>
            <a:endParaRPr lang="es-AR" sz="2400" dirty="0" smtClean="0"/>
          </a:p>
          <a:p>
            <a:pPr marL="914400" lvl="1" indent="-457200" algn="just">
              <a:buFont typeface="+mj-lt"/>
              <a:buAutoNum type="arabicParenR"/>
            </a:pPr>
            <a:r>
              <a:rPr lang="es-AR" sz="2400" dirty="0" smtClean="0"/>
              <a:t>Borra la Memoria de Trabajo</a:t>
            </a:r>
          </a:p>
          <a:p>
            <a:pPr marL="914400" lvl="1" indent="-457200" algn="just">
              <a:buFont typeface="+mj-lt"/>
              <a:buAutoNum type="arabicParenR"/>
            </a:pPr>
            <a:r>
              <a:rPr lang="es-AR" sz="2400" dirty="0" smtClean="0"/>
              <a:t>Realiza la aserción de los hechos cargados con load.</a:t>
            </a:r>
            <a:endParaRPr lang="es-AR" sz="2400" dirty="0" smtClean="0"/>
          </a:p>
        </p:txBody>
      </p:sp>
    </p:spTree>
    <p:extLst>
      <p:ext uri="{BB962C8B-B14F-4D97-AF65-F5344CB8AC3E}">
        <p14:creationId xmlns:p14="http://schemas.microsoft.com/office/powerpoint/2010/main" val="32395725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CLIPS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4401205"/>
          </a:xfrm>
          <a:prstGeom prst="rect">
            <a:avLst/>
          </a:prstGeom>
          <a:noFill/>
        </p:spPr>
        <p:txBody>
          <a:bodyPr wrap="square" rtlCol="0">
            <a:spAutoFit/>
          </a:bodyPr>
          <a:lstStyle/>
          <a:p>
            <a:pPr algn="just"/>
            <a:r>
              <a:rPr lang="es-AR" sz="2800" b="1" u="sng" dirty="0"/>
              <a:t>Carga de </a:t>
            </a:r>
            <a:r>
              <a:rPr lang="es-AR" sz="2800" b="1" u="sng" dirty="0" smtClean="0"/>
              <a:t>hechos (cont.):</a:t>
            </a:r>
            <a:endParaRPr lang="es-AR" sz="2800" b="1" u="sng" dirty="0"/>
          </a:p>
          <a:p>
            <a:pPr algn="just"/>
            <a:endParaRPr lang="es-AR" sz="2800" b="1" u="sng" dirty="0" smtClean="0"/>
          </a:p>
          <a:p>
            <a:pPr algn="just"/>
            <a:r>
              <a:rPr lang="es-AR" sz="2800" dirty="0" smtClean="0"/>
              <a:t>En nuestro ejemplo, debemos cargar dos archivos:</a:t>
            </a:r>
            <a:r>
              <a:rPr lang="es-AR" sz="2800" dirty="0"/>
              <a:t> </a:t>
            </a:r>
            <a:r>
              <a:rPr lang="es-AR" sz="2800" dirty="0" smtClean="0"/>
              <a:t>el archivo de plantillas y el archivo de hechos.</a:t>
            </a:r>
          </a:p>
          <a:p>
            <a:pPr algn="just"/>
            <a:endParaRPr lang="es-AR" sz="2800" dirty="0"/>
          </a:p>
          <a:p>
            <a:pPr algn="just"/>
            <a:r>
              <a:rPr lang="es-AR" sz="2800" dirty="0" smtClean="0"/>
              <a:t>Las instrucciones serán:</a:t>
            </a:r>
          </a:p>
          <a:p>
            <a:pPr algn="just"/>
            <a:endParaRPr lang="es-AR" sz="2800" dirty="0"/>
          </a:p>
          <a:p>
            <a:pPr lvl="2" algn="just"/>
            <a:r>
              <a:rPr lang="es-AR" sz="2800" dirty="0" smtClean="0"/>
              <a:t>CLIPS&gt;(</a:t>
            </a:r>
            <a:r>
              <a:rPr lang="es-AR" sz="2800" dirty="0"/>
              <a:t>load «C:\CLIPS\Plantillas\cav_estudiante.clp»)</a:t>
            </a:r>
            <a:endParaRPr lang="es-AR" sz="2800" dirty="0" smtClean="0"/>
          </a:p>
          <a:p>
            <a:pPr lvl="2" algn="just"/>
            <a:r>
              <a:rPr lang="es-AR" sz="2800" dirty="0" smtClean="0"/>
              <a:t>CLIPS&gt;(</a:t>
            </a:r>
            <a:r>
              <a:rPr lang="es-AR" sz="2800" dirty="0"/>
              <a:t>load «C:\CLIPS\Hechos\hechos_estudiantes.clp»)</a:t>
            </a:r>
            <a:endParaRPr lang="es-AR" sz="2800" dirty="0" smtClean="0"/>
          </a:p>
          <a:p>
            <a:pPr lvl="2" algn="just"/>
            <a:r>
              <a:rPr lang="es-AR" sz="2800" dirty="0" smtClean="0"/>
              <a:t>CLIPS&gt;(</a:t>
            </a:r>
            <a:r>
              <a:rPr lang="es-AR" sz="2800" dirty="0" err="1" smtClean="0"/>
              <a:t>reset</a:t>
            </a:r>
            <a:r>
              <a:rPr lang="es-AR" sz="2800" dirty="0" smtClean="0"/>
              <a:t>)</a:t>
            </a:r>
            <a:endParaRPr lang="es-AR" sz="2800" dirty="0" smtClean="0"/>
          </a:p>
        </p:txBody>
      </p:sp>
    </p:spTree>
    <p:extLst>
      <p:ext uri="{BB962C8B-B14F-4D97-AF65-F5344CB8AC3E}">
        <p14:creationId xmlns:p14="http://schemas.microsoft.com/office/powerpoint/2010/main" val="32395725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CLIPS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4524315"/>
          </a:xfrm>
          <a:prstGeom prst="rect">
            <a:avLst/>
          </a:prstGeom>
          <a:noFill/>
        </p:spPr>
        <p:txBody>
          <a:bodyPr wrap="square" rtlCol="0">
            <a:spAutoFit/>
          </a:bodyPr>
          <a:lstStyle/>
          <a:p>
            <a:pPr algn="just"/>
            <a:r>
              <a:rPr lang="es-AR" sz="2400" b="1" u="sng" dirty="0" smtClean="0"/>
              <a:t>Reglas:</a:t>
            </a:r>
            <a:endParaRPr lang="es-AR" sz="2400" b="1" u="sng" dirty="0" smtClean="0"/>
          </a:p>
          <a:p>
            <a:pPr algn="just"/>
            <a:endParaRPr lang="es-AR" sz="2400" dirty="0"/>
          </a:p>
          <a:p>
            <a:pPr algn="just"/>
            <a:r>
              <a:rPr lang="es-AR" sz="2400" dirty="0" smtClean="0"/>
              <a:t>Las reglas, que deben ser tomadas de las Tablas PER, tienen el formato:</a:t>
            </a:r>
          </a:p>
          <a:p>
            <a:pPr algn="just"/>
            <a:endParaRPr lang="es-AR" sz="2400" dirty="0"/>
          </a:p>
          <a:p>
            <a:pPr algn="just"/>
            <a:r>
              <a:rPr lang="es-AR" sz="2400" dirty="0" smtClean="0"/>
              <a:t>	ANTECEDENTES =&gt; CONSECUENTE</a:t>
            </a:r>
          </a:p>
          <a:p>
            <a:pPr algn="just"/>
            <a:endParaRPr lang="es-AR" sz="2400" dirty="0"/>
          </a:p>
          <a:p>
            <a:pPr algn="just"/>
            <a:r>
              <a:rPr lang="es-AR" sz="2400" dirty="0" smtClean="0"/>
              <a:t>A los ANTECEDENTES se le denomina parte izquierda de la regla (LHS), y al CONSECUENTE parte derecha de la regla (RHS): LHS =&gt; RHS.</a:t>
            </a:r>
          </a:p>
          <a:p>
            <a:pPr algn="just"/>
            <a:endParaRPr lang="es-AR" sz="2400" dirty="0"/>
          </a:p>
          <a:p>
            <a:pPr algn="just"/>
            <a:r>
              <a:rPr lang="es-AR" sz="2400" dirty="0" smtClean="0"/>
              <a:t>La RHS puede ser una acción de agregar o eliminar hechos de la Memoria de Trabajo (Agenda) a través de las instrucciones (</a:t>
            </a:r>
            <a:r>
              <a:rPr lang="es-AR" sz="2400" dirty="0" err="1" smtClean="0"/>
              <a:t>assert</a:t>
            </a:r>
            <a:r>
              <a:rPr lang="es-AR" sz="2400" dirty="0" smtClean="0"/>
              <a:t>) o (</a:t>
            </a:r>
            <a:r>
              <a:rPr lang="es-AR" sz="2400" dirty="0" err="1" smtClean="0"/>
              <a:t>retract</a:t>
            </a:r>
            <a:r>
              <a:rPr lang="es-AR" sz="2400" dirty="0" smtClean="0"/>
              <a:t>) o incluso la ejecución de un procedimiento como (</a:t>
            </a:r>
            <a:r>
              <a:rPr lang="es-AR" sz="2400" dirty="0" err="1" smtClean="0"/>
              <a:t>printout</a:t>
            </a:r>
            <a:r>
              <a:rPr lang="es-AR" sz="2400" dirty="0" smtClean="0"/>
              <a:t>).</a:t>
            </a:r>
            <a:endParaRPr lang="es-AR" sz="2400" dirty="0" smtClean="0"/>
          </a:p>
        </p:txBody>
      </p:sp>
    </p:spTree>
    <p:extLst>
      <p:ext uri="{BB962C8B-B14F-4D97-AF65-F5344CB8AC3E}">
        <p14:creationId xmlns:p14="http://schemas.microsoft.com/office/powerpoint/2010/main" val="32395725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CLIPS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4401205"/>
          </a:xfrm>
          <a:prstGeom prst="rect">
            <a:avLst/>
          </a:prstGeom>
          <a:noFill/>
        </p:spPr>
        <p:txBody>
          <a:bodyPr wrap="square" rtlCol="0">
            <a:spAutoFit/>
          </a:bodyPr>
          <a:lstStyle/>
          <a:p>
            <a:pPr algn="just"/>
            <a:r>
              <a:rPr lang="es-AR" sz="2800" b="1" u="sng" dirty="0" smtClean="0"/>
              <a:t>Reglas (cont.):</a:t>
            </a:r>
            <a:endParaRPr lang="es-AR" sz="2800" b="1" u="sng" dirty="0" smtClean="0"/>
          </a:p>
          <a:p>
            <a:pPr algn="just"/>
            <a:endParaRPr lang="es-AR" sz="2800" dirty="0"/>
          </a:p>
          <a:p>
            <a:pPr algn="just"/>
            <a:r>
              <a:rPr lang="es-AR" sz="2800" dirty="0" smtClean="0"/>
              <a:t>La sintaxis para escribir una regla es:</a:t>
            </a:r>
          </a:p>
          <a:p>
            <a:pPr algn="just"/>
            <a:endParaRPr lang="es-AR" sz="2800" dirty="0"/>
          </a:p>
          <a:p>
            <a:pPr algn="just"/>
            <a:r>
              <a:rPr lang="es-AR" sz="2800" dirty="0"/>
              <a:t>(</a:t>
            </a:r>
            <a:r>
              <a:rPr lang="es-AR" sz="2800" dirty="0" err="1"/>
              <a:t>defrule</a:t>
            </a:r>
            <a:r>
              <a:rPr lang="es-AR" sz="2800" dirty="0"/>
              <a:t> </a:t>
            </a:r>
            <a:r>
              <a:rPr lang="es-AR" sz="2800" dirty="0" err="1" smtClean="0"/>
              <a:t>EdadJuan</a:t>
            </a:r>
            <a:endParaRPr lang="es-AR" sz="2800" dirty="0"/>
          </a:p>
          <a:p>
            <a:pPr algn="just"/>
            <a:r>
              <a:rPr lang="es-AR" sz="2800" dirty="0"/>
              <a:t>	(Estudiante</a:t>
            </a:r>
          </a:p>
          <a:p>
            <a:pPr algn="just"/>
            <a:r>
              <a:rPr lang="es-AR" sz="2800" dirty="0"/>
              <a:t>		(Nombre </a:t>
            </a:r>
            <a:r>
              <a:rPr lang="es-AR" sz="2800" dirty="0" smtClean="0"/>
              <a:t>Juan)</a:t>
            </a:r>
            <a:endParaRPr lang="es-AR" sz="2800" dirty="0"/>
          </a:p>
          <a:p>
            <a:pPr algn="just"/>
            <a:r>
              <a:rPr lang="es-AR" sz="2800" dirty="0"/>
              <a:t>		(Edad </a:t>
            </a:r>
            <a:r>
              <a:rPr lang="es-AR" sz="2800" dirty="0" smtClean="0"/>
              <a:t>21))</a:t>
            </a:r>
            <a:endParaRPr lang="es-AR" sz="2800" dirty="0"/>
          </a:p>
          <a:p>
            <a:pPr algn="just"/>
            <a:r>
              <a:rPr lang="es-AR" sz="2800" dirty="0"/>
              <a:t>	=&gt;</a:t>
            </a:r>
          </a:p>
          <a:p>
            <a:pPr algn="just"/>
            <a:r>
              <a:rPr lang="es-AR" sz="2800" dirty="0"/>
              <a:t>	(</a:t>
            </a:r>
            <a:r>
              <a:rPr lang="es-AR" sz="2800" dirty="0" err="1"/>
              <a:t>printout</a:t>
            </a:r>
            <a:r>
              <a:rPr lang="es-AR" sz="2800" dirty="0"/>
              <a:t> t </a:t>
            </a:r>
            <a:r>
              <a:rPr lang="es-AR" sz="2800" dirty="0" err="1"/>
              <a:t>crlf</a:t>
            </a:r>
            <a:r>
              <a:rPr lang="es-AR" sz="2800" dirty="0"/>
              <a:t> </a:t>
            </a:r>
            <a:r>
              <a:rPr lang="es-AR" sz="2800" dirty="0" smtClean="0"/>
              <a:t> «Juan tiene 21 años"))</a:t>
            </a:r>
            <a:endParaRPr lang="es-AR" sz="2800" dirty="0" smtClean="0"/>
          </a:p>
        </p:txBody>
      </p:sp>
    </p:spTree>
    <p:extLst>
      <p:ext uri="{BB962C8B-B14F-4D97-AF65-F5344CB8AC3E}">
        <p14:creationId xmlns:p14="http://schemas.microsoft.com/office/powerpoint/2010/main" val="1162815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smtClean="0">
                <a:solidFill>
                  <a:schemeClr val="bg1">
                    <a:lumMod val="95000"/>
                  </a:schemeClr>
                </a:solidFill>
                <a:effectLst>
                  <a:outerShdw blurRad="38100" dist="38100" dir="2700000" algn="tl">
                    <a:srgbClr val="000000">
                      <a:alpha val="43137"/>
                    </a:srgbClr>
                  </a:outerShdw>
                </a:effectLst>
              </a:rPr>
              <a:t>CLIPS</a:t>
            </a:r>
            <a:endParaRPr lang="es-AR" b="1" dirty="0">
              <a:solidFill>
                <a:schemeClr val="bg1">
                  <a:lumMod val="95000"/>
                </a:schemeClr>
              </a:solidFill>
              <a:effectLst>
                <a:outerShdw blurRad="38100" dist="38100" dir="2700000" algn="tl">
                  <a:srgbClr val="000000">
                    <a:alpha val="43137"/>
                  </a:srgbClr>
                </a:outerShdw>
              </a:effectLst>
            </a:endParaRP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4401205"/>
          </a:xfrm>
          <a:prstGeom prst="rect">
            <a:avLst/>
          </a:prstGeom>
          <a:noFill/>
        </p:spPr>
        <p:txBody>
          <a:bodyPr wrap="square" rtlCol="0">
            <a:spAutoFit/>
          </a:bodyPr>
          <a:lstStyle/>
          <a:p>
            <a:pPr algn="just"/>
            <a:r>
              <a:rPr lang="es-AR" sz="2800" b="1" u="sng" dirty="0" smtClean="0"/>
              <a:t>CLIPS:</a:t>
            </a:r>
            <a:endParaRPr lang="es-AR" sz="2800" b="1" u="sng" dirty="0" smtClean="0"/>
          </a:p>
          <a:p>
            <a:pPr algn="just"/>
            <a:endParaRPr lang="es-AR" sz="2800" dirty="0"/>
          </a:p>
          <a:p>
            <a:pPr algn="just"/>
            <a:r>
              <a:rPr lang="es-AR" sz="2800" dirty="0"/>
              <a:t>CLIPS es un </a:t>
            </a:r>
            <a:r>
              <a:rPr lang="es-AR" sz="2800" dirty="0" err="1"/>
              <a:t>shell</a:t>
            </a:r>
            <a:r>
              <a:rPr lang="es-AR" sz="2800" dirty="0"/>
              <a:t> para el desarrollo de sistemas expertos que utiliza una </a:t>
            </a:r>
            <a:r>
              <a:rPr lang="es-AR" sz="2800" dirty="0" smtClean="0"/>
              <a:t>estrategia de control con </a:t>
            </a:r>
            <a:r>
              <a:rPr lang="es-AR" sz="2800" dirty="0"/>
              <a:t>encadenamiento hacia adelante</a:t>
            </a:r>
            <a:r>
              <a:rPr lang="es-AR" sz="2800" dirty="0" smtClean="0"/>
              <a:t>.</a:t>
            </a:r>
          </a:p>
          <a:p>
            <a:pPr algn="just"/>
            <a:endParaRPr lang="es-AR" sz="2800" dirty="0"/>
          </a:p>
          <a:p>
            <a:pPr algn="just"/>
            <a:r>
              <a:rPr lang="es-AR" sz="2800" dirty="0"/>
              <a:t>Desarrollado originalmente en la NASA a mediados de los 80, puede integrarse </a:t>
            </a:r>
            <a:r>
              <a:rPr lang="es-AR" sz="2800" dirty="0" smtClean="0"/>
              <a:t>con C/C</a:t>
            </a:r>
            <a:r>
              <a:rPr lang="es-AR" sz="2800" dirty="0"/>
              <a:t>++ (en ambas direcciones). </a:t>
            </a:r>
            <a:endParaRPr lang="es-AR" sz="2800" dirty="0" smtClean="0"/>
          </a:p>
          <a:p>
            <a:pPr algn="just"/>
            <a:endParaRPr lang="es-AR" sz="2800" dirty="0"/>
          </a:p>
          <a:p>
            <a:pPr algn="just"/>
            <a:r>
              <a:rPr lang="es-AR" sz="2800" dirty="0" smtClean="0"/>
              <a:t>Su </a:t>
            </a:r>
            <a:r>
              <a:rPr lang="es-AR" sz="2800" dirty="0"/>
              <a:t>nombre es un acrónimo derivado de “</a:t>
            </a:r>
            <a:r>
              <a:rPr lang="es-AR" sz="2800" dirty="0" smtClean="0"/>
              <a:t>C </a:t>
            </a:r>
            <a:r>
              <a:rPr lang="es-AR" sz="2800" dirty="0" err="1" smtClean="0"/>
              <a:t>Language</a:t>
            </a:r>
            <a:r>
              <a:rPr lang="es-AR" sz="2800" dirty="0" smtClean="0"/>
              <a:t> </a:t>
            </a:r>
            <a:r>
              <a:rPr lang="es-AR" sz="2800" dirty="0" err="1"/>
              <a:t>Integrated</a:t>
            </a:r>
            <a:r>
              <a:rPr lang="es-AR" sz="2800" dirty="0"/>
              <a:t> </a:t>
            </a:r>
            <a:r>
              <a:rPr lang="es-AR" sz="2800" dirty="0" err="1"/>
              <a:t>Production</a:t>
            </a:r>
            <a:r>
              <a:rPr lang="es-AR" sz="2800" dirty="0"/>
              <a:t> </a:t>
            </a:r>
            <a:r>
              <a:rPr lang="es-AR" sz="2800" dirty="0" err="1"/>
              <a:t>System</a:t>
            </a:r>
            <a:r>
              <a:rPr lang="es-AR" sz="2800" dirty="0"/>
              <a:t>”</a:t>
            </a:r>
            <a:endParaRPr lang="es-AR" sz="2800" dirty="0" smtClean="0"/>
          </a:p>
        </p:txBody>
      </p:sp>
    </p:spTree>
    <p:extLst>
      <p:ext uri="{BB962C8B-B14F-4D97-AF65-F5344CB8AC3E}">
        <p14:creationId xmlns:p14="http://schemas.microsoft.com/office/powerpoint/2010/main" val="27220766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CLIPS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5262979"/>
          </a:xfrm>
          <a:prstGeom prst="rect">
            <a:avLst/>
          </a:prstGeom>
          <a:noFill/>
        </p:spPr>
        <p:txBody>
          <a:bodyPr wrap="square" rtlCol="0">
            <a:spAutoFit/>
          </a:bodyPr>
          <a:lstStyle/>
          <a:p>
            <a:pPr algn="just"/>
            <a:r>
              <a:rPr lang="es-AR" sz="2800" b="1" u="sng" dirty="0"/>
              <a:t>Reglas (cont</a:t>
            </a:r>
            <a:r>
              <a:rPr lang="es-AR" sz="2800" b="1" u="sng" dirty="0" smtClean="0"/>
              <a:t>. 2):</a:t>
            </a:r>
            <a:endParaRPr lang="es-AR" sz="2800" b="1" u="sng" dirty="0"/>
          </a:p>
          <a:p>
            <a:pPr algn="just"/>
            <a:endParaRPr lang="es-AR" sz="2800" dirty="0"/>
          </a:p>
          <a:p>
            <a:pPr algn="just"/>
            <a:r>
              <a:rPr lang="es-AR" sz="2800" dirty="0" smtClean="0"/>
              <a:t>Una regla así escrita es extremadamente rígida, escribirá en pantalla la frase de la RHS cuando en la Memoria de Trabajo exista un hecho que se un Estudiante de Nombre Juan y Edad 21.</a:t>
            </a:r>
          </a:p>
          <a:p>
            <a:pPr algn="just"/>
            <a:endParaRPr lang="es-AR" sz="2800" dirty="0"/>
          </a:p>
          <a:p>
            <a:pPr algn="just"/>
            <a:r>
              <a:rPr lang="es-AR" sz="2800" dirty="0" smtClean="0"/>
              <a:t>CLIPS incorpora el concepto de variable con la utilización del signo ? Previo al nombre que usemos para la variable.</a:t>
            </a:r>
          </a:p>
          <a:p>
            <a:pPr algn="just"/>
            <a:endParaRPr lang="es-AR" sz="2800" dirty="0"/>
          </a:p>
          <a:p>
            <a:pPr algn="just"/>
            <a:r>
              <a:rPr lang="es-AR" sz="2800" dirty="0" smtClean="0"/>
              <a:t>Por ejemplo, si queremos listar las edades de todos los estudiantes de Sistemas:</a:t>
            </a:r>
          </a:p>
          <a:p>
            <a:pPr algn="just"/>
            <a:endParaRPr lang="es-AR" sz="2800" dirty="0" smtClean="0"/>
          </a:p>
        </p:txBody>
      </p:sp>
    </p:spTree>
    <p:extLst>
      <p:ext uri="{BB962C8B-B14F-4D97-AF65-F5344CB8AC3E}">
        <p14:creationId xmlns:p14="http://schemas.microsoft.com/office/powerpoint/2010/main" val="11628157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CLIPS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4832092"/>
          </a:xfrm>
          <a:prstGeom prst="rect">
            <a:avLst/>
          </a:prstGeom>
          <a:noFill/>
        </p:spPr>
        <p:txBody>
          <a:bodyPr wrap="square" rtlCol="0">
            <a:spAutoFit/>
          </a:bodyPr>
          <a:lstStyle/>
          <a:p>
            <a:pPr algn="just"/>
            <a:r>
              <a:rPr lang="es-AR" sz="2800" b="1" u="sng" dirty="0" smtClean="0"/>
              <a:t>Reglas (cont. 3):</a:t>
            </a:r>
            <a:endParaRPr lang="es-AR" sz="2800" b="1" u="sng" dirty="0" smtClean="0"/>
          </a:p>
          <a:p>
            <a:pPr algn="just"/>
            <a:endParaRPr lang="es-AR" sz="2800" dirty="0"/>
          </a:p>
          <a:p>
            <a:pPr algn="just"/>
            <a:r>
              <a:rPr lang="es-AR" sz="2800" dirty="0"/>
              <a:t>(</a:t>
            </a:r>
            <a:r>
              <a:rPr lang="es-AR" sz="2800" dirty="0" err="1"/>
              <a:t>defrule</a:t>
            </a:r>
            <a:r>
              <a:rPr lang="es-AR" sz="2800" dirty="0"/>
              <a:t> </a:t>
            </a:r>
            <a:r>
              <a:rPr lang="es-AR" sz="2800" dirty="0" err="1"/>
              <a:t>EdadSistema</a:t>
            </a:r>
            <a:endParaRPr lang="es-AR" sz="2800" dirty="0"/>
          </a:p>
          <a:p>
            <a:pPr algn="just"/>
            <a:r>
              <a:rPr lang="es-AR" sz="2800" dirty="0"/>
              <a:t>	(Estudiante</a:t>
            </a:r>
          </a:p>
          <a:p>
            <a:pPr algn="just"/>
            <a:r>
              <a:rPr lang="es-AR" sz="2800" dirty="0"/>
              <a:t>		(Edad ?E)</a:t>
            </a:r>
          </a:p>
          <a:p>
            <a:pPr algn="just"/>
            <a:r>
              <a:rPr lang="es-AR" sz="2800" dirty="0"/>
              <a:t>		(Carrera Sistemas))</a:t>
            </a:r>
          </a:p>
          <a:p>
            <a:pPr algn="just"/>
            <a:r>
              <a:rPr lang="es-AR" sz="2800" dirty="0"/>
              <a:t>	=&gt;</a:t>
            </a:r>
          </a:p>
          <a:p>
            <a:pPr algn="just"/>
            <a:r>
              <a:rPr lang="es-AR" sz="2800" dirty="0"/>
              <a:t>	(</a:t>
            </a:r>
            <a:r>
              <a:rPr lang="es-AR" sz="2800" dirty="0" err="1"/>
              <a:t>printout</a:t>
            </a:r>
            <a:r>
              <a:rPr lang="es-AR" sz="2800" dirty="0"/>
              <a:t> t </a:t>
            </a:r>
            <a:r>
              <a:rPr lang="es-AR" sz="2800" dirty="0" err="1"/>
              <a:t>crlf</a:t>
            </a:r>
            <a:r>
              <a:rPr lang="es-AR" sz="2800" dirty="0"/>
              <a:t> ?E "estudiante de Sistemas"))</a:t>
            </a:r>
          </a:p>
          <a:p>
            <a:pPr algn="just"/>
            <a:endParaRPr lang="es-AR" sz="2800" dirty="0"/>
          </a:p>
          <a:p>
            <a:pPr algn="just"/>
            <a:r>
              <a:rPr lang="es-AR" sz="2800" dirty="0" smtClean="0"/>
              <a:t>Capturará en la variable E la edad de todos los estudiantes de la Carrera de Sistemas</a:t>
            </a:r>
            <a:endParaRPr lang="es-AR" sz="2800" dirty="0" smtClean="0"/>
          </a:p>
        </p:txBody>
      </p:sp>
    </p:spTree>
    <p:extLst>
      <p:ext uri="{BB962C8B-B14F-4D97-AF65-F5344CB8AC3E}">
        <p14:creationId xmlns:p14="http://schemas.microsoft.com/office/powerpoint/2010/main" val="11628157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CLIPS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5262979"/>
          </a:xfrm>
          <a:prstGeom prst="rect">
            <a:avLst/>
          </a:prstGeom>
          <a:noFill/>
        </p:spPr>
        <p:txBody>
          <a:bodyPr wrap="square" rtlCol="0">
            <a:spAutoFit/>
          </a:bodyPr>
          <a:lstStyle/>
          <a:p>
            <a:pPr algn="just"/>
            <a:r>
              <a:rPr lang="es-AR" sz="2400" b="1" u="sng" dirty="0"/>
              <a:t>Reglas (cont. </a:t>
            </a:r>
            <a:r>
              <a:rPr lang="es-AR" sz="2400" b="1" u="sng" dirty="0" smtClean="0"/>
              <a:t>4):</a:t>
            </a:r>
            <a:endParaRPr lang="es-AR" sz="2400" b="1" u="sng" dirty="0"/>
          </a:p>
          <a:p>
            <a:pPr algn="just"/>
            <a:endParaRPr lang="es-AR" sz="2400" b="1" u="sng" dirty="0" smtClean="0"/>
          </a:p>
          <a:p>
            <a:pPr algn="just"/>
            <a:r>
              <a:rPr lang="es-AR" sz="2400" dirty="0" smtClean="0"/>
              <a:t>Tener las edades solamente de los estudiantes no parece brindar mucha información. Mejor sería listar los nombres con las edades. Sin embargo, el atributo Nombre del concepto Estudiante es un campo </a:t>
            </a:r>
            <a:r>
              <a:rPr lang="es-AR" sz="2400" dirty="0" err="1" smtClean="0"/>
              <a:t>multifield</a:t>
            </a:r>
            <a:r>
              <a:rPr lang="es-AR" sz="2400" dirty="0" smtClean="0"/>
              <a:t>. Para estos casos, a las variables se les antepone el símbolo $:</a:t>
            </a:r>
          </a:p>
          <a:p>
            <a:pPr algn="just"/>
            <a:endParaRPr lang="es-AR" sz="2400" dirty="0"/>
          </a:p>
          <a:p>
            <a:pPr algn="just"/>
            <a:r>
              <a:rPr lang="es-AR" sz="2400" dirty="0"/>
              <a:t>(</a:t>
            </a:r>
            <a:r>
              <a:rPr lang="es-AR" sz="2400" dirty="0" err="1"/>
              <a:t>defrule</a:t>
            </a:r>
            <a:r>
              <a:rPr lang="es-AR" sz="2400" dirty="0"/>
              <a:t> </a:t>
            </a:r>
            <a:r>
              <a:rPr lang="es-AR" sz="2400" dirty="0" err="1"/>
              <a:t>NombreEdadSistema</a:t>
            </a:r>
            <a:endParaRPr lang="es-AR" sz="2400" dirty="0"/>
          </a:p>
          <a:p>
            <a:pPr algn="just"/>
            <a:r>
              <a:rPr lang="es-AR" sz="2400" dirty="0"/>
              <a:t>	(Estudiante</a:t>
            </a:r>
          </a:p>
          <a:p>
            <a:pPr algn="just"/>
            <a:r>
              <a:rPr lang="es-AR" sz="2400" dirty="0"/>
              <a:t>		(Nombre $?N)</a:t>
            </a:r>
          </a:p>
          <a:p>
            <a:pPr algn="just"/>
            <a:r>
              <a:rPr lang="es-AR" sz="2400" dirty="0"/>
              <a:t>		(Edad ?E)</a:t>
            </a:r>
          </a:p>
          <a:p>
            <a:pPr algn="just"/>
            <a:r>
              <a:rPr lang="es-AR" sz="2400" dirty="0"/>
              <a:t>		(Carrera Sistemas))</a:t>
            </a:r>
          </a:p>
          <a:p>
            <a:pPr algn="just"/>
            <a:r>
              <a:rPr lang="es-AR" sz="2400" dirty="0"/>
              <a:t>	=&gt;</a:t>
            </a:r>
          </a:p>
          <a:p>
            <a:pPr algn="just"/>
            <a:r>
              <a:rPr lang="es-AR" sz="2400" dirty="0"/>
              <a:t>	(</a:t>
            </a:r>
            <a:r>
              <a:rPr lang="es-AR" sz="2400" dirty="0" err="1"/>
              <a:t>printout</a:t>
            </a:r>
            <a:r>
              <a:rPr lang="es-AR" sz="2400" dirty="0"/>
              <a:t> t </a:t>
            </a:r>
            <a:r>
              <a:rPr lang="es-AR" sz="2400" dirty="0" err="1"/>
              <a:t>crlf</a:t>
            </a:r>
            <a:r>
              <a:rPr lang="es-AR" sz="2400" dirty="0"/>
              <a:t> $?N "estudia Sistemas, edad:" ?E))</a:t>
            </a:r>
            <a:endParaRPr lang="es-AR" sz="2400" dirty="0"/>
          </a:p>
        </p:txBody>
      </p:sp>
    </p:spTree>
    <p:extLst>
      <p:ext uri="{BB962C8B-B14F-4D97-AF65-F5344CB8AC3E}">
        <p14:creationId xmlns:p14="http://schemas.microsoft.com/office/powerpoint/2010/main" val="11628157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CLIPS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4401205"/>
          </a:xfrm>
          <a:prstGeom prst="rect">
            <a:avLst/>
          </a:prstGeom>
          <a:noFill/>
        </p:spPr>
        <p:txBody>
          <a:bodyPr wrap="square" rtlCol="0">
            <a:spAutoFit/>
          </a:bodyPr>
          <a:lstStyle/>
          <a:p>
            <a:pPr algn="just"/>
            <a:r>
              <a:rPr lang="es-AR" sz="2800" b="1" u="sng" dirty="0"/>
              <a:t>Reglas (cont. </a:t>
            </a:r>
            <a:r>
              <a:rPr lang="es-AR" sz="2800" b="1" u="sng" dirty="0" smtClean="0"/>
              <a:t>5):</a:t>
            </a:r>
            <a:endParaRPr lang="es-AR" sz="2800" b="1" u="sng" dirty="0"/>
          </a:p>
          <a:p>
            <a:pPr algn="just"/>
            <a:endParaRPr lang="es-AR" sz="2800" dirty="0"/>
          </a:p>
          <a:p>
            <a:pPr algn="just"/>
            <a:r>
              <a:rPr lang="es-AR" sz="2800" dirty="0" smtClean="0"/>
              <a:t>Otros ejemplos:</a:t>
            </a:r>
          </a:p>
          <a:p>
            <a:pPr algn="just"/>
            <a:endParaRPr lang="es-AR" sz="2800" dirty="0"/>
          </a:p>
          <a:p>
            <a:pPr algn="just"/>
            <a:r>
              <a:rPr lang="es-AR" sz="2800" dirty="0"/>
              <a:t>(</a:t>
            </a:r>
            <a:r>
              <a:rPr lang="es-AR" sz="2800" dirty="0" err="1"/>
              <a:t>defrule</a:t>
            </a:r>
            <a:r>
              <a:rPr lang="es-AR" sz="2800" dirty="0"/>
              <a:t> </a:t>
            </a:r>
            <a:r>
              <a:rPr lang="es-AR" sz="2800" dirty="0" err="1"/>
              <a:t>PeloNegro</a:t>
            </a:r>
            <a:endParaRPr lang="es-AR" sz="2800" dirty="0"/>
          </a:p>
          <a:p>
            <a:pPr algn="just"/>
            <a:r>
              <a:rPr lang="es-AR" sz="2800" dirty="0"/>
              <a:t>	(Estudiante</a:t>
            </a:r>
          </a:p>
          <a:p>
            <a:pPr algn="just"/>
            <a:r>
              <a:rPr lang="es-AR" sz="2800" dirty="0"/>
              <a:t>		(Nombre $?N)</a:t>
            </a:r>
          </a:p>
          <a:p>
            <a:pPr algn="just"/>
            <a:r>
              <a:rPr lang="es-AR" sz="2800" dirty="0"/>
              <a:t>		(Pelo Negro))</a:t>
            </a:r>
          </a:p>
          <a:p>
            <a:pPr algn="just"/>
            <a:r>
              <a:rPr lang="es-AR" sz="2800" dirty="0"/>
              <a:t>	=&gt;</a:t>
            </a:r>
          </a:p>
          <a:p>
            <a:pPr algn="just"/>
            <a:r>
              <a:rPr lang="es-AR" sz="2800" dirty="0"/>
              <a:t>	(</a:t>
            </a:r>
            <a:r>
              <a:rPr lang="es-AR" sz="2800" dirty="0" err="1"/>
              <a:t>printout</a:t>
            </a:r>
            <a:r>
              <a:rPr lang="es-AR" sz="2800" dirty="0"/>
              <a:t> t </a:t>
            </a:r>
            <a:r>
              <a:rPr lang="es-AR" sz="2800" dirty="0" err="1"/>
              <a:t>crlf</a:t>
            </a:r>
            <a:r>
              <a:rPr lang="es-AR" sz="2800" dirty="0"/>
              <a:t> $?N "tiene pelo negro"))</a:t>
            </a:r>
            <a:endParaRPr lang="es-AR" sz="2800" dirty="0" smtClean="0"/>
          </a:p>
        </p:txBody>
      </p:sp>
    </p:spTree>
    <p:extLst>
      <p:ext uri="{BB962C8B-B14F-4D97-AF65-F5344CB8AC3E}">
        <p14:creationId xmlns:p14="http://schemas.microsoft.com/office/powerpoint/2010/main" val="11628157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CLIPS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11 CuadroTexto"/>
          <p:cNvSpPr txBox="1"/>
          <p:nvPr/>
        </p:nvSpPr>
        <p:spPr>
          <a:xfrm>
            <a:off x="1033670" y="874644"/>
            <a:ext cx="10999303" cy="4832092"/>
          </a:xfrm>
          <a:prstGeom prst="rect">
            <a:avLst/>
          </a:prstGeom>
          <a:noFill/>
        </p:spPr>
        <p:txBody>
          <a:bodyPr wrap="square" rtlCol="0">
            <a:spAutoFit/>
          </a:bodyPr>
          <a:lstStyle/>
          <a:p>
            <a:pPr algn="just"/>
            <a:r>
              <a:rPr lang="es-AR" sz="2800" b="1" u="sng" dirty="0"/>
              <a:t>Reglas (cont. </a:t>
            </a:r>
            <a:r>
              <a:rPr lang="es-AR" sz="2800" b="1" u="sng" dirty="0" smtClean="0"/>
              <a:t>6):</a:t>
            </a:r>
            <a:endParaRPr lang="es-AR" sz="2800" b="1" u="sng" dirty="0"/>
          </a:p>
          <a:p>
            <a:pPr algn="just"/>
            <a:endParaRPr lang="es-AR" sz="2800" dirty="0"/>
          </a:p>
          <a:p>
            <a:pPr algn="just"/>
            <a:r>
              <a:rPr lang="es-AR" sz="2800" dirty="0" smtClean="0"/>
              <a:t>Otros ejemplos:</a:t>
            </a:r>
          </a:p>
          <a:p>
            <a:pPr algn="just"/>
            <a:endParaRPr lang="es-AR" sz="2800" dirty="0"/>
          </a:p>
          <a:p>
            <a:pPr algn="just"/>
            <a:r>
              <a:rPr lang="es-AR" sz="2800" dirty="0"/>
              <a:t>(</a:t>
            </a:r>
            <a:r>
              <a:rPr lang="es-AR" sz="2800" dirty="0" err="1"/>
              <a:t>defrule</a:t>
            </a:r>
            <a:r>
              <a:rPr lang="es-AR" sz="2800" dirty="0"/>
              <a:t> PeloNegro20</a:t>
            </a:r>
          </a:p>
          <a:p>
            <a:pPr algn="just"/>
            <a:r>
              <a:rPr lang="es-AR" sz="2800" dirty="0"/>
              <a:t>	(Estudiante</a:t>
            </a:r>
          </a:p>
          <a:p>
            <a:pPr algn="just"/>
            <a:r>
              <a:rPr lang="es-AR" sz="2800" dirty="0"/>
              <a:t>		(Nombre $?N)</a:t>
            </a:r>
          </a:p>
          <a:p>
            <a:pPr algn="just"/>
            <a:r>
              <a:rPr lang="es-AR" sz="2800" dirty="0"/>
              <a:t>		(Edad 20)</a:t>
            </a:r>
          </a:p>
          <a:p>
            <a:pPr algn="just"/>
            <a:r>
              <a:rPr lang="es-AR" sz="2800" dirty="0"/>
              <a:t>		(Pelo Negro))</a:t>
            </a:r>
          </a:p>
          <a:p>
            <a:pPr algn="just"/>
            <a:r>
              <a:rPr lang="es-AR" sz="2800" dirty="0"/>
              <a:t>	=&gt;</a:t>
            </a:r>
          </a:p>
          <a:p>
            <a:pPr algn="just"/>
            <a:r>
              <a:rPr lang="es-AR" sz="2800" dirty="0"/>
              <a:t>	(</a:t>
            </a:r>
            <a:r>
              <a:rPr lang="es-AR" sz="2800" dirty="0" err="1"/>
              <a:t>printout</a:t>
            </a:r>
            <a:r>
              <a:rPr lang="es-AR" sz="2800" dirty="0"/>
              <a:t> t </a:t>
            </a:r>
            <a:r>
              <a:rPr lang="es-AR" sz="2800" dirty="0" err="1"/>
              <a:t>crlf</a:t>
            </a:r>
            <a:r>
              <a:rPr lang="es-AR" sz="2800" dirty="0"/>
              <a:t> $?N "tiene pelo negro y 20 años"))</a:t>
            </a:r>
            <a:endParaRPr lang="es-AR" sz="2800" dirty="0" smtClean="0"/>
          </a:p>
        </p:txBody>
      </p:sp>
    </p:spTree>
    <p:extLst>
      <p:ext uri="{BB962C8B-B14F-4D97-AF65-F5344CB8AC3E}">
        <p14:creationId xmlns:p14="http://schemas.microsoft.com/office/powerpoint/2010/main" val="11628157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CLIPS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5016758"/>
          </a:xfrm>
          <a:prstGeom prst="rect">
            <a:avLst/>
          </a:prstGeom>
          <a:noFill/>
        </p:spPr>
        <p:txBody>
          <a:bodyPr wrap="square" rtlCol="0">
            <a:spAutoFit/>
          </a:bodyPr>
          <a:lstStyle/>
          <a:p>
            <a:pPr algn="just"/>
            <a:r>
              <a:rPr lang="es-AR" sz="2000" b="1" u="sng" dirty="0" smtClean="0"/>
              <a:t>Reglas (cont. 7):</a:t>
            </a:r>
            <a:endParaRPr lang="es-AR" sz="2000" b="1" u="sng" dirty="0" smtClean="0"/>
          </a:p>
          <a:p>
            <a:pPr algn="just"/>
            <a:endParaRPr lang="es-AR" sz="2000" dirty="0"/>
          </a:p>
          <a:p>
            <a:pPr algn="just"/>
            <a:r>
              <a:rPr lang="es-AR" sz="2000" dirty="0" smtClean="0"/>
              <a:t>Para completar el manejo de reglas, debemos ver los siguientes puntos:</a:t>
            </a:r>
          </a:p>
          <a:p>
            <a:pPr algn="just"/>
            <a:endParaRPr lang="es-AR" sz="2000" dirty="0"/>
          </a:p>
          <a:p>
            <a:pPr marL="800100" lvl="1" indent="-342900" algn="just">
              <a:buFont typeface="Arial" pitchFamily="34" charset="0"/>
              <a:buChar char="•"/>
            </a:pPr>
            <a:r>
              <a:rPr lang="es-AR" sz="2000" dirty="0" smtClean="0"/>
              <a:t>Restricciones sobre campo</a:t>
            </a:r>
          </a:p>
          <a:p>
            <a:pPr marL="800100" lvl="1" indent="-342900" algn="just">
              <a:buFont typeface="Arial" pitchFamily="34" charset="0"/>
              <a:buChar char="•"/>
            </a:pPr>
            <a:r>
              <a:rPr lang="es-AR" sz="2000" dirty="0" smtClean="0"/>
              <a:t>Funciones aritméticas</a:t>
            </a:r>
          </a:p>
          <a:p>
            <a:pPr marL="800100" lvl="1" indent="-342900" algn="just">
              <a:buFont typeface="Arial" pitchFamily="34" charset="0"/>
              <a:buChar char="•"/>
            </a:pPr>
            <a:r>
              <a:rPr lang="es-AR" sz="2000" dirty="0" smtClean="0"/>
              <a:t>Funciones lógicas</a:t>
            </a:r>
            <a:endParaRPr lang="es-AR" sz="2000" dirty="0"/>
          </a:p>
          <a:p>
            <a:pPr algn="just"/>
            <a:endParaRPr lang="es-AR" sz="2000" dirty="0" smtClean="0"/>
          </a:p>
          <a:p>
            <a:pPr algn="just"/>
            <a:r>
              <a:rPr lang="es-AR" sz="2000" dirty="0" smtClean="0"/>
              <a:t>Además, deben tenerse en cuenta:</a:t>
            </a:r>
          </a:p>
          <a:p>
            <a:pPr marL="800100" lvl="1" indent="-342900" algn="just">
              <a:buFont typeface="Arial" pitchFamily="34" charset="0"/>
              <a:buChar char="•"/>
            </a:pPr>
            <a:r>
              <a:rPr lang="es-AR" sz="2000" dirty="0" smtClean="0"/>
              <a:t>Para </a:t>
            </a:r>
            <a:r>
              <a:rPr lang="es-AR" sz="2000" dirty="0"/>
              <a:t>eliminar un hecho de la </a:t>
            </a:r>
            <a:r>
              <a:rPr lang="es-AR" sz="2000" dirty="0" smtClean="0"/>
              <a:t>Agenda se usa </a:t>
            </a:r>
            <a:r>
              <a:rPr lang="es-AR" sz="2000" dirty="0" err="1" smtClean="0"/>
              <a:t>retract</a:t>
            </a:r>
            <a:r>
              <a:rPr lang="es-AR" sz="2000" dirty="0" smtClean="0"/>
              <a:t>:</a:t>
            </a:r>
            <a:endParaRPr lang="es-AR" sz="2000" dirty="0"/>
          </a:p>
          <a:p>
            <a:pPr lvl="1" algn="just"/>
            <a:r>
              <a:rPr lang="es-AR" sz="2000" dirty="0" smtClean="0"/>
              <a:t>	(</a:t>
            </a:r>
            <a:r>
              <a:rPr lang="es-AR" sz="2000" dirty="0" err="1"/>
              <a:t>defrule</a:t>
            </a:r>
            <a:r>
              <a:rPr lang="es-AR" sz="2000" dirty="0"/>
              <a:t> </a:t>
            </a:r>
            <a:r>
              <a:rPr lang="es-AR" sz="2000" dirty="0" err="1" smtClean="0"/>
              <a:t>EliminarPeloEstudiante</a:t>
            </a:r>
            <a:endParaRPr lang="es-AR" sz="2000" dirty="0"/>
          </a:p>
          <a:p>
            <a:pPr lvl="1" algn="just"/>
            <a:r>
              <a:rPr lang="es-AR" sz="2000" dirty="0" smtClean="0"/>
              <a:t>		?h1  &lt;- (Estudiante (Pelo Negro))</a:t>
            </a:r>
            <a:endParaRPr lang="es-AR" sz="2000" dirty="0"/>
          </a:p>
          <a:p>
            <a:pPr lvl="1" algn="just"/>
            <a:r>
              <a:rPr lang="es-AR" sz="2000" dirty="0" smtClean="0"/>
              <a:t>		=&gt;</a:t>
            </a:r>
            <a:endParaRPr lang="es-AR" sz="2000" dirty="0"/>
          </a:p>
          <a:p>
            <a:pPr lvl="1" algn="just"/>
            <a:r>
              <a:rPr lang="es-AR" sz="2000" dirty="0" smtClean="0"/>
              <a:t>		(</a:t>
            </a:r>
            <a:r>
              <a:rPr lang="es-AR" sz="2000" dirty="0" err="1"/>
              <a:t>retract</a:t>
            </a:r>
            <a:r>
              <a:rPr lang="es-AR" sz="2000" dirty="0"/>
              <a:t> </a:t>
            </a:r>
            <a:r>
              <a:rPr lang="es-AR" sz="2000" dirty="0" smtClean="0"/>
              <a:t>?h1</a:t>
            </a:r>
            <a:r>
              <a:rPr lang="es-AR" sz="2000" dirty="0"/>
              <a:t>) </a:t>
            </a:r>
            <a:r>
              <a:rPr lang="es-AR" sz="2000" dirty="0" smtClean="0"/>
              <a:t>)</a:t>
            </a:r>
          </a:p>
          <a:p>
            <a:pPr lvl="1" algn="just"/>
            <a:endParaRPr lang="es-AR" sz="2000" dirty="0"/>
          </a:p>
          <a:p>
            <a:pPr marL="800100" lvl="1" indent="-342900" algn="just">
              <a:buFont typeface="Arial" pitchFamily="34" charset="0"/>
              <a:buChar char="•"/>
            </a:pPr>
            <a:r>
              <a:rPr lang="es-AR" sz="2000" dirty="0" smtClean="0"/>
              <a:t>Regla de parada: (</a:t>
            </a:r>
            <a:r>
              <a:rPr lang="es-AR" sz="2000" dirty="0" err="1" smtClean="0"/>
              <a:t>halt</a:t>
            </a:r>
            <a:r>
              <a:rPr lang="es-AR" sz="2000" dirty="0" smtClean="0"/>
              <a:t>)</a:t>
            </a:r>
            <a:endParaRPr lang="es-AR" sz="2000" dirty="0"/>
          </a:p>
        </p:txBody>
      </p:sp>
    </p:spTree>
    <p:extLst>
      <p:ext uri="{BB962C8B-B14F-4D97-AF65-F5344CB8AC3E}">
        <p14:creationId xmlns:p14="http://schemas.microsoft.com/office/powerpoint/2010/main" val="11628157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CLIPS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3970318"/>
          </a:xfrm>
          <a:prstGeom prst="rect">
            <a:avLst/>
          </a:prstGeom>
          <a:noFill/>
        </p:spPr>
        <p:txBody>
          <a:bodyPr wrap="square" rtlCol="0">
            <a:spAutoFit/>
          </a:bodyPr>
          <a:lstStyle/>
          <a:p>
            <a:pPr algn="just"/>
            <a:r>
              <a:rPr lang="es-AR" sz="2800" b="1" u="sng" dirty="0" smtClean="0"/>
              <a:t>Restricciones sobre campos:</a:t>
            </a:r>
            <a:endParaRPr lang="es-AR" sz="2800" b="1" u="sng" dirty="0" smtClean="0"/>
          </a:p>
          <a:p>
            <a:pPr algn="just"/>
            <a:endParaRPr lang="es-AR" sz="2800" dirty="0"/>
          </a:p>
          <a:p>
            <a:pPr algn="just"/>
            <a:r>
              <a:rPr lang="es-AR" sz="2800" dirty="0" smtClean="0"/>
              <a:t>Existen tres tipos:</a:t>
            </a:r>
          </a:p>
          <a:p>
            <a:pPr algn="just"/>
            <a:endParaRPr lang="es-AR" sz="2800" dirty="0"/>
          </a:p>
          <a:p>
            <a:pPr marL="914400" lvl="1" indent="-457200" algn="just">
              <a:buFont typeface="+mj-lt"/>
              <a:buAutoNum type="arabicParenR"/>
            </a:pPr>
            <a:r>
              <a:rPr lang="es-AR" sz="2800" dirty="0" err="1" smtClean="0"/>
              <a:t>Not</a:t>
            </a:r>
            <a:r>
              <a:rPr lang="es-AR" sz="2800" dirty="0" smtClean="0"/>
              <a:t> o «NO» </a:t>
            </a:r>
            <a:r>
              <a:rPr lang="es-AR" sz="2800" dirty="0"/>
              <a:t>lógico: </a:t>
            </a:r>
            <a:r>
              <a:rPr lang="es-AR" sz="2800" dirty="0" smtClean="0"/>
              <a:t>~</a:t>
            </a:r>
          </a:p>
          <a:p>
            <a:pPr marL="914400" lvl="1" indent="-457200" algn="just">
              <a:buFont typeface="+mj-lt"/>
              <a:buAutoNum type="arabicParenR"/>
            </a:pPr>
            <a:endParaRPr lang="es-AR" sz="2800" dirty="0"/>
          </a:p>
          <a:p>
            <a:pPr marL="914400" lvl="1" indent="-457200" algn="just">
              <a:buFont typeface="+mj-lt"/>
              <a:buAutoNum type="arabicParenR"/>
            </a:pPr>
            <a:r>
              <a:rPr lang="es-AR" sz="2800" dirty="0" err="1" smtClean="0"/>
              <a:t>Or</a:t>
            </a:r>
            <a:r>
              <a:rPr lang="es-AR" sz="2800" dirty="0" smtClean="0"/>
              <a:t> u «O» lógico: |</a:t>
            </a:r>
          </a:p>
          <a:p>
            <a:pPr marL="914400" lvl="1" indent="-457200" algn="just">
              <a:buFont typeface="+mj-lt"/>
              <a:buAutoNum type="arabicParenR"/>
            </a:pPr>
            <a:endParaRPr lang="es-AR" sz="2800" dirty="0"/>
          </a:p>
          <a:p>
            <a:pPr marL="914400" lvl="1" indent="-457200" algn="just">
              <a:buFont typeface="+mj-lt"/>
              <a:buAutoNum type="arabicParenR"/>
            </a:pPr>
            <a:r>
              <a:rPr lang="es-AR" sz="2800" dirty="0" smtClean="0"/>
              <a:t>And o «Y» lógico: &amp;</a:t>
            </a:r>
            <a:endParaRPr lang="es-AR" sz="2800" dirty="0" smtClean="0"/>
          </a:p>
        </p:txBody>
      </p:sp>
    </p:spTree>
    <p:extLst>
      <p:ext uri="{BB962C8B-B14F-4D97-AF65-F5344CB8AC3E}">
        <p14:creationId xmlns:p14="http://schemas.microsoft.com/office/powerpoint/2010/main" val="11628157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CLIPS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11 CuadroTexto"/>
          <p:cNvSpPr txBox="1"/>
          <p:nvPr/>
        </p:nvSpPr>
        <p:spPr>
          <a:xfrm>
            <a:off x="1033670" y="874644"/>
            <a:ext cx="10999303" cy="4832092"/>
          </a:xfrm>
          <a:prstGeom prst="rect">
            <a:avLst/>
          </a:prstGeom>
          <a:noFill/>
        </p:spPr>
        <p:txBody>
          <a:bodyPr wrap="square" rtlCol="0">
            <a:spAutoFit/>
          </a:bodyPr>
          <a:lstStyle/>
          <a:p>
            <a:pPr algn="just"/>
            <a:r>
              <a:rPr lang="es-AR" sz="2800" b="1" u="sng" dirty="0" smtClean="0"/>
              <a:t>Restricciones sobre campos – Ejemplo1:</a:t>
            </a:r>
            <a:endParaRPr lang="es-AR" sz="2800" b="1" u="sng" dirty="0" smtClean="0"/>
          </a:p>
          <a:p>
            <a:pPr algn="just"/>
            <a:endParaRPr lang="es-AR" sz="2800" dirty="0"/>
          </a:p>
          <a:p>
            <a:pPr algn="just"/>
            <a:r>
              <a:rPr lang="es-AR" sz="2800" dirty="0" smtClean="0"/>
              <a:t>Listar los Estudiantes que no tengan pelo negro:</a:t>
            </a:r>
          </a:p>
          <a:p>
            <a:pPr algn="just"/>
            <a:endParaRPr lang="es-AR" sz="2800" dirty="0"/>
          </a:p>
          <a:p>
            <a:pPr algn="just"/>
            <a:r>
              <a:rPr lang="es-AR" sz="2800" dirty="0"/>
              <a:t>(</a:t>
            </a:r>
            <a:r>
              <a:rPr lang="es-AR" sz="2800" dirty="0" err="1"/>
              <a:t>defrule</a:t>
            </a:r>
            <a:r>
              <a:rPr lang="es-AR" sz="2800" dirty="0"/>
              <a:t> </a:t>
            </a:r>
            <a:r>
              <a:rPr lang="es-AR" sz="2800" dirty="0" err="1"/>
              <a:t>PeloNoNegro</a:t>
            </a:r>
            <a:endParaRPr lang="es-AR" sz="2800" dirty="0"/>
          </a:p>
          <a:p>
            <a:pPr algn="just"/>
            <a:r>
              <a:rPr lang="es-AR" sz="2800" dirty="0"/>
              <a:t>	(Estudiante</a:t>
            </a:r>
          </a:p>
          <a:p>
            <a:pPr algn="just"/>
            <a:r>
              <a:rPr lang="es-AR" sz="2800" dirty="0"/>
              <a:t>		(Nombre $?N)</a:t>
            </a:r>
          </a:p>
          <a:p>
            <a:pPr algn="just"/>
            <a:r>
              <a:rPr lang="es-AR" sz="2800" dirty="0"/>
              <a:t>		(Pelo ~Negro))</a:t>
            </a:r>
          </a:p>
          <a:p>
            <a:pPr algn="just"/>
            <a:r>
              <a:rPr lang="es-AR" sz="2800" dirty="0"/>
              <a:t>	=&gt;</a:t>
            </a:r>
          </a:p>
          <a:p>
            <a:pPr algn="just"/>
            <a:r>
              <a:rPr lang="es-AR" sz="2800" dirty="0"/>
              <a:t>	(</a:t>
            </a:r>
            <a:r>
              <a:rPr lang="es-AR" sz="2800" dirty="0" err="1"/>
              <a:t>printout</a:t>
            </a:r>
            <a:r>
              <a:rPr lang="es-AR" sz="2800" dirty="0"/>
              <a:t> t </a:t>
            </a:r>
            <a:r>
              <a:rPr lang="es-AR" sz="2800" dirty="0" err="1"/>
              <a:t>crlf</a:t>
            </a:r>
            <a:r>
              <a:rPr lang="es-AR" sz="2800" dirty="0"/>
              <a:t> $?N "no tiene pelo negro"))</a:t>
            </a:r>
          </a:p>
          <a:p>
            <a:pPr algn="just"/>
            <a:endParaRPr lang="es-AR" sz="2800" dirty="0" smtClean="0"/>
          </a:p>
        </p:txBody>
      </p:sp>
    </p:spTree>
    <p:extLst>
      <p:ext uri="{BB962C8B-B14F-4D97-AF65-F5344CB8AC3E}">
        <p14:creationId xmlns:p14="http://schemas.microsoft.com/office/powerpoint/2010/main" val="11628157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CLIPS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11 CuadroTexto"/>
          <p:cNvSpPr txBox="1"/>
          <p:nvPr/>
        </p:nvSpPr>
        <p:spPr>
          <a:xfrm>
            <a:off x="1033670" y="874644"/>
            <a:ext cx="10999303" cy="4401205"/>
          </a:xfrm>
          <a:prstGeom prst="rect">
            <a:avLst/>
          </a:prstGeom>
          <a:noFill/>
        </p:spPr>
        <p:txBody>
          <a:bodyPr wrap="square" rtlCol="0">
            <a:spAutoFit/>
          </a:bodyPr>
          <a:lstStyle/>
          <a:p>
            <a:pPr algn="just"/>
            <a:r>
              <a:rPr lang="es-AR" sz="2800" b="1" u="sng" dirty="0" smtClean="0"/>
              <a:t>Restricciones sobre campos – Ejemplo2:</a:t>
            </a:r>
            <a:endParaRPr lang="es-AR" sz="2800" b="1" u="sng" dirty="0" smtClean="0"/>
          </a:p>
          <a:p>
            <a:pPr algn="just"/>
            <a:endParaRPr lang="es-AR" sz="2800" dirty="0"/>
          </a:p>
          <a:p>
            <a:pPr algn="just"/>
            <a:r>
              <a:rPr lang="es-AR" sz="2800" dirty="0" smtClean="0"/>
              <a:t>Listar los Estudiantes que tengan pelo negro o marrón:</a:t>
            </a:r>
          </a:p>
          <a:p>
            <a:pPr algn="just"/>
            <a:endParaRPr lang="es-AR" sz="2800" dirty="0"/>
          </a:p>
          <a:p>
            <a:pPr algn="just"/>
            <a:r>
              <a:rPr lang="es-AR" sz="2800" dirty="0"/>
              <a:t>(</a:t>
            </a:r>
            <a:r>
              <a:rPr lang="es-AR" sz="2800" dirty="0" err="1"/>
              <a:t>defrule</a:t>
            </a:r>
            <a:r>
              <a:rPr lang="es-AR" sz="2800" dirty="0"/>
              <a:t> </a:t>
            </a:r>
            <a:r>
              <a:rPr lang="es-AR" sz="2800" dirty="0" err="1"/>
              <a:t>PeloNegroMarron</a:t>
            </a:r>
            <a:endParaRPr lang="es-AR" sz="2800" dirty="0"/>
          </a:p>
          <a:p>
            <a:pPr algn="just"/>
            <a:r>
              <a:rPr lang="es-AR" sz="2800" dirty="0"/>
              <a:t>	(Estudiante</a:t>
            </a:r>
          </a:p>
          <a:p>
            <a:pPr algn="just"/>
            <a:r>
              <a:rPr lang="es-AR" sz="2800" dirty="0"/>
              <a:t>		(Nombre $?N)</a:t>
            </a:r>
          </a:p>
          <a:p>
            <a:pPr algn="just"/>
            <a:r>
              <a:rPr lang="es-AR" sz="2800" dirty="0"/>
              <a:t>		(Pelo </a:t>
            </a:r>
            <a:r>
              <a:rPr lang="es-AR" sz="2800" dirty="0" err="1"/>
              <a:t>Negro|Marron</a:t>
            </a:r>
            <a:r>
              <a:rPr lang="es-AR" sz="2800" dirty="0"/>
              <a:t>))</a:t>
            </a:r>
          </a:p>
          <a:p>
            <a:pPr algn="just"/>
            <a:r>
              <a:rPr lang="es-AR" sz="2800" dirty="0"/>
              <a:t>	=&gt;</a:t>
            </a:r>
          </a:p>
          <a:p>
            <a:pPr algn="just"/>
            <a:r>
              <a:rPr lang="es-AR" sz="2800" dirty="0"/>
              <a:t>	(</a:t>
            </a:r>
            <a:r>
              <a:rPr lang="es-AR" sz="2800" dirty="0" err="1"/>
              <a:t>printout</a:t>
            </a:r>
            <a:r>
              <a:rPr lang="es-AR" sz="2800" dirty="0"/>
              <a:t> t </a:t>
            </a:r>
            <a:r>
              <a:rPr lang="es-AR" sz="2800" dirty="0" err="1"/>
              <a:t>crlf</a:t>
            </a:r>
            <a:r>
              <a:rPr lang="es-AR" sz="2800" dirty="0"/>
              <a:t> $?N "tiene pelo negro o </a:t>
            </a:r>
            <a:r>
              <a:rPr lang="es-AR" sz="2800" dirty="0" err="1"/>
              <a:t>marron</a:t>
            </a:r>
            <a:r>
              <a:rPr lang="es-AR" sz="2800" dirty="0"/>
              <a:t>"))</a:t>
            </a:r>
            <a:endParaRPr lang="es-AR" sz="2800" dirty="0" smtClean="0"/>
          </a:p>
        </p:txBody>
      </p:sp>
    </p:spTree>
    <p:extLst>
      <p:ext uri="{BB962C8B-B14F-4D97-AF65-F5344CB8AC3E}">
        <p14:creationId xmlns:p14="http://schemas.microsoft.com/office/powerpoint/2010/main" val="11628157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CLIPS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11 CuadroTexto"/>
          <p:cNvSpPr txBox="1"/>
          <p:nvPr/>
        </p:nvSpPr>
        <p:spPr>
          <a:xfrm>
            <a:off x="1033670" y="874644"/>
            <a:ext cx="10999303" cy="4401205"/>
          </a:xfrm>
          <a:prstGeom prst="rect">
            <a:avLst/>
          </a:prstGeom>
          <a:noFill/>
        </p:spPr>
        <p:txBody>
          <a:bodyPr wrap="square" rtlCol="0">
            <a:spAutoFit/>
          </a:bodyPr>
          <a:lstStyle/>
          <a:p>
            <a:pPr algn="just"/>
            <a:r>
              <a:rPr lang="es-AR" sz="2800" b="1" u="sng" dirty="0" smtClean="0"/>
              <a:t>Restricciones sobre campos – Ejemplo3:</a:t>
            </a:r>
            <a:endParaRPr lang="es-AR" sz="2800" b="1" u="sng" dirty="0" smtClean="0"/>
          </a:p>
          <a:p>
            <a:pPr algn="just"/>
            <a:endParaRPr lang="es-AR" sz="2800" dirty="0"/>
          </a:p>
          <a:p>
            <a:pPr algn="just"/>
            <a:r>
              <a:rPr lang="es-AR" sz="2800" dirty="0" smtClean="0"/>
              <a:t>Listar los Estudiantes que no tengan pelo negro ni marrón:</a:t>
            </a:r>
          </a:p>
          <a:p>
            <a:pPr algn="just"/>
            <a:endParaRPr lang="es-AR" sz="2800" dirty="0"/>
          </a:p>
          <a:p>
            <a:pPr algn="just"/>
            <a:r>
              <a:rPr lang="es-AR" sz="2800" dirty="0"/>
              <a:t>(</a:t>
            </a:r>
            <a:r>
              <a:rPr lang="es-AR" sz="2800" dirty="0" err="1"/>
              <a:t>defrule</a:t>
            </a:r>
            <a:r>
              <a:rPr lang="es-AR" sz="2800" dirty="0"/>
              <a:t> </a:t>
            </a:r>
            <a:r>
              <a:rPr lang="es-AR" sz="2800" dirty="0" err="1"/>
              <a:t>PeloNoNegroNoMarron</a:t>
            </a:r>
            <a:endParaRPr lang="es-AR" sz="2800" dirty="0"/>
          </a:p>
          <a:p>
            <a:pPr algn="just"/>
            <a:r>
              <a:rPr lang="es-AR" sz="2800" dirty="0"/>
              <a:t>	(Estudiante</a:t>
            </a:r>
          </a:p>
          <a:p>
            <a:pPr algn="just"/>
            <a:r>
              <a:rPr lang="es-AR" sz="2800" dirty="0"/>
              <a:t>		(Nombre $?N)</a:t>
            </a:r>
          </a:p>
          <a:p>
            <a:pPr algn="just"/>
            <a:r>
              <a:rPr lang="es-AR" sz="2800" dirty="0"/>
              <a:t>		(Pelo ~Negro &amp; ~</a:t>
            </a:r>
            <a:r>
              <a:rPr lang="es-AR" sz="2800" dirty="0" err="1"/>
              <a:t>Marron</a:t>
            </a:r>
            <a:r>
              <a:rPr lang="es-AR" sz="2800" dirty="0"/>
              <a:t>))</a:t>
            </a:r>
          </a:p>
          <a:p>
            <a:pPr algn="just"/>
            <a:r>
              <a:rPr lang="es-AR" sz="2800" dirty="0"/>
              <a:t>	=&gt;</a:t>
            </a:r>
          </a:p>
          <a:p>
            <a:pPr algn="just"/>
            <a:r>
              <a:rPr lang="es-AR" sz="2800" dirty="0"/>
              <a:t>	(</a:t>
            </a:r>
            <a:r>
              <a:rPr lang="es-AR" sz="2800" dirty="0" err="1"/>
              <a:t>printout</a:t>
            </a:r>
            <a:r>
              <a:rPr lang="es-AR" sz="2800" dirty="0"/>
              <a:t> t </a:t>
            </a:r>
            <a:r>
              <a:rPr lang="es-AR" sz="2800" dirty="0" err="1"/>
              <a:t>crlf</a:t>
            </a:r>
            <a:r>
              <a:rPr lang="es-AR" sz="2800" dirty="0"/>
              <a:t> $?N "no tiene pelo negro ni </a:t>
            </a:r>
            <a:r>
              <a:rPr lang="es-AR" sz="2800" dirty="0" err="1"/>
              <a:t>marron</a:t>
            </a:r>
            <a:r>
              <a:rPr lang="es-AR" sz="2800" dirty="0"/>
              <a:t>"))</a:t>
            </a:r>
          </a:p>
        </p:txBody>
      </p:sp>
    </p:spTree>
    <p:extLst>
      <p:ext uri="{BB962C8B-B14F-4D97-AF65-F5344CB8AC3E}">
        <p14:creationId xmlns:p14="http://schemas.microsoft.com/office/powerpoint/2010/main" val="1162815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CLIPS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2800767"/>
          </a:xfrm>
          <a:prstGeom prst="rect">
            <a:avLst/>
          </a:prstGeom>
          <a:noFill/>
        </p:spPr>
        <p:txBody>
          <a:bodyPr wrap="square" rtlCol="0">
            <a:spAutoFit/>
          </a:bodyPr>
          <a:lstStyle/>
          <a:p>
            <a:pPr algn="just"/>
            <a:r>
              <a:rPr lang="es-AR" sz="2800" b="1" u="sng" dirty="0" smtClean="0"/>
              <a:t>Referencias:</a:t>
            </a:r>
            <a:endParaRPr lang="es-AR" sz="2800" b="1" u="sng" dirty="0" smtClean="0"/>
          </a:p>
          <a:p>
            <a:pPr algn="just"/>
            <a:endParaRPr lang="es-AR" sz="2000" dirty="0"/>
          </a:p>
          <a:p>
            <a:pPr algn="just"/>
            <a:r>
              <a:rPr lang="es-AR" sz="2400" dirty="0"/>
              <a:t>Sitio web oficial de CLIPS:</a:t>
            </a:r>
          </a:p>
          <a:p>
            <a:pPr algn="just"/>
            <a:r>
              <a:rPr lang="es-AR" sz="2000" dirty="0">
                <a:hlinkClick r:id="rId5"/>
              </a:rPr>
              <a:t>http://clipsrules.sourceforge.net</a:t>
            </a:r>
            <a:r>
              <a:rPr lang="es-AR" sz="2000" dirty="0" smtClean="0">
                <a:hlinkClick r:id="rId5"/>
              </a:rPr>
              <a:t>/</a:t>
            </a:r>
            <a:endParaRPr lang="es-AR" sz="2000" dirty="0" smtClean="0"/>
          </a:p>
          <a:p>
            <a:pPr algn="just"/>
            <a:endParaRPr lang="es-AR" sz="2000" dirty="0"/>
          </a:p>
          <a:p>
            <a:pPr algn="just"/>
            <a:r>
              <a:rPr lang="es-AR" sz="2400" dirty="0" smtClean="0"/>
              <a:t>Descarga y apuntes:</a:t>
            </a:r>
          </a:p>
          <a:p>
            <a:pPr algn="just"/>
            <a:r>
              <a:rPr lang="es-AR" sz="2000" dirty="0">
                <a:hlinkClick r:id="rId6"/>
              </a:rPr>
              <a:t>https://drive.google.com/drive/folders/1fj6V55bclWwg4Cj8-nlksJv_QKDtUGL-?</a:t>
            </a:r>
            <a:r>
              <a:rPr lang="es-AR" sz="2000" dirty="0" smtClean="0">
                <a:hlinkClick r:id="rId6"/>
              </a:rPr>
              <a:t>usp=sharing</a:t>
            </a:r>
            <a:endParaRPr lang="es-AR" sz="2000" dirty="0" smtClean="0"/>
          </a:p>
          <a:p>
            <a:pPr algn="just"/>
            <a:endParaRPr lang="es-AR" sz="2000" dirty="0" smtClean="0"/>
          </a:p>
        </p:txBody>
      </p:sp>
    </p:spTree>
    <p:extLst>
      <p:ext uri="{BB962C8B-B14F-4D97-AF65-F5344CB8AC3E}">
        <p14:creationId xmlns:p14="http://schemas.microsoft.com/office/powerpoint/2010/main" val="32395725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CLIPS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4154984"/>
          </a:xfrm>
          <a:prstGeom prst="rect">
            <a:avLst/>
          </a:prstGeom>
          <a:noFill/>
        </p:spPr>
        <p:txBody>
          <a:bodyPr wrap="square" rtlCol="0">
            <a:spAutoFit/>
          </a:bodyPr>
          <a:lstStyle/>
          <a:p>
            <a:pPr algn="just"/>
            <a:r>
              <a:rPr lang="es-AR" sz="2400" b="1" u="sng" dirty="0" smtClean="0"/>
              <a:t>Funciones aritméticas:</a:t>
            </a:r>
            <a:endParaRPr lang="es-AR" sz="2400" b="1" u="sng" dirty="0" smtClean="0"/>
          </a:p>
          <a:p>
            <a:pPr algn="just"/>
            <a:endParaRPr lang="es-AR" sz="2400" dirty="0"/>
          </a:p>
          <a:p>
            <a:pPr algn="just"/>
            <a:r>
              <a:rPr lang="es-AR" sz="2400" dirty="0" smtClean="0"/>
              <a:t>En CLIPS, el operador antecede a los operandos:</a:t>
            </a:r>
          </a:p>
          <a:p>
            <a:pPr lvl="2" algn="just"/>
            <a:endParaRPr lang="es-AR" sz="2400" dirty="0"/>
          </a:p>
          <a:p>
            <a:pPr lvl="2" algn="just"/>
            <a:r>
              <a:rPr lang="es-AR" sz="2400" dirty="0" smtClean="0"/>
              <a:t>CLIPS&gt;(+ 2 3)</a:t>
            </a:r>
          </a:p>
          <a:p>
            <a:pPr lvl="2" algn="just"/>
            <a:r>
              <a:rPr lang="es-AR" sz="2400" dirty="0" smtClean="0"/>
              <a:t>	5</a:t>
            </a:r>
          </a:p>
          <a:p>
            <a:pPr lvl="2" algn="just"/>
            <a:endParaRPr lang="es-AR" sz="2400" dirty="0"/>
          </a:p>
          <a:p>
            <a:pPr lvl="2" algn="just"/>
            <a:r>
              <a:rPr lang="es-AR" sz="2400" dirty="0" smtClean="0"/>
              <a:t>CLIPS&gt;(</a:t>
            </a:r>
            <a:r>
              <a:rPr lang="es-AR" sz="2400" dirty="0" err="1" smtClean="0"/>
              <a:t>assert</a:t>
            </a:r>
            <a:r>
              <a:rPr lang="es-AR" sz="2400" dirty="0" smtClean="0"/>
              <a:t> (hecho(+ 2 3))</a:t>
            </a:r>
          </a:p>
          <a:p>
            <a:pPr lvl="2" algn="just"/>
            <a:r>
              <a:rPr lang="es-AR" sz="2400" dirty="0"/>
              <a:t>	</a:t>
            </a:r>
            <a:r>
              <a:rPr lang="es-AR" sz="2400" dirty="0" smtClean="0"/>
              <a:t>(hecho 5)</a:t>
            </a:r>
          </a:p>
          <a:p>
            <a:pPr algn="just"/>
            <a:endParaRPr lang="es-AR" sz="2400" dirty="0"/>
          </a:p>
          <a:p>
            <a:pPr algn="just"/>
            <a:r>
              <a:rPr lang="es-AR" sz="2400" dirty="0" smtClean="0"/>
              <a:t>Operador de asignación: (</a:t>
            </a:r>
            <a:r>
              <a:rPr lang="es-AR" sz="2400" dirty="0" err="1" smtClean="0"/>
              <a:t>bind</a:t>
            </a:r>
            <a:r>
              <a:rPr lang="es-AR" sz="2400" dirty="0" smtClean="0"/>
              <a:t> ?variable </a:t>
            </a:r>
            <a:r>
              <a:rPr lang="es-AR" sz="2400" dirty="0" err="1" smtClean="0"/>
              <a:t>expresion</a:t>
            </a:r>
            <a:r>
              <a:rPr lang="es-AR" sz="2400" dirty="0" smtClean="0"/>
              <a:t>)</a:t>
            </a:r>
            <a:endParaRPr lang="es-AR" sz="2400" dirty="0"/>
          </a:p>
        </p:txBody>
      </p:sp>
    </p:spTree>
    <p:extLst>
      <p:ext uri="{BB962C8B-B14F-4D97-AF65-F5344CB8AC3E}">
        <p14:creationId xmlns:p14="http://schemas.microsoft.com/office/powerpoint/2010/main" val="32395725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CLIPS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5262979"/>
          </a:xfrm>
          <a:prstGeom prst="rect">
            <a:avLst/>
          </a:prstGeom>
          <a:noFill/>
        </p:spPr>
        <p:txBody>
          <a:bodyPr wrap="square" rtlCol="0">
            <a:spAutoFit/>
          </a:bodyPr>
          <a:lstStyle/>
          <a:p>
            <a:pPr algn="just"/>
            <a:r>
              <a:rPr lang="es-AR" sz="2400" b="1" u="sng" dirty="0"/>
              <a:t>Funciones </a:t>
            </a:r>
            <a:r>
              <a:rPr lang="es-AR" sz="2400" b="1" u="sng" dirty="0" smtClean="0"/>
              <a:t>aritméticas (cont.):</a:t>
            </a:r>
            <a:endParaRPr lang="es-AR" sz="2400" b="1" u="sng" dirty="0"/>
          </a:p>
          <a:p>
            <a:pPr algn="just"/>
            <a:endParaRPr lang="es-AR" sz="2400" b="1" u="sng" dirty="0" smtClean="0"/>
          </a:p>
          <a:p>
            <a:pPr algn="just"/>
            <a:r>
              <a:rPr lang="es-AR" sz="2400" dirty="0" smtClean="0"/>
              <a:t>(</a:t>
            </a:r>
            <a:r>
              <a:rPr lang="es-AR" sz="2400" dirty="0" err="1" smtClean="0"/>
              <a:t>defrule</a:t>
            </a:r>
            <a:r>
              <a:rPr lang="es-AR" sz="2400" dirty="0" smtClean="0"/>
              <a:t> </a:t>
            </a:r>
            <a:r>
              <a:rPr lang="es-AR" sz="2400" dirty="0" err="1" smtClean="0"/>
              <a:t>CalculaIngresoFamiliar</a:t>
            </a:r>
            <a:endParaRPr lang="es-AR" sz="2400" dirty="0" smtClean="0"/>
          </a:p>
          <a:p>
            <a:pPr algn="just"/>
            <a:r>
              <a:rPr lang="es-AR" sz="2400" dirty="0"/>
              <a:t>	</a:t>
            </a:r>
            <a:r>
              <a:rPr lang="es-AR" sz="2400" dirty="0" smtClean="0"/>
              <a:t>(Persona</a:t>
            </a:r>
          </a:p>
          <a:p>
            <a:pPr algn="just"/>
            <a:r>
              <a:rPr lang="es-AR" sz="2400" dirty="0"/>
              <a:t>	</a:t>
            </a:r>
            <a:r>
              <a:rPr lang="es-AR" sz="2400" dirty="0" smtClean="0"/>
              <a:t>	(Nombre ?N1)</a:t>
            </a:r>
          </a:p>
          <a:p>
            <a:pPr algn="just"/>
            <a:r>
              <a:rPr lang="es-AR" sz="2400" dirty="0"/>
              <a:t>	</a:t>
            </a:r>
            <a:r>
              <a:rPr lang="es-AR" sz="2400" dirty="0" smtClean="0"/>
              <a:t>	(Sexo V)</a:t>
            </a:r>
          </a:p>
          <a:p>
            <a:pPr algn="just"/>
            <a:r>
              <a:rPr lang="es-AR" sz="2400" dirty="0"/>
              <a:t>	</a:t>
            </a:r>
            <a:r>
              <a:rPr lang="es-AR" sz="2400" dirty="0" smtClean="0"/>
              <a:t>	(</a:t>
            </a:r>
            <a:r>
              <a:rPr lang="es-AR" sz="2400" dirty="0" err="1" smtClean="0"/>
              <a:t>CasadoCon</a:t>
            </a:r>
            <a:r>
              <a:rPr lang="es-AR" sz="2400" dirty="0" smtClean="0"/>
              <a:t> ?N2)</a:t>
            </a:r>
          </a:p>
          <a:p>
            <a:pPr algn="just"/>
            <a:r>
              <a:rPr lang="es-AR" sz="2400" dirty="0"/>
              <a:t>	</a:t>
            </a:r>
            <a:r>
              <a:rPr lang="es-AR" sz="2400" dirty="0" smtClean="0"/>
              <a:t>	(Ingresos ?I1))</a:t>
            </a:r>
          </a:p>
          <a:p>
            <a:pPr algn="just"/>
            <a:r>
              <a:rPr lang="es-AR" sz="2400" dirty="0"/>
              <a:t>	</a:t>
            </a:r>
            <a:r>
              <a:rPr lang="es-AR" sz="2400" dirty="0" smtClean="0"/>
              <a:t>(Personal</a:t>
            </a:r>
          </a:p>
          <a:p>
            <a:pPr algn="just"/>
            <a:r>
              <a:rPr lang="es-AR" sz="2400" dirty="0"/>
              <a:t>	</a:t>
            </a:r>
            <a:r>
              <a:rPr lang="es-AR" sz="2400" dirty="0" smtClean="0"/>
              <a:t>	(Nombre ?N2)</a:t>
            </a:r>
          </a:p>
          <a:p>
            <a:pPr algn="just"/>
            <a:r>
              <a:rPr lang="es-AR" sz="2400" dirty="0"/>
              <a:t>	</a:t>
            </a:r>
            <a:r>
              <a:rPr lang="es-AR" sz="2400" dirty="0" smtClean="0"/>
              <a:t>	(Ingresos ?I2))</a:t>
            </a:r>
          </a:p>
          <a:p>
            <a:pPr algn="just"/>
            <a:r>
              <a:rPr lang="es-AR" sz="2400" dirty="0"/>
              <a:t>	</a:t>
            </a:r>
            <a:r>
              <a:rPr lang="es-AR" sz="2400" dirty="0" smtClean="0"/>
              <a:t>=&gt;</a:t>
            </a:r>
          </a:p>
          <a:p>
            <a:pPr algn="just"/>
            <a:r>
              <a:rPr lang="es-AR" sz="2400" dirty="0"/>
              <a:t>	</a:t>
            </a:r>
            <a:r>
              <a:rPr lang="es-AR" sz="2400" dirty="0" smtClean="0"/>
              <a:t>(</a:t>
            </a:r>
            <a:r>
              <a:rPr lang="es-AR" sz="2400" dirty="0" err="1" smtClean="0"/>
              <a:t>bind</a:t>
            </a:r>
            <a:r>
              <a:rPr lang="es-AR" sz="2400" dirty="0" smtClean="0"/>
              <a:t> ?Total (+ ?I1 ?I2))</a:t>
            </a:r>
          </a:p>
          <a:p>
            <a:pPr algn="just"/>
            <a:r>
              <a:rPr lang="es-AR" sz="2400" dirty="0"/>
              <a:t>	</a:t>
            </a:r>
            <a:r>
              <a:rPr lang="es-AR" sz="2400" dirty="0" smtClean="0"/>
              <a:t>(</a:t>
            </a:r>
            <a:r>
              <a:rPr lang="es-AR" sz="2400" dirty="0" err="1" smtClean="0"/>
              <a:t>printout</a:t>
            </a:r>
            <a:r>
              <a:rPr lang="es-AR" sz="2400" dirty="0" smtClean="0"/>
              <a:t> t «Ingresos Totales de» ?N1 «y» ?N2 «es» ?Total)</a:t>
            </a:r>
            <a:endParaRPr lang="es-AR" sz="2400" dirty="0"/>
          </a:p>
        </p:txBody>
      </p:sp>
    </p:spTree>
    <p:extLst>
      <p:ext uri="{BB962C8B-B14F-4D97-AF65-F5344CB8AC3E}">
        <p14:creationId xmlns:p14="http://schemas.microsoft.com/office/powerpoint/2010/main" val="32695567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CLIPS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4154984"/>
          </a:xfrm>
          <a:prstGeom prst="rect">
            <a:avLst/>
          </a:prstGeom>
          <a:noFill/>
        </p:spPr>
        <p:txBody>
          <a:bodyPr wrap="square" rtlCol="0">
            <a:spAutoFit/>
          </a:bodyPr>
          <a:lstStyle/>
          <a:p>
            <a:pPr algn="just"/>
            <a:r>
              <a:rPr lang="es-AR" sz="2400" b="1" u="sng" dirty="0" smtClean="0"/>
              <a:t>Lectura de datos:</a:t>
            </a:r>
            <a:endParaRPr lang="es-AR" sz="2400" b="1" u="sng" dirty="0" smtClean="0"/>
          </a:p>
          <a:p>
            <a:pPr algn="just"/>
            <a:endParaRPr lang="es-AR" sz="2400" dirty="0"/>
          </a:p>
          <a:p>
            <a:pPr algn="just"/>
            <a:r>
              <a:rPr lang="es-AR" sz="2400" dirty="0" smtClean="0"/>
              <a:t>La instrucción </a:t>
            </a:r>
            <a:r>
              <a:rPr lang="es-AR" sz="2400" dirty="0" err="1" smtClean="0"/>
              <a:t>bind</a:t>
            </a:r>
            <a:r>
              <a:rPr lang="es-AR" sz="2400" dirty="0" smtClean="0"/>
              <a:t>, además de ser el operador de asignación de las funciones aritméticas, puede ser usado para asignar valores a variables que se ingresan por teclado:</a:t>
            </a:r>
          </a:p>
          <a:p>
            <a:pPr algn="just"/>
            <a:endParaRPr lang="es-AR" sz="2400" dirty="0"/>
          </a:p>
          <a:p>
            <a:pPr algn="just"/>
            <a:r>
              <a:rPr lang="es-AR" sz="2400" dirty="0" smtClean="0"/>
              <a:t>(</a:t>
            </a:r>
            <a:r>
              <a:rPr lang="es-AR" sz="2400" dirty="0" err="1" smtClean="0"/>
              <a:t>defrule</a:t>
            </a:r>
            <a:r>
              <a:rPr lang="es-AR" sz="2400" dirty="0" smtClean="0"/>
              <a:t> </a:t>
            </a:r>
            <a:r>
              <a:rPr lang="es-AR" sz="2400" dirty="0" err="1" smtClean="0"/>
              <a:t>ObtenerNombre</a:t>
            </a:r>
            <a:endParaRPr lang="es-AR" sz="2400" dirty="0" smtClean="0"/>
          </a:p>
          <a:p>
            <a:pPr algn="just"/>
            <a:r>
              <a:rPr lang="es-AR" sz="2400" dirty="0"/>
              <a:t>	</a:t>
            </a:r>
            <a:r>
              <a:rPr lang="es-AR" sz="2400" dirty="0" smtClean="0"/>
              <a:t>=&gt;</a:t>
            </a:r>
          </a:p>
          <a:p>
            <a:pPr algn="just"/>
            <a:r>
              <a:rPr lang="es-AR" sz="2400" dirty="0"/>
              <a:t>	</a:t>
            </a:r>
            <a:r>
              <a:rPr lang="es-AR" sz="2400" dirty="0" smtClean="0"/>
              <a:t>(</a:t>
            </a:r>
            <a:r>
              <a:rPr lang="es-AR" sz="2400" dirty="0" err="1" smtClean="0"/>
              <a:t>printout</a:t>
            </a:r>
            <a:r>
              <a:rPr lang="es-AR" sz="2400" dirty="0" smtClean="0"/>
              <a:t> t «Introduzca su nombre» </a:t>
            </a:r>
            <a:r>
              <a:rPr lang="es-AR" sz="2400" dirty="0" err="1" smtClean="0"/>
              <a:t>crlf</a:t>
            </a:r>
            <a:r>
              <a:rPr lang="es-AR" sz="2400" dirty="0" smtClean="0"/>
              <a:t>)</a:t>
            </a:r>
          </a:p>
          <a:p>
            <a:pPr algn="just"/>
            <a:r>
              <a:rPr lang="es-AR" sz="2400" dirty="0"/>
              <a:t>	</a:t>
            </a:r>
            <a:r>
              <a:rPr lang="es-AR" sz="2400" dirty="0" smtClean="0"/>
              <a:t>(</a:t>
            </a:r>
            <a:r>
              <a:rPr lang="es-AR" sz="2400" dirty="0" err="1" smtClean="0"/>
              <a:t>bind</a:t>
            </a:r>
            <a:r>
              <a:rPr lang="es-AR" sz="2400" dirty="0" smtClean="0"/>
              <a:t> ?Respuesta (</a:t>
            </a:r>
            <a:r>
              <a:rPr lang="es-AR" sz="2400" dirty="0" err="1" smtClean="0"/>
              <a:t>read</a:t>
            </a:r>
            <a:r>
              <a:rPr lang="es-AR" sz="2400" dirty="0" smtClean="0"/>
              <a:t>))</a:t>
            </a:r>
          </a:p>
          <a:p>
            <a:pPr algn="just"/>
            <a:r>
              <a:rPr lang="es-AR" sz="2400" dirty="0"/>
              <a:t>	</a:t>
            </a:r>
            <a:r>
              <a:rPr lang="es-AR" sz="2400" dirty="0" smtClean="0"/>
              <a:t>(</a:t>
            </a:r>
            <a:r>
              <a:rPr lang="es-AR" sz="2400" dirty="0" err="1" smtClean="0"/>
              <a:t>assert</a:t>
            </a:r>
            <a:r>
              <a:rPr lang="es-AR" sz="2400" dirty="0" smtClean="0"/>
              <a:t> (Usuario (Nombre ?Repuesta))))</a:t>
            </a:r>
            <a:endParaRPr lang="es-AR" sz="2400" dirty="0" smtClean="0"/>
          </a:p>
        </p:txBody>
      </p:sp>
    </p:spTree>
    <p:extLst>
      <p:ext uri="{BB962C8B-B14F-4D97-AF65-F5344CB8AC3E}">
        <p14:creationId xmlns:p14="http://schemas.microsoft.com/office/powerpoint/2010/main" val="32695567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CLIPS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5632311"/>
          </a:xfrm>
          <a:prstGeom prst="rect">
            <a:avLst/>
          </a:prstGeom>
          <a:noFill/>
        </p:spPr>
        <p:txBody>
          <a:bodyPr wrap="square" rtlCol="0">
            <a:spAutoFit/>
          </a:bodyPr>
          <a:lstStyle/>
          <a:p>
            <a:pPr algn="just"/>
            <a:r>
              <a:rPr lang="es-AR" sz="2400" b="1" u="sng" dirty="0" smtClean="0"/>
              <a:t>Funciones lógicas:</a:t>
            </a:r>
            <a:endParaRPr lang="es-AR" sz="2400" b="1" u="sng" dirty="0" smtClean="0"/>
          </a:p>
          <a:p>
            <a:pPr algn="just"/>
            <a:endParaRPr lang="es-AR" sz="2400" dirty="0"/>
          </a:p>
          <a:p>
            <a:pPr algn="just"/>
            <a:r>
              <a:rPr lang="es-AR" sz="2400" dirty="0" smtClean="0"/>
              <a:t>Las funciones lógicas son:</a:t>
            </a:r>
            <a:r>
              <a:rPr lang="es-AR" sz="2400" dirty="0"/>
              <a:t> </a:t>
            </a:r>
            <a:r>
              <a:rPr lang="es-AR" sz="2400" dirty="0" smtClean="0"/>
              <a:t>=, &lt;&gt;, &gt;, &lt;, &gt;=, &lt;=, and, </a:t>
            </a:r>
            <a:r>
              <a:rPr lang="es-AR" sz="2400" dirty="0" err="1" smtClean="0"/>
              <a:t>or</a:t>
            </a:r>
            <a:r>
              <a:rPr lang="es-AR" sz="2400" dirty="0" smtClean="0"/>
              <a:t>, </a:t>
            </a:r>
            <a:r>
              <a:rPr lang="es-AR" sz="2400" dirty="0" err="1" smtClean="0"/>
              <a:t>eq</a:t>
            </a:r>
            <a:r>
              <a:rPr lang="es-AR" sz="2400" dirty="0" smtClean="0"/>
              <a:t>, </a:t>
            </a:r>
            <a:r>
              <a:rPr lang="es-AR" sz="2400" dirty="0" err="1" smtClean="0"/>
              <a:t>neq</a:t>
            </a:r>
            <a:endParaRPr lang="es-AR" sz="2400" dirty="0" smtClean="0"/>
          </a:p>
          <a:p>
            <a:pPr algn="just"/>
            <a:endParaRPr lang="es-AR" sz="2400" dirty="0"/>
          </a:p>
          <a:p>
            <a:pPr algn="just"/>
            <a:r>
              <a:rPr lang="es-AR" sz="2400" dirty="0" smtClean="0"/>
              <a:t>En LHS se usa el condicional lógico (test). </a:t>
            </a:r>
          </a:p>
          <a:p>
            <a:pPr algn="just"/>
            <a:endParaRPr lang="es-AR" sz="2400" dirty="0"/>
          </a:p>
          <a:p>
            <a:pPr algn="just"/>
            <a:r>
              <a:rPr lang="es-AR" sz="2400" dirty="0" smtClean="0"/>
              <a:t>Ejemplo: mostrar los Estudiantes mayores de 20 años:</a:t>
            </a:r>
          </a:p>
          <a:p>
            <a:pPr lvl="2" algn="just"/>
            <a:r>
              <a:rPr lang="es-AR" sz="2400" dirty="0" smtClean="0"/>
              <a:t>(</a:t>
            </a:r>
            <a:r>
              <a:rPr lang="es-AR" sz="2400" dirty="0" err="1"/>
              <a:t>defrule</a:t>
            </a:r>
            <a:r>
              <a:rPr lang="es-AR" sz="2400" dirty="0"/>
              <a:t> Mayor20</a:t>
            </a:r>
          </a:p>
          <a:p>
            <a:pPr lvl="2" algn="just"/>
            <a:r>
              <a:rPr lang="es-AR" sz="2400" dirty="0"/>
              <a:t>	(Estudiante</a:t>
            </a:r>
          </a:p>
          <a:p>
            <a:pPr lvl="2" algn="just"/>
            <a:r>
              <a:rPr lang="es-AR" sz="2400" dirty="0"/>
              <a:t>		(Nombre $?N)</a:t>
            </a:r>
          </a:p>
          <a:p>
            <a:pPr lvl="2" algn="just"/>
            <a:r>
              <a:rPr lang="es-AR" sz="2400" dirty="0"/>
              <a:t>		(Edad ?E))</a:t>
            </a:r>
          </a:p>
          <a:p>
            <a:pPr lvl="2" algn="just"/>
            <a:r>
              <a:rPr lang="es-AR" sz="2400" dirty="0"/>
              <a:t>	(test (&gt; ?E 20))</a:t>
            </a:r>
          </a:p>
          <a:p>
            <a:pPr lvl="2" algn="just"/>
            <a:r>
              <a:rPr lang="es-AR" sz="2400" dirty="0"/>
              <a:t>	=&gt;</a:t>
            </a:r>
          </a:p>
          <a:p>
            <a:pPr lvl="2" algn="just"/>
            <a:r>
              <a:rPr lang="es-AR" sz="2400" dirty="0"/>
              <a:t>	(</a:t>
            </a:r>
            <a:r>
              <a:rPr lang="es-AR" sz="2400" dirty="0" err="1"/>
              <a:t>printout</a:t>
            </a:r>
            <a:r>
              <a:rPr lang="es-AR" sz="2400" dirty="0"/>
              <a:t> t </a:t>
            </a:r>
            <a:r>
              <a:rPr lang="es-AR" sz="2400" dirty="0" err="1"/>
              <a:t>crlf</a:t>
            </a:r>
            <a:r>
              <a:rPr lang="es-AR" sz="2400" dirty="0"/>
              <a:t> $?N "es mayor de 20"))</a:t>
            </a:r>
          </a:p>
          <a:p>
            <a:pPr algn="just"/>
            <a:endParaRPr lang="es-AR" sz="2400" dirty="0" smtClean="0"/>
          </a:p>
        </p:txBody>
      </p:sp>
    </p:spTree>
    <p:extLst>
      <p:ext uri="{BB962C8B-B14F-4D97-AF65-F5344CB8AC3E}">
        <p14:creationId xmlns:p14="http://schemas.microsoft.com/office/powerpoint/2010/main" val="32695567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CLIPS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4832092"/>
          </a:xfrm>
          <a:prstGeom prst="rect">
            <a:avLst/>
          </a:prstGeom>
          <a:noFill/>
        </p:spPr>
        <p:txBody>
          <a:bodyPr wrap="square" rtlCol="0">
            <a:spAutoFit/>
          </a:bodyPr>
          <a:lstStyle/>
          <a:p>
            <a:pPr algn="just"/>
            <a:r>
              <a:rPr lang="es-AR" sz="2800" b="1" u="sng" dirty="0" smtClean="0"/>
              <a:t>Ciclo de control en CLIPS:</a:t>
            </a:r>
            <a:endParaRPr lang="es-AR" sz="2800" b="1" u="sng" dirty="0" smtClean="0"/>
          </a:p>
          <a:p>
            <a:pPr algn="just"/>
            <a:endParaRPr lang="es-AR" sz="2800" dirty="0"/>
          </a:p>
          <a:p>
            <a:pPr algn="just"/>
            <a:r>
              <a:rPr lang="es-AR" sz="2800" dirty="0" smtClean="0"/>
              <a:t>Tres fases constituyen el ciclo de control de un motor de inferencia con encadenamiento hacia adelante: emparejamiento, resolución de conflicto y ejecución:</a:t>
            </a:r>
          </a:p>
          <a:p>
            <a:pPr algn="just"/>
            <a:endParaRPr lang="es-AR" sz="2800" dirty="0"/>
          </a:p>
          <a:p>
            <a:pPr lvl="3" algn="just"/>
            <a:r>
              <a:rPr lang="es-AR" sz="2800" dirty="0" smtClean="0"/>
              <a:t>CLIPS&gt;(</a:t>
            </a:r>
            <a:r>
              <a:rPr lang="es-AR" sz="2800" dirty="0" err="1" smtClean="0"/>
              <a:t>clear</a:t>
            </a:r>
            <a:r>
              <a:rPr lang="es-AR" sz="2800" dirty="0" smtClean="0"/>
              <a:t>)		;borra la MT</a:t>
            </a:r>
          </a:p>
          <a:p>
            <a:pPr lvl="3" algn="just"/>
            <a:r>
              <a:rPr lang="es-AR" sz="2800" dirty="0"/>
              <a:t>CLIPS</a:t>
            </a:r>
            <a:r>
              <a:rPr lang="es-AR" sz="2800" dirty="0" smtClean="0"/>
              <a:t>&gt;(load…)		;cargar archivos</a:t>
            </a:r>
          </a:p>
          <a:p>
            <a:pPr lvl="3" algn="just"/>
            <a:r>
              <a:rPr lang="es-AR" sz="2800" dirty="0"/>
              <a:t>CLIPS</a:t>
            </a:r>
            <a:r>
              <a:rPr lang="es-AR" sz="2800" dirty="0" smtClean="0"/>
              <a:t>&gt;(</a:t>
            </a:r>
            <a:r>
              <a:rPr lang="es-AR" sz="2800" dirty="0" err="1" smtClean="0"/>
              <a:t>reset</a:t>
            </a:r>
            <a:r>
              <a:rPr lang="es-AR" sz="2800" dirty="0" smtClean="0"/>
              <a:t>)		;cargar MT</a:t>
            </a:r>
            <a:endParaRPr lang="es-AR" sz="2800" dirty="0"/>
          </a:p>
          <a:p>
            <a:pPr lvl="3" algn="just"/>
            <a:r>
              <a:rPr lang="es-AR" sz="2800" dirty="0"/>
              <a:t>CLIPS</a:t>
            </a:r>
            <a:r>
              <a:rPr lang="es-AR" sz="2800" dirty="0" smtClean="0"/>
              <a:t>&gt;(</a:t>
            </a:r>
            <a:r>
              <a:rPr lang="es-AR" sz="2800" dirty="0" err="1" smtClean="0"/>
              <a:t>run</a:t>
            </a:r>
            <a:r>
              <a:rPr lang="es-AR" sz="2800" dirty="0" smtClean="0"/>
              <a:t>)		;ejecuta</a:t>
            </a:r>
            <a:endParaRPr lang="es-AR" sz="2800" dirty="0"/>
          </a:p>
          <a:p>
            <a:pPr algn="just"/>
            <a:endParaRPr lang="es-AR" sz="2800" dirty="0"/>
          </a:p>
        </p:txBody>
      </p:sp>
    </p:spTree>
    <p:extLst>
      <p:ext uri="{BB962C8B-B14F-4D97-AF65-F5344CB8AC3E}">
        <p14:creationId xmlns:p14="http://schemas.microsoft.com/office/powerpoint/2010/main" val="32695567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CLIPS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3416320"/>
          </a:xfrm>
          <a:prstGeom prst="rect">
            <a:avLst/>
          </a:prstGeom>
          <a:noFill/>
        </p:spPr>
        <p:txBody>
          <a:bodyPr wrap="square" rtlCol="0">
            <a:spAutoFit/>
          </a:bodyPr>
          <a:lstStyle/>
          <a:p>
            <a:pPr algn="just"/>
            <a:r>
              <a:rPr lang="es-AR" sz="2400" b="1" u="sng" dirty="0"/>
              <a:t>Ciclo de control en </a:t>
            </a:r>
            <a:r>
              <a:rPr lang="es-AR" sz="2400" b="1" u="sng" dirty="0" smtClean="0"/>
              <a:t>CLIPS – </a:t>
            </a:r>
            <a:r>
              <a:rPr lang="es-AR" sz="2400" b="1" u="sng" dirty="0" err="1" smtClean="0"/>
              <a:t>Ejemlo</a:t>
            </a:r>
            <a:r>
              <a:rPr lang="es-AR" sz="2400" b="1" u="sng" dirty="0" smtClean="0"/>
              <a:t>:</a:t>
            </a:r>
            <a:endParaRPr lang="es-AR" sz="2400" b="1" u="sng" dirty="0" smtClean="0"/>
          </a:p>
          <a:p>
            <a:pPr algn="just"/>
            <a:endParaRPr lang="es-AR" sz="2400" dirty="0"/>
          </a:p>
          <a:p>
            <a:pPr lvl="3" algn="just"/>
            <a:r>
              <a:rPr lang="es-AR" sz="2800" dirty="0"/>
              <a:t>CLIPS&gt;(</a:t>
            </a:r>
            <a:r>
              <a:rPr lang="es-AR" sz="2800" dirty="0" err="1"/>
              <a:t>clear</a:t>
            </a:r>
            <a:r>
              <a:rPr lang="es-AR" sz="2800" dirty="0"/>
              <a:t>)		</a:t>
            </a:r>
            <a:endParaRPr lang="es-AR" sz="2800" dirty="0" smtClean="0"/>
          </a:p>
          <a:p>
            <a:pPr lvl="3" algn="just"/>
            <a:r>
              <a:rPr lang="es-AR" sz="2800" dirty="0" smtClean="0"/>
              <a:t>CLIPS</a:t>
            </a:r>
            <a:r>
              <a:rPr lang="es-AR" sz="2800" dirty="0"/>
              <a:t>&gt;(load "C:/CLIPS/Plantillas/cav_estudiante.clp")	</a:t>
            </a:r>
            <a:endParaRPr lang="es-AR" sz="2800" dirty="0" smtClean="0"/>
          </a:p>
          <a:p>
            <a:pPr lvl="3" algn="just"/>
            <a:r>
              <a:rPr lang="es-AR" sz="2800" dirty="0"/>
              <a:t>CLIPS&gt;(load "C:/CLIPS/Hechos/hechos_estudiantes.clp")	</a:t>
            </a:r>
          </a:p>
          <a:p>
            <a:pPr lvl="3" algn="just"/>
            <a:r>
              <a:rPr lang="es-AR" sz="2800" dirty="0"/>
              <a:t>CLIPS&gt;(load "C:/CLIPS/Reglas/mayor_20.clp")	</a:t>
            </a:r>
          </a:p>
          <a:p>
            <a:pPr lvl="3" algn="just"/>
            <a:r>
              <a:rPr lang="es-AR" sz="2800" dirty="0"/>
              <a:t>CLIPS&gt;(</a:t>
            </a:r>
            <a:r>
              <a:rPr lang="es-AR" sz="2800" dirty="0" err="1"/>
              <a:t>reset</a:t>
            </a:r>
            <a:r>
              <a:rPr lang="es-AR" sz="2800" dirty="0"/>
              <a:t>)		</a:t>
            </a:r>
          </a:p>
          <a:p>
            <a:pPr lvl="3" algn="just"/>
            <a:r>
              <a:rPr lang="es-AR" sz="2800" dirty="0"/>
              <a:t>CLIPS&gt;(</a:t>
            </a:r>
            <a:r>
              <a:rPr lang="es-AR" sz="2800" dirty="0" err="1"/>
              <a:t>run</a:t>
            </a:r>
            <a:r>
              <a:rPr lang="es-AR" sz="2800" dirty="0"/>
              <a:t>)</a:t>
            </a:r>
            <a:endParaRPr lang="es-AR" sz="2400" dirty="0" smtClean="0"/>
          </a:p>
        </p:txBody>
      </p:sp>
    </p:spTree>
    <p:extLst>
      <p:ext uri="{BB962C8B-B14F-4D97-AF65-F5344CB8AC3E}">
        <p14:creationId xmlns:p14="http://schemas.microsoft.com/office/powerpoint/2010/main" val="32695567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CLIPS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1" y="754753"/>
            <a:ext cx="10840278" cy="553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93947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CLIPS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5948" y="789747"/>
            <a:ext cx="10866782" cy="554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74779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CLIPS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4401205"/>
          </a:xfrm>
          <a:prstGeom prst="rect">
            <a:avLst/>
          </a:prstGeom>
          <a:noFill/>
        </p:spPr>
        <p:txBody>
          <a:bodyPr wrap="square" rtlCol="0">
            <a:spAutoFit/>
          </a:bodyPr>
          <a:lstStyle/>
          <a:p>
            <a:pPr algn="just"/>
            <a:r>
              <a:rPr lang="es-AR" sz="2800" b="1" u="sng" dirty="0" smtClean="0"/>
              <a:t>Estrategias de Resolución de Conflictos:</a:t>
            </a:r>
            <a:endParaRPr lang="es-AR" sz="2800" b="1" u="sng" dirty="0" smtClean="0"/>
          </a:p>
          <a:p>
            <a:pPr algn="just"/>
            <a:endParaRPr lang="es-AR" sz="2800" dirty="0"/>
          </a:p>
          <a:p>
            <a:pPr algn="just"/>
            <a:r>
              <a:rPr lang="es-AR" sz="2800" dirty="0" smtClean="0"/>
              <a:t>CLIPS proporciona distintas estrategias de resolución de conflictos, y </a:t>
            </a:r>
            <a:r>
              <a:rPr lang="es-AR" sz="2800" dirty="0" err="1" smtClean="0"/>
              <a:t>uede</a:t>
            </a:r>
            <a:r>
              <a:rPr lang="es-AR" sz="2800" dirty="0" smtClean="0"/>
              <a:t> configurarse a través de la sintaxis del siguiente comando:</a:t>
            </a:r>
          </a:p>
          <a:p>
            <a:pPr algn="just"/>
            <a:endParaRPr lang="es-AR" sz="2800" dirty="0"/>
          </a:p>
          <a:p>
            <a:pPr lvl="2" algn="just"/>
            <a:r>
              <a:rPr lang="es-AR" sz="2800" dirty="0" smtClean="0"/>
              <a:t>(set-</a:t>
            </a:r>
            <a:r>
              <a:rPr lang="es-AR" sz="2800" dirty="0" err="1" smtClean="0"/>
              <a:t>strategy</a:t>
            </a:r>
            <a:r>
              <a:rPr lang="es-AR" sz="2800" dirty="0" smtClean="0"/>
              <a:t> &lt;</a:t>
            </a:r>
            <a:r>
              <a:rPr lang="es-AR" sz="2800" dirty="0" err="1" smtClean="0"/>
              <a:t>trategy</a:t>
            </a:r>
            <a:r>
              <a:rPr lang="es-AR" sz="2800" dirty="0" smtClean="0"/>
              <a:t>&gt;)</a:t>
            </a:r>
          </a:p>
          <a:p>
            <a:pPr algn="just"/>
            <a:endParaRPr lang="es-AR" sz="2800" dirty="0"/>
          </a:p>
          <a:p>
            <a:pPr algn="just"/>
            <a:r>
              <a:rPr lang="es-AR" sz="2800" dirty="0" smtClean="0"/>
              <a:t>Donde:</a:t>
            </a:r>
          </a:p>
          <a:p>
            <a:pPr algn="just"/>
            <a:endParaRPr lang="es-AR" sz="2800" dirty="0"/>
          </a:p>
          <a:p>
            <a:pPr algn="just"/>
            <a:r>
              <a:rPr lang="es-AR" sz="2800" dirty="0" smtClean="0"/>
              <a:t>	&lt;</a:t>
            </a:r>
            <a:r>
              <a:rPr lang="es-AR" sz="2800" dirty="0" err="1" smtClean="0"/>
              <a:t>strategy</a:t>
            </a:r>
            <a:r>
              <a:rPr lang="es-AR" sz="2800" dirty="0" smtClean="0"/>
              <a:t>&gt; ::= </a:t>
            </a:r>
            <a:r>
              <a:rPr lang="es-AR" sz="2800" dirty="0" err="1" smtClean="0"/>
              <a:t>depth|breadth|simplicity|complexity|lex|random</a:t>
            </a:r>
            <a:endParaRPr lang="es-AR" sz="2800" dirty="0" smtClean="0"/>
          </a:p>
        </p:txBody>
      </p:sp>
    </p:spTree>
    <p:extLst>
      <p:ext uri="{BB962C8B-B14F-4D97-AF65-F5344CB8AC3E}">
        <p14:creationId xmlns:p14="http://schemas.microsoft.com/office/powerpoint/2010/main" val="32695567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CLIPS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3970318"/>
          </a:xfrm>
          <a:prstGeom prst="rect">
            <a:avLst/>
          </a:prstGeom>
          <a:noFill/>
        </p:spPr>
        <p:txBody>
          <a:bodyPr wrap="square" rtlCol="0">
            <a:spAutoFit/>
          </a:bodyPr>
          <a:lstStyle/>
          <a:p>
            <a:pPr algn="just"/>
            <a:r>
              <a:rPr lang="es-AR" sz="2800" b="1" u="sng" dirty="0"/>
              <a:t>Estrategias de Resolución de </a:t>
            </a:r>
            <a:r>
              <a:rPr lang="es-AR" sz="2800" b="1" u="sng" dirty="0" smtClean="0"/>
              <a:t>Conflictos (cont.):</a:t>
            </a:r>
            <a:endParaRPr lang="es-AR" sz="2800" b="1" u="sng" dirty="0"/>
          </a:p>
          <a:p>
            <a:pPr algn="just"/>
            <a:endParaRPr lang="es-AR" sz="2800" dirty="0"/>
          </a:p>
          <a:p>
            <a:pPr marL="800100" lvl="1" indent="-342900" algn="just">
              <a:buFont typeface="Arial" pitchFamily="34" charset="0"/>
              <a:buChar char="•"/>
            </a:pPr>
            <a:r>
              <a:rPr lang="es-AR" sz="2800" dirty="0" err="1" smtClean="0"/>
              <a:t>Depth</a:t>
            </a:r>
            <a:r>
              <a:rPr lang="es-AR" sz="2800" dirty="0" smtClean="0"/>
              <a:t>: primero en profundidad (LIFO)</a:t>
            </a:r>
          </a:p>
          <a:p>
            <a:pPr marL="800100" lvl="1" indent="-342900" algn="just">
              <a:buFont typeface="Arial" pitchFamily="34" charset="0"/>
              <a:buChar char="•"/>
            </a:pPr>
            <a:r>
              <a:rPr lang="es-AR" sz="2800" dirty="0" err="1" smtClean="0"/>
              <a:t>Breath</a:t>
            </a:r>
            <a:r>
              <a:rPr lang="es-AR" sz="2800" dirty="0" smtClean="0"/>
              <a:t>: primero en anchura (FIFO)</a:t>
            </a:r>
          </a:p>
          <a:p>
            <a:pPr marL="800100" lvl="1" indent="-342900" algn="just">
              <a:buFont typeface="Arial" pitchFamily="34" charset="0"/>
              <a:buChar char="•"/>
            </a:pPr>
            <a:r>
              <a:rPr lang="es-AR" sz="2800" dirty="0" err="1" smtClean="0"/>
              <a:t>Simplicity</a:t>
            </a:r>
            <a:r>
              <a:rPr lang="es-AR" sz="2800" dirty="0" smtClean="0"/>
              <a:t>: primero la regla con menos antecedentes</a:t>
            </a:r>
          </a:p>
          <a:p>
            <a:pPr marL="800100" lvl="1" indent="-342900" algn="just">
              <a:buFont typeface="Arial" pitchFamily="34" charset="0"/>
              <a:buChar char="•"/>
            </a:pPr>
            <a:r>
              <a:rPr lang="es-AR" sz="2800" dirty="0" err="1" smtClean="0"/>
              <a:t>Complexity</a:t>
            </a:r>
            <a:r>
              <a:rPr lang="es-AR" sz="2800" dirty="0" smtClean="0"/>
              <a:t>: primero la regla con más antecedentes</a:t>
            </a:r>
          </a:p>
          <a:p>
            <a:pPr marL="800100" lvl="1" indent="-342900" algn="just">
              <a:buFont typeface="Arial" pitchFamily="34" charset="0"/>
              <a:buChar char="•"/>
            </a:pPr>
            <a:r>
              <a:rPr lang="es-AR" sz="2800" dirty="0" err="1" smtClean="0"/>
              <a:t>Recency</a:t>
            </a:r>
            <a:r>
              <a:rPr lang="es-AR" sz="2800" dirty="0" smtClean="0"/>
              <a:t> of </a:t>
            </a:r>
            <a:r>
              <a:rPr lang="es-AR" sz="2800" dirty="0" err="1" smtClean="0"/>
              <a:t>facts</a:t>
            </a:r>
            <a:r>
              <a:rPr lang="es-AR" sz="2800" dirty="0" smtClean="0"/>
              <a:t> </a:t>
            </a:r>
            <a:r>
              <a:rPr lang="es-AR" sz="2800" dirty="0" err="1" smtClean="0"/>
              <a:t>matching</a:t>
            </a:r>
            <a:r>
              <a:rPr lang="es-AR" sz="2800" dirty="0" smtClean="0"/>
              <a:t> </a:t>
            </a:r>
            <a:r>
              <a:rPr lang="es-AR" sz="2800" dirty="0" err="1" smtClean="0"/>
              <a:t>patterns</a:t>
            </a:r>
            <a:r>
              <a:rPr lang="es-AR" sz="2800" dirty="0" smtClean="0"/>
              <a:t>: por antigüedad</a:t>
            </a:r>
          </a:p>
          <a:p>
            <a:pPr marL="800100" lvl="1" indent="-342900" algn="just">
              <a:buFont typeface="Arial" pitchFamily="34" charset="0"/>
              <a:buChar char="•"/>
            </a:pPr>
            <a:r>
              <a:rPr lang="es-AR" sz="2800" dirty="0" err="1" smtClean="0"/>
              <a:t>Lex</a:t>
            </a:r>
            <a:r>
              <a:rPr lang="es-AR" sz="2800" dirty="0" smtClean="0"/>
              <a:t>: aplica primero antigüedad y luego complejidad</a:t>
            </a:r>
          </a:p>
          <a:p>
            <a:pPr marL="800100" lvl="1" indent="-342900" algn="just">
              <a:buFont typeface="Arial" pitchFamily="34" charset="0"/>
              <a:buChar char="•"/>
            </a:pPr>
            <a:r>
              <a:rPr lang="es-AR" sz="2800" dirty="0" err="1" smtClean="0"/>
              <a:t>Random</a:t>
            </a:r>
            <a:r>
              <a:rPr lang="es-AR" sz="2800" dirty="0" smtClean="0"/>
              <a:t>: aleatoria</a:t>
            </a:r>
            <a:endParaRPr lang="es-AR" sz="2800" dirty="0" smtClean="0"/>
          </a:p>
        </p:txBody>
      </p:sp>
    </p:spTree>
    <p:extLst>
      <p:ext uri="{BB962C8B-B14F-4D97-AF65-F5344CB8AC3E}">
        <p14:creationId xmlns:p14="http://schemas.microsoft.com/office/powerpoint/2010/main" val="3269556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CLIPS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3539430"/>
          </a:xfrm>
          <a:prstGeom prst="rect">
            <a:avLst/>
          </a:prstGeom>
          <a:noFill/>
        </p:spPr>
        <p:txBody>
          <a:bodyPr wrap="square" rtlCol="0">
            <a:spAutoFit/>
          </a:bodyPr>
          <a:lstStyle/>
          <a:p>
            <a:pPr algn="just"/>
            <a:r>
              <a:rPr lang="es-AR" sz="3200" b="1" u="sng" dirty="0" smtClean="0"/>
              <a:t>Entorno del IDE:</a:t>
            </a:r>
            <a:endParaRPr lang="es-AR" sz="3200" b="1" u="sng" dirty="0" smtClean="0"/>
          </a:p>
          <a:p>
            <a:pPr algn="just"/>
            <a:endParaRPr lang="es-AR" sz="3200" dirty="0"/>
          </a:p>
          <a:p>
            <a:pPr algn="just"/>
            <a:r>
              <a:rPr lang="es-AR" sz="3200" dirty="0"/>
              <a:t>El entorno de trabajo de CLIPS nos muestra</a:t>
            </a:r>
            <a:r>
              <a:rPr lang="es-AR" sz="3200" dirty="0" smtClean="0"/>
              <a:t>:</a:t>
            </a:r>
          </a:p>
          <a:p>
            <a:pPr algn="just"/>
            <a:endParaRPr lang="es-AR" sz="3200" dirty="0"/>
          </a:p>
          <a:p>
            <a:pPr marL="800100" lvl="1" indent="-342900" algn="just">
              <a:buFont typeface="Arial" pitchFamily="34" charset="0"/>
              <a:buChar char="•"/>
            </a:pPr>
            <a:r>
              <a:rPr lang="es-AR" sz="3200" dirty="0" smtClean="0"/>
              <a:t>La </a:t>
            </a:r>
            <a:r>
              <a:rPr lang="es-AR" sz="3200" dirty="0"/>
              <a:t>Memoria de </a:t>
            </a:r>
            <a:r>
              <a:rPr lang="es-AR" sz="3200" dirty="0" smtClean="0"/>
              <a:t>Trabajo </a:t>
            </a:r>
            <a:r>
              <a:rPr lang="es-AR" sz="3200" dirty="0"/>
              <a:t>(ventana </a:t>
            </a:r>
            <a:r>
              <a:rPr lang="es-AR" sz="3200" dirty="0" err="1"/>
              <a:t>Facts</a:t>
            </a:r>
            <a:r>
              <a:rPr lang="es-AR" sz="3200" dirty="0" smtClean="0"/>
              <a:t>).</a:t>
            </a:r>
          </a:p>
          <a:p>
            <a:pPr marL="800100" lvl="1" indent="-342900" algn="just">
              <a:buFont typeface="Arial" pitchFamily="34" charset="0"/>
              <a:buChar char="•"/>
            </a:pPr>
            <a:endParaRPr lang="es-AR" sz="3200" dirty="0"/>
          </a:p>
          <a:p>
            <a:pPr marL="800100" lvl="1" indent="-342900" algn="just">
              <a:buFont typeface="Arial" pitchFamily="34" charset="0"/>
              <a:buChar char="•"/>
            </a:pPr>
            <a:r>
              <a:rPr lang="es-AR" sz="3200" dirty="0" smtClean="0"/>
              <a:t>El Conjunto Conflicto </a:t>
            </a:r>
            <a:r>
              <a:rPr lang="es-AR" sz="3200" dirty="0"/>
              <a:t>(ventana Agenda).</a:t>
            </a:r>
            <a:endParaRPr lang="es-AR" sz="3200" dirty="0" smtClean="0"/>
          </a:p>
        </p:txBody>
      </p:sp>
    </p:spTree>
    <p:extLst>
      <p:ext uri="{BB962C8B-B14F-4D97-AF65-F5344CB8AC3E}">
        <p14:creationId xmlns:p14="http://schemas.microsoft.com/office/powerpoint/2010/main" val="32395725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CLIPS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5016758"/>
          </a:xfrm>
          <a:prstGeom prst="rect">
            <a:avLst/>
          </a:prstGeom>
          <a:noFill/>
        </p:spPr>
        <p:txBody>
          <a:bodyPr wrap="square" rtlCol="0">
            <a:spAutoFit/>
          </a:bodyPr>
          <a:lstStyle/>
          <a:p>
            <a:pPr algn="just"/>
            <a:r>
              <a:rPr lang="es-AR" sz="3200" b="1" u="sng" dirty="0" smtClean="0"/>
              <a:t>Asignación de prioridad a una regla:</a:t>
            </a:r>
            <a:endParaRPr lang="es-AR" sz="3200" b="1" u="sng" dirty="0" smtClean="0"/>
          </a:p>
          <a:p>
            <a:pPr algn="just"/>
            <a:endParaRPr lang="es-AR" sz="3200" dirty="0"/>
          </a:p>
          <a:p>
            <a:pPr algn="just"/>
            <a:r>
              <a:rPr lang="es-AR" sz="3200" dirty="0" smtClean="0"/>
              <a:t>Independientemente de la estrategia de resolución de conflicto que se utilice, CLIPS permite asignar una prioridad numérica a una regla, de tal forma, que el número mayor tiene mayor prioridad.</a:t>
            </a:r>
          </a:p>
          <a:p>
            <a:pPr algn="just"/>
            <a:endParaRPr lang="es-AR" sz="3200" dirty="0"/>
          </a:p>
          <a:p>
            <a:pPr algn="just"/>
            <a:r>
              <a:rPr lang="es-AR" sz="3200" dirty="0" smtClean="0"/>
              <a:t>Pueden aplicarse a las reglas prioridades de acuerdo a la tarea que esté representando en el Diagrama Jerárquico de Tareas.</a:t>
            </a:r>
          </a:p>
          <a:p>
            <a:pPr algn="just"/>
            <a:endParaRPr lang="es-AR" sz="3200" dirty="0"/>
          </a:p>
        </p:txBody>
      </p:sp>
    </p:spTree>
    <p:extLst>
      <p:ext uri="{BB962C8B-B14F-4D97-AF65-F5344CB8AC3E}">
        <p14:creationId xmlns:p14="http://schemas.microsoft.com/office/powerpoint/2010/main" val="32695567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CLIPS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11 CuadroTexto"/>
          <p:cNvSpPr txBox="1"/>
          <p:nvPr/>
        </p:nvSpPr>
        <p:spPr>
          <a:xfrm>
            <a:off x="1033670" y="874644"/>
            <a:ext cx="10999303" cy="5262979"/>
          </a:xfrm>
          <a:prstGeom prst="rect">
            <a:avLst/>
          </a:prstGeom>
          <a:noFill/>
        </p:spPr>
        <p:txBody>
          <a:bodyPr wrap="square" rtlCol="0">
            <a:spAutoFit/>
          </a:bodyPr>
          <a:lstStyle/>
          <a:p>
            <a:pPr algn="just"/>
            <a:r>
              <a:rPr lang="es-AR" sz="2800" b="1" u="sng" dirty="0" smtClean="0"/>
              <a:t>Asignación de prioridad a una regla (cont.):</a:t>
            </a:r>
            <a:endParaRPr lang="es-AR" sz="2800" b="1" u="sng" dirty="0" smtClean="0"/>
          </a:p>
          <a:p>
            <a:pPr algn="just"/>
            <a:endParaRPr lang="es-AR" sz="2800" dirty="0"/>
          </a:p>
          <a:p>
            <a:pPr algn="just"/>
            <a:r>
              <a:rPr lang="es-AR" sz="2800" dirty="0" smtClean="0"/>
              <a:t>La sintaxis es:</a:t>
            </a:r>
          </a:p>
          <a:p>
            <a:pPr lvl="2" algn="just"/>
            <a:endParaRPr lang="es-AR" sz="2800" dirty="0" smtClean="0"/>
          </a:p>
          <a:p>
            <a:pPr lvl="2" algn="just"/>
            <a:r>
              <a:rPr lang="es-AR" sz="2800" dirty="0" smtClean="0"/>
              <a:t>(</a:t>
            </a:r>
            <a:r>
              <a:rPr lang="es-AR" sz="2800" dirty="0" err="1" smtClean="0"/>
              <a:t>defrule</a:t>
            </a:r>
            <a:r>
              <a:rPr lang="es-AR" sz="2800" dirty="0" smtClean="0"/>
              <a:t> </a:t>
            </a:r>
            <a:r>
              <a:rPr lang="es-AR" sz="2800" dirty="0" err="1" smtClean="0"/>
              <a:t>ReglaConPrioridad</a:t>
            </a:r>
            <a:endParaRPr lang="es-AR" sz="2800" dirty="0" smtClean="0"/>
          </a:p>
          <a:p>
            <a:pPr lvl="2" algn="just"/>
            <a:r>
              <a:rPr lang="es-AR" sz="2800" dirty="0"/>
              <a:t>	</a:t>
            </a:r>
            <a:r>
              <a:rPr lang="es-AR" sz="2800" dirty="0" smtClean="0"/>
              <a:t>(declare (</a:t>
            </a:r>
            <a:r>
              <a:rPr lang="es-AR" sz="2800" dirty="0" err="1" smtClean="0"/>
              <a:t>salience</a:t>
            </a:r>
            <a:r>
              <a:rPr lang="es-AR" sz="2800" dirty="0" smtClean="0"/>
              <a:t> 100))</a:t>
            </a:r>
          </a:p>
          <a:p>
            <a:pPr lvl="2" algn="just"/>
            <a:r>
              <a:rPr lang="es-AR" sz="2800" dirty="0"/>
              <a:t>	</a:t>
            </a:r>
            <a:r>
              <a:rPr lang="es-AR" sz="2800" dirty="0" smtClean="0"/>
              <a:t>(Estudiante</a:t>
            </a:r>
          </a:p>
          <a:p>
            <a:pPr lvl="2" algn="just"/>
            <a:r>
              <a:rPr lang="es-AR" sz="2800" dirty="0"/>
              <a:t>	</a:t>
            </a:r>
            <a:r>
              <a:rPr lang="es-AR" sz="2800" dirty="0" smtClean="0"/>
              <a:t>	(Nombre $?N)</a:t>
            </a:r>
          </a:p>
          <a:p>
            <a:pPr lvl="2" algn="just"/>
            <a:r>
              <a:rPr lang="es-AR" sz="2800" dirty="0"/>
              <a:t>	</a:t>
            </a:r>
            <a:r>
              <a:rPr lang="es-AR" sz="2800" dirty="0" smtClean="0"/>
              <a:t>	(Edad 18))</a:t>
            </a:r>
            <a:endParaRPr lang="es-AR" sz="2800" dirty="0" smtClean="0"/>
          </a:p>
          <a:p>
            <a:pPr lvl="2" algn="just"/>
            <a:r>
              <a:rPr lang="es-AR" sz="2800" dirty="0"/>
              <a:t>	</a:t>
            </a:r>
            <a:r>
              <a:rPr lang="es-AR" sz="2800" dirty="0" smtClean="0"/>
              <a:t>=&gt;</a:t>
            </a:r>
          </a:p>
          <a:p>
            <a:pPr lvl="2" algn="just"/>
            <a:r>
              <a:rPr lang="es-AR" sz="2800" dirty="0"/>
              <a:t>	</a:t>
            </a:r>
            <a:r>
              <a:rPr lang="es-AR" sz="2800" dirty="0" smtClean="0"/>
              <a:t>(</a:t>
            </a:r>
            <a:r>
              <a:rPr lang="es-AR" sz="2800" dirty="0" err="1" smtClean="0"/>
              <a:t>printout</a:t>
            </a:r>
            <a:r>
              <a:rPr lang="es-AR" sz="2800" dirty="0" smtClean="0"/>
              <a:t> $?N «tiene 18 años»))</a:t>
            </a:r>
            <a:endParaRPr lang="es-AR" sz="2800" dirty="0" smtClean="0"/>
          </a:p>
          <a:p>
            <a:pPr algn="just"/>
            <a:r>
              <a:rPr lang="es-AR" sz="2800" dirty="0"/>
              <a:t>	</a:t>
            </a:r>
            <a:r>
              <a:rPr lang="es-AR" sz="2800" dirty="0" smtClean="0"/>
              <a:t>	</a:t>
            </a:r>
            <a:endParaRPr lang="es-AR" sz="2800" dirty="0" smtClean="0"/>
          </a:p>
        </p:txBody>
      </p:sp>
    </p:spTree>
    <p:extLst>
      <p:ext uri="{BB962C8B-B14F-4D97-AF65-F5344CB8AC3E}">
        <p14:creationId xmlns:p14="http://schemas.microsoft.com/office/powerpoint/2010/main" val="32695567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CLIPS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4708981"/>
          </a:xfrm>
          <a:prstGeom prst="rect">
            <a:avLst/>
          </a:prstGeom>
          <a:noFill/>
        </p:spPr>
        <p:txBody>
          <a:bodyPr wrap="square" rtlCol="0">
            <a:spAutoFit/>
          </a:bodyPr>
          <a:lstStyle/>
          <a:p>
            <a:pPr algn="just"/>
            <a:r>
              <a:rPr lang="es-AR" sz="2000" b="1" u="sng" dirty="0" smtClean="0"/>
              <a:t>EJEMPLO:</a:t>
            </a:r>
            <a:endParaRPr lang="es-AR" sz="2000" b="1" u="sng" dirty="0" smtClean="0"/>
          </a:p>
          <a:p>
            <a:endParaRPr lang="es-AR" sz="2000" dirty="0" smtClean="0"/>
          </a:p>
          <a:p>
            <a:r>
              <a:rPr lang="es-AR" sz="2000" dirty="0" smtClean="0"/>
              <a:t>R0</a:t>
            </a:r>
            <a:r>
              <a:rPr lang="es-AR" sz="2000" dirty="0"/>
              <a:t>: </a:t>
            </a:r>
            <a:r>
              <a:rPr lang="es-AR" sz="2000" dirty="0" smtClean="0"/>
              <a:t>	Si </a:t>
            </a:r>
            <a:r>
              <a:rPr lang="es-AR" sz="2000" dirty="0"/>
              <a:t>hay placas (puntos blancos) en la garganta</a:t>
            </a:r>
          </a:p>
          <a:p>
            <a:r>
              <a:rPr lang="es-AR" sz="2000" dirty="0" smtClean="0"/>
              <a:t>	Entonces </a:t>
            </a:r>
            <a:r>
              <a:rPr lang="es-AR" sz="2000" dirty="0"/>
              <a:t>Posible Diagnóstico es Infección garganta</a:t>
            </a:r>
          </a:p>
          <a:p>
            <a:r>
              <a:rPr lang="es-AR" sz="2000" dirty="0"/>
              <a:t>R1: </a:t>
            </a:r>
            <a:r>
              <a:rPr lang="es-AR" sz="2000" dirty="0" smtClean="0"/>
              <a:t>	Si </a:t>
            </a:r>
            <a:r>
              <a:rPr lang="es-AR" sz="2000" dirty="0"/>
              <a:t>garganta </a:t>
            </a:r>
            <a:r>
              <a:rPr lang="es-AR" sz="2000" dirty="0" smtClean="0"/>
              <a:t>inflamada </a:t>
            </a:r>
          </a:p>
          <a:p>
            <a:r>
              <a:rPr lang="es-AR" sz="2000" dirty="0"/>
              <a:t>	</a:t>
            </a:r>
            <a:r>
              <a:rPr lang="es-AR" sz="2000" dirty="0" smtClean="0"/>
              <a:t>Y </a:t>
            </a:r>
            <a:r>
              <a:rPr lang="es-AR" sz="2000" dirty="0"/>
              <a:t>sospechamos infección bacteriana</a:t>
            </a:r>
          </a:p>
          <a:p>
            <a:r>
              <a:rPr lang="es-AR" sz="2000" dirty="0" smtClean="0"/>
              <a:t>	Entonces </a:t>
            </a:r>
            <a:r>
              <a:rPr lang="es-AR" sz="2000" dirty="0"/>
              <a:t>posible diagnóstico es Infección garganta</a:t>
            </a:r>
          </a:p>
          <a:p>
            <a:r>
              <a:rPr lang="es-AR" sz="2000" dirty="0"/>
              <a:t>R2: </a:t>
            </a:r>
            <a:r>
              <a:rPr lang="es-AR" sz="2000" dirty="0" smtClean="0"/>
              <a:t>	Si </a:t>
            </a:r>
            <a:r>
              <a:rPr lang="es-AR" sz="2000" dirty="0"/>
              <a:t>temperatura paciente &gt; 37</a:t>
            </a:r>
          </a:p>
          <a:p>
            <a:r>
              <a:rPr lang="es-AR" sz="2000" dirty="0" smtClean="0"/>
              <a:t>	Entonces </a:t>
            </a:r>
            <a:r>
              <a:rPr lang="es-AR" sz="2000" dirty="0"/>
              <a:t>paciente tiene fiebre</a:t>
            </a:r>
          </a:p>
          <a:p>
            <a:r>
              <a:rPr lang="es-AR" sz="2000" dirty="0"/>
              <a:t>R3: </a:t>
            </a:r>
            <a:r>
              <a:rPr lang="es-AR" sz="2000" dirty="0" smtClean="0"/>
              <a:t>	Si </a:t>
            </a:r>
            <a:r>
              <a:rPr lang="es-AR" sz="2000" dirty="0"/>
              <a:t>paciente enfermo más de una semana</a:t>
            </a:r>
          </a:p>
          <a:p>
            <a:r>
              <a:rPr lang="es-AR" sz="2000" dirty="0" smtClean="0"/>
              <a:t>	Y </a:t>
            </a:r>
            <a:r>
              <a:rPr lang="es-AR" sz="2000" dirty="0"/>
              <a:t>paciente tiene fiebre</a:t>
            </a:r>
          </a:p>
          <a:p>
            <a:r>
              <a:rPr lang="es-AR" sz="2000" dirty="0" smtClean="0"/>
              <a:t>	Entonces </a:t>
            </a:r>
            <a:r>
              <a:rPr lang="es-AR" sz="2000" dirty="0"/>
              <a:t>sospechamos infección bacteriana</a:t>
            </a:r>
          </a:p>
          <a:p>
            <a:endParaRPr lang="es-AR" sz="2000" dirty="0" smtClean="0"/>
          </a:p>
          <a:p>
            <a:r>
              <a:rPr lang="es-AR" sz="2000" dirty="0" smtClean="0"/>
              <a:t>Se usará </a:t>
            </a:r>
            <a:r>
              <a:rPr lang="es-AR" sz="2000" dirty="0"/>
              <a:t>un </a:t>
            </a:r>
            <a:r>
              <a:rPr lang="es-AR" sz="2000" dirty="0" err="1"/>
              <a:t>template</a:t>
            </a:r>
            <a:r>
              <a:rPr lang="es-AR" sz="2000" dirty="0"/>
              <a:t> </a:t>
            </a:r>
            <a:r>
              <a:rPr lang="es-AR" sz="2000" dirty="0" err="1"/>
              <a:t>ExploracionPaciente</a:t>
            </a:r>
            <a:r>
              <a:rPr lang="es-AR" sz="2000" dirty="0"/>
              <a:t>, un </a:t>
            </a:r>
            <a:r>
              <a:rPr lang="es-AR" sz="2000" dirty="0" err="1"/>
              <a:t>template</a:t>
            </a:r>
            <a:r>
              <a:rPr lang="es-AR" sz="2000" dirty="0"/>
              <a:t> </a:t>
            </a:r>
            <a:r>
              <a:rPr lang="es-AR" sz="2000" dirty="0" err="1"/>
              <a:t>DiagnosticoPaciente</a:t>
            </a:r>
            <a:r>
              <a:rPr lang="es-AR" sz="2000" dirty="0"/>
              <a:t> </a:t>
            </a:r>
            <a:r>
              <a:rPr lang="es-AR" sz="2000" dirty="0" smtClean="0"/>
              <a:t>y vectores </a:t>
            </a:r>
            <a:r>
              <a:rPr lang="es-AR" sz="2000" dirty="0"/>
              <a:t>para representar hechos intermedios del tipo (Paciente Juan </a:t>
            </a:r>
            <a:r>
              <a:rPr lang="es-AR" sz="2000" dirty="0" err="1"/>
              <a:t>TieneFiebre</a:t>
            </a:r>
            <a:r>
              <a:rPr lang="es-AR" sz="2000" dirty="0" smtClean="0"/>
              <a:t>) o </a:t>
            </a:r>
            <a:r>
              <a:rPr lang="es-AR" sz="2000" dirty="0"/>
              <a:t>(Paciente Juan </a:t>
            </a:r>
            <a:r>
              <a:rPr lang="es-AR" sz="2000" dirty="0" err="1"/>
              <a:t>PosibleInfeccionBacteriana</a:t>
            </a:r>
            <a:r>
              <a:rPr lang="es-AR" sz="2000" dirty="0"/>
              <a:t>).</a:t>
            </a:r>
            <a:endParaRPr lang="es-AR" sz="2000" dirty="0" smtClean="0"/>
          </a:p>
        </p:txBody>
      </p:sp>
    </p:spTree>
    <p:extLst>
      <p:ext uri="{BB962C8B-B14F-4D97-AF65-F5344CB8AC3E}">
        <p14:creationId xmlns:p14="http://schemas.microsoft.com/office/powerpoint/2010/main" val="32695567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CLIPS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Rectángulo"/>
          <p:cNvSpPr/>
          <p:nvPr/>
        </p:nvSpPr>
        <p:spPr>
          <a:xfrm>
            <a:off x="1364974" y="856357"/>
            <a:ext cx="10614991" cy="5324535"/>
          </a:xfrm>
          <a:prstGeom prst="rect">
            <a:avLst/>
          </a:prstGeom>
        </p:spPr>
        <p:txBody>
          <a:bodyPr wrap="square">
            <a:spAutoFit/>
          </a:bodyPr>
          <a:lstStyle/>
          <a:p>
            <a:r>
              <a:rPr lang="es-AR" sz="2000" dirty="0"/>
              <a:t>(</a:t>
            </a:r>
            <a:r>
              <a:rPr lang="es-AR" sz="2000" dirty="0" err="1"/>
              <a:t>defrule</a:t>
            </a:r>
            <a:r>
              <a:rPr lang="es-AR" sz="2000" dirty="0"/>
              <a:t> Plaquetas</a:t>
            </a:r>
          </a:p>
          <a:p>
            <a:r>
              <a:rPr lang="es-AR" sz="2000" dirty="0" smtClean="0"/>
              <a:t>	(</a:t>
            </a:r>
            <a:r>
              <a:rPr lang="es-AR" sz="2000" dirty="0" err="1"/>
              <a:t>ExploracionPaciente</a:t>
            </a:r>
            <a:endParaRPr lang="es-AR" sz="2000" dirty="0"/>
          </a:p>
          <a:p>
            <a:r>
              <a:rPr lang="es-AR" sz="2000" dirty="0" smtClean="0"/>
              <a:t>		(</a:t>
            </a:r>
            <a:r>
              <a:rPr lang="es-AR" sz="2000" dirty="0"/>
              <a:t>Nombre ?N)</a:t>
            </a:r>
          </a:p>
          <a:p>
            <a:r>
              <a:rPr lang="es-AR" sz="2000" dirty="0" smtClean="0"/>
              <a:t>		</a:t>
            </a:r>
            <a:r>
              <a:rPr lang="es-AR" sz="2000" dirty="0" err="1" smtClean="0"/>
              <a:t>SintomasGarganta</a:t>
            </a:r>
            <a:r>
              <a:rPr lang="es-AR" sz="2000" dirty="0" smtClean="0"/>
              <a:t> </a:t>
            </a:r>
            <a:r>
              <a:rPr lang="es-AR" sz="2000" dirty="0"/>
              <a:t>$? Plaquetas $?))</a:t>
            </a:r>
          </a:p>
          <a:p>
            <a:r>
              <a:rPr lang="es-AR" sz="2000" dirty="0" smtClean="0"/>
              <a:t>	=&gt;</a:t>
            </a:r>
            <a:endParaRPr lang="es-AR" sz="2000" dirty="0"/>
          </a:p>
          <a:p>
            <a:r>
              <a:rPr lang="es-AR" sz="2000" dirty="0" smtClean="0"/>
              <a:t>	(</a:t>
            </a:r>
            <a:r>
              <a:rPr lang="es-AR" sz="2000" dirty="0" err="1"/>
              <a:t>assert</a:t>
            </a:r>
            <a:r>
              <a:rPr lang="es-AR" sz="2000" dirty="0"/>
              <a:t> (</a:t>
            </a:r>
            <a:r>
              <a:rPr lang="es-AR" sz="2000" dirty="0" err="1"/>
              <a:t>DiagnosticoPaciente</a:t>
            </a:r>
            <a:endParaRPr lang="es-AR" sz="2000" dirty="0"/>
          </a:p>
          <a:p>
            <a:r>
              <a:rPr lang="es-AR" sz="2000" dirty="0" smtClean="0"/>
              <a:t>		(</a:t>
            </a:r>
            <a:r>
              <a:rPr lang="es-AR" sz="2000" dirty="0"/>
              <a:t>Nombre ?N)</a:t>
            </a:r>
          </a:p>
          <a:p>
            <a:r>
              <a:rPr lang="es-AR" sz="2000" dirty="0" smtClean="0"/>
              <a:t>		(</a:t>
            </a:r>
            <a:r>
              <a:rPr lang="es-AR" sz="2000" dirty="0"/>
              <a:t>Diagnostico </a:t>
            </a:r>
            <a:r>
              <a:rPr lang="es-AR" sz="2000" dirty="0" err="1"/>
              <a:t>InfeccionBacterianaGarganta</a:t>
            </a:r>
            <a:r>
              <a:rPr lang="es-AR" sz="2000" dirty="0" smtClean="0"/>
              <a:t>))))</a:t>
            </a:r>
          </a:p>
          <a:p>
            <a:endParaRPr lang="es-AR" sz="2000" dirty="0"/>
          </a:p>
          <a:p>
            <a:r>
              <a:rPr lang="es-AR" sz="2000" dirty="0"/>
              <a:t>(</a:t>
            </a:r>
            <a:r>
              <a:rPr lang="es-AR" sz="2000" dirty="0" err="1"/>
              <a:t>defrule</a:t>
            </a:r>
            <a:r>
              <a:rPr lang="es-AR" sz="2000" dirty="0"/>
              <a:t> </a:t>
            </a:r>
            <a:r>
              <a:rPr lang="es-AR" sz="2000" dirty="0" err="1"/>
              <a:t>PosibleInfeccionBacteriana</a:t>
            </a:r>
            <a:endParaRPr lang="es-AR" sz="2000" dirty="0"/>
          </a:p>
          <a:p>
            <a:r>
              <a:rPr lang="es-AR" sz="2000" dirty="0" smtClean="0"/>
              <a:t>	(</a:t>
            </a:r>
            <a:r>
              <a:rPr lang="es-AR" sz="2000" dirty="0" err="1"/>
              <a:t>ExploracionPaciente</a:t>
            </a:r>
            <a:endParaRPr lang="es-AR" sz="2000" dirty="0"/>
          </a:p>
          <a:p>
            <a:r>
              <a:rPr lang="es-AR" sz="2000" dirty="0" smtClean="0"/>
              <a:t>		(</a:t>
            </a:r>
            <a:r>
              <a:rPr lang="es-AR" sz="2000" dirty="0"/>
              <a:t>Nombre ?N)</a:t>
            </a:r>
          </a:p>
          <a:p>
            <a:r>
              <a:rPr lang="es-AR" sz="2000" dirty="0" smtClean="0"/>
              <a:t>		(</a:t>
            </a:r>
            <a:r>
              <a:rPr lang="es-AR" sz="2000" dirty="0" err="1"/>
              <a:t>NumSemanas</a:t>
            </a:r>
            <a:r>
              <a:rPr lang="es-AR" sz="2000" dirty="0"/>
              <a:t> ?</a:t>
            </a:r>
            <a:r>
              <a:rPr lang="es-AR" sz="2000" dirty="0" err="1"/>
              <a:t>Sem</a:t>
            </a:r>
            <a:r>
              <a:rPr lang="es-AR" sz="2000" dirty="0"/>
              <a:t>))</a:t>
            </a:r>
          </a:p>
          <a:p>
            <a:r>
              <a:rPr lang="es-AR" sz="2000" dirty="0" smtClean="0"/>
              <a:t>	(</a:t>
            </a:r>
            <a:r>
              <a:rPr lang="es-AR" sz="2000" dirty="0"/>
              <a:t>test (&gt; ?</a:t>
            </a:r>
            <a:r>
              <a:rPr lang="es-AR" sz="2000" dirty="0" err="1"/>
              <a:t>Sem</a:t>
            </a:r>
            <a:r>
              <a:rPr lang="es-AR" sz="2000" dirty="0"/>
              <a:t> 2))</a:t>
            </a:r>
          </a:p>
          <a:p>
            <a:r>
              <a:rPr lang="es-AR" sz="2000" dirty="0" smtClean="0"/>
              <a:t>		(</a:t>
            </a:r>
            <a:r>
              <a:rPr lang="es-AR" sz="2000" dirty="0"/>
              <a:t>Paciente ?N </a:t>
            </a:r>
            <a:r>
              <a:rPr lang="es-AR" sz="2000" dirty="0" err="1"/>
              <a:t>TieneFiebre</a:t>
            </a:r>
            <a:r>
              <a:rPr lang="es-AR" sz="2000" dirty="0"/>
              <a:t>)</a:t>
            </a:r>
          </a:p>
          <a:p>
            <a:r>
              <a:rPr lang="es-AR" sz="2000" dirty="0" smtClean="0"/>
              <a:t>	=&gt;</a:t>
            </a:r>
            <a:endParaRPr lang="es-AR" sz="2000" dirty="0"/>
          </a:p>
          <a:p>
            <a:r>
              <a:rPr lang="es-AR" sz="2000" dirty="0" smtClean="0"/>
              <a:t>	(</a:t>
            </a:r>
            <a:r>
              <a:rPr lang="es-AR" sz="2000" dirty="0" err="1"/>
              <a:t>assert</a:t>
            </a:r>
            <a:r>
              <a:rPr lang="es-AR" sz="2000" dirty="0"/>
              <a:t> (Paciente ?N </a:t>
            </a:r>
            <a:r>
              <a:rPr lang="es-AR" sz="2000" dirty="0" err="1"/>
              <a:t>PosibleInfeccionBacteriana</a:t>
            </a:r>
            <a:r>
              <a:rPr lang="es-AR" sz="2000" dirty="0" smtClean="0"/>
              <a:t>))))</a:t>
            </a:r>
            <a:endParaRPr lang="es-AR" sz="2000" dirty="0"/>
          </a:p>
        </p:txBody>
      </p:sp>
    </p:spTree>
    <p:extLst>
      <p:ext uri="{BB962C8B-B14F-4D97-AF65-F5344CB8AC3E}">
        <p14:creationId xmlns:p14="http://schemas.microsoft.com/office/powerpoint/2010/main" val="25291475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CLIPS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12 Rectángulo"/>
          <p:cNvSpPr/>
          <p:nvPr/>
        </p:nvSpPr>
        <p:spPr>
          <a:xfrm>
            <a:off x="1364974" y="856357"/>
            <a:ext cx="10124661" cy="5293757"/>
          </a:xfrm>
          <a:prstGeom prst="rect">
            <a:avLst/>
          </a:prstGeom>
        </p:spPr>
        <p:txBody>
          <a:bodyPr wrap="square">
            <a:spAutoFit/>
          </a:bodyPr>
          <a:lstStyle/>
          <a:p>
            <a:r>
              <a:rPr lang="es-AR" sz="2000" dirty="0" smtClean="0"/>
              <a:t>(</a:t>
            </a:r>
            <a:r>
              <a:rPr lang="es-AR" sz="2000" dirty="0" err="1"/>
              <a:t>defrule</a:t>
            </a:r>
            <a:r>
              <a:rPr lang="es-AR" sz="2000" dirty="0"/>
              <a:t> </a:t>
            </a:r>
            <a:r>
              <a:rPr lang="es-AR" sz="2000" dirty="0" err="1"/>
              <a:t>PacienteConFiebre</a:t>
            </a:r>
            <a:endParaRPr lang="es-AR" sz="2000" dirty="0"/>
          </a:p>
          <a:p>
            <a:r>
              <a:rPr lang="es-AR" sz="2000" dirty="0" smtClean="0"/>
              <a:t>	(</a:t>
            </a:r>
            <a:r>
              <a:rPr lang="es-AR" sz="2000" dirty="0" err="1"/>
              <a:t>ExploracionPaciente</a:t>
            </a:r>
            <a:endParaRPr lang="es-AR" sz="2000" dirty="0"/>
          </a:p>
          <a:p>
            <a:r>
              <a:rPr lang="es-AR" sz="2000" dirty="0" smtClean="0"/>
              <a:t>		(</a:t>
            </a:r>
            <a:r>
              <a:rPr lang="es-AR" sz="2000" dirty="0"/>
              <a:t>Nombre ?N)</a:t>
            </a:r>
          </a:p>
          <a:p>
            <a:r>
              <a:rPr lang="es-AR" sz="2000" dirty="0" smtClean="0"/>
              <a:t>		(</a:t>
            </a:r>
            <a:r>
              <a:rPr lang="es-AR" sz="2000" dirty="0"/>
              <a:t>Temperatura ?T))</a:t>
            </a:r>
          </a:p>
          <a:p>
            <a:r>
              <a:rPr lang="es-AR" sz="2000" dirty="0" smtClean="0"/>
              <a:t>	(</a:t>
            </a:r>
            <a:r>
              <a:rPr lang="es-AR" sz="2000" dirty="0"/>
              <a:t>test (&gt; ?T 37))</a:t>
            </a:r>
          </a:p>
          <a:p>
            <a:r>
              <a:rPr lang="es-AR" sz="2000" dirty="0" smtClean="0"/>
              <a:t>	=&gt;</a:t>
            </a:r>
            <a:endParaRPr lang="es-AR" sz="2000" dirty="0"/>
          </a:p>
          <a:p>
            <a:r>
              <a:rPr lang="es-AR" sz="2000" dirty="0" smtClean="0"/>
              <a:t>	(</a:t>
            </a:r>
            <a:r>
              <a:rPr lang="es-AR" sz="2000" dirty="0" err="1"/>
              <a:t>assert</a:t>
            </a:r>
            <a:r>
              <a:rPr lang="es-AR" sz="2000" dirty="0"/>
              <a:t> (Paciente ?N </a:t>
            </a:r>
            <a:r>
              <a:rPr lang="es-AR" sz="2000" dirty="0" err="1"/>
              <a:t>TieneFiebre</a:t>
            </a:r>
            <a:r>
              <a:rPr lang="es-AR" sz="2000" dirty="0" smtClean="0"/>
              <a:t>)))</a:t>
            </a:r>
          </a:p>
          <a:p>
            <a:endParaRPr lang="es-AR" sz="2000" dirty="0"/>
          </a:p>
          <a:p>
            <a:r>
              <a:rPr lang="es-AR" sz="2000" dirty="0"/>
              <a:t>(</a:t>
            </a:r>
            <a:r>
              <a:rPr lang="es-AR" sz="2000" dirty="0" err="1"/>
              <a:t>defrule</a:t>
            </a:r>
            <a:r>
              <a:rPr lang="es-AR" sz="2000" dirty="0"/>
              <a:t> </a:t>
            </a:r>
            <a:r>
              <a:rPr lang="es-AR" sz="2000" dirty="0" err="1"/>
              <a:t>InfecBactGarg</a:t>
            </a:r>
            <a:endParaRPr lang="es-AR" sz="2000" dirty="0"/>
          </a:p>
          <a:p>
            <a:r>
              <a:rPr lang="es-AR" sz="2000" dirty="0" smtClean="0"/>
              <a:t>	(</a:t>
            </a:r>
            <a:r>
              <a:rPr lang="es-AR" sz="2000" dirty="0" err="1"/>
              <a:t>ExploracionPaciente</a:t>
            </a:r>
            <a:endParaRPr lang="es-AR" sz="2000" dirty="0"/>
          </a:p>
          <a:p>
            <a:r>
              <a:rPr lang="es-AR" sz="2000" dirty="0" smtClean="0"/>
              <a:t>		(</a:t>
            </a:r>
            <a:r>
              <a:rPr lang="es-AR" sz="2000" dirty="0"/>
              <a:t>Nombre ?N)</a:t>
            </a:r>
          </a:p>
          <a:p>
            <a:r>
              <a:rPr lang="es-AR" sz="2000" dirty="0" smtClean="0"/>
              <a:t>		(</a:t>
            </a:r>
            <a:r>
              <a:rPr lang="es-AR" sz="2000" dirty="0" err="1"/>
              <a:t>SintomasGarganta</a:t>
            </a:r>
            <a:r>
              <a:rPr lang="es-AR" sz="2000" dirty="0"/>
              <a:t> $? </a:t>
            </a:r>
            <a:r>
              <a:rPr lang="es-AR" sz="2000" dirty="0" err="1"/>
              <a:t>Inflamacion</a:t>
            </a:r>
            <a:r>
              <a:rPr lang="es-AR" sz="2000" dirty="0"/>
              <a:t> $?))</a:t>
            </a:r>
          </a:p>
          <a:p>
            <a:r>
              <a:rPr lang="es-AR" sz="2000" dirty="0" smtClean="0"/>
              <a:t>		(</a:t>
            </a:r>
            <a:r>
              <a:rPr lang="es-AR" sz="2000" dirty="0"/>
              <a:t>Paciente ?N </a:t>
            </a:r>
            <a:r>
              <a:rPr lang="es-AR" sz="2000" dirty="0" err="1"/>
              <a:t>PosibleInfeccionBacteriana</a:t>
            </a:r>
            <a:r>
              <a:rPr lang="es-AR" sz="2000" dirty="0"/>
              <a:t>)</a:t>
            </a:r>
          </a:p>
          <a:p>
            <a:r>
              <a:rPr lang="es-AR" sz="2000" dirty="0" smtClean="0"/>
              <a:t>	=&gt;</a:t>
            </a:r>
            <a:endParaRPr lang="es-AR" sz="2000" dirty="0"/>
          </a:p>
          <a:p>
            <a:r>
              <a:rPr lang="es-AR" sz="2000" dirty="0" smtClean="0"/>
              <a:t>	(</a:t>
            </a:r>
            <a:r>
              <a:rPr lang="es-AR" sz="2000" dirty="0" err="1"/>
              <a:t>assert</a:t>
            </a:r>
            <a:r>
              <a:rPr lang="es-AR" sz="2000" dirty="0"/>
              <a:t> (</a:t>
            </a:r>
            <a:r>
              <a:rPr lang="es-AR" sz="2000" dirty="0" err="1"/>
              <a:t>DiagnosticoPaciente</a:t>
            </a:r>
            <a:endParaRPr lang="es-AR" sz="2000" dirty="0"/>
          </a:p>
          <a:p>
            <a:r>
              <a:rPr lang="es-AR" sz="2000" dirty="0" smtClean="0"/>
              <a:t>		(</a:t>
            </a:r>
            <a:r>
              <a:rPr lang="es-AR" sz="2000" dirty="0"/>
              <a:t>Nombre ?N)</a:t>
            </a:r>
          </a:p>
          <a:p>
            <a:r>
              <a:rPr lang="es-AR" sz="2000" dirty="0" smtClean="0"/>
              <a:t>		(</a:t>
            </a:r>
            <a:r>
              <a:rPr lang="es-AR" sz="2000" dirty="0"/>
              <a:t>Diagnostico </a:t>
            </a:r>
            <a:r>
              <a:rPr lang="es-AR" sz="2000" dirty="0" err="1"/>
              <a:t>InfeccionBacterianaGarganta</a:t>
            </a:r>
            <a:r>
              <a:rPr lang="es-AR" sz="2000" dirty="0" smtClean="0"/>
              <a:t>))))</a:t>
            </a:r>
            <a:endParaRPr lang="es-AR" sz="2000" dirty="0"/>
          </a:p>
        </p:txBody>
      </p:sp>
    </p:spTree>
    <p:extLst>
      <p:ext uri="{BB962C8B-B14F-4D97-AF65-F5344CB8AC3E}">
        <p14:creationId xmlns:p14="http://schemas.microsoft.com/office/powerpoint/2010/main" val="25291475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CLIPS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11 Rectángulo"/>
          <p:cNvSpPr/>
          <p:nvPr/>
        </p:nvSpPr>
        <p:spPr>
          <a:xfrm>
            <a:off x="967409" y="816601"/>
            <a:ext cx="11025808" cy="3970318"/>
          </a:xfrm>
          <a:prstGeom prst="rect">
            <a:avLst/>
          </a:prstGeom>
        </p:spPr>
        <p:txBody>
          <a:bodyPr wrap="square">
            <a:spAutoFit/>
          </a:bodyPr>
          <a:lstStyle/>
          <a:p>
            <a:r>
              <a:rPr lang="es-AR" sz="2800" dirty="0" smtClean="0"/>
              <a:t>(</a:t>
            </a:r>
            <a:r>
              <a:rPr lang="es-AR" sz="2800" dirty="0" err="1"/>
              <a:t>defrule</a:t>
            </a:r>
            <a:r>
              <a:rPr lang="es-AR" sz="2800" dirty="0"/>
              <a:t> </a:t>
            </a:r>
            <a:r>
              <a:rPr lang="es-AR" sz="2800" dirty="0" err="1"/>
              <a:t>MuestraDiagnostico</a:t>
            </a:r>
            <a:endParaRPr lang="es-AR" sz="2800" dirty="0"/>
          </a:p>
          <a:p>
            <a:r>
              <a:rPr lang="es-AR" sz="2800" dirty="0" smtClean="0"/>
              <a:t>	(</a:t>
            </a:r>
            <a:r>
              <a:rPr lang="es-AR" sz="2800" dirty="0" err="1"/>
              <a:t>DiagnosticoPaciente</a:t>
            </a:r>
            <a:endParaRPr lang="es-AR" sz="2800" dirty="0"/>
          </a:p>
          <a:p>
            <a:r>
              <a:rPr lang="es-AR" sz="2800" dirty="0" smtClean="0"/>
              <a:t>		(</a:t>
            </a:r>
            <a:r>
              <a:rPr lang="es-AR" sz="2800" dirty="0"/>
              <a:t>Nombre ?N)</a:t>
            </a:r>
          </a:p>
          <a:p>
            <a:r>
              <a:rPr lang="es-AR" sz="2800" dirty="0" smtClean="0"/>
              <a:t>		(</a:t>
            </a:r>
            <a:r>
              <a:rPr lang="es-AR" sz="2800" dirty="0"/>
              <a:t>Diagnostico ?D))</a:t>
            </a:r>
          </a:p>
          <a:p>
            <a:r>
              <a:rPr lang="es-AR" sz="2800" dirty="0" smtClean="0"/>
              <a:t>	=&gt;</a:t>
            </a:r>
            <a:endParaRPr lang="es-AR" sz="2800" dirty="0"/>
          </a:p>
          <a:p>
            <a:r>
              <a:rPr lang="es-AR" sz="2800" dirty="0" smtClean="0"/>
              <a:t>	(</a:t>
            </a:r>
            <a:r>
              <a:rPr lang="es-AR" sz="2800" dirty="0" err="1"/>
              <a:t>printout</a:t>
            </a:r>
            <a:r>
              <a:rPr lang="es-AR" sz="2800" dirty="0"/>
              <a:t> t </a:t>
            </a:r>
            <a:r>
              <a:rPr lang="es-AR" sz="2800" dirty="0" err="1"/>
              <a:t>crlf</a:t>
            </a:r>
            <a:r>
              <a:rPr lang="es-AR" sz="2800" dirty="0"/>
              <a:t> "El diagnostico para " ?N " es: " ?D </a:t>
            </a:r>
            <a:r>
              <a:rPr lang="es-AR" sz="2800" dirty="0" err="1"/>
              <a:t>crlf</a:t>
            </a:r>
            <a:r>
              <a:rPr lang="es-AR" sz="2800" dirty="0" smtClean="0"/>
              <a:t>))</a:t>
            </a:r>
          </a:p>
          <a:p>
            <a:endParaRPr lang="es-AR" sz="2800" dirty="0"/>
          </a:p>
          <a:p>
            <a:r>
              <a:rPr lang="es-AR" sz="2800" dirty="0"/>
              <a:t>Al principio, se </a:t>
            </a:r>
            <a:r>
              <a:rPr lang="es-AR" sz="2800" dirty="0" smtClean="0"/>
              <a:t>añadirán </a:t>
            </a:r>
            <a:r>
              <a:rPr lang="es-AR" sz="2800" dirty="0"/>
              <a:t>los hechos del </a:t>
            </a:r>
            <a:r>
              <a:rPr lang="es-AR" sz="2800" dirty="0" err="1"/>
              <a:t>template</a:t>
            </a:r>
            <a:r>
              <a:rPr lang="es-AR" sz="2800" dirty="0"/>
              <a:t> </a:t>
            </a:r>
            <a:r>
              <a:rPr lang="es-AR" sz="2800" dirty="0" err="1"/>
              <a:t>ExploracionPaciente</a:t>
            </a:r>
            <a:r>
              <a:rPr lang="es-AR" sz="2800" dirty="0"/>
              <a:t> y se </a:t>
            </a:r>
            <a:r>
              <a:rPr lang="es-AR" sz="2800" dirty="0" smtClean="0"/>
              <a:t>irán encadenando </a:t>
            </a:r>
            <a:r>
              <a:rPr lang="es-AR" sz="2800" dirty="0"/>
              <a:t>las reglas.</a:t>
            </a:r>
            <a:endParaRPr lang="es-AR" sz="2800" dirty="0"/>
          </a:p>
        </p:txBody>
      </p:sp>
    </p:spTree>
    <p:extLst>
      <p:ext uri="{BB962C8B-B14F-4D97-AF65-F5344CB8AC3E}">
        <p14:creationId xmlns:p14="http://schemas.microsoft.com/office/powerpoint/2010/main" val="25291475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CLIPS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8505" y="826397"/>
            <a:ext cx="10944225" cy="540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95725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CLIPS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5262979"/>
          </a:xfrm>
          <a:prstGeom prst="rect">
            <a:avLst/>
          </a:prstGeom>
          <a:noFill/>
        </p:spPr>
        <p:txBody>
          <a:bodyPr wrap="square" rtlCol="0">
            <a:spAutoFit/>
          </a:bodyPr>
          <a:lstStyle/>
          <a:p>
            <a:pPr algn="just"/>
            <a:r>
              <a:rPr lang="es-AR" sz="2400" b="1" u="sng" dirty="0" smtClean="0"/>
              <a:t>Motor de Inferencia:</a:t>
            </a:r>
            <a:endParaRPr lang="es-AR" sz="2400" b="1" u="sng" dirty="0" smtClean="0"/>
          </a:p>
          <a:p>
            <a:pPr algn="just"/>
            <a:endParaRPr lang="es-AR" sz="2400" dirty="0"/>
          </a:p>
          <a:p>
            <a:pPr algn="just"/>
            <a:r>
              <a:rPr lang="es-AR" sz="2400" dirty="0" smtClean="0"/>
              <a:t>Está implementado en base al Algoritmo RETE, que se encarga del emparejamiento de hechos y antecedentes de reglas.</a:t>
            </a:r>
          </a:p>
          <a:p>
            <a:pPr algn="just"/>
            <a:endParaRPr lang="es-AR" sz="2400" dirty="0"/>
          </a:p>
          <a:p>
            <a:pPr algn="just"/>
            <a:r>
              <a:rPr lang="es-AR" sz="2400" dirty="0" smtClean="0"/>
              <a:t>Además tiene implementado el Principio de Refracción, y se puede configurar con más de una estrategia de resolución de conflictos.</a:t>
            </a:r>
          </a:p>
          <a:p>
            <a:pPr algn="just"/>
            <a:endParaRPr lang="es-AR" sz="2400" dirty="0"/>
          </a:p>
          <a:p>
            <a:pPr algn="just"/>
            <a:r>
              <a:rPr lang="es-AR" sz="2400" dirty="0" smtClean="0"/>
              <a:t>Por tanto, el trabajo del programador consistirá en introducir las reglas de la Base de Reglas (Base de Conocimiento), y los hechos del problema a resolver.</a:t>
            </a:r>
          </a:p>
          <a:p>
            <a:pPr algn="just"/>
            <a:endParaRPr lang="es-AR" sz="2400" dirty="0"/>
          </a:p>
          <a:p>
            <a:pPr algn="just"/>
            <a:r>
              <a:rPr lang="es-AR" sz="2400" dirty="0" smtClean="0"/>
              <a:t>A continuación:</a:t>
            </a:r>
          </a:p>
          <a:p>
            <a:pPr marL="800100" lvl="1" indent="-342900" algn="just">
              <a:buFont typeface="Arial" pitchFamily="34" charset="0"/>
              <a:buChar char="•"/>
            </a:pPr>
            <a:r>
              <a:rPr lang="es-AR" sz="2400" dirty="0" smtClean="0"/>
              <a:t>Redacción de hechos</a:t>
            </a:r>
          </a:p>
          <a:p>
            <a:pPr marL="800100" lvl="1" indent="-342900" algn="just">
              <a:buFont typeface="Arial" pitchFamily="34" charset="0"/>
              <a:buChar char="•"/>
            </a:pPr>
            <a:r>
              <a:rPr lang="es-AR" sz="2400" dirty="0" smtClean="0"/>
              <a:t>Redacción de reglas</a:t>
            </a:r>
            <a:endParaRPr lang="es-AR" sz="2400" dirty="0" smtClean="0"/>
          </a:p>
        </p:txBody>
      </p:sp>
    </p:spTree>
    <p:extLst>
      <p:ext uri="{BB962C8B-B14F-4D97-AF65-F5344CB8AC3E}">
        <p14:creationId xmlns:p14="http://schemas.microsoft.com/office/powerpoint/2010/main" val="32395725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CLIPS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4154984"/>
          </a:xfrm>
          <a:prstGeom prst="rect">
            <a:avLst/>
          </a:prstGeom>
          <a:noFill/>
        </p:spPr>
        <p:txBody>
          <a:bodyPr wrap="square" rtlCol="0">
            <a:spAutoFit/>
          </a:bodyPr>
          <a:lstStyle/>
          <a:p>
            <a:pPr algn="just"/>
            <a:r>
              <a:rPr lang="es-AR" sz="2400" b="1" u="sng" dirty="0" smtClean="0"/>
              <a:t>Hechos:</a:t>
            </a:r>
            <a:endParaRPr lang="es-AR" sz="2400" b="1" u="sng" dirty="0" smtClean="0"/>
          </a:p>
          <a:p>
            <a:pPr algn="just"/>
            <a:endParaRPr lang="es-AR" sz="2400" dirty="0"/>
          </a:p>
          <a:p>
            <a:pPr algn="just"/>
            <a:r>
              <a:rPr lang="es-AR" sz="2400" dirty="0" smtClean="0"/>
              <a:t>Vamos a ver como introducir hechos con registros (otras opciones que no exploraremos son vector ordenado de características y objetos).</a:t>
            </a:r>
          </a:p>
          <a:p>
            <a:pPr algn="just"/>
            <a:endParaRPr lang="es-AR" sz="2400" dirty="0"/>
          </a:p>
          <a:p>
            <a:pPr algn="just"/>
            <a:r>
              <a:rPr lang="es-AR" sz="2400" dirty="0" smtClean="0"/>
              <a:t>Los hechos (y reglas) pueden introducirse por consola o a través de archivos que deben cargarse con instrucciones en la consola.</a:t>
            </a:r>
          </a:p>
          <a:p>
            <a:pPr algn="just"/>
            <a:endParaRPr lang="es-AR" sz="2400" dirty="0"/>
          </a:p>
          <a:p>
            <a:pPr algn="just"/>
            <a:r>
              <a:rPr lang="es-AR" sz="2400" dirty="0" smtClean="0"/>
              <a:t>Veremos la implementación a través de archivos.</a:t>
            </a:r>
          </a:p>
          <a:p>
            <a:pPr algn="just"/>
            <a:endParaRPr lang="es-AR" sz="2400" dirty="0"/>
          </a:p>
          <a:p>
            <a:pPr algn="just"/>
            <a:r>
              <a:rPr lang="es-AR" sz="2400" dirty="0" smtClean="0"/>
              <a:t>Los archivos generados, serán archivos de texto plano con extensión .</a:t>
            </a:r>
            <a:r>
              <a:rPr lang="es-AR" sz="2400" dirty="0" err="1" smtClean="0"/>
              <a:t>clp</a:t>
            </a:r>
            <a:endParaRPr lang="es-AR" sz="2400" dirty="0" smtClean="0"/>
          </a:p>
        </p:txBody>
      </p:sp>
    </p:spTree>
    <p:extLst>
      <p:ext uri="{BB962C8B-B14F-4D97-AF65-F5344CB8AC3E}">
        <p14:creationId xmlns:p14="http://schemas.microsoft.com/office/powerpoint/2010/main" val="32395725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CLIPS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5262979"/>
          </a:xfrm>
          <a:prstGeom prst="rect">
            <a:avLst/>
          </a:prstGeom>
          <a:noFill/>
        </p:spPr>
        <p:txBody>
          <a:bodyPr wrap="square" rtlCol="0">
            <a:spAutoFit/>
          </a:bodyPr>
          <a:lstStyle/>
          <a:p>
            <a:pPr algn="just"/>
            <a:r>
              <a:rPr lang="es-AR" sz="2400" b="1" u="sng" dirty="0" smtClean="0"/>
              <a:t>Formato de los hechos:</a:t>
            </a:r>
            <a:endParaRPr lang="es-AR" sz="2400" b="1" u="sng" dirty="0" smtClean="0"/>
          </a:p>
          <a:p>
            <a:pPr algn="just"/>
            <a:endParaRPr lang="es-AR" sz="2400" dirty="0"/>
          </a:p>
          <a:p>
            <a:pPr algn="just"/>
            <a:r>
              <a:rPr lang="es-AR" sz="2400" dirty="0" smtClean="0"/>
              <a:t>Sabemos que los hechos son afirmaciones del tipo:</a:t>
            </a:r>
          </a:p>
          <a:p>
            <a:pPr algn="just"/>
            <a:endParaRPr lang="es-AR" sz="2400" dirty="0" smtClean="0"/>
          </a:p>
          <a:p>
            <a:pPr algn="just"/>
            <a:r>
              <a:rPr lang="es-AR" sz="2400" dirty="0"/>
              <a:t>	</a:t>
            </a:r>
            <a:r>
              <a:rPr lang="es-AR" sz="2400" dirty="0" smtClean="0"/>
              <a:t>H1: CONCEPTO1.ATRIBUTO1 = VALOR1</a:t>
            </a:r>
          </a:p>
          <a:p>
            <a:pPr algn="just"/>
            <a:r>
              <a:rPr lang="es-AR" sz="2400" dirty="0"/>
              <a:t>	</a:t>
            </a:r>
            <a:r>
              <a:rPr lang="es-AR" sz="2400" dirty="0" smtClean="0"/>
              <a:t>H2: CONCEPTO1.ATRIBUTO2 = VALOR2</a:t>
            </a:r>
          </a:p>
          <a:p>
            <a:pPr algn="just"/>
            <a:r>
              <a:rPr lang="es-AR" sz="2400" dirty="0"/>
              <a:t>	</a:t>
            </a:r>
            <a:r>
              <a:rPr lang="es-AR" sz="2400" dirty="0" smtClean="0"/>
              <a:t>H3: CONCEPTO2.ATRIBUTO1 = VALOR3</a:t>
            </a:r>
          </a:p>
          <a:p>
            <a:pPr algn="just"/>
            <a:endParaRPr lang="es-AR" sz="2400" dirty="0" smtClean="0"/>
          </a:p>
          <a:p>
            <a:pPr algn="just"/>
            <a:r>
              <a:rPr lang="es-AR" sz="2400" dirty="0" smtClean="0"/>
              <a:t>Para conocer el formato de los conceptos (que atributos poseen y que valores pueden alcanzar esos atributos), debemos observar la tabla CAV.</a:t>
            </a:r>
          </a:p>
          <a:p>
            <a:pPr algn="just"/>
            <a:endParaRPr lang="es-AR" sz="2400" dirty="0"/>
          </a:p>
          <a:p>
            <a:pPr algn="just"/>
            <a:r>
              <a:rPr lang="es-AR" sz="2400" dirty="0" smtClean="0"/>
              <a:t>En CLIPS, antes de afirmar un hechos (</a:t>
            </a:r>
            <a:r>
              <a:rPr lang="es-AR" sz="2400" dirty="0" err="1" smtClean="0"/>
              <a:t>assert</a:t>
            </a:r>
            <a:r>
              <a:rPr lang="es-AR" sz="2400" dirty="0" smtClean="0"/>
              <a:t>) debemos definir de alguna manera la estructura de los conceptos (que viene dada por la tabla CAV). Esto se logra a través de las plantillas.</a:t>
            </a:r>
            <a:endParaRPr lang="es-AR" sz="2400" dirty="0" smtClean="0"/>
          </a:p>
        </p:txBody>
      </p:sp>
    </p:spTree>
    <p:extLst>
      <p:ext uri="{BB962C8B-B14F-4D97-AF65-F5344CB8AC3E}">
        <p14:creationId xmlns:p14="http://schemas.microsoft.com/office/powerpoint/2010/main" val="32395725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Imagen 31">
            <a:extLst>
              <a:ext uri="{FF2B5EF4-FFF2-40B4-BE49-F238E27FC236}">
                <a16:creationId xmlns="" xmlns:a16="http://schemas.microsoft.com/office/drawing/2014/main" id="{452E838D-7BB9-4864-AE07-88664BFD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62" y="6423"/>
            <a:ext cx="11516138" cy="7224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Imagen 30">
            <a:extLst>
              <a:ext uri="{FF2B5EF4-FFF2-40B4-BE49-F238E27FC236}">
                <a16:creationId xmlns="" xmlns:a16="http://schemas.microsoft.com/office/drawing/2014/main" id="{8E90C719-CF33-4486-9AEB-EA64319F5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1725"/>
            <a:ext cx="692311" cy="14030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0">
            <a:extLst>
              <a:ext uri="{FF2B5EF4-FFF2-40B4-BE49-F238E27FC236}">
                <a16:creationId xmlns="" xmlns:a16="http://schemas.microsoft.com/office/drawing/2014/main" id="{3326196E-A94C-40EF-B474-404735765E8A}"/>
              </a:ext>
            </a:extLst>
          </p:cNvPr>
          <p:cNvSpPr>
            <a:spLocks noChangeArrowheads="1"/>
          </p:cNvSpPr>
          <p:nvPr/>
        </p:nvSpPr>
        <p:spPr bwMode="auto">
          <a:xfrm>
            <a:off x="623886" y="-185739"/>
            <a:ext cx="19770819" cy="80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9" name="Rectangle 12">
            <a:extLst>
              <a:ext uri="{FF2B5EF4-FFF2-40B4-BE49-F238E27FC236}">
                <a16:creationId xmlns="" xmlns:a16="http://schemas.microsoft.com/office/drawing/2014/main" id="{C65EEF6C-1D99-492E-BB59-40F0F1921B3D}"/>
              </a:ext>
            </a:extLst>
          </p:cNvPr>
          <p:cNvSpPr>
            <a:spLocks noChangeArrowheads="1"/>
          </p:cNvSpPr>
          <p:nvPr/>
        </p:nvSpPr>
        <p:spPr bwMode="auto">
          <a:xfrm>
            <a:off x="623886" y="271461"/>
            <a:ext cx="1977081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sp>
        <p:nvSpPr>
          <p:cNvPr id="2" name="1 Rectángulo"/>
          <p:cNvSpPr/>
          <p:nvPr/>
        </p:nvSpPr>
        <p:spPr>
          <a:xfrm>
            <a:off x="-3197" y="6443875"/>
            <a:ext cx="12195197" cy="221966"/>
          </a:xfrm>
          <a:prstGeom prst="rect">
            <a:avLst/>
          </a:prstGeom>
          <a:solidFill>
            <a:srgbClr val="680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2 CuadroTexto"/>
          <p:cNvSpPr txBox="1"/>
          <p:nvPr/>
        </p:nvSpPr>
        <p:spPr>
          <a:xfrm>
            <a:off x="10111409" y="6381306"/>
            <a:ext cx="2080591" cy="338554"/>
          </a:xfrm>
          <a:prstGeom prst="rect">
            <a:avLst/>
          </a:prstGeom>
          <a:noFill/>
        </p:spPr>
        <p:txBody>
          <a:bodyPr wrap="square" rtlCol="0">
            <a:spAutoFit/>
          </a:bodyPr>
          <a:lstStyle/>
          <a:p>
            <a:r>
              <a:rPr lang="es-ES" sz="1600" b="1" dirty="0">
                <a:solidFill>
                  <a:srgbClr val="FFFFFF"/>
                </a:solidFill>
                <a:latin typeface="Calibri Light" panose="020F0302020204030204" pitchFamily="34" charset="0"/>
                <a:ea typeface="Calibri" panose="020F0502020204030204" pitchFamily="34" charset="0"/>
                <a:cs typeface="Calibri Light" panose="020F0302020204030204" pitchFamily="34" charset="0"/>
              </a:rPr>
              <a:t>Modalidad Virtual</a:t>
            </a:r>
          </a:p>
        </p:txBody>
      </p:sp>
      <p:sp>
        <p:nvSpPr>
          <p:cNvPr id="11" name="1 Título">
            <a:extLst>
              <a:ext uri="{FF2B5EF4-FFF2-40B4-BE49-F238E27FC236}">
                <a16:creationId xmlns:a16="http://schemas.microsoft.com/office/drawing/2014/main" xmlns="" id="{580E64F2-5285-450B-9979-ADA4942F6DF8}"/>
              </a:ext>
            </a:extLst>
          </p:cNvPr>
          <p:cNvSpPr txBox="1">
            <a:spLocks/>
          </p:cNvSpPr>
          <p:nvPr/>
        </p:nvSpPr>
        <p:spPr>
          <a:xfrm>
            <a:off x="781048" y="95209"/>
            <a:ext cx="10515600" cy="819191"/>
          </a:xfrm>
          <a:prstGeom prst="rect">
            <a:avLst/>
          </a:prstGeom>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s-AR" b="1" dirty="0">
                <a:solidFill>
                  <a:schemeClr val="bg1">
                    <a:lumMod val="95000"/>
                  </a:schemeClr>
                </a:solidFill>
                <a:effectLst>
                  <a:outerShdw blurRad="38100" dist="38100" dir="2700000" algn="tl">
                    <a:srgbClr val="000000">
                      <a:alpha val="43137"/>
                    </a:srgbClr>
                  </a:outerShdw>
                </a:effectLst>
              </a:rPr>
              <a:t>CLIPS</a:t>
            </a:r>
          </a:p>
        </p:txBody>
      </p:sp>
      <p:pic>
        <p:nvPicPr>
          <p:cNvPr id="1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2278" y="5808678"/>
            <a:ext cx="947333" cy="104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CuadroTexto"/>
          <p:cNvSpPr txBox="1"/>
          <p:nvPr/>
        </p:nvSpPr>
        <p:spPr>
          <a:xfrm>
            <a:off x="1033670" y="874644"/>
            <a:ext cx="10999303" cy="4401205"/>
          </a:xfrm>
          <a:prstGeom prst="rect">
            <a:avLst/>
          </a:prstGeom>
          <a:noFill/>
        </p:spPr>
        <p:txBody>
          <a:bodyPr wrap="square" rtlCol="0">
            <a:spAutoFit/>
          </a:bodyPr>
          <a:lstStyle/>
          <a:p>
            <a:pPr algn="just"/>
            <a:r>
              <a:rPr lang="es-AR" sz="2800" b="1" u="sng" dirty="0" smtClean="0"/>
              <a:t>Definición de plantillas:</a:t>
            </a:r>
            <a:endParaRPr lang="es-AR" sz="2800" b="1" u="sng" dirty="0" smtClean="0"/>
          </a:p>
          <a:p>
            <a:pPr algn="just"/>
            <a:endParaRPr lang="es-AR" sz="2800" dirty="0"/>
          </a:p>
          <a:p>
            <a:pPr algn="just"/>
            <a:r>
              <a:rPr lang="es-AR" sz="2800" dirty="0"/>
              <a:t>;C:\CLIPS\Plantillas\cav_estudiante.clp</a:t>
            </a:r>
          </a:p>
          <a:p>
            <a:pPr algn="just"/>
            <a:endParaRPr lang="es-AR" sz="2800" dirty="0"/>
          </a:p>
          <a:p>
            <a:pPr algn="just"/>
            <a:r>
              <a:rPr lang="es-AR" sz="2800" dirty="0"/>
              <a:t>(</a:t>
            </a:r>
            <a:r>
              <a:rPr lang="es-AR" sz="2800" dirty="0" err="1"/>
              <a:t>deftemplate</a:t>
            </a:r>
            <a:r>
              <a:rPr lang="es-AR" sz="2800" dirty="0"/>
              <a:t> Estudiante</a:t>
            </a:r>
          </a:p>
          <a:p>
            <a:pPr algn="just"/>
            <a:r>
              <a:rPr lang="es-AR" sz="2800" dirty="0"/>
              <a:t>	(</a:t>
            </a:r>
            <a:r>
              <a:rPr lang="es-AR" sz="2800" dirty="0" err="1"/>
              <a:t>multifield</a:t>
            </a:r>
            <a:r>
              <a:rPr lang="es-AR" sz="2800" dirty="0"/>
              <a:t> Nombre)</a:t>
            </a:r>
          </a:p>
          <a:p>
            <a:pPr algn="just"/>
            <a:r>
              <a:rPr lang="es-AR" sz="2800" dirty="0"/>
              <a:t>	(</a:t>
            </a:r>
            <a:r>
              <a:rPr lang="es-AR" sz="2800" dirty="0" err="1"/>
              <a:t>field</a:t>
            </a:r>
            <a:r>
              <a:rPr lang="es-AR" sz="2800" dirty="0"/>
              <a:t> Edad)</a:t>
            </a:r>
          </a:p>
          <a:p>
            <a:pPr algn="just"/>
            <a:r>
              <a:rPr lang="es-AR" sz="2800" dirty="0"/>
              <a:t>	(</a:t>
            </a:r>
            <a:r>
              <a:rPr lang="es-AR" sz="2800" dirty="0" err="1"/>
              <a:t>field</a:t>
            </a:r>
            <a:r>
              <a:rPr lang="es-AR" sz="2800" dirty="0"/>
              <a:t> Carrera)</a:t>
            </a:r>
          </a:p>
          <a:p>
            <a:pPr algn="just"/>
            <a:r>
              <a:rPr lang="es-AR" sz="2800" dirty="0"/>
              <a:t>	(</a:t>
            </a:r>
            <a:r>
              <a:rPr lang="es-AR" sz="2800" dirty="0" err="1"/>
              <a:t>field</a:t>
            </a:r>
            <a:r>
              <a:rPr lang="es-AR" sz="2800" dirty="0"/>
              <a:t> Pelo)</a:t>
            </a:r>
          </a:p>
          <a:p>
            <a:pPr algn="just"/>
            <a:r>
              <a:rPr lang="es-AR" sz="2800" dirty="0"/>
              <a:t>	(</a:t>
            </a:r>
            <a:r>
              <a:rPr lang="es-AR" sz="2800" dirty="0" err="1"/>
              <a:t>field</a:t>
            </a:r>
            <a:r>
              <a:rPr lang="es-AR" sz="2800" dirty="0"/>
              <a:t> </a:t>
            </a:r>
            <a:r>
              <a:rPr lang="es-AR" sz="2800" dirty="0" err="1"/>
              <a:t>Leajo</a:t>
            </a:r>
            <a:r>
              <a:rPr lang="es-AR" sz="2800" dirty="0"/>
              <a:t>))</a:t>
            </a:r>
            <a:endParaRPr lang="es-AR" sz="2800" dirty="0" smtClean="0"/>
          </a:p>
        </p:txBody>
      </p:sp>
    </p:spTree>
    <p:extLst>
      <p:ext uri="{BB962C8B-B14F-4D97-AF65-F5344CB8AC3E}">
        <p14:creationId xmlns:p14="http://schemas.microsoft.com/office/powerpoint/2010/main" val="323957256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3246</TotalTime>
  <Words>1506</Words>
  <Application>Microsoft Office PowerPoint</Application>
  <PresentationFormat>Personalizado</PresentationFormat>
  <Paragraphs>559</Paragraphs>
  <Slides>45</Slides>
  <Notes>0</Notes>
  <HiddenSlides>0</HiddenSlides>
  <MMClips>0</MMClips>
  <ScaleCrop>false</ScaleCrop>
  <HeadingPairs>
    <vt:vector size="4" baseType="variant">
      <vt:variant>
        <vt:lpstr>Tema</vt:lpstr>
      </vt:variant>
      <vt:variant>
        <vt:i4>1</vt:i4>
      </vt:variant>
      <vt:variant>
        <vt:lpstr>Títulos de diapositiva</vt:lpstr>
      </vt:variant>
      <vt:variant>
        <vt:i4>45</vt:i4>
      </vt:variant>
    </vt:vector>
  </HeadingPairs>
  <TitlesOfParts>
    <vt:vector size="46"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Marcela Lepore</dc:creator>
  <cp:lastModifiedBy>Hernan</cp:lastModifiedBy>
  <cp:revision>108</cp:revision>
  <dcterms:created xsi:type="dcterms:W3CDTF">2020-03-19T18:50:23Z</dcterms:created>
  <dcterms:modified xsi:type="dcterms:W3CDTF">2020-10-15T11:08:05Z</dcterms:modified>
</cp:coreProperties>
</file>